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48" r:id="rId1"/>
  </p:sldMasterIdLst>
  <p:notesMasterIdLst>
    <p:notesMasterId r:id="rId35"/>
  </p:notesMasterIdLst>
  <p:sldIdLst>
    <p:sldId id="256" r:id="rId2"/>
    <p:sldId id="289"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Lst>
  <p:sldSz cx="12192000" cy="6858000"/>
  <p:notesSz cx="6858000" cy="9144000"/>
  <p:embeddedFontLst>
    <p:embeddedFont>
      <p:font typeface="Cambria" panose="02040503050406030204" pitchFamily="18" charset="0"/>
      <p:regular r:id="rId36"/>
      <p:bold r:id="rId37"/>
      <p:italic r:id="rId38"/>
      <p:boldItalic r:id="rId39"/>
    </p:embeddedFont>
    <p:embeddedFont>
      <p:font typeface="Lexend" panose="020B0604020202020204" charset="0"/>
      <p:regular r:id="rId40"/>
      <p:bold r:id="rId4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2" roundtripDataSignature="AMtx7mhn2MEtP1ftT5PsVdvOdZj4C9ERV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422BC96-AD29-4B74-9286-9DA62B30A8D1}">
  <a:tblStyle styleId="{2422BC96-AD29-4B74-9286-9DA62B30A8D1}"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customschemas.google.com/relationships/presentationmetadata" Target="metadata"/><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font" Target="fonts/font6.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covadis.com/?utm_source=chatgpt.com" TargetMode="External"/><Relationship Id="rId7" Type="http://schemas.openxmlformats.org/officeDocument/2006/relationships/hyperlink" Target="https://ecovadis.com/"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support.ecovadis.com/hc/vi/articles/210460197-T%C3%B4i-c%C3%B3-th%E1%BB%83-s%E1%BB%AD-d%E1%BB%A5ng-k%E1%BA%BFt-qu%E1%BA%A3-%C4%91%C3%A1nh-gi%C3%A1-c%E1%BB%A7a-EcoVadis-nh%C6%B0-th%E1%BA%BF-n%C3%A0o?utm_source=chatgpt.com" TargetMode="External"/><Relationship Id="rId5" Type="http://schemas.openxmlformats.org/officeDocument/2006/relationships/hyperlink" Target="https://support.ecovadis.com/hc/vi/articles/115002653188-Quy-tr%C3%ACnh-%C4%91%C3%A1nh-gi%C3%A1-EcoVadis-l%C3%A0-g%C3%AC?utm_source=chatgpt.com" TargetMode="External"/><Relationship Id="rId4" Type="http://schemas.openxmlformats.org/officeDocument/2006/relationships/hyperlink" Target="https://support.ecovadis.com/hc/vi/articles/215558737-L%C3%A0m-th%E1%BA%BF-n%C3%A0o-%C4%91%E1%BB%83-%C4%91%C4%83ng-k%C3%BD-th%E1%BB%B1c-hi%E1%BB%87n-%C4%91%C3%A1nh-gi%C3%A1-cho-c%C3%B4ng-ty-t%C3%B4i?utm_source=chatgpt.com" TargetMode="Externa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s://esg.feds.com.tw/en/stakeholder/?utm_source=chatgpt.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 name="Google Shape;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Đo lường và Báo cáo Hiệu suất ESG: Nền tảng cho Doanh nghiệp Bền vững</a:t>
            </a:r>
            <a:endParaRPr/>
          </a:p>
          <a:p>
            <a:pPr marL="0" lvl="0" indent="0" algn="l" rtl="0">
              <a:lnSpc>
                <a:spcPct val="100000"/>
              </a:lnSpc>
              <a:spcBef>
                <a:spcPts val="0"/>
              </a:spcBef>
              <a:spcAft>
                <a:spcPts val="0"/>
              </a:spcAft>
              <a:buSzPts val="1400"/>
              <a:buNone/>
            </a:pPr>
            <a:r>
              <a:rPr lang="en-US" b="1"/>
              <a:t>Tầm quan trọng:</a:t>
            </a:r>
            <a:endParaRPr/>
          </a:p>
          <a:p>
            <a:pPr marL="0" lvl="0" indent="0" algn="l" rtl="0">
              <a:lnSpc>
                <a:spcPct val="100000"/>
              </a:lnSpc>
              <a:spcBef>
                <a:spcPts val="0"/>
              </a:spcBef>
              <a:spcAft>
                <a:spcPts val="0"/>
              </a:spcAft>
              <a:buSzPts val="1400"/>
              <a:buNone/>
            </a:pPr>
            <a:r>
              <a:rPr lang="en-US" b="1"/>
              <a:t>Theo dõi tiến độ:</a:t>
            </a:r>
            <a:r>
              <a:rPr lang="en-US"/>
              <a:t> Giúp doanh nghiệp đánh giá hiệu quả các hoạt động ESG, xác định điểm mạnh, điểm yếu để cải thiện liên tục.</a:t>
            </a:r>
            <a:endParaRPr/>
          </a:p>
          <a:p>
            <a:pPr marL="0" lvl="0" indent="0" algn="l" rtl="0">
              <a:lnSpc>
                <a:spcPct val="100000"/>
              </a:lnSpc>
              <a:spcBef>
                <a:spcPts val="0"/>
              </a:spcBef>
              <a:spcAft>
                <a:spcPts val="0"/>
              </a:spcAft>
              <a:buSzPts val="1400"/>
              <a:buNone/>
            </a:pPr>
            <a:r>
              <a:rPr lang="en-US" b="1"/>
              <a:t>Nâng cao minh bạch:</a:t>
            </a:r>
            <a:r>
              <a:rPr lang="en-US"/>
              <a:t> Báo cáo thông tin ESG minh bạch giúp doanh nghiệp tăng cường uy tín, thu hút nhà đầu tư, khách hàng và đối tác quan tâm đến phát triển bền vững.</a:t>
            </a:r>
            <a:endParaRPr/>
          </a:p>
          <a:p>
            <a:pPr marL="0" lvl="0" indent="0" algn="l" rtl="0">
              <a:lnSpc>
                <a:spcPct val="100000"/>
              </a:lnSpc>
              <a:spcBef>
                <a:spcPts val="0"/>
              </a:spcBef>
              <a:spcAft>
                <a:spcPts val="0"/>
              </a:spcAft>
              <a:buSzPts val="1400"/>
              <a:buNone/>
            </a:pPr>
            <a:r>
              <a:rPr lang="en-US" b="1"/>
              <a:t>Quản lý rủi ro:</a:t>
            </a:r>
            <a:r>
              <a:rPr lang="en-US"/>
              <a:t> Phát hiện và giảm thiểu rủi ro liên quan đến môi trường, xã hội và quản trị, bảo vệ giá trị và danh tiếng doanh nghiệp.</a:t>
            </a:r>
            <a:endParaRPr/>
          </a:p>
          <a:p>
            <a:pPr marL="0" lvl="0" indent="0" algn="l" rtl="0">
              <a:lnSpc>
                <a:spcPct val="100000"/>
              </a:lnSpc>
              <a:spcBef>
                <a:spcPts val="0"/>
              </a:spcBef>
              <a:spcAft>
                <a:spcPts val="0"/>
              </a:spcAft>
              <a:buSzPts val="1400"/>
              <a:buNone/>
            </a:pPr>
            <a:r>
              <a:rPr lang="en-US" b="1"/>
              <a:t>Cải thiện hiệu suất:</a:t>
            </a:r>
            <a:r>
              <a:rPr lang="en-US"/>
              <a:t> Thúc đẩy đổi mới, nâng cao hiệu quả hoạt động, tiết kiệm chi phí và gia tăng lợi nhuận.</a:t>
            </a:r>
            <a:endParaRPr/>
          </a:p>
          <a:p>
            <a:pPr marL="0" lvl="0" indent="0" algn="l" rtl="0">
              <a:lnSpc>
                <a:spcPct val="100000"/>
              </a:lnSpc>
              <a:spcBef>
                <a:spcPts val="0"/>
              </a:spcBef>
              <a:spcAft>
                <a:spcPts val="0"/>
              </a:spcAft>
              <a:buSzPts val="1400"/>
              <a:buNone/>
            </a:pPr>
            <a:r>
              <a:rPr lang="en-US" b="1"/>
              <a:t>Khung khổ:</a:t>
            </a:r>
            <a:endParaRPr/>
          </a:p>
          <a:p>
            <a:pPr marL="0" lvl="0" indent="0" algn="l" rtl="0">
              <a:lnSpc>
                <a:spcPct val="100000"/>
              </a:lnSpc>
              <a:spcBef>
                <a:spcPts val="0"/>
              </a:spcBef>
              <a:spcAft>
                <a:spcPts val="0"/>
              </a:spcAft>
              <a:buSzPts val="1400"/>
              <a:buNone/>
            </a:pPr>
            <a:r>
              <a:rPr lang="en-US" b="1"/>
              <a:t>GRI (Global Reporting Initiative):</a:t>
            </a:r>
            <a:r>
              <a:rPr lang="en-US"/>
              <a:t> Tiêu chuẩn báo cáo ESG quốc tế được sử dụng rộng rãi nhất, cung cấp bộ khung toàn diện cho các doanh nghiệp thuộc mọi ngành nghề.</a:t>
            </a:r>
            <a:endParaRPr/>
          </a:p>
          <a:p>
            <a:pPr marL="0" lvl="0" indent="0" algn="l" rtl="0">
              <a:lnSpc>
                <a:spcPct val="100000"/>
              </a:lnSpc>
              <a:spcBef>
                <a:spcPts val="0"/>
              </a:spcBef>
              <a:spcAft>
                <a:spcPts val="0"/>
              </a:spcAft>
              <a:buSzPts val="1400"/>
              <a:buNone/>
            </a:pPr>
            <a:r>
              <a:rPr lang="en-US" b="1"/>
              <a:t>SASB (Sustainability Accounting Standards Board):</a:t>
            </a:r>
            <a:r>
              <a:rPr lang="en-US"/>
              <a:t> Cung cấp hướng dẫn báo cáo ESG theo ngành, tập trung vào các vấn đề quan trọng về tài chính liên quan đến môi trường, xã hội và quản trị cho từng ngành.</a:t>
            </a:r>
            <a:endParaRPr/>
          </a:p>
          <a:p>
            <a:pPr marL="0" lvl="0" indent="0" algn="l" rtl="0">
              <a:lnSpc>
                <a:spcPct val="100000"/>
              </a:lnSpc>
              <a:spcBef>
                <a:spcPts val="0"/>
              </a:spcBef>
              <a:spcAft>
                <a:spcPts val="0"/>
              </a:spcAft>
              <a:buSzPts val="1400"/>
              <a:buNone/>
            </a:pPr>
            <a:r>
              <a:rPr lang="en-US" b="1"/>
              <a:t>TCFD (Task Force on Climate-related Financial Disclosures):</a:t>
            </a:r>
            <a:r>
              <a:rPr lang="en-US"/>
              <a:t> Khung khổ báo cáo tập trung vào các rủi ro và cơ hội tài chính liên quan đến biến đổi khí hậu.</a:t>
            </a:r>
            <a:endParaRPr/>
          </a:p>
          <a:p>
            <a:pPr marL="0" lvl="0" indent="0" algn="l" rtl="0">
              <a:lnSpc>
                <a:spcPct val="100000"/>
              </a:lnSpc>
              <a:spcBef>
                <a:spcPts val="0"/>
              </a:spcBef>
              <a:spcAft>
                <a:spcPts val="0"/>
              </a:spcAft>
              <a:buSzPts val="1400"/>
              <a:buNone/>
            </a:pPr>
            <a:r>
              <a:rPr lang="en-US" b="1"/>
              <a:t>Lợi ích:</a:t>
            </a:r>
            <a:endParaRPr/>
          </a:p>
          <a:p>
            <a:pPr marL="0" lvl="0" indent="0" algn="l" rtl="0">
              <a:lnSpc>
                <a:spcPct val="100000"/>
              </a:lnSpc>
              <a:spcBef>
                <a:spcPts val="0"/>
              </a:spcBef>
              <a:spcAft>
                <a:spcPts val="0"/>
              </a:spcAft>
              <a:buSzPts val="1400"/>
              <a:buNone/>
            </a:pPr>
            <a:r>
              <a:rPr lang="en-US" b="1"/>
              <a:t>So sánh hiệu suất:</a:t>
            </a:r>
            <a:r>
              <a:rPr lang="en-US"/>
              <a:t> Giúp doanh nghiệp so sánh hiệu suất ESG của mình với các doanh nghiệp khác trong cùng ngành hoặc khu vực.</a:t>
            </a:r>
            <a:endParaRPr/>
          </a:p>
          <a:p>
            <a:pPr marL="0" lvl="0" indent="0" algn="l" rtl="0">
              <a:lnSpc>
                <a:spcPct val="100000"/>
              </a:lnSpc>
              <a:spcBef>
                <a:spcPts val="0"/>
              </a:spcBef>
              <a:spcAft>
                <a:spcPts val="0"/>
              </a:spcAft>
              <a:buSzPts val="1400"/>
              <a:buNone/>
            </a:pPr>
            <a:r>
              <a:rPr lang="en-US" b="1"/>
              <a:t>Thu hút đầu tư:</a:t>
            </a:r>
            <a:r>
              <a:rPr lang="en-US"/>
              <a:t> Thu hút nhà đầu tư có chung giá trị ESG, gia tăng nguồn vốn cho phát triển bền vững.</a:t>
            </a:r>
            <a:endParaRPr/>
          </a:p>
          <a:p>
            <a:pPr marL="0" lvl="0" indent="0" algn="l" rtl="0">
              <a:lnSpc>
                <a:spcPct val="100000"/>
              </a:lnSpc>
              <a:spcBef>
                <a:spcPts val="0"/>
              </a:spcBef>
              <a:spcAft>
                <a:spcPts val="0"/>
              </a:spcAft>
              <a:buSzPts val="1400"/>
              <a:buNone/>
            </a:pPr>
            <a:r>
              <a:rPr lang="en-US" b="1"/>
              <a:t>Cải thiện quản trị:</a:t>
            </a:r>
            <a:r>
              <a:rPr lang="en-US"/>
              <a:t> Nâng cao chất lượng quản trị doanh nghiệp, tăng cường sự minh bạch và trách nhiệm giải trình.</a:t>
            </a:r>
            <a:endParaRPr/>
          </a:p>
          <a:p>
            <a:pPr marL="0" lvl="0" indent="0" algn="l" rtl="0">
              <a:lnSpc>
                <a:spcPct val="100000"/>
              </a:lnSpc>
              <a:spcBef>
                <a:spcPts val="0"/>
              </a:spcBef>
              <a:spcAft>
                <a:spcPts val="0"/>
              </a:spcAft>
              <a:buSzPts val="1400"/>
              <a:buNone/>
            </a:pPr>
            <a:r>
              <a:rPr lang="en-US" b="1"/>
              <a:t>Nâng cao nhận thức:</a:t>
            </a:r>
            <a:r>
              <a:rPr lang="en-US"/>
              <a:t> Nâng cao nhận thức của công chúng về cam kết ESG của doanh nghiệp, xây dựng hình ảnh thương hiệu tích cực.</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EcoVadis là nền tảng hàng đầu cung cấp thông tin về tính bền vững cho chuỗi cung ứng toàn cầu. Nền tảng này giúp các doanh nghiệp quản lý rủi ro và tuân thủ các tiêu chuẩn về Môi trường, Xã hội và Quản trị (ESG), đạt được các mục tiêu phát triển bền vững và tạo ra tác động tích cực trên quy mô lớn. </a:t>
            </a:r>
            <a:r>
              <a:rPr lang="en-US" u="sng">
                <a:solidFill>
                  <a:schemeClr val="hlink"/>
                </a:solidFill>
                <a:hlinkClick r:id="rId3"/>
              </a:rPr>
              <a:t>EcoVadis</a:t>
            </a:r>
            <a:endParaRPr/>
          </a:p>
          <a:p>
            <a:pPr marL="0" lvl="0" indent="0" algn="l" rtl="0">
              <a:lnSpc>
                <a:spcPct val="100000"/>
              </a:lnSpc>
              <a:spcBef>
                <a:spcPts val="0"/>
              </a:spcBef>
              <a:spcAft>
                <a:spcPts val="0"/>
              </a:spcAft>
              <a:buSzPts val="1400"/>
              <a:buNone/>
            </a:pPr>
            <a:r>
              <a:rPr lang="en-US" b="1"/>
              <a:t>Các giải pháp chính của EcoVadis bao gồm:</a:t>
            </a:r>
            <a:endParaRPr/>
          </a:p>
          <a:p>
            <a:pPr marL="0" lvl="0" indent="0" algn="l" rtl="0">
              <a:lnSpc>
                <a:spcPct val="100000"/>
              </a:lnSpc>
              <a:spcBef>
                <a:spcPts val="0"/>
              </a:spcBef>
              <a:spcAft>
                <a:spcPts val="0"/>
              </a:spcAft>
              <a:buClr>
                <a:schemeClr val="dk1"/>
              </a:buClr>
              <a:buSzPts val="1200"/>
              <a:buFont typeface="Arial"/>
              <a:buChar char="•"/>
            </a:pPr>
            <a:r>
              <a:rPr lang="en-US" b="1"/>
              <a:t>Quản lý rủi ro và tuân thủ bền vững:</a:t>
            </a:r>
            <a:r>
              <a:rPr lang="en-US"/>
              <a:t> Cung cấp quét rủi ro không tiếp xúc, thẩm định kỹ lưỡng và giảm thiểu rủi ro thông qua các đánh giá dựa trên bằng chứng, cùng với các báo cáo sẵn sàng để nộp. </a:t>
            </a:r>
            <a:r>
              <a:rPr lang="en-US" u="sng">
                <a:solidFill>
                  <a:schemeClr val="hlink"/>
                </a:solidFill>
                <a:hlinkClick r:id="rId3"/>
              </a:rPr>
              <a:t>EcoVadis</a:t>
            </a:r>
            <a:endParaRPr/>
          </a:p>
          <a:p>
            <a:pPr marL="0" lvl="0" indent="0" algn="l" rtl="0">
              <a:lnSpc>
                <a:spcPct val="100000"/>
              </a:lnSpc>
              <a:spcBef>
                <a:spcPts val="0"/>
              </a:spcBef>
              <a:spcAft>
                <a:spcPts val="0"/>
              </a:spcAft>
              <a:buClr>
                <a:schemeClr val="dk1"/>
              </a:buClr>
              <a:buSzPts val="1200"/>
              <a:buFont typeface="Arial"/>
              <a:buChar char="•"/>
            </a:pPr>
            <a:r>
              <a:rPr lang="en-US" b="1"/>
              <a:t>Giảm phát thải khí nhà kính (Scope 3):</a:t>
            </a:r>
            <a:r>
              <a:rPr lang="en-US"/>
              <a:t> Hỗ trợ các doanh nghiệp đạt được mục tiêu phát thải ròng bằng không thông qua việc lập bản đồ điểm nóng, cung cấp các công cụ học tập và cải tiến để tính toán, báo cáo và giảm thiểu khí thải trong toàn bộ chuỗi giá trị. </a:t>
            </a:r>
            <a:r>
              <a:rPr lang="en-US" u="sng">
                <a:solidFill>
                  <a:schemeClr val="hlink"/>
                </a:solidFill>
                <a:hlinkClick r:id="rId3"/>
              </a:rPr>
              <a:t>EcoVadis</a:t>
            </a:r>
            <a:endParaRPr/>
          </a:p>
          <a:p>
            <a:pPr marL="0" lvl="0" indent="0" algn="l" rtl="0">
              <a:lnSpc>
                <a:spcPct val="100000"/>
              </a:lnSpc>
              <a:spcBef>
                <a:spcPts val="0"/>
              </a:spcBef>
              <a:spcAft>
                <a:spcPts val="0"/>
              </a:spcAft>
              <a:buClr>
                <a:schemeClr val="dk1"/>
              </a:buClr>
              <a:buSzPts val="1200"/>
              <a:buFont typeface="Arial"/>
              <a:buChar char="•"/>
            </a:pPr>
            <a:r>
              <a:rPr lang="en-US" b="1"/>
              <a:t>Tạo giá trị và tác động bền vững:</a:t>
            </a:r>
            <a:r>
              <a:rPr lang="en-US"/>
              <a:t> Cung cấp các bảng điểm được tin cậy trên toàn cầu, cùng với nền tảng cải tiến để tạo ra giá trị chung và thúc đẩy tác động tích cực trên quy mô lớn. </a:t>
            </a:r>
            <a:r>
              <a:rPr lang="en-US" u="sng">
                <a:solidFill>
                  <a:schemeClr val="hlink"/>
                </a:solidFill>
                <a:hlinkClick r:id="rId3"/>
              </a:rPr>
              <a:t>EcoVadis</a:t>
            </a:r>
            <a:endParaRPr/>
          </a:p>
          <a:p>
            <a:pPr marL="0" lvl="0" indent="0" algn="l" rtl="0">
              <a:lnSpc>
                <a:spcPct val="100000"/>
              </a:lnSpc>
              <a:spcBef>
                <a:spcPts val="0"/>
              </a:spcBef>
              <a:spcAft>
                <a:spcPts val="0"/>
              </a:spcAft>
              <a:buSzPts val="1400"/>
              <a:buNone/>
            </a:pPr>
            <a:r>
              <a:rPr lang="en-US"/>
              <a:t>Tính đến nay, EcoVadis đã đánh giá hơn 150.000 công ty tại hơn 185 quốc gia, bao gồm hơn 250 ngành công nghiệp khác nhau. </a:t>
            </a:r>
            <a:r>
              <a:rPr lang="en-US" u="sng">
                <a:solidFill>
                  <a:schemeClr val="hlink"/>
                </a:solidFill>
                <a:hlinkClick r:id="rId3"/>
              </a:rPr>
              <a:t>EcoVadis</a:t>
            </a:r>
            <a:endParaRPr/>
          </a:p>
          <a:p>
            <a:pPr marL="0" lvl="0" indent="0" algn="l" rtl="0">
              <a:lnSpc>
                <a:spcPct val="100000"/>
              </a:lnSpc>
              <a:spcBef>
                <a:spcPts val="0"/>
              </a:spcBef>
              <a:spcAft>
                <a:spcPts val="0"/>
              </a:spcAft>
              <a:buSzPts val="1400"/>
              <a:buNone/>
            </a:pPr>
            <a:r>
              <a:rPr lang="en-US"/>
              <a:t>Tại Việt Nam, vào ngày 02/10/2024, Công ty TNHH Tiêu Chuẩn Quốc Tế ISC Việt Nam đã chính thức trở thành đối tác đào tạo của EcoVadis, đánh dấu bước tiến quan trọng trong việc hỗ trợ các doanh nghiệp Việt Nam nâng cao hiệu suất bền vững và cạnh tranh trên thị trường toàn cầu.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Để đạt được chứng nhận EcoVadis, doanh nghiệp cần thực hiện các bước sau:</a:t>
            </a:r>
            <a:endParaRPr/>
          </a:p>
          <a:p>
            <a:pPr marL="0" lvl="0" indent="0" algn="l" rtl="0">
              <a:lnSpc>
                <a:spcPct val="100000"/>
              </a:lnSpc>
              <a:spcBef>
                <a:spcPts val="0"/>
              </a:spcBef>
              <a:spcAft>
                <a:spcPts val="0"/>
              </a:spcAft>
              <a:buSzPts val="1400"/>
              <a:buNone/>
            </a:pPr>
            <a:r>
              <a:rPr lang="en-US" b="1"/>
              <a:t>1. Đăng ký:</a:t>
            </a:r>
            <a:endParaRPr/>
          </a:p>
          <a:p>
            <a:pPr marL="0" lvl="0" indent="0" algn="l" rtl="0">
              <a:lnSpc>
                <a:spcPct val="100000"/>
              </a:lnSpc>
              <a:spcBef>
                <a:spcPts val="0"/>
              </a:spcBef>
              <a:spcAft>
                <a:spcPts val="0"/>
              </a:spcAft>
              <a:buClr>
                <a:schemeClr val="dk1"/>
              </a:buClr>
              <a:buSzPts val="1200"/>
              <a:buFont typeface="Arial"/>
              <a:buChar char="•"/>
            </a:pPr>
            <a:r>
              <a:rPr lang="en-US"/>
              <a:t>Truy cập trang đăng ký của EcoVadis và cung cấp thông tin cần thiết về công ty, bao gồm tên pháp nhân, phạm vi đánh giá, quốc gia, quy mô và ngành hoạt động. Thông tin này giúp EcoVadis tùy chỉnh bảng câu hỏi phù hợp với doanh nghiệp của bạn. </a:t>
            </a:r>
            <a:r>
              <a:rPr lang="en-US" u="sng">
                <a:solidFill>
                  <a:schemeClr val="hlink"/>
                </a:solidFill>
                <a:hlinkClick r:id="rId4"/>
              </a:rPr>
              <a:t>Trung Tâm Hỗ Trợ EcoVadis</a:t>
            </a:r>
            <a:endParaRPr/>
          </a:p>
          <a:p>
            <a:pPr marL="0" lvl="0" indent="0" algn="l" rtl="0">
              <a:lnSpc>
                <a:spcPct val="100000"/>
              </a:lnSpc>
              <a:spcBef>
                <a:spcPts val="0"/>
              </a:spcBef>
              <a:spcAft>
                <a:spcPts val="0"/>
              </a:spcAft>
              <a:buSzPts val="1400"/>
              <a:buNone/>
            </a:pPr>
            <a:r>
              <a:rPr lang="en-US" b="1"/>
              <a:t>2. Hoàn thành bảng câu hỏi:</a:t>
            </a:r>
            <a:endParaRPr/>
          </a:p>
          <a:p>
            <a:pPr marL="0" lvl="0" indent="0" algn="l" rtl="0">
              <a:lnSpc>
                <a:spcPct val="100000"/>
              </a:lnSpc>
              <a:spcBef>
                <a:spcPts val="0"/>
              </a:spcBef>
              <a:spcAft>
                <a:spcPts val="0"/>
              </a:spcAft>
              <a:buClr>
                <a:schemeClr val="dk1"/>
              </a:buClr>
              <a:buSzPts val="1200"/>
              <a:buFont typeface="Arial"/>
              <a:buChar char="•"/>
            </a:pPr>
            <a:r>
              <a:rPr lang="en-US"/>
              <a:t>Sau khi đăng ký, bạn sẽ nhận được thông tin đăng nhập để truy cập nền tảng EcoVadis. Tại đây, bạn cần lựa chọn gói đăng ký và bắt đầu hoàn thành bảng câu hỏi về phát triển bền vững của công ty. Bảng câu hỏi được thiết kế riêng dựa trên quy mô, ngành và vị trí địa lý của doanh nghiệp, bao gồm các lĩnh vực như môi trường, lao động và nhân quyền, đạo đức và mua sắm bền vững. </a:t>
            </a:r>
            <a:r>
              <a:rPr lang="en-US" u="sng">
                <a:solidFill>
                  <a:schemeClr val="hlink"/>
                </a:solidFill>
                <a:hlinkClick r:id="rId5"/>
              </a:rPr>
              <a:t>Trung Tâm Hỗ Trợ EcoVadis</a:t>
            </a:r>
            <a:endParaRPr/>
          </a:p>
          <a:p>
            <a:pPr marL="0" lvl="0" indent="0" algn="l" rtl="0">
              <a:lnSpc>
                <a:spcPct val="100000"/>
              </a:lnSpc>
              <a:spcBef>
                <a:spcPts val="0"/>
              </a:spcBef>
              <a:spcAft>
                <a:spcPts val="0"/>
              </a:spcAft>
              <a:buClr>
                <a:schemeClr val="dk1"/>
              </a:buClr>
              <a:buSzPts val="1200"/>
              <a:buFont typeface="Arial"/>
              <a:buChar char="•"/>
            </a:pPr>
            <a:r>
              <a:rPr lang="en-US"/>
              <a:t>Trong quá trình trả lời, bạn cần cung cấp các tài liệu hỗ trợ để chứng minh các chính sách và hành động của công ty. Lưu ý rằng số lượng tài liệu được giới hạn ở 55 và chỉ những tài liệu liên quan mới hỗ trợ cho đánh giá. </a:t>
            </a:r>
            <a:r>
              <a:rPr lang="en-US" u="sng">
                <a:solidFill>
                  <a:schemeClr val="hlink"/>
                </a:solidFill>
                <a:hlinkClick r:id="rId5"/>
              </a:rPr>
              <a:t>Trung Tâm Hỗ Trợ EcoVadis</a:t>
            </a:r>
            <a:endParaRPr/>
          </a:p>
          <a:p>
            <a:pPr marL="0" lvl="0" indent="0" algn="l" rtl="0">
              <a:lnSpc>
                <a:spcPct val="100000"/>
              </a:lnSpc>
              <a:spcBef>
                <a:spcPts val="0"/>
              </a:spcBef>
              <a:spcAft>
                <a:spcPts val="0"/>
              </a:spcAft>
              <a:buSzPts val="1400"/>
              <a:buNone/>
            </a:pPr>
            <a:r>
              <a:rPr lang="en-US" b="1"/>
              <a:t>3. Phân tích từ chuyên gia:</a:t>
            </a:r>
            <a:endParaRPr/>
          </a:p>
          <a:p>
            <a:pPr marL="0" lvl="0" indent="0" algn="l" rtl="0">
              <a:lnSpc>
                <a:spcPct val="100000"/>
              </a:lnSpc>
              <a:spcBef>
                <a:spcPts val="0"/>
              </a:spcBef>
              <a:spcAft>
                <a:spcPts val="0"/>
              </a:spcAft>
              <a:buClr>
                <a:schemeClr val="dk1"/>
              </a:buClr>
              <a:buSzPts val="1200"/>
              <a:buFont typeface="Arial"/>
              <a:buChar char="•"/>
            </a:pPr>
            <a:r>
              <a:rPr lang="en-US"/>
              <a:t>Sau khi gửi bảng câu hỏi và tài liệu, các nhà phân tích bền vững của EcoVadis sẽ đánh giá thông tin của bạn. Giai đoạn này dự kiến kéo dài từ 6 đến 8 tuần, tùy thuộc vào mức độ phức tạp và số lượng tài liệu đã gửi. </a:t>
            </a:r>
            <a:r>
              <a:rPr lang="en-US" u="sng">
                <a:solidFill>
                  <a:schemeClr val="hlink"/>
                </a:solidFill>
                <a:hlinkClick r:id="rId5"/>
              </a:rPr>
              <a:t>Trung Tâm Hỗ Trợ EcoVadis</a:t>
            </a:r>
            <a:endParaRPr/>
          </a:p>
          <a:p>
            <a:pPr marL="0" lvl="0" indent="0" algn="l" rtl="0">
              <a:lnSpc>
                <a:spcPct val="100000"/>
              </a:lnSpc>
              <a:spcBef>
                <a:spcPts val="0"/>
              </a:spcBef>
              <a:spcAft>
                <a:spcPts val="0"/>
              </a:spcAft>
              <a:buSzPts val="1400"/>
              <a:buNone/>
            </a:pPr>
            <a:r>
              <a:rPr lang="en-US" b="1"/>
              <a:t>4. Nhận kết quả và chứng nhận:</a:t>
            </a:r>
            <a:endParaRPr/>
          </a:p>
          <a:p>
            <a:pPr marL="0" lvl="0" indent="0" algn="l" rtl="0">
              <a:lnSpc>
                <a:spcPct val="100000"/>
              </a:lnSpc>
              <a:spcBef>
                <a:spcPts val="0"/>
              </a:spcBef>
              <a:spcAft>
                <a:spcPts val="0"/>
              </a:spcAft>
              <a:buClr>
                <a:schemeClr val="dk1"/>
              </a:buClr>
              <a:buSzPts val="1200"/>
              <a:buFont typeface="Arial"/>
              <a:buChar char="•"/>
            </a:pPr>
            <a:r>
              <a:rPr lang="en-US"/>
              <a:t>Sau khi hoàn tất đánh giá, bạn sẽ được truy cập bảng điểm EcoVadis trực tuyến của mình. Bảng điểm này giúp bạn quản lý và truyền đạt hiệu suất bền vững của công ty một cách hiệu quả hơn. </a:t>
            </a:r>
            <a:r>
              <a:rPr lang="en-US" u="sng">
                <a:solidFill>
                  <a:schemeClr val="hlink"/>
                </a:solidFill>
                <a:hlinkClick r:id="rId6"/>
              </a:rPr>
              <a:t>Trung Tâm Hỗ Trợ EcoVadis</a:t>
            </a:r>
            <a:endParaRPr/>
          </a:p>
          <a:p>
            <a:pPr marL="0" lvl="0" indent="0" algn="l" rtl="0">
              <a:lnSpc>
                <a:spcPct val="100000"/>
              </a:lnSpc>
              <a:spcBef>
                <a:spcPts val="0"/>
              </a:spcBef>
              <a:spcAft>
                <a:spcPts val="0"/>
              </a:spcAft>
              <a:buClr>
                <a:schemeClr val="dk1"/>
              </a:buClr>
              <a:buSzPts val="1200"/>
              <a:buFont typeface="Arial"/>
              <a:buChar char="•"/>
            </a:pPr>
            <a:r>
              <a:rPr lang="en-US"/>
              <a:t>Nếu đạt điểm từ 80% trở lên trong các bài kiểm tra liên quan, bạn sẽ có cơ hội tải xuống chứng nhận hoàn thành khóa học mang tên của bạn.</a:t>
            </a:r>
            <a:endParaRPr/>
          </a:p>
          <a:p>
            <a:pPr marL="0" lvl="0" indent="0" algn="l" rtl="0">
              <a:lnSpc>
                <a:spcPct val="100000"/>
              </a:lnSpc>
              <a:spcBef>
                <a:spcPts val="0"/>
              </a:spcBef>
              <a:spcAft>
                <a:spcPts val="0"/>
              </a:spcAft>
              <a:buSzPts val="1400"/>
              <a:buNone/>
            </a:pPr>
            <a:r>
              <a:rPr lang="en-US"/>
              <a:t>Dưới đây là ví dụ cụ thể về một công ty muốn đạt chứng nhận EcoVadis và các bước cần thực hiện:</a:t>
            </a:r>
            <a:endParaRPr/>
          </a:p>
          <a:p>
            <a:pPr marL="0" lvl="0" indent="0" algn="l" rtl="0">
              <a:lnSpc>
                <a:spcPct val="100000"/>
              </a:lnSpc>
              <a:spcBef>
                <a:spcPts val="0"/>
              </a:spcBef>
              <a:spcAft>
                <a:spcPts val="0"/>
              </a:spcAft>
              <a:buSzPts val="1400"/>
              <a:buNone/>
            </a:pPr>
            <a:r>
              <a:rPr lang="en-US" b="1"/>
              <a:t>Công ty ví dụ: Công ty ABC (Hoạt động sản xuất hàng tiêu dùng)</a:t>
            </a:r>
            <a:endParaRPr/>
          </a:p>
          <a:p>
            <a:pPr marL="0" lvl="0" indent="0" algn="l" rtl="0">
              <a:lnSpc>
                <a:spcPct val="100000"/>
              </a:lnSpc>
              <a:spcBef>
                <a:spcPts val="0"/>
              </a:spcBef>
              <a:spcAft>
                <a:spcPts val="0"/>
              </a:spcAft>
              <a:buSzPts val="1400"/>
              <a:buNone/>
            </a:pPr>
            <a:r>
              <a:rPr lang="en-US" b="1"/>
              <a:t>Thông tin cơ bản:</a:t>
            </a:r>
            <a:endParaRPr/>
          </a:p>
          <a:p>
            <a:pPr marL="0" lvl="0" indent="0" algn="l" rtl="0">
              <a:lnSpc>
                <a:spcPct val="100000"/>
              </a:lnSpc>
              <a:spcBef>
                <a:spcPts val="0"/>
              </a:spcBef>
              <a:spcAft>
                <a:spcPts val="0"/>
              </a:spcAft>
              <a:buClr>
                <a:schemeClr val="dk1"/>
              </a:buClr>
              <a:buSzPts val="1200"/>
              <a:buFont typeface="Arial"/>
              <a:buChar char="•"/>
            </a:pPr>
            <a:r>
              <a:rPr lang="en-US" b="1"/>
              <a:t>Ngành nghề:</a:t>
            </a:r>
            <a:r>
              <a:rPr lang="en-US"/>
              <a:t> Sản xuất hàng tiêu dùng</a:t>
            </a:r>
            <a:endParaRPr/>
          </a:p>
          <a:p>
            <a:pPr marL="0" lvl="0" indent="0" algn="l" rtl="0">
              <a:lnSpc>
                <a:spcPct val="100000"/>
              </a:lnSpc>
              <a:spcBef>
                <a:spcPts val="0"/>
              </a:spcBef>
              <a:spcAft>
                <a:spcPts val="0"/>
              </a:spcAft>
              <a:buClr>
                <a:schemeClr val="dk1"/>
              </a:buClr>
              <a:buSzPts val="1200"/>
              <a:buFont typeface="Arial"/>
              <a:buChar char="•"/>
            </a:pPr>
            <a:r>
              <a:rPr lang="en-US" b="1"/>
              <a:t>Quy mô:</a:t>
            </a:r>
            <a:r>
              <a:rPr lang="en-US"/>
              <a:t> 500 nhân viên</a:t>
            </a:r>
            <a:endParaRPr/>
          </a:p>
          <a:p>
            <a:pPr marL="0" lvl="0" indent="0" algn="l" rtl="0">
              <a:lnSpc>
                <a:spcPct val="100000"/>
              </a:lnSpc>
              <a:spcBef>
                <a:spcPts val="0"/>
              </a:spcBef>
              <a:spcAft>
                <a:spcPts val="0"/>
              </a:spcAft>
              <a:buClr>
                <a:schemeClr val="dk1"/>
              </a:buClr>
              <a:buSzPts val="1200"/>
              <a:buFont typeface="Arial"/>
              <a:buChar char="•"/>
            </a:pPr>
            <a:r>
              <a:rPr lang="en-US" b="1"/>
              <a:t>Địa điểm:</a:t>
            </a:r>
            <a:r>
              <a:rPr lang="en-US"/>
              <a:t> Việt Nam</a:t>
            </a:r>
            <a:endParaRPr/>
          </a:p>
          <a:p>
            <a:pPr marL="0" lvl="0" indent="0" algn="l" rtl="0">
              <a:lnSpc>
                <a:spcPct val="100000"/>
              </a:lnSpc>
              <a:spcBef>
                <a:spcPts val="0"/>
              </a:spcBef>
              <a:spcAft>
                <a:spcPts val="0"/>
              </a:spcAft>
              <a:buClr>
                <a:schemeClr val="dk1"/>
              </a:buClr>
              <a:buSzPts val="1200"/>
              <a:buFont typeface="Arial"/>
              <a:buChar char="•"/>
            </a:pPr>
            <a:r>
              <a:rPr lang="en-US" b="1"/>
              <a:t>Mục tiêu:</a:t>
            </a:r>
            <a:r>
              <a:rPr lang="en-US"/>
              <a:t> Chứng minh cam kết với phát triển bền vững để đáp ứng yêu cầu từ khách hàng quốc tế.</a:t>
            </a:r>
            <a:endParaRPr/>
          </a:p>
          <a:p>
            <a:pPr marL="0" lvl="0" indent="0" algn="l" rtl="0">
              <a:lnSpc>
                <a:spcPct val="100000"/>
              </a:lnSpc>
              <a:spcBef>
                <a:spcPts val="0"/>
              </a:spcBef>
              <a:spcAft>
                <a:spcPts val="0"/>
              </a:spcAft>
              <a:buSzPts val="1400"/>
              <a:buNone/>
            </a:pPr>
            <a:r>
              <a:rPr lang="en-US" b="1"/>
              <a:t>1. Đăng ký trên nền tảng EcoVadis</a:t>
            </a:r>
            <a:endParaRPr/>
          </a:p>
          <a:p>
            <a:pPr marL="0" lvl="0" indent="0" algn="l" rtl="0">
              <a:lnSpc>
                <a:spcPct val="100000"/>
              </a:lnSpc>
              <a:spcBef>
                <a:spcPts val="0"/>
              </a:spcBef>
              <a:spcAft>
                <a:spcPts val="0"/>
              </a:spcAft>
              <a:buClr>
                <a:schemeClr val="dk1"/>
              </a:buClr>
              <a:buSzPts val="1200"/>
              <a:buFont typeface="Arial"/>
              <a:buChar char="•"/>
            </a:pPr>
            <a:r>
              <a:rPr lang="en-US"/>
              <a:t>Công ty ABC truy cập vào </a:t>
            </a:r>
            <a:r>
              <a:rPr lang="en-US" u="sng">
                <a:solidFill>
                  <a:schemeClr val="hlink"/>
                </a:solidFill>
                <a:hlinkClick r:id="rId7"/>
              </a:rPr>
              <a:t>website EcoVadis</a:t>
            </a:r>
            <a:r>
              <a:rPr lang="en-US"/>
              <a:t> và hoàn thành biểu mẫu đăng ký.</a:t>
            </a:r>
            <a:endParaRPr/>
          </a:p>
          <a:p>
            <a:pPr marL="0" lvl="0" indent="0" algn="l" rtl="0">
              <a:lnSpc>
                <a:spcPct val="100000"/>
              </a:lnSpc>
              <a:spcBef>
                <a:spcPts val="0"/>
              </a:spcBef>
              <a:spcAft>
                <a:spcPts val="0"/>
              </a:spcAft>
              <a:buClr>
                <a:schemeClr val="dk1"/>
              </a:buClr>
              <a:buSzPts val="1200"/>
              <a:buFont typeface="Arial"/>
              <a:buChar char="•"/>
            </a:pPr>
            <a:r>
              <a:rPr lang="en-US"/>
              <a:t>Cung cấp thông tin:</a:t>
            </a:r>
            <a:endParaRPr/>
          </a:p>
          <a:p>
            <a:pPr marL="742950" lvl="1" indent="-285750" algn="l" rtl="0">
              <a:lnSpc>
                <a:spcPct val="100000"/>
              </a:lnSpc>
              <a:spcBef>
                <a:spcPts val="0"/>
              </a:spcBef>
              <a:spcAft>
                <a:spcPts val="0"/>
              </a:spcAft>
              <a:buClr>
                <a:schemeClr val="dk1"/>
              </a:buClr>
              <a:buSzPts val="1200"/>
              <a:buFont typeface="Arial"/>
              <a:buChar char="•"/>
            </a:pPr>
            <a:r>
              <a:rPr lang="en-US"/>
              <a:t>Tên công ty: Công ty ABC.</a:t>
            </a:r>
            <a:endParaRPr/>
          </a:p>
          <a:p>
            <a:pPr marL="742950" lvl="1" indent="-285750" algn="l" rtl="0">
              <a:lnSpc>
                <a:spcPct val="100000"/>
              </a:lnSpc>
              <a:spcBef>
                <a:spcPts val="0"/>
              </a:spcBef>
              <a:spcAft>
                <a:spcPts val="0"/>
              </a:spcAft>
              <a:buClr>
                <a:schemeClr val="dk1"/>
              </a:buClr>
              <a:buSzPts val="1200"/>
              <a:buFont typeface="Arial"/>
              <a:buChar char="•"/>
            </a:pPr>
            <a:r>
              <a:rPr lang="en-US"/>
              <a:t>Quốc gia: Việt Nam.</a:t>
            </a:r>
            <a:endParaRPr/>
          </a:p>
          <a:p>
            <a:pPr marL="742950" lvl="1" indent="-285750" algn="l" rtl="0">
              <a:lnSpc>
                <a:spcPct val="100000"/>
              </a:lnSpc>
              <a:spcBef>
                <a:spcPts val="0"/>
              </a:spcBef>
              <a:spcAft>
                <a:spcPts val="0"/>
              </a:spcAft>
              <a:buClr>
                <a:schemeClr val="dk1"/>
              </a:buClr>
              <a:buSzPts val="1200"/>
              <a:buFont typeface="Arial"/>
              <a:buChar char="•"/>
            </a:pPr>
            <a:r>
              <a:rPr lang="en-US"/>
              <a:t>Ngành nghề: Sản xuất hàng tiêu dùng.</a:t>
            </a:r>
            <a:endParaRPr/>
          </a:p>
          <a:p>
            <a:pPr marL="742950" lvl="1" indent="-285750" algn="l" rtl="0">
              <a:lnSpc>
                <a:spcPct val="100000"/>
              </a:lnSpc>
              <a:spcBef>
                <a:spcPts val="0"/>
              </a:spcBef>
              <a:spcAft>
                <a:spcPts val="0"/>
              </a:spcAft>
              <a:buClr>
                <a:schemeClr val="dk1"/>
              </a:buClr>
              <a:buSzPts val="1200"/>
              <a:buFont typeface="Arial"/>
              <a:buChar char="•"/>
            </a:pPr>
            <a:r>
              <a:rPr lang="en-US"/>
              <a:t>Quy mô: 500 nhân viên.</a:t>
            </a:r>
            <a:endParaRPr/>
          </a:p>
          <a:p>
            <a:pPr marL="0" lvl="0" indent="0" algn="l" rtl="0">
              <a:lnSpc>
                <a:spcPct val="100000"/>
              </a:lnSpc>
              <a:spcBef>
                <a:spcPts val="0"/>
              </a:spcBef>
              <a:spcAft>
                <a:spcPts val="0"/>
              </a:spcAft>
              <a:buClr>
                <a:schemeClr val="dk1"/>
              </a:buClr>
              <a:buSzPts val="1200"/>
              <a:buFont typeface="Arial"/>
              <a:buChar char="•"/>
            </a:pPr>
            <a:r>
              <a:rPr lang="en-US" b="1"/>
              <a:t>Lưu ý:</a:t>
            </a:r>
            <a:r>
              <a:rPr lang="en-US"/>
              <a:t> Công ty cần chuẩn bị sẵn thông tin liên hệ của người phụ trách (email, số điện thoại) để EcoVadis cung cấp thông tin đăng nhập nền tảng.</a:t>
            </a:r>
            <a:endParaRPr/>
          </a:p>
          <a:p>
            <a:pPr marL="0" lvl="0" indent="0" algn="l" rtl="0">
              <a:lnSpc>
                <a:spcPct val="100000"/>
              </a:lnSpc>
              <a:spcBef>
                <a:spcPts val="0"/>
              </a:spcBef>
              <a:spcAft>
                <a:spcPts val="0"/>
              </a:spcAft>
              <a:buSzPts val="1400"/>
              <a:buNone/>
            </a:pPr>
            <a:r>
              <a:rPr lang="en-US" b="1"/>
              <a:t>2. Chọn gói dịch vụ và thanh toán</a:t>
            </a:r>
            <a:endParaRPr/>
          </a:p>
          <a:p>
            <a:pPr marL="0" lvl="0" indent="0" algn="l" rtl="0">
              <a:lnSpc>
                <a:spcPct val="100000"/>
              </a:lnSpc>
              <a:spcBef>
                <a:spcPts val="0"/>
              </a:spcBef>
              <a:spcAft>
                <a:spcPts val="0"/>
              </a:spcAft>
              <a:buClr>
                <a:schemeClr val="dk1"/>
              </a:buClr>
              <a:buSzPts val="1200"/>
              <a:buFont typeface="Arial"/>
              <a:buChar char="•"/>
            </a:pPr>
            <a:r>
              <a:rPr lang="en-US"/>
              <a:t>Công ty ABC chọn một trong các gói dịch vụ (Cơ bản, Premium hoặc Corporate) tùy thuộc vào nhu cầu báo cáo và hỗ trợ. Ví dụ:</a:t>
            </a:r>
            <a:endParaRPr/>
          </a:p>
          <a:p>
            <a:pPr marL="742950" lvl="1" indent="-285750" algn="l" rtl="0">
              <a:lnSpc>
                <a:spcPct val="100000"/>
              </a:lnSpc>
              <a:spcBef>
                <a:spcPts val="0"/>
              </a:spcBef>
              <a:spcAft>
                <a:spcPts val="0"/>
              </a:spcAft>
              <a:buClr>
                <a:schemeClr val="dk1"/>
              </a:buClr>
              <a:buSzPts val="1200"/>
              <a:buFont typeface="Arial"/>
              <a:buChar char="•"/>
            </a:pPr>
            <a:r>
              <a:rPr lang="en-US" b="1"/>
              <a:t>Gói Cơ bản</a:t>
            </a:r>
            <a:r>
              <a:rPr lang="en-US"/>
              <a:t> (Basic): Chỉ bao gồm báo cáo tổng quan và bảng điểm.</a:t>
            </a:r>
            <a:endParaRPr/>
          </a:p>
          <a:p>
            <a:pPr marL="742950" lvl="1" indent="-285750" algn="l" rtl="0">
              <a:lnSpc>
                <a:spcPct val="100000"/>
              </a:lnSpc>
              <a:spcBef>
                <a:spcPts val="0"/>
              </a:spcBef>
              <a:spcAft>
                <a:spcPts val="0"/>
              </a:spcAft>
              <a:buClr>
                <a:schemeClr val="dk1"/>
              </a:buClr>
              <a:buSzPts val="1200"/>
              <a:buFont typeface="Arial"/>
              <a:buChar char="•"/>
            </a:pPr>
            <a:r>
              <a:rPr lang="en-US" b="1"/>
              <a:t>Gói Premium</a:t>
            </a:r>
            <a:r>
              <a:rPr lang="en-US"/>
              <a:t>: Bao gồm phân tích chi tiết hơn, khuyến nghị cải thiện và công cụ hợp tác với khách hàng.</a:t>
            </a:r>
            <a:endParaRPr/>
          </a:p>
          <a:p>
            <a:pPr marL="0" lvl="0" indent="0" algn="l" rtl="0">
              <a:lnSpc>
                <a:spcPct val="100000"/>
              </a:lnSpc>
              <a:spcBef>
                <a:spcPts val="0"/>
              </a:spcBef>
              <a:spcAft>
                <a:spcPts val="0"/>
              </a:spcAft>
              <a:buClr>
                <a:schemeClr val="dk1"/>
              </a:buClr>
              <a:buSzPts val="1200"/>
              <a:buFont typeface="Arial"/>
              <a:buChar char="•"/>
            </a:pPr>
            <a:r>
              <a:rPr lang="en-US"/>
              <a:t>Thanh toán phí đăng ký.</a:t>
            </a:r>
            <a:endParaRPr/>
          </a:p>
          <a:p>
            <a:pPr marL="0" lvl="0" indent="0" algn="l" rtl="0">
              <a:lnSpc>
                <a:spcPct val="100000"/>
              </a:lnSpc>
              <a:spcBef>
                <a:spcPts val="0"/>
              </a:spcBef>
              <a:spcAft>
                <a:spcPts val="0"/>
              </a:spcAft>
              <a:buSzPts val="1400"/>
              <a:buNone/>
            </a:pPr>
            <a:r>
              <a:rPr lang="en-US" b="1"/>
              <a:t>3. Hoàn thành bảng câu hỏi EcoVadis</a:t>
            </a:r>
            <a:endParaRPr/>
          </a:p>
          <a:p>
            <a:pPr marL="0" lvl="0" indent="0" algn="l" rtl="0">
              <a:lnSpc>
                <a:spcPct val="100000"/>
              </a:lnSpc>
              <a:spcBef>
                <a:spcPts val="0"/>
              </a:spcBef>
              <a:spcAft>
                <a:spcPts val="0"/>
              </a:spcAft>
              <a:buClr>
                <a:schemeClr val="dk1"/>
              </a:buClr>
              <a:buSzPts val="1200"/>
              <a:buFont typeface="Arial"/>
              <a:buChar char="•"/>
            </a:pPr>
            <a:r>
              <a:rPr lang="en-US"/>
              <a:t>Công ty ABC nhận thông tin đăng nhập và truy cập nền tảng.</a:t>
            </a:r>
            <a:endParaRPr/>
          </a:p>
          <a:p>
            <a:pPr marL="0" lvl="0" indent="0" algn="l" rtl="0">
              <a:lnSpc>
                <a:spcPct val="100000"/>
              </a:lnSpc>
              <a:spcBef>
                <a:spcPts val="0"/>
              </a:spcBef>
              <a:spcAft>
                <a:spcPts val="0"/>
              </a:spcAft>
              <a:buClr>
                <a:schemeClr val="dk1"/>
              </a:buClr>
              <a:buSzPts val="1200"/>
              <a:buFont typeface="Arial"/>
              <a:buChar char="•"/>
            </a:pPr>
            <a:r>
              <a:rPr lang="en-US"/>
              <a:t>Hoàn thành bảng câu hỏi đánh giá phát triển bền vững, bao gồm 4 lĩnh vực chính:</a:t>
            </a:r>
            <a:endParaRPr/>
          </a:p>
          <a:p>
            <a:pPr marL="742950" lvl="1" indent="-285750" algn="l" rtl="0">
              <a:lnSpc>
                <a:spcPct val="100000"/>
              </a:lnSpc>
              <a:spcBef>
                <a:spcPts val="0"/>
              </a:spcBef>
              <a:spcAft>
                <a:spcPts val="0"/>
              </a:spcAft>
              <a:buClr>
                <a:schemeClr val="dk1"/>
              </a:buClr>
              <a:buSzPts val="1200"/>
              <a:buFont typeface="Arial"/>
              <a:buChar char="•"/>
            </a:pPr>
            <a:r>
              <a:rPr lang="en-US" b="1"/>
              <a:t>Môi trường:</a:t>
            </a:r>
            <a:endParaRPr/>
          </a:p>
          <a:p>
            <a:pPr marL="1143000" lvl="2" indent="-228600" algn="l" rtl="0">
              <a:lnSpc>
                <a:spcPct val="100000"/>
              </a:lnSpc>
              <a:spcBef>
                <a:spcPts val="0"/>
              </a:spcBef>
              <a:spcAft>
                <a:spcPts val="0"/>
              </a:spcAft>
              <a:buClr>
                <a:schemeClr val="dk1"/>
              </a:buClr>
              <a:buSzPts val="1200"/>
              <a:buFont typeface="Arial"/>
              <a:buChar char="•"/>
            </a:pPr>
            <a:r>
              <a:rPr lang="en-US"/>
              <a:t>Chính sách quản lý môi trường.</a:t>
            </a:r>
            <a:endParaRPr/>
          </a:p>
          <a:p>
            <a:pPr marL="1143000" lvl="2" indent="-228600" algn="l" rtl="0">
              <a:lnSpc>
                <a:spcPct val="100000"/>
              </a:lnSpc>
              <a:spcBef>
                <a:spcPts val="0"/>
              </a:spcBef>
              <a:spcAft>
                <a:spcPts val="0"/>
              </a:spcAft>
              <a:buClr>
                <a:schemeClr val="dk1"/>
              </a:buClr>
              <a:buSzPts val="1200"/>
              <a:buFont typeface="Arial"/>
              <a:buChar char="•"/>
            </a:pPr>
            <a:r>
              <a:rPr lang="en-US"/>
              <a:t>Các biện pháp giảm thiểu tác động môi trường (giảm khí thải, xử lý nước thải).</a:t>
            </a:r>
            <a:endParaRPr/>
          </a:p>
          <a:p>
            <a:pPr marL="1143000" lvl="2" indent="-228600" algn="l" rtl="0">
              <a:lnSpc>
                <a:spcPct val="100000"/>
              </a:lnSpc>
              <a:spcBef>
                <a:spcPts val="0"/>
              </a:spcBef>
              <a:spcAft>
                <a:spcPts val="0"/>
              </a:spcAft>
              <a:buClr>
                <a:schemeClr val="dk1"/>
              </a:buClr>
              <a:buSzPts val="1200"/>
              <a:buFont typeface="Arial"/>
              <a:buChar char="•"/>
            </a:pPr>
            <a:r>
              <a:rPr lang="en-US"/>
              <a:t>Ví dụ: Công ty ABC cung cấp tài liệu chứng minh sử dụng năng lượng tái tạo trong sản xuất.</a:t>
            </a:r>
            <a:endParaRPr/>
          </a:p>
          <a:p>
            <a:pPr marL="742950" lvl="1" indent="-285750" algn="l" rtl="0">
              <a:lnSpc>
                <a:spcPct val="100000"/>
              </a:lnSpc>
              <a:spcBef>
                <a:spcPts val="0"/>
              </a:spcBef>
              <a:spcAft>
                <a:spcPts val="0"/>
              </a:spcAft>
              <a:buClr>
                <a:schemeClr val="dk1"/>
              </a:buClr>
              <a:buSzPts val="1200"/>
              <a:buFont typeface="Arial"/>
              <a:buChar char="•"/>
            </a:pPr>
            <a:r>
              <a:rPr lang="en-US" b="1"/>
              <a:t>Lao động và Nhân quyền:</a:t>
            </a:r>
            <a:endParaRPr/>
          </a:p>
          <a:p>
            <a:pPr marL="1143000" lvl="2" indent="-228600" algn="l" rtl="0">
              <a:lnSpc>
                <a:spcPct val="100000"/>
              </a:lnSpc>
              <a:spcBef>
                <a:spcPts val="0"/>
              </a:spcBef>
              <a:spcAft>
                <a:spcPts val="0"/>
              </a:spcAft>
              <a:buClr>
                <a:schemeClr val="dk1"/>
              </a:buClr>
              <a:buSzPts val="1200"/>
              <a:buFont typeface="Arial"/>
              <a:buChar char="•"/>
            </a:pPr>
            <a:r>
              <a:rPr lang="en-US"/>
              <a:t>Quy trình đảm bảo quyền lợi người lao động (lương, giờ làm việc, an toàn lao động).</a:t>
            </a:r>
            <a:endParaRPr/>
          </a:p>
          <a:p>
            <a:pPr marL="1143000" lvl="2" indent="-228600" algn="l" rtl="0">
              <a:lnSpc>
                <a:spcPct val="100000"/>
              </a:lnSpc>
              <a:spcBef>
                <a:spcPts val="0"/>
              </a:spcBef>
              <a:spcAft>
                <a:spcPts val="0"/>
              </a:spcAft>
              <a:buClr>
                <a:schemeClr val="dk1"/>
              </a:buClr>
              <a:buSzPts val="1200"/>
              <a:buFont typeface="Arial"/>
              <a:buChar char="•"/>
            </a:pPr>
            <a:r>
              <a:rPr lang="en-US"/>
              <a:t>Ví dụ: Đính kèm báo cáo đào tạo về an toàn lao động và chính sách không phân biệt đối xử.</a:t>
            </a:r>
            <a:endParaRPr/>
          </a:p>
          <a:p>
            <a:pPr marL="742950" lvl="1" indent="-285750" algn="l" rtl="0">
              <a:lnSpc>
                <a:spcPct val="100000"/>
              </a:lnSpc>
              <a:spcBef>
                <a:spcPts val="0"/>
              </a:spcBef>
              <a:spcAft>
                <a:spcPts val="0"/>
              </a:spcAft>
              <a:buClr>
                <a:schemeClr val="dk1"/>
              </a:buClr>
              <a:buSzPts val="1200"/>
              <a:buFont typeface="Arial"/>
              <a:buChar char="•"/>
            </a:pPr>
            <a:r>
              <a:rPr lang="en-US" b="1"/>
              <a:t>Đạo đức kinh doanh:</a:t>
            </a:r>
            <a:endParaRPr/>
          </a:p>
          <a:p>
            <a:pPr marL="1143000" lvl="2" indent="-228600" algn="l" rtl="0">
              <a:lnSpc>
                <a:spcPct val="100000"/>
              </a:lnSpc>
              <a:spcBef>
                <a:spcPts val="0"/>
              </a:spcBef>
              <a:spcAft>
                <a:spcPts val="0"/>
              </a:spcAft>
              <a:buClr>
                <a:schemeClr val="dk1"/>
              </a:buClr>
              <a:buSzPts val="1200"/>
              <a:buFont typeface="Arial"/>
              <a:buChar char="•"/>
            </a:pPr>
            <a:r>
              <a:rPr lang="en-US"/>
              <a:t>Quy tắc ứng xử kinh doanh (phòng chống tham nhũng, bảo mật dữ liệu).</a:t>
            </a:r>
            <a:endParaRPr/>
          </a:p>
          <a:p>
            <a:pPr marL="1143000" lvl="2" indent="-228600" algn="l" rtl="0">
              <a:lnSpc>
                <a:spcPct val="100000"/>
              </a:lnSpc>
              <a:spcBef>
                <a:spcPts val="0"/>
              </a:spcBef>
              <a:spcAft>
                <a:spcPts val="0"/>
              </a:spcAft>
              <a:buClr>
                <a:schemeClr val="dk1"/>
              </a:buClr>
              <a:buSzPts val="1200"/>
              <a:buFont typeface="Arial"/>
              <a:buChar char="•"/>
            </a:pPr>
            <a:r>
              <a:rPr lang="en-US"/>
              <a:t>Ví dụ: Nộp quy trình phòng chống hối lộ đã triển khai trong công ty.</a:t>
            </a:r>
            <a:endParaRPr/>
          </a:p>
          <a:p>
            <a:pPr marL="742950" lvl="1" indent="-285750" algn="l" rtl="0">
              <a:lnSpc>
                <a:spcPct val="100000"/>
              </a:lnSpc>
              <a:spcBef>
                <a:spcPts val="0"/>
              </a:spcBef>
              <a:spcAft>
                <a:spcPts val="0"/>
              </a:spcAft>
              <a:buClr>
                <a:schemeClr val="dk1"/>
              </a:buClr>
              <a:buSzPts val="1200"/>
              <a:buFont typeface="Arial"/>
              <a:buChar char="•"/>
            </a:pPr>
            <a:r>
              <a:rPr lang="en-US" b="1"/>
              <a:t>Mua sắm bền vững:</a:t>
            </a:r>
            <a:endParaRPr/>
          </a:p>
          <a:p>
            <a:pPr marL="1143000" lvl="2" indent="-228600" algn="l" rtl="0">
              <a:lnSpc>
                <a:spcPct val="100000"/>
              </a:lnSpc>
              <a:spcBef>
                <a:spcPts val="0"/>
              </a:spcBef>
              <a:spcAft>
                <a:spcPts val="0"/>
              </a:spcAft>
              <a:buClr>
                <a:schemeClr val="dk1"/>
              </a:buClr>
              <a:buSzPts val="1200"/>
              <a:buFont typeface="Arial"/>
              <a:buChar char="•"/>
            </a:pPr>
            <a:r>
              <a:rPr lang="en-US"/>
              <a:t>Tiêu chí lựa chọn nhà cung cấp dựa trên phát triển bền vững.</a:t>
            </a:r>
            <a:endParaRPr/>
          </a:p>
          <a:p>
            <a:pPr marL="1143000" lvl="2" indent="-228600" algn="l" rtl="0">
              <a:lnSpc>
                <a:spcPct val="100000"/>
              </a:lnSpc>
              <a:spcBef>
                <a:spcPts val="0"/>
              </a:spcBef>
              <a:spcAft>
                <a:spcPts val="0"/>
              </a:spcAft>
              <a:buClr>
                <a:schemeClr val="dk1"/>
              </a:buClr>
              <a:buSzPts val="1200"/>
              <a:buFont typeface="Arial"/>
              <a:buChar char="•"/>
            </a:pPr>
            <a:r>
              <a:rPr lang="en-US"/>
              <a:t>Ví dụ: Công ty ABC cung cấp hợp đồng mẫu với nhà cung cấp, yêu cầu tuân thủ tiêu chuẩn môi trường.</a:t>
            </a:r>
            <a:endParaRPr/>
          </a:p>
          <a:p>
            <a:pPr marL="0" lvl="0" indent="0" algn="l" rtl="0">
              <a:lnSpc>
                <a:spcPct val="100000"/>
              </a:lnSpc>
              <a:spcBef>
                <a:spcPts val="0"/>
              </a:spcBef>
              <a:spcAft>
                <a:spcPts val="0"/>
              </a:spcAft>
              <a:buClr>
                <a:schemeClr val="dk1"/>
              </a:buClr>
              <a:buSzPts val="1200"/>
              <a:buFont typeface="Arial"/>
              <a:buChar char="•"/>
            </a:pPr>
            <a:r>
              <a:rPr lang="en-US" b="1"/>
              <a:t>Tài liệu cần chuẩn bị:</a:t>
            </a:r>
            <a:endParaRPr/>
          </a:p>
          <a:p>
            <a:pPr marL="742950" lvl="1" indent="-285750" algn="l" rtl="0">
              <a:lnSpc>
                <a:spcPct val="100000"/>
              </a:lnSpc>
              <a:spcBef>
                <a:spcPts val="0"/>
              </a:spcBef>
              <a:spcAft>
                <a:spcPts val="0"/>
              </a:spcAft>
              <a:buClr>
                <a:schemeClr val="dk1"/>
              </a:buClr>
              <a:buSzPts val="1200"/>
              <a:buFont typeface="Arial"/>
              <a:buChar char="•"/>
            </a:pPr>
            <a:r>
              <a:rPr lang="en-US"/>
              <a:t>Chính sách, quy trình nội bộ.</a:t>
            </a:r>
            <a:endParaRPr/>
          </a:p>
          <a:p>
            <a:pPr marL="742950" lvl="1" indent="-285750" algn="l" rtl="0">
              <a:lnSpc>
                <a:spcPct val="100000"/>
              </a:lnSpc>
              <a:spcBef>
                <a:spcPts val="0"/>
              </a:spcBef>
              <a:spcAft>
                <a:spcPts val="0"/>
              </a:spcAft>
              <a:buClr>
                <a:schemeClr val="dk1"/>
              </a:buClr>
              <a:buSzPts val="1200"/>
              <a:buFont typeface="Arial"/>
              <a:buChar char="•"/>
            </a:pPr>
            <a:r>
              <a:rPr lang="en-US"/>
              <a:t>Báo cáo phát triển bền vững (nếu có).</a:t>
            </a:r>
            <a:endParaRPr/>
          </a:p>
          <a:p>
            <a:pPr marL="742950" lvl="1" indent="-285750" algn="l" rtl="0">
              <a:lnSpc>
                <a:spcPct val="100000"/>
              </a:lnSpc>
              <a:spcBef>
                <a:spcPts val="0"/>
              </a:spcBef>
              <a:spcAft>
                <a:spcPts val="0"/>
              </a:spcAft>
              <a:buClr>
                <a:schemeClr val="dk1"/>
              </a:buClr>
              <a:buSzPts val="1200"/>
              <a:buFont typeface="Arial"/>
              <a:buChar char="•"/>
            </a:pPr>
            <a:r>
              <a:rPr lang="en-US"/>
              <a:t>Giấy chứng nhận ISO (ISO 14001 cho môi trường, ISO 45001 cho an toàn lao động).</a:t>
            </a:r>
            <a:endParaRPr/>
          </a:p>
          <a:p>
            <a:pPr marL="742950" lvl="1" indent="-285750" algn="l" rtl="0">
              <a:lnSpc>
                <a:spcPct val="100000"/>
              </a:lnSpc>
              <a:spcBef>
                <a:spcPts val="0"/>
              </a:spcBef>
              <a:spcAft>
                <a:spcPts val="0"/>
              </a:spcAft>
              <a:buClr>
                <a:schemeClr val="dk1"/>
              </a:buClr>
              <a:buSzPts val="1200"/>
              <a:buFont typeface="Arial"/>
              <a:buChar char="•"/>
            </a:pPr>
            <a:r>
              <a:rPr lang="en-US"/>
              <a:t>Hồ sơ mua sắm hoặc hợp đồng mẫu với nhà cung cấp.</a:t>
            </a:r>
            <a:endParaRPr/>
          </a:p>
          <a:p>
            <a:pPr marL="0" lvl="0" indent="0" algn="l" rtl="0">
              <a:lnSpc>
                <a:spcPct val="100000"/>
              </a:lnSpc>
              <a:spcBef>
                <a:spcPts val="0"/>
              </a:spcBef>
              <a:spcAft>
                <a:spcPts val="0"/>
              </a:spcAft>
              <a:buSzPts val="1400"/>
              <a:buNone/>
            </a:pPr>
            <a:r>
              <a:rPr lang="en-US" b="1"/>
              <a:t>4. Gửi bảng câu hỏi và tài liệu</a:t>
            </a:r>
            <a:endParaRPr/>
          </a:p>
          <a:p>
            <a:pPr marL="0" lvl="0" indent="0" algn="l" rtl="0">
              <a:lnSpc>
                <a:spcPct val="100000"/>
              </a:lnSpc>
              <a:spcBef>
                <a:spcPts val="0"/>
              </a:spcBef>
              <a:spcAft>
                <a:spcPts val="0"/>
              </a:spcAft>
              <a:buClr>
                <a:schemeClr val="dk1"/>
              </a:buClr>
              <a:buSzPts val="1200"/>
              <a:buFont typeface="Arial"/>
              <a:buChar char="•"/>
            </a:pPr>
            <a:r>
              <a:rPr lang="en-US"/>
              <a:t>Công ty ABC nộp bảng câu hỏi và tài liệu lên nền tảng EcoVadis.</a:t>
            </a:r>
            <a:endParaRPr/>
          </a:p>
          <a:p>
            <a:pPr marL="0" lvl="0" indent="0" algn="l" rtl="0">
              <a:lnSpc>
                <a:spcPct val="100000"/>
              </a:lnSpc>
              <a:spcBef>
                <a:spcPts val="0"/>
              </a:spcBef>
              <a:spcAft>
                <a:spcPts val="0"/>
              </a:spcAft>
              <a:buClr>
                <a:schemeClr val="dk1"/>
              </a:buClr>
              <a:buSzPts val="1200"/>
              <a:buFont typeface="Arial"/>
              <a:buChar char="•"/>
            </a:pPr>
            <a:r>
              <a:rPr lang="en-US"/>
              <a:t>Chờ đợi chuyên gia phân tích đánh giá. Quá trình này kéo dài từ </a:t>
            </a:r>
            <a:r>
              <a:rPr lang="en-US" b="1"/>
              <a:t>6-8 tuần</a:t>
            </a:r>
            <a:r>
              <a:rPr lang="en-US"/>
              <a:t>.</a:t>
            </a:r>
            <a:endParaRPr/>
          </a:p>
          <a:p>
            <a:pPr marL="0" lvl="0" indent="0" algn="l" rtl="0">
              <a:lnSpc>
                <a:spcPct val="100000"/>
              </a:lnSpc>
              <a:spcBef>
                <a:spcPts val="0"/>
              </a:spcBef>
              <a:spcAft>
                <a:spcPts val="0"/>
              </a:spcAft>
              <a:buSzPts val="1400"/>
              <a:buNone/>
            </a:pPr>
            <a:r>
              <a:rPr lang="en-US" b="1"/>
              <a:t>5. Nhận kết quả và cải thiện</a:t>
            </a:r>
            <a:endParaRPr/>
          </a:p>
          <a:p>
            <a:pPr marL="0" lvl="0" indent="0" algn="l" rtl="0">
              <a:lnSpc>
                <a:spcPct val="100000"/>
              </a:lnSpc>
              <a:spcBef>
                <a:spcPts val="0"/>
              </a:spcBef>
              <a:spcAft>
                <a:spcPts val="0"/>
              </a:spcAft>
              <a:buClr>
                <a:schemeClr val="dk1"/>
              </a:buClr>
              <a:buSzPts val="1200"/>
              <a:buFont typeface="Arial"/>
              <a:buChar char="•"/>
            </a:pPr>
            <a:r>
              <a:rPr lang="en-US"/>
              <a:t>Công ty ABC nhận được:</a:t>
            </a:r>
            <a:endParaRPr/>
          </a:p>
          <a:p>
            <a:pPr marL="742950" lvl="1" indent="-285750" algn="l" rtl="0">
              <a:lnSpc>
                <a:spcPct val="100000"/>
              </a:lnSpc>
              <a:spcBef>
                <a:spcPts val="0"/>
              </a:spcBef>
              <a:spcAft>
                <a:spcPts val="0"/>
              </a:spcAft>
              <a:buClr>
                <a:schemeClr val="dk1"/>
              </a:buClr>
              <a:buSzPts val="1200"/>
              <a:buFont typeface="Arial"/>
              <a:buChar char="•"/>
            </a:pPr>
            <a:r>
              <a:rPr lang="en-US" b="1"/>
              <a:t>Bảng điểm EcoVadis (0-100):</a:t>
            </a:r>
            <a:r>
              <a:rPr lang="en-US"/>
              <a:t> Được chia thành 4 lĩnh vực chính, với điểm &gt;=50% được coi là tốt.</a:t>
            </a:r>
            <a:endParaRPr/>
          </a:p>
          <a:p>
            <a:pPr marL="742950" lvl="1" indent="-285750" algn="l" rtl="0">
              <a:lnSpc>
                <a:spcPct val="100000"/>
              </a:lnSpc>
              <a:spcBef>
                <a:spcPts val="0"/>
              </a:spcBef>
              <a:spcAft>
                <a:spcPts val="0"/>
              </a:spcAft>
              <a:buClr>
                <a:schemeClr val="dk1"/>
              </a:buClr>
              <a:buSzPts val="1200"/>
              <a:buFont typeface="Arial"/>
              <a:buChar char="•"/>
            </a:pPr>
            <a:r>
              <a:rPr lang="en-US" b="1"/>
              <a:t>Chứng nhận (nếu đạt):</a:t>
            </a:r>
            <a:r>
              <a:rPr lang="en-US"/>
              <a:t> EcoVadis cấp chứng nhận cấp bậc (Bronze, Silver, Gold, Platinum).</a:t>
            </a:r>
            <a:endParaRPr/>
          </a:p>
          <a:p>
            <a:pPr marL="1143000" lvl="2" indent="-228600" algn="l" rtl="0">
              <a:lnSpc>
                <a:spcPct val="100000"/>
              </a:lnSpc>
              <a:spcBef>
                <a:spcPts val="0"/>
              </a:spcBef>
              <a:spcAft>
                <a:spcPts val="0"/>
              </a:spcAft>
              <a:buClr>
                <a:schemeClr val="dk1"/>
              </a:buClr>
              <a:buSzPts val="1200"/>
              <a:buFont typeface="Arial"/>
              <a:buChar char="•"/>
            </a:pPr>
            <a:r>
              <a:rPr lang="en-US"/>
              <a:t>Ví dụ: Nếu đạt 65%, Công ty ABC nhận chứng nhận </a:t>
            </a:r>
            <a:r>
              <a:rPr lang="en-US" b="1"/>
              <a:t>Silver</a:t>
            </a:r>
            <a:r>
              <a:rPr lang="en-US"/>
              <a:t>.</a:t>
            </a:r>
            <a:endParaRPr/>
          </a:p>
          <a:p>
            <a:pPr marL="742950" lvl="1" indent="-285750" algn="l" rtl="0">
              <a:lnSpc>
                <a:spcPct val="100000"/>
              </a:lnSpc>
              <a:spcBef>
                <a:spcPts val="0"/>
              </a:spcBef>
              <a:spcAft>
                <a:spcPts val="0"/>
              </a:spcAft>
              <a:buClr>
                <a:schemeClr val="dk1"/>
              </a:buClr>
              <a:buSzPts val="1200"/>
              <a:buFont typeface="Arial"/>
              <a:buChar char="•"/>
            </a:pPr>
            <a:r>
              <a:rPr lang="en-US" b="1"/>
              <a:t>Báo cáo cải thiện:</a:t>
            </a:r>
            <a:r>
              <a:rPr lang="en-US"/>
              <a:t> Danh sách các điểm cần khắc phục để nâng cao hiệu suất.</a:t>
            </a:r>
            <a:endParaRPr/>
          </a:p>
          <a:p>
            <a:pPr marL="0" lvl="0" indent="0" algn="l" rtl="0">
              <a:lnSpc>
                <a:spcPct val="100000"/>
              </a:lnSpc>
              <a:spcBef>
                <a:spcPts val="0"/>
              </a:spcBef>
              <a:spcAft>
                <a:spcPts val="0"/>
              </a:spcAft>
              <a:buSzPts val="1400"/>
              <a:buNone/>
            </a:pPr>
            <a:r>
              <a:rPr lang="en-US" b="1"/>
              <a:t>6. Giao tiếp với khách hàng</a:t>
            </a:r>
            <a:endParaRPr/>
          </a:p>
          <a:p>
            <a:pPr marL="0" lvl="0" indent="0" algn="l" rtl="0">
              <a:lnSpc>
                <a:spcPct val="100000"/>
              </a:lnSpc>
              <a:spcBef>
                <a:spcPts val="0"/>
              </a:spcBef>
              <a:spcAft>
                <a:spcPts val="0"/>
              </a:spcAft>
              <a:buClr>
                <a:schemeClr val="dk1"/>
              </a:buClr>
              <a:buSzPts val="1200"/>
              <a:buFont typeface="Arial"/>
              <a:buChar char="•"/>
            </a:pPr>
            <a:r>
              <a:rPr lang="en-US"/>
              <a:t>Công ty ABC có thể chia sẻ bảng điểm với khách hàng quốc tế qua nền tảng EcoVadis để chứng minh cam kết phát triển bền vững.</a:t>
            </a:r>
            <a:endParaRPr/>
          </a:p>
          <a:p>
            <a:pPr marL="0" lvl="0" indent="0" algn="l" rtl="0">
              <a:lnSpc>
                <a:spcPct val="100000"/>
              </a:lnSpc>
              <a:spcBef>
                <a:spcPts val="0"/>
              </a:spcBef>
              <a:spcAft>
                <a:spcPts val="0"/>
              </a:spcAft>
              <a:buClr>
                <a:schemeClr val="dk1"/>
              </a:buClr>
              <a:buSzPts val="1200"/>
              <a:buFont typeface="Arial"/>
              <a:buChar char="•"/>
            </a:pPr>
            <a:r>
              <a:rPr lang="en-US"/>
              <a:t>Dựa trên báo cáo cải thiện, Công ty ABC triển khai thêm các chính sách và hoạt động nâng cao.</a:t>
            </a:r>
            <a:endParaRPr/>
          </a:p>
          <a:p>
            <a:pPr marL="0" lvl="0" indent="0" algn="l" rtl="0">
              <a:lnSpc>
                <a:spcPct val="100000"/>
              </a:lnSpc>
              <a:spcBef>
                <a:spcPts val="0"/>
              </a:spcBef>
              <a:spcAft>
                <a:spcPts val="0"/>
              </a:spcAft>
              <a:buSzPts val="1400"/>
              <a:buNone/>
            </a:pPr>
            <a:r>
              <a:rPr lang="en-US" b="1"/>
              <a:t>Kết quả đạt được:</a:t>
            </a:r>
            <a:endParaRPr/>
          </a:p>
          <a:p>
            <a:pPr marL="0" lvl="0" indent="0" algn="l" rtl="0">
              <a:lnSpc>
                <a:spcPct val="100000"/>
              </a:lnSpc>
              <a:spcBef>
                <a:spcPts val="0"/>
              </a:spcBef>
              <a:spcAft>
                <a:spcPts val="0"/>
              </a:spcAft>
              <a:buClr>
                <a:schemeClr val="dk1"/>
              </a:buClr>
              <a:buSzPts val="1200"/>
              <a:buFont typeface="Arial"/>
              <a:buChar char="•"/>
            </a:pPr>
            <a:r>
              <a:rPr lang="en-US"/>
              <a:t>Công ty ABC không chỉ đạt chứng nhận EcoVadis mà còn:</a:t>
            </a:r>
            <a:endParaRPr/>
          </a:p>
          <a:p>
            <a:pPr marL="742950" lvl="1" indent="-285750" algn="l" rtl="0">
              <a:lnSpc>
                <a:spcPct val="100000"/>
              </a:lnSpc>
              <a:spcBef>
                <a:spcPts val="0"/>
              </a:spcBef>
              <a:spcAft>
                <a:spcPts val="0"/>
              </a:spcAft>
              <a:buClr>
                <a:schemeClr val="dk1"/>
              </a:buClr>
              <a:buSzPts val="1200"/>
              <a:buFont typeface="Arial"/>
              <a:buChar char="•"/>
            </a:pPr>
            <a:r>
              <a:rPr lang="en-US"/>
              <a:t>Gia tăng uy tín với khách hàng quốc tế.</a:t>
            </a:r>
            <a:endParaRPr/>
          </a:p>
          <a:p>
            <a:pPr marL="742950" lvl="1" indent="-285750" algn="l" rtl="0">
              <a:lnSpc>
                <a:spcPct val="100000"/>
              </a:lnSpc>
              <a:spcBef>
                <a:spcPts val="0"/>
              </a:spcBef>
              <a:spcAft>
                <a:spcPts val="0"/>
              </a:spcAft>
              <a:buClr>
                <a:schemeClr val="dk1"/>
              </a:buClr>
              <a:buSzPts val="1200"/>
              <a:buFont typeface="Arial"/>
              <a:buChar char="•"/>
            </a:pPr>
            <a:r>
              <a:rPr lang="en-US"/>
              <a:t>Cải thiện hiệu quả nội bộ và tối ưu hóa chuỗi cung ứng.</a:t>
            </a:r>
            <a:endParaRPr/>
          </a:p>
          <a:p>
            <a:pPr marL="742950" lvl="1" indent="-285750" algn="l" rtl="0">
              <a:lnSpc>
                <a:spcPct val="100000"/>
              </a:lnSpc>
              <a:spcBef>
                <a:spcPts val="0"/>
              </a:spcBef>
              <a:spcAft>
                <a:spcPts val="0"/>
              </a:spcAft>
              <a:buClr>
                <a:schemeClr val="dk1"/>
              </a:buClr>
              <a:buSzPts val="1200"/>
              <a:buFont typeface="Arial"/>
              <a:buChar char="•"/>
            </a:pPr>
            <a:r>
              <a:rPr lang="en-US"/>
              <a:t>Đáp ứng yêu cầu đấu thầu và hợp tác với các công ty hàng đầu.</a:t>
            </a:r>
            <a:endParaRPr/>
          </a:p>
          <a:p>
            <a:pPr marL="0" lvl="0" indent="0" algn="l" rtl="0">
              <a:lnSpc>
                <a:spcPct val="100000"/>
              </a:lnSpc>
              <a:spcBef>
                <a:spcPts val="0"/>
              </a:spcBef>
              <a:spcAft>
                <a:spcPts val="0"/>
              </a:spcAft>
              <a:buSzPts val="1400"/>
              <a:buNone/>
            </a:pPr>
            <a:endParaRPr/>
          </a:p>
        </p:txBody>
      </p:sp>
      <p:sp>
        <p:nvSpPr>
          <p:cNvPr id="132" name="Google Shape;13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8" name="Google Shape;148;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Tầm quan trọng của ESG trong bối cảnh kinh tế toàn cầu</a:t>
            </a:r>
            <a:endParaRPr/>
          </a:p>
          <a:p>
            <a:pPr marL="0" lvl="0" indent="0" algn="l" rtl="0">
              <a:lnSpc>
                <a:spcPct val="100000"/>
              </a:lnSpc>
              <a:spcBef>
                <a:spcPts val="0"/>
              </a:spcBef>
              <a:spcAft>
                <a:spcPts val="0"/>
              </a:spcAft>
              <a:buSzPts val="1400"/>
              <a:buNone/>
            </a:pPr>
            <a:r>
              <a:rPr lang="en-US"/>
              <a:t>ESG (Environmental, Social, and Governance - Môi trường, Xã hội và Quản trị) đã nổi lên như một yếu tố quan trọng trong bối cảnh kinh tế toàn cầu hiện nay. Không chỉ là một xu hướng, ESG đã trở thành một tiêu chuẩn mới để đánh giá sự phát triển bền vững của doanh nghiệp và nền kinh tế.</a:t>
            </a:r>
            <a:endParaRPr/>
          </a:p>
          <a:p>
            <a:pPr marL="0" lvl="0" indent="0" algn="l" rtl="0">
              <a:lnSpc>
                <a:spcPct val="100000"/>
              </a:lnSpc>
              <a:spcBef>
                <a:spcPts val="0"/>
              </a:spcBef>
              <a:spcAft>
                <a:spcPts val="0"/>
              </a:spcAft>
              <a:buSzPts val="1400"/>
              <a:buNone/>
            </a:pPr>
            <a:r>
              <a:rPr lang="en-US" b="1"/>
              <a:t>1. Đáp ứng nhu cầu của các bên liên quan:</a:t>
            </a:r>
            <a:endParaRPr/>
          </a:p>
          <a:p>
            <a:pPr marL="0" lvl="0" indent="0" algn="l" rtl="0">
              <a:lnSpc>
                <a:spcPct val="100000"/>
              </a:lnSpc>
              <a:spcBef>
                <a:spcPts val="0"/>
              </a:spcBef>
              <a:spcAft>
                <a:spcPts val="0"/>
              </a:spcAft>
              <a:buClr>
                <a:schemeClr val="dk1"/>
              </a:buClr>
              <a:buSzPts val="1200"/>
              <a:buFont typeface="Arial"/>
              <a:buChar char="•"/>
            </a:pPr>
            <a:r>
              <a:rPr lang="en-US" b="1"/>
              <a:t>Nhà đầu tư:</a:t>
            </a:r>
            <a:r>
              <a:rPr lang="en-US"/>
              <a:t> Ngày càng nhiều nhà đầu tư quan tâm đến các yếu tố ESG khi đưa ra quyết định đầu tư. Họ nhận ra rằng các doanh nghiệp có hoạt động ESG tốt thường có khả năng quản lý rủi ro tốt hơn, từ đó mang lại lợi nhuận bền vững hơn.</a:t>
            </a:r>
            <a:endParaRPr/>
          </a:p>
          <a:p>
            <a:pPr marL="0" lvl="0" indent="0" algn="l" rtl="0">
              <a:lnSpc>
                <a:spcPct val="100000"/>
              </a:lnSpc>
              <a:spcBef>
                <a:spcPts val="0"/>
              </a:spcBef>
              <a:spcAft>
                <a:spcPts val="0"/>
              </a:spcAft>
              <a:buClr>
                <a:schemeClr val="dk1"/>
              </a:buClr>
              <a:buSzPts val="1200"/>
              <a:buFont typeface="Arial"/>
              <a:buChar char="•"/>
            </a:pPr>
            <a:r>
              <a:rPr lang="en-US" b="1"/>
              <a:t>Người tiêu dùng:</a:t>
            </a:r>
            <a:r>
              <a:rPr lang="en-US"/>
              <a:t> Người tiêu dùng ngày càng ý thức về tác động của mình đến môi trường và xã hội. Họ ưu tiên lựa chọn sản phẩm và dịch vụ từ các doanh nghiệp có trách nhiệm với xã hội và môi trường.</a:t>
            </a:r>
            <a:endParaRPr/>
          </a:p>
          <a:p>
            <a:pPr marL="0" lvl="0" indent="0" algn="l" rtl="0">
              <a:lnSpc>
                <a:spcPct val="100000"/>
              </a:lnSpc>
              <a:spcBef>
                <a:spcPts val="0"/>
              </a:spcBef>
              <a:spcAft>
                <a:spcPts val="0"/>
              </a:spcAft>
              <a:buClr>
                <a:schemeClr val="dk1"/>
              </a:buClr>
              <a:buSzPts val="1200"/>
              <a:buFont typeface="Arial"/>
              <a:buChar char="•"/>
            </a:pPr>
            <a:r>
              <a:rPr lang="en-US" b="1"/>
              <a:t>Chính phủ:</a:t>
            </a:r>
            <a:r>
              <a:rPr lang="en-US"/>
              <a:t> Nhiều chính phủ đã đưa ra các chính sách và quy định khuyến khích doanh nghiệp thực hiện ESG, nhằm hướng tới một nền kinh tế xanh và bền vững.</a:t>
            </a:r>
            <a:endParaRPr/>
          </a:p>
          <a:p>
            <a:pPr marL="0" lvl="0" indent="0" algn="l" rtl="0">
              <a:lnSpc>
                <a:spcPct val="100000"/>
              </a:lnSpc>
              <a:spcBef>
                <a:spcPts val="0"/>
              </a:spcBef>
              <a:spcAft>
                <a:spcPts val="0"/>
              </a:spcAft>
              <a:buSzPts val="1400"/>
              <a:buNone/>
            </a:pPr>
            <a:r>
              <a:rPr lang="en-US" b="1"/>
              <a:t>2. Quản lý rủi ro và nắm bắt cơ hội:</a:t>
            </a:r>
            <a:endParaRPr/>
          </a:p>
          <a:p>
            <a:pPr marL="0" lvl="0" indent="0" algn="l" rtl="0">
              <a:lnSpc>
                <a:spcPct val="100000"/>
              </a:lnSpc>
              <a:spcBef>
                <a:spcPts val="0"/>
              </a:spcBef>
              <a:spcAft>
                <a:spcPts val="0"/>
              </a:spcAft>
              <a:buClr>
                <a:schemeClr val="dk1"/>
              </a:buClr>
              <a:buSzPts val="1200"/>
              <a:buFont typeface="Arial"/>
              <a:buChar char="•"/>
            </a:pPr>
            <a:r>
              <a:rPr lang="en-US" b="1"/>
              <a:t>Rủi ro môi trường:</a:t>
            </a:r>
            <a:r>
              <a:rPr lang="en-US"/>
              <a:t> Biến đổi khí hậu, ô nhiễm môi trường và khan hiếm tài nguyên đang đặt ra những thách thức lớn cho doanh nghiệp. Thực hiện ESG giúp doanh nghiệp giảm thiểu rủi ro liên quan đến môi trường, đồng thời nắm bắt cơ hội từ nền kinh tế xanh.</a:t>
            </a:r>
            <a:endParaRPr/>
          </a:p>
          <a:p>
            <a:pPr marL="0" lvl="0" indent="0" algn="l" rtl="0">
              <a:lnSpc>
                <a:spcPct val="100000"/>
              </a:lnSpc>
              <a:spcBef>
                <a:spcPts val="0"/>
              </a:spcBef>
              <a:spcAft>
                <a:spcPts val="0"/>
              </a:spcAft>
              <a:buClr>
                <a:schemeClr val="dk1"/>
              </a:buClr>
              <a:buSzPts val="1200"/>
              <a:buFont typeface="Arial"/>
              <a:buChar char="•"/>
            </a:pPr>
            <a:r>
              <a:rPr lang="en-US" b="1"/>
              <a:t>Rủi ro xã hội:</a:t>
            </a:r>
            <a:r>
              <a:rPr lang="en-US"/>
              <a:t> Các vấn đề như bất bình đẳng xã hội, vi phạm nhân quyền và xung đột lao động có thể gây ảnh hưởng nghiêm trọng đến hoạt động của doanh nghiệp. Thực hiện ESG giúp doanh nghiệp xây dựng mối quan hệ tốt với cộng đồng và người lao động, từ đó giảm thiểu rủi ro xã hội.</a:t>
            </a:r>
            <a:endParaRPr/>
          </a:p>
          <a:p>
            <a:pPr marL="0" lvl="0" indent="0" algn="l" rtl="0">
              <a:lnSpc>
                <a:spcPct val="100000"/>
              </a:lnSpc>
              <a:spcBef>
                <a:spcPts val="0"/>
              </a:spcBef>
              <a:spcAft>
                <a:spcPts val="0"/>
              </a:spcAft>
              <a:buClr>
                <a:schemeClr val="dk1"/>
              </a:buClr>
              <a:buSzPts val="1200"/>
              <a:buFont typeface="Arial"/>
              <a:buChar char="•"/>
            </a:pPr>
            <a:r>
              <a:rPr lang="en-US" b="1"/>
              <a:t>Rủi ro quản trị:</a:t>
            </a:r>
            <a:r>
              <a:rPr lang="en-US"/>
              <a:t> Các vấn đề quản trị kém như tham nhũng, thiếu minh bạch và thiếu trách nhiệm có thể làm giảm niềm tin của nhà đầu tư và khách hàng. Thực hiện ESG giúp doanh nghiệp nâng cao chất lượng quản trị, từ đó giảm thiểu rủi ro quản trị.</a:t>
            </a:r>
            <a:endParaRPr/>
          </a:p>
          <a:p>
            <a:pPr marL="0" lvl="0" indent="0" algn="l" rtl="0">
              <a:lnSpc>
                <a:spcPct val="100000"/>
              </a:lnSpc>
              <a:spcBef>
                <a:spcPts val="0"/>
              </a:spcBef>
              <a:spcAft>
                <a:spcPts val="0"/>
              </a:spcAft>
              <a:buSzPts val="1400"/>
              <a:buNone/>
            </a:pPr>
            <a:r>
              <a:rPr lang="en-US" b="1"/>
              <a:t>3. Nâng cao năng lực cạnh tranh:</a:t>
            </a:r>
            <a:endParaRPr/>
          </a:p>
          <a:p>
            <a:pPr marL="0" lvl="0" indent="0" algn="l" rtl="0">
              <a:lnSpc>
                <a:spcPct val="100000"/>
              </a:lnSpc>
              <a:spcBef>
                <a:spcPts val="0"/>
              </a:spcBef>
              <a:spcAft>
                <a:spcPts val="0"/>
              </a:spcAft>
              <a:buClr>
                <a:schemeClr val="dk1"/>
              </a:buClr>
              <a:buSzPts val="1200"/>
              <a:buFont typeface="Arial"/>
              <a:buChar char="•"/>
            </a:pPr>
            <a:r>
              <a:rPr lang="en-US" b="1"/>
              <a:t>Tiếp cận thị trường:</a:t>
            </a:r>
            <a:r>
              <a:rPr lang="en-US"/>
              <a:t> Các doanh nghiệp có hoạt động ESG tốt thường được ưu tiên trong các hợp đồng mua sắm và đầu tư.</a:t>
            </a:r>
            <a:endParaRPr/>
          </a:p>
          <a:p>
            <a:pPr marL="0" lvl="0" indent="0" algn="l" rtl="0">
              <a:lnSpc>
                <a:spcPct val="100000"/>
              </a:lnSpc>
              <a:spcBef>
                <a:spcPts val="0"/>
              </a:spcBef>
              <a:spcAft>
                <a:spcPts val="0"/>
              </a:spcAft>
              <a:buClr>
                <a:schemeClr val="dk1"/>
              </a:buClr>
              <a:buSzPts val="1200"/>
              <a:buFont typeface="Arial"/>
              <a:buChar char="•"/>
            </a:pPr>
            <a:r>
              <a:rPr lang="en-US" b="1"/>
              <a:t>Giảm chi phí:</a:t>
            </a:r>
            <a:r>
              <a:rPr lang="en-US"/>
              <a:t> Thực hiện ESG có thể giúp doanh nghiệp tiết kiệm chi phí thông qua việc sử dụng năng lượng hiệu quả, giảm thiểu chất thải và tối ưu hóa quy trình sản xuất.</a:t>
            </a:r>
            <a:endParaRPr/>
          </a:p>
          <a:p>
            <a:pPr marL="0" lvl="0" indent="0" algn="l" rtl="0">
              <a:lnSpc>
                <a:spcPct val="100000"/>
              </a:lnSpc>
              <a:spcBef>
                <a:spcPts val="0"/>
              </a:spcBef>
              <a:spcAft>
                <a:spcPts val="0"/>
              </a:spcAft>
              <a:buClr>
                <a:schemeClr val="dk1"/>
              </a:buClr>
              <a:buSzPts val="1200"/>
              <a:buFont typeface="Arial"/>
              <a:buChar char="•"/>
            </a:pPr>
            <a:r>
              <a:rPr lang="en-US" b="1"/>
              <a:t>Thu hút nhân tài:</a:t>
            </a:r>
            <a:r>
              <a:rPr lang="en-US"/>
              <a:t> Các doanh nghiệp có hoạt động ESG tốt thường thu hút được nhân tài chất lượng cao, những người có cùng giá trị và mục tiêu với doanh nghiệp.</a:t>
            </a:r>
            <a:endParaRPr/>
          </a:p>
          <a:p>
            <a:pPr marL="0" lvl="0" indent="0" algn="l" rtl="0">
              <a:lnSpc>
                <a:spcPct val="100000"/>
              </a:lnSpc>
              <a:spcBef>
                <a:spcPts val="0"/>
              </a:spcBef>
              <a:spcAft>
                <a:spcPts val="0"/>
              </a:spcAft>
              <a:buSzPts val="1400"/>
              <a:buNone/>
            </a:pPr>
            <a:r>
              <a:rPr lang="en-US" b="1"/>
              <a:t>4. Đóng góp vào sự phát triển bền vững:</a:t>
            </a:r>
            <a:endParaRPr/>
          </a:p>
          <a:p>
            <a:pPr marL="0" lvl="0" indent="0" algn="l" rtl="0">
              <a:lnSpc>
                <a:spcPct val="100000"/>
              </a:lnSpc>
              <a:spcBef>
                <a:spcPts val="0"/>
              </a:spcBef>
              <a:spcAft>
                <a:spcPts val="0"/>
              </a:spcAft>
              <a:buSzPts val="1400"/>
              <a:buNone/>
            </a:pPr>
            <a:r>
              <a:rPr lang="en-US"/>
              <a:t>Thực hiện ESG không chỉ mang lại lợi ích cho doanh nghiệp mà còn đóng góp vào sự phát triển bền vững của toàn xã hội. Các doanh nghiệp có hoạt động ESG tốt giúp giảm thiểu tác động tiêu cực đến môi trường, cải thiện chất lượng cuộc sống của người dân và xây dựng một nền kinh tế công bằng và thịnh vượng.</a:t>
            </a:r>
            <a:endParaRPr/>
          </a:p>
          <a:p>
            <a:pPr marL="0" lvl="0" indent="0" algn="l" rtl="0">
              <a:lnSpc>
                <a:spcPct val="100000"/>
              </a:lnSpc>
              <a:spcBef>
                <a:spcPts val="0"/>
              </a:spcBef>
              <a:spcAft>
                <a:spcPts val="0"/>
              </a:spcAft>
              <a:buSzPts val="1400"/>
              <a:buNone/>
            </a:pPr>
            <a:r>
              <a:rPr lang="en-US" b="1"/>
              <a:t>Kết luận:</a:t>
            </a:r>
            <a:endParaRPr/>
          </a:p>
          <a:p>
            <a:pPr marL="0" lvl="0" indent="0" algn="l" rtl="0">
              <a:lnSpc>
                <a:spcPct val="100000"/>
              </a:lnSpc>
              <a:spcBef>
                <a:spcPts val="0"/>
              </a:spcBef>
              <a:spcAft>
                <a:spcPts val="0"/>
              </a:spcAft>
              <a:buSzPts val="1400"/>
              <a:buNone/>
            </a:pPr>
            <a:r>
              <a:rPr lang="en-US"/>
              <a:t>ESG không chỉ là một xu hướng mà đã trở thành một yếu tố quan trọng trong bối cảnh kinh tế toàn cầu. Các doanh nghiệp cần nhận thức rõ tầm quan trọng của ESG và tích cực thực hiện để đạt được sự phát triển bền vững và thành công trong dài hạn.</a:t>
            </a:r>
            <a:endParaRPr/>
          </a:p>
          <a:p>
            <a:pPr marL="0" lvl="0" indent="0" algn="l" rtl="0">
              <a:lnSpc>
                <a:spcPct val="100000"/>
              </a:lnSpc>
              <a:spcBef>
                <a:spcPts val="0"/>
              </a:spcBef>
              <a:spcAft>
                <a:spcPts val="0"/>
              </a:spcAft>
              <a:buSzPts val="1400"/>
              <a:buNone/>
            </a:pPr>
            <a:endParaRPr/>
          </a:p>
        </p:txBody>
      </p:sp>
      <p:sp>
        <p:nvSpPr>
          <p:cNvPr id="156" name="Google Shape;15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Tầm quan trọng của ESG trong bối cảnh kinh tế toàn cầu</a:t>
            </a:r>
            <a:endParaRPr/>
          </a:p>
          <a:p>
            <a:pPr marL="0" lvl="0" indent="0" algn="l" rtl="0">
              <a:lnSpc>
                <a:spcPct val="100000"/>
              </a:lnSpc>
              <a:spcBef>
                <a:spcPts val="0"/>
              </a:spcBef>
              <a:spcAft>
                <a:spcPts val="0"/>
              </a:spcAft>
              <a:buSzPts val="1400"/>
              <a:buNone/>
            </a:pPr>
            <a:r>
              <a:rPr lang="en-US"/>
              <a:t>ESG (Environmental, Social, and Governance - Môi trường, Xã hội và Quản trị) đã nổi lên như một yếu tố quan trọng trong bối cảnh kinh tế toàn cầu hiện nay. Không chỉ là một xu hướng, ESG đã trở thành một tiêu chuẩn mới để đánh giá sự phát triển bền vững của doanh nghiệp và nền kinh tế.</a:t>
            </a:r>
            <a:endParaRPr/>
          </a:p>
          <a:p>
            <a:pPr marL="0" lvl="0" indent="0" algn="l" rtl="0">
              <a:lnSpc>
                <a:spcPct val="100000"/>
              </a:lnSpc>
              <a:spcBef>
                <a:spcPts val="0"/>
              </a:spcBef>
              <a:spcAft>
                <a:spcPts val="0"/>
              </a:spcAft>
              <a:buSzPts val="1400"/>
              <a:buNone/>
            </a:pPr>
            <a:r>
              <a:rPr lang="en-US"/>
              <a:t>1. Đáp ứng nhu cầu của các bên liên quan:</a:t>
            </a:r>
            <a:endParaRPr/>
          </a:p>
          <a:p>
            <a:pPr marL="0" lvl="0" indent="0" algn="l" rtl="0">
              <a:lnSpc>
                <a:spcPct val="100000"/>
              </a:lnSpc>
              <a:spcBef>
                <a:spcPts val="0"/>
              </a:spcBef>
              <a:spcAft>
                <a:spcPts val="0"/>
              </a:spcAft>
              <a:buSzPts val="1400"/>
              <a:buNone/>
            </a:pPr>
            <a:r>
              <a:rPr lang="en-US"/>
              <a:t>Nhà đầu tư: Ngày càng nhiều nhà đầu tư quan tâm đến các yếu tố ESG khi đưa ra quyết định đầu tư. Họ nhận ra rằng các doanh nghiệp có hoạt động ESG tốt thường có khả năng quản lý rủi ro tốt hơn, từ đó mang lại lợi nhuận bền vững hơn.</a:t>
            </a:r>
            <a:endParaRPr/>
          </a:p>
          <a:p>
            <a:pPr marL="0" lvl="0" indent="0" algn="l" rtl="0">
              <a:lnSpc>
                <a:spcPct val="100000"/>
              </a:lnSpc>
              <a:spcBef>
                <a:spcPts val="0"/>
              </a:spcBef>
              <a:spcAft>
                <a:spcPts val="0"/>
              </a:spcAft>
              <a:buSzPts val="1400"/>
              <a:buNone/>
            </a:pPr>
            <a:r>
              <a:rPr lang="en-US"/>
              <a:t>Người tiêu dùng: Người tiêu dùng ngày càng ý thức về tác động của mình đến môi trường và xã hội. Họ ưu tiên lựa chọn sản phẩm và dịch vụ từ các doanh nghiệp có trách nhiệm với xã hội và môi trường.</a:t>
            </a:r>
            <a:endParaRPr/>
          </a:p>
          <a:p>
            <a:pPr marL="0" lvl="0" indent="0" algn="l" rtl="0">
              <a:lnSpc>
                <a:spcPct val="100000"/>
              </a:lnSpc>
              <a:spcBef>
                <a:spcPts val="0"/>
              </a:spcBef>
              <a:spcAft>
                <a:spcPts val="0"/>
              </a:spcAft>
              <a:buSzPts val="1400"/>
              <a:buNone/>
            </a:pPr>
            <a:r>
              <a:rPr lang="en-US"/>
              <a:t>Chính phủ: Nhiều chính phủ đã đưa ra các chính sách và quy định khuyến khích doanh nghiệp thực hiện ESG, nhằm hướng tới một nền kinh tế xanh và bền vững.</a:t>
            </a:r>
            <a:endParaRPr/>
          </a:p>
          <a:p>
            <a:pPr marL="0" lvl="0" indent="0" algn="l" rtl="0">
              <a:lnSpc>
                <a:spcPct val="100000"/>
              </a:lnSpc>
              <a:spcBef>
                <a:spcPts val="0"/>
              </a:spcBef>
              <a:spcAft>
                <a:spcPts val="0"/>
              </a:spcAft>
              <a:buSzPts val="1400"/>
              <a:buNone/>
            </a:pPr>
            <a:r>
              <a:rPr lang="en-US"/>
              <a:t>2. Quản lý rủi ro và nắm bắt cơ hội:</a:t>
            </a:r>
            <a:endParaRPr/>
          </a:p>
          <a:p>
            <a:pPr marL="0" lvl="0" indent="0" algn="l" rtl="0">
              <a:lnSpc>
                <a:spcPct val="100000"/>
              </a:lnSpc>
              <a:spcBef>
                <a:spcPts val="0"/>
              </a:spcBef>
              <a:spcAft>
                <a:spcPts val="0"/>
              </a:spcAft>
              <a:buSzPts val="1400"/>
              <a:buNone/>
            </a:pPr>
            <a:r>
              <a:rPr lang="en-US"/>
              <a:t>Rủi ro môi trường: Biến đổi khí hậu, ô nhiễm môi trường và khan hiếm tài nguyên đang đặt ra những thách thức lớn cho doanh nghiệp. Thực hiện ESG giúp doanh nghiệp giảm thiểu rủi ro liên quan đến môi trường, đồng thời nắm bắt cơ hội từ nền kinh tế xanh.</a:t>
            </a:r>
            <a:endParaRPr/>
          </a:p>
          <a:p>
            <a:pPr marL="0" lvl="0" indent="0" algn="l" rtl="0">
              <a:lnSpc>
                <a:spcPct val="100000"/>
              </a:lnSpc>
              <a:spcBef>
                <a:spcPts val="0"/>
              </a:spcBef>
              <a:spcAft>
                <a:spcPts val="0"/>
              </a:spcAft>
              <a:buSzPts val="1400"/>
              <a:buNone/>
            </a:pPr>
            <a:r>
              <a:rPr lang="en-US"/>
              <a:t>Rủi ro xã hội: Các vấn đề như bất bình đẳng xã hội, vi phạm nhân quyền và xung đột lao động có thể gây ảnh hưởng nghiêm trọng đến hoạt động của doanh nghiệp. Thực hiện ESG giúp doanh nghiệp xây dựng mối quan hệ tốt với cộng đồng và người lao động, từ đó giảm thiểu rủi ro xã hội.</a:t>
            </a:r>
            <a:endParaRPr/>
          </a:p>
          <a:p>
            <a:pPr marL="0" lvl="0" indent="0" algn="l" rtl="0">
              <a:lnSpc>
                <a:spcPct val="100000"/>
              </a:lnSpc>
              <a:spcBef>
                <a:spcPts val="0"/>
              </a:spcBef>
              <a:spcAft>
                <a:spcPts val="0"/>
              </a:spcAft>
              <a:buSzPts val="1400"/>
              <a:buNone/>
            </a:pPr>
            <a:r>
              <a:rPr lang="en-US"/>
              <a:t>Rủi ro quản trị: Các vấn đề quản trị kém như tham nhũng, thiếu minh bạch và thiếu trách nhiệm có thể làm giảm niềm tin của nhà đầu tư và khách hàng. Thực hiện ESG giúp doanh nghiệp nâng cao chất lượng quản trị, từ đó giảm thiểu rủi ro quản trị.</a:t>
            </a:r>
            <a:endParaRPr/>
          </a:p>
          <a:p>
            <a:pPr marL="0" lvl="0" indent="0" algn="l" rtl="0">
              <a:lnSpc>
                <a:spcPct val="100000"/>
              </a:lnSpc>
              <a:spcBef>
                <a:spcPts val="0"/>
              </a:spcBef>
              <a:spcAft>
                <a:spcPts val="0"/>
              </a:spcAft>
              <a:buSzPts val="1400"/>
              <a:buNone/>
            </a:pPr>
            <a:r>
              <a:rPr lang="en-US"/>
              <a:t>3. Nâng cao năng lực cạnh tranh:</a:t>
            </a:r>
            <a:endParaRPr/>
          </a:p>
          <a:p>
            <a:pPr marL="0" lvl="0" indent="0" algn="l" rtl="0">
              <a:lnSpc>
                <a:spcPct val="100000"/>
              </a:lnSpc>
              <a:spcBef>
                <a:spcPts val="0"/>
              </a:spcBef>
              <a:spcAft>
                <a:spcPts val="0"/>
              </a:spcAft>
              <a:buSzPts val="1400"/>
              <a:buNone/>
            </a:pPr>
            <a:r>
              <a:rPr lang="en-US"/>
              <a:t>Tiếp cận thị trường: Các doanh nghiệp có hoạt động ESG tốt thường được ưu tiên trong các hợp đồng mua sắm và đầu tư.</a:t>
            </a:r>
            <a:endParaRPr/>
          </a:p>
          <a:p>
            <a:pPr marL="0" lvl="0" indent="0" algn="l" rtl="0">
              <a:lnSpc>
                <a:spcPct val="100000"/>
              </a:lnSpc>
              <a:spcBef>
                <a:spcPts val="0"/>
              </a:spcBef>
              <a:spcAft>
                <a:spcPts val="0"/>
              </a:spcAft>
              <a:buSzPts val="1400"/>
              <a:buNone/>
            </a:pPr>
            <a:r>
              <a:rPr lang="en-US"/>
              <a:t>Giảm chi phí: Thực hiện ESG có thể giúp doanh nghiệp tiết kiệm chi phí thông qua việc sử dụng năng lượng hiệu quả, giảm thiểu chất thải và tối ưu hóa quy trình sản xuất.</a:t>
            </a:r>
            <a:endParaRPr/>
          </a:p>
          <a:p>
            <a:pPr marL="0" lvl="0" indent="0" algn="l" rtl="0">
              <a:lnSpc>
                <a:spcPct val="100000"/>
              </a:lnSpc>
              <a:spcBef>
                <a:spcPts val="0"/>
              </a:spcBef>
              <a:spcAft>
                <a:spcPts val="0"/>
              </a:spcAft>
              <a:buSzPts val="1400"/>
              <a:buNone/>
            </a:pPr>
            <a:r>
              <a:rPr lang="en-US"/>
              <a:t>Thu hút nhân tài: Các doanh nghiệp có hoạt động ESG tốt thường thu hút được nhân tài chất lượng cao, những người có cùng giá trị và mục tiêu với doanh nghiệp.</a:t>
            </a:r>
            <a:endParaRPr/>
          </a:p>
          <a:p>
            <a:pPr marL="0" lvl="0" indent="0" algn="l" rtl="0">
              <a:lnSpc>
                <a:spcPct val="100000"/>
              </a:lnSpc>
              <a:spcBef>
                <a:spcPts val="0"/>
              </a:spcBef>
              <a:spcAft>
                <a:spcPts val="0"/>
              </a:spcAft>
              <a:buSzPts val="1400"/>
              <a:buNone/>
            </a:pPr>
            <a:r>
              <a:rPr lang="en-US"/>
              <a:t>4. Đóng góp vào sự phát triển bền vững:</a:t>
            </a:r>
            <a:endParaRPr/>
          </a:p>
          <a:p>
            <a:pPr marL="0" lvl="0" indent="0" algn="l" rtl="0">
              <a:lnSpc>
                <a:spcPct val="100000"/>
              </a:lnSpc>
              <a:spcBef>
                <a:spcPts val="0"/>
              </a:spcBef>
              <a:spcAft>
                <a:spcPts val="0"/>
              </a:spcAft>
              <a:buSzPts val="1400"/>
              <a:buNone/>
            </a:pPr>
            <a:r>
              <a:rPr lang="en-US"/>
              <a:t>Thực hiện ESG không chỉ mang lại lợi ích cho doanh nghiệp mà còn đóng góp vào sự phát triển bền vững của toàn xã hội. Các doanh nghiệp có hoạt động ESG tốt giúp giảm thiểu tác động tiêu cực đến môi trường, cải thiện chất lượng cuộc sống của người dân và xây dựng một nền kinh tế công bằng và thịnh vượng.</a:t>
            </a:r>
            <a:endParaRPr/>
          </a:p>
          <a:p>
            <a:pPr marL="0" lvl="0" indent="0" algn="l" rtl="0">
              <a:lnSpc>
                <a:spcPct val="100000"/>
              </a:lnSpc>
              <a:spcBef>
                <a:spcPts val="0"/>
              </a:spcBef>
              <a:spcAft>
                <a:spcPts val="0"/>
              </a:spcAft>
              <a:buSzPts val="1400"/>
              <a:buNone/>
            </a:pPr>
            <a:r>
              <a:rPr lang="en-US"/>
              <a:t>Kết luận:</a:t>
            </a:r>
            <a:endParaRPr/>
          </a:p>
          <a:p>
            <a:pPr marL="0" lvl="0" indent="0" algn="l" rtl="0">
              <a:lnSpc>
                <a:spcPct val="100000"/>
              </a:lnSpc>
              <a:spcBef>
                <a:spcPts val="0"/>
              </a:spcBef>
              <a:spcAft>
                <a:spcPts val="0"/>
              </a:spcAft>
              <a:buSzPts val="1400"/>
              <a:buNone/>
            </a:pPr>
            <a:r>
              <a:rPr lang="en-US"/>
              <a:t>ESG không chỉ là một xu hướng mà đã trở thành một yếu tố quan trọng trong bối cảnh kinh tế toàn cầu. Các doanh nghiệp cần nhận thức rõ tầm quan trọng của ESG và tích cực thực hiện để đạt được sự phát triển bền vững và thành công trong dài hạn.</a:t>
            </a:r>
            <a:endParaRPr/>
          </a:p>
          <a:p>
            <a:pPr marL="0" lvl="0" indent="0" algn="l" rtl="0">
              <a:lnSpc>
                <a:spcPct val="100000"/>
              </a:lnSpc>
              <a:spcBef>
                <a:spcPts val="0"/>
              </a:spcBef>
              <a:spcAft>
                <a:spcPts val="0"/>
              </a:spcAft>
              <a:buSzPts val="1400"/>
              <a:buNone/>
            </a:pPr>
            <a:endParaRPr/>
          </a:p>
        </p:txBody>
      </p:sp>
      <p:sp>
        <p:nvSpPr>
          <p:cNvPr id="182" name="Google Shape;18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1" name="Google Shape;191;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9" name="Google Shape;209;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10" name="Google Shape;210;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1. Mở rộng phạm vi báo cáo:</a:t>
            </a:r>
            <a:endParaRPr/>
          </a:p>
          <a:p>
            <a:pPr marL="0" lvl="0" indent="0" algn="l" rtl="0">
              <a:lnSpc>
                <a:spcPct val="100000"/>
              </a:lnSpc>
              <a:spcBef>
                <a:spcPts val="0"/>
              </a:spcBef>
              <a:spcAft>
                <a:spcPts val="0"/>
              </a:spcAft>
              <a:buClr>
                <a:schemeClr val="dk1"/>
              </a:buClr>
              <a:buSzPts val="1200"/>
              <a:buFont typeface="Arial"/>
              <a:buChar char="•"/>
            </a:pPr>
            <a:r>
              <a:rPr lang="en-US" b="1"/>
              <a:t>Báo cáo phát thải Scope 3:</a:t>
            </a:r>
            <a:r>
              <a:rPr lang="en-US"/>
              <a:t> Báo cáo này hiện mới chỉ tập trung vào phát thải Scope 1 và Scope 2. Để hướng tới Net-Zero, cần mở rộng báo cáo sang các phát thải gián tiếp khác (Scope 3), bao gồm phát thải từ chuỗi cung ứng, vận chuyển, sử dụng sản phẩm và xử lý cuối vòng đời sản phẩm.</a:t>
            </a:r>
            <a:endParaRPr/>
          </a:p>
          <a:p>
            <a:pPr marL="0" lvl="0" indent="0" algn="l" rtl="0">
              <a:lnSpc>
                <a:spcPct val="100000"/>
              </a:lnSpc>
              <a:spcBef>
                <a:spcPts val="0"/>
              </a:spcBef>
              <a:spcAft>
                <a:spcPts val="0"/>
              </a:spcAft>
              <a:buClr>
                <a:schemeClr val="dk1"/>
              </a:buClr>
              <a:buSzPts val="1200"/>
              <a:buFont typeface="Arial"/>
              <a:buChar char="•"/>
            </a:pPr>
            <a:r>
              <a:rPr lang="en-US" b="1"/>
              <a:t>Đánh giá tác động đa dạng sinh học:</a:t>
            </a:r>
            <a:r>
              <a:rPr lang="en-US"/>
              <a:t> Báo cáo hiện chưa đề cập đầy đủ đến các tác động đến đa dạng sinh học. Cần thực hiện đánh giá tác động đa dạng sinh học tại các địa điểm hoạt động và trong chuỗi cung ứng, đồng thời báo cáo các nỗ lực bảo tồn và phục hồi đa dạng sinh học.</a:t>
            </a:r>
            <a:endParaRPr/>
          </a:p>
          <a:p>
            <a:pPr marL="0" lvl="0" indent="0" algn="l" rtl="0">
              <a:lnSpc>
                <a:spcPct val="100000"/>
              </a:lnSpc>
              <a:spcBef>
                <a:spcPts val="0"/>
              </a:spcBef>
              <a:spcAft>
                <a:spcPts val="0"/>
              </a:spcAft>
              <a:buClr>
                <a:schemeClr val="dk1"/>
              </a:buClr>
              <a:buSzPts val="1200"/>
              <a:buFont typeface="Arial"/>
              <a:buChar char="•"/>
            </a:pPr>
            <a:r>
              <a:rPr lang="en-US" b="1"/>
              <a:t>Báo cáo về chuỗi cung ứng</a:t>
            </a:r>
            <a:r>
              <a:rPr lang="en-US"/>
              <a:t>: Báo cáo hiện chưa đánh giá đầy đủ các tác động môi trường và xã hội trong chuỗi cung ứng. Cần tăng cường đánh giá nhà cung cấp về các tiêu chí môi trường và xã hội, đồng thời báo cáo minh bạch về các biện pháp quản lý và giảm thiểu rủi ro trong chuỗi cung ứng.</a:t>
            </a:r>
            <a:endParaRPr/>
          </a:p>
          <a:p>
            <a:pPr marL="0" lvl="0" indent="0" algn="l" rtl="0">
              <a:lnSpc>
                <a:spcPct val="100000"/>
              </a:lnSpc>
              <a:spcBef>
                <a:spcPts val="0"/>
              </a:spcBef>
              <a:spcAft>
                <a:spcPts val="0"/>
              </a:spcAft>
              <a:buClr>
                <a:schemeClr val="dk1"/>
              </a:buClr>
              <a:buSzPts val="1200"/>
              <a:buFont typeface="Arial"/>
              <a:buChar char="•"/>
            </a:pPr>
            <a:r>
              <a:rPr lang="en-US" b="1"/>
              <a:t>Báo cáo về các vấn đề xã hội</a:t>
            </a:r>
            <a:r>
              <a:rPr lang="en-US"/>
              <a:t>: Báo cáo hiện tập trung chủ yếu vào các hoạt động cộng đồng và an toàn lao động. Cần mở rộng báo cáo sang các vấn đề xã hội khác như nhân quyền, bình đẳng giới, đa dạng và hòa nhập.</a:t>
            </a:r>
            <a:endParaRPr/>
          </a:p>
          <a:p>
            <a:pPr marL="0" lvl="0" indent="0" algn="l" rtl="0">
              <a:lnSpc>
                <a:spcPct val="100000"/>
              </a:lnSpc>
              <a:spcBef>
                <a:spcPts val="0"/>
              </a:spcBef>
              <a:spcAft>
                <a:spcPts val="0"/>
              </a:spcAft>
              <a:buSzPts val="1400"/>
              <a:buNone/>
            </a:pPr>
            <a:r>
              <a:rPr lang="en-US" b="1"/>
              <a:t>2. Thúc đẩy minh bạch và nâng cao chất lượng dữ liệu:</a:t>
            </a:r>
            <a:endParaRPr/>
          </a:p>
          <a:p>
            <a:pPr marL="0" lvl="0" indent="0" algn="l" rtl="0">
              <a:lnSpc>
                <a:spcPct val="100000"/>
              </a:lnSpc>
              <a:spcBef>
                <a:spcPts val="0"/>
              </a:spcBef>
              <a:spcAft>
                <a:spcPts val="0"/>
              </a:spcAft>
              <a:buClr>
                <a:schemeClr val="dk1"/>
              </a:buClr>
              <a:buSzPts val="1200"/>
              <a:buFont typeface="Arial"/>
              <a:buChar char="•"/>
            </a:pPr>
            <a:r>
              <a:rPr lang="en-US" b="1"/>
              <a:t>Thu thập dữ liệu chi tiết hơn</a:t>
            </a:r>
            <a:r>
              <a:rPr lang="en-US"/>
              <a:t>: Cần thu thập dữ liệu chi tiết hơn về các hoạt động phát triển bền vững, đặc biệt là các chỉ số về phát thải, sử dụng năng lượng, nước và chất thải.</a:t>
            </a:r>
            <a:endParaRPr/>
          </a:p>
          <a:p>
            <a:pPr marL="0" lvl="0" indent="0" algn="l" rtl="0">
              <a:lnSpc>
                <a:spcPct val="100000"/>
              </a:lnSpc>
              <a:spcBef>
                <a:spcPts val="0"/>
              </a:spcBef>
              <a:spcAft>
                <a:spcPts val="0"/>
              </a:spcAft>
              <a:buClr>
                <a:schemeClr val="dk1"/>
              </a:buClr>
              <a:buSzPts val="1200"/>
              <a:buFont typeface="Arial"/>
              <a:buChar char="•"/>
            </a:pPr>
            <a:r>
              <a:rPr lang="en-US" b="1"/>
              <a:t>Áp dụng các tiêu chuẩn và phương pháp đo lường quốc tế</a:t>
            </a:r>
            <a:r>
              <a:rPr lang="en-US"/>
              <a:t>: Sử dụng các tiêu chuẩn và phương pháp đo lường quốc tế như GHG Protocol, ISO 14064, ISO 14067 để đảm bảo tính chính xác và so sánh được của dữ liệu.</a:t>
            </a:r>
            <a:endParaRPr/>
          </a:p>
          <a:p>
            <a:pPr marL="0" lvl="0" indent="0" algn="l" rtl="0">
              <a:lnSpc>
                <a:spcPct val="100000"/>
              </a:lnSpc>
              <a:spcBef>
                <a:spcPts val="0"/>
              </a:spcBef>
              <a:spcAft>
                <a:spcPts val="0"/>
              </a:spcAft>
              <a:buClr>
                <a:schemeClr val="dk1"/>
              </a:buClr>
              <a:buSzPts val="1200"/>
              <a:buFont typeface="Arial"/>
              <a:buChar char="•"/>
            </a:pPr>
            <a:r>
              <a:rPr lang="en-US" b="1"/>
              <a:t>Thực hiện kiểm toán độc lập</a:t>
            </a:r>
            <a:r>
              <a:rPr lang="en-US"/>
              <a:t>: Thực hiện kiểm toán độc lập đối với báo cáo phát triển bền vững để tăng cường tính minh bạch và tin cậy.</a:t>
            </a:r>
            <a:endParaRPr/>
          </a:p>
          <a:p>
            <a:pPr marL="0" lvl="0" indent="0" algn="l" rtl="0">
              <a:lnSpc>
                <a:spcPct val="100000"/>
              </a:lnSpc>
              <a:spcBef>
                <a:spcPts val="0"/>
              </a:spcBef>
              <a:spcAft>
                <a:spcPts val="0"/>
              </a:spcAft>
              <a:buSzPts val="1400"/>
              <a:buNone/>
            </a:pPr>
            <a:r>
              <a:rPr lang="en-US" b="1"/>
              <a:t>3. Đáp ứng các yêu cầu pháp lý mới:</a:t>
            </a:r>
            <a:endParaRPr/>
          </a:p>
          <a:p>
            <a:pPr marL="0" lvl="0" indent="0" algn="l" rtl="0">
              <a:lnSpc>
                <a:spcPct val="100000"/>
              </a:lnSpc>
              <a:spcBef>
                <a:spcPts val="0"/>
              </a:spcBef>
              <a:spcAft>
                <a:spcPts val="0"/>
              </a:spcAft>
              <a:buClr>
                <a:schemeClr val="dk1"/>
              </a:buClr>
              <a:buSzPts val="1200"/>
              <a:buFont typeface="Arial"/>
              <a:buChar char="•"/>
            </a:pPr>
            <a:r>
              <a:rPr lang="en-US" b="1"/>
              <a:t>Theo sát các quy định của EU và Mỹ</a:t>
            </a:r>
            <a:r>
              <a:rPr lang="en-US"/>
              <a:t>: Liên tục cập nhật và tuân thủ các quy định về môi trường, xã hội và quản trị của EU và Mỹ, đặc biệt là các quy định về phát thải, sử dụng năng lượng, hóa chất và trách nhiệm xã hội của doanh nghiệp.</a:t>
            </a:r>
            <a:endParaRPr/>
          </a:p>
          <a:p>
            <a:pPr marL="0" lvl="0" indent="0" algn="l" rtl="0">
              <a:lnSpc>
                <a:spcPct val="100000"/>
              </a:lnSpc>
              <a:spcBef>
                <a:spcPts val="0"/>
              </a:spcBef>
              <a:spcAft>
                <a:spcPts val="0"/>
              </a:spcAft>
              <a:buClr>
                <a:schemeClr val="dk1"/>
              </a:buClr>
              <a:buSzPts val="1200"/>
              <a:buFont typeface="Arial"/>
              <a:buChar char="•"/>
            </a:pPr>
            <a:r>
              <a:rPr lang="en-US" b="1"/>
              <a:t>Chuẩn bị cho thuế carbon biên giới của EU (CBAM)</a:t>
            </a:r>
            <a:r>
              <a:rPr lang="en-US"/>
              <a:t>: Xây dựng kế hoạch và lộ trình giảm phát thải carbon để chuẩn bị cho việc áp dụng CBAM của EU.</a:t>
            </a:r>
            <a:endParaRPr/>
          </a:p>
          <a:p>
            <a:pPr marL="0" lvl="0" indent="0" algn="l" rtl="0">
              <a:lnSpc>
                <a:spcPct val="100000"/>
              </a:lnSpc>
              <a:spcBef>
                <a:spcPts val="0"/>
              </a:spcBef>
              <a:spcAft>
                <a:spcPts val="0"/>
              </a:spcAft>
              <a:buClr>
                <a:schemeClr val="dk1"/>
              </a:buClr>
              <a:buSzPts val="1200"/>
              <a:buFont typeface="Arial"/>
              <a:buChar char="•"/>
            </a:pPr>
            <a:r>
              <a:rPr lang="en-US" b="1"/>
              <a:t>Đáp ứng các tiêu chuẩn về báo cáo bền vững mới</a:t>
            </a:r>
            <a:r>
              <a:rPr lang="en-US"/>
              <a:t>: Theo kịp các xu hướng và tiêu chuẩn báo cáo bền vững mới nhất, chẳng hạn như các tiêu chuẩn của GRI và SASB.</a:t>
            </a:r>
            <a:endParaRPr/>
          </a:p>
          <a:p>
            <a:pPr marL="0" lvl="0" indent="0" algn="l" rtl="0">
              <a:lnSpc>
                <a:spcPct val="100000"/>
              </a:lnSpc>
              <a:spcBef>
                <a:spcPts val="0"/>
              </a:spcBef>
              <a:spcAft>
                <a:spcPts val="0"/>
              </a:spcAft>
              <a:buSzPts val="1400"/>
              <a:buNone/>
            </a:pPr>
            <a:r>
              <a:rPr lang="en-US" b="1"/>
              <a:t>4. Tăng cường giao tiếp và hợp tác với các bên liên quan:</a:t>
            </a:r>
            <a:endParaRPr/>
          </a:p>
          <a:p>
            <a:pPr marL="0" lvl="0" indent="0" algn="l" rtl="0">
              <a:lnSpc>
                <a:spcPct val="100000"/>
              </a:lnSpc>
              <a:spcBef>
                <a:spcPts val="0"/>
              </a:spcBef>
              <a:spcAft>
                <a:spcPts val="0"/>
              </a:spcAft>
              <a:buClr>
                <a:schemeClr val="dk1"/>
              </a:buClr>
              <a:buSzPts val="1200"/>
              <a:buFont typeface="Arial"/>
              <a:buChar char="•"/>
            </a:pPr>
            <a:r>
              <a:rPr lang="en-US" b="1"/>
              <a:t>Tổ chức các buổi đối thoại</a:t>
            </a:r>
            <a:r>
              <a:rPr lang="en-US"/>
              <a:t>: Tổ chức các buổi đối thoại thường xuyên với các bên liên quan để lắng nghe ý kiến, phản hồi và tăng cường sự tham gia của họ vào các hoạt động phát triển bền vững của công ty.</a:t>
            </a:r>
            <a:endParaRPr/>
          </a:p>
          <a:p>
            <a:pPr marL="0" lvl="0" indent="0" algn="l" rtl="0">
              <a:lnSpc>
                <a:spcPct val="100000"/>
              </a:lnSpc>
              <a:spcBef>
                <a:spcPts val="0"/>
              </a:spcBef>
              <a:spcAft>
                <a:spcPts val="0"/>
              </a:spcAft>
              <a:buClr>
                <a:schemeClr val="dk1"/>
              </a:buClr>
              <a:buSzPts val="1200"/>
              <a:buFont typeface="Arial"/>
              <a:buChar char="•"/>
            </a:pPr>
            <a:r>
              <a:rPr lang="en-US" b="1"/>
              <a:t>Xây dựng các mối quan hệ đối tác</a:t>
            </a:r>
            <a:r>
              <a:rPr lang="en-US"/>
              <a:t>: Xây dựng các mối quan hệ đối tác với các tổ chức, doanh nghiệp khác để cùng nhau thúc đẩy phát triển bền vững trong ngành và cộng đồng.</a:t>
            </a:r>
            <a:endParaRPr/>
          </a:p>
          <a:p>
            <a:pPr marL="0" lvl="0" indent="0" algn="l" rtl="0">
              <a:lnSpc>
                <a:spcPct val="100000"/>
              </a:lnSpc>
              <a:spcBef>
                <a:spcPts val="0"/>
              </a:spcBef>
              <a:spcAft>
                <a:spcPts val="0"/>
              </a:spcAft>
              <a:buSzPts val="1400"/>
              <a:buNone/>
            </a:pPr>
            <a:r>
              <a:rPr lang="en-US" b="1"/>
              <a:t>5. Lồng ghép phát triển bền vững vào chiến lược kinh doanh:</a:t>
            </a:r>
            <a:endParaRPr/>
          </a:p>
          <a:p>
            <a:pPr marL="0" lvl="0" indent="0" algn="l" rtl="0">
              <a:lnSpc>
                <a:spcPct val="100000"/>
              </a:lnSpc>
              <a:spcBef>
                <a:spcPts val="0"/>
              </a:spcBef>
              <a:spcAft>
                <a:spcPts val="0"/>
              </a:spcAft>
              <a:buClr>
                <a:schemeClr val="dk1"/>
              </a:buClr>
              <a:buSzPts val="1200"/>
              <a:buFont typeface="Arial"/>
              <a:buChar char="•"/>
            </a:pPr>
            <a:r>
              <a:rPr lang="en-US" b="1"/>
              <a:t>Xác định các cơ hội kinh doanh bền vững</a:t>
            </a:r>
            <a:r>
              <a:rPr lang="en-US"/>
              <a:t>: Tìm kiếm và phát triển các cơ hội kinh doanh mới liên quan đến phát triển bền vững, chẳng hạn như phát triển các sản phẩm xanh, sử dụng năng lượng tái tạo và cung cấp các dịch vụ bền vững.</a:t>
            </a:r>
            <a:endParaRPr/>
          </a:p>
          <a:p>
            <a:pPr marL="0" lvl="0" indent="0" algn="l" rtl="0">
              <a:lnSpc>
                <a:spcPct val="100000"/>
              </a:lnSpc>
              <a:spcBef>
                <a:spcPts val="0"/>
              </a:spcBef>
              <a:spcAft>
                <a:spcPts val="0"/>
              </a:spcAft>
              <a:buClr>
                <a:schemeClr val="dk1"/>
              </a:buClr>
              <a:buSzPts val="1200"/>
              <a:buFont typeface="Arial"/>
              <a:buChar char="•"/>
            </a:pPr>
            <a:r>
              <a:rPr lang="en-US" b="1"/>
              <a:t>Lồng ghép các yếu tố ESG vào ra quyết định đầu tư</a:t>
            </a:r>
            <a:r>
              <a:rPr lang="en-US"/>
              <a:t>: Xem xét các yếu tố môi trường, xã hội và quản trị khi đưa ra các quyết định đầu tư và kinh doanh.</a:t>
            </a:r>
            <a:endParaRPr/>
          </a:p>
          <a:p>
            <a:pPr marL="0" lvl="0" indent="0" algn="l" rtl="0">
              <a:lnSpc>
                <a:spcPct val="100000"/>
              </a:lnSpc>
              <a:spcBef>
                <a:spcPts val="0"/>
              </a:spcBef>
              <a:spcAft>
                <a:spcPts val="0"/>
              </a:spcAft>
              <a:buClr>
                <a:schemeClr val="dk1"/>
              </a:buClr>
              <a:buSzPts val="1200"/>
              <a:buFont typeface="Arial"/>
              <a:buChar char="•"/>
            </a:pPr>
            <a:r>
              <a:rPr lang="en-US" b="1"/>
              <a:t>Thiết lập các mục tiêu và chỉ số đo lường hiệu quả</a:t>
            </a:r>
            <a:r>
              <a:rPr lang="en-US"/>
              <a:t>: Thiết lập các mục tiêu phát triển bền vững dài hạn và các chỉ số đo lường hiệu quả để theo dõi và đánh giá tiến độ thực hiện.</a:t>
            </a:r>
            <a:endParaRPr/>
          </a:p>
          <a:p>
            <a:pPr marL="0" lvl="0" indent="0" algn="l" rtl="0">
              <a:lnSpc>
                <a:spcPct val="100000"/>
              </a:lnSpc>
              <a:spcBef>
                <a:spcPts val="0"/>
              </a:spcBef>
              <a:spcAft>
                <a:spcPts val="0"/>
              </a:spcAft>
              <a:buSzPts val="1400"/>
              <a:buNone/>
            </a:pPr>
            <a:endParaRPr/>
          </a:p>
        </p:txBody>
      </p:sp>
      <p:sp>
        <p:nvSpPr>
          <p:cNvPr id="250" name="Google Shape;250;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4. ESG TÍCH HỢP VÀO QUẢN TRỊ DOANH NGHIỆP (35 phút)</a:t>
            </a:r>
            <a:endParaRPr/>
          </a:p>
          <a:p>
            <a:pPr marL="0" lvl="0" indent="0" algn="l" rtl="0">
              <a:lnSpc>
                <a:spcPct val="100000"/>
              </a:lnSpc>
              <a:spcBef>
                <a:spcPts val="0"/>
              </a:spcBef>
              <a:spcAft>
                <a:spcPts val="0"/>
              </a:spcAft>
              <a:buSzPts val="1400"/>
              <a:buNone/>
            </a:pPr>
            <a:r>
              <a:rPr lang="en-US" b="1"/>
              <a:t>4.1. ESG Governance:</a:t>
            </a:r>
            <a:endParaRPr/>
          </a:p>
          <a:p>
            <a:pPr marL="457200" lvl="1" indent="0" algn="l" rtl="0">
              <a:lnSpc>
                <a:spcPct val="100000"/>
              </a:lnSpc>
              <a:spcBef>
                <a:spcPts val="0"/>
              </a:spcBef>
              <a:spcAft>
                <a:spcPts val="0"/>
              </a:spcAft>
              <a:buSzPts val="1400"/>
              <a:buNone/>
            </a:pPr>
            <a:r>
              <a:rPr lang="en-US"/>
              <a:t>Vai trò Ban điều hành, Hội đồng ESG, ESG Focal Points</a:t>
            </a:r>
            <a:endParaRPr/>
          </a:p>
          <a:p>
            <a:pPr marL="457200" lvl="1" indent="0" algn="l" rtl="0">
              <a:lnSpc>
                <a:spcPct val="100000"/>
              </a:lnSpc>
              <a:spcBef>
                <a:spcPts val="0"/>
              </a:spcBef>
              <a:spcAft>
                <a:spcPts val="0"/>
              </a:spcAft>
              <a:buSzPts val="1400"/>
              <a:buNone/>
            </a:pPr>
            <a:r>
              <a:rPr lang="en-US"/>
              <a:t>Phân tầng trách nhiệm: Chiến lược – Điều hành – Thực thi</a:t>
            </a:r>
            <a:endParaRPr/>
          </a:p>
          <a:p>
            <a:pPr marL="0" lvl="0" indent="0" algn="l" rtl="0">
              <a:lnSpc>
                <a:spcPct val="100000"/>
              </a:lnSpc>
              <a:spcBef>
                <a:spcPts val="0"/>
              </a:spcBef>
              <a:spcAft>
                <a:spcPts val="0"/>
              </a:spcAft>
              <a:buSzPts val="1400"/>
              <a:buNone/>
            </a:pPr>
            <a:r>
              <a:rPr lang="en-US" b="1"/>
              <a:t>4.2. ESG lồng ghép vào chuỗi giá trị:</a:t>
            </a:r>
            <a:endParaRPr/>
          </a:p>
          <a:p>
            <a:pPr marL="457200" lvl="1" indent="0" algn="l" rtl="0">
              <a:lnSpc>
                <a:spcPct val="100000"/>
              </a:lnSpc>
              <a:spcBef>
                <a:spcPts val="0"/>
              </a:spcBef>
              <a:spcAft>
                <a:spcPts val="0"/>
              </a:spcAft>
              <a:buSzPts val="1400"/>
              <a:buNone/>
            </a:pPr>
            <a:r>
              <a:rPr lang="en-US"/>
              <a:t>Quản trị ESG trong:</a:t>
            </a:r>
            <a:endParaRPr/>
          </a:p>
          <a:p>
            <a:pPr marL="914400" lvl="2" indent="0" algn="l" rtl="0">
              <a:lnSpc>
                <a:spcPct val="100000"/>
              </a:lnSpc>
              <a:spcBef>
                <a:spcPts val="0"/>
              </a:spcBef>
              <a:spcAft>
                <a:spcPts val="0"/>
              </a:spcAft>
              <a:buSzPts val="1400"/>
              <a:buNone/>
            </a:pPr>
            <a:r>
              <a:rPr lang="en-US"/>
              <a:t>Chuỗi cung ứng</a:t>
            </a:r>
            <a:endParaRPr/>
          </a:p>
          <a:p>
            <a:pPr marL="914400" lvl="2" indent="0" algn="l" rtl="0">
              <a:lnSpc>
                <a:spcPct val="100000"/>
              </a:lnSpc>
              <a:spcBef>
                <a:spcPts val="0"/>
              </a:spcBef>
              <a:spcAft>
                <a:spcPts val="0"/>
              </a:spcAft>
              <a:buSzPts val="1400"/>
              <a:buNone/>
            </a:pPr>
            <a:r>
              <a:rPr lang="en-US"/>
              <a:t>Quản lý năng lượng – môi trường</a:t>
            </a:r>
            <a:endParaRPr/>
          </a:p>
          <a:p>
            <a:pPr marL="914400" lvl="2" indent="0" algn="l" rtl="0">
              <a:lnSpc>
                <a:spcPct val="100000"/>
              </a:lnSpc>
              <a:spcBef>
                <a:spcPts val="0"/>
              </a:spcBef>
              <a:spcAft>
                <a:spcPts val="0"/>
              </a:spcAft>
              <a:buSzPts val="1400"/>
              <a:buNone/>
            </a:pPr>
            <a:r>
              <a:rPr lang="en-US"/>
              <a:t>Chính sách lao động, đào tạo</a:t>
            </a:r>
            <a:endParaRPr/>
          </a:p>
          <a:p>
            <a:pPr marL="914400" lvl="2" indent="0" algn="l" rtl="0">
              <a:lnSpc>
                <a:spcPct val="100000"/>
              </a:lnSpc>
              <a:spcBef>
                <a:spcPts val="0"/>
              </a:spcBef>
              <a:spcAft>
                <a:spcPts val="0"/>
              </a:spcAft>
              <a:buSzPts val="1400"/>
              <a:buNone/>
            </a:pPr>
            <a:r>
              <a:rPr lang="en-US"/>
              <a:t>Kiểm soát tuân thủ &amp; đạo đức</a:t>
            </a:r>
            <a:endParaRPr/>
          </a:p>
          <a:p>
            <a:pPr marL="0" lvl="0" indent="0" algn="l" rtl="0">
              <a:lnSpc>
                <a:spcPct val="100000"/>
              </a:lnSpc>
              <a:spcBef>
                <a:spcPts val="0"/>
              </a:spcBef>
              <a:spcAft>
                <a:spcPts val="0"/>
              </a:spcAft>
              <a:buSzPts val="1400"/>
              <a:buNone/>
            </a:pPr>
            <a:r>
              <a:rPr lang="en-US" b="1"/>
              <a:t>4.3. ESG và chiến lược dài hạn:</a:t>
            </a:r>
            <a:endParaRPr/>
          </a:p>
          <a:p>
            <a:pPr marL="457200" lvl="1" indent="0" algn="l" rtl="0">
              <a:lnSpc>
                <a:spcPct val="100000"/>
              </a:lnSpc>
              <a:spcBef>
                <a:spcPts val="0"/>
              </a:spcBef>
              <a:spcAft>
                <a:spcPts val="0"/>
              </a:spcAft>
              <a:buSzPts val="1400"/>
              <a:buNone/>
            </a:pPr>
            <a:r>
              <a:rPr lang="en-US"/>
              <a:t>Tác động đến định vị thương hiệu, gọi vốn xanh, quản trị rủi ro</a:t>
            </a:r>
            <a:endParaRPr/>
          </a:p>
          <a:p>
            <a:pPr marL="457200" lvl="1" indent="0" algn="l" rtl="0">
              <a:lnSpc>
                <a:spcPct val="100000"/>
              </a:lnSpc>
              <a:spcBef>
                <a:spcPts val="0"/>
              </a:spcBef>
              <a:spcAft>
                <a:spcPts val="0"/>
              </a:spcAft>
              <a:buSzPts val="1400"/>
              <a:buNone/>
            </a:pPr>
            <a:r>
              <a:rPr lang="en-US"/>
              <a:t>Ví dụ thực tiễn từ F&amp;B, Công nghiệp, Xuất khẩu</a:t>
            </a:r>
            <a:endParaRPr/>
          </a:p>
          <a:p>
            <a:pPr marL="0" lvl="0" indent="0" algn="l" rtl="0">
              <a:lnSpc>
                <a:spcPct val="100000"/>
              </a:lnSpc>
              <a:spcBef>
                <a:spcPts val="0"/>
              </a:spcBef>
              <a:spcAft>
                <a:spcPts val="0"/>
              </a:spcAft>
              <a:buSzPts val="1400"/>
              <a:buNone/>
            </a:pPr>
            <a:endParaRPr/>
          </a:p>
        </p:txBody>
      </p:sp>
      <p:sp>
        <p:nvSpPr>
          <p:cNvPr id="275" name="Google Shape;275;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9" name="Google Shape;28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0" name="Google Shape;29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a:extLst>
            <a:ext uri="{FF2B5EF4-FFF2-40B4-BE49-F238E27FC236}">
              <a16:creationId xmlns:a16="http://schemas.microsoft.com/office/drawing/2014/main" id="{3E54FC62-9192-7C8C-583B-A7E2F5DECF80}"/>
            </a:ext>
          </a:extLst>
        </p:cNvPr>
        <p:cNvGrpSpPr/>
        <p:nvPr/>
      </p:nvGrpSpPr>
      <p:grpSpPr>
        <a:xfrm>
          <a:off x="0" y="0"/>
          <a:ext cx="0" cy="0"/>
          <a:chOff x="0" y="0"/>
          <a:chExt cx="0" cy="0"/>
        </a:xfrm>
      </p:grpSpPr>
      <p:sp>
        <p:nvSpPr>
          <p:cNvPr id="36" name="Google Shape;36;p1:notes">
            <a:extLst>
              <a:ext uri="{FF2B5EF4-FFF2-40B4-BE49-F238E27FC236}">
                <a16:creationId xmlns:a16="http://schemas.microsoft.com/office/drawing/2014/main" id="{048D155C-E393-F8FD-9990-F4F651C0158A}"/>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 name="Google Shape;37;p1:notes">
            <a:extLst>
              <a:ext uri="{FF2B5EF4-FFF2-40B4-BE49-F238E27FC236}">
                <a16:creationId xmlns:a16="http://schemas.microsoft.com/office/drawing/2014/main" id="{313F06BC-F79C-4A96-7ADF-C6B88953E5BA}"/>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078750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1" name="Google Shape;301;p2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5. ESG TRONG MỐI QUAN HỆ VỚI DỰ ÁN TIẾT KIỆM NĂNG LƯỢNG (40 phút)</a:t>
            </a:r>
            <a:endParaRPr/>
          </a:p>
          <a:p>
            <a:pPr marL="0" lvl="0" indent="0" algn="l" rtl="0">
              <a:lnSpc>
                <a:spcPct val="100000"/>
              </a:lnSpc>
              <a:spcBef>
                <a:spcPts val="0"/>
              </a:spcBef>
              <a:spcAft>
                <a:spcPts val="0"/>
              </a:spcAft>
              <a:buSzPts val="1400"/>
              <a:buNone/>
            </a:pPr>
            <a:r>
              <a:rPr lang="en-US" b="1"/>
              <a:t>5.1. Tổng quan dự án tiết kiệm năng lượng (TKNL):</a:t>
            </a:r>
            <a:endParaRPr/>
          </a:p>
          <a:p>
            <a:pPr marL="457200" lvl="1" indent="0" algn="l" rtl="0">
              <a:lnSpc>
                <a:spcPct val="100000"/>
              </a:lnSpc>
              <a:spcBef>
                <a:spcPts val="0"/>
              </a:spcBef>
              <a:spcAft>
                <a:spcPts val="0"/>
              </a:spcAft>
              <a:buSzPts val="1400"/>
              <a:buNone/>
            </a:pPr>
            <a:r>
              <a:rPr lang="en-US"/>
              <a:t>Mục tiêu, hình thức (cải tạo thiết bị, tự động hóa, EMS…)</a:t>
            </a:r>
            <a:endParaRPr/>
          </a:p>
          <a:p>
            <a:pPr marL="457200" lvl="1" indent="0" algn="l" rtl="0">
              <a:lnSpc>
                <a:spcPct val="100000"/>
              </a:lnSpc>
              <a:spcBef>
                <a:spcPts val="0"/>
              </a:spcBef>
              <a:spcAft>
                <a:spcPts val="0"/>
              </a:spcAft>
              <a:buSzPts val="1400"/>
              <a:buNone/>
            </a:pPr>
            <a:r>
              <a:rPr lang="en-US"/>
              <a:t>Liên hệ ISO 50001 và hệ thống quản lý năng lượng</a:t>
            </a:r>
            <a:endParaRPr/>
          </a:p>
          <a:p>
            <a:pPr marL="0" lvl="0" indent="0" algn="l" rtl="0">
              <a:lnSpc>
                <a:spcPct val="100000"/>
              </a:lnSpc>
              <a:spcBef>
                <a:spcPts val="0"/>
              </a:spcBef>
              <a:spcAft>
                <a:spcPts val="0"/>
              </a:spcAft>
              <a:buSzPts val="1400"/>
              <a:buNone/>
            </a:pPr>
            <a:r>
              <a:rPr lang="en-US" b="1"/>
              <a:t>5.2. ESG trong từng giai đoạn dự án TKNL:</a:t>
            </a:r>
            <a:endParaRPr/>
          </a:p>
          <a:p>
            <a:pPr marL="457200" lvl="1" indent="0" algn="l" rtl="0">
              <a:lnSpc>
                <a:spcPct val="100000"/>
              </a:lnSpc>
              <a:spcBef>
                <a:spcPts val="0"/>
              </a:spcBef>
              <a:spcAft>
                <a:spcPts val="0"/>
              </a:spcAft>
              <a:buSzPts val="1400"/>
              <a:buNone/>
            </a:pPr>
            <a:r>
              <a:rPr lang="en-US" b="1"/>
              <a:t>E – Environmental</a:t>
            </a:r>
            <a:r>
              <a:rPr lang="en-US"/>
              <a:t>: Giảm phát thải, giảm tiêu thụ tài nguyên</a:t>
            </a:r>
            <a:endParaRPr/>
          </a:p>
          <a:p>
            <a:pPr marL="457200" lvl="1" indent="0" algn="l" rtl="0">
              <a:lnSpc>
                <a:spcPct val="100000"/>
              </a:lnSpc>
              <a:spcBef>
                <a:spcPts val="0"/>
              </a:spcBef>
              <a:spcAft>
                <a:spcPts val="0"/>
              </a:spcAft>
              <a:buSzPts val="1400"/>
              <a:buNone/>
            </a:pPr>
            <a:r>
              <a:rPr lang="en-US" b="1"/>
              <a:t>S – Social</a:t>
            </a:r>
            <a:r>
              <a:rPr lang="en-US"/>
              <a:t>: Điều kiện làm việc, sức khỏe NLĐ khi thay đổi công nghệ</a:t>
            </a:r>
            <a:endParaRPr/>
          </a:p>
          <a:p>
            <a:pPr marL="457200" lvl="1" indent="0" algn="l" rtl="0">
              <a:lnSpc>
                <a:spcPct val="100000"/>
              </a:lnSpc>
              <a:spcBef>
                <a:spcPts val="0"/>
              </a:spcBef>
              <a:spcAft>
                <a:spcPts val="0"/>
              </a:spcAft>
              <a:buSzPts val="1400"/>
              <a:buNone/>
            </a:pPr>
            <a:r>
              <a:rPr lang="en-US" b="1"/>
              <a:t>G – Governance</a:t>
            </a:r>
            <a:r>
              <a:rPr lang="en-US"/>
              <a:t>: Quản lý rủi ro dự án, minh bạch dữ liệu, báo cáo</a:t>
            </a:r>
            <a:endParaRPr/>
          </a:p>
          <a:p>
            <a:pPr marL="0" lvl="0" indent="0" algn="l" rtl="0">
              <a:lnSpc>
                <a:spcPct val="100000"/>
              </a:lnSpc>
              <a:spcBef>
                <a:spcPts val="0"/>
              </a:spcBef>
              <a:spcAft>
                <a:spcPts val="0"/>
              </a:spcAft>
              <a:buSzPts val="1400"/>
              <a:buNone/>
            </a:pPr>
            <a:r>
              <a:rPr lang="en-US" b="1"/>
              <a:t>5.3. Lợi ích của tích hợp ESG trong dự án TKNL:</a:t>
            </a:r>
            <a:endParaRPr/>
          </a:p>
          <a:p>
            <a:pPr marL="457200" lvl="1" indent="0" algn="l" rtl="0">
              <a:lnSpc>
                <a:spcPct val="100000"/>
              </a:lnSpc>
              <a:spcBef>
                <a:spcPts val="0"/>
              </a:spcBef>
              <a:spcAft>
                <a:spcPts val="0"/>
              </a:spcAft>
              <a:buSzPts val="1400"/>
              <a:buNone/>
            </a:pPr>
            <a:r>
              <a:rPr lang="en-US"/>
              <a:t>Dễ dàng gọi vốn (green bond, carbon credit, ESG fund)</a:t>
            </a:r>
            <a:endParaRPr/>
          </a:p>
          <a:p>
            <a:pPr marL="457200" lvl="1" indent="0" algn="l" rtl="0">
              <a:lnSpc>
                <a:spcPct val="100000"/>
              </a:lnSpc>
              <a:spcBef>
                <a:spcPts val="0"/>
              </a:spcBef>
              <a:spcAft>
                <a:spcPts val="0"/>
              </a:spcAft>
              <a:buSzPts val="1400"/>
              <a:buNone/>
            </a:pPr>
            <a:r>
              <a:rPr lang="en-US"/>
              <a:t>Được ưu tiên xếp hạng tín dụng / giảm chi phí tài chính</a:t>
            </a:r>
            <a:endParaRPr/>
          </a:p>
          <a:p>
            <a:pPr marL="457200" lvl="1" indent="0" algn="l" rtl="0">
              <a:lnSpc>
                <a:spcPct val="100000"/>
              </a:lnSpc>
              <a:spcBef>
                <a:spcPts val="0"/>
              </a:spcBef>
              <a:spcAft>
                <a:spcPts val="0"/>
              </a:spcAft>
              <a:buSzPts val="1400"/>
              <a:buNone/>
            </a:pPr>
            <a:r>
              <a:rPr lang="en-US"/>
              <a:t>Tạo giá trị phi tài chính cho DN (license to operate)</a:t>
            </a:r>
            <a:endParaRPr/>
          </a:p>
          <a:p>
            <a:pPr marL="0" lvl="0" indent="0" algn="l" rtl="0">
              <a:lnSpc>
                <a:spcPct val="100000"/>
              </a:lnSpc>
              <a:spcBef>
                <a:spcPts val="0"/>
              </a:spcBef>
              <a:spcAft>
                <a:spcPts val="0"/>
              </a:spcAft>
              <a:buSzPts val="1400"/>
              <a:buNone/>
            </a:pPr>
            <a:endParaRPr/>
          </a:p>
        </p:txBody>
      </p:sp>
      <p:sp>
        <p:nvSpPr>
          <p:cNvPr id="329" name="Google Shape;329;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0" i="0" u="none" strike="noStrike" cap="none">
                <a:solidFill>
                  <a:schemeClr val="dk1"/>
                </a:solidFill>
                <a:latin typeface="Calibri"/>
                <a:ea typeface="Calibri"/>
                <a:cs typeface="Calibri"/>
                <a:sym typeface="Calibri"/>
              </a:rPr>
              <a:t>"Để ESG hiệu quả, doanh nghiệp cần xác định rõ các nhóm stakeholder chính như cổ đông, người lao động, cộng đồng địa phương, nhà cung ứng… Việc thiết lập các kênh tham vấn như hội thảo, khảo sát định kỳ hay phỏng vấn trực tiếp giúp duy trì đối thoại liên tục và minh bạch. Quan trọng là không chỉ lắng nghe, mà còn phản hồi và tích hợp các quan điểm này vào chiến lược phát triển bền vững."</a:t>
            </a:r>
            <a:endParaRPr/>
          </a:p>
          <a:p>
            <a:pPr marL="0" lvl="0" indent="0" algn="l" rtl="0">
              <a:lnSpc>
                <a:spcPct val="100000"/>
              </a:lnSpc>
              <a:spcBef>
                <a:spcPts val="0"/>
              </a:spcBef>
              <a:spcAft>
                <a:spcPts val="0"/>
              </a:spcAft>
              <a:buSzPts val="1400"/>
              <a:buNone/>
            </a:pPr>
            <a:endParaRPr/>
          </a:p>
        </p:txBody>
      </p:sp>
      <p:sp>
        <p:nvSpPr>
          <p:cNvPr id="339" name="Google Shape;339;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
        <p:cNvGrpSpPr/>
        <p:nvPr/>
      </p:nvGrpSpPr>
      <p:grpSpPr>
        <a:xfrm>
          <a:off x="0" y="0"/>
          <a:ext cx="0" cy="0"/>
          <a:chOff x="0" y="0"/>
          <a:chExt cx="0" cy="0"/>
        </a:xfrm>
      </p:grpSpPr>
      <p:sp>
        <p:nvSpPr>
          <p:cNvPr id="360" name="Google Shape;360;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1" name="Google Shape;361;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2" name="Google Shape;362;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0" name="Google Shape;370;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Đáp án: https://esg.feds.com.tw/en/stakeholder/ </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"Trong ví dụ thực tế, FEDS – một chuỗi trung tâm thương mại lâu đời tại Đài Loan – đã triển khai một cơ chế tham vấn stakeholder rất hệ thống và toàn diện. Cụ thể:</a:t>
            </a:r>
            <a:endParaRPr/>
          </a:p>
          <a:p>
            <a:pPr marL="0" lvl="0"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Họ đã xác định rõ </a:t>
            </a:r>
            <a:r>
              <a:rPr lang="en-US" sz="1200" b="1" i="0" u="none" strike="noStrike" cap="none">
                <a:solidFill>
                  <a:schemeClr val="dk1"/>
                </a:solidFill>
                <a:latin typeface="Calibri"/>
                <a:ea typeface="Calibri"/>
                <a:cs typeface="Calibri"/>
                <a:sym typeface="Calibri"/>
              </a:rPr>
              <a:t>6 nhóm stakeholder chính</a:t>
            </a:r>
            <a:r>
              <a:rPr lang="en-US" sz="1200" b="0" i="0" u="none" strike="noStrike" cap="none">
                <a:solidFill>
                  <a:schemeClr val="dk1"/>
                </a:solidFill>
                <a:latin typeface="Calibri"/>
                <a:ea typeface="Calibri"/>
                <a:cs typeface="Calibri"/>
                <a:sym typeface="Calibri"/>
              </a:rPr>
              <a:t>: người tiêu dùng, nhân viên, đối tác (nhà cung ứng), cổ đông, chính phủ, và cộng đồng/truyền thông </a:t>
            </a: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Với mỗi nhóm, FEDS phân tích các </a:t>
            </a:r>
            <a:r>
              <a:rPr lang="en-US" sz="1200" b="1" i="0" u="none" strike="noStrike" cap="none">
                <a:solidFill>
                  <a:schemeClr val="dk1"/>
                </a:solidFill>
                <a:latin typeface="Calibri"/>
                <a:ea typeface="Calibri"/>
                <a:cs typeface="Calibri"/>
                <a:sym typeface="Calibri"/>
              </a:rPr>
              <a:t>vấn đề trọng tâm cần quan tâm</a:t>
            </a:r>
            <a:r>
              <a:rPr lang="en-US" sz="1200" b="0" i="0" u="none" strike="noStrike" cap="none">
                <a:solidFill>
                  <a:schemeClr val="dk1"/>
                </a:solidFill>
                <a:latin typeface="Calibri"/>
                <a:ea typeface="Calibri"/>
                <a:cs typeface="Calibri"/>
                <a:sym typeface="Calibri"/>
              </a:rPr>
              <a:t>, như an toàn tại cửa hàng, bảo mật thông tin, điều kiện lao động, chất lượng sản phẩm, tuân thủ pháp lý, và trách nhiệm cộng đồng</a:t>
            </a:r>
            <a:endParaRPr sz="1200" b="0"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Họ triển khai các </a:t>
            </a:r>
            <a:r>
              <a:rPr lang="en-US" sz="1200" b="1" i="0" u="none" strike="noStrike" cap="none">
                <a:solidFill>
                  <a:schemeClr val="dk1"/>
                </a:solidFill>
                <a:latin typeface="Calibri"/>
                <a:ea typeface="Calibri"/>
                <a:cs typeface="Calibri"/>
                <a:sym typeface="Calibri"/>
              </a:rPr>
              <a:t>kênh đối thoại đa chiều</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Định kỳ</a:t>
            </a:r>
            <a:r>
              <a:rPr lang="en-US" sz="1200" b="0" i="0" u="none" strike="noStrike" cap="none">
                <a:solidFill>
                  <a:schemeClr val="dk1"/>
                </a:solidFill>
                <a:latin typeface="Calibri"/>
                <a:ea typeface="Calibri"/>
                <a:cs typeface="Calibri"/>
                <a:sym typeface="Calibri"/>
              </a:rPr>
              <a:t>: ví dụ như qua ứng dụng FEDS, DM sự kiện, mạng xã hội, các cuộc họp nội bộ (như hội đồng phúc lợi, an toàn lao động), hội nghị nhà cung ứng, đại hội cổ đông…</a:t>
            </a:r>
            <a:endParaRPr/>
          </a:p>
          <a:p>
            <a:pPr marL="457200" lvl="1"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Không định kỳ</a:t>
            </a:r>
            <a:r>
              <a:rPr lang="en-US" sz="1200" b="0" i="0" u="none" strike="noStrike" cap="none">
                <a:solidFill>
                  <a:schemeClr val="dk1"/>
                </a:solidFill>
                <a:latin typeface="Calibri"/>
                <a:ea typeface="Calibri"/>
                <a:cs typeface="Calibri"/>
                <a:sym typeface="Calibri"/>
              </a:rPr>
              <a:t>: TVC, khảo sát, hộp góp ý, phỏng vấn qua điện thoại hoặc email, tiếp xúc trực tiếp với các nhóm liên quan Kết quả cụ thể và minh bạch được công bố: như hơn 1,1 triệu người theo dõi trên mạng xã hội, xử lý 823 phản hồi khách hàng, 1 cuộc họp nhà cung ứng hàng năm, 1.380 cam kết CSR từ nhà cung ứng, 805 hoạt động phúc lợi cộng đồng với 2.990 giờ tình nguyện… </a:t>
            </a:r>
            <a:r>
              <a:rPr lang="en-US" sz="1200" b="0" i="0" u="sng" strike="noStrike" cap="none">
                <a:solidFill>
                  <a:schemeClr val="dk1"/>
                </a:solidFill>
                <a:latin typeface="Calibri"/>
                <a:ea typeface="Calibri"/>
                <a:cs typeface="Calibri"/>
                <a:sym typeface="Calibri"/>
                <a:hlinkClick r:id="rId3">
                  <a:extLst>
                    <a:ext uri="{A12FA001-AC4F-418D-AE19-62706E023703}">
                      <ahyp:hlinkClr xmlns:ahyp="http://schemas.microsoft.com/office/drawing/2018/hyperlinkcolor" val="tx"/>
                    </a:ext>
                  </a:extLst>
                </a:hlinkClick>
              </a:rPr>
              <a:t>遠東百貨 ESG永續專區+1</a:t>
            </a:r>
            <a:r>
              <a:rPr lang="en-US" sz="1200" b="0" i="0" u="none" strike="noStrike" cap="none">
                <a:solidFill>
                  <a:schemeClr val="dk1"/>
                </a:solidFill>
                <a:latin typeface="Calibri"/>
                <a:ea typeface="Calibri"/>
                <a:cs typeface="Calibri"/>
                <a:sym typeface="Calibri"/>
              </a:rPr>
              <a:t>.</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Gợi ý cách triển khai bài tập nhóm (20-30 phút)</a:t>
            </a:r>
            <a:r>
              <a:rPr lang="en-US" sz="1200" b="0" i="0" u="none" strike="noStrike" cap="none">
                <a:solidFill>
                  <a:schemeClr val="dk1"/>
                </a:solidFill>
                <a:latin typeface="Calibri"/>
                <a:ea typeface="Calibri"/>
                <a:cs typeface="Calibri"/>
                <a:sym typeface="Calibri"/>
              </a:rPr>
              <a:t>:</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Phân nhóm</a:t>
            </a:r>
            <a:r>
              <a:rPr lang="en-US" sz="1200" b="0" i="0" u="none" strike="noStrike" cap="none">
                <a:solidFill>
                  <a:schemeClr val="dk1"/>
                </a:solidFill>
                <a:latin typeface="Calibri"/>
                <a:ea typeface="Calibri"/>
                <a:cs typeface="Calibri"/>
                <a:sym typeface="Calibri"/>
              </a:rPr>
              <a:t>: mỗi nhóm nhận một stakeholder (ví dụ: nhóm A – người tiêu dùng; B – nhân viên; C – nhà cung ứng; D – cộng đồng).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Phân tích nhanh</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Xác định “vấn đề mấu chốt” stakeholder nhóm mình quan tâm (trade-off có thể có).</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Đề xuất kênh giao tiếp định kỳ và không định kỳ phù hợp.</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Trình bày kết quả</a:t>
            </a:r>
            <a:r>
              <a:rPr lang="en-US" sz="1200" b="0" i="0" u="none" strike="noStrike" cap="none">
                <a:solidFill>
                  <a:schemeClr val="dk1"/>
                </a:solidFill>
                <a:latin typeface="Calibri"/>
                <a:ea typeface="Calibri"/>
                <a:cs typeface="Calibri"/>
                <a:sym typeface="Calibri"/>
              </a:rPr>
              <a:t>: mỗi nhóm chia sẻ 3-5 phút, đưa ra các đề xuất cụ thể về cơ chế tham vấn và minh bạch.</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Thảo luận mở</a:t>
            </a:r>
            <a:r>
              <a:rPr lang="en-US" sz="1200" b="0" i="0" u="none" strike="noStrike" cap="none">
                <a:solidFill>
                  <a:schemeClr val="dk1"/>
                </a:solidFill>
                <a:latin typeface="Calibri"/>
                <a:ea typeface="Calibri"/>
                <a:cs typeface="Calibri"/>
                <a:sym typeface="Calibri"/>
              </a:rPr>
              <a:t>: ai đã đề xuất hiệu quả? Có thể học hỏi từ cách FEDS triển khai như thế nào?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endParaRPr/>
          </a:p>
        </p:txBody>
      </p:sp>
      <p:sp>
        <p:nvSpPr>
          <p:cNvPr id="371" name="Google Shape;371;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Đáp án: Nhóm 2: Người dân / Cộng đồng địa phương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Kênh tiếp nhận ý kiến qua hộp góp ý, khảo sát khách hàng, mạng xã hội.</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Cửa hàng/nhà máy mang lại việc làm và lợi ích kinh tế cho địa phương.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Môi trường mua sắm/dịch vụ an toàn, thân thiện, sạch sẽ.</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Giá cả không phù hợp hoặc thiếu sản phẩm địa phương.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Hoạt động gây ô nhiễm, ảnh hưởng sinh hoạt.</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Mở rộng sản phẩm/dịch vụ từ nhà cung cấp địa phương.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Tổ chức hoạt động từ thiện và sự kiện văn hóa cho cộng đồng.</a:t>
            </a:r>
            <a:endParaRPr/>
          </a:p>
          <a:p>
            <a:pPr marL="0" lvl="0" indent="0" algn="l" rtl="0">
              <a:lnSpc>
                <a:spcPct val="100000"/>
              </a:lnSpc>
              <a:spcBef>
                <a:spcPts val="0"/>
              </a:spcBef>
              <a:spcAft>
                <a:spcPts val="0"/>
              </a:spcAft>
              <a:buSzPts val="1400"/>
              <a:buNone/>
            </a:pPr>
            <a:br>
              <a:rPr lang="en-US"/>
            </a:b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Nhóm 3: Doanh nghiệp liên quan / Nhà cung ứng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Hội nghị nhà cung ứng hàng năm, cam kết CSR, đánh giá tiêu chuẩn chất lượng.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Quan hệ hợp tác lâu dài, ổn định, minh bạch về hợp đồng.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Được hỗ trợ cải thiện tiêu chuẩn ESG (an toàn, lao động, môi trường).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Yêu cầu khắt khe nhưng thiếu hỗ trợ kỹ thuật.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Rủi ro thanh toán chậm hoặc thay đổi chính sách bất ngờ.</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Chia sẻ kế hoạch kinh doanh và yêu cầu ESG sớm.</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Tổ chức đào tạo, workshop về ESG cho nhà cung ứng.</a:t>
            </a:r>
            <a:endParaRPr/>
          </a:p>
          <a:p>
            <a:pPr marL="0" lvl="0" indent="0" algn="l" rtl="0">
              <a:lnSpc>
                <a:spcPct val="100000"/>
              </a:lnSpc>
              <a:spcBef>
                <a:spcPts val="0"/>
              </a:spcBef>
              <a:spcAft>
                <a:spcPts val="0"/>
              </a:spcAft>
              <a:buSzPts val="1400"/>
              <a:buNone/>
            </a:pPr>
            <a:br>
              <a:rPr lang="en-US"/>
            </a:b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Nhóm 4: Tổ chức xã hội / Truyền thông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Hợp tác với NGO, báo chí trong hoạt động CSR, bảo vệ môi trường.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Doanh nghiệp công bố thông tin ESG minh bạch, dễ tiếp cận.</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Hợp tác để triển khai dự án cộng đồng hoặc môi trường.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Thiếu dữ liệu xác thực về tác động ESG.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Doanh nghiệp “greenwashing” (tô vẽ xanh).</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Cung cấp báo cáo ESG chi tiết, tuân chuẩn GRI/SASB.</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Mời đại diện tổ chức xã hội tham gia hội đồng tham vấn ESG.</a:t>
            </a:r>
            <a:endParaRPr/>
          </a:p>
          <a:p>
            <a:pPr marL="0" lvl="0" indent="0" algn="l" rtl="0">
              <a:lnSpc>
                <a:spcPct val="100000"/>
              </a:lnSpc>
              <a:spcBef>
                <a:spcPts val="0"/>
              </a:spcBef>
              <a:spcAft>
                <a:spcPts val="0"/>
              </a:spcAft>
              <a:buSzPts val="1400"/>
              <a:buNone/>
            </a:pPr>
            <a:endParaRPr/>
          </a:p>
        </p:txBody>
      </p:sp>
      <p:sp>
        <p:nvSpPr>
          <p:cNvPr id="380" name="Google Shape;380;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6"/>
        <p:cNvGrpSpPr/>
        <p:nvPr/>
      </p:nvGrpSpPr>
      <p:grpSpPr>
        <a:xfrm>
          <a:off x="0" y="0"/>
          <a:ext cx="0" cy="0"/>
          <a:chOff x="0" y="0"/>
          <a:chExt cx="0" cy="0"/>
        </a:xfrm>
      </p:grpSpPr>
      <p:sp>
        <p:nvSpPr>
          <p:cNvPr id="387" name="Google Shape;38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8" name="Google Shape;388;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Đáp án: </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Nhóm 1: Chính quyền địa phương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Định kỳ gặp gỡ để bàn về an toàn, tuân thủ pháp luật, phát triển cộng đồng.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Doanh nghiệp tuân thủ đầy đủ quy định pháp luật, tiêu chuẩn môi trường.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Hợp tác trong các chiến dịch cộng đồng (CSR, phòng cháy chữa cháy, an toàn lao động).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Hoạt động kinh doanh gây áp lực giao thông, tiếng ồn, rác thải.</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Vi phạm quy định hoặc chậm báo cáo.</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Tổ chức họp giao ban định kỳ với cơ quan chức năng.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Cùng chính quyền tổ chức sự kiện cộng đồng (ví dụ: Ngày môi trường, chương trình giảm nhựa).</a:t>
            </a:r>
            <a:endParaRPr/>
          </a:p>
          <a:p>
            <a:pPr marL="0" lvl="0" indent="0" algn="l" rtl="0">
              <a:lnSpc>
                <a:spcPct val="100000"/>
              </a:lnSpc>
              <a:spcBef>
                <a:spcPts val="0"/>
              </a:spcBef>
              <a:spcAft>
                <a:spcPts val="0"/>
              </a:spcAft>
              <a:buSzPts val="1400"/>
              <a:buNone/>
            </a:pPr>
            <a:endParaRPr sz="1200" b="1" i="0" u="none" strike="noStrike" cap="none">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Nhóm 2: Người dân / Cộng đồng địa phương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Kênh tiếp nhận ý kiến qua hộp góp ý, khảo sát khách hàng, mạng xã hội.</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Cửa hàng/nhà máy mang lại việc làm và lợi ích kinh tế cho địa phương.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Môi trường mua sắm/dịch vụ an toàn, thân thiện, sạch sẽ.</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Giá cả không phù hợp hoặc thiếu sản phẩm địa phương.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Hoạt động gây ô nhiễm, ảnh hưởng sinh hoạt.</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Mở rộng sản phẩm/dịch vụ từ nhà cung cấp địa phương.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Tổ chức hoạt động từ thiện và sự kiện văn hóa cho cộng đồng.</a:t>
            </a:r>
            <a:endParaRPr/>
          </a:p>
          <a:p>
            <a:pPr marL="0" lvl="0" indent="0" algn="l" rtl="0">
              <a:lnSpc>
                <a:spcPct val="100000"/>
              </a:lnSpc>
              <a:spcBef>
                <a:spcPts val="0"/>
              </a:spcBef>
              <a:spcAft>
                <a:spcPts val="0"/>
              </a:spcAft>
              <a:buSzPts val="1400"/>
              <a:buNone/>
            </a:pPr>
            <a:br>
              <a:rPr lang="en-US"/>
            </a:b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Nhóm 3: Doanh nghiệp liên quan / Nhà cung ứng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Hội nghị nhà cung ứng hàng năm, cam kết CSR, đánh giá tiêu chuẩn chất lượng.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Quan hệ hợp tác lâu dài, ổn định, minh bạch về hợp đồng.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Được hỗ trợ cải thiện tiêu chuẩn ESG (an toàn, lao động, môi trường).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Yêu cầu khắt khe nhưng thiếu hỗ trợ kỹ thuật.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Rủi ro thanh toán chậm hoặc thay đổi chính sách bất ngờ.</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Chia sẻ kế hoạch kinh doanh và yêu cầu ESG sớm.</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Tổ chức đào tạo, workshop về ESG cho nhà cung ứng.</a:t>
            </a:r>
            <a:endParaRPr/>
          </a:p>
          <a:p>
            <a:pPr marL="0" lvl="0" indent="0" algn="l" rtl="0">
              <a:lnSpc>
                <a:spcPct val="100000"/>
              </a:lnSpc>
              <a:spcBef>
                <a:spcPts val="0"/>
              </a:spcBef>
              <a:spcAft>
                <a:spcPts val="0"/>
              </a:spcAft>
              <a:buSzPts val="1400"/>
              <a:buNone/>
            </a:pPr>
            <a:br>
              <a:rPr lang="en-US"/>
            </a:b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Nhóm 4: Tổ chức xã hội / Truyền thông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Ví dụ từ FEDS</a:t>
            </a:r>
            <a:r>
              <a:rPr lang="en-US" sz="1200" b="0" i="0" u="none" strike="noStrike" cap="none">
                <a:solidFill>
                  <a:schemeClr val="dk1"/>
                </a:solidFill>
                <a:latin typeface="Calibri"/>
                <a:ea typeface="Calibri"/>
                <a:cs typeface="Calibri"/>
                <a:sym typeface="Calibri"/>
              </a:rPr>
              <a:t>: Hợp tác với NGO, báo chí trong hoạt động CSR, bảo vệ môi trường.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Kỳ vọng</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Doanh nghiệp công bố thông tin ESG minh bạch, dễ tiếp cận.</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Hợp tác để triển khai dự án cộng đồng hoặc môi trường.</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Lo ngại</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Thiếu dữ liệu xác thực về tác động ESG.</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Doanh nghiệp “greenwashing” (tô vẽ xanh).</a:t>
            </a:r>
            <a:endParaRPr/>
          </a:p>
          <a:p>
            <a:pPr marL="0" lvl="0" indent="0" algn="l" rtl="0">
              <a:lnSpc>
                <a:spcPct val="100000"/>
              </a:lnSpc>
              <a:spcBef>
                <a:spcPts val="0"/>
              </a:spcBef>
              <a:spcAft>
                <a:spcPts val="0"/>
              </a:spcAft>
              <a:buSzPts val="1400"/>
              <a:buNone/>
            </a:pPr>
            <a:r>
              <a:rPr lang="en-US" sz="1200" b="1" i="0" u="none" strike="noStrike" cap="none">
                <a:solidFill>
                  <a:schemeClr val="dk1"/>
                </a:solidFill>
                <a:latin typeface="Calibri"/>
                <a:ea typeface="Calibri"/>
                <a:cs typeface="Calibri"/>
                <a:sym typeface="Calibri"/>
              </a:rPr>
              <a:t>Đề xuất</a:t>
            </a:r>
            <a:r>
              <a:rPr lang="en-US" sz="1200" b="0" i="0" u="none" strike="noStrike" cap="none">
                <a:solidFill>
                  <a:schemeClr val="dk1"/>
                </a:solidFill>
                <a:latin typeface="Calibri"/>
                <a:ea typeface="Calibri"/>
                <a:cs typeface="Calibri"/>
                <a:sym typeface="Calibri"/>
              </a:rPr>
              <a:t>:</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Cung cấp báo cáo ESG chi tiết, tuân chuẩn GRI/SASB.</a:t>
            </a:r>
            <a:endParaRPr/>
          </a:p>
          <a:p>
            <a:pPr marL="457200" lvl="1" indent="0" algn="l" rtl="0">
              <a:lnSpc>
                <a:spcPct val="100000"/>
              </a:lnSpc>
              <a:spcBef>
                <a:spcPts val="0"/>
              </a:spcBef>
              <a:spcAft>
                <a:spcPts val="0"/>
              </a:spcAft>
              <a:buSzPts val="1400"/>
              <a:buNone/>
            </a:pPr>
            <a:r>
              <a:rPr lang="en-US" sz="1200" b="0" i="0" u="none" strike="noStrike" cap="none">
                <a:solidFill>
                  <a:schemeClr val="dk1"/>
                </a:solidFill>
                <a:latin typeface="Calibri"/>
                <a:ea typeface="Calibri"/>
                <a:cs typeface="Calibri"/>
                <a:sym typeface="Calibri"/>
              </a:rPr>
              <a:t>Mời đại diện tổ chức xã hội tham gia hội đồng tham vấn ESG.</a:t>
            </a:r>
            <a:endParaRPr/>
          </a:p>
          <a:p>
            <a:pPr marL="0" lvl="0" indent="0" algn="l" rtl="0">
              <a:lnSpc>
                <a:spcPct val="100000"/>
              </a:lnSpc>
              <a:spcBef>
                <a:spcPts val="0"/>
              </a:spcBef>
              <a:spcAft>
                <a:spcPts val="0"/>
              </a:spcAft>
              <a:buSzPts val="1400"/>
              <a:buNone/>
            </a:pPr>
            <a:endParaRPr/>
          </a:p>
        </p:txBody>
      </p:sp>
      <p:sp>
        <p:nvSpPr>
          <p:cNvPr id="389" name="Google Shape;389;p2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2" name="Google Shape;41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 name="Google Shape;5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9" name="Google Shape;419;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7" name="Google Shape;427;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2"/>
        <p:cNvGrpSpPr/>
        <p:nvPr/>
      </p:nvGrpSpPr>
      <p:grpSpPr>
        <a:xfrm>
          <a:off x="0" y="0"/>
          <a:ext cx="0" cy="0"/>
          <a:chOff x="0" y="0"/>
          <a:chExt cx="0" cy="0"/>
        </a:xfrm>
      </p:grpSpPr>
      <p:sp>
        <p:nvSpPr>
          <p:cNvPr id="433" name="Google Shape;433;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4" name="Google Shape;434;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385c8d86998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385c8d86998_0_1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3" name="Google Shape;443;g385c8d86998_0_1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33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 name="Google Shape;58;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ESG là viết tắt của **Môi trường, Xã hội và Quản trị**. Nó đề cập đến ba yếu tố trung tâm trong việc đo lường tính bền vững và tác động xã hội của khoản đầu tư vào một công ty hoặc doanh nghiệp. Các tiêu chí này giúp xác định tốt hơn hiệu suất tài chính trong tương lai của các công ty (lợi nhuận và rủi ro).</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 **1. Môi trường:**Thành phần này đánh giá hiệu suất của công ty với tư cách là người quản lý thiên nhiên. Các yếu tố bao gồm:</a:t>
            </a:r>
            <a:endParaRPr/>
          </a:p>
          <a:p>
            <a:pPr marL="171450" lvl="0" indent="-171450" algn="l" rtl="0">
              <a:lnSpc>
                <a:spcPct val="100000"/>
              </a:lnSpc>
              <a:spcBef>
                <a:spcPts val="0"/>
              </a:spcBef>
              <a:spcAft>
                <a:spcPts val="0"/>
              </a:spcAft>
              <a:buClr>
                <a:schemeClr val="dk1"/>
              </a:buClr>
              <a:buSzPts val="1200"/>
              <a:buFont typeface="Arial"/>
              <a:buChar char="-"/>
            </a:pPr>
            <a:r>
              <a:rPr lang="en-US"/>
              <a:t>**Biến đổi khí hậu:** Các biện pháp giảm phát thải carbon và quản lý dấu chân carbon.</a:t>
            </a:r>
            <a:endParaRPr/>
          </a:p>
          <a:p>
            <a:pPr marL="171450" lvl="0" indent="-171450" algn="l" rtl="0">
              <a:lnSpc>
                <a:spcPct val="100000"/>
              </a:lnSpc>
              <a:spcBef>
                <a:spcPts val="0"/>
              </a:spcBef>
              <a:spcAft>
                <a:spcPts val="0"/>
              </a:spcAft>
              <a:buClr>
                <a:schemeClr val="dk1"/>
              </a:buClr>
              <a:buSzPts val="1200"/>
              <a:buFont typeface="Arial"/>
              <a:buChar char="-"/>
            </a:pPr>
            <a:r>
              <a:rPr lang="en-US"/>
              <a:t>- **Cạn kiệt tài nguyên:** Sử dụng hiệu quả nguyên liệu thô và tài nguyên thiên nhiên.</a:t>
            </a:r>
            <a:endParaRPr/>
          </a:p>
          <a:p>
            <a:pPr marL="171450" lvl="0" indent="-171450" algn="l" rtl="0">
              <a:lnSpc>
                <a:spcPct val="100000"/>
              </a:lnSpc>
              <a:spcBef>
                <a:spcPts val="0"/>
              </a:spcBef>
              <a:spcAft>
                <a:spcPts val="0"/>
              </a:spcAft>
              <a:buClr>
                <a:schemeClr val="dk1"/>
              </a:buClr>
              <a:buSzPts val="1200"/>
              <a:buFont typeface="Arial"/>
              <a:buChar char="-"/>
            </a:pPr>
            <a:r>
              <a:rPr lang="en-US"/>
              <a:t>- **Chất thải và ô nhiễm:** Quản lý chất thải và ô nhiễm, bao gồm cả vật liệu nguy hại.-</a:t>
            </a:r>
            <a:endParaRPr/>
          </a:p>
          <a:p>
            <a:pPr marL="171450" lvl="0" indent="-171450" algn="l" rtl="0">
              <a:lnSpc>
                <a:spcPct val="100000"/>
              </a:lnSpc>
              <a:spcBef>
                <a:spcPts val="0"/>
              </a:spcBef>
              <a:spcAft>
                <a:spcPts val="0"/>
              </a:spcAft>
              <a:buClr>
                <a:schemeClr val="dk1"/>
              </a:buClr>
              <a:buSzPts val="1200"/>
              <a:buFont typeface="Arial"/>
              <a:buChar char="-"/>
            </a:pPr>
            <a:r>
              <a:rPr lang="en-US"/>
              <a:t> **Đa dạng sinh học:** Bảo vệ môi trường sống và hệ sinh thái tự nhiên.</a:t>
            </a:r>
            <a:endParaRPr/>
          </a:p>
          <a:p>
            <a:pPr marL="171450" lvl="0" indent="-171450" algn="l" rtl="0">
              <a:lnSpc>
                <a:spcPct val="100000"/>
              </a:lnSpc>
              <a:spcBef>
                <a:spcPts val="0"/>
              </a:spcBef>
              <a:spcAft>
                <a:spcPts val="0"/>
              </a:spcAft>
              <a:buClr>
                <a:schemeClr val="dk1"/>
              </a:buClr>
              <a:buSzPts val="1200"/>
              <a:buFont typeface="Arial"/>
              <a:buChar char="-"/>
            </a:pPr>
            <a:r>
              <a:rPr lang="en-US"/>
              <a:t>- **Hiệu quả năng lượng:** Áp dụng các nguồn năng lượng tái tạo và các hoạt động tiết kiệm năng lượng.### </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SzPts val="1400"/>
              <a:buNone/>
            </a:pPr>
            <a:r>
              <a:rPr lang="en-US"/>
              <a:t>**2. Xã hội:**Thành phần này đánh giá cách một công ty quản lý mối quan hệ với nhân viên, nhà cung cấp, khách hàng và cộng đồng. Các yếu tố bao gồm:</a:t>
            </a:r>
            <a:endParaRPr/>
          </a:p>
          <a:p>
            <a:pPr marL="0" lvl="0" indent="0" algn="l" rtl="0">
              <a:lnSpc>
                <a:spcPct val="100000"/>
              </a:lnSpc>
              <a:spcBef>
                <a:spcPts val="0"/>
              </a:spcBef>
              <a:spcAft>
                <a:spcPts val="0"/>
              </a:spcAft>
              <a:buSzPts val="1400"/>
              <a:buNone/>
            </a:pPr>
            <a:r>
              <a:rPr lang="en-US"/>
              <a:t>- **Quan hệ với nhân viên:** Thực hành lao động công bằng, sự đa dạng tại nơi làm việc và phúc lợi của nhân viên.</a:t>
            </a:r>
            <a:endParaRPr/>
          </a:p>
          <a:p>
            <a:pPr marL="171450" lvl="0" indent="-171450" algn="l" rtl="0">
              <a:lnSpc>
                <a:spcPct val="100000"/>
              </a:lnSpc>
              <a:spcBef>
                <a:spcPts val="0"/>
              </a:spcBef>
              <a:spcAft>
                <a:spcPts val="0"/>
              </a:spcAft>
              <a:buClr>
                <a:schemeClr val="dk1"/>
              </a:buClr>
              <a:buSzPts val="1200"/>
              <a:buFont typeface="Arial"/>
              <a:buChar char="-"/>
            </a:pPr>
            <a:r>
              <a:rPr lang="en-US"/>
              <a:t>**Quyền con người:** Duy trì quyền con người trong toàn bộ chuỗi cung ứng.</a:t>
            </a:r>
            <a:endParaRPr/>
          </a:p>
          <a:p>
            <a:pPr marL="171450" lvl="0" indent="-171450" algn="l" rtl="0">
              <a:lnSpc>
                <a:spcPct val="100000"/>
              </a:lnSpc>
              <a:spcBef>
                <a:spcPts val="0"/>
              </a:spcBef>
              <a:spcAft>
                <a:spcPts val="0"/>
              </a:spcAft>
              <a:buClr>
                <a:schemeClr val="dk1"/>
              </a:buClr>
              <a:buSzPts val="1200"/>
              <a:buFont typeface="Arial"/>
              <a:buChar char="-"/>
            </a:pPr>
            <a:r>
              <a:rPr lang="en-US"/>
              <a:t>- **Tác động đến cộng đồng:** Đóng góp vào sự phát triển kinh tế xã hội của cộng đồng địa phương.</a:t>
            </a:r>
            <a:endParaRPr/>
          </a:p>
          <a:p>
            <a:pPr marL="171450" lvl="0" indent="-171450" algn="l" rtl="0">
              <a:lnSpc>
                <a:spcPct val="100000"/>
              </a:lnSpc>
              <a:spcBef>
                <a:spcPts val="0"/>
              </a:spcBef>
              <a:spcAft>
                <a:spcPts val="0"/>
              </a:spcAft>
              <a:buClr>
                <a:schemeClr val="dk1"/>
              </a:buClr>
              <a:buSzPts val="1200"/>
              <a:buFont typeface="Arial"/>
              <a:buChar char="-"/>
            </a:pPr>
            <a:r>
              <a:rPr lang="en-US"/>
              <a:t>- **Sự hài lòng của khách hàng:** Đảm bảo sản phẩm và dịch vụ đáp ứng nhu cầu và kỳ vọng của khách hàng.</a:t>
            </a:r>
            <a:endParaRPr/>
          </a:p>
          <a:p>
            <a:pPr marL="171450" lvl="0" indent="-171450" algn="l" rtl="0">
              <a:lnSpc>
                <a:spcPct val="100000"/>
              </a:lnSpc>
              <a:spcBef>
                <a:spcPts val="0"/>
              </a:spcBef>
              <a:spcAft>
                <a:spcPts val="0"/>
              </a:spcAft>
              <a:buClr>
                <a:schemeClr val="dk1"/>
              </a:buClr>
              <a:buSzPts val="1200"/>
              <a:buFont typeface="Arial"/>
              <a:buChar char="-"/>
            </a:pPr>
            <a:r>
              <a:rPr lang="en-US"/>
              <a:t>- **Bảo vệ dữ liệu và quyền riêng tư:** Bảo vệ dữ liệu khách hàng và duy trì các tiêu chuẩn về quyền riêng tư.### </a:t>
            </a:r>
            <a:endParaRPr/>
          </a:p>
          <a:p>
            <a:pPr marL="171450" lvl="0" indent="-95250" algn="l" rtl="0">
              <a:lnSpc>
                <a:spcPct val="100000"/>
              </a:lnSpc>
              <a:spcBef>
                <a:spcPts val="0"/>
              </a:spcBef>
              <a:spcAft>
                <a:spcPts val="0"/>
              </a:spcAft>
              <a:buClr>
                <a:schemeClr val="dk1"/>
              </a:buClr>
              <a:buSzPts val="1200"/>
              <a:buFont typeface="Arial"/>
              <a:buNone/>
            </a:pPr>
            <a:endParaRPr/>
          </a:p>
          <a:p>
            <a:pPr marL="0" lvl="0" indent="0" algn="l" rtl="0">
              <a:lnSpc>
                <a:spcPct val="100000"/>
              </a:lnSpc>
              <a:spcBef>
                <a:spcPts val="0"/>
              </a:spcBef>
              <a:spcAft>
                <a:spcPts val="0"/>
              </a:spcAft>
              <a:buSzPts val="1400"/>
              <a:buNone/>
            </a:pPr>
            <a:r>
              <a:rPr lang="en-US"/>
              <a:t>**3. Quản trị:**Điều này xem xét ban lãnh đạo, tiền lương của giám đốc điều hành, kiểm toán, kiểm soát nội bộ và quyền của cổ đông của công ty. Các yếu tố bao gồm:</a:t>
            </a:r>
            <a:endParaRPr/>
          </a:p>
          <a:p>
            <a:pPr marL="171450" lvl="0" indent="-171450" algn="l" rtl="0">
              <a:lnSpc>
                <a:spcPct val="100000"/>
              </a:lnSpc>
              <a:spcBef>
                <a:spcPts val="0"/>
              </a:spcBef>
              <a:spcAft>
                <a:spcPts val="0"/>
              </a:spcAft>
              <a:buClr>
                <a:schemeClr val="dk1"/>
              </a:buClr>
              <a:buSzPts val="1200"/>
              <a:buFont typeface="Arial"/>
              <a:buChar char="-"/>
            </a:pPr>
            <a:r>
              <a:rPr lang="en-US"/>
              <a:t>**Thành phần hội đồng quản trị:** Sự đa dạng, độc lập và chuyên môn của các thành viên hội đồng quản trị.</a:t>
            </a:r>
            <a:endParaRPr/>
          </a:p>
          <a:p>
            <a:pPr marL="171450" lvl="0" indent="-171450" algn="l" rtl="0">
              <a:lnSpc>
                <a:spcPct val="100000"/>
              </a:lnSpc>
              <a:spcBef>
                <a:spcPts val="0"/>
              </a:spcBef>
              <a:spcAft>
                <a:spcPts val="0"/>
              </a:spcAft>
              <a:buClr>
                <a:schemeClr val="dk1"/>
              </a:buClr>
              <a:buSzPts val="1200"/>
              <a:buFont typeface="Arial"/>
              <a:buChar char="-"/>
            </a:pPr>
            <a:r>
              <a:rPr lang="en-US"/>
              <a:t>- **Bồi thường cho giám đốc điều hành:** Thực hành trả lương công bằng và minh bạch.</a:t>
            </a:r>
            <a:endParaRPr/>
          </a:p>
          <a:p>
            <a:pPr marL="171450" lvl="0" indent="-171450" algn="l" rtl="0">
              <a:lnSpc>
                <a:spcPct val="100000"/>
              </a:lnSpc>
              <a:spcBef>
                <a:spcPts val="0"/>
              </a:spcBef>
              <a:spcAft>
                <a:spcPts val="0"/>
              </a:spcAft>
              <a:buClr>
                <a:schemeClr val="dk1"/>
              </a:buClr>
              <a:buSzPts val="1200"/>
              <a:buFont typeface="Arial"/>
              <a:buChar char="-"/>
            </a:pPr>
            <a:r>
              <a:rPr lang="en-US"/>
              <a:t>- **Hành vi đạo đức:** Các biện pháp chống tham nhũng và tuân thủ các tiêu chuẩn đạo đức.</a:t>
            </a:r>
            <a:endParaRPr/>
          </a:p>
          <a:p>
            <a:pPr marL="171450" lvl="0" indent="-171450" algn="l" rtl="0">
              <a:lnSpc>
                <a:spcPct val="100000"/>
              </a:lnSpc>
              <a:spcBef>
                <a:spcPts val="0"/>
              </a:spcBef>
              <a:spcAft>
                <a:spcPts val="0"/>
              </a:spcAft>
              <a:buClr>
                <a:schemeClr val="dk1"/>
              </a:buClr>
              <a:buSzPts val="1200"/>
              <a:buFont typeface="Arial"/>
              <a:buChar char="-"/>
            </a:pPr>
            <a:r>
              <a:rPr lang="en-US"/>
              <a:t>- **Quyền của cổ đông:** Bảo vệ lợi ích của cổ đông và đối xử công bằng.-</a:t>
            </a:r>
            <a:endParaRPr/>
          </a:p>
          <a:p>
            <a:pPr marL="171450" lvl="0" indent="-171450" algn="l" rtl="0">
              <a:lnSpc>
                <a:spcPct val="100000"/>
              </a:lnSpc>
              <a:spcBef>
                <a:spcPts val="0"/>
              </a:spcBef>
              <a:spcAft>
                <a:spcPts val="0"/>
              </a:spcAft>
              <a:buClr>
                <a:schemeClr val="dk1"/>
              </a:buClr>
              <a:buSzPts val="1200"/>
              <a:buFont typeface="Arial"/>
              <a:buChar char="-"/>
            </a:pPr>
            <a:r>
              <a:rPr lang="en-US"/>
              <a:t> **Minh bạch:** Tiết lộ hiệu suất tài chính và phi tài </a:t>
            </a:r>
            <a:endParaRPr/>
          </a:p>
        </p:txBody>
      </p:sp>
      <p:sp>
        <p:nvSpPr>
          <p:cNvPr id="59" name="Google Shape;59;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 name="Google Shape;6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Tầm quan trọng của ESG trong bối cảnh kinh tế toàn cầu</a:t>
            </a:r>
            <a:endParaRPr/>
          </a:p>
          <a:p>
            <a:pPr marL="0" lvl="0" indent="0" algn="l" rtl="0">
              <a:lnSpc>
                <a:spcPct val="100000"/>
              </a:lnSpc>
              <a:spcBef>
                <a:spcPts val="0"/>
              </a:spcBef>
              <a:spcAft>
                <a:spcPts val="0"/>
              </a:spcAft>
              <a:buSzPts val="1400"/>
              <a:buNone/>
            </a:pPr>
            <a:r>
              <a:rPr lang="en-US"/>
              <a:t>ESG (Environmental, Social, and Governance - Môi trường, Xã hội và Quản trị) đã nổi lên như một yếu tố quan trọng trong bối cảnh kinh tế toàn cầu hiện nay. Không chỉ là một xu hướng, ESG đã trở thành một tiêu chuẩn mới để đánh giá sự phát triển bền vững của doanh nghiệp và nền kinh tế.</a:t>
            </a:r>
            <a:endParaRPr/>
          </a:p>
          <a:p>
            <a:pPr marL="0" lvl="0" indent="0" algn="l" rtl="0">
              <a:lnSpc>
                <a:spcPct val="100000"/>
              </a:lnSpc>
              <a:spcBef>
                <a:spcPts val="0"/>
              </a:spcBef>
              <a:spcAft>
                <a:spcPts val="0"/>
              </a:spcAft>
              <a:buSzPts val="1400"/>
              <a:buNone/>
            </a:pPr>
            <a:r>
              <a:rPr lang="en-US" b="1"/>
              <a:t>1. Đáp ứng nhu cầu của các bên liên quan:</a:t>
            </a:r>
            <a:endParaRPr/>
          </a:p>
          <a:p>
            <a:pPr marL="0" lvl="0" indent="0" algn="l" rtl="0">
              <a:lnSpc>
                <a:spcPct val="100000"/>
              </a:lnSpc>
              <a:spcBef>
                <a:spcPts val="0"/>
              </a:spcBef>
              <a:spcAft>
                <a:spcPts val="0"/>
              </a:spcAft>
              <a:buClr>
                <a:schemeClr val="dk1"/>
              </a:buClr>
              <a:buSzPts val="1200"/>
              <a:buFont typeface="Arial"/>
              <a:buChar char="•"/>
            </a:pPr>
            <a:r>
              <a:rPr lang="en-US" b="1"/>
              <a:t>Nhà đầu tư:</a:t>
            </a:r>
            <a:r>
              <a:rPr lang="en-US"/>
              <a:t> Ngày càng nhiều nhà đầu tư quan tâm đến các yếu tố ESG khi đưa ra quyết định đầu tư. Họ nhận ra rằng các doanh nghiệp có hoạt động ESG tốt thường có khả năng quản lý rủi ro tốt hơn, từ đó mang lại lợi nhuận bền vững hơn.</a:t>
            </a:r>
            <a:endParaRPr/>
          </a:p>
          <a:p>
            <a:pPr marL="0" lvl="0" indent="0" algn="l" rtl="0">
              <a:lnSpc>
                <a:spcPct val="100000"/>
              </a:lnSpc>
              <a:spcBef>
                <a:spcPts val="0"/>
              </a:spcBef>
              <a:spcAft>
                <a:spcPts val="0"/>
              </a:spcAft>
              <a:buClr>
                <a:schemeClr val="dk1"/>
              </a:buClr>
              <a:buSzPts val="1200"/>
              <a:buFont typeface="Arial"/>
              <a:buChar char="•"/>
            </a:pPr>
            <a:r>
              <a:rPr lang="en-US" b="1"/>
              <a:t>Người tiêu dùng:</a:t>
            </a:r>
            <a:r>
              <a:rPr lang="en-US"/>
              <a:t> Người tiêu dùng ngày càng ý thức về tác động của mình đến môi trường và xã hội. Họ ưu tiên lựa chọn sản phẩm và dịch vụ từ các doanh nghiệp có trách nhiệm với xã hội và môi trường.</a:t>
            </a:r>
            <a:endParaRPr/>
          </a:p>
          <a:p>
            <a:pPr marL="0" lvl="0" indent="0" algn="l" rtl="0">
              <a:lnSpc>
                <a:spcPct val="100000"/>
              </a:lnSpc>
              <a:spcBef>
                <a:spcPts val="0"/>
              </a:spcBef>
              <a:spcAft>
                <a:spcPts val="0"/>
              </a:spcAft>
              <a:buClr>
                <a:schemeClr val="dk1"/>
              </a:buClr>
              <a:buSzPts val="1200"/>
              <a:buFont typeface="Arial"/>
              <a:buChar char="•"/>
            </a:pPr>
            <a:r>
              <a:rPr lang="en-US" b="1"/>
              <a:t>Chính phủ:</a:t>
            </a:r>
            <a:r>
              <a:rPr lang="en-US"/>
              <a:t> Nhiều chính phủ đã đưa ra các chính sách và quy định khuyến khích doanh nghiệp thực hiện ESG, nhằm hướng tới một nền kinh tế xanh và bền vững.</a:t>
            </a:r>
            <a:endParaRPr/>
          </a:p>
          <a:p>
            <a:pPr marL="0" lvl="0" indent="0" algn="l" rtl="0">
              <a:lnSpc>
                <a:spcPct val="100000"/>
              </a:lnSpc>
              <a:spcBef>
                <a:spcPts val="0"/>
              </a:spcBef>
              <a:spcAft>
                <a:spcPts val="0"/>
              </a:spcAft>
              <a:buSzPts val="1400"/>
              <a:buNone/>
            </a:pPr>
            <a:r>
              <a:rPr lang="en-US" b="1"/>
              <a:t>2. Quản lý rủi ro và nắm bắt cơ hội:</a:t>
            </a:r>
            <a:endParaRPr/>
          </a:p>
          <a:p>
            <a:pPr marL="0" lvl="0" indent="0" algn="l" rtl="0">
              <a:lnSpc>
                <a:spcPct val="100000"/>
              </a:lnSpc>
              <a:spcBef>
                <a:spcPts val="0"/>
              </a:spcBef>
              <a:spcAft>
                <a:spcPts val="0"/>
              </a:spcAft>
              <a:buClr>
                <a:schemeClr val="dk1"/>
              </a:buClr>
              <a:buSzPts val="1200"/>
              <a:buFont typeface="Arial"/>
              <a:buChar char="•"/>
            </a:pPr>
            <a:r>
              <a:rPr lang="en-US" b="1"/>
              <a:t>Rủi ro môi trường:</a:t>
            </a:r>
            <a:r>
              <a:rPr lang="en-US"/>
              <a:t> Biến đổi khí hậu, ô nhiễm môi trường và khan hiếm tài nguyên đang đặt ra những thách thức lớn cho doanh nghiệp. Thực hiện ESG giúp doanh nghiệp giảm thiểu rủi ro liên quan đến môi trường, đồng thời nắm bắt cơ hội từ nền kinh tế xanh.</a:t>
            </a:r>
            <a:endParaRPr/>
          </a:p>
          <a:p>
            <a:pPr marL="0" lvl="0" indent="0" algn="l" rtl="0">
              <a:lnSpc>
                <a:spcPct val="100000"/>
              </a:lnSpc>
              <a:spcBef>
                <a:spcPts val="0"/>
              </a:spcBef>
              <a:spcAft>
                <a:spcPts val="0"/>
              </a:spcAft>
              <a:buClr>
                <a:schemeClr val="dk1"/>
              </a:buClr>
              <a:buSzPts val="1200"/>
              <a:buFont typeface="Arial"/>
              <a:buChar char="•"/>
            </a:pPr>
            <a:r>
              <a:rPr lang="en-US" b="1"/>
              <a:t>Rủi ro xã hội:</a:t>
            </a:r>
            <a:r>
              <a:rPr lang="en-US"/>
              <a:t> Các vấn đề như bất bình đẳng xã hội, vi phạm nhân quyền và xung đột lao động có thể gây ảnh hưởng nghiêm trọng đến hoạt động của doanh nghiệp. Thực hiện ESG giúp doanh nghiệp xây dựng mối quan hệ tốt với cộng đồng và người lao động, từ đó giảm thiểu rủi ro xã hội.</a:t>
            </a:r>
            <a:endParaRPr/>
          </a:p>
          <a:p>
            <a:pPr marL="0" lvl="0" indent="0" algn="l" rtl="0">
              <a:lnSpc>
                <a:spcPct val="100000"/>
              </a:lnSpc>
              <a:spcBef>
                <a:spcPts val="0"/>
              </a:spcBef>
              <a:spcAft>
                <a:spcPts val="0"/>
              </a:spcAft>
              <a:buClr>
                <a:schemeClr val="dk1"/>
              </a:buClr>
              <a:buSzPts val="1200"/>
              <a:buFont typeface="Arial"/>
              <a:buChar char="•"/>
            </a:pPr>
            <a:r>
              <a:rPr lang="en-US" b="1"/>
              <a:t>Rủi ro quản trị:</a:t>
            </a:r>
            <a:r>
              <a:rPr lang="en-US"/>
              <a:t> Các vấn đề quản trị kém như tham nhũng, thiếu minh bạch và thiếu trách nhiệm có thể làm giảm niềm tin của nhà đầu tư và khách hàng. Thực hiện ESG giúp doanh nghiệp nâng cao chất lượng quản trị, từ đó giảm thiểu rủi ro quản trị.</a:t>
            </a:r>
            <a:endParaRPr/>
          </a:p>
          <a:p>
            <a:pPr marL="0" lvl="0" indent="0" algn="l" rtl="0">
              <a:lnSpc>
                <a:spcPct val="100000"/>
              </a:lnSpc>
              <a:spcBef>
                <a:spcPts val="0"/>
              </a:spcBef>
              <a:spcAft>
                <a:spcPts val="0"/>
              </a:spcAft>
              <a:buSzPts val="1400"/>
              <a:buNone/>
            </a:pPr>
            <a:r>
              <a:rPr lang="en-US" b="1"/>
              <a:t>3. Nâng cao năng lực cạnh tranh:</a:t>
            </a:r>
            <a:endParaRPr/>
          </a:p>
          <a:p>
            <a:pPr marL="0" lvl="0" indent="0" algn="l" rtl="0">
              <a:lnSpc>
                <a:spcPct val="100000"/>
              </a:lnSpc>
              <a:spcBef>
                <a:spcPts val="0"/>
              </a:spcBef>
              <a:spcAft>
                <a:spcPts val="0"/>
              </a:spcAft>
              <a:buClr>
                <a:schemeClr val="dk1"/>
              </a:buClr>
              <a:buSzPts val="1200"/>
              <a:buFont typeface="Arial"/>
              <a:buChar char="•"/>
            </a:pPr>
            <a:r>
              <a:rPr lang="en-US" b="1"/>
              <a:t>Tiếp cận thị trường:</a:t>
            </a:r>
            <a:r>
              <a:rPr lang="en-US"/>
              <a:t> Các doanh nghiệp có hoạt động ESG tốt thường được ưu tiên trong các hợp đồng mua sắm và đầu tư.</a:t>
            </a:r>
            <a:endParaRPr/>
          </a:p>
          <a:p>
            <a:pPr marL="0" lvl="0" indent="0" algn="l" rtl="0">
              <a:lnSpc>
                <a:spcPct val="100000"/>
              </a:lnSpc>
              <a:spcBef>
                <a:spcPts val="0"/>
              </a:spcBef>
              <a:spcAft>
                <a:spcPts val="0"/>
              </a:spcAft>
              <a:buClr>
                <a:schemeClr val="dk1"/>
              </a:buClr>
              <a:buSzPts val="1200"/>
              <a:buFont typeface="Arial"/>
              <a:buChar char="•"/>
            </a:pPr>
            <a:r>
              <a:rPr lang="en-US" b="1"/>
              <a:t>Giảm chi phí:</a:t>
            </a:r>
            <a:r>
              <a:rPr lang="en-US"/>
              <a:t> Thực hiện ESG có thể giúp doanh nghiệp tiết kiệm chi phí thông qua việc sử dụng năng lượng hiệu quả, giảm thiểu chất thải và tối ưu hóa quy trình sản xuất.</a:t>
            </a:r>
            <a:endParaRPr/>
          </a:p>
          <a:p>
            <a:pPr marL="0" lvl="0" indent="0" algn="l" rtl="0">
              <a:lnSpc>
                <a:spcPct val="100000"/>
              </a:lnSpc>
              <a:spcBef>
                <a:spcPts val="0"/>
              </a:spcBef>
              <a:spcAft>
                <a:spcPts val="0"/>
              </a:spcAft>
              <a:buClr>
                <a:schemeClr val="dk1"/>
              </a:buClr>
              <a:buSzPts val="1200"/>
              <a:buFont typeface="Arial"/>
              <a:buChar char="•"/>
            </a:pPr>
            <a:r>
              <a:rPr lang="en-US" b="1"/>
              <a:t>Thu hút nhân tài:</a:t>
            </a:r>
            <a:r>
              <a:rPr lang="en-US"/>
              <a:t> Các doanh nghiệp có hoạt động ESG tốt thường thu hút được nhân tài chất lượng cao, những người có cùng giá trị và mục tiêu với doanh nghiệp.</a:t>
            </a:r>
            <a:endParaRPr/>
          </a:p>
          <a:p>
            <a:pPr marL="0" lvl="0" indent="0" algn="l" rtl="0">
              <a:lnSpc>
                <a:spcPct val="100000"/>
              </a:lnSpc>
              <a:spcBef>
                <a:spcPts val="0"/>
              </a:spcBef>
              <a:spcAft>
                <a:spcPts val="0"/>
              </a:spcAft>
              <a:buSzPts val="1400"/>
              <a:buNone/>
            </a:pPr>
            <a:r>
              <a:rPr lang="en-US" b="1"/>
              <a:t>4. Đóng góp vào sự phát triển bền vững:</a:t>
            </a:r>
            <a:endParaRPr/>
          </a:p>
          <a:p>
            <a:pPr marL="0" lvl="0" indent="0" algn="l" rtl="0">
              <a:lnSpc>
                <a:spcPct val="100000"/>
              </a:lnSpc>
              <a:spcBef>
                <a:spcPts val="0"/>
              </a:spcBef>
              <a:spcAft>
                <a:spcPts val="0"/>
              </a:spcAft>
              <a:buSzPts val="1400"/>
              <a:buNone/>
            </a:pPr>
            <a:r>
              <a:rPr lang="en-US"/>
              <a:t>Thực hiện ESG không chỉ mang lại lợi ích cho doanh nghiệp mà còn đóng góp vào sự phát triển bền vững của toàn xã hội. Các doanh nghiệp có hoạt động ESG tốt giúp giảm thiểu tác động tiêu cực đến môi trường, cải thiện chất lượng cuộc sống của người dân và xây dựng một nền kinh tế công bằng và thịnh vượng.</a:t>
            </a:r>
            <a:endParaRPr/>
          </a:p>
          <a:p>
            <a:pPr marL="0" lvl="0" indent="0" algn="l" rtl="0">
              <a:lnSpc>
                <a:spcPct val="100000"/>
              </a:lnSpc>
              <a:spcBef>
                <a:spcPts val="0"/>
              </a:spcBef>
              <a:spcAft>
                <a:spcPts val="0"/>
              </a:spcAft>
              <a:buSzPts val="1400"/>
              <a:buNone/>
            </a:pPr>
            <a:r>
              <a:rPr lang="en-US" b="1"/>
              <a:t>Kết luận:</a:t>
            </a:r>
            <a:endParaRPr/>
          </a:p>
          <a:p>
            <a:pPr marL="0" lvl="0" indent="0" algn="l" rtl="0">
              <a:lnSpc>
                <a:spcPct val="100000"/>
              </a:lnSpc>
              <a:spcBef>
                <a:spcPts val="0"/>
              </a:spcBef>
              <a:spcAft>
                <a:spcPts val="0"/>
              </a:spcAft>
              <a:buSzPts val="1400"/>
              <a:buNone/>
            </a:pPr>
            <a:r>
              <a:rPr lang="en-US"/>
              <a:t>ESG không chỉ là một xu hướng mà đã trở thành một yếu tố quan trọng trong bối cảnh kinh tế toàn cầu. Các doanh nghiệp cần nhận thức rõ tầm quan trọng của ESG và tích cực thực hiện để đạt được sự phát triển bền vững và thành công trong dài hạn.</a:t>
            </a:r>
            <a:endParaRPr/>
          </a:p>
          <a:p>
            <a:pPr marL="0" lvl="0" indent="0" algn="l" rtl="0">
              <a:lnSpc>
                <a:spcPct val="100000"/>
              </a:lnSpc>
              <a:spcBef>
                <a:spcPts val="0"/>
              </a:spcBef>
              <a:spcAft>
                <a:spcPts val="0"/>
              </a:spcAft>
              <a:buSzPts val="1400"/>
              <a:buNone/>
            </a:pPr>
            <a:endParaRPr/>
          </a:p>
        </p:txBody>
      </p:sp>
      <p:sp>
        <p:nvSpPr>
          <p:cNvPr id="67" name="Google Shape;67;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4" name="Google Shape;7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Quốc gia có mức tăng đáng kể</a:t>
            </a:r>
            <a:endParaRPr/>
          </a:p>
          <a:p>
            <a:pPr marL="0" lvl="0" indent="0" algn="l" rtl="0">
              <a:lnSpc>
                <a:spcPct val="100000"/>
              </a:lnSpc>
              <a:spcBef>
                <a:spcPts val="0"/>
              </a:spcBef>
              <a:spcAft>
                <a:spcPts val="0"/>
              </a:spcAft>
              <a:buSzPts val="1400"/>
              <a:buNone/>
            </a:pPr>
            <a:r>
              <a:rPr lang="en-US"/>
              <a:t>Quốc giaTỷ lệ 2020Tỷ lệ 2022Tăng</a:t>
            </a:r>
            <a:r>
              <a:rPr lang="en-US" b="1"/>
              <a:t>Iceland</a:t>
            </a:r>
            <a:r>
              <a:rPr lang="en-US"/>
              <a:t>52%91%+39%</a:t>
            </a:r>
            <a:r>
              <a:rPr lang="en-US" b="1"/>
              <a:t>UAE</a:t>
            </a:r>
            <a:r>
              <a:rPr lang="en-US"/>
              <a:t>Không hiển thị số cụ thể+22%</a:t>
            </a:r>
            <a:r>
              <a:rPr lang="en-US" b="1"/>
              <a:t>South Korea</a:t>
            </a:r>
            <a:r>
              <a:rPr lang="en-US"/>
              <a:t>78%99%+21%</a:t>
            </a:r>
            <a:endParaRPr/>
          </a:p>
          <a:p>
            <a:pPr marL="0" lvl="0" indent="0" algn="l" rtl="0">
              <a:lnSpc>
                <a:spcPct val="100000"/>
              </a:lnSpc>
              <a:spcBef>
                <a:spcPts val="0"/>
              </a:spcBef>
              <a:spcAft>
                <a:spcPts val="0"/>
              </a:spcAft>
              <a:buSzPts val="1400"/>
              <a:buNone/>
            </a:pPr>
            <a:r>
              <a:rPr lang="en-US"/>
              <a:t>👉 </a:t>
            </a:r>
            <a:r>
              <a:rPr lang="en-US" b="1"/>
              <a:t>Iceland và Hàn Quốc</a:t>
            </a:r>
            <a:r>
              <a:rPr lang="en-US"/>
              <a:t> là hai quốc gia có bước nhảy vọt về nhận thức và hành động trong lĩnh vực báo cáo ESG, thể hiện xu thế hội nhập và phản ứng mạnh với yêu cầu quốc tế (ví dụ CBAM, GRI, ISSB...).</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Các xu hướng nổi bật khác</a:t>
            </a:r>
            <a:endParaRPr/>
          </a:p>
          <a:p>
            <a:pPr marL="0" lvl="0" indent="0" algn="l" rtl="0">
              <a:lnSpc>
                <a:spcPct val="100000"/>
              </a:lnSpc>
              <a:spcBef>
                <a:spcPts val="0"/>
              </a:spcBef>
              <a:spcAft>
                <a:spcPts val="0"/>
              </a:spcAft>
              <a:buSzPts val="1400"/>
              <a:buNone/>
            </a:pPr>
            <a:r>
              <a:rPr lang="en-US" b="1"/>
              <a:t>✅ Quốc gia đạt 100% báo cáo</a:t>
            </a:r>
            <a:endParaRPr/>
          </a:p>
          <a:p>
            <a:pPr marL="0" lvl="0" indent="0" algn="l" rtl="0">
              <a:lnSpc>
                <a:spcPct val="100000"/>
              </a:lnSpc>
              <a:spcBef>
                <a:spcPts val="0"/>
              </a:spcBef>
              <a:spcAft>
                <a:spcPts val="0"/>
              </a:spcAft>
              <a:buSzPts val="1400"/>
              <a:buNone/>
            </a:pPr>
            <a:r>
              <a:rPr lang="en-US" b="1"/>
              <a:t>Japan</a:t>
            </a:r>
            <a:r>
              <a:rPr lang="en-US"/>
              <a:t>, </a:t>
            </a:r>
            <a:r>
              <a:rPr lang="en-US" b="1"/>
              <a:t>Germany</a:t>
            </a:r>
            <a:r>
              <a:rPr lang="en-US"/>
              <a:t>, </a:t>
            </a:r>
            <a:r>
              <a:rPr lang="en-US" b="1"/>
              <a:t>Singapore</a:t>
            </a:r>
            <a:r>
              <a:rPr lang="en-US"/>
              <a:t>, </a:t>
            </a:r>
            <a:r>
              <a:rPr lang="en-US" b="1"/>
              <a:t>US</a:t>
            </a:r>
            <a:r>
              <a:rPr lang="en-US"/>
              <a:t>, </a:t>
            </a:r>
            <a:r>
              <a:rPr lang="en-US" b="1"/>
              <a:t>UK</a:t>
            </a:r>
            <a:br>
              <a:rPr lang="en-US"/>
            </a:br>
            <a:r>
              <a:rPr lang="en-US"/>
              <a:t>→ Các quốc gia phát triển, thường có khung pháp lý mạnh (ví dụ: Anh – ESOS, Mỹ – SEC Climate Disclosure), hoặc văn hóa doanh nghiệp gắn liền với tính minh bạch.</a:t>
            </a:r>
            <a:endParaRPr/>
          </a:p>
          <a:p>
            <a:pPr marL="0" lvl="0" indent="0" algn="l" rtl="0">
              <a:lnSpc>
                <a:spcPct val="100000"/>
              </a:lnSpc>
              <a:spcBef>
                <a:spcPts val="0"/>
              </a:spcBef>
              <a:spcAft>
                <a:spcPts val="0"/>
              </a:spcAft>
              <a:buSzPts val="1400"/>
              <a:buNone/>
            </a:pPr>
            <a:r>
              <a:rPr lang="en-US" b="1"/>
              <a:t>🔼 Quốc gia có cải thiện ấn tượng</a:t>
            </a:r>
            <a:endParaRPr/>
          </a:p>
          <a:p>
            <a:pPr marL="0" lvl="0" indent="0" algn="l" rtl="0">
              <a:lnSpc>
                <a:spcPct val="100000"/>
              </a:lnSpc>
              <a:spcBef>
                <a:spcPts val="0"/>
              </a:spcBef>
              <a:spcAft>
                <a:spcPts val="0"/>
              </a:spcAft>
              <a:buSzPts val="1400"/>
              <a:buNone/>
            </a:pPr>
            <a:r>
              <a:rPr lang="en-US" b="1"/>
              <a:t>Thailand</a:t>
            </a:r>
            <a:r>
              <a:rPr lang="en-US"/>
              <a:t>: từ 84% → 97%</a:t>
            </a:r>
            <a:endParaRPr/>
          </a:p>
          <a:p>
            <a:pPr marL="0" lvl="0" indent="0" algn="l" rtl="0">
              <a:lnSpc>
                <a:spcPct val="100000"/>
              </a:lnSpc>
              <a:spcBef>
                <a:spcPts val="0"/>
              </a:spcBef>
              <a:spcAft>
                <a:spcPts val="0"/>
              </a:spcAft>
              <a:buSzPts val="1400"/>
              <a:buNone/>
            </a:pPr>
            <a:r>
              <a:rPr lang="en-US" b="1"/>
              <a:t>Italy</a:t>
            </a:r>
            <a:r>
              <a:rPr lang="en-US"/>
              <a:t>: từ 86% → 94%</a:t>
            </a:r>
            <a:endParaRPr/>
          </a:p>
          <a:p>
            <a:pPr marL="0" lvl="0" indent="0" algn="l" rtl="0">
              <a:lnSpc>
                <a:spcPct val="100000"/>
              </a:lnSpc>
              <a:spcBef>
                <a:spcPts val="0"/>
              </a:spcBef>
              <a:spcAft>
                <a:spcPts val="0"/>
              </a:spcAft>
              <a:buSzPts val="1400"/>
              <a:buNone/>
            </a:pPr>
            <a:r>
              <a:rPr lang="en-US" b="1"/>
              <a:t>Ireland</a:t>
            </a:r>
            <a:r>
              <a:rPr lang="en-US"/>
              <a:t>: từ 88% → 95%</a:t>
            </a:r>
            <a:endParaRPr/>
          </a:p>
          <a:p>
            <a:pPr marL="0" lvl="0" indent="0" algn="l" rtl="0">
              <a:lnSpc>
                <a:spcPct val="100000"/>
              </a:lnSpc>
              <a:spcBef>
                <a:spcPts val="0"/>
              </a:spcBef>
              <a:spcAft>
                <a:spcPts val="0"/>
              </a:spcAft>
              <a:buSzPts val="1400"/>
              <a:buNone/>
            </a:pPr>
            <a:r>
              <a:rPr lang="en-US"/>
              <a:t>Đây là những nước có nền công nghiệp xuất khẩu lớn → báo cáo ESG trở thành điều kiện tiên quyết để duy trì thị trường và đối tác quốc tế.</a:t>
            </a:r>
            <a:endParaRPr/>
          </a:p>
          <a:p>
            <a:pPr marL="0" lvl="0" indent="0" algn="l" rtl="0">
              <a:lnSpc>
                <a:spcPct val="100000"/>
              </a:lnSpc>
              <a:spcBef>
                <a:spcPts val="0"/>
              </a:spcBef>
              <a:spcAft>
                <a:spcPts val="0"/>
              </a:spcAft>
              <a:buSzPts val="1400"/>
              <a:buNone/>
            </a:pPr>
            <a:r>
              <a:rPr lang="en-US" b="1"/>
              <a:t>🔽 Quốc gia có mức giảm nhẹ nhưng đáng chú ý</a:t>
            </a:r>
            <a:endParaRPr/>
          </a:p>
          <a:p>
            <a:pPr marL="0" lvl="0" indent="0" algn="l" rtl="0">
              <a:lnSpc>
                <a:spcPct val="100000"/>
              </a:lnSpc>
              <a:spcBef>
                <a:spcPts val="0"/>
              </a:spcBef>
              <a:spcAft>
                <a:spcPts val="0"/>
              </a:spcAft>
              <a:buSzPts val="1400"/>
              <a:buNone/>
            </a:pPr>
            <a:r>
              <a:rPr lang="en-US" b="1"/>
              <a:t>France</a:t>
            </a:r>
            <a:r>
              <a:rPr lang="en-US"/>
              <a:t>: 97% → 95%</a:t>
            </a:r>
            <a:endParaRPr/>
          </a:p>
          <a:p>
            <a:pPr marL="0" lvl="0" indent="0" algn="l" rtl="0">
              <a:lnSpc>
                <a:spcPct val="100000"/>
              </a:lnSpc>
              <a:spcBef>
                <a:spcPts val="0"/>
              </a:spcBef>
              <a:spcAft>
                <a:spcPts val="0"/>
              </a:spcAft>
              <a:buSzPts val="1400"/>
              <a:buNone/>
            </a:pPr>
            <a:r>
              <a:rPr lang="en-US" b="1"/>
              <a:t>Spain</a:t>
            </a:r>
            <a:r>
              <a:rPr lang="en-US"/>
              <a:t>: 98% → 95%</a:t>
            </a:r>
            <a:endParaRPr/>
          </a:p>
          <a:p>
            <a:pPr marL="0" lvl="0" indent="0" algn="l" rtl="0">
              <a:lnSpc>
                <a:spcPct val="100000"/>
              </a:lnSpc>
              <a:spcBef>
                <a:spcPts val="0"/>
              </a:spcBef>
              <a:spcAft>
                <a:spcPts val="0"/>
              </a:spcAft>
              <a:buSzPts val="1400"/>
              <a:buNone/>
            </a:pPr>
            <a:r>
              <a:rPr lang="en-US"/>
              <a:t>Tuy vẫn ở mức rất cao, nhưng cần theo dõi xem sự sụt giảm này có phản ánh sự thay đổi chính sách hay chỉ là điều chỉnh về tiêu chí thống kê.</a:t>
            </a:r>
            <a:endParaRPr/>
          </a:p>
          <a:p>
            <a:pPr marL="0" lvl="0" indent="0" algn="l" rtl="0">
              <a:lnSpc>
                <a:spcPct val="100000"/>
              </a:lnSpc>
              <a:spcBef>
                <a:spcPts val="0"/>
              </a:spcBef>
              <a:spcAft>
                <a:spcPts val="0"/>
              </a:spcAft>
              <a:buSzPts val="1400"/>
              <a:buNone/>
            </a:pPr>
            <a:endParaRPr/>
          </a:p>
        </p:txBody>
      </p:sp>
      <p:sp>
        <p:nvSpPr>
          <p:cNvPr id="75" name="Google Shape;7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
        <p:cNvGrpSpPr/>
        <p:nvPr/>
      </p:nvGrpSpPr>
      <p:grpSpPr>
        <a:xfrm>
          <a:off x="0" y="0"/>
          <a:ext cx="0" cy="0"/>
          <a:chOff x="0" y="0"/>
          <a:chExt cx="0" cy="0"/>
        </a:xfrm>
      </p:grpSpPr>
      <p:sp>
        <p:nvSpPr>
          <p:cNvPr id="84" name="Google Shape;8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 name="Google Shape;8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Arial"/>
              <a:buNone/>
            </a:pPr>
            <a:r>
              <a:rPr lang="en-US"/>
              <a:t>Bối cảnh báo cáo ESG vẫn đang được phát triển. Nó đang tiến tới sự hài hòa toàn cầu cần thiết của các tiêu chuẩn tiết lộ.</a:t>
            </a:r>
            <a:endParaRPr/>
          </a:p>
          <a:p>
            <a:pPr marL="0" lvl="0" indent="0" algn="l" rtl="0">
              <a:lnSpc>
                <a:spcPct val="100000"/>
              </a:lnSpc>
              <a:spcBef>
                <a:spcPts val="0"/>
              </a:spcBef>
              <a:spcAft>
                <a:spcPts val="0"/>
              </a:spcAft>
              <a:buSzPts val="1400"/>
              <a:buNone/>
            </a:pPr>
            <a:endParaRPr/>
          </a:p>
        </p:txBody>
      </p:sp>
      <p:sp>
        <p:nvSpPr>
          <p:cNvPr id="86" name="Google Shape;8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5" name="Google Shape;9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17 Mục tiêu Phát triển Bền vững (Sustainable Development Goals – SDGs)</a:t>
            </a:r>
            <a:r>
              <a:rPr lang="en-US"/>
              <a:t> là bộ mục tiêu toàn cầu do Liên Hợp Quốc công bố năm 2015 trong </a:t>
            </a:r>
            <a:r>
              <a:rPr lang="en-US" b="1"/>
              <a:t>Chương trình Nghị sự 2030</a:t>
            </a:r>
            <a:r>
              <a:rPr lang="en-US"/>
              <a:t>, nhằm chấm dứt đói nghèo, bảo vệ hành tinh và đảm bảo hòa bình – thịnh vượng cho mọi người.</a:t>
            </a:r>
            <a:endParaRPr/>
          </a:p>
          <a:p>
            <a:pPr marL="0" lvl="0" indent="0" algn="l" rtl="0">
              <a:lnSpc>
                <a:spcPct val="100000"/>
              </a:lnSpc>
              <a:spcBef>
                <a:spcPts val="0"/>
              </a:spcBef>
              <a:spcAft>
                <a:spcPts val="0"/>
              </a:spcAft>
              <a:buSzPts val="1400"/>
              <a:buNone/>
            </a:pPr>
            <a:r>
              <a:rPr lang="en-US"/>
              <a:t>Dưới đây là </a:t>
            </a:r>
            <a:r>
              <a:rPr lang="en-US" b="1"/>
              <a:t>danh sách đầy đủ 17 mục tiêu SDGs</a:t>
            </a:r>
            <a:r>
              <a:rPr lang="en-US"/>
              <a:t>:</a:t>
            </a:r>
            <a:endParaRPr/>
          </a:p>
          <a:p>
            <a:pPr marL="0" lvl="0" indent="0" algn="l" rtl="0">
              <a:lnSpc>
                <a:spcPct val="100000"/>
              </a:lnSpc>
              <a:spcBef>
                <a:spcPts val="0"/>
              </a:spcBef>
              <a:spcAft>
                <a:spcPts val="0"/>
              </a:spcAft>
              <a:buSzPts val="1400"/>
              <a:buNone/>
            </a:pPr>
            <a:r>
              <a:rPr lang="en-US" b="1"/>
              <a:t>🟠 1. Không nghèo (No Poverty)</a:t>
            </a:r>
            <a:endParaRPr/>
          </a:p>
          <a:p>
            <a:pPr marL="0" lvl="0" indent="0" algn="l" rtl="0">
              <a:lnSpc>
                <a:spcPct val="100000"/>
              </a:lnSpc>
              <a:spcBef>
                <a:spcPts val="0"/>
              </a:spcBef>
              <a:spcAft>
                <a:spcPts val="0"/>
              </a:spcAft>
              <a:buSzPts val="1400"/>
              <a:buNone/>
            </a:pPr>
            <a:r>
              <a:rPr lang="en-US"/>
              <a:t>Chấm dứt mọi hình thức nghèo đói ở mọi nơi.</a:t>
            </a:r>
            <a:endParaRPr/>
          </a:p>
          <a:p>
            <a:pPr marL="0" lvl="0" indent="0" algn="l" rtl="0">
              <a:lnSpc>
                <a:spcPct val="100000"/>
              </a:lnSpc>
              <a:spcBef>
                <a:spcPts val="0"/>
              </a:spcBef>
              <a:spcAft>
                <a:spcPts val="0"/>
              </a:spcAft>
              <a:buSzPts val="1400"/>
              <a:buNone/>
            </a:pPr>
            <a:r>
              <a:rPr lang="en-US" b="1"/>
              <a:t>🟡 2. Xóa đói (Zero Hunger)</a:t>
            </a:r>
            <a:endParaRPr/>
          </a:p>
          <a:p>
            <a:pPr marL="0" lvl="0" indent="0" algn="l" rtl="0">
              <a:lnSpc>
                <a:spcPct val="100000"/>
              </a:lnSpc>
              <a:spcBef>
                <a:spcPts val="0"/>
              </a:spcBef>
              <a:spcAft>
                <a:spcPts val="0"/>
              </a:spcAft>
              <a:buSzPts val="1400"/>
              <a:buNone/>
            </a:pPr>
            <a:r>
              <a:rPr lang="en-US"/>
              <a:t>Chấm dứt nạn đói, đạt được an ninh lương thực, cải thiện dinh dưỡng và thúc đẩy nông nghiệp bền vững.</a:t>
            </a:r>
            <a:endParaRPr/>
          </a:p>
          <a:p>
            <a:pPr marL="0" lvl="0" indent="0" algn="l" rtl="0">
              <a:lnSpc>
                <a:spcPct val="100000"/>
              </a:lnSpc>
              <a:spcBef>
                <a:spcPts val="0"/>
              </a:spcBef>
              <a:spcAft>
                <a:spcPts val="0"/>
              </a:spcAft>
              <a:buSzPts val="1400"/>
              <a:buNone/>
            </a:pPr>
            <a:r>
              <a:rPr lang="en-US" b="1"/>
              <a:t>🟣 3. Sức khỏe và hạnh phúc (Good Health and Well-being)</a:t>
            </a:r>
            <a:endParaRPr/>
          </a:p>
          <a:p>
            <a:pPr marL="0" lvl="0" indent="0" algn="l" rtl="0">
              <a:lnSpc>
                <a:spcPct val="100000"/>
              </a:lnSpc>
              <a:spcBef>
                <a:spcPts val="0"/>
              </a:spcBef>
              <a:spcAft>
                <a:spcPts val="0"/>
              </a:spcAft>
              <a:buSzPts val="1400"/>
              <a:buNone/>
            </a:pPr>
            <a:r>
              <a:rPr lang="en-US"/>
              <a:t>Đảm bảo cuộc sống khỏe mạnh và nâng cao phúc lợi cho mọi người ở mọi lứa tuổi.</a:t>
            </a:r>
            <a:endParaRPr/>
          </a:p>
          <a:p>
            <a:pPr marL="0" lvl="0" indent="0" algn="l" rtl="0">
              <a:lnSpc>
                <a:spcPct val="100000"/>
              </a:lnSpc>
              <a:spcBef>
                <a:spcPts val="0"/>
              </a:spcBef>
              <a:spcAft>
                <a:spcPts val="0"/>
              </a:spcAft>
              <a:buSzPts val="1400"/>
              <a:buNone/>
            </a:pPr>
            <a:r>
              <a:rPr lang="en-US" b="1"/>
              <a:t>🔵 4. Giáo dục chất lượng (Quality Education)</a:t>
            </a:r>
            <a:endParaRPr/>
          </a:p>
          <a:p>
            <a:pPr marL="0" lvl="0" indent="0" algn="l" rtl="0">
              <a:lnSpc>
                <a:spcPct val="100000"/>
              </a:lnSpc>
              <a:spcBef>
                <a:spcPts val="0"/>
              </a:spcBef>
              <a:spcAft>
                <a:spcPts val="0"/>
              </a:spcAft>
              <a:buSzPts val="1400"/>
              <a:buNone/>
            </a:pPr>
            <a:r>
              <a:rPr lang="en-US"/>
              <a:t>Đảm bảo nền giáo dục toàn diện, công bằng và chất lượng cho tất cả mọi người.</a:t>
            </a:r>
            <a:endParaRPr/>
          </a:p>
          <a:p>
            <a:pPr marL="0" lvl="0" indent="0" algn="l" rtl="0">
              <a:lnSpc>
                <a:spcPct val="100000"/>
              </a:lnSpc>
              <a:spcBef>
                <a:spcPts val="0"/>
              </a:spcBef>
              <a:spcAft>
                <a:spcPts val="0"/>
              </a:spcAft>
              <a:buSzPts val="1400"/>
              <a:buNone/>
            </a:pPr>
            <a:r>
              <a:rPr lang="en-US" b="1"/>
              <a:t>🔴 5. Bình đẳng giới (Gender Equality)</a:t>
            </a:r>
            <a:endParaRPr/>
          </a:p>
          <a:p>
            <a:pPr marL="0" lvl="0" indent="0" algn="l" rtl="0">
              <a:lnSpc>
                <a:spcPct val="100000"/>
              </a:lnSpc>
              <a:spcBef>
                <a:spcPts val="0"/>
              </a:spcBef>
              <a:spcAft>
                <a:spcPts val="0"/>
              </a:spcAft>
              <a:buSzPts val="1400"/>
              <a:buNone/>
            </a:pPr>
            <a:r>
              <a:rPr lang="en-US"/>
              <a:t>Đạt được bình đẳng giới và trao quyền cho tất cả phụ nữ và trẻ em gái.</a:t>
            </a:r>
            <a:endParaRPr/>
          </a:p>
          <a:p>
            <a:pPr marL="0" lvl="0" indent="0" algn="l" rtl="0">
              <a:lnSpc>
                <a:spcPct val="100000"/>
              </a:lnSpc>
              <a:spcBef>
                <a:spcPts val="0"/>
              </a:spcBef>
              <a:spcAft>
                <a:spcPts val="0"/>
              </a:spcAft>
              <a:buSzPts val="1400"/>
              <a:buNone/>
            </a:pPr>
            <a:r>
              <a:rPr lang="en-US" b="1"/>
              <a:t>🟢 6. Nước sạch và vệ sinh (Clean Water and Sanitation)</a:t>
            </a:r>
            <a:endParaRPr/>
          </a:p>
          <a:p>
            <a:pPr marL="0" lvl="0" indent="0" algn="l" rtl="0">
              <a:lnSpc>
                <a:spcPct val="100000"/>
              </a:lnSpc>
              <a:spcBef>
                <a:spcPts val="0"/>
              </a:spcBef>
              <a:spcAft>
                <a:spcPts val="0"/>
              </a:spcAft>
              <a:buSzPts val="1400"/>
              <a:buNone/>
            </a:pPr>
            <a:r>
              <a:rPr lang="en-US"/>
              <a:t>Đảm bảo mọi người được tiếp cận nước sạch và điều kiện vệ sinh.</a:t>
            </a:r>
            <a:endParaRPr/>
          </a:p>
          <a:p>
            <a:pPr marL="0" lvl="0" indent="0" algn="l" rtl="0">
              <a:lnSpc>
                <a:spcPct val="100000"/>
              </a:lnSpc>
              <a:spcBef>
                <a:spcPts val="0"/>
              </a:spcBef>
              <a:spcAft>
                <a:spcPts val="0"/>
              </a:spcAft>
              <a:buSzPts val="1400"/>
              <a:buNone/>
            </a:pPr>
            <a:r>
              <a:rPr lang="en-US" b="1"/>
              <a:t>🟠 7. Năng lượng sạch và bền vững (Affordable and Clean Energy)</a:t>
            </a:r>
            <a:endParaRPr/>
          </a:p>
          <a:p>
            <a:pPr marL="0" lvl="0" indent="0" algn="l" rtl="0">
              <a:lnSpc>
                <a:spcPct val="100000"/>
              </a:lnSpc>
              <a:spcBef>
                <a:spcPts val="0"/>
              </a:spcBef>
              <a:spcAft>
                <a:spcPts val="0"/>
              </a:spcAft>
              <a:buSzPts val="1400"/>
              <a:buNone/>
            </a:pPr>
            <a:r>
              <a:rPr lang="en-US"/>
              <a:t>Đảm bảo tiếp cận năng lượng sạch, an toàn, bền vững và với giá cả phải chăng.</a:t>
            </a:r>
            <a:endParaRPr/>
          </a:p>
          <a:p>
            <a:pPr marL="0" lvl="0" indent="0" algn="l" rtl="0">
              <a:lnSpc>
                <a:spcPct val="100000"/>
              </a:lnSpc>
              <a:spcBef>
                <a:spcPts val="0"/>
              </a:spcBef>
              <a:spcAft>
                <a:spcPts val="0"/>
              </a:spcAft>
              <a:buSzPts val="1400"/>
              <a:buNone/>
            </a:pPr>
            <a:r>
              <a:rPr lang="en-US" b="1"/>
              <a:t>🟣 8. Việc làm tốt và tăng trưởng kinh tế (Decent Work and Economic Growth)</a:t>
            </a:r>
            <a:endParaRPr/>
          </a:p>
          <a:p>
            <a:pPr marL="0" lvl="0" indent="0" algn="l" rtl="0">
              <a:lnSpc>
                <a:spcPct val="100000"/>
              </a:lnSpc>
              <a:spcBef>
                <a:spcPts val="0"/>
              </a:spcBef>
              <a:spcAft>
                <a:spcPts val="0"/>
              </a:spcAft>
              <a:buSzPts val="1400"/>
              <a:buNone/>
            </a:pPr>
            <a:r>
              <a:rPr lang="en-US"/>
              <a:t>Thúc đẩy tăng trưởng kinh tế bền vững, việc làm đầy đủ và năng suất cho mọi người.</a:t>
            </a:r>
            <a:endParaRPr/>
          </a:p>
          <a:p>
            <a:pPr marL="0" lvl="0" indent="0" algn="l" rtl="0">
              <a:lnSpc>
                <a:spcPct val="100000"/>
              </a:lnSpc>
              <a:spcBef>
                <a:spcPts val="0"/>
              </a:spcBef>
              <a:spcAft>
                <a:spcPts val="0"/>
              </a:spcAft>
              <a:buSzPts val="1400"/>
              <a:buNone/>
            </a:pPr>
            <a:r>
              <a:rPr lang="en-US" b="1"/>
              <a:t>🔵 9. Công nghiệp, đổi mới và hạ tầng (Industry, Innovation and Infrastructure)</a:t>
            </a:r>
            <a:endParaRPr/>
          </a:p>
          <a:p>
            <a:pPr marL="0" lvl="0" indent="0" algn="l" rtl="0">
              <a:lnSpc>
                <a:spcPct val="100000"/>
              </a:lnSpc>
              <a:spcBef>
                <a:spcPts val="0"/>
              </a:spcBef>
              <a:spcAft>
                <a:spcPts val="0"/>
              </a:spcAft>
              <a:buSzPts val="1400"/>
              <a:buNone/>
            </a:pPr>
            <a:r>
              <a:rPr lang="en-US"/>
              <a:t>Xây dựng hạ tầng bền vững, thúc đẩy công nghiệp hóa và đổi mới.</a:t>
            </a:r>
            <a:endParaRPr/>
          </a:p>
          <a:p>
            <a:pPr marL="0" lvl="0" indent="0" algn="l" rtl="0">
              <a:lnSpc>
                <a:spcPct val="100000"/>
              </a:lnSpc>
              <a:spcBef>
                <a:spcPts val="0"/>
              </a:spcBef>
              <a:spcAft>
                <a:spcPts val="0"/>
              </a:spcAft>
              <a:buSzPts val="1400"/>
              <a:buNone/>
            </a:pPr>
            <a:r>
              <a:rPr lang="en-US" b="1"/>
              <a:t>🔴 10. Giảm bất bình đẳng (Reduced Inequality)</a:t>
            </a:r>
            <a:endParaRPr/>
          </a:p>
          <a:p>
            <a:pPr marL="0" lvl="0" indent="0" algn="l" rtl="0">
              <a:lnSpc>
                <a:spcPct val="100000"/>
              </a:lnSpc>
              <a:spcBef>
                <a:spcPts val="0"/>
              </a:spcBef>
              <a:spcAft>
                <a:spcPts val="0"/>
              </a:spcAft>
              <a:buSzPts val="1400"/>
              <a:buNone/>
            </a:pPr>
            <a:r>
              <a:rPr lang="en-US"/>
              <a:t>Giảm bất bình đẳng trong và giữa các quốc gia.</a:t>
            </a:r>
            <a:endParaRPr/>
          </a:p>
          <a:p>
            <a:pPr marL="0" lvl="0" indent="0" algn="l" rtl="0">
              <a:lnSpc>
                <a:spcPct val="100000"/>
              </a:lnSpc>
              <a:spcBef>
                <a:spcPts val="0"/>
              </a:spcBef>
              <a:spcAft>
                <a:spcPts val="0"/>
              </a:spcAft>
              <a:buSzPts val="1400"/>
              <a:buNone/>
            </a:pPr>
            <a:r>
              <a:rPr lang="en-US" b="1"/>
              <a:t>🟢 11. Thành phố và cộng đồng bền vững (Sustainable Cities and Communities)</a:t>
            </a:r>
            <a:endParaRPr/>
          </a:p>
          <a:p>
            <a:pPr marL="0" lvl="0" indent="0" algn="l" rtl="0">
              <a:lnSpc>
                <a:spcPct val="100000"/>
              </a:lnSpc>
              <a:spcBef>
                <a:spcPts val="0"/>
              </a:spcBef>
              <a:spcAft>
                <a:spcPts val="0"/>
              </a:spcAft>
              <a:buSzPts val="1400"/>
              <a:buNone/>
            </a:pPr>
            <a:r>
              <a:rPr lang="en-US"/>
              <a:t>Xây dựng đô thị và khu dân cư an toàn, bền vững và dễ sống.</a:t>
            </a:r>
            <a:endParaRPr/>
          </a:p>
          <a:p>
            <a:pPr marL="0" lvl="0" indent="0" algn="l" rtl="0">
              <a:lnSpc>
                <a:spcPct val="100000"/>
              </a:lnSpc>
              <a:spcBef>
                <a:spcPts val="0"/>
              </a:spcBef>
              <a:spcAft>
                <a:spcPts val="0"/>
              </a:spcAft>
              <a:buSzPts val="1400"/>
              <a:buNone/>
            </a:pPr>
            <a:r>
              <a:rPr lang="en-US" b="1"/>
              <a:t>🟠 12. Tiêu dùng và sản xuất bền vững (Responsible Consumption and Production)</a:t>
            </a:r>
            <a:endParaRPr/>
          </a:p>
          <a:p>
            <a:pPr marL="0" lvl="0" indent="0" algn="l" rtl="0">
              <a:lnSpc>
                <a:spcPct val="100000"/>
              </a:lnSpc>
              <a:spcBef>
                <a:spcPts val="0"/>
              </a:spcBef>
              <a:spcAft>
                <a:spcPts val="0"/>
              </a:spcAft>
              <a:buSzPts val="1400"/>
              <a:buNone/>
            </a:pPr>
            <a:r>
              <a:rPr lang="en-US"/>
              <a:t>Đảm bảo mô hình tiêu dùng và sản xuất bền vững.</a:t>
            </a:r>
            <a:endParaRPr/>
          </a:p>
          <a:p>
            <a:pPr marL="0" lvl="0" indent="0" algn="l" rtl="0">
              <a:lnSpc>
                <a:spcPct val="100000"/>
              </a:lnSpc>
              <a:spcBef>
                <a:spcPts val="0"/>
              </a:spcBef>
              <a:spcAft>
                <a:spcPts val="0"/>
              </a:spcAft>
              <a:buSzPts val="1400"/>
              <a:buNone/>
            </a:pPr>
            <a:r>
              <a:rPr lang="en-US" b="1"/>
              <a:t>🟣 13. Hành động vì khí hậu (Climate Action)</a:t>
            </a:r>
            <a:endParaRPr/>
          </a:p>
          <a:p>
            <a:pPr marL="0" lvl="0" indent="0" algn="l" rtl="0">
              <a:lnSpc>
                <a:spcPct val="100000"/>
              </a:lnSpc>
              <a:spcBef>
                <a:spcPts val="0"/>
              </a:spcBef>
              <a:spcAft>
                <a:spcPts val="0"/>
              </a:spcAft>
              <a:buSzPts val="1400"/>
              <a:buNone/>
            </a:pPr>
            <a:r>
              <a:rPr lang="en-US"/>
              <a:t>Chống biến đổi khí hậu và các tác động của nó.</a:t>
            </a:r>
            <a:endParaRPr/>
          </a:p>
          <a:p>
            <a:pPr marL="0" lvl="0" indent="0" algn="l" rtl="0">
              <a:lnSpc>
                <a:spcPct val="100000"/>
              </a:lnSpc>
              <a:spcBef>
                <a:spcPts val="0"/>
              </a:spcBef>
              <a:spcAft>
                <a:spcPts val="0"/>
              </a:spcAft>
              <a:buSzPts val="1400"/>
              <a:buNone/>
            </a:pPr>
            <a:r>
              <a:rPr lang="en-US" b="1"/>
              <a:t>🔵 14. Bảo vệ tài nguyên biển (Life Below Water)</a:t>
            </a:r>
            <a:endParaRPr/>
          </a:p>
          <a:p>
            <a:pPr marL="0" lvl="0" indent="0" algn="l" rtl="0">
              <a:lnSpc>
                <a:spcPct val="100000"/>
              </a:lnSpc>
              <a:spcBef>
                <a:spcPts val="0"/>
              </a:spcBef>
              <a:spcAft>
                <a:spcPts val="0"/>
              </a:spcAft>
              <a:buSzPts val="1400"/>
              <a:buNone/>
            </a:pPr>
            <a:r>
              <a:rPr lang="en-US"/>
              <a:t>Bảo tồn và sử dụng bền vững đại dương, biển và tài nguyên biển.</a:t>
            </a:r>
            <a:endParaRPr/>
          </a:p>
          <a:p>
            <a:pPr marL="0" lvl="0" indent="0" algn="l" rtl="0">
              <a:lnSpc>
                <a:spcPct val="100000"/>
              </a:lnSpc>
              <a:spcBef>
                <a:spcPts val="0"/>
              </a:spcBef>
              <a:spcAft>
                <a:spcPts val="0"/>
              </a:spcAft>
              <a:buSzPts val="1400"/>
              <a:buNone/>
            </a:pPr>
            <a:r>
              <a:rPr lang="en-US" b="1"/>
              <a:t>🔴 15. Bảo vệ hệ sinh thái đất liền (Life on Land)</a:t>
            </a:r>
            <a:endParaRPr/>
          </a:p>
          <a:p>
            <a:pPr marL="0" lvl="0" indent="0" algn="l" rtl="0">
              <a:lnSpc>
                <a:spcPct val="100000"/>
              </a:lnSpc>
              <a:spcBef>
                <a:spcPts val="0"/>
              </a:spcBef>
              <a:spcAft>
                <a:spcPts val="0"/>
              </a:spcAft>
              <a:buSzPts val="1400"/>
              <a:buNone/>
            </a:pPr>
            <a:r>
              <a:rPr lang="en-US"/>
              <a:t>Quản lý bền vững rừng, chống sa mạc hóa, suy thoái đất và mất đa dạng sinh học.</a:t>
            </a:r>
            <a:endParaRPr/>
          </a:p>
          <a:p>
            <a:pPr marL="0" lvl="0" indent="0" algn="l" rtl="0">
              <a:lnSpc>
                <a:spcPct val="100000"/>
              </a:lnSpc>
              <a:spcBef>
                <a:spcPts val="0"/>
              </a:spcBef>
              <a:spcAft>
                <a:spcPts val="0"/>
              </a:spcAft>
              <a:buSzPts val="1400"/>
              <a:buNone/>
            </a:pPr>
            <a:r>
              <a:rPr lang="en-US" b="1"/>
              <a:t>🟢 16. Hòa bình, công lý và thể chế vững mạnh (Peace, Justice and Strong Institutions)</a:t>
            </a:r>
            <a:endParaRPr/>
          </a:p>
          <a:p>
            <a:pPr marL="0" lvl="0" indent="0" algn="l" rtl="0">
              <a:lnSpc>
                <a:spcPct val="100000"/>
              </a:lnSpc>
              <a:spcBef>
                <a:spcPts val="0"/>
              </a:spcBef>
              <a:spcAft>
                <a:spcPts val="0"/>
              </a:spcAft>
              <a:buSzPts val="1400"/>
              <a:buNone/>
            </a:pPr>
            <a:r>
              <a:rPr lang="en-US"/>
              <a:t>Thúc đẩy xã hội hòa bình, công lý và xây dựng thể chế hiệu quả.</a:t>
            </a:r>
            <a:endParaRPr/>
          </a:p>
          <a:p>
            <a:pPr marL="0" lvl="0" indent="0" algn="l" rtl="0">
              <a:lnSpc>
                <a:spcPct val="100000"/>
              </a:lnSpc>
              <a:spcBef>
                <a:spcPts val="0"/>
              </a:spcBef>
              <a:spcAft>
                <a:spcPts val="0"/>
              </a:spcAft>
              <a:buSzPts val="1400"/>
              <a:buNone/>
            </a:pPr>
            <a:r>
              <a:rPr lang="en-US" b="1"/>
              <a:t>🟠 17. Hợp tác vì mục tiêu (Partnerships for the Goals)</a:t>
            </a:r>
            <a:endParaRPr/>
          </a:p>
          <a:p>
            <a:pPr marL="0" lvl="0" indent="0" algn="l" rtl="0">
              <a:lnSpc>
                <a:spcPct val="100000"/>
              </a:lnSpc>
              <a:spcBef>
                <a:spcPts val="0"/>
              </a:spcBef>
              <a:spcAft>
                <a:spcPts val="0"/>
              </a:spcAft>
              <a:buSzPts val="1400"/>
              <a:buNone/>
            </a:pPr>
            <a:r>
              <a:rPr lang="en-US"/>
              <a:t>Tăng cường hợp tác toàn cầu để thực hiện các mục tiêu phát triển bền vững.</a:t>
            </a:r>
            <a:endParaRPr/>
          </a:p>
          <a:p>
            <a:pPr marL="0" lvl="0" indent="0" algn="l" rtl="0">
              <a:lnSpc>
                <a:spcPct val="100000"/>
              </a:lnSpc>
              <a:spcBef>
                <a:spcPts val="0"/>
              </a:spcBef>
              <a:spcAft>
                <a:spcPts val="0"/>
              </a:spcAft>
              <a:buSzPts val="1400"/>
              <a:buNone/>
            </a:pPr>
            <a:endParaRPr/>
          </a:p>
        </p:txBody>
      </p:sp>
      <p:sp>
        <p:nvSpPr>
          <p:cNvPr id="96" name="Google Shape;9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 name="Google Shape;102;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b="1"/>
              <a:t>Tiêu đề chính:</a:t>
            </a:r>
            <a:endParaRPr/>
          </a:p>
          <a:p>
            <a:pPr marL="0" lvl="0" indent="0" algn="l" rtl="0">
              <a:lnSpc>
                <a:spcPct val="100000"/>
              </a:lnSpc>
              <a:spcBef>
                <a:spcPts val="0"/>
              </a:spcBef>
              <a:spcAft>
                <a:spcPts val="0"/>
              </a:spcAft>
              <a:buSzPts val="1400"/>
              <a:buNone/>
            </a:pPr>
            <a:r>
              <a:rPr lang="en-US" b="1"/>
              <a:t>KHUNG VÀ TIÊU CHUẨN BÁO CÁO PHÁT TRIỂN BỀN VỮNG</a:t>
            </a:r>
            <a:endParaRPr/>
          </a:p>
          <a:p>
            <a:pPr marL="0" lvl="0" indent="0" algn="l" rtl="0">
              <a:lnSpc>
                <a:spcPct val="100000"/>
              </a:lnSpc>
              <a:spcBef>
                <a:spcPts val="0"/>
              </a:spcBef>
              <a:spcAft>
                <a:spcPts val="0"/>
              </a:spcAft>
              <a:buSzPts val="1400"/>
              <a:buNone/>
            </a:pPr>
            <a:r>
              <a:rPr lang="en-US"/>
              <a:t>Hướng đến đối tượng chính là </a:t>
            </a:r>
            <a:r>
              <a:rPr lang="en-US" b="1"/>
              <a:t>cộng đồng tài chính – nhà đầu tư</a:t>
            </a:r>
            <a:r>
              <a:rPr lang="en-US"/>
              <a:t>, tập trung vào ESG.</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GRI (Global Reporting Initiative)</a:t>
            </a:r>
            <a:r>
              <a:rPr lang="en-US"/>
              <a:t>🟦 Reporting StandardsTiêu chuẩn toàn diện nhất để báo cáo ESG theo hướng </a:t>
            </a:r>
            <a:r>
              <a:rPr lang="en-US" b="1"/>
              <a:t>tác động</a:t>
            </a:r>
            <a:r>
              <a:rPr lang="en-US"/>
              <a:t> lên môi trường – xã hội – kinh tế.</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ISSB (IFRS S1 &amp; S2)</a:t>
            </a:r>
            <a:r>
              <a:rPr lang="en-US"/>
              <a:t>International Sustainability Standards Board🟦 Reporting StandardsTiêu chuẩn do IFRS phát triển, nhấn mạnh yếu tố </a:t>
            </a:r>
            <a:r>
              <a:rPr lang="en-US" b="1"/>
              <a:t>trọng yếu tài chính</a:t>
            </a:r>
            <a:r>
              <a:rPr lang="en-US"/>
              <a:t>, phục vụ nhà đầu tư.</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IR (Integrated Reporting)</a:t>
            </a:r>
            <a:r>
              <a:rPr lang="en-US"/>
              <a:t>Integrated Reporting Framework🟩 FrameworkHướng dẫn tích hợp giữa </a:t>
            </a:r>
            <a:r>
              <a:rPr lang="en-US" b="1"/>
              <a:t>tài chính và phi tài chính</a:t>
            </a:r>
            <a:r>
              <a:rPr lang="en-US"/>
              <a:t>, tạo báo cáo toàn diện.</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CDP</a:t>
            </a:r>
            <a:r>
              <a:rPr lang="en-US"/>
              <a:t>Carbon Disclosure Project🟥 Self-AssessmentDoanh nghiệp tự khai báo dữ liệu môi trường (khí hậu, nước, rừng) để </a:t>
            </a:r>
            <a:r>
              <a:rPr lang="en-US" b="1"/>
              <a:t>được chấm điểm</a:t>
            </a:r>
            <a:r>
              <a:rPr lang="en-US"/>
              <a:t>.</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TCFD</a:t>
            </a:r>
            <a:r>
              <a:rPr lang="en-US"/>
              <a:t>Task Force on Climate-related Financial Disclosures🟦 Guidance FrameworkKhung hướng dẫn công bố </a:t>
            </a:r>
            <a:r>
              <a:rPr lang="en-US" b="1"/>
              <a:t>rủi ro và chiến lược khí hậu</a:t>
            </a:r>
            <a:r>
              <a:rPr lang="en-US"/>
              <a:t>, nay được tích hợp vào ISSB.</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ISAE 3000</a:t>
            </a:r>
            <a:r>
              <a:rPr lang="en-US"/>
              <a:t>International Standard on Assurance Engagements🟧 Assurance StandardChuẩn mực quốc tế để kiểm toán độc lập báo cáo phi tài chính (bao gồm ESG).</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AccountAbility (AA1000AS)</a:t>
            </a:r>
            <a:r>
              <a:rPr lang="en-US"/>
              <a:t>Accountability Standards🟧 Assurance StandardKhung tiêu chuẩn đánh giá báo cáo ESG dựa trên 4 nguyên tắc: bao hàm – trọng yếu – đáp ứng – tác động.</a:t>
            </a:r>
            <a:endParaRPr/>
          </a:p>
          <a:p>
            <a:pPr marL="0" lvl="0" indent="0" algn="l" rtl="0">
              <a:lnSpc>
                <a:spcPct val="100000"/>
              </a:lnSpc>
              <a:spcBef>
                <a:spcPts val="0"/>
              </a:spcBef>
              <a:spcAft>
                <a:spcPts val="0"/>
              </a:spcAft>
              <a:buSzPts val="1400"/>
              <a:buNone/>
            </a:pPr>
            <a:endParaRPr b="1"/>
          </a:p>
          <a:p>
            <a:pPr marL="0" lvl="0" indent="0" algn="l" rtl="0">
              <a:lnSpc>
                <a:spcPct val="100000"/>
              </a:lnSpc>
              <a:spcBef>
                <a:spcPts val="0"/>
              </a:spcBef>
              <a:spcAft>
                <a:spcPts val="0"/>
              </a:spcAft>
              <a:buSzPts val="1400"/>
              <a:buNone/>
            </a:pPr>
            <a:r>
              <a:rPr lang="en-US" b="1"/>
              <a:t>📌 Ý nghĩa tổng thể của sơ đồ</a:t>
            </a:r>
            <a:endParaRPr/>
          </a:p>
          <a:p>
            <a:pPr marL="0" lvl="0" indent="0" algn="l" rtl="0">
              <a:lnSpc>
                <a:spcPct val="100000"/>
              </a:lnSpc>
              <a:spcBef>
                <a:spcPts val="0"/>
              </a:spcBef>
              <a:spcAft>
                <a:spcPts val="0"/>
              </a:spcAft>
              <a:buSzPts val="1400"/>
              <a:buNone/>
            </a:pPr>
            <a:r>
              <a:rPr lang="en-US"/>
              <a:t>GRI và ISSB là </a:t>
            </a:r>
            <a:r>
              <a:rPr lang="en-US" b="1"/>
              <a:t>2 chuẩn báo cáo chính</a:t>
            </a:r>
            <a:r>
              <a:rPr lang="en-US"/>
              <a:t>, nhưng tiếp cận khác nhau:</a:t>
            </a:r>
            <a:br>
              <a:rPr lang="en-US"/>
            </a:br>
            <a:r>
              <a:rPr lang="en-US"/>
              <a:t>→ GRI = góc nhìn tác động xã hội</a:t>
            </a:r>
            <a:br>
              <a:rPr lang="en-US"/>
            </a:br>
            <a:r>
              <a:rPr lang="en-US"/>
              <a:t>→ ISSB = góc nhìn nhà đầu tư</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TCFD, IR, CDP là </a:t>
            </a:r>
            <a:r>
              <a:rPr lang="en-US" b="1"/>
              <a:t>các khung hướng dẫn</a:t>
            </a:r>
            <a:r>
              <a:rPr lang="en-US"/>
              <a:t>, hỗ trợ doanh nghiệp xây dựng nội dung, đặc biệt về khí hậu và tài chính.</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a:t>ISAE và AA1000AS là </a:t>
            </a:r>
            <a:r>
              <a:rPr lang="en-US" b="1"/>
              <a:t>chuẩn đánh giá độc lập</a:t>
            </a:r>
            <a:r>
              <a:rPr lang="en-US"/>
              <a:t>, dùng trong quá trình </a:t>
            </a:r>
            <a:r>
              <a:rPr lang="en-US" b="1"/>
              <a:t>thẩm định báo cáo</a:t>
            </a:r>
            <a:r>
              <a:rPr lang="en-US"/>
              <a:t>.</a:t>
            </a:r>
            <a:endParaRPr/>
          </a:p>
          <a:p>
            <a:pPr marL="0" lvl="0" indent="0" algn="l" rtl="0">
              <a:lnSpc>
                <a:spcPct val="100000"/>
              </a:lnSpc>
              <a:spcBef>
                <a:spcPts val="0"/>
              </a:spcBef>
              <a:spcAft>
                <a:spcPts val="0"/>
              </a:spcAft>
              <a:buSzPts val="1400"/>
              <a:buNone/>
            </a:pPr>
            <a:endParaRPr/>
          </a:p>
          <a:p>
            <a:pPr marL="0" lvl="0" indent="0" algn="l" rtl="0">
              <a:lnSpc>
                <a:spcPct val="100000"/>
              </a:lnSpc>
              <a:spcBef>
                <a:spcPts val="0"/>
              </a:spcBef>
              <a:spcAft>
                <a:spcPts val="0"/>
              </a:spcAft>
              <a:buSzPts val="1400"/>
              <a:buNone/>
            </a:pPr>
            <a:r>
              <a:rPr lang="en-US" b="1"/>
              <a:t>✅ Thông điệp chính (nội dung viền xanh):</a:t>
            </a:r>
            <a:endParaRPr/>
          </a:p>
          <a:p>
            <a:pPr marL="0" lvl="0" indent="0" algn="l" rtl="0">
              <a:lnSpc>
                <a:spcPct val="100000"/>
              </a:lnSpc>
              <a:spcBef>
                <a:spcPts val="0"/>
              </a:spcBef>
              <a:spcAft>
                <a:spcPts val="0"/>
              </a:spcAft>
              <a:buSzPts val="1400"/>
              <a:buNone/>
            </a:pPr>
            <a:r>
              <a:rPr lang="en-US" b="1"/>
              <a:t>Tập trung vào ESG / nhu cầu của cộng đồng tài chính: các nhà đầu tư là đối tượng chính</a:t>
            </a:r>
            <a:endParaRPr/>
          </a:p>
          <a:p>
            <a:pPr marL="0" lvl="0" indent="0" algn="l" rtl="0">
              <a:lnSpc>
                <a:spcPct val="100000"/>
              </a:lnSpc>
              <a:spcBef>
                <a:spcPts val="0"/>
              </a:spcBef>
              <a:spcAft>
                <a:spcPts val="0"/>
              </a:spcAft>
              <a:buSzPts val="1400"/>
              <a:buNone/>
            </a:pPr>
            <a:r>
              <a:rPr lang="en-US"/>
              <a:t>Đây là định hướng xuyên suốt các quy định hiện hành như:</a:t>
            </a:r>
            <a:endParaRPr/>
          </a:p>
          <a:p>
            <a:pPr marL="0" lvl="0" indent="0" algn="l" rtl="0">
              <a:lnSpc>
                <a:spcPct val="100000"/>
              </a:lnSpc>
              <a:spcBef>
                <a:spcPts val="0"/>
              </a:spcBef>
              <a:spcAft>
                <a:spcPts val="0"/>
              </a:spcAft>
              <a:buSzPts val="1400"/>
              <a:buNone/>
            </a:pPr>
            <a:r>
              <a:rPr lang="en-US" b="1"/>
              <a:t>CSRD – ESRS của EU</a:t>
            </a:r>
            <a:endParaRPr/>
          </a:p>
          <a:p>
            <a:pPr marL="0" lvl="0" indent="0" algn="l" rtl="0">
              <a:lnSpc>
                <a:spcPct val="100000"/>
              </a:lnSpc>
              <a:spcBef>
                <a:spcPts val="0"/>
              </a:spcBef>
              <a:spcAft>
                <a:spcPts val="0"/>
              </a:spcAft>
              <a:buSzPts val="1400"/>
              <a:buNone/>
            </a:pPr>
            <a:r>
              <a:rPr lang="en-US" b="1"/>
              <a:t>ISSB – IFRS S1 &amp; S2</a:t>
            </a:r>
            <a:endParaRPr/>
          </a:p>
          <a:p>
            <a:pPr marL="0" lvl="0" indent="0" algn="l" rtl="0">
              <a:lnSpc>
                <a:spcPct val="100000"/>
              </a:lnSpc>
              <a:spcBef>
                <a:spcPts val="0"/>
              </a:spcBef>
              <a:spcAft>
                <a:spcPts val="0"/>
              </a:spcAft>
              <a:buSzPts val="1400"/>
              <a:buNone/>
            </a:pPr>
            <a:r>
              <a:rPr lang="en-US" b="1"/>
              <a:t>SEC Climate Rule (Hoa Kỳ)</a:t>
            </a:r>
            <a:endParaRPr/>
          </a:p>
          <a:p>
            <a:pPr marL="0" lvl="0" indent="0" algn="l" rtl="0">
              <a:lnSpc>
                <a:spcPct val="100000"/>
              </a:lnSpc>
              <a:spcBef>
                <a:spcPts val="0"/>
              </a:spcBef>
              <a:spcAft>
                <a:spcPts val="0"/>
              </a:spcAft>
              <a:buSzPts val="1400"/>
              <a:buNone/>
            </a:pPr>
            <a:endParaRPr/>
          </a:p>
        </p:txBody>
      </p:sp>
      <p:sp>
        <p:nvSpPr>
          <p:cNvPr id="103" name="Google Shape;103;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4"/>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3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3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34"/>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24" name="Google Shape;24;p3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3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3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3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3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3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35"/>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32" name="Google Shape;32;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3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7.jp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jpg"/><Relationship Id="rId7"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8.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1"/>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a:t>DỰ ÁN THÚC ĐẨY TIẾT KIỆM NĂNG LƯỢNG </a:t>
            </a:r>
            <a:endParaRPr/>
          </a:p>
          <a:p>
            <a:pPr marL="0" lvl="0" indent="0" algn="ctr" rtl="0">
              <a:lnSpc>
                <a:spcPct val="100000"/>
              </a:lnSpc>
              <a:spcBef>
                <a:spcPts val="1000"/>
              </a:spcBef>
              <a:spcAft>
                <a:spcPts val="0"/>
              </a:spcAft>
              <a:buClr>
                <a:srgbClr val="003153"/>
              </a:buClr>
              <a:buSzPts val="2400"/>
              <a:buNone/>
            </a:pPr>
            <a:r>
              <a:rPr lang="en-US"/>
              <a:t>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0"/>
          <p:cNvSpPr txBox="1"/>
          <p:nvPr/>
        </p:nvSpPr>
        <p:spPr>
          <a:xfrm>
            <a:off x="941167" y="1225514"/>
            <a:ext cx="2637285" cy="334648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Khung tiêu chuẩn báo cáo phát triển bền vững</a:t>
            </a:r>
            <a:endParaRPr sz="3200" b="1" i="0" u="none" strike="noStrike" cap="none">
              <a:solidFill>
                <a:schemeClr val="lt1"/>
              </a:solidFill>
              <a:latin typeface="Cambria"/>
              <a:ea typeface="Cambria"/>
              <a:cs typeface="Cambria"/>
              <a:sym typeface="Cambria"/>
            </a:endParaRPr>
          </a:p>
        </p:txBody>
      </p:sp>
      <p:grpSp>
        <p:nvGrpSpPr>
          <p:cNvPr id="135" name="Google Shape;135;p10"/>
          <p:cNvGrpSpPr/>
          <p:nvPr/>
        </p:nvGrpSpPr>
        <p:grpSpPr>
          <a:xfrm>
            <a:off x="4103370" y="1362649"/>
            <a:ext cx="7410102" cy="5130229"/>
            <a:chOff x="3622560" y="1307083"/>
            <a:chExt cx="7410102" cy="5130229"/>
          </a:xfrm>
        </p:grpSpPr>
        <p:pic>
          <p:nvPicPr>
            <p:cNvPr id="136" name="Google Shape;136;p10" descr="EcoVadis - ProcessUnity"/>
            <p:cNvPicPr preferRelativeResize="0"/>
            <p:nvPr/>
          </p:nvPicPr>
          <p:blipFill rotWithShape="1">
            <a:blip r:embed="rId3">
              <a:alphaModFix/>
            </a:blip>
            <a:srcRect/>
            <a:stretch/>
          </p:blipFill>
          <p:spPr>
            <a:xfrm>
              <a:off x="7113286" y="3805747"/>
              <a:ext cx="3919376" cy="2416121"/>
            </a:xfrm>
            <a:prstGeom prst="rect">
              <a:avLst/>
            </a:prstGeom>
            <a:noFill/>
            <a:ln>
              <a:noFill/>
            </a:ln>
          </p:spPr>
        </p:pic>
        <p:pic>
          <p:nvPicPr>
            <p:cNvPr id="137" name="Google Shape;137;p10"/>
            <p:cNvPicPr preferRelativeResize="0"/>
            <p:nvPr/>
          </p:nvPicPr>
          <p:blipFill rotWithShape="1">
            <a:blip r:embed="rId4">
              <a:alphaModFix/>
            </a:blip>
            <a:srcRect/>
            <a:stretch/>
          </p:blipFill>
          <p:spPr>
            <a:xfrm>
              <a:off x="3766124" y="3710630"/>
              <a:ext cx="2416120" cy="2416120"/>
            </a:xfrm>
            <a:prstGeom prst="rect">
              <a:avLst/>
            </a:prstGeom>
            <a:noFill/>
            <a:ln>
              <a:noFill/>
            </a:ln>
          </p:spPr>
        </p:pic>
        <p:pic>
          <p:nvPicPr>
            <p:cNvPr id="138" name="Google Shape;138;p10"/>
            <p:cNvPicPr preferRelativeResize="0"/>
            <p:nvPr/>
          </p:nvPicPr>
          <p:blipFill rotWithShape="1">
            <a:blip r:embed="rId5">
              <a:alphaModFix/>
            </a:blip>
            <a:srcRect/>
            <a:stretch/>
          </p:blipFill>
          <p:spPr>
            <a:xfrm>
              <a:off x="3852371" y="1307083"/>
              <a:ext cx="2243629" cy="2243629"/>
            </a:xfrm>
            <a:prstGeom prst="rect">
              <a:avLst/>
            </a:prstGeom>
            <a:noFill/>
            <a:ln>
              <a:noFill/>
            </a:ln>
          </p:spPr>
        </p:pic>
        <p:sp>
          <p:nvSpPr>
            <p:cNvPr id="139" name="Google Shape;139;p10"/>
            <p:cNvSpPr txBox="1"/>
            <p:nvPr/>
          </p:nvSpPr>
          <p:spPr>
            <a:xfrm>
              <a:off x="3709867" y="3520283"/>
              <a:ext cx="2528634"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Arial"/>
                  <a:ea typeface="Arial"/>
                  <a:cs typeface="Arial"/>
                  <a:sym typeface="Arial"/>
                </a:rPr>
                <a:t>Khung Sáng kiến Báo cáo Toàn cầu</a:t>
              </a:r>
              <a:endParaRPr sz="1400" b="0" i="0" u="none" strike="noStrike" cap="none">
                <a:solidFill>
                  <a:srgbClr val="000000"/>
                </a:solidFill>
                <a:latin typeface="Arial"/>
                <a:ea typeface="Arial"/>
                <a:cs typeface="Arial"/>
                <a:sym typeface="Arial"/>
              </a:endParaRPr>
            </a:p>
          </p:txBody>
        </p:sp>
        <p:pic>
          <p:nvPicPr>
            <p:cNvPr id="140" name="Google Shape;140;p10"/>
            <p:cNvPicPr preferRelativeResize="0"/>
            <p:nvPr/>
          </p:nvPicPr>
          <p:blipFill rotWithShape="1">
            <a:blip r:embed="rId6">
              <a:alphaModFix/>
            </a:blip>
            <a:srcRect/>
            <a:stretch/>
          </p:blipFill>
          <p:spPr>
            <a:xfrm>
              <a:off x="7951158" y="1307083"/>
              <a:ext cx="2243629" cy="2245343"/>
            </a:xfrm>
            <a:prstGeom prst="rect">
              <a:avLst/>
            </a:prstGeom>
            <a:noFill/>
            <a:ln>
              <a:noFill/>
            </a:ln>
          </p:spPr>
        </p:pic>
        <p:sp>
          <p:nvSpPr>
            <p:cNvPr id="141" name="Google Shape;141;p10"/>
            <p:cNvSpPr txBox="1"/>
            <p:nvPr/>
          </p:nvSpPr>
          <p:spPr>
            <a:xfrm>
              <a:off x="7868014" y="3612376"/>
              <a:ext cx="2409919"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Arial"/>
                  <a:ea typeface="Arial"/>
                  <a:cs typeface="Arial"/>
                  <a:sym typeface="Arial"/>
                </a:rPr>
                <a:t>Hội đồng chuẩn mực kế toán bền vững</a:t>
              </a:r>
              <a:endParaRPr sz="1400" b="0" i="0" u="none" strike="noStrike" cap="none">
                <a:solidFill>
                  <a:srgbClr val="000000"/>
                </a:solidFill>
                <a:latin typeface="Arial"/>
                <a:ea typeface="Arial"/>
                <a:cs typeface="Arial"/>
                <a:sym typeface="Arial"/>
              </a:endParaRPr>
            </a:p>
          </p:txBody>
        </p:sp>
        <p:sp>
          <p:nvSpPr>
            <p:cNvPr id="142" name="Google Shape;142;p10"/>
            <p:cNvSpPr txBox="1"/>
            <p:nvPr/>
          </p:nvSpPr>
          <p:spPr>
            <a:xfrm>
              <a:off x="3622560" y="5698648"/>
              <a:ext cx="2703247"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Arial"/>
                  <a:ea typeface="Arial"/>
                  <a:cs typeface="Arial"/>
                  <a:sym typeface="Arial"/>
                </a:rPr>
                <a:t>Nhóm công tác về Công bố Thông tin Tài chính liên quan đến Khí hậu</a:t>
              </a:r>
              <a:endParaRPr sz="1400" b="0" i="0" u="none" strike="noStrike" cap="none">
                <a:solidFill>
                  <a:srgbClr val="333333"/>
                </a:solidFill>
                <a:latin typeface="Arial"/>
                <a:ea typeface="Arial"/>
                <a:cs typeface="Arial"/>
                <a:sym typeface="Arial"/>
              </a:endParaRPr>
            </a:p>
          </p:txBody>
        </p:sp>
        <p:sp>
          <p:nvSpPr>
            <p:cNvPr id="143" name="Google Shape;143;p10"/>
            <p:cNvSpPr txBox="1"/>
            <p:nvPr/>
          </p:nvSpPr>
          <p:spPr>
            <a:xfrm>
              <a:off x="7113286" y="5793162"/>
              <a:ext cx="3919376"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Arial"/>
                  <a:ea typeface="Arial"/>
                  <a:cs typeface="Arial"/>
                  <a:sym typeface="Arial"/>
                </a:rPr>
                <a:t>Nền tảng thông minh bền vững hàng đầu</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Arial"/>
                  <a:ea typeface="Arial"/>
                  <a:cs typeface="Arial"/>
                  <a:sym typeface="Arial"/>
                </a:rPr>
                <a:t>cho chuỗi cung ứng toàn cầu</a:t>
              </a:r>
              <a:endParaRPr sz="1400" b="0" i="0" u="none" strike="noStrike" cap="none">
                <a:solidFill>
                  <a:srgbClr val="333333"/>
                </a:solidFill>
                <a:latin typeface="Arial"/>
                <a:ea typeface="Arial"/>
                <a:cs typeface="Arial"/>
                <a:sym typeface="Arial"/>
              </a:endParaRPr>
            </a:p>
          </p:txBody>
        </p:sp>
      </p:grpSp>
      <p:sp>
        <p:nvSpPr>
          <p:cNvPr id="144" name="Google Shape;144;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11"/>
          <p:cNvSpPr txBox="1"/>
          <p:nvPr/>
        </p:nvSpPr>
        <p:spPr>
          <a:xfrm>
            <a:off x="941166" y="1225514"/>
            <a:ext cx="1536027" cy="4876028"/>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HỆ THỐNG TIÊU CHUẨN GRI</a:t>
            </a:r>
            <a:endParaRPr sz="3200" b="1" i="0" u="none" strike="noStrike" cap="none">
              <a:solidFill>
                <a:schemeClr val="lt1"/>
              </a:solidFill>
              <a:latin typeface="Cambria"/>
              <a:ea typeface="Cambria"/>
              <a:cs typeface="Cambria"/>
              <a:sym typeface="Cambria"/>
            </a:endParaRPr>
          </a:p>
        </p:txBody>
      </p:sp>
      <p:pic>
        <p:nvPicPr>
          <p:cNvPr id="151" name="Google Shape;151;p11"/>
          <p:cNvPicPr preferRelativeResize="0"/>
          <p:nvPr/>
        </p:nvPicPr>
        <p:blipFill rotWithShape="1">
          <a:blip r:embed="rId3">
            <a:alphaModFix/>
          </a:blip>
          <a:srcRect/>
          <a:stretch/>
        </p:blipFill>
        <p:spPr>
          <a:xfrm>
            <a:off x="2781313" y="1115274"/>
            <a:ext cx="8737601" cy="5309377"/>
          </a:xfrm>
          <a:prstGeom prst="rect">
            <a:avLst/>
          </a:prstGeom>
          <a:noFill/>
          <a:ln>
            <a:noFill/>
          </a:ln>
        </p:spPr>
      </p:pic>
      <p:sp>
        <p:nvSpPr>
          <p:cNvPr id="152" name="Google Shape;152;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grpSp>
        <p:nvGrpSpPr>
          <p:cNvPr id="158" name="Google Shape;158;p12"/>
          <p:cNvGrpSpPr/>
          <p:nvPr/>
        </p:nvGrpSpPr>
        <p:grpSpPr>
          <a:xfrm>
            <a:off x="773214" y="1310353"/>
            <a:ext cx="10645574" cy="5135061"/>
            <a:chOff x="313967" y="606091"/>
            <a:chExt cx="11564066" cy="5650330"/>
          </a:xfrm>
        </p:grpSpPr>
        <p:sp>
          <p:nvSpPr>
            <p:cNvPr id="159" name="Google Shape;159;p12"/>
            <p:cNvSpPr/>
            <p:nvPr/>
          </p:nvSpPr>
          <p:spPr>
            <a:xfrm>
              <a:off x="8470232" y="1550571"/>
              <a:ext cx="3176336" cy="1000486"/>
            </a:xfrm>
            <a:prstGeom prst="roundRect">
              <a:avLst>
                <a:gd name="adj" fmla="val 16667"/>
              </a:avLst>
            </a:prstGeom>
            <a:solidFill>
              <a:srgbClr val="4FCEFF"/>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GRI 3 và Tiêu chuẩn ngành GRI</a:t>
              </a:r>
              <a:endParaRPr sz="1400" b="0" i="0" u="none" strike="noStrike" cap="none">
                <a:solidFill>
                  <a:srgbClr val="000000"/>
                </a:solidFill>
                <a:latin typeface="Arial"/>
                <a:ea typeface="Arial"/>
                <a:cs typeface="Arial"/>
                <a:sym typeface="Arial"/>
              </a:endParaRPr>
            </a:p>
          </p:txBody>
        </p:sp>
        <p:sp>
          <p:nvSpPr>
            <p:cNvPr id="160" name="Google Shape;160;p12"/>
            <p:cNvSpPr/>
            <p:nvPr/>
          </p:nvSpPr>
          <p:spPr>
            <a:xfrm>
              <a:off x="313967" y="4138863"/>
              <a:ext cx="2942580" cy="2117558"/>
            </a:xfrm>
            <a:prstGeom prst="roundRect">
              <a:avLst>
                <a:gd name="adj" fmla="val 16667"/>
              </a:avLst>
            </a:prstGeom>
            <a:solidFill>
              <a:srgbClr val="4FCEFF"/>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GRI 1:</a:t>
              </a:r>
              <a:endParaRPr sz="1400" b="0" i="0" u="none" strike="noStrike" cap="none">
                <a:solidFill>
                  <a:srgbClr val="000000"/>
                </a:solidFill>
                <a:latin typeface="Arial"/>
                <a:ea typeface="Arial"/>
                <a:cs typeface="Arial"/>
                <a:sym typeface="Arial"/>
              </a:endParaRPr>
            </a:p>
            <a:p>
              <a:pPr marL="285721" marR="0" lvl="0" indent="-285721"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Khái niệm chính</a:t>
              </a:r>
              <a:endParaRPr sz="1400" b="0" i="0" u="none" strike="noStrike" cap="none">
                <a:solidFill>
                  <a:srgbClr val="000000"/>
                </a:solidFill>
                <a:latin typeface="Cambria"/>
                <a:ea typeface="Cambria"/>
                <a:cs typeface="Cambria"/>
                <a:sym typeface="Cambria"/>
              </a:endParaRPr>
            </a:p>
            <a:p>
              <a:pPr marL="285721" marR="0" lvl="0" indent="-285721"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Nguyên tắc báo cáo</a:t>
              </a:r>
              <a:endParaRPr sz="1400" b="0" i="0" u="none" strike="noStrike" cap="none">
                <a:solidFill>
                  <a:srgbClr val="000000"/>
                </a:solidFill>
                <a:latin typeface="Cambria"/>
                <a:ea typeface="Cambria"/>
                <a:cs typeface="Cambria"/>
                <a:sym typeface="Cambria"/>
              </a:endParaRPr>
            </a:p>
            <a:p>
              <a:pPr marL="285721" marR="0" lvl="0" indent="-285721"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Theo yêu cầu</a:t>
              </a:r>
              <a:endParaRPr sz="1400" b="0" i="0" u="none" strike="noStrike" cap="none">
                <a:solidFill>
                  <a:srgbClr val="000000"/>
                </a:solidFill>
                <a:latin typeface="Arial"/>
                <a:ea typeface="Arial"/>
                <a:cs typeface="Arial"/>
                <a:sym typeface="Arial"/>
              </a:endParaRPr>
            </a:p>
          </p:txBody>
        </p:sp>
        <p:sp>
          <p:nvSpPr>
            <p:cNvPr id="161" name="Google Shape;161;p12"/>
            <p:cNvSpPr/>
            <p:nvPr/>
          </p:nvSpPr>
          <p:spPr>
            <a:xfrm>
              <a:off x="2133599" y="606091"/>
              <a:ext cx="7924800" cy="653144"/>
            </a:xfrm>
            <a:prstGeom prst="roundRect">
              <a:avLst>
                <a:gd name="adj" fmla="val 16667"/>
              </a:avLst>
            </a:prstGeom>
            <a:solidFill>
              <a:srgbClr val="AFDF9F"/>
            </a:solidFill>
            <a:ln w="9525" cap="flat" cmpd="sng">
              <a:solidFill>
                <a:srgbClr val="77C75C"/>
              </a:solidFill>
              <a:prstDash val="solid"/>
              <a:round/>
              <a:headEnd type="none" w="sm" len="sm"/>
              <a:tailEnd type="none" w="sm" len="sm"/>
            </a:ln>
            <a:effectLst>
              <a:outerShdw blurRad="40000" dist="23000" dir="5400000" rotWithShape="0">
                <a:srgbClr val="000000">
                  <a:alpha val="3450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2800"/>
                <a:buFont typeface="Arial"/>
                <a:buNone/>
              </a:pPr>
              <a:r>
                <a:rPr lang="en-US" sz="2800" b="1" i="0" u="none" strike="noStrike" cap="none">
                  <a:solidFill>
                    <a:srgbClr val="000000"/>
                  </a:solidFill>
                  <a:latin typeface="Cambria"/>
                  <a:ea typeface="Cambria"/>
                  <a:cs typeface="Cambria"/>
                  <a:sym typeface="Cambria"/>
                </a:rPr>
                <a:t>BÁO CÁO THEO KHUNG TIÊU CHUẨN GRI</a:t>
              </a:r>
              <a:endParaRPr sz="1400" b="0" i="0" u="none" strike="noStrike" cap="none">
                <a:solidFill>
                  <a:srgbClr val="000000"/>
                </a:solidFill>
                <a:latin typeface="Arial"/>
                <a:ea typeface="Arial"/>
                <a:cs typeface="Arial"/>
                <a:sym typeface="Arial"/>
              </a:endParaRPr>
            </a:p>
          </p:txBody>
        </p:sp>
        <p:sp>
          <p:nvSpPr>
            <p:cNvPr id="162" name="Google Shape;162;p12"/>
            <p:cNvSpPr/>
            <p:nvPr/>
          </p:nvSpPr>
          <p:spPr>
            <a:xfrm>
              <a:off x="522514" y="2791326"/>
              <a:ext cx="2525486" cy="1648899"/>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Hiểu hệ thống và các yếu tố chính của Tiêu chuẩn GRI</a:t>
              </a:r>
              <a:endParaRPr sz="1400" b="0" i="0" u="none" strike="noStrike" cap="none">
                <a:solidFill>
                  <a:srgbClr val="000000"/>
                </a:solidFill>
                <a:latin typeface="Arial"/>
                <a:ea typeface="Arial"/>
                <a:cs typeface="Arial"/>
                <a:sym typeface="Arial"/>
              </a:endParaRPr>
            </a:p>
          </p:txBody>
        </p:sp>
        <p:sp>
          <p:nvSpPr>
            <p:cNvPr id="163" name="Google Shape;163;p12"/>
            <p:cNvSpPr/>
            <p:nvPr/>
          </p:nvSpPr>
          <p:spPr>
            <a:xfrm rot="-5400000">
              <a:off x="2258929" y="3593702"/>
              <a:ext cx="3376290" cy="727626"/>
            </a:xfrm>
            <a:prstGeom prst="roundRect">
              <a:avLst>
                <a:gd name="adj" fmla="val 16667"/>
              </a:avLst>
            </a:prstGeom>
            <a:solidFill>
              <a:srgbClr val="FFFFFF"/>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Áp dụng nguyên tắc báo cáo</a:t>
              </a:r>
              <a:endParaRPr sz="1400" b="0" i="0" u="none" strike="noStrike" cap="none">
                <a:solidFill>
                  <a:srgbClr val="000000"/>
                </a:solidFill>
                <a:latin typeface="Arial"/>
                <a:ea typeface="Arial"/>
                <a:cs typeface="Arial"/>
                <a:sym typeface="Arial"/>
              </a:endParaRPr>
            </a:p>
          </p:txBody>
        </p:sp>
        <p:sp>
          <p:nvSpPr>
            <p:cNvPr id="164" name="Google Shape;164;p12"/>
            <p:cNvSpPr/>
            <p:nvPr/>
          </p:nvSpPr>
          <p:spPr>
            <a:xfrm>
              <a:off x="4665525" y="1651907"/>
              <a:ext cx="3112167"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Xác định chủ đề trọng yếu</a:t>
              </a:r>
              <a:endParaRPr sz="1400" b="0" i="0" u="none" strike="noStrike" cap="none">
                <a:solidFill>
                  <a:srgbClr val="000000"/>
                </a:solidFill>
                <a:latin typeface="Cambria"/>
                <a:ea typeface="Cambria"/>
                <a:cs typeface="Cambria"/>
                <a:sym typeface="Cambria"/>
              </a:endParaRPr>
            </a:p>
          </p:txBody>
        </p:sp>
        <p:sp>
          <p:nvSpPr>
            <p:cNvPr id="165" name="Google Shape;165;p12"/>
            <p:cNvSpPr/>
            <p:nvPr/>
          </p:nvSpPr>
          <p:spPr>
            <a:xfrm>
              <a:off x="4683286" y="2889250"/>
              <a:ext cx="3112167"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Thông tin báo cáo</a:t>
              </a:r>
              <a:endParaRPr sz="1400" b="0" i="0" u="none" strike="noStrike" cap="none">
                <a:solidFill>
                  <a:srgbClr val="000000"/>
                </a:solidFill>
                <a:latin typeface="Arial"/>
                <a:ea typeface="Arial"/>
                <a:cs typeface="Arial"/>
                <a:sym typeface="Arial"/>
              </a:endParaRPr>
            </a:p>
          </p:txBody>
        </p:sp>
        <p:sp>
          <p:nvSpPr>
            <p:cNvPr id="166" name="Google Shape;166;p12"/>
            <p:cNvSpPr/>
            <p:nvPr/>
          </p:nvSpPr>
          <p:spPr>
            <a:xfrm>
              <a:off x="4667242" y="4167359"/>
              <a:ext cx="3144253"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Chuẩn bị chỉ mục nội dung GRI</a:t>
              </a:r>
              <a:endParaRPr sz="1400" b="0" i="0" u="none" strike="noStrike" cap="none">
                <a:solidFill>
                  <a:srgbClr val="000000"/>
                </a:solidFill>
                <a:latin typeface="Arial"/>
                <a:ea typeface="Arial"/>
                <a:cs typeface="Arial"/>
                <a:sym typeface="Arial"/>
              </a:endParaRPr>
            </a:p>
          </p:txBody>
        </p:sp>
        <p:sp>
          <p:nvSpPr>
            <p:cNvPr id="167" name="Google Shape;167;p12"/>
            <p:cNvSpPr/>
            <p:nvPr/>
          </p:nvSpPr>
          <p:spPr>
            <a:xfrm>
              <a:off x="4657743" y="5445468"/>
              <a:ext cx="3144253"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Chuẩn bị tuyên bố sử dụng</a:t>
              </a:r>
              <a:endParaRPr sz="1400" b="0" i="0" u="none" strike="noStrike" cap="none">
                <a:solidFill>
                  <a:srgbClr val="000000"/>
                </a:solidFill>
                <a:latin typeface="Arial"/>
                <a:ea typeface="Arial"/>
                <a:cs typeface="Arial"/>
                <a:sym typeface="Arial"/>
              </a:endParaRPr>
            </a:p>
          </p:txBody>
        </p:sp>
        <p:sp>
          <p:nvSpPr>
            <p:cNvPr id="168" name="Google Shape;168;p12"/>
            <p:cNvSpPr/>
            <p:nvPr/>
          </p:nvSpPr>
          <p:spPr>
            <a:xfrm>
              <a:off x="9192584" y="4328659"/>
              <a:ext cx="2685449" cy="731967"/>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Công bố thông tin và chỉ mục nội dung GRI</a:t>
              </a:r>
              <a:endParaRPr sz="1400" b="0" i="0" u="none" strike="noStrike" cap="none">
                <a:solidFill>
                  <a:srgbClr val="000000"/>
                </a:solidFill>
                <a:latin typeface="Arial"/>
                <a:ea typeface="Arial"/>
                <a:cs typeface="Arial"/>
                <a:sym typeface="Arial"/>
              </a:endParaRPr>
            </a:p>
          </p:txBody>
        </p:sp>
        <p:sp>
          <p:nvSpPr>
            <p:cNvPr id="169" name="Google Shape;169;p12"/>
            <p:cNvSpPr/>
            <p:nvPr/>
          </p:nvSpPr>
          <p:spPr>
            <a:xfrm>
              <a:off x="9176564" y="5486399"/>
              <a:ext cx="2685449" cy="770021"/>
            </a:xfrm>
            <a:prstGeom prst="roundRect">
              <a:avLst>
                <a:gd name="adj" fmla="val 16667"/>
              </a:avLst>
            </a:prstGeom>
            <a:solidFill>
              <a:srgbClr val="89DEFE"/>
            </a:solidFill>
            <a:ln w="25400" cap="flat" cmpd="sng">
              <a:solidFill>
                <a:srgbClr val="0075A2"/>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Thông báo cho GRI</a:t>
              </a:r>
              <a:endParaRPr sz="1400" b="0" i="0" u="none" strike="noStrike" cap="none">
                <a:solidFill>
                  <a:srgbClr val="000000"/>
                </a:solidFill>
                <a:latin typeface="Arial"/>
                <a:ea typeface="Arial"/>
                <a:cs typeface="Arial"/>
                <a:sym typeface="Arial"/>
              </a:endParaRPr>
            </a:p>
          </p:txBody>
        </p:sp>
        <p:cxnSp>
          <p:nvCxnSpPr>
            <p:cNvPr id="170" name="Google Shape;170;p12"/>
            <p:cNvCxnSpPr>
              <a:stCxn id="163" idx="3"/>
              <a:endCxn id="164" idx="1"/>
            </p:cNvCxnSpPr>
            <p:nvPr/>
          </p:nvCxnSpPr>
          <p:spPr>
            <a:xfrm rot="-5400000">
              <a:off x="4190074" y="1793870"/>
              <a:ext cx="232500" cy="718500"/>
            </a:xfrm>
            <a:prstGeom prst="bentConnector2">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1" name="Google Shape;171;p12"/>
            <p:cNvCxnSpPr>
              <a:stCxn id="162" idx="0"/>
              <a:endCxn id="164" idx="0"/>
            </p:cNvCxnSpPr>
            <p:nvPr/>
          </p:nvCxnSpPr>
          <p:spPr>
            <a:xfrm rot="-5400000">
              <a:off x="3433757" y="3426"/>
              <a:ext cx="1139400" cy="4436400"/>
            </a:xfrm>
            <a:prstGeom prst="bentConnector3">
              <a:avLst>
                <a:gd name="adj1" fmla="val 250232"/>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2" name="Google Shape;172;p12"/>
            <p:cNvCxnSpPr>
              <a:endCxn id="167" idx="1"/>
            </p:cNvCxnSpPr>
            <p:nvPr/>
          </p:nvCxnSpPr>
          <p:spPr>
            <a:xfrm>
              <a:off x="3961143" y="5645679"/>
              <a:ext cx="696600" cy="184800"/>
            </a:xfrm>
            <a:prstGeom prst="bentConnector3">
              <a:avLst>
                <a:gd name="adj1" fmla="val -48964"/>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3" name="Google Shape;173;p12"/>
            <p:cNvCxnSpPr>
              <a:stCxn id="164" idx="2"/>
            </p:cNvCxnSpPr>
            <p:nvPr/>
          </p:nvCxnSpPr>
          <p:spPr>
            <a:xfrm>
              <a:off x="6221609" y="2421928"/>
              <a:ext cx="0" cy="4674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4" name="Google Shape;174;p12"/>
            <p:cNvCxnSpPr>
              <a:stCxn id="165" idx="2"/>
            </p:cNvCxnSpPr>
            <p:nvPr/>
          </p:nvCxnSpPr>
          <p:spPr>
            <a:xfrm>
              <a:off x="6239370" y="3659271"/>
              <a:ext cx="0" cy="5181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5" name="Google Shape;175;p12"/>
            <p:cNvCxnSpPr>
              <a:stCxn id="166" idx="2"/>
              <a:endCxn id="167" idx="0"/>
            </p:cNvCxnSpPr>
            <p:nvPr/>
          </p:nvCxnSpPr>
          <p:spPr>
            <a:xfrm flipH="1">
              <a:off x="6229769" y="4937380"/>
              <a:ext cx="9600" cy="5082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6" name="Google Shape;176;p12"/>
            <p:cNvCxnSpPr>
              <a:stCxn id="167" idx="2"/>
              <a:endCxn id="168" idx="1"/>
            </p:cNvCxnSpPr>
            <p:nvPr/>
          </p:nvCxnSpPr>
          <p:spPr>
            <a:xfrm rot="-5400000">
              <a:off x="6950920" y="3973739"/>
              <a:ext cx="1520700" cy="2962800"/>
            </a:xfrm>
            <a:prstGeom prst="bentConnector4">
              <a:avLst>
                <a:gd name="adj1" fmla="val 9263"/>
                <a:gd name="adj2" fmla="val 9112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cxnSp>
          <p:nvCxnSpPr>
            <p:cNvPr id="177" name="Google Shape;177;p12"/>
            <p:cNvCxnSpPr>
              <a:stCxn id="168" idx="2"/>
              <a:endCxn id="169" idx="0"/>
            </p:cNvCxnSpPr>
            <p:nvPr/>
          </p:nvCxnSpPr>
          <p:spPr>
            <a:xfrm flipH="1">
              <a:off x="10519409" y="5060626"/>
              <a:ext cx="15900" cy="425700"/>
            </a:xfrm>
            <a:prstGeom prst="straightConnector1">
              <a:avLst/>
            </a:prstGeom>
            <a:noFill/>
            <a:ln w="25400" cap="flat" cmpd="sng">
              <a:solidFill>
                <a:srgbClr val="0075A2"/>
              </a:solidFill>
              <a:prstDash val="solid"/>
              <a:round/>
              <a:headEnd type="none" w="sm" len="sm"/>
              <a:tailEnd type="triangle" w="med" len="med"/>
            </a:ln>
            <a:effectLst>
              <a:outerShdw blurRad="40000" dist="20000" dir="5400000" rotWithShape="0">
                <a:srgbClr val="000000">
                  <a:alpha val="37254"/>
                </a:srgbClr>
              </a:outerShdw>
            </a:effectLst>
          </p:spPr>
        </p:cxnSp>
      </p:grpSp>
      <p:sp>
        <p:nvSpPr>
          <p:cNvPr id="178" name="Google Shape;178;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p:nvPr/>
        </p:nvSpPr>
        <p:spPr>
          <a:xfrm>
            <a:off x="8877087" y="1225514"/>
            <a:ext cx="2558700" cy="1650690"/>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XÁC ĐỊNH CHỦ ĐỀ TRỌNG YẾU</a:t>
            </a:r>
            <a:endParaRPr sz="3200" b="1" i="0" u="none" strike="noStrike" cap="none">
              <a:solidFill>
                <a:schemeClr val="lt1"/>
              </a:solidFill>
              <a:latin typeface="Cambria"/>
              <a:ea typeface="Cambria"/>
              <a:cs typeface="Cambria"/>
              <a:sym typeface="Cambria"/>
            </a:endParaRPr>
          </a:p>
        </p:txBody>
      </p:sp>
      <p:pic>
        <p:nvPicPr>
          <p:cNvPr id="185" name="Google Shape;185;p13" descr="A diagram of a company's company's company's company's company's company's company's company's company's company's company's company'&#10;&#10;Description automatically generated with low confidence"/>
          <p:cNvPicPr preferRelativeResize="0"/>
          <p:nvPr/>
        </p:nvPicPr>
        <p:blipFill rotWithShape="1">
          <a:blip r:embed="rId3">
            <a:alphaModFix/>
          </a:blip>
          <a:srcRect l="1448"/>
          <a:stretch/>
        </p:blipFill>
        <p:spPr>
          <a:xfrm>
            <a:off x="114744" y="1289686"/>
            <a:ext cx="8762344" cy="5529188"/>
          </a:xfrm>
          <a:prstGeom prst="rect">
            <a:avLst/>
          </a:prstGeom>
          <a:noFill/>
          <a:ln>
            <a:noFill/>
          </a:ln>
        </p:spPr>
      </p:pic>
      <p:sp>
        <p:nvSpPr>
          <p:cNvPr id="186" name="Google Shape;186;p13"/>
          <p:cNvSpPr txBox="1"/>
          <p:nvPr/>
        </p:nvSpPr>
        <p:spPr>
          <a:xfrm>
            <a:off x="8819684" y="3238420"/>
            <a:ext cx="2673506" cy="2246769"/>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F7D37B"/>
                </a:solidFill>
                <a:latin typeface="Cambria"/>
                <a:ea typeface="Cambria"/>
                <a:cs typeface="Cambria"/>
                <a:sym typeface="Cambria"/>
              </a:rPr>
              <a:t>● </a:t>
            </a:r>
            <a:r>
              <a:rPr lang="en-US" sz="1400" b="0" i="0" u="none" strike="noStrike" cap="none">
                <a:solidFill>
                  <a:srgbClr val="333333"/>
                </a:solidFill>
                <a:latin typeface="Cambria"/>
                <a:ea typeface="Cambria"/>
                <a:cs typeface="Cambria"/>
                <a:sym typeface="Cambria"/>
              </a:rPr>
              <a:t>Sức khỏe &amp; An toàn của Nhân viên</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869EAB"/>
                </a:solidFill>
                <a:latin typeface="Cambria"/>
                <a:ea typeface="Cambria"/>
                <a:cs typeface="Cambria"/>
                <a:sym typeface="Cambria"/>
              </a:rPr>
              <a:t>●</a:t>
            </a:r>
            <a:r>
              <a:rPr lang="en-US" sz="1400" b="0" i="0" u="none" strike="noStrike" cap="none">
                <a:solidFill>
                  <a:srgbClr val="F7D37B"/>
                </a:solidFill>
                <a:latin typeface="Cambria"/>
                <a:ea typeface="Cambria"/>
                <a:cs typeface="Cambria"/>
                <a:sym typeface="Cambria"/>
              </a:rPr>
              <a:t> </a:t>
            </a:r>
            <a:r>
              <a:rPr lang="en-US" sz="1400" b="0" i="0" u="none" strike="noStrike" cap="none">
                <a:solidFill>
                  <a:srgbClr val="333333"/>
                </a:solidFill>
                <a:latin typeface="Cambria"/>
                <a:ea typeface="Cambria"/>
                <a:cs typeface="Cambria"/>
                <a:sym typeface="Cambria"/>
              </a:rPr>
              <a:t>Chiến lược và giao tiếp liên chức năng</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696E9F"/>
                </a:solidFill>
                <a:latin typeface="Cambria"/>
                <a:ea typeface="Cambria"/>
                <a:cs typeface="Cambria"/>
                <a:sym typeface="Cambria"/>
              </a:rPr>
              <a:t>●</a:t>
            </a:r>
            <a:r>
              <a:rPr lang="en-US" sz="1400" b="0" i="0" u="none" strike="noStrike" cap="none">
                <a:solidFill>
                  <a:srgbClr val="F7D37B"/>
                </a:solidFill>
                <a:latin typeface="Cambria"/>
                <a:ea typeface="Cambria"/>
                <a:cs typeface="Cambria"/>
                <a:sym typeface="Cambria"/>
              </a:rPr>
              <a:t> </a:t>
            </a:r>
            <a:r>
              <a:rPr lang="en-US" sz="1400" b="0" i="0" u="none" strike="noStrike" cap="none">
                <a:solidFill>
                  <a:srgbClr val="333333"/>
                </a:solidFill>
                <a:latin typeface="Cambria"/>
                <a:ea typeface="Cambria"/>
                <a:cs typeface="Cambria"/>
                <a:sym typeface="Cambria"/>
              </a:rPr>
              <a:t>Đa dạng &amp; hòa nhập</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C36238"/>
                </a:solidFill>
                <a:latin typeface="Cambria"/>
                <a:ea typeface="Cambria"/>
                <a:cs typeface="Cambria"/>
                <a:sym typeface="Cambria"/>
              </a:rPr>
              <a:t>●</a:t>
            </a:r>
            <a:r>
              <a:rPr lang="en-US" sz="1400" b="0" i="0" u="none" strike="noStrike" cap="none">
                <a:solidFill>
                  <a:srgbClr val="F7D37B"/>
                </a:solidFill>
                <a:latin typeface="Cambria"/>
                <a:ea typeface="Cambria"/>
                <a:cs typeface="Cambria"/>
                <a:sym typeface="Cambria"/>
              </a:rPr>
              <a:t> </a:t>
            </a:r>
            <a:r>
              <a:rPr lang="en-US" sz="1400" b="0" i="0" u="none" strike="noStrike" cap="none">
                <a:solidFill>
                  <a:srgbClr val="333333"/>
                </a:solidFill>
                <a:latin typeface="Cambria"/>
                <a:ea typeface="Cambria"/>
                <a:cs typeface="Cambria"/>
                <a:sym typeface="Cambria"/>
              </a:rPr>
              <a:t>Chủ động xác định các cơ hội thực hiện công trình</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5D6F74"/>
                </a:solidFill>
                <a:latin typeface="Cambria"/>
                <a:ea typeface="Cambria"/>
                <a:cs typeface="Cambria"/>
                <a:sym typeface="Cambria"/>
              </a:rPr>
              <a:t>●</a:t>
            </a:r>
            <a:r>
              <a:rPr lang="en-US" sz="1400" b="0" i="0" u="none" strike="noStrike" cap="none">
                <a:solidFill>
                  <a:srgbClr val="F7D37B"/>
                </a:solidFill>
                <a:latin typeface="Cambria"/>
                <a:ea typeface="Cambria"/>
                <a:cs typeface="Cambria"/>
                <a:sym typeface="Cambria"/>
              </a:rPr>
              <a:t> </a:t>
            </a:r>
            <a:r>
              <a:rPr lang="en-US" sz="1400" b="0" i="0" u="none" strike="noStrike" cap="none">
                <a:solidFill>
                  <a:srgbClr val="333333"/>
                </a:solidFill>
                <a:latin typeface="Cambria"/>
                <a:ea typeface="Cambria"/>
                <a:cs typeface="Cambria"/>
                <a:sym typeface="Cambria"/>
              </a:rPr>
              <a:t>Chủ động nhận diện rủi ro &amp; lập kế hoạch đối phó rủi ro</a:t>
            </a:r>
            <a:endParaRPr sz="1400" b="0" i="0" u="none" strike="noStrike" cap="none">
              <a:solidFill>
                <a:srgbClr val="333333"/>
              </a:solidFill>
              <a:latin typeface="Cambria"/>
              <a:ea typeface="Cambria"/>
              <a:cs typeface="Cambria"/>
              <a:sym typeface="Cambria"/>
            </a:endParaRPr>
          </a:p>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859F93"/>
                </a:solidFill>
                <a:latin typeface="Cambria"/>
                <a:ea typeface="Cambria"/>
                <a:cs typeface="Cambria"/>
                <a:sym typeface="Cambria"/>
              </a:rPr>
              <a:t>●</a:t>
            </a:r>
            <a:r>
              <a:rPr lang="en-US" sz="1400" b="0" i="0" u="none" strike="noStrike" cap="none">
                <a:solidFill>
                  <a:srgbClr val="F7D37B"/>
                </a:solidFill>
                <a:latin typeface="Cambria"/>
                <a:ea typeface="Cambria"/>
                <a:cs typeface="Cambria"/>
                <a:sym typeface="Cambria"/>
              </a:rPr>
              <a:t> </a:t>
            </a:r>
            <a:r>
              <a:rPr lang="en-US" sz="1400" b="0" i="0" u="none" strike="noStrike" cap="none">
                <a:solidFill>
                  <a:srgbClr val="333333"/>
                </a:solidFill>
                <a:latin typeface="Cambria"/>
                <a:ea typeface="Cambria"/>
                <a:cs typeface="Cambria"/>
                <a:sym typeface="Cambria"/>
              </a:rPr>
              <a:t>Liên kết chỉ tiêu &amp; thị trường</a:t>
            </a:r>
            <a:endParaRPr sz="1400" b="0" i="0" u="none" strike="noStrike" cap="none">
              <a:solidFill>
                <a:srgbClr val="333333"/>
              </a:solidFill>
              <a:latin typeface="Cambria"/>
              <a:ea typeface="Cambria"/>
              <a:cs typeface="Cambria"/>
              <a:sym typeface="Cambria"/>
            </a:endParaRPr>
          </a:p>
        </p:txBody>
      </p:sp>
      <p:sp>
        <p:nvSpPr>
          <p:cNvPr id="187" name="Google Shape;187;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4"/>
          <p:cNvSpPr txBox="1"/>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CÁC MODULE CỦA GRI</a:t>
            </a:r>
            <a:endParaRPr sz="3200" b="1" i="0" u="none" strike="noStrike" cap="none">
              <a:solidFill>
                <a:schemeClr val="lt1"/>
              </a:solidFill>
              <a:latin typeface="Cambria"/>
              <a:ea typeface="Cambria"/>
              <a:cs typeface="Cambria"/>
              <a:sym typeface="Cambria"/>
            </a:endParaRPr>
          </a:p>
        </p:txBody>
      </p:sp>
      <p:grpSp>
        <p:nvGrpSpPr>
          <p:cNvPr id="194" name="Google Shape;194;p14"/>
          <p:cNvGrpSpPr/>
          <p:nvPr/>
        </p:nvGrpSpPr>
        <p:grpSpPr>
          <a:xfrm>
            <a:off x="2166470" y="1733231"/>
            <a:ext cx="3346488" cy="1854070"/>
            <a:chOff x="1296193" y="1905000"/>
            <a:chExt cx="1981201" cy="2286000"/>
          </a:xfrm>
        </p:grpSpPr>
        <p:sp>
          <p:nvSpPr>
            <p:cNvPr id="195" name="Google Shape;195;p14"/>
            <p:cNvSpPr/>
            <p:nvPr/>
          </p:nvSpPr>
          <p:spPr>
            <a:xfrm>
              <a:off x="1296193" y="1905000"/>
              <a:ext cx="1981200" cy="2286000"/>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5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5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1_ Foundation 2021 </a:t>
              </a:r>
              <a:endParaRPr sz="1400" b="0" i="0" u="none" strike="noStrike" cap="none">
                <a:solidFill>
                  <a:srgbClr val="000000"/>
                </a:solidFill>
                <a:latin typeface="Arial"/>
                <a:ea typeface="Arial"/>
                <a:cs typeface="Arial"/>
                <a:sym typeface="Arial"/>
              </a:endParaRPr>
            </a:p>
            <a:p>
              <a:pPr marL="165083" marR="0" lvl="0" indent="-165083" algn="l" rtl="0">
                <a:lnSpc>
                  <a:spcPct val="15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2_ General Disclosures 2021 </a:t>
              </a:r>
              <a:endParaRPr sz="1400" b="0" i="0" u="none" strike="noStrike" cap="none">
                <a:solidFill>
                  <a:srgbClr val="000000"/>
                </a:solidFill>
                <a:latin typeface="Arial"/>
                <a:ea typeface="Arial"/>
                <a:cs typeface="Arial"/>
                <a:sym typeface="Arial"/>
              </a:endParaRPr>
            </a:p>
            <a:p>
              <a:pPr marL="165083" marR="0" lvl="0" indent="-165083" algn="l" rtl="0">
                <a:lnSpc>
                  <a:spcPct val="15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3_ Material Topics 2021 </a:t>
              </a:r>
              <a:endParaRPr sz="1400" b="0" i="0" u="none" strike="noStrike" cap="none">
                <a:solidFill>
                  <a:srgbClr val="000000"/>
                </a:solidFill>
                <a:latin typeface="Arial"/>
                <a:ea typeface="Arial"/>
                <a:cs typeface="Arial"/>
                <a:sym typeface="Arial"/>
              </a:endParaRPr>
            </a:p>
            <a:p>
              <a:pPr marL="165083" marR="0" lvl="0" indent="-165083" algn="l" rtl="0">
                <a:lnSpc>
                  <a:spcPct val="15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Standards Glossary 2022 </a:t>
              </a:r>
              <a:endParaRPr sz="1400" b="0" i="0" u="none" strike="noStrike" cap="none">
                <a:solidFill>
                  <a:srgbClr val="000000"/>
                </a:solidFill>
                <a:latin typeface="Arial"/>
                <a:ea typeface="Arial"/>
                <a:cs typeface="Arial"/>
                <a:sym typeface="Arial"/>
              </a:endParaRPr>
            </a:p>
          </p:txBody>
        </p:sp>
        <p:sp>
          <p:nvSpPr>
            <p:cNvPr id="196" name="Google Shape;196;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FFFFFF"/>
                  </a:solidFill>
                  <a:latin typeface="Cambria"/>
                  <a:ea typeface="Cambria"/>
                  <a:cs typeface="Cambria"/>
                  <a:sym typeface="Cambria"/>
                </a:rPr>
                <a:t>Section: Tất cả</a:t>
              </a:r>
              <a:endParaRPr sz="1400" b="1" i="0" u="none" strike="noStrike" cap="none">
                <a:solidFill>
                  <a:srgbClr val="FFFFFF"/>
                </a:solidFill>
                <a:latin typeface="Cambria"/>
                <a:ea typeface="Cambria"/>
                <a:cs typeface="Cambria"/>
                <a:sym typeface="Cambria"/>
              </a:endParaRPr>
            </a:p>
          </p:txBody>
        </p:sp>
      </p:grpSp>
      <p:grpSp>
        <p:nvGrpSpPr>
          <p:cNvPr id="197" name="Google Shape;197;p14"/>
          <p:cNvGrpSpPr/>
          <p:nvPr/>
        </p:nvGrpSpPr>
        <p:grpSpPr>
          <a:xfrm>
            <a:off x="6661684" y="1692014"/>
            <a:ext cx="3346488" cy="1854070"/>
            <a:chOff x="1296193" y="1905000"/>
            <a:chExt cx="1981201" cy="1981200"/>
          </a:xfrm>
        </p:grpSpPr>
        <p:sp>
          <p:nvSpPr>
            <p:cNvPr id="198" name="Google Shape;198;p14"/>
            <p:cNvSpPr/>
            <p:nvPr/>
          </p:nvSpPr>
          <p:spPr>
            <a:xfrm>
              <a:off x="1296193" y="1905000"/>
              <a:ext cx="1981200" cy="1981200"/>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11_ Oil and Gas Sector 2021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12_ Coal Sector 2022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13_ Agriculture Aquaculture and Fishing Sectors 2022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14_ Mining Sector 2024 </a:t>
              </a:r>
              <a:endParaRPr sz="1400" b="0" i="0" u="none" strike="noStrike" cap="none">
                <a:solidFill>
                  <a:srgbClr val="000000"/>
                </a:solidFill>
                <a:latin typeface="Arial"/>
                <a:ea typeface="Arial"/>
                <a:cs typeface="Arial"/>
                <a:sym typeface="Arial"/>
              </a:endParaRPr>
            </a:p>
          </p:txBody>
        </p:sp>
        <p:sp>
          <p:nvSpPr>
            <p:cNvPr id="199" name="Google Shape;199;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FFFFFF"/>
                  </a:solidFill>
                  <a:latin typeface="Cambria"/>
                  <a:ea typeface="Cambria"/>
                  <a:cs typeface="Cambria"/>
                  <a:sym typeface="Cambria"/>
                </a:rPr>
                <a:t>Section: Ngành</a:t>
              </a:r>
              <a:endParaRPr sz="1400" b="1" i="0" u="none" strike="noStrike" cap="none">
                <a:solidFill>
                  <a:srgbClr val="FFFFFF"/>
                </a:solidFill>
                <a:latin typeface="Cambria"/>
                <a:ea typeface="Cambria"/>
                <a:cs typeface="Cambria"/>
                <a:sym typeface="Cambria"/>
              </a:endParaRPr>
            </a:p>
          </p:txBody>
        </p:sp>
      </p:grpSp>
      <p:grpSp>
        <p:nvGrpSpPr>
          <p:cNvPr id="200" name="Google Shape;200;p14"/>
          <p:cNvGrpSpPr/>
          <p:nvPr/>
        </p:nvGrpSpPr>
        <p:grpSpPr>
          <a:xfrm>
            <a:off x="1399397" y="3809784"/>
            <a:ext cx="4366143" cy="2985479"/>
            <a:chOff x="1296193" y="1905000"/>
            <a:chExt cx="1981201" cy="2635274"/>
          </a:xfrm>
        </p:grpSpPr>
        <p:sp>
          <p:nvSpPr>
            <p:cNvPr id="201" name="Google Shape;201;p14"/>
            <p:cNvSpPr/>
            <p:nvPr/>
          </p:nvSpPr>
          <p:spPr>
            <a:xfrm>
              <a:off x="1296193" y="1905000"/>
              <a:ext cx="1981200" cy="2635274"/>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205_ Anti-corruption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206_ Anti-competitive Behavior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411_ Rights of Indigenous Peoples 2016</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413_ Local Communities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415_ Public Policy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417_ Marketing and Labeling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418_ Customer Privacy 2016 </a:t>
              </a:r>
              <a:endParaRPr sz="1400" b="0" i="0" u="none" strike="noStrike" cap="none">
                <a:solidFill>
                  <a:srgbClr val="000000"/>
                </a:solidFill>
                <a:latin typeface="Arial"/>
                <a:ea typeface="Arial"/>
                <a:cs typeface="Arial"/>
                <a:sym typeface="Arial"/>
              </a:endParaRPr>
            </a:p>
          </p:txBody>
        </p:sp>
        <p:sp>
          <p:nvSpPr>
            <p:cNvPr id="202" name="Google Shape;202;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FFFFFF"/>
                  </a:solidFill>
                  <a:latin typeface="Cambria"/>
                  <a:ea typeface="Cambria"/>
                  <a:cs typeface="Cambria"/>
                  <a:sym typeface="Cambria"/>
                </a:rPr>
                <a:t>Section: Đạo đức kinh doanh</a:t>
              </a:r>
              <a:endParaRPr sz="1400" b="1" i="0" u="none" strike="noStrike" cap="none">
                <a:solidFill>
                  <a:srgbClr val="FFFFFF"/>
                </a:solidFill>
                <a:latin typeface="Cambria"/>
                <a:ea typeface="Cambria"/>
                <a:cs typeface="Cambria"/>
                <a:sym typeface="Cambria"/>
              </a:endParaRPr>
            </a:p>
          </p:txBody>
        </p:sp>
      </p:grpSp>
      <p:grpSp>
        <p:nvGrpSpPr>
          <p:cNvPr id="203" name="Google Shape;203;p14"/>
          <p:cNvGrpSpPr/>
          <p:nvPr/>
        </p:nvGrpSpPr>
        <p:grpSpPr>
          <a:xfrm>
            <a:off x="6426461" y="3809784"/>
            <a:ext cx="4366143" cy="2985479"/>
            <a:chOff x="1296193" y="1905000"/>
            <a:chExt cx="1981201" cy="2635274"/>
          </a:xfrm>
        </p:grpSpPr>
        <p:sp>
          <p:nvSpPr>
            <p:cNvPr id="204" name="Google Shape;204;p14"/>
            <p:cNvSpPr/>
            <p:nvPr/>
          </p:nvSpPr>
          <p:spPr>
            <a:xfrm>
              <a:off x="1296193" y="1905000"/>
              <a:ext cx="1981200" cy="2635274"/>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165083" marR="0" lvl="0" indent="-63481"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101_ Biodiversity 2024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301_ Materials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302_ Energy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303_ Water and Effluents 2018</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304_ Biodiversity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305_ Emissions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306_ Effluents and Waste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306_ Waste 2020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308_ Supplier Environmental Assessment 2016 </a:t>
              </a:r>
              <a:endParaRPr sz="1600" b="0" i="0" u="none" strike="noStrike" cap="none">
                <a:solidFill>
                  <a:srgbClr val="00003C"/>
                </a:solidFill>
                <a:latin typeface="Cambria"/>
                <a:ea typeface="Cambria"/>
                <a:cs typeface="Cambria"/>
                <a:sym typeface="Cambria"/>
              </a:endParaRPr>
            </a:p>
          </p:txBody>
        </p:sp>
        <p:sp>
          <p:nvSpPr>
            <p:cNvPr id="205" name="Google Shape;205;p14"/>
            <p:cNvSpPr/>
            <p:nvPr/>
          </p:nvSpPr>
          <p:spPr>
            <a:xfrm>
              <a:off x="1296194" y="1905000"/>
              <a:ext cx="1981200" cy="38100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FFFFFF"/>
                  </a:solidFill>
                  <a:latin typeface="Cambria"/>
                  <a:ea typeface="Cambria"/>
                  <a:cs typeface="Cambria"/>
                  <a:sym typeface="Cambria"/>
                </a:rPr>
                <a:t>Section: Môi trường</a:t>
              </a:r>
              <a:endParaRPr sz="1400" b="1" i="0" u="none" strike="noStrike" cap="none">
                <a:solidFill>
                  <a:srgbClr val="FFFFFF"/>
                </a:solidFill>
                <a:latin typeface="Cambria"/>
                <a:ea typeface="Cambria"/>
                <a:cs typeface="Cambria"/>
                <a:sym typeface="Cambria"/>
              </a:endParaRPr>
            </a:p>
          </p:txBody>
        </p:sp>
      </p:grpSp>
      <p:sp>
        <p:nvSpPr>
          <p:cNvPr id="206" name="Google Shape;206;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15"/>
          <p:cNvSpPr txBox="1"/>
          <p:nvPr/>
        </p:nvSpPr>
        <p:spPr>
          <a:xfrm>
            <a:off x="941166" y="105926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CÁC MODULE CỦA GRI</a:t>
            </a:r>
            <a:endParaRPr sz="3200" b="1" i="0" u="none" strike="noStrike" cap="none">
              <a:solidFill>
                <a:schemeClr val="lt1"/>
              </a:solidFill>
              <a:latin typeface="Cambria"/>
              <a:ea typeface="Cambria"/>
              <a:cs typeface="Cambria"/>
              <a:sym typeface="Cambria"/>
            </a:endParaRPr>
          </a:p>
        </p:txBody>
      </p:sp>
      <p:grpSp>
        <p:nvGrpSpPr>
          <p:cNvPr id="213" name="Google Shape;213;p15"/>
          <p:cNvGrpSpPr/>
          <p:nvPr/>
        </p:nvGrpSpPr>
        <p:grpSpPr>
          <a:xfrm>
            <a:off x="568371" y="1878653"/>
            <a:ext cx="3346488" cy="1959810"/>
            <a:chOff x="1296193" y="1905000"/>
            <a:chExt cx="1981201" cy="2286000"/>
          </a:xfrm>
        </p:grpSpPr>
        <p:sp>
          <p:nvSpPr>
            <p:cNvPr id="214" name="Google Shape;214;p15"/>
            <p:cNvSpPr/>
            <p:nvPr/>
          </p:nvSpPr>
          <p:spPr>
            <a:xfrm>
              <a:off x="1296193" y="1905000"/>
              <a:ext cx="1981200" cy="2286000"/>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165083" marR="0" lvl="0" indent="-63481"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63481"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201_  Economic Performance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202_ Market Presence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203_ Indirect Economic Impacts 2016</a:t>
              </a: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207_ Tax 2019</a:t>
              </a:r>
              <a:endParaRPr sz="1400" b="0" i="0" u="none" strike="noStrike" cap="none">
                <a:solidFill>
                  <a:srgbClr val="000000"/>
                </a:solidFill>
                <a:latin typeface="Arial"/>
                <a:ea typeface="Arial"/>
                <a:cs typeface="Arial"/>
                <a:sym typeface="Arial"/>
              </a:endParaRPr>
            </a:p>
          </p:txBody>
        </p:sp>
        <p:sp>
          <p:nvSpPr>
            <p:cNvPr id="215" name="Google Shape;215;p15"/>
            <p:cNvSpPr/>
            <p:nvPr/>
          </p:nvSpPr>
          <p:spPr>
            <a:xfrm>
              <a:off x="1296194" y="1905000"/>
              <a:ext cx="1981200" cy="527507"/>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FFFFFF"/>
                  </a:solidFill>
                  <a:latin typeface="Cambria"/>
                  <a:ea typeface="Cambria"/>
                  <a:cs typeface="Cambria"/>
                  <a:sym typeface="Cambria"/>
                </a:rPr>
                <a:t>Section: Tài chính</a:t>
              </a:r>
              <a:endParaRPr sz="1600" b="1" i="0" u="none" strike="noStrike" cap="none">
                <a:solidFill>
                  <a:srgbClr val="FFFFFF"/>
                </a:solidFill>
                <a:latin typeface="Cambria"/>
                <a:ea typeface="Cambria"/>
                <a:cs typeface="Cambria"/>
                <a:sym typeface="Cambria"/>
              </a:endParaRPr>
            </a:p>
          </p:txBody>
        </p:sp>
      </p:grpSp>
      <p:grpSp>
        <p:nvGrpSpPr>
          <p:cNvPr id="216" name="Google Shape;216;p15"/>
          <p:cNvGrpSpPr/>
          <p:nvPr/>
        </p:nvGrpSpPr>
        <p:grpSpPr>
          <a:xfrm>
            <a:off x="4449648" y="1899262"/>
            <a:ext cx="3346488" cy="1959810"/>
            <a:chOff x="1296193" y="1904999"/>
            <a:chExt cx="1981201" cy="1981200"/>
          </a:xfrm>
        </p:grpSpPr>
        <p:sp>
          <p:nvSpPr>
            <p:cNvPr id="217" name="Google Shape;217;p15"/>
            <p:cNvSpPr/>
            <p:nvPr/>
          </p:nvSpPr>
          <p:spPr>
            <a:xfrm>
              <a:off x="1296193" y="2214365"/>
              <a:ext cx="1981200" cy="1671834"/>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165083" marR="0" lvl="0" indent="-63481"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403_ Occupational Health and Safety 2018</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416_ Customer Health and Safety 2016</a:t>
              </a:r>
              <a:endParaRPr sz="1400" b="0" i="0" u="none" strike="noStrike" cap="none">
                <a:solidFill>
                  <a:srgbClr val="000000"/>
                </a:solidFill>
                <a:latin typeface="Arial"/>
                <a:ea typeface="Arial"/>
                <a:cs typeface="Arial"/>
                <a:sym typeface="Arial"/>
              </a:endParaRPr>
            </a:p>
          </p:txBody>
        </p:sp>
        <p:sp>
          <p:nvSpPr>
            <p:cNvPr id="218" name="Google Shape;218;p15"/>
            <p:cNvSpPr/>
            <p:nvPr/>
          </p:nvSpPr>
          <p:spPr>
            <a:xfrm>
              <a:off x="1296194" y="1904999"/>
              <a:ext cx="1981200" cy="639431"/>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FFFFFF"/>
                  </a:solidFill>
                  <a:latin typeface="Cambria"/>
                  <a:ea typeface="Cambria"/>
                  <a:cs typeface="Cambria"/>
                  <a:sym typeface="Cambria"/>
                </a:rPr>
                <a:t>Section: Sức khỏe và an toàn</a:t>
              </a:r>
              <a:endParaRPr sz="1600" b="1" i="0" u="none" strike="noStrike" cap="none">
                <a:solidFill>
                  <a:srgbClr val="FFFFFF"/>
                </a:solidFill>
                <a:latin typeface="Cambria"/>
                <a:ea typeface="Cambria"/>
                <a:cs typeface="Cambria"/>
                <a:sym typeface="Cambria"/>
              </a:endParaRPr>
            </a:p>
          </p:txBody>
        </p:sp>
      </p:grpSp>
      <p:grpSp>
        <p:nvGrpSpPr>
          <p:cNvPr id="219" name="Google Shape;219;p15"/>
          <p:cNvGrpSpPr/>
          <p:nvPr/>
        </p:nvGrpSpPr>
        <p:grpSpPr>
          <a:xfrm>
            <a:off x="8330929" y="1919869"/>
            <a:ext cx="3346488" cy="1939203"/>
            <a:chOff x="1296193" y="1905000"/>
            <a:chExt cx="1981201" cy="1711730"/>
          </a:xfrm>
        </p:grpSpPr>
        <p:sp>
          <p:nvSpPr>
            <p:cNvPr id="220" name="Google Shape;220;p15"/>
            <p:cNvSpPr/>
            <p:nvPr/>
          </p:nvSpPr>
          <p:spPr>
            <a:xfrm>
              <a:off x="1296193" y="2219487"/>
              <a:ext cx="1981200" cy="1397243"/>
            </a:xfrm>
            <a:prstGeom prst="roundRect">
              <a:avLst>
                <a:gd name="adj" fmla="val 16667"/>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204_ Procurement Practices 2016</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414_ Supplier Social Assessment 2016</a:t>
              </a:r>
              <a:endParaRPr sz="1400" b="0" i="0" u="none" strike="noStrike" cap="none">
                <a:solidFill>
                  <a:srgbClr val="000000"/>
                </a:solidFill>
                <a:latin typeface="Arial"/>
                <a:ea typeface="Arial"/>
                <a:cs typeface="Arial"/>
                <a:sym typeface="Arial"/>
              </a:endParaRPr>
            </a:p>
          </p:txBody>
        </p:sp>
        <p:sp>
          <p:nvSpPr>
            <p:cNvPr id="221" name="Google Shape;221;p15"/>
            <p:cNvSpPr/>
            <p:nvPr/>
          </p:nvSpPr>
          <p:spPr>
            <a:xfrm>
              <a:off x="1296194" y="1905000"/>
              <a:ext cx="1981200" cy="540140"/>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FFFFFF"/>
                  </a:solidFill>
                  <a:latin typeface="Cambria"/>
                  <a:ea typeface="Cambria"/>
                  <a:cs typeface="Cambria"/>
                  <a:sym typeface="Cambria"/>
                </a:rPr>
                <a:t>Section: Nguồn cung ứng có trách nhiệm</a:t>
              </a:r>
              <a:endParaRPr sz="1600" b="1" i="0" u="none" strike="noStrike" cap="none">
                <a:solidFill>
                  <a:srgbClr val="FFFFFF"/>
                </a:solidFill>
                <a:latin typeface="Cambria"/>
                <a:ea typeface="Cambria"/>
                <a:cs typeface="Cambria"/>
                <a:sym typeface="Cambria"/>
              </a:endParaRPr>
            </a:p>
          </p:txBody>
        </p:sp>
      </p:grpSp>
      <p:grpSp>
        <p:nvGrpSpPr>
          <p:cNvPr id="222" name="Google Shape;222;p15"/>
          <p:cNvGrpSpPr/>
          <p:nvPr/>
        </p:nvGrpSpPr>
        <p:grpSpPr>
          <a:xfrm>
            <a:off x="2854150" y="4011722"/>
            <a:ext cx="6100376" cy="2816923"/>
            <a:chOff x="1296193" y="1904999"/>
            <a:chExt cx="1981200" cy="2486493"/>
          </a:xfrm>
        </p:grpSpPr>
        <p:sp>
          <p:nvSpPr>
            <p:cNvPr id="223" name="Google Shape;223;p15"/>
            <p:cNvSpPr/>
            <p:nvPr/>
          </p:nvSpPr>
          <p:spPr>
            <a:xfrm>
              <a:off x="1296193" y="2181204"/>
              <a:ext cx="1981200" cy="2210288"/>
            </a:xfrm>
            <a:prstGeom prst="roundRect">
              <a:avLst>
                <a:gd name="adj" fmla="val 9751"/>
              </a:avLst>
            </a:prstGeom>
            <a:solidFill>
              <a:schemeClr val="lt1"/>
            </a:solidFill>
            <a:ln w="12700" cap="flat" cmpd="sng">
              <a:solidFill>
                <a:schemeClr val="dk1"/>
              </a:solidFill>
              <a:prstDash val="solid"/>
              <a:miter lim="800000"/>
              <a:headEnd type="none" w="sm" len="sm"/>
              <a:tailEnd type="none" w="sm" len="sm"/>
            </a:ln>
          </p:spPr>
          <p:txBody>
            <a:bodyPr spcFirstLastPara="1" wrap="square" lIns="71975" tIns="71975" rIns="71975" bIns="71975" anchor="ctr" anchorCtr="0">
              <a:noAutofit/>
            </a:bodyPr>
            <a:lstStyle/>
            <a:p>
              <a:pPr marL="0" marR="0" lvl="0" indent="0" algn="l" rtl="0">
                <a:lnSpc>
                  <a:spcPct val="100000"/>
                </a:lnSpc>
                <a:spcBef>
                  <a:spcPts val="0"/>
                </a:spcBef>
                <a:spcAft>
                  <a:spcPts val="0"/>
                </a:spcAft>
                <a:buClr>
                  <a:srgbClr val="000000"/>
                </a:buClr>
                <a:buSzPts val="1600"/>
                <a:buFont typeface="Arial"/>
                <a:buNone/>
              </a:pPr>
              <a:endParaRPr sz="1600" b="0" i="0" u="none" strike="noStrike" cap="none">
                <a:solidFill>
                  <a:srgbClr val="00003C"/>
                </a:solidFill>
                <a:latin typeface="Cambria"/>
                <a:ea typeface="Cambria"/>
                <a:cs typeface="Cambria"/>
                <a:sym typeface="Cambria"/>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401_ Employment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404_ Training and Education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405_ Diversity and Equal Opportunity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406_ Non-discrimination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407_ Freedom of Association and Collective Bargaining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408_ Child Labor 2016 </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409_ Forced or Compulsory Labor 2016</a:t>
              </a:r>
              <a:endParaRPr sz="1400" b="0" i="0" u="none" strike="noStrike" cap="none">
                <a:solidFill>
                  <a:srgbClr val="000000"/>
                </a:solidFill>
                <a:latin typeface="Arial"/>
                <a:ea typeface="Arial"/>
                <a:cs typeface="Arial"/>
                <a:sym typeface="Arial"/>
              </a:endParaRPr>
            </a:p>
            <a:p>
              <a:pPr marL="165083" marR="0" lvl="0" indent="-165083" algn="l" rtl="0">
                <a:lnSpc>
                  <a:spcPct val="100000"/>
                </a:lnSpc>
                <a:spcBef>
                  <a:spcPts val="0"/>
                </a:spcBef>
                <a:spcAft>
                  <a:spcPts val="0"/>
                </a:spcAft>
                <a:buClr>
                  <a:srgbClr val="000000"/>
                </a:buClr>
                <a:buSzPts val="1600"/>
                <a:buFont typeface="Arial"/>
                <a:buChar char="•"/>
              </a:pPr>
              <a:r>
                <a:rPr lang="en-US" sz="1600" b="0" i="0" u="none" strike="noStrike" cap="none">
                  <a:solidFill>
                    <a:srgbClr val="00003C"/>
                  </a:solidFill>
                  <a:latin typeface="Cambria"/>
                  <a:ea typeface="Cambria"/>
                  <a:cs typeface="Cambria"/>
                  <a:sym typeface="Cambria"/>
                </a:rPr>
                <a:t>GRI 410_ Security Practices 2016 </a:t>
              </a:r>
              <a:endParaRPr sz="1400" b="0" i="0" u="none" strike="noStrike" cap="none">
                <a:solidFill>
                  <a:srgbClr val="000000"/>
                </a:solidFill>
                <a:latin typeface="Arial"/>
                <a:ea typeface="Arial"/>
                <a:cs typeface="Arial"/>
                <a:sym typeface="Arial"/>
              </a:endParaRPr>
            </a:p>
          </p:txBody>
        </p:sp>
        <p:sp>
          <p:nvSpPr>
            <p:cNvPr id="224" name="Google Shape;224;p15"/>
            <p:cNvSpPr/>
            <p:nvPr/>
          </p:nvSpPr>
          <p:spPr>
            <a:xfrm>
              <a:off x="1296193" y="1904999"/>
              <a:ext cx="1981200" cy="461496"/>
            </a:xfrm>
            <a:prstGeom prst="roundRect">
              <a:avLst>
                <a:gd name="adj" fmla="val 16667"/>
              </a:avLst>
            </a:prstGeom>
            <a:solidFill>
              <a:schemeClr val="dk1"/>
            </a:solidFill>
            <a:ln>
              <a:noFill/>
            </a:ln>
          </p:spPr>
          <p:txBody>
            <a:bodyPr spcFirstLastPara="1" wrap="square" lIns="71975" tIns="71975" rIns="71975" bIns="71975" anchor="ctr" anchorCtr="0">
              <a:noAutofit/>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rgbClr val="FFFFFF"/>
                  </a:solidFill>
                  <a:latin typeface="Cambria"/>
                  <a:ea typeface="Cambria"/>
                  <a:cs typeface="Cambria"/>
                  <a:sym typeface="Cambria"/>
                </a:rPr>
                <a:t>Section: Xã hội</a:t>
              </a:r>
              <a:endParaRPr sz="2000" b="1" i="0" u="none" strike="noStrike" cap="none">
                <a:solidFill>
                  <a:srgbClr val="FFFFFF"/>
                </a:solidFill>
                <a:latin typeface="Cambria"/>
                <a:ea typeface="Cambria"/>
                <a:cs typeface="Cambria"/>
                <a:sym typeface="Cambria"/>
              </a:endParaRPr>
            </a:p>
          </p:txBody>
        </p:sp>
      </p:grpSp>
      <p:sp>
        <p:nvSpPr>
          <p:cNvPr id="225" name="Google Shape;225;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16"/>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KHUNG TIÊU CHUẨN GRI</a:t>
            </a:r>
            <a:endParaRPr sz="3200" b="1" i="0" u="none" strike="noStrike" cap="none">
              <a:solidFill>
                <a:schemeClr val="lt1"/>
              </a:solidFill>
              <a:latin typeface="Cambria"/>
              <a:ea typeface="Cambria"/>
              <a:cs typeface="Cambria"/>
              <a:sym typeface="Cambria"/>
            </a:endParaRPr>
          </a:p>
        </p:txBody>
      </p:sp>
      <p:sp>
        <p:nvSpPr>
          <p:cNvPr id="232" name="Google Shape;232;p16"/>
          <p:cNvSpPr/>
          <p:nvPr/>
        </p:nvSpPr>
        <p:spPr>
          <a:xfrm>
            <a:off x="8576513" y="6790532"/>
            <a:ext cx="2743200" cy="365125"/>
          </a:xfrm>
          <a:prstGeom prst="rect">
            <a:avLst/>
          </a:prstGeom>
          <a:noFill/>
          <a:ln>
            <a:noFill/>
          </a:ln>
        </p:spPr>
        <p:txBody>
          <a:bodyPr spcFirstLastPara="1" wrap="square" lIns="91425" tIns="45700" rIns="91425" bIns="45700" anchor="ctr" anchorCtr="0">
            <a:noAutofit/>
          </a:bodyPr>
          <a:lstStyle/>
          <a:p>
            <a:pPr marL="0" marR="0" lvl="0" indent="0" algn="r" rtl="0">
              <a:lnSpc>
                <a:spcPct val="100000"/>
              </a:lnSpc>
              <a:spcBef>
                <a:spcPts val="0"/>
              </a:spcBef>
              <a:spcAft>
                <a:spcPts val="0"/>
              </a:spcAft>
              <a:buClr>
                <a:srgbClr val="000000"/>
              </a:buClr>
              <a:buSzPts val="1400"/>
              <a:buFont typeface="Arial"/>
              <a:buNone/>
            </a:pPr>
            <a:fld id="{00000000-1234-1234-1234-123412341234}" type="slidenum">
              <a:rPr lang="en-US" sz="1400" b="0" i="0" u="none" strike="noStrike" cap="none">
                <a:solidFill>
                  <a:srgbClr val="00003C"/>
                </a:solidFill>
                <a:latin typeface="Calibri"/>
                <a:ea typeface="Calibri"/>
                <a:cs typeface="Calibri"/>
                <a:sym typeface="Calibri"/>
              </a:rPr>
              <a:t>16</a:t>
            </a:fld>
            <a:endParaRPr sz="1400" b="0" i="0" u="none" strike="noStrike" cap="none">
              <a:solidFill>
                <a:srgbClr val="00003C"/>
              </a:solidFill>
              <a:latin typeface="Calibri"/>
              <a:ea typeface="Calibri"/>
              <a:cs typeface="Calibri"/>
              <a:sym typeface="Calibri"/>
            </a:endParaRPr>
          </a:p>
        </p:txBody>
      </p:sp>
      <p:grpSp>
        <p:nvGrpSpPr>
          <p:cNvPr id="233" name="Google Shape;233;p16"/>
          <p:cNvGrpSpPr/>
          <p:nvPr/>
        </p:nvGrpSpPr>
        <p:grpSpPr>
          <a:xfrm>
            <a:off x="872288" y="2407224"/>
            <a:ext cx="3108912" cy="3744445"/>
            <a:chOff x="1793844" y="1295399"/>
            <a:chExt cx="3731882" cy="4796323"/>
          </a:xfrm>
        </p:grpSpPr>
        <p:pic>
          <p:nvPicPr>
            <p:cNvPr id="234" name="Google Shape;234;p16"/>
            <p:cNvPicPr preferRelativeResize="0"/>
            <p:nvPr/>
          </p:nvPicPr>
          <p:blipFill rotWithShape="1">
            <a:blip r:embed="rId3">
              <a:alphaModFix/>
            </a:blip>
            <a:srcRect/>
            <a:stretch/>
          </p:blipFill>
          <p:spPr>
            <a:xfrm>
              <a:off x="1793844" y="1295399"/>
              <a:ext cx="1220289" cy="4796323"/>
            </a:xfrm>
            <a:prstGeom prst="rect">
              <a:avLst/>
            </a:prstGeom>
            <a:noFill/>
            <a:ln>
              <a:noFill/>
            </a:ln>
          </p:spPr>
        </p:pic>
        <p:sp>
          <p:nvSpPr>
            <p:cNvPr id="235" name="Google Shape;235;p16"/>
            <p:cNvSpPr txBox="1"/>
            <p:nvPr/>
          </p:nvSpPr>
          <p:spPr>
            <a:xfrm>
              <a:off x="2996452" y="1538009"/>
              <a:ext cx="2529274" cy="6702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Yêu cầu và nguyên tắc sử dụng Tiêu chuẩn GRI</a:t>
              </a:r>
              <a:endParaRPr sz="1400" b="0" i="0" u="none" strike="noStrike" cap="none">
                <a:solidFill>
                  <a:srgbClr val="000000"/>
                </a:solidFill>
                <a:latin typeface="Arial"/>
                <a:ea typeface="Arial"/>
                <a:cs typeface="Arial"/>
                <a:sym typeface="Arial"/>
              </a:endParaRPr>
            </a:p>
          </p:txBody>
        </p:sp>
        <p:sp>
          <p:nvSpPr>
            <p:cNvPr id="236" name="Google Shape;236;p16"/>
            <p:cNvSpPr txBox="1"/>
            <p:nvPr/>
          </p:nvSpPr>
          <p:spPr>
            <a:xfrm>
              <a:off x="3014135" y="3410990"/>
              <a:ext cx="1938676" cy="67020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Công bố về tổ chức báo cáo</a:t>
              </a:r>
              <a:endParaRPr sz="1400" b="0" i="0" u="none" strike="noStrike" cap="none">
                <a:solidFill>
                  <a:srgbClr val="000000"/>
                </a:solidFill>
                <a:latin typeface="Arial"/>
                <a:ea typeface="Arial"/>
                <a:cs typeface="Arial"/>
                <a:sym typeface="Arial"/>
              </a:endParaRPr>
            </a:p>
          </p:txBody>
        </p:sp>
        <p:sp>
          <p:nvSpPr>
            <p:cNvPr id="237" name="Google Shape;237;p16"/>
            <p:cNvSpPr txBox="1"/>
            <p:nvPr/>
          </p:nvSpPr>
          <p:spPr>
            <a:xfrm>
              <a:off x="2996452" y="4627540"/>
              <a:ext cx="2417621" cy="9461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Công bố và hướng dẫn về các chủ đề quan trọng của tổ chức</a:t>
              </a:r>
              <a:endParaRPr sz="1400" b="0" i="0" u="none" strike="noStrike" cap="none">
                <a:solidFill>
                  <a:srgbClr val="000000"/>
                </a:solidFill>
                <a:latin typeface="Arial"/>
                <a:ea typeface="Arial"/>
                <a:cs typeface="Arial"/>
                <a:sym typeface="Arial"/>
              </a:endParaRPr>
            </a:p>
          </p:txBody>
        </p:sp>
      </p:grpSp>
      <p:pic>
        <p:nvPicPr>
          <p:cNvPr id="238" name="Google Shape;238;p16"/>
          <p:cNvPicPr preferRelativeResize="0"/>
          <p:nvPr/>
        </p:nvPicPr>
        <p:blipFill rotWithShape="1">
          <a:blip r:embed="rId4">
            <a:alphaModFix/>
          </a:blip>
          <a:srcRect/>
          <a:stretch/>
        </p:blipFill>
        <p:spPr>
          <a:xfrm>
            <a:off x="4509099" y="2407224"/>
            <a:ext cx="2728808" cy="3682474"/>
          </a:xfrm>
          <a:prstGeom prst="rect">
            <a:avLst/>
          </a:prstGeom>
          <a:noFill/>
          <a:ln>
            <a:noFill/>
          </a:ln>
        </p:spPr>
      </p:pic>
      <p:pic>
        <p:nvPicPr>
          <p:cNvPr id="239" name="Google Shape;239;p16"/>
          <p:cNvPicPr preferRelativeResize="0"/>
          <p:nvPr/>
        </p:nvPicPr>
        <p:blipFill rotWithShape="1">
          <a:blip r:embed="rId5">
            <a:alphaModFix/>
          </a:blip>
          <a:srcRect/>
          <a:stretch/>
        </p:blipFill>
        <p:spPr>
          <a:xfrm>
            <a:off x="8350095" y="2354339"/>
            <a:ext cx="2728807" cy="3662828"/>
          </a:xfrm>
          <a:prstGeom prst="rect">
            <a:avLst/>
          </a:prstGeom>
          <a:noFill/>
          <a:ln>
            <a:noFill/>
          </a:ln>
        </p:spPr>
      </p:pic>
      <p:sp>
        <p:nvSpPr>
          <p:cNvPr id="240" name="Google Shape;240;p16"/>
          <p:cNvSpPr txBox="1"/>
          <p:nvPr/>
        </p:nvSpPr>
        <p:spPr>
          <a:xfrm>
            <a:off x="8328148" y="6085674"/>
            <a:ext cx="2728808" cy="738664"/>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Chọn Tiêu chuẩn chủ đề để báo cáo thông tin cụ thể về chủ đề trọng yếu của bạn</a:t>
            </a:r>
            <a:endParaRPr sz="1400" b="0" i="0" u="none" strike="noStrike" cap="none">
              <a:solidFill>
                <a:srgbClr val="000000"/>
              </a:solidFill>
              <a:latin typeface="Arial"/>
              <a:ea typeface="Arial"/>
              <a:cs typeface="Arial"/>
              <a:sym typeface="Arial"/>
            </a:endParaRPr>
          </a:p>
        </p:txBody>
      </p:sp>
      <p:sp>
        <p:nvSpPr>
          <p:cNvPr id="241" name="Google Shape;241;p16"/>
          <p:cNvSpPr txBox="1"/>
          <p:nvPr/>
        </p:nvSpPr>
        <p:spPr>
          <a:xfrm>
            <a:off x="8200350" y="1996653"/>
            <a:ext cx="2684916"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33333"/>
                </a:solidFill>
                <a:latin typeface="Cambria"/>
                <a:ea typeface="Cambria"/>
                <a:cs typeface="Cambria"/>
                <a:sym typeface="Cambria"/>
              </a:rPr>
              <a:t>Tiêu chuẩn chủ đề</a:t>
            </a:r>
            <a:endParaRPr sz="1400" b="0" i="0" u="none" strike="noStrike" cap="none">
              <a:solidFill>
                <a:srgbClr val="000000"/>
              </a:solidFill>
              <a:latin typeface="Arial"/>
              <a:ea typeface="Arial"/>
              <a:cs typeface="Arial"/>
              <a:sym typeface="Arial"/>
            </a:endParaRPr>
          </a:p>
        </p:txBody>
      </p:sp>
      <p:sp>
        <p:nvSpPr>
          <p:cNvPr id="242" name="Google Shape;242;p16"/>
          <p:cNvSpPr txBox="1"/>
          <p:nvPr/>
        </p:nvSpPr>
        <p:spPr>
          <a:xfrm>
            <a:off x="4614354" y="1998868"/>
            <a:ext cx="2642950"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33333"/>
                </a:solidFill>
                <a:latin typeface="Cambria"/>
                <a:ea typeface="Cambria"/>
                <a:cs typeface="Cambria"/>
                <a:sym typeface="Cambria"/>
              </a:rPr>
              <a:t>Tiêu chuẩn ngành</a:t>
            </a:r>
            <a:endParaRPr sz="1400" b="0" i="0" u="none" strike="noStrike" cap="none">
              <a:solidFill>
                <a:srgbClr val="000000"/>
              </a:solidFill>
              <a:latin typeface="Arial"/>
              <a:ea typeface="Arial"/>
              <a:cs typeface="Arial"/>
              <a:sym typeface="Arial"/>
            </a:endParaRPr>
          </a:p>
        </p:txBody>
      </p:sp>
      <p:sp>
        <p:nvSpPr>
          <p:cNvPr id="243" name="Google Shape;243;p16"/>
          <p:cNvSpPr txBox="1"/>
          <p:nvPr/>
        </p:nvSpPr>
        <p:spPr>
          <a:xfrm>
            <a:off x="4497742" y="6107559"/>
            <a:ext cx="2728809"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Sử dụng Tiêu chuẩn ngành áp dụng cho lĩnh vực của bạn</a:t>
            </a:r>
            <a:endParaRPr sz="1400" b="0" i="0" u="none" strike="noStrike" cap="none">
              <a:solidFill>
                <a:srgbClr val="000000"/>
              </a:solidFill>
              <a:latin typeface="Arial"/>
              <a:ea typeface="Arial"/>
              <a:cs typeface="Arial"/>
              <a:sym typeface="Arial"/>
            </a:endParaRPr>
          </a:p>
        </p:txBody>
      </p:sp>
      <p:sp>
        <p:nvSpPr>
          <p:cNvPr id="244" name="Google Shape;244;p16"/>
          <p:cNvSpPr txBox="1"/>
          <p:nvPr/>
        </p:nvSpPr>
        <p:spPr>
          <a:xfrm>
            <a:off x="905695" y="6170357"/>
            <a:ext cx="2743201" cy="52322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Áp dụng cả ba Tiêu chuẩn chung cho báo cáo của bạn</a:t>
            </a:r>
            <a:endParaRPr sz="1400" b="0" i="0" u="none" strike="noStrike" cap="none">
              <a:solidFill>
                <a:srgbClr val="000000"/>
              </a:solidFill>
              <a:latin typeface="Arial"/>
              <a:ea typeface="Arial"/>
              <a:cs typeface="Arial"/>
              <a:sym typeface="Arial"/>
            </a:endParaRPr>
          </a:p>
        </p:txBody>
      </p:sp>
      <p:sp>
        <p:nvSpPr>
          <p:cNvPr id="245" name="Google Shape;245;p16"/>
          <p:cNvSpPr txBox="1"/>
          <p:nvPr/>
        </p:nvSpPr>
        <p:spPr>
          <a:xfrm>
            <a:off x="1134713" y="1996654"/>
            <a:ext cx="2514183" cy="30777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333333"/>
                </a:solidFill>
                <a:latin typeface="Cambria"/>
                <a:ea typeface="Cambria"/>
                <a:cs typeface="Cambria"/>
                <a:sym typeface="Cambria"/>
              </a:rPr>
              <a:t>Tiêu chuẩn chung</a:t>
            </a:r>
            <a:endParaRPr sz="1400" b="0" i="0" u="none" strike="noStrike" cap="none">
              <a:solidFill>
                <a:srgbClr val="000000"/>
              </a:solidFill>
              <a:latin typeface="Arial"/>
              <a:ea typeface="Arial"/>
              <a:cs typeface="Arial"/>
              <a:sym typeface="Arial"/>
            </a:endParaRPr>
          </a:p>
        </p:txBody>
      </p:sp>
      <p:sp>
        <p:nvSpPr>
          <p:cNvPr id="246" name="Google Shape;246;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7"/>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LỘ TRÌNH THỰC HIỆN BÁO CÁO ESG</a:t>
            </a:r>
            <a:endParaRPr sz="1400" b="0" i="0" u="none" strike="noStrike" cap="none">
              <a:solidFill>
                <a:srgbClr val="000000"/>
              </a:solidFill>
              <a:latin typeface="Arial"/>
              <a:ea typeface="Arial"/>
              <a:cs typeface="Arial"/>
              <a:sym typeface="Arial"/>
            </a:endParaRPr>
          </a:p>
        </p:txBody>
      </p:sp>
      <p:grpSp>
        <p:nvGrpSpPr>
          <p:cNvPr id="253" name="Google Shape;253;p17"/>
          <p:cNvGrpSpPr/>
          <p:nvPr/>
        </p:nvGrpSpPr>
        <p:grpSpPr>
          <a:xfrm>
            <a:off x="580548" y="2013091"/>
            <a:ext cx="11030903" cy="4793626"/>
            <a:chOff x="5391" y="0"/>
            <a:chExt cx="11030903" cy="4793626"/>
          </a:xfrm>
        </p:grpSpPr>
        <p:sp>
          <p:nvSpPr>
            <p:cNvPr id="254" name="Google Shape;254;p17"/>
            <p:cNvSpPr/>
            <p:nvPr/>
          </p:nvSpPr>
          <p:spPr>
            <a:xfrm>
              <a:off x="828126" y="0"/>
              <a:ext cx="9385433" cy="4793626"/>
            </a:xfrm>
            <a:prstGeom prst="rightArrow">
              <a:avLst>
                <a:gd name="adj1" fmla="val 50000"/>
                <a:gd name="adj2" fmla="val 50000"/>
              </a:avLst>
            </a:prstGeom>
            <a:solidFill>
              <a:srgbClr val="CFDEE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5" name="Google Shape;255;p17"/>
            <p:cNvSpPr/>
            <p:nvPr/>
          </p:nvSpPr>
          <p:spPr>
            <a:xfrm>
              <a:off x="5391"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6" name="Google Shape;256;p17"/>
            <p:cNvSpPr txBox="1"/>
            <p:nvPr/>
          </p:nvSpPr>
          <p:spPr>
            <a:xfrm>
              <a:off x="64135"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ĐÁNH GIÁ THỰC TRẠNG VÀ XÁC ĐỊNH CÁC LỖ HỔNG</a:t>
              </a:r>
              <a:endParaRPr sz="1400" b="0" i="0" u="none" strike="noStrike" cap="none">
                <a:solidFill>
                  <a:srgbClr val="000000"/>
                </a:solidFill>
                <a:latin typeface="Arial"/>
                <a:ea typeface="Arial"/>
                <a:cs typeface="Arial"/>
                <a:sym typeface="Arial"/>
              </a:endParaRPr>
            </a:p>
          </p:txBody>
        </p:sp>
        <p:sp>
          <p:nvSpPr>
            <p:cNvPr id="257" name="Google Shape;257;p17"/>
            <p:cNvSpPr/>
            <p:nvPr/>
          </p:nvSpPr>
          <p:spPr>
            <a:xfrm>
              <a:off x="1409324"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8" name="Google Shape;258;p17"/>
            <p:cNvSpPr txBox="1"/>
            <p:nvPr/>
          </p:nvSpPr>
          <p:spPr>
            <a:xfrm>
              <a:off x="1468068"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LỒNG GHÉP CÁC YÊU CẦU SDGs VÀ LUẬT ĐỊNH VÀO BÁO CÁO PHÁT TRIỂN BỀN VỮNG</a:t>
              </a:r>
              <a:endParaRPr sz="1400" b="0" i="0" u="none" strike="noStrike" cap="none">
                <a:solidFill>
                  <a:srgbClr val="000000"/>
                </a:solidFill>
                <a:latin typeface="Arial"/>
                <a:ea typeface="Arial"/>
                <a:cs typeface="Arial"/>
                <a:sym typeface="Arial"/>
              </a:endParaRPr>
            </a:p>
          </p:txBody>
        </p:sp>
        <p:sp>
          <p:nvSpPr>
            <p:cNvPr id="259" name="Google Shape;259;p17"/>
            <p:cNvSpPr/>
            <p:nvPr/>
          </p:nvSpPr>
          <p:spPr>
            <a:xfrm>
              <a:off x="2813257"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0" name="Google Shape;260;p17"/>
            <p:cNvSpPr txBox="1"/>
            <p:nvPr/>
          </p:nvSpPr>
          <p:spPr>
            <a:xfrm>
              <a:off x="2872001"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CHIẾN THUẬT VÀ CHIẾN LƯỢC</a:t>
              </a:r>
              <a:endParaRPr sz="1400" b="0" i="0" u="none" strike="noStrike" cap="none">
                <a:solidFill>
                  <a:srgbClr val="000000"/>
                </a:solidFill>
                <a:latin typeface="Arial"/>
                <a:ea typeface="Arial"/>
                <a:cs typeface="Arial"/>
                <a:sym typeface="Arial"/>
              </a:endParaRPr>
            </a:p>
          </p:txBody>
        </p:sp>
        <p:sp>
          <p:nvSpPr>
            <p:cNvPr id="261" name="Google Shape;261;p17"/>
            <p:cNvSpPr/>
            <p:nvPr/>
          </p:nvSpPr>
          <p:spPr>
            <a:xfrm>
              <a:off x="4217190"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2" name="Google Shape;262;p17"/>
            <p:cNvSpPr txBox="1"/>
            <p:nvPr/>
          </p:nvSpPr>
          <p:spPr>
            <a:xfrm>
              <a:off x="4275934"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XÂY DỰNG HỆ THỐNG THU THẬP DỮ LIỆU</a:t>
              </a:r>
              <a:endParaRPr sz="1400" b="0" i="0" u="none" strike="noStrike" cap="none">
                <a:solidFill>
                  <a:srgbClr val="000000"/>
                </a:solidFill>
                <a:latin typeface="Arial"/>
                <a:ea typeface="Arial"/>
                <a:cs typeface="Arial"/>
                <a:sym typeface="Arial"/>
              </a:endParaRPr>
            </a:p>
          </p:txBody>
        </p:sp>
        <p:sp>
          <p:nvSpPr>
            <p:cNvPr id="263" name="Google Shape;263;p17"/>
            <p:cNvSpPr/>
            <p:nvPr/>
          </p:nvSpPr>
          <p:spPr>
            <a:xfrm>
              <a:off x="5621123"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4" name="Google Shape;264;p17"/>
            <p:cNvSpPr txBox="1"/>
            <p:nvPr/>
          </p:nvSpPr>
          <p:spPr>
            <a:xfrm>
              <a:off x="5679867"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THẨM ĐỊNH DỮ LIỆU VÀ ĐẢM BẢO TÍNH NHẤT QUÁN</a:t>
              </a:r>
              <a:endParaRPr sz="1400" b="0" i="0" u="none" strike="noStrike" cap="none">
                <a:solidFill>
                  <a:srgbClr val="000000"/>
                </a:solidFill>
                <a:latin typeface="Arial"/>
                <a:ea typeface="Arial"/>
                <a:cs typeface="Arial"/>
                <a:sym typeface="Arial"/>
              </a:endParaRPr>
            </a:p>
          </p:txBody>
        </p:sp>
        <p:sp>
          <p:nvSpPr>
            <p:cNvPr id="265" name="Google Shape;265;p17"/>
            <p:cNvSpPr/>
            <p:nvPr/>
          </p:nvSpPr>
          <p:spPr>
            <a:xfrm>
              <a:off x="7025057"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7"/>
            <p:cNvSpPr txBox="1"/>
            <p:nvPr/>
          </p:nvSpPr>
          <p:spPr>
            <a:xfrm>
              <a:off x="7083801"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TRIỂN KHAI THỰC HIỆN</a:t>
              </a:r>
              <a:endParaRPr sz="1400" b="0" i="0" u="none" strike="noStrike" cap="none">
                <a:solidFill>
                  <a:srgbClr val="000000"/>
                </a:solidFill>
                <a:latin typeface="Arial"/>
                <a:ea typeface="Arial"/>
                <a:cs typeface="Arial"/>
                <a:sym typeface="Arial"/>
              </a:endParaRPr>
            </a:p>
          </p:txBody>
        </p:sp>
        <p:sp>
          <p:nvSpPr>
            <p:cNvPr id="267" name="Google Shape;267;p17"/>
            <p:cNvSpPr/>
            <p:nvPr/>
          </p:nvSpPr>
          <p:spPr>
            <a:xfrm>
              <a:off x="8428990"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7"/>
            <p:cNvSpPr txBox="1"/>
            <p:nvPr/>
          </p:nvSpPr>
          <p:spPr>
            <a:xfrm>
              <a:off x="8487734"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ĐÁNH GIÁ ĐẢM BẢO DỮ LIỆU</a:t>
              </a:r>
              <a:endParaRPr sz="1400" b="0" i="0" u="none" strike="noStrike" cap="none">
                <a:solidFill>
                  <a:srgbClr val="000000"/>
                </a:solidFill>
                <a:latin typeface="Arial"/>
                <a:ea typeface="Arial"/>
                <a:cs typeface="Arial"/>
                <a:sym typeface="Arial"/>
              </a:endParaRPr>
            </a:p>
          </p:txBody>
        </p:sp>
        <p:sp>
          <p:nvSpPr>
            <p:cNvPr id="269" name="Google Shape;269;p17"/>
            <p:cNvSpPr/>
            <p:nvPr/>
          </p:nvSpPr>
          <p:spPr>
            <a:xfrm>
              <a:off x="9832923" y="1082237"/>
              <a:ext cx="1203371" cy="2629150"/>
            </a:xfrm>
            <a:prstGeom prst="roundRect">
              <a:avLst>
                <a:gd name="adj" fmla="val 16667"/>
              </a:avLst>
            </a:prstGeom>
            <a:solidFill>
              <a:srgbClr val="599BD5"/>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7"/>
            <p:cNvSpPr txBox="1"/>
            <p:nvPr/>
          </p:nvSpPr>
          <p:spPr>
            <a:xfrm>
              <a:off x="9891667" y="1140981"/>
              <a:ext cx="1085883" cy="2511662"/>
            </a:xfrm>
            <a:prstGeom prst="rect">
              <a:avLst/>
            </a:prstGeom>
            <a:noFill/>
            <a:ln>
              <a:noFill/>
            </a:ln>
          </p:spPr>
          <p:txBody>
            <a:bodyPr spcFirstLastPara="1" wrap="square" lIns="60950" tIns="60950" rIns="60950" bIns="60950" anchor="ctr" anchorCtr="0">
              <a:noAutofit/>
            </a:bodyPr>
            <a:lstStyle/>
            <a:p>
              <a:pPr marL="0" marR="0" lvl="0" indent="0" algn="ctr" rtl="0">
                <a:lnSpc>
                  <a:spcPct val="90000"/>
                </a:lnSpc>
                <a:spcBef>
                  <a:spcPts val="0"/>
                </a:spcBef>
                <a:spcAft>
                  <a:spcPts val="0"/>
                </a:spcAft>
                <a:buClr>
                  <a:schemeClr val="lt1"/>
                </a:buClr>
                <a:buSzPts val="1600"/>
                <a:buFont typeface="Cambria"/>
                <a:buNone/>
              </a:pPr>
              <a:r>
                <a:rPr lang="en-US" sz="1600" b="0" i="0" u="none" strike="noStrike" cap="none">
                  <a:solidFill>
                    <a:schemeClr val="lt1"/>
                  </a:solidFill>
                  <a:latin typeface="Cambria"/>
                  <a:ea typeface="Cambria"/>
                  <a:cs typeface="Cambria"/>
                  <a:sym typeface="Cambria"/>
                </a:rPr>
                <a:t>CÔNG BỐ KẾT QUẢ</a:t>
              </a:r>
              <a:endParaRPr sz="1400" b="0" i="0" u="none" strike="noStrike" cap="none">
                <a:solidFill>
                  <a:srgbClr val="000000"/>
                </a:solidFill>
                <a:latin typeface="Arial"/>
                <a:ea typeface="Arial"/>
                <a:cs typeface="Arial"/>
                <a:sym typeface="Arial"/>
              </a:endParaRPr>
            </a:p>
          </p:txBody>
        </p:sp>
      </p:grpSp>
      <p:sp>
        <p:nvSpPr>
          <p:cNvPr id="271" name="Google Shape;271;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18"/>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ESG TÍCH HỢP VÀO QUẢN TRỊ DOANH NGHIỆP </a:t>
            </a:r>
            <a:endParaRPr sz="3200" b="1" i="0" u="none" strike="noStrike" cap="none">
              <a:solidFill>
                <a:schemeClr val="lt1"/>
              </a:solidFill>
              <a:latin typeface="Cambria"/>
              <a:ea typeface="Cambria"/>
              <a:cs typeface="Cambria"/>
              <a:sym typeface="Cambria"/>
            </a:endParaRPr>
          </a:p>
        </p:txBody>
      </p:sp>
      <p:sp>
        <p:nvSpPr>
          <p:cNvPr id="278" name="Google Shape;278;p18"/>
          <p:cNvSpPr txBox="1"/>
          <p:nvPr/>
        </p:nvSpPr>
        <p:spPr>
          <a:xfrm>
            <a:off x="5529002" y="2070038"/>
            <a:ext cx="5906785" cy="4480222"/>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FF0000"/>
                </a:solidFill>
                <a:latin typeface="Cambria"/>
                <a:ea typeface="Cambria"/>
                <a:cs typeface="Cambria"/>
                <a:sym typeface="Cambria"/>
              </a:rPr>
              <a:t>LỢI ÍCH CỦA ESG TRONG QUẢN TRỊ DOANH NGHIỆP</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en-US" sz="2400" b="0" i="0" u="none" strike="noStrike" cap="none">
                <a:solidFill>
                  <a:schemeClr val="dk1"/>
                </a:solidFill>
                <a:latin typeface="Cambria"/>
                <a:ea typeface="Cambria"/>
                <a:cs typeface="Cambria"/>
                <a:sym typeface="Cambria"/>
              </a:rPr>
              <a:t>ESG tác động đến giá trị thương hiệu, lòng tin và khả năng gọi vốn</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en-US" sz="2400" b="0" i="0" u="none" strike="noStrike" cap="none">
                <a:solidFill>
                  <a:schemeClr val="dk1"/>
                </a:solidFill>
                <a:latin typeface="Cambria"/>
                <a:ea typeface="Cambria"/>
                <a:cs typeface="Cambria"/>
                <a:sym typeface="Cambria"/>
              </a:rPr>
              <a:t>Nhà đầu tư, khách hàng, đối tác ngày càng ưu tiên các DN bền vững</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en-US" sz="2400" b="0" i="0" u="none" strike="noStrike" cap="none">
                <a:solidFill>
                  <a:schemeClr val="dk1"/>
                </a:solidFill>
                <a:latin typeface="Cambria"/>
                <a:ea typeface="Cambria"/>
                <a:cs typeface="Cambria"/>
                <a:sym typeface="Cambria"/>
              </a:rPr>
              <a:t>ESG giúp nhận diện và quản lý rủi ro phi tài chính</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400"/>
              <a:buFont typeface="Noto Sans Symbols"/>
              <a:buChar char="✔"/>
            </a:pPr>
            <a:r>
              <a:rPr lang="en-US" sz="2400" b="0" i="0" u="none" strike="noStrike" cap="none">
                <a:solidFill>
                  <a:schemeClr val="dk1"/>
                </a:solidFill>
                <a:latin typeface="Cambria"/>
                <a:ea typeface="Cambria"/>
                <a:cs typeface="Cambria"/>
                <a:sym typeface="Cambria"/>
              </a:rPr>
              <a:t>Nâng cao năng lực cạnh tranh dài hạn</a:t>
            </a:r>
            <a:endParaRPr sz="1400" b="0" i="0" u="none" strike="noStrike" cap="none">
              <a:solidFill>
                <a:srgbClr val="000000"/>
              </a:solidFill>
              <a:latin typeface="Arial"/>
              <a:ea typeface="Arial"/>
              <a:cs typeface="Arial"/>
              <a:sym typeface="Arial"/>
            </a:endParaRPr>
          </a:p>
        </p:txBody>
      </p:sp>
      <p:grpSp>
        <p:nvGrpSpPr>
          <p:cNvPr id="279" name="Google Shape;279;p18"/>
          <p:cNvGrpSpPr/>
          <p:nvPr/>
        </p:nvGrpSpPr>
        <p:grpSpPr>
          <a:xfrm>
            <a:off x="1235496" y="2481130"/>
            <a:ext cx="3875643" cy="3658036"/>
            <a:chOff x="294330" y="46897"/>
            <a:chExt cx="3875643" cy="3658036"/>
          </a:xfrm>
        </p:grpSpPr>
        <p:sp>
          <p:nvSpPr>
            <p:cNvPr id="280" name="Google Shape;280;p18"/>
            <p:cNvSpPr/>
            <p:nvPr/>
          </p:nvSpPr>
          <p:spPr>
            <a:xfrm>
              <a:off x="1106602" y="46897"/>
              <a:ext cx="2251099" cy="2251099"/>
            </a:xfrm>
            <a:prstGeom prst="ellipse">
              <a:avLst/>
            </a:prstGeom>
            <a:solidFill>
              <a:srgbClr val="599BD5">
                <a:alpha val="49411"/>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1" name="Google Shape;281;p18"/>
            <p:cNvSpPr txBox="1"/>
            <p:nvPr/>
          </p:nvSpPr>
          <p:spPr>
            <a:xfrm>
              <a:off x="1406748" y="440840"/>
              <a:ext cx="1650806" cy="101299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000"/>
                <a:buFont typeface="Cambria"/>
                <a:buNone/>
              </a:pPr>
              <a:r>
                <a:rPr lang="en-US" sz="2000" b="0" i="0" u="none" strike="noStrike" cap="none">
                  <a:solidFill>
                    <a:schemeClr val="dk1"/>
                  </a:solidFill>
                  <a:latin typeface="Cambria"/>
                  <a:ea typeface="Cambria"/>
                  <a:cs typeface="Cambria"/>
                  <a:sym typeface="Cambria"/>
                </a:rPr>
                <a:t>ESG trong cấu trúc quản trị</a:t>
              </a:r>
              <a:endParaRPr sz="2000" b="0" i="0" u="none" strike="noStrike" cap="none">
                <a:solidFill>
                  <a:schemeClr val="dk1"/>
                </a:solidFill>
                <a:latin typeface="Cambria"/>
                <a:ea typeface="Cambria"/>
                <a:cs typeface="Cambria"/>
                <a:sym typeface="Cambria"/>
              </a:endParaRPr>
            </a:p>
          </p:txBody>
        </p:sp>
        <p:sp>
          <p:nvSpPr>
            <p:cNvPr id="282" name="Google Shape;282;p18"/>
            <p:cNvSpPr/>
            <p:nvPr/>
          </p:nvSpPr>
          <p:spPr>
            <a:xfrm>
              <a:off x="1918874" y="1453834"/>
              <a:ext cx="2251099" cy="2251099"/>
            </a:xfrm>
            <a:prstGeom prst="ellipse">
              <a:avLst/>
            </a:prstGeom>
            <a:solidFill>
              <a:srgbClr val="599BD5">
                <a:alpha val="49411"/>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3" name="Google Shape;283;p18"/>
            <p:cNvSpPr txBox="1"/>
            <p:nvPr/>
          </p:nvSpPr>
          <p:spPr>
            <a:xfrm>
              <a:off x="2607335" y="2035368"/>
              <a:ext cx="1350659" cy="123810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000"/>
                <a:buFont typeface="Cambria"/>
                <a:buNone/>
              </a:pPr>
              <a:r>
                <a:rPr lang="en-US" sz="2000" b="0" i="0" u="none" strike="noStrike" cap="none">
                  <a:solidFill>
                    <a:schemeClr val="dk1"/>
                  </a:solidFill>
                  <a:latin typeface="Cambria"/>
                  <a:ea typeface="Cambria"/>
                  <a:cs typeface="Cambria"/>
                  <a:sym typeface="Cambria"/>
                </a:rPr>
                <a:t>ESG lồng ghép vào chuỗi giá trị</a:t>
              </a:r>
              <a:endParaRPr sz="2000" b="0" i="0" u="none" strike="noStrike" cap="none">
                <a:solidFill>
                  <a:schemeClr val="dk1"/>
                </a:solidFill>
                <a:latin typeface="Cambria"/>
                <a:ea typeface="Cambria"/>
                <a:cs typeface="Cambria"/>
                <a:sym typeface="Cambria"/>
              </a:endParaRPr>
            </a:p>
          </p:txBody>
        </p:sp>
        <p:sp>
          <p:nvSpPr>
            <p:cNvPr id="284" name="Google Shape;284;p18"/>
            <p:cNvSpPr/>
            <p:nvPr/>
          </p:nvSpPr>
          <p:spPr>
            <a:xfrm>
              <a:off x="294330" y="1453834"/>
              <a:ext cx="2251099" cy="2251099"/>
            </a:xfrm>
            <a:prstGeom prst="ellipse">
              <a:avLst/>
            </a:prstGeom>
            <a:solidFill>
              <a:srgbClr val="599BD5">
                <a:alpha val="49411"/>
              </a:srgbClr>
            </a:solidFill>
            <a:ln w="12700" cap="flat" cmpd="sng">
              <a:solidFill>
                <a:schemeClr val="lt1"/>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18"/>
            <p:cNvSpPr txBox="1"/>
            <p:nvPr/>
          </p:nvSpPr>
          <p:spPr>
            <a:xfrm>
              <a:off x="506309" y="2035368"/>
              <a:ext cx="1350659" cy="1238104"/>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2000"/>
                <a:buFont typeface="Cambria"/>
                <a:buNone/>
              </a:pPr>
              <a:r>
                <a:rPr lang="en-US" sz="2000" b="0" i="0" u="none" strike="noStrike" cap="none">
                  <a:solidFill>
                    <a:schemeClr val="dk1"/>
                  </a:solidFill>
                  <a:latin typeface="Cambria"/>
                  <a:ea typeface="Cambria"/>
                  <a:cs typeface="Cambria"/>
                  <a:sym typeface="Cambria"/>
                </a:rPr>
                <a:t>ESG và chiến lược dài hạn</a:t>
              </a:r>
              <a:endParaRPr sz="2000" b="0" i="0" u="none" strike="noStrike" cap="none">
                <a:solidFill>
                  <a:schemeClr val="dk1"/>
                </a:solidFill>
                <a:latin typeface="Cambria"/>
                <a:ea typeface="Cambria"/>
                <a:cs typeface="Cambria"/>
                <a:sym typeface="Cambria"/>
              </a:endParaRPr>
            </a:p>
          </p:txBody>
        </p:sp>
      </p:grpSp>
      <p:sp>
        <p:nvSpPr>
          <p:cNvPr id="286" name="Google Shape;286;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19"/>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ESG TRONG CẤU TRÚC QUẢN TRỊ</a:t>
            </a:r>
            <a:endParaRPr sz="3200" b="1" i="0" u="none" strike="noStrike" cap="none">
              <a:solidFill>
                <a:schemeClr val="lt1"/>
              </a:solidFill>
              <a:latin typeface="Cambria"/>
              <a:ea typeface="Cambria"/>
              <a:cs typeface="Cambria"/>
              <a:sym typeface="Cambria"/>
            </a:endParaRPr>
          </a:p>
        </p:txBody>
      </p:sp>
      <p:sp>
        <p:nvSpPr>
          <p:cNvPr id="293" name="Google Shape;293;p19"/>
          <p:cNvSpPr/>
          <p:nvPr/>
        </p:nvSpPr>
        <p:spPr>
          <a:xfrm>
            <a:off x="3984834" y="1949947"/>
            <a:ext cx="7450953" cy="968444"/>
          </a:xfrm>
          <a:prstGeom prst="roundRect">
            <a:avLst>
              <a:gd name="adj" fmla="val 16667"/>
            </a:avLst>
          </a:prstGeom>
          <a:solidFill>
            <a:schemeClr val="lt1"/>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0" i="0" u="none" strike="noStrike" cap="none">
                <a:solidFill>
                  <a:schemeClr val="dk1"/>
                </a:solidFill>
                <a:latin typeface="Cambria"/>
                <a:ea typeface="Cambria"/>
                <a:cs typeface="Cambria"/>
                <a:sym typeface="Cambria"/>
              </a:rPr>
              <a:t>🡺 Gắn ESG vào chính sách quản trị, quy trình, từ hoạch định chiến lược đến vận hành.</a:t>
            </a:r>
            <a:endParaRPr sz="1400" b="0" i="0" u="none" strike="noStrike" cap="none">
              <a:solidFill>
                <a:srgbClr val="000000"/>
              </a:solidFill>
              <a:latin typeface="Arial"/>
              <a:ea typeface="Arial"/>
              <a:cs typeface="Arial"/>
              <a:sym typeface="Arial"/>
            </a:endParaRPr>
          </a:p>
        </p:txBody>
      </p:sp>
      <p:sp>
        <p:nvSpPr>
          <p:cNvPr id="294" name="Google Shape;294;p19"/>
          <p:cNvSpPr/>
          <p:nvPr/>
        </p:nvSpPr>
        <p:spPr>
          <a:xfrm>
            <a:off x="482691" y="2889829"/>
            <a:ext cx="3164501" cy="3911600"/>
          </a:xfrm>
          <a:prstGeom prst="roundRect">
            <a:avLst>
              <a:gd name="adj" fmla="val 7776"/>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Cambria"/>
                <a:ea typeface="Cambria"/>
                <a:cs typeface="Cambria"/>
                <a:sym typeface="Cambria"/>
              </a:rPr>
              <a:t>Hội đồng quản trị (Board of Directors)</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Đưa ESG vào tầm nhìn và chiến lược tổng thể của DN</a:t>
            </a:r>
            <a:endParaRPr sz="2200" b="0" i="0" u="none" strike="noStrike" cap="none">
              <a:solidFill>
                <a:schemeClr val="dk1"/>
              </a:solidFill>
              <a:latin typeface="Cambria"/>
              <a:ea typeface="Cambria"/>
              <a:cs typeface="Cambria"/>
              <a:sym typeface="Cambria"/>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Thiết lập định hướng &amp; giám sát thực hiện ESG</a:t>
            </a:r>
            <a:endParaRPr sz="1400" b="0" i="0" u="none" strike="noStrike" cap="none">
              <a:solidFill>
                <a:srgbClr val="000000"/>
              </a:solidFill>
              <a:latin typeface="Arial"/>
              <a:ea typeface="Arial"/>
              <a:cs typeface="Arial"/>
              <a:sym typeface="Arial"/>
            </a:endParaRPr>
          </a:p>
        </p:txBody>
      </p:sp>
      <p:sp>
        <p:nvSpPr>
          <p:cNvPr id="295" name="Google Shape;295;p19"/>
          <p:cNvSpPr/>
          <p:nvPr/>
        </p:nvSpPr>
        <p:spPr>
          <a:xfrm>
            <a:off x="4019909" y="2882887"/>
            <a:ext cx="2831122" cy="3911598"/>
          </a:xfrm>
          <a:prstGeom prst="roundRect">
            <a:avLst>
              <a:gd name="adj" fmla="val 5487"/>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Cambria"/>
                <a:ea typeface="Cambria"/>
                <a:cs typeface="Cambria"/>
                <a:sym typeface="Cambria"/>
              </a:rPr>
              <a:t>Ban điều hành (Executive Management)</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Điều phối triển khai ESG vào chiến lược &amp; vận hành</a:t>
            </a:r>
            <a:endParaRPr sz="2200" b="0" i="0" u="none" strike="noStrike" cap="none">
              <a:solidFill>
                <a:schemeClr val="dk1"/>
              </a:solidFill>
              <a:latin typeface="Cambria"/>
              <a:ea typeface="Cambria"/>
              <a:cs typeface="Cambria"/>
              <a:sym typeface="Cambria"/>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Hỗ trợ tích hợp ESG vào văn hóa DN.</a:t>
            </a:r>
            <a:endParaRPr sz="2200" b="0" i="0" u="none" strike="noStrike" cap="none">
              <a:solidFill>
                <a:schemeClr val="dk1"/>
              </a:solidFill>
              <a:latin typeface="Cambria"/>
              <a:ea typeface="Cambria"/>
              <a:cs typeface="Cambria"/>
              <a:sym typeface="Cambria"/>
            </a:endParaRPr>
          </a:p>
        </p:txBody>
      </p:sp>
      <p:sp>
        <p:nvSpPr>
          <p:cNvPr id="296" name="Google Shape;296;p19"/>
          <p:cNvSpPr/>
          <p:nvPr/>
        </p:nvSpPr>
        <p:spPr>
          <a:xfrm>
            <a:off x="7223748" y="2889828"/>
            <a:ext cx="4585310" cy="3904657"/>
          </a:xfrm>
          <a:prstGeom prst="roundRect">
            <a:avLst>
              <a:gd name="adj" fmla="val 5408"/>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Cambria"/>
                <a:ea typeface="Cambria"/>
                <a:cs typeface="Cambria"/>
                <a:sym typeface="Cambria"/>
              </a:rPr>
              <a:t>Các phòng ban liên quan:</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Nhân sự: xây dựng văn hóa ESG, đa dạng – hòa nhập – đạo đức</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Mua hàng: chọn nhà cung cấp “xanh”, có chứng chỉ ESG</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Marketing – Truyền thông: công bố ESG ra bên ngoài, bảo vệ uy tín.</a:t>
            </a:r>
            <a:endParaRPr sz="1400" b="0" i="0" u="none" strike="noStrike" cap="none">
              <a:solidFill>
                <a:srgbClr val="000000"/>
              </a:solidFill>
              <a:latin typeface="Arial"/>
              <a:ea typeface="Arial"/>
              <a:cs typeface="Arial"/>
              <a:sym typeface="Arial"/>
            </a:endParaRPr>
          </a:p>
        </p:txBody>
      </p:sp>
      <p:sp>
        <p:nvSpPr>
          <p:cNvPr id="297" name="Google Shape;29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a:extLst>
            <a:ext uri="{FF2B5EF4-FFF2-40B4-BE49-F238E27FC236}">
              <a16:creationId xmlns:a16="http://schemas.microsoft.com/office/drawing/2014/main" id="{2F4814BB-7A48-1D2E-9822-F4384481D1FB}"/>
            </a:ext>
          </a:extLst>
        </p:cNvPr>
        <p:cNvGrpSpPr/>
        <p:nvPr/>
      </p:nvGrpSpPr>
      <p:grpSpPr>
        <a:xfrm>
          <a:off x="0" y="0"/>
          <a:ext cx="0" cy="0"/>
          <a:chOff x="0" y="0"/>
          <a:chExt cx="0" cy="0"/>
        </a:xfrm>
      </p:grpSpPr>
      <p:sp>
        <p:nvSpPr>
          <p:cNvPr id="39" name="Google Shape;39;p1">
            <a:extLst>
              <a:ext uri="{FF2B5EF4-FFF2-40B4-BE49-F238E27FC236}">
                <a16:creationId xmlns:a16="http://schemas.microsoft.com/office/drawing/2014/main" id="{8D9D1BDE-E3C9-8837-D657-7ACFC405D4E6}"/>
              </a:ext>
            </a:extLst>
          </p:cNvPr>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fontScale="92500" lnSpcReduction="10000"/>
          </a:bodyPr>
          <a:lstStyle/>
          <a:p>
            <a:pPr marL="0" lvl="0" indent="0" algn="ctr" rtl="0">
              <a:lnSpc>
                <a:spcPct val="100000"/>
              </a:lnSpc>
              <a:spcBef>
                <a:spcPts val="0"/>
              </a:spcBef>
              <a:spcAft>
                <a:spcPts val="0"/>
              </a:spcAft>
              <a:buClr>
                <a:srgbClr val="003153"/>
              </a:buClr>
              <a:buSzPts val="2400"/>
              <a:buNone/>
            </a:pPr>
            <a:r>
              <a:rPr lang="vi-VN" dirty="0"/>
              <a:t>Tổng quan quản trị ESG ở cấp độ doanh nghiệp và cấp độ dự án tiết kiệm năng lượng </a:t>
            </a:r>
            <a:endParaRPr lang="en-US" dirty="0"/>
          </a:p>
          <a:p>
            <a:pPr marL="0" lvl="0" indent="0">
              <a:spcBef>
                <a:spcPts val="0"/>
              </a:spcBef>
            </a:pPr>
            <a:r>
              <a:rPr lang="en-US" dirty="0" err="1"/>
              <a:t>Đánh</a:t>
            </a:r>
            <a:r>
              <a:rPr lang="en-US" dirty="0"/>
              <a:t> </a:t>
            </a:r>
            <a:r>
              <a:rPr lang="en-US" dirty="0" err="1"/>
              <a:t>giá</a:t>
            </a:r>
            <a:r>
              <a:rPr lang="en-US" dirty="0"/>
              <a:t> </a:t>
            </a:r>
            <a:r>
              <a:rPr lang="en-US" dirty="0" err="1"/>
              <a:t>hiệu</a:t>
            </a:r>
            <a:r>
              <a:rPr lang="en-US" dirty="0"/>
              <a:t> </a:t>
            </a:r>
            <a:r>
              <a:rPr lang="en-US" dirty="0" err="1"/>
              <a:t>quả</a:t>
            </a:r>
            <a:r>
              <a:rPr lang="en-US" dirty="0"/>
              <a:t> </a:t>
            </a:r>
            <a:r>
              <a:rPr lang="en-US" dirty="0" err="1"/>
              <a:t>thực</a:t>
            </a:r>
            <a:r>
              <a:rPr lang="en-US" dirty="0"/>
              <a:t> </a:t>
            </a:r>
            <a:r>
              <a:rPr lang="en-US" dirty="0" err="1"/>
              <a:t>hành</a:t>
            </a:r>
            <a:r>
              <a:rPr lang="en-US" dirty="0"/>
              <a:t> ESG </a:t>
            </a:r>
            <a:r>
              <a:rPr lang="en-US" dirty="0" err="1"/>
              <a:t>trong</a:t>
            </a:r>
            <a:r>
              <a:rPr lang="en-US" dirty="0"/>
              <a:t> </a:t>
            </a:r>
            <a:r>
              <a:rPr lang="en-US" dirty="0" err="1"/>
              <a:t>việc</a:t>
            </a:r>
            <a:r>
              <a:rPr lang="en-US" dirty="0"/>
              <a:t> </a:t>
            </a:r>
            <a:r>
              <a:rPr lang="en-US" dirty="0" err="1"/>
              <a:t>cấp</a:t>
            </a:r>
            <a:r>
              <a:rPr lang="en-US" dirty="0"/>
              <a:t> </a:t>
            </a:r>
            <a:r>
              <a:rPr lang="en-US" dirty="0" err="1"/>
              <a:t>tín</a:t>
            </a:r>
            <a:r>
              <a:rPr lang="en-US" dirty="0"/>
              <a:t> </a:t>
            </a:r>
            <a:r>
              <a:rPr lang="en-US" dirty="0" err="1"/>
              <a:t>dụng</a:t>
            </a:r>
            <a:r>
              <a:rPr lang="en-US" dirty="0"/>
              <a:t> </a:t>
            </a:r>
            <a:r>
              <a:rPr lang="en-US" dirty="0" err="1"/>
              <a:t>xanh</a:t>
            </a:r>
            <a:endParaRPr dirty="0"/>
          </a:p>
        </p:txBody>
      </p:sp>
    </p:spTree>
    <p:extLst>
      <p:ext uri="{BB962C8B-B14F-4D97-AF65-F5344CB8AC3E}">
        <p14:creationId xmlns:p14="http://schemas.microsoft.com/office/powerpoint/2010/main" val="39486509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20"/>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ESG LỒNG GHÉP VÀO CHUỖI GIÁ TRỊ</a:t>
            </a:r>
            <a:endParaRPr sz="3200" b="1" i="0" u="none" strike="noStrike" cap="none">
              <a:solidFill>
                <a:schemeClr val="lt1"/>
              </a:solidFill>
              <a:latin typeface="Cambria"/>
              <a:ea typeface="Cambria"/>
              <a:cs typeface="Cambria"/>
              <a:sym typeface="Cambria"/>
            </a:endParaRPr>
          </a:p>
        </p:txBody>
      </p:sp>
      <p:grpSp>
        <p:nvGrpSpPr>
          <p:cNvPr id="304" name="Google Shape;304;p20"/>
          <p:cNvGrpSpPr/>
          <p:nvPr/>
        </p:nvGrpSpPr>
        <p:grpSpPr>
          <a:xfrm>
            <a:off x="438125" y="2009836"/>
            <a:ext cx="11315748" cy="4766882"/>
            <a:chOff x="5309" y="89438"/>
            <a:chExt cx="11315748" cy="4766882"/>
          </a:xfrm>
        </p:grpSpPr>
        <p:sp>
          <p:nvSpPr>
            <p:cNvPr id="305" name="Google Shape;305;p20"/>
            <p:cNvSpPr/>
            <p:nvPr/>
          </p:nvSpPr>
          <p:spPr>
            <a:xfrm>
              <a:off x="5309" y="89438"/>
              <a:ext cx="2035206" cy="814082"/>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20"/>
            <p:cNvSpPr txBox="1"/>
            <p:nvPr/>
          </p:nvSpPr>
          <p:spPr>
            <a:xfrm>
              <a:off x="5309" y="89438"/>
              <a:ext cx="2035206" cy="814082"/>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en-US" sz="1800" b="1" i="0" u="none" strike="noStrike" cap="none">
                  <a:solidFill>
                    <a:schemeClr val="lt1"/>
                  </a:solidFill>
                  <a:latin typeface="Cambria"/>
                  <a:ea typeface="Cambria"/>
                  <a:cs typeface="Cambria"/>
                  <a:sym typeface="Cambria"/>
                </a:rPr>
                <a:t>Khâu đầu vào – Mua sắm &amp; Chuỗi cung ứng</a:t>
              </a:r>
              <a:endParaRPr sz="1800" b="1" i="0" u="none" strike="noStrike" cap="none">
                <a:solidFill>
                  <a:schemeClr val="lt1"/>
                </a:solidFill>
                <a:latin typeface="Cambria"/>
                <a:ea typeface="Cambria"/>
                <a:cs typeface="Cambria"/>
                <a:sym typeface="Cambria"/>
              </a:endParaRPr>
            </a:p>
          </p:txBody>
        </p:sp>
        <p:sp>
          <p:nvSpPr>
            <p:cNvPr id="307" name="Google Shape;307;p20"/>
            <p:cNvSpPr/>
            <p:nvPr/>
          </p:nvSpPr>
          <p:spPr>
            <a:xfrm>
              <a:off x="5309" y="903520"/>
              <a:ext cx="2035206" cy="3952800"/>
            </a:xfrm>
            <a:prstGeom prst="rect">
              <a:avLst/>
            </a:prstGeom>
            <a:solidFill>
              <a:srgbClr val="CFDEEF">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8" name="Google Shape;308;p20"/>
            <p:cNvSpPr txBox="1"/>
            <p:nvPr/>
          </p:nvSpPr>
          <p:spPr>
            <a:xfrm>
              <a:off x="5309" y="903520"/>
              <a:ext cx="2035206" cy="3952800"/>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E:</a:t>
              </a:r>
              <a:r>
                <a:rPr lang="en-US" sz="1800" b="0" i="0" u="none" strike="noStrike" cap="none">
                  <a:solidFill>
                    <a:schemeClr val="dk1"/>
                  </a:solidFill>
                  <a:latin typeface="Cambria"/>
                  <a:ea typeface="Cambria"/>
                  <a:cs typeface="Cambria"/>
                  <a:sym typeface="Cambria"/>
                </a:rPr>
                <a:t> lựa chọn nhà cung cấp thân thiện môi trường, giảm phát thải logistics</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S:</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yêu cầu điều kiện lao động an toàn, không lao động trẻ em</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G:</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hợp đồng minh bạch, đánh giá nhà cung cấp theo tiêu chuẩn ESG</a:t>
              </a:r>
              <a:endParaRPr sz="1400" b="0" i="0" u="none" strike="noStrike" cap="none">
                <a:solidFill>
                  <a:srgbClr val="000000"/>
                </a:solidFill>
                <a:latin typeface="Arial"/>
                <a:ea typeface="Arial"/>
                <a:cs typeface="Arial"/>
                <a:sym typeface="Arial"/>
              </a:endParaRPr>
            </a:p>
          </p:txBody>
        </p:sp>
        <p:sp>
          <p:nvSpPr>
            <p:cNvPr id="309" name="Google Shape;309;p20"/>
            <p:cNvSpPr/>
            <p:nvPr/>
          </p:nvSpPr>
          <p:spPr>
            <a:xfrm>
              <a:off x="2325444" y="89438"/>
              <a:ext cx="2035206" cy="814082"/>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0" name="Google Shape;310;p20"/>
            <p:cNvSpPr txBox="1"/>
            <p:nvPr/>
          </p:nvSpPr>
          <p:spPr>
            <a:xfrm>
              <a:off x="2325444" y="89438"/>
              <a:ext cx="2035206" cy="814082"/>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en-US" sz="1800" b="1" i="0" u="none" strike="noStrike" cap="none">
                  <a:solidFill>
                    <a:schemeClr val="lt1"/>
                  </a:solidFill>
                  <a:latin typeface="Cambria"/>
                  <a:ea typeface="Cambria"/>
                  <a:cs typeface="Cambria"/>
                  <a:sym typeface="Cambria"/>
                </a:rPr>
                <a:t>Sản xuất – Vận hành nội bộ</a:t>
              </a:r>
              <a:endParaRPr sz="1800" b="1" i="0" u="none" strike="noStrike" cap="none">
                <a:solidFill>
                  <a:schemeClr val="lt1"/>
                </a:solidFill>
                <a:latin typeface="Cambria"/>
                <a:ea typeface="Cambria"/>
                <a:cs typeface="Cambria"/>
                <a:sym typeface="Cambria"/>
              </a:endParaRPr>
            </a:p>
          </p:txBody>
        </p:sp>
        <p:sp>
          <p:nvSpPr>
            <p:cNvPr id="311" name="Google Shape;311;p20"/>
            <p:cNvSpPr/>
            <p:nvPr/>
          </p:nvSpPr>
          <p:spPr>
            <a:xfrm>
              <a:off x="2325444" y="903520"/>
              <a:ext cx="2035206" cy="3952800"/>
            </a:xfrm>
            <a:prstGeom prst="rect">
              <a:avLst/>
            </a:prstGeom>
            <a:solidFill>
              <a:srgbClr val="CFDEEF">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2" name="Google Shape;312;p20"/>
            <p:cNvSpPr txBox="1"/>
            <p:nvPr/>
          </p:nvSpPr>
          <p:spPr>
            <a:xfrm>
              <a:off x="2325444" y="903520"/>
              <a:ext cx="2035206" cy="3952800"/>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E:</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tối ưu năng lượng, sử dụng nguyên liệu tái chế, quản lý chất thải</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S:</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tạo môi trường làm việc an toàn, đào tạo kỹ năng xanh</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G</a:t>
              </a:r>
              <a:r>
                <a:rPr lang="en-US" sz="1800" b="1" i="0" u="none" strike="noStrike" cap="none">
                  <a:solidFill>
                    <a:schemeClr val="dk1"/>
                  </a:solidFill>
                  <a:latin typeface="Cambria"/>
                  <a:ea typeface="Cambria"/>
                  <a:cs typeface="Cambria"/>
                  <a:sym typeface="Cambria"/>
                </a:rPr>
                <a:t>:</a:t>
              </a:r>
              <a:r>
                <a:rPr lang="en-US" sz="1800" b="0" i="0" u="none" strike="noStrike" cap="none">
                  <a:solidFill>
                    <a:schemeClr val="dk1"/>
                  </a:solidFill>
                  <a:latin typeface="Cambria"/>
                  <a:ea typeface="Cambria"/>
                  <a:cs typeface="Cambria"/>
                  <a:sym typeface="Cambria"/>
                </a:rPr>
                <a:t> hệ thống kiểm soát nội bộ, quy trình tuân thủ ESG trong vận hành</a:t>
              </a:r>
              <a:endParaRPr sz="1800" b="0" i="0" u="none" strike="noStrike" cap="none">
                <a:solidFill>
                  <a:schemeClr val="dk1"/>
                </a:solidFill>
                <a:latin typeface="Cambria"/>
                <a:ea typeface="Cambria"/>
                <a:cs typeface="Cambria"/>
                <a:sym typeface="Cambria"/>
              </a:endParaRPr>
            </a:p>
          </p:txBody>
        </p:sp>
        <p:sp>
          <p:nvSpPr>
            <p:cNvPr id="313" name="Google Shape;313;p20"/>
            <p:cNvSpPr/>
            <p:nvPr/>
          </p:nvSpPr>
          <p:spPr>
            <a:xfrm>
              <a:off x="4645580" y="89438"/>
              <a:ext cx="2035206" cy="814082"/>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4" name="Google Shape;314;p20"/>
            <p:cNvSpPr txBox="1"/>
            <p:nvPr/>
          </p:nvSpPr>
          <p:spPr>
            <a:xfrm>
              <a:off x="4645580" y="89438"/>
              <a:ext cx="2035206" cy="814082"/>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en-US" sz="1800" b="1" i="0" u="none" strike="noStrike" cap="none">
                  <a:solidFill>
                    <a:schemeClr val="lt1"/>
                  </a:solidFill>
                  <a:latin typeface="Cambria"/>
                  <a:ea typeface="Cambria"/>
                  <a:cs typeface="Cambria"/>
                  <a:sym typeface="Cambria"/>
                </a:rPr>
                <a:t>Phân phối – Logistics</a:t>
              </a:r>
              <a:endParaRPr sz="1800" b="1" i="0" u="none" strike="noStrike" cap="none">
                <a:solidFill>
                  <a:schemeClr val="lt1"/>
                </a:solidFill>
                <a:latin typeface="Cambria"/>
                <a:ea typeface="Cambria"/>
                <a:cs typeface="Cambria"/>
                <a:sym typeface="Cambria"/>
              </a:endParaRPr>
            </a:p>
          </p:txBody>
        </p:sp>
        <p:sp>
          <p:nvSpPr>
            <p:cNvPr id="315" name="Google Shape;315;p20"/>
            <p:cNvSpPr/>
            <p:nvPr/>
          </p:nvSpPr>
          <p:spPr>
            <a:xfrm>
              <a:off x="4645580" y="903520"/>
              <a:ext cx="2035206" cy="3952800"/>
            </a:xfrm>
            <a:prstGeom prst="rect">
              <a:avLst/>
            </a:prstGeom>
            <a:solidFill>
              <a:srgbClr val="CFDEEF">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20"/>
            <p:cNvSpPr txBox="1"/>
            <p:nvPr/>
          </p:nvSpPr>
          <p:spPr>
            <a:xfrm>
              <a:off x="4645580" y="903520"/>
              <a:ext cx="2035206" cy="3952800"/>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E:</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tối ưu vận tải, giảm lượng nhiên liệu sử dụng</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S:</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chọn đối tác vận chuyển có chính sách lao động bền vững</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G:</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giám sát trách nhiệm ESG của bên thứ ba (3PL)</a:t>
              </a:r>
              <a:endParaRPr sz="1400" b="0" i="0" u="none" strike="noStrike" cap="none">
                <a:solidFill>
                  <a:srgbClr val="000000"/>
                </a:solidFill>
                <a:latin typeface="Arial"/>
                <a:ea typeface="Arial"/>
                <a:cs typeface="Arial"/>
                <a:sym typeface="Arial"/>
              </a:endParaRPr>
            </a:p>
          </p:txBody>
        </p:sp>
        <p:sp>
          <p:nvSpPr>
            <p:cNvPr id="317" name="Google Shape;317;p20"/>
            <p:cNvSpPr/>
            <p:nvPr/>
          </p:nvSpPr>
          <p:spPr>
            <a:xfrm>
              <a:off x="6965715" y="89438"/>
              <a:ext cx="2035206" cy="814082"/>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8" name="Google Shape;318;p20"/>
            <p:cNvSpPr txBox="1"/>
            <p:nvPr/>
          </p:nvSpPr>
          <p:spPr>
            <a:xfrm>
              <a:off x="6965715" y="89438"/>
              <a:ext cx="2035206" cy="814082"/>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en-US" sz="1800" b="1" i="0" u="none" strike="noStrike" cap="none">
                  <a:solidFill>
                    <a:schemeClr val="lt1"/>
                  </a:solidFill>
                  <a:latin typeface="Cambria"/>
                  <a:ea typeface="Cambria"/>
                  <a:cs typeface="Cambria"/>
                  <a:sym typeface="Cambria"/>
                </a:rPr>
                <a:t>Bán hàng – Marketing – Khách hàng</a:t>
              </a:r>
              <a:endParaRPr sz="1800" b="1" i="0" u="none" strike="noStrike" cap="none">
                <a:solidFill>
                  <a:schemeClr val="lt1"/>
                </a:solidFill>
                <a:latin typeface="Cambria"/>
                <a:ea typeface="Cambria"/>
                <a:cs typeface="Cambria"/>
                <a:sym typeface="Cambria"/>
              </a:endParaRPr>
            </a:p>
          </p:txBody>
        </p:sp>
        <p:sp>
          <p:nvSpPr>
            <p:cNvPr id="319" name="Google Shape;319;p20"/>
            <p:cNvSpPr/>
            <p:nvPr/>
          </p:nvSpPr>
          <p:spPr>
            <a:xfrm>
              <a:off x="6965715" y="903520"/>
              <a:ext cx="2035206" cy="3952800"/>
            </a:xfrm>
            <a:prstGeom prst="rect">
              <a:avLst/>
            </a:prstGeom>
            <a:solidFill>
              <a:srgbClr val="CFDEEF">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0" name="Google Shape;320;p20"/>
            <p:cNvSpPr txBox="1"/>
            <p:nvPr/>
          </p:nvSpPr>
          <p:spPr>
            <a:xfrm>
              <a:off x="6965715" y="903520"/>
              <a:ext cx="2035206" cy="3952800"/>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E:</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truyền thông về sản phẩm bền vững, bao bì thân thiện môi trường</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S:</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đảm bảo tiếp cận công bằng, chăm sóc khách hàng minh bạch</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G</a:t>
              </a:r>
              <a:r>
                <a:rPr lang="en-US" sz="1800" b="1" i="0" u="none" strike="noStrike" cap="none">
                  <a:solidFill>
                    <a:schemeClr val="dk1"/>
                  </a:solidFill>
                  <a:latin typeface="Cambria"/>
                  <a:ea typeface="Cambria"/>
                  <a:cs typeface="Cambria"/>
                  <a:sym typeface="Cambria"/>
                </a:rPr>
                <a:t>:</a:t>
              </a:r>
              <a:r>
                <a:rPr lang="en-US" sz="1800" b="0" i="0" u="none" strike="noStrike" cap="none">
                  <a:solidFill>
                    <a:schemeClr val="dk1"/>
                  </a:solidFill>
                  <a:latin typeface="Cambria"/>
                  <a:ea typeface="Cambria"/>
                  <a:cs typeface="Cambria"/>
                  <a:sym typeface="Cambria"/>
                </a:rPr>
                <a:t> công bố thông tin đúng sự thật, không gây hiểu nhầm</a:t>
              </a:r>
              <a:endParaRPr sz="1800" b="0" i="0" u="none" strike="noStrike" cap="none">
                <a:solidFill>
                  <a:schemeClr val="dk1"/>
                </a:solidFill>
                <a:latin typeface="Cambria"/>
                <a:ea typeface="Cambria"/>
                <a:cs typeface="Cambria"/>
                <a:sym typeface="Cambria"/>
              </a:endParaRPr>
            </a:p>
          </p:txBody>
        </p:sp>
        <p:sp>
          <p:nvSpPr>
            <p:cNvPr id="321" name="Google Shape;321;p20"/>
            <p:cNvSpPr/>
            <p:nvPr/>
          </p:nvSpPr>
          <p:spPr>
            <a:xfrm>
              <a:off x="9285851" y="89438"/>
              <a:ext cx="2035206" cy="814082"/>
            </a:xfrm>
            <a:prstGeom prst="rect">
              <a:avLst/>
            </a:prstGeom>
            <a:solidFill>
              <a:srgbClr val="599BD5"/>
            </a:solidFill>
            <a:ln w="12700" cap="flat" cmpd="sng">
              <a:solidFill>
                <a:srgbClr val="599BD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2" name="Google Shape;322;p20"/>
            <p:cNvSpPr txBox="1"/>
            <p:nvPr/>
          </p:nvSpPr>
          <p:spPr>
            <a:xfrm>
              <a:off x="9285851" y="89438"/>
              <a:ext cx="2035206" cy="814082"/>
            </a:xfrm>
            <a:prstGeom prst="rect">
              <a:avLst/>
            </a:prstGeom>
            <a:noFill/>
            <a:ln>
              <a:noFill/>
            </a:ln>
          </p:spPr>
          <p:txBody>
            <a:bodyPr spcFirstLastPara="1" wrap="square" lIns="128000" tIns="73150" rIns="128000" bIns="73150" anchor="ctr" anchorCtr="0">
              <a:noAutofit/>
            </a:bodyPr>
            <a:lstStyle/>
            <a:p>
              <a:pPr marL="0" marR="0" lvl="0" indent="0" algn="ctr" rtl="0">
                <a:lnSpc>
                  <a:spcPct val="90000"/>
                </a:lnSpc>
                <a:spcBef>
                  <a:spcPts val="0"/>
                </a:spcBef>
                <a:spcAft>
                  <a:spcPts val="0"/>
                </a:spcAft>
                <a:buClr>
                  <a:schemeClr val="lt1"/>
                </a:buClr>
                <a:buSzPts val="1800"/>
                <a:buFont typeface="Cambria"/>
                <a:buNone/>
              </a:pPr>
              <a:r>
                <a:rPr lang="en-US" sz="1800" b="1" i="0" u="none" strike="noStrike" cap="none">
                  <a:solidFill>
                    <a:schemeClr val="lt1"/>
                  </a:solidFill>
                  <a:latin typeface="Cambria"/>
                  <a:ea typeface="Cambria"/>
                  <a:cs typeface="Cambria"/>
                  <a:sym typeface="Cambria"/>
                </a:rPr>
                <a:t>Hậu mãi – Quản lý vòng đời sản phẩm</a:t>
              </a:r>
              <a:endParaRPr sz="1800" b="1" i="0" u="none" strike="noStrike" cap="none">
                <a:solidFill>
                  <a:schemeClr val="lt1"/>
                </a:solidFill>
                <a:latin typeface="Cambria"/>
                <a:ea typeface="Cambria"/>
                <a:cs typeface="Cambria"/>
                <a:sym typeface="Cambria"/>
              </a:endParaRPr>
            </a:p>
          </p:txBody>
        </p:sp>
        <p:sp>
          <p:nvSpPr>
            <p:cNvPr id="323" name="Google Shape;323;p20"/>
            <p:cNvSpPr/>
            <p:nvPr/>
          </p:nvSpPr>
          <p:spPr>
            <a:xfrm>
              <a:off x="9285851" y="903520"/>
              <a:ext cx="2035206" cy="3952800"/>
            </a:xfrm>
            <a:prstGeom prst="rect">
              <a:avLst/>
            </a:prstGeom>
            <a:solidFill>
              <a:srgbClr val="CFDEEF">
                <a:alpha val="89411"/>
              </a:srgbClr>
            </a:solidFill>
            <a:ln w="12700" cap="flat" cmpd="sng">
              <a:solidFill>
                <a:srgbClr val="CFDEEF">
                  <a:alpha val="89411"/>
                </a:srgbClr>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4" name="Google Shape;324;p20"/>
            <p:cNvSpPr txBox="1"/>
            <p:nvPr/>
          </p:nvSpPr>
          <p:spPr>
            <a:xfrm>
              <a:off x="9285851" y="903520"/>
              <a:ext cx="2035206" cy="3952800"/>
            </a:xfrm>
            <a:prstGeom prst="rect">
              <a:avLst/>
            </a:prstGeom>
            <a:noFill/>
            <a:ln>
              <a:noFill/>
            </a:ln>
          </p:spPr>
          <p:txBody>
            <a:bodyPr spcFirstLastPara="1" wrap="square" lIns="96000" tIns="96000" rIns="128000" bIns="144000" anchor="t" anchorCtr="0">
              <a:noAutofit/>
            </a:bodyPr>
            <a:lstStyle/>
            <a:p>
              <a:pPr marL="171450" marR="0" lvl="1" indent="-171450" algn="l" rtl="0">
                <a:lnSpc>
                  <a:spcPct val="90000"/>
                </a:lnSpc>
                <a:spcBef>
                  <a:spcPts val="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E:</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thu hồi – tái chế – tái sử dụng sản phẩm</a:t>
              </a:r>
              <a:endParaRPr sz="1800" b="0" i="0" u="none" strike="noStrike" cap="none">
                <a:solidFill>
                  <a:schemeClr val="dk1"/>
                </a:solidFill>
                <a:latin typeface="Cambria"/>
                <a:ea typeface="Cambria"/>
                <a:cs typeface="Cambria"/>
                <a:sym typeface="Cambria"/>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S:</a:t>
              </a:r>
              <a:r>
                <a:rPr lang="en-US" sz="1800" b="0" i="0" u="none" strike="noStrike" cap="none">
                  <a:solidFill>
                    <a:srgbClr val="FF0000"/>
                  </a:solidFill>
                  <a:latin typeface="Cambria"/>
                  <a:ea typeface="Cambria"/>
                  <a:cs typeface="Cambria"/>
                  <a:sym typeface="Cambria"/>
                </a:rPr>
                <a:t> </a:t>
              </a:r>
              <a:r>
                <a:rPr lang="en-US" sz="1800" b="0" i="0" u="none" strike="noStrike" cap="none">
                  <a:solidFill>
                    <a:schemeClr val="dk1"/>
                  </a:solidFill>
                  <a:latin typeface="Cambria"/>
                  <a:ea typeface="Cambria"/>
                  <a:cs typeface="Cambria"/>
                  <a:sym typeface="Cambria"/>
                </a:rPr>
                <a:t>hỗ trợ cộng đồng qua các chương trình CSR</a:t>
              </a:r>
              <a:endParaRPr sz="1400" b="0" i="0" u="none" strike="noStrike" cap="none">
                <a:solidFill>
                  <a:srgbClr val="000000"/>
                </a:solidFill>
                <a:latin typeface="Arial"/>
                <a:ea typeface="Arial"/>
                <a:cs typeface="Arial"/>
                <a:sym typeface="Arial"/>
              </a:endParaRPr>
            </a:p>
            <a:p>
              <a:pPr marL="171450" marR="0" lvl="1" indent="-171450" algn="l" rtl="0">
                <a:lnSpc>
                  <a:spcPct val="90000"/>
                </a:lnSpc>
                <a:spcBef>
                  <a:spcPts val="270"/>
                </a:spcBef>
                <a:spcAft>
                  <a:spcPts val="0"/>
                </a:spcAft>
                <a:buClr>
                  <a:srgbClr val="FF0000"/>
                </a:buClr>
                <a:buSzPts val="1800"/>
                <a:buFont typeface="Cambria"/>
                <a:buNone/>
              </a:pPr>
              <a:r>
                <a:rPr lang="en-US" sz="1800" b="1" i="0" u="none" strike="noStrike" cap="none">
                  <a:solidFill>
                    <a:srgbClr val="FF0000"/>
                  </a:solidFill>
                  <a:latin typeface="Cambria"/>
                  <a:ea typeface="Cambria"/>
                  <a:cs typeface="Cambria"/>
                  <a:sym typeface="Cambria"/>
                </a:rPr>
                <a:t>G</a:t>
              </a:r>
              <a:r>
                <a:rPr lang="en-US" sz="1800" b="1" i="0" u="none" strike="noStrike" cap="none">
                  <a:solidFill>
                    <a:schemeClr val="dk1"/>
                  </a:solidFill>
                  <a:latin typeface="Cambria"/>
                  <a:ea typeface="Cambria"/>
                  <a:cs typeface="Cambria"/>
                  <a:sym typeface="Cambria"/>
                </a:rPr>
                <a:t>:</a:t>
              </a:r>
              <a:r>
                <a:rPr lang="en-US" sz="1800" b="0" i="0" u="none" strike="noStrike" cap="none">
                  <a:solidFill>
                    <a:schemeClr val="dk1"/>
                  </a:solidFill>
                  <a:latin typeface="Cambria"/>
                  <a:ea typeface="Cambria"/>
                  <a:cs typeface="Cambria"/>
                  <a:sym typeface="Cambria"/>
                </a:rPr>
                <a:t> tiếp nhận phản hồi, xử lý rủi ro đạo đức</a:t>
              </a:r>
              <a:endParaRPr sz="1800" b="0" i="0" u="none" strike="noStrike" cap="none">
                <a:solidFill>
                  <a:schemeClr val="dk1"/>
                </a:solidFill>
                <a:latin typeface="Cambria"/>
                <a:ea typeface="Cambria"/>
                <a:cs typeface="Cambria"/>
                <a:sym typeface="Cambria"/>
              </a:endParaRPr>
            </a:p>
          </p:txBody>
        </p:sp>
      </p:grpSp>
      <p:sp>
        <p:nvSpPr>
          <p:cNvPr id="325" name="Google Shape;325;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1"/>
          <p:cNvSpPr txBox="1"/>
          <p:nvPr/>
        </p:nvSpPr>
        <p:spPr>
          <a:xfrm>
            <a:off x="941166" y="1225514"/>
            <a:ext cx="10494621" cy="869293"/>
          </a:xfrm>
          <a:prstGeom prst="rect">
            <a:avLst/>
          </a:prstGeom>
          <a:solidFill>
            <a:srgbClr val="004AAD"/>
          </a:solidFill>
          <a:ln>
            <a:noFill/>
          </a:ln>
        </p:spPr>
        <p:txBody>
          <a:bodyPr spcFirstLastPara="1" wrap="square" lIns="68575" tIns="34275" rIns="68575" bIns="34275" anchor="ctr" anchorCtr="0">
            <a:normAutofit fontScale="97500" lnSpcReduction="100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ESG TRONG MỐI QUAN HỆ VỚI DỰ ÁN TIẾT KIỆM NĂNG LƯỢNG </a:t>
            </a:r>
            <a:endParaRPr sz="3200" b="1" i="0" u="none" strike="noStrike" cap="none">
              <a:solidFill>
                <a:schemeClr val="lt1"/>
              </a:solidFill>
              <a:latin typeface="Cambria"/>
              <a:ea typeface="Cambria"/>
              <a:cs typeface="Cambria"/>
              <a:sym typeface="Cambria"/>
            </a:endParaRPr>
          </a:p>
        </p:txBody>
      </p:sp>
      <p:sp>
        <p:nvSpPr>
          <p:cNvPr id="332" name="Google Shape;332;p21"/>
          <p:cNvSpPr txBox="1"/>
          <p:nvPr/>
        </p:nvSpPr>
        <p:spPr>
          <a:xfrm>
            <a:off x="941166" y="2434550"/>
            <a:ext cx="2973772" cy="3917455"/>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FF0000"/>
                </a:solidFill>
                <a:latin typeface="Cambria"/>
                <a:ea typeface="Cambria"/>
                <a:cs typeface="Cambria"/>
                <a:sym typeface="Cambria"/>
              </a:rPr>
              <a:t>E: </a:t>
            </a:r>
            <a:r>
              <a:rPr lang="en-US" sz="2200" b="0" i="0" u="none" strike="noStrike" cap="none">
                <a:solidFill>
                  <a:schemeClr val="dk1"/>
                </a:solidFill>
                <a:latin typeface="Cambria"/>
                <a:ea typeface="Cambria"/>
                <a:cs typeface="Cambria"/>
                <a:sym typeface="Cambria"/>
              </a:rPr>
              <a:t>Giảm phát thải, giảm tiêu thụ tài nguyên</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ts val="2200"/>
              <a:buFont typeface="Arial"/>
              <a:buNone/>
            </a:pPr>
            <a:r>
              <a:rPr lang="en-US" sz="2200" b="1" i="0" u="none" strike="noStrike" cap="none">
                <a:solidFill>
                  <a:srgbClr val="FF0000"/>
                </a:solidFill>
                <a:latin typeface="Cambria"/>
                <a:ea typeface="Cambria"/>
                <a:cs typeface="Cambria"/>
                <a:sym typeface="Cambria"/>
              </a:rPr>
              <a:t>S</a:t>
            </a:r>
            <a:r>
              <a:rPr lang="en-US" sz="2200" b="1" i="0" u="none" strike="noStrike" cap="none">
                <a:solidFill>
                  <a:schemeClr val="dk1"/>
                </a:solidFill>
                <a:latin typeface="Cambria"/>
                <a:ea typeface="Cambria"/>
                <a:cs typeface="Cambria"/>
                <a:sym typeface="Cambria"/>
              </a:rPr>
              <a:t>: </a:t>
            </a:r>
            <a:r>
              <a:rPr lang="en-US" sz="2200" b="0" i="0" u="none" strike="noStrike" cap="none">
                <a:solidFill>
                  <a:schemeClr val="dk1"/>
                </a:solidFill>
                <a:latin typeface="Cambria"/>
                <a:ea typeface="Cambria"/>
                <a:cs typeface="Cambria"/>
                <a:sym typeface="Cambria"/>
              </a:rPr>
              <a:t>Điều kiện làm việc, sức khỏe NLĐ khi thay đổi công nghệ</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ts val="2200"/>
              <a:buFont typeface="Arial"/>
              <a:buNone/>
            </a:pPr>
            <a:r>
              <a:rPr lang="en-US" sz="2200" b="1" i="0" u="none" strike="noStrike" cap="none">
                <a:solidFill>
                  <a:srgbClr val="FF0000"/>
                </a:solidFill>
                <a:latin typeface="Cambria"/>
                <a:ea typeface="Cambria"/>
                <a:cs typeface="Cambria"/>
                <a:sym typeface="Cambria"/>
              </a:rPr>
              <a:t>G</a:t>
            </a:r>
            <a:r>
              <a:rPr lang="en-US" sz="2200" b="1" i="0" u="none" strike="noStrike" cap="none">
                <a:solidFill>
                  <a:schemeClr val="dk1"/>
                </a:solidFill>
                <a:latin typeface="Cambria"/>
                <a:ea typeface="Cambria"/>
                <a:cs typeface="Cambria"/>
                <a:sym typeface="Cambria"/>
              </a:rPr>
              <a:t>: </a:t>
            </a:r>
            <a:r>
              <a:rPr lang="en-US" sz="2200" b="0" i="0" u="none" strike="noStrike" cap="none">
                <a:solidFill>
                  <a:schemeClr val="dk1"/>
                </a:solidFill>
                <a:latin typeface="Cambria"/>
                <a:ea typeface="Cambria"/>
                <a:cs typeface="Cambria"/>
                <a:sym typeface="Cambria"/>
              </a:rPr>
              <a:t>Quản lý rủi ro dự án, minh bạch dữ liệu, báo cáo</a:t>
            </a:r>
            <a:endParaRPr sz="1400" b="0" i="0" u="none" strike="noStrike" cap="none">
              <a:solidFill>
                <a:srgbClr val="000000"/>
              </a:solidFill>
              <a:latin typeface="Arial"/>
              <a:ea typeface="Arial"/>
              <a:cs typeface="Arial"/>
              <a:sym typeface="Arial"/>
            </a:endParaRPr>
          </a:p>
        </p:txBody>
      </p:sp>
      <p:pic>
        <p:nvPicPr>
          <p:cNvPr id="333" name="Google Shape;333;p21"/>
          <p:cNvPicPr preferRelativeResize="0"/>
          <p:nvPr/>
        </p:nvPicPr>
        <p:blipFill rotWithShape="1">
          <a:blip r:embed="rId3">
            <a:alphaModFix/>
          </a:blip>
          <a:srcRect/>
          <a:stretch/>
        </p:blipFill>
        <p:spPr>
          <a:xfrm>
            <a:off x="5454730" y="2094807"/>
            <a:ext cx="6236924" cy="4846006"/>
          </a:xfrm>
          <a:prstGeom prst="rect">
            <a:avLst/>
          </a:prstGeom>
          <a:noFill/>
          <a:ln>
            <a:noFill/>
          </a:ln>
        </p:spPr>
      </p:pic>
      <p:sp>
        <p:nvSpPr>
          <p:cNvPr id="334" name="Google Shape;334;p21"/>
          <p:cNvSpPr/>
          <p:nvPr/>
        </p:nvSpPr>
        <p:spPr>
          <a:xfrm>
            <a:off x="4155916" y="3727770"/>
            <a:ext cx="1057835" cy="1035424"/>
          </a:xfrm>
          <a:prstGeom prst="rightArrow">
            <a:avLst>
              <a:gd name="adj1" fmla="val 50000"/>
              <a:gd name="adj2" fmla="val 50000"/>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335" name="Google Shape;335;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22"/>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CƠ CHẾ THAM VẤN STAKEHOLDER TRONG ESG</a:t>
            </a:r>
            <a:endParaRPr sz="3200" b="1" i="0" u="none" strike="noStrike" cap="none">
              <a:solidFill>
                <a:schemeClr val="lt1"/>
              </a:solidFill>
              <a:latin typeface="Cambria"/>
              <a:ea typeface="Cambria"/>
              <a:cs typeface="Cambria"/>
              <a:sym typeface="Cambria"/>
            </a:endParaRPr>
          </a:p>
        </p:txBody>
      </p:sp>
      <p:grpSp>
        <p:nvGrpSpPr>
          <p:cNvPr id="342" name="Google Shape;342;p22"/>
          <p:cNvGrpSpPr/>
          <p:nvPr/>
        </p:nvGrpSpPr>
        <p:grpSpPr>
          <a:xfrm>
            <a:off x="1225674" y="2178796"/>
            <a:ext cx="3120163" cy="4495461"/>
            <a:chOff x="284508" y="2197"/>
            <a:chExt cx="3120163" cy="4495461"/>
          </a:xfrm>
        </p:grpSpPr>
        <p:sp>
          <p:nvSpPr>
            <p:cNvPr id="343" name="Google Shape;343;p22"/>
            <p:cNvSpPr/>
            <p:nvPr/>
          </p:nvSpPr>
          <p:spPr>
            <a:xfrm>
              <a:off x="284508" y="2197"/>
              <a:ext cx="3120163" cy="817356"/>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22"/>
            <p:cNvSpPr txBox="1"/>
            <p:nvPr/>
          </p:nvSpPr>
          <p:spPr>
            <a:xfrm>
              <a:off x="308448" y="26137"/>
              <a:ext cx="3072283" cy="76947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Xác định các nhóm stakeholder liên quan</a:t>
              </a:r>
              <a:endParaRPr sz="1800" b="0" i="0" u="none" strike="noStrike" cap="none">
                <a:solidFill>
                  <a:srgbClr val="000000"/>
                </a:solidFill>
                <a:latin typeface="Cambria"/>
                <a:ea typeface="Cambria"/>
                <a:cs typeface="Cambria"/>
                <a:sym typeface="Cambria"/>
              </a:endParaRPr>
            </a:p>
          </p:txBody>
        </p:sp>
        <p:sp>
          <p:nvSpPr>
            <p:cNvPr id="345" name="Google Shape;345;p22"/>
            <p:cNvSpPr/>
            <p:nvPr/>
          </p:nvSpPr>
          <p:spPr>
            <a:xfrm rot="5400000">
              <a:off x="1691336" y="839987"/>
              <a:ext cx="306508" cy="367810"/>
            </a:xfrm>
            <a:prstGeom prst="rightArrow">
              <a:avLst>
                <a:gd name="adj1" fmla="val 60000"/>
                <a:gd name="adj2" fmla="val 50000"/>
              </a:avLst>
            </a:prstGeom>
            <a:solidFill>
              <a:srgbClr val="CFDBAF"/>
            </a:solidFill>
            <a:ln>
              <a:noFill/>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6" name="Google Shape;346;p22"/>
            <p:cNvSpPr txBox="1"/>
            <p:nvPr/>
          </p:nvSpPr>
          <p:spPr>
            <a:xfrm>
              <a:off x="1734247" y="870638"/>
              <a:ext cx="220686" cy="21455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rgbClr val="000000"/>
                </a:solidFill>
                <a:latin typeface="Cambria"/>
                <a:ea typeface="Cambria"/>
                <a:cs typeface="Cambria"/>
                <a:sym typeface="Cambria"/>
              </a:endParaRPr>
            </a:p>
          </p:txBody>
        </p:sp>
        <p:sp>
          <p:nvSpPr>
            <p:cNvPr id="347" name="Google Shape;347;p22"/>
            <p:cNvSpPr/>
            <p:nvPr/>
          </p:nvSpPr>
          <p:spPr>
            <a:xfrm>
              <a:off x="284508" y="1228232"/>
              <a:ext cx="3120163" cy="817356"/>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22"/>
            <p:cNvSpPr txBox="1"/>
            <p:nvPr/>
          </p:nvSpPr>
          <p:spPr>
            <a:xfrm>
              <a:off x="308448" y="1252172"/>
              <a:ext cx="3072283" cy="76947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Thiết lập kênh đối thoại đa chiều</a:t>
              </a:r>
              <a:endParaRPr sz="1800" b="0" i="0" u="none" strike="noStrike" cap="none">
                <a:solidFill>
                  <a:srgbClr val="000000"/>
                </a:solidFill>
                <a:latin typeface="Cambria"/>
                <a:ea typeface="Cambria"/>
                <a:cs typeface="Cambria"/>
                <a:sym typeface="Cambria"/>
              </a:endParaRPr>
            </a:p>
          </p:txBody>
        </p:sp>
        <p:sp>
          <p:nvSpPr>
            <p:cNvPr id="349" name="Google Shape;349;p22"/>
            <p:cNvSpPr/>
            <p:nvPr/>
          </p:nvSpPr>
          <p:spPr>
            <a:xfrm rot="5400000">
              <a:off x="1691336" y="2066022"/>
              <a:ext cx="306508" cy="367810"/>
            </a:xfrm>
            <a:prstGeom prst="rightArrow">
              <a:avLst>
                <a:gd name="adj1" fmla="val 60000"/>
                <a:gd name="adj2" fmla="val 50000"/>
              </a:avLst>
            </a:prstGeom>
            <a:solidFill>
              <a:srgbClr val="CFDBAF"/>
            </a:solidFill>
            <a:ln>
              <a:noFill/>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0" name="Google Shape;350;p22"/>
            <p:cNvSpPr txBox="1"/>
            <p:nvPr/>
          </p:nvSpPr>
          <p:spPr>
            <a:xfrm>
              <a:off x="1734247" y="2096673"/>
              <a:ext cx="220686" cy="21455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rgbClr val="000000"/>
                </a:solidFill>
                <a:latin typeface="Cambria"/>
                <a:ea typeface="Cambria"/>
                <a:cs typeface="Cambria"/>
                <a:sym typeface="Cambria"/>
              </a:endParaRPr>
            </a:p>
          </p:txBody>
        </p:sp>
        <p:sp>
          <p:nvSpPr>
            <p:cNvPr id="351" name="Google Shape;351;p22"/>
            <p:cNvSpPr/>
            <p:nvPr/>
          </p:nvSpPr>
          <p:spPr>
            <a:xfrm>
              <a:off x="284508" y="2454267"/>
              <a:ext cx="3120163" cy="817356"/>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2" name="Google Shape;352;p22"/>
            <p:cNvSpPr txBox="1"/>
            <p:nvPr/>
          </p:nvSpPr>
          <p:spPr>
            <a:xfrm>
              <a:off x="308448" y="2478207"/>
              <a:ext cx="3072283" cy="76947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Định kỳ tổ chức tham vấn (hội thảo, khảo sát, phỏng vấn)</a:t>
              </a:r>
              <a:endParaRPr sz="1800" b="0" i="0" u="none" strike="noStrike" cap="none">
                <a:solidFill>
                  <a:srgbClr val="000000"/>
                </a:solidFill>
                <a:latin typeface="Cambria"/>
                <a:ea typeface="Cambria"/>
                <a:cs typeface="Cambria"/>
                <a:sym typeface="Cambria"/>
              </a:endParaRPr>
            </a:p>
          </p:txBody>
        </p:sp>
        <p:sp>
          <p:nvSpPr>
            <p:cNvPr id="353" name="Google Shape;353;p22"/>
            <p:cNvSpPr/>
            <p:nvPr/>
          </p:nvSpPr>
          <p:spPr>
            <a:xfrm rot="5400000">
              <a:off x="1691336" y="3292057"/>
              <a:ext cx="306508" cy="367810"/>
            </a:xfrm>
            <a:prstGeom prst="rightArrow">
              <a:avLst>
                <a:gd name="adj1" fmla="val 60000"/>
                <a:gd name="adj2" fmla="val 50000"/>
              </a:avLst>
            </a:prstGeom>
            <a:solidFill>
              <a:srgbClr val="CFDBAF"/>
            </a:solidFill>
            <a:ln>
              <a:noFill/>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4" name="Google Shape;354;p22"/>
            <p:cNvSpPr txBox="1"/>
            <p:nvPr/>
          </p:nvSpPr>
          <p:spPr>
            <a:xfrm>
              <a:off x="1734247" y="3322708"/>
              <a:ext cx="220686" cy="214556"/>
            </a:xfrm>
            <a:prstGeom prst="rect">
              <a:avLst/>
            </a:prstGeom>
            <a:noFill/>
            <a:ln>
              <a:noFill/>
            </a:ln>
          </p:spPr>
          <p:txBody>
            <a:bodyPr spcFirstLastPara="1" wrap="square" lIns="0" tIns="0" rIns="0" bIns="0" anchor="ctr" anchorCtr="0">
              <a:noAutofit/>
            </a:bodyPr>
            <a:lstStyle/>
            <a:p>
              <a:pPr marL="0" marR="0" lvl="0" indent="0" algn="ctr" rtl="0">
                <a:lnSpc>
                  <a:spcPct val="90000"/>
                </a:lnSpc>
                <a:spcBef>
                  <a:spcPts val="0"/>
                </a:spcBef>
                <a:spcAft>
                  <a:spcPts val="0"/>
                </a:spcAft>
                <a:buClr>
                  <a:schemeClr val="dk1"/>
                </a:buClr>
                <a:buSzPts val="1800"/>
                <a:buFont typeface="Calibri"/>
                <a:buNone/>
              </a:pPr>
              <a:endParaRPr sz="1800" b="0" i="0" u="none" strike="noStrike" cap="none">
                <a:solidFill>
                  <a:srgbClr val="000000"/>
                </a:solidFill>
                <a:latin typeface="Cambria"/>
                <a:ea typeface="Cambria"/>
                <a:cs typeface="Cambria"/>
                <a:sym typeface="Cambria"/>
              </a:endParaRPr>
            </a:p>
          </p:txBody>
        </p:sp>
        <p:sp>
          <p:nvSpPr>
            <p:cNvPr id="355" name="Google Shape;355;p22"/>
            <p:cNvSpPr/>
            <p:nvPr/>
          </p:nvSpPr>
          <p:spPr>
            <a:xfrm>
              <a:off x="284508" y="3680302"/>
              <a:ext cx="3120163" cy="817356"/>
            </a:xfrm>
            <a:prstGeom prst="roundRect">
              <a:avLst>
                <a:gd name="adj" fmla="val 10000"/>
              </a:avLst>
            </a:prstGeom>
            <a:solidFill>
              <a:srgbClr val="FFFFFF"/>
            </a:solidFill>
            <a:ln w="38100" cap="flat" cmpd="sng">
              <a:solidFill>
                <a:srgbClr val="95AF41"/>
              </a:solidFill>
              <a:prstDash val="solid"/>
              <a:miter lim="800000"/>
              <a:headEnd type="none" w="sm" len="sm"/>
              <a:tailEnd type="none" w="sm" len="sm"/>
            </a:ln>
            <a:effectLst>
              <a:outerShdw blurRad="40000" dist="20000" dir="5400000" rotWithShape="0">
                <a:srgbClr val="000000">
                  <a:alpha val="37254"/>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56" name="Google Shape;356;p22"/>
            <p:cNvSpPr txBox="1"/>
            <p:nvPr/>
          </p:nvSpPr>
          <p:spPr>
            <a:xfrm>
              <a:off x="308448" y="3704242"/>
              <a:ext cx="3072283" cy="769476"/>
            </a:xfrm>
            <a:prstGeom prst="rect">
              <a:avLst/>
            </a:prstGeom>
            <a:noFill/>
            <a:ln>
              <a:noFill/>
            </a:ln>
          </p:spPr>
          <p:txBody>
            <a:bodyPr spcFirstLastPara="1" wrap="square" lIns="68575" tIns="68575" rIns="68575" bIns="68575" anchor="ctr" anchorCtr="0">
              <a:noAutofit/>
            </a:bodyPr>
            <a:lstStyle/>
            <a:p>
              <a:pPr marL="0" marR="0" lvl="0" indent="0" algn="ctr"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Phản hồi và tích hợp ý kiến vào chiến lược ESG</a:t>
              </a:r>
              <a:endParaRPr sz="1800" b="0" i="0" u="none" strike="noStrike" cap="none">
                <a:solidFill>
                  <a:srgbClr val="000000"/>
                </a:solidFill>
                <a:latin typeface="Cambria"/>
                <a:ea typeface="Cambria"/>
                <a:cs typeface="Cambria"/>
                <a:sym typeface="Cambria"/>
              </a:endParaRPr>
            </a:p>
          </p:txBody>
        </p:sp>
      </p:grpSp>
      <p:pic>
        <p:nvPicPr>
          <p:cNvPr id="357" name="Google Shape;357;p22" descr="Stakeholder engagement in the ESG process - BDO"/>
          <p:cNvPicPr preferRelativeResize="0"/>
          <p:nvPr/>
        </p:nvPicPr>
        <p:blipFill rotWithShape="1">
          <a:blip r:embed="rId3">
            <a:alphaModFix/>
          </a:blip>
          <a:srcRect/>
          <a:stretch/>
        </p:blipFill>
        <p:spPr>
          <a:xfrm>
            <a:off x="4923014" y="2176598"/>
            <a:ext cx="6687287" cy="4499857"/>
          </a:xfrm>
          <a:prstGeom prst="rect">
            <a:avLst/>
          </a:prstGeom>
          <a:noFill/>
          <a:ln>
            <a:noFill/>
          </a:ln>
        </p:spPr>
      </p:pic>
      <p:sp>
        <p:nvSpPr>
          <p:cNvPr id="358" name="Google Shape;358;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3"/>
        <p:cNvGrpSpPr/>
        <p:nvPr/>
      </p:nvGrpSpPr>
      <p:grpSpPr>
        <a:xfrm>
          <a:off x="0" y="0"/>
          <a:ext cx="0" cy="0"/>
          <a:chOff x="0" y="0"/>
          <a:chExt cx="0" cy="0"/>
        </a:xfrm>
      </p:grpSpPr>
      <p:sp>
        <p:nvSpPr>
          <p:cNvPr id="364" name="Google Shape;364;p23"/>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MINH BẠCH ESG VỚI STAKEHOLDER</a:t>
            </a:r>
            <a:endParaRPr sz="3200" b="1" i="0" u="none" strike="noStrike" cap="none">
              <a:solidFill>
                <a:schemeClr val="lt1"/>
              </a:solidFill>
              <a:latin typeface="Cambria"/>
              <a:ea typeface="Cambria"/>
              <a:cs typeface="Cambria"/>
              <a:sym typeface="Cambria"/>
            </a:endParaRPr>
          </a:p>
        </p:txBody>
      </p:sp>
      <p:sp>
        <p:nvSpPr>
          <p:cNvPr id="365" name="Google Shape;365;p23"/>
          <p:cNvSpPr/>
          <p:nvPr/>
        </p:nvSpPr>
        <p:spPr>
          <a:xfrm>
            <a:off x="941166" y="2517695"/>
            <a:ext cx="3625836" cy="3917415"/>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685800" marR="0" lvl="0" indent="-457200" algn="l" rtl="0">
              <a:lnSpc>
                <a:spcPct val="100000"/>
              </a:lnSpc>
              <a:spcBef>
                <a:spcPts val="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Công bố báo cáo ESG định kỳ</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Chia sẻ dữ liệu qua website, hội thảo</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Minh bạch về rủi ro, cơ hội và kết quả ESG</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rgbClr val="000000"/>
              </a:buClr>
              <a:buSzPts val="2200"/>
              <a:buFont typeface="Arial"/>
              <a:buChar char="•"/>
            </a:pPr>
            <a:r>
              <a:rPr lang="en-US" sz="2200" b="0" i="0" u="none" strike="noStrike" cap="none">
                <a:solidFill>
                  <a:srgbClr val="000000"/>
                </a:solidFill>
                <a:latin typeface="Cambria"/>
                <a:ea typeface="Cambria"/>
                <a:cs typeface="Cambria"/>
                <a:sym typeface="Cambria"/>
              </a:rPr>
              <a:t>Áp dụng tiêu chuẩn báo cáo quốc tế (GRI, SASB...)</a:t>
            </a:r>
            <a:endParaRPr sz="1400" b="0" i="0" u="none" strike="noStrike" cap="none">
              <a:solidFill>
                <a:srgbClr val="000000"/>
              </a:solidFill>
              <a:latin typeface="Arial"/>
              <a:ea typeface="Arial"/>
              <a:cs typeface="Arial"/>
              <a:sym typeface="Arial"/>
            </a:endParaRPr>
          </a:p>
        </p:txBody>
      </p:sp>
      <p:pic>
        <p:nvPicPr>
          <p:cNvPr id="366" name="Google Shape;366;p23" descr="Resideo Technologies Releases 2022 Environmental, Social and Governance  (ESG) Report"/>
          <p:cNvPicPr preferRelativeResize="0"/>
          <p:nvPr/>
        </p:nvPicPr>
        <p:blipFill rotWithShape="1">
          <a:blip r:embed="rId3">
            <a:alphaModFix/>
          </a:blip>
          <a:srcRect/>
          <a:stretch/>
        </p:blipFill>
        <p:spPr>
          <a:xfrm>
            <a:off x="5023480" y="2413422"/>
            <a:ext cx="7332180" cy="4125963"/>
          </a:xfrm>
          <a:prstGeom prst="rect">
            <a:avLst/>
          </a:prstGeom>
          <a:noFill/>
          <a:ln>
            <a:noFill/>
          </a:ln>
        </p:spPr>
      </p:pic>
      <p:sp>
        <p:nvSpPr>
          <p:cNvPr id="367" name="Google Shape;36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24"/>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BÀI TẬP TÌNH HUỐNG – PHÂN TÍCH STAKEHOLDER</a:t>
            </a:r>
            <a:endParaRPr sz="3200" b="1" i="0" u="none" strike="noStrike" cap="none">
              <a:solidFill>
                <a:schemeClr val="lt1"/>
              </a:solidFill>
              <a:latin typeface="Cambria"/>
              <a:ea typeface="Cambria"/>
              <a:cs typeface="Cambria"/>
              <a:sym typeface="Cambria"/>
            </a:endParaRPr>
          </a:p>
        </p:txBody>
      </p:sp>
      <p:sp>
        <p:nvSpPr>
          <p:cNvPr id="374" name="Google Shape;374;p24"/>
          <p:cNvSpPr/>
          <p:nvPr/>
        </p:nvSpPr>
        <p:spPr>
          <a:xfrm>
            <a:off x="586478" y="2535681"/>
            <a:ext cx="5133633" cy="3681940"/>
          </a:xfrm>
          <a:prstGeom prst="roundRect">
            <a:avLst>
              <a:gd name="adj" fmla="val 7776"/>
            </a:avLst>
          </a:prstGeom>
          <a:solidFill>
            <a:schemeClr val="lt1"/>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chemeClr val="dk1"/>
                </a:solidFill>
                <a:latin typeface="Cambria"/>
                <a:ea typeface="Cambria"/>
                <a:cs typeface="Cambria"/>
                <a:sym typeface="Cambria"/>
              </a:rPr>
              <a:t>Xây dựng cơ chế tham vấn stakeholder cho chuỗi trung tâm thương mại.</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Yêu cầu: Xác định các nhóm stakeholder chính và phân tích các vấn đề trọng tâm cần quan tâm cho từng nhóm.</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200"/>
              </a:spcBef>
              <a:spcAft>
                <a:spcPts val="0"/>
              </a:spcAft>
              <a:buClr>
                <a:schemeClr val="dk1"/>
              </a:buClr>
              <a:buSzPts val="2200"/>
              <a:buFont typeface="Arial"/>
              <a:buChar char="•"/>
            </a:pPr>
            <a:r>
              <a:rPr lang="en-US" sz="2200" b="0" i="0" u="none" strike="noStrike" cap="none">
                <a:solidFill>
                  <a:schemeClr val="dk1"/>
                </a:solidFill>
                <a:latin typeface="Cambria"/>
                <a:ea typeface="Cambria"/>
                <a:cs typeface="Cambria"/>
                <a:sym typeface="Cambria"/>
              </a:rPr>
              <a:t>Thời lượng: 20-30 phút thảo luận nhóm</a:t>
            </a:r>
            <a:endParaRPr sz="1400" b="0" i="0" u="none" strike="noStrike" cap="none">
              <a:solidFill>
                <a:srgbClr val="000000"/>
              </a:solidFill>
              <a:latin typeface="Arial"/>
              <a:ea typeface="Arial"/>
              <a:cs typeface="Arial"/>
              <a:sym typeface="Arial"/>
            </a:endParaRPr>
          </a:p>
        </p:txBody>
      </p:sp>
      <p:pic>
        <p:nvPicPr>
          <p:cNvPr id="375" name="Google Shape;375;p24" descr="Effectively Engaging with Stakeholders"/>
          <p:cNvPicPr preferRelativeResize="0"/>
          <p:nvPr/>
        </p:nvPicPr>
        <p:blipFill rotWithShape="1">
          <a:blip r:embed="rId3">
            <a:alphaModFix/>
          </a:blip>
          <a:srcRect l="6950" r="6537"/>
          <a:stretch/>
        </p:blipFill>
        <p:spPr>
          <a:xfrm>
            <a:off x="6351878" y="2535681"/>
            <a:ext cx="5392753" cy="3506336"/>
          </a:xfrm>
          <a:prstGeom prst="rect">
            <a:avLst/>
          </a:prstGeom>
          <a:noFill/>
          <a:ln>
            <a:noFill/>
          </a:ln>
        </p:spPr>
      </p:pic>
      <p:sp>
        <p:nvSpPr>
          <p:cNvPr id="376" name="Google Shape;37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sp>
        <p:nvSpPr>
          <p:cNvPr id="382" name="Google Shape;382;p25"/>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00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BÀI TẬP ỨNG DỤNG: THIẾT KẾ PHỎNG VẤN STAKEHOLDER</a:t>
            </a:r>
            <a:endParaRPr sz="3200" b="1" i="0" u="none" strike="noStrike" cap="none">
              <a:solidFill>
                <a:schemeClr val="lt1"/>
              </a:solidFill>
              <a:latin typeface="Cambria"/>
              <a:ea typeface="Cambria"/>
              <a:cs typeface="Cambria"/>
              <a:sym typeface="Cambria"/>
            </a:endParaRPr>
          </a:p>
        </p:txBody>
      </p:sp>
      <p:sp>
        <p:nvSpPr>
          <p:cNvPr id="383" name="Google Shape;383;p25"/>
          <p:cNvSpPr/>
          <p:nvPr/>
        </p:nvSpPr>
        <p:spPr>
          <a:xfrm>
            <a:off x="1301656" y="2389104"/>
            <a:ext cx="4794344" cy="3941843"/>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228600" marR="0" lvl="0" indent="0" algn="l" rtl="0">
              <a:lnSpc>
                <a:spcPct val="100000"/>
              </a:lnSpc>
              <a:spcBef>
                <a:spcPts val="0"/>
              </a:spcBef>
              <a:spcAft>
                <a:spcPts val="0"/>
              </a:spcAft>
              <a:buClr>
                <a:srgbClr val="000000"/>
              </a:buClr>
              <a:buSzPts val="2200"/>
              <a:buFont typeface="Arial"/>
              <a:buNone/>
            </a:pPr>
            <a:r>
              <a:rPr lang="en-US" sz="2200" b="1" i="0" u="none" strike="noStrike" cap="none">
                <a:solidFill>
                  <a:srgbClr val="000000"/>
                </a:solidFill>
                <a:latin typeface="Cambria"/>
                <a:ea typeface="Cambria"/>
                <a:cs typeface="Cambria"/>
                <a:sym typeface="Cambria"/>
              </a:rPr>
              <a:t>Dựa trên các nhóm stakeholder đã xác định, soạn câu hỏi phỏng vấn cho mỗi nhóm (5-7 câu). </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ts val="2200"/>
              <a:buFont typeface="Arial"/>
              <a:buNone/>
            </a:pPr>
            <a:r>
              <a:rPr lang="en-US" sz="2200" b="0" i="1" u="none" strike="noStrike" cap="none">
                <a:solidFill>
                  <a:srgbClr val="56A9F3"/>
                </a:solidFill>
                <a:latin typeface="Cambria"/>
                <a:ea typeface="Cambria"/>
                <a:cs typeface="Cambria"/>
                <a:sym typeface="Cambria"/>
              </a:rPr>
              <a:t>Gợi ý: Tập trung vào kỳ vọng, lo ngại và đề xuất</a:t>
            </a:r>
            <a:endParaRPr sz="1400" b="0" i="0" u="none" strike="noStrike" cap="none">
              <a:solidFill>
                <a:srgbClr val="000000"/>
              </a:solidFill>
              <a:latin typeface="Arial"/>
              <a:ea typeface="Arial"/>
              <a:cs typeface="Arial"/>
              <a:sym typeface="Arial"/>
            </a:endParaRPr>
          </a:p>
          <a:p>
            <a:pPr marL="228600" marR="0" lvl="0" indent="0" algn="l" rtl="0">
              <a:lnSpc>
                <a:spcPct val="100000"/>
              </a:lnSpc>
              <a:spcBef>
                <a:spcPts val="1200"/>
              </a:spcBef>
              <a:spcAft>
                <a:spcPts val="0"/>
              </a:spcAft>
              <a:buClr>
                <a:srgbClr val="000000"/>
              </a:buClr>
              <a:buSzPts val="2200"/>
              <a:buFont typeface="Arial"/>
              <a:buNone/>
            </a:pPr>
            <a:r>
              <a:rPr lang="en-US" sz="2200" b="0" i="0" u="none" strike="noStrike" cap="none">
                <a:solidFill>
                  <a:srgbClr val="000000"/>
                </a:solidFill>
                <a:latin typeface="Cambria"/>
                <a:ea typeface="Cambria"/>
                <a:cs typeface="Cambria"/>
                <a:sym typeface="Cambria"/>
              </a:rPr>
              <a:t>Thời lượng: 20-30 phút thảo luận nhóm</a:t>
            </a:r>
            <a:endParaRPr sz="1400" b="0" i="0" u="none" strike="noStrike" cap="none">
              <a:solidFill>
                <a:srgbClr val="000000"/>
              </a:solidFill>
              <a:latin typeface="Arial"/>
              <a:ea typeface="Arial"/>
              <a:cs typeface="Arial"/>
              <a:sym typeface="Arial"/>
            </a:endParaRPr>
          </a:p>
        </p:txBody>
      </p:sp>
      <p:pic>
        <p:nvPicPr>
          <p:cNvPr id="384" name="Google Shape;384;p25" descr="4+ Hundred Stakeholder Interviews Royalty-Free Images, Stock Photos &amp;  Pictures | Shutterstock"/>
          <p:cNvPicPr preferRelativeResize="0"/>
          <p:nvPr/>
        </p:nvPicPr>
        <p:blipFill rotWithShape="1">
          <a:blip r:embed="rId3">
            <a:alphaModFix/>
          </a:blip>
          <a:srcRect b="7920"/>
          <a:stretch/>
        </p:blipFill>
        <p:spPr>
          <a:xfrm>
            <a:off x="6482787" y="2722879"/>
            <a:ext cx="4953000" cy="3274291"/>
          </a:xfrm>
          <a:prstGeom prst="roundRect">
            <a:avLst>
              <a:gd name="adj" fmla="val 16667"/>
            </a:avLst>
          </a:prstGeom>
          <a:noFill/>
          <a:ln>
            <a:noFill/>
          </a:ln>
          <a:effectLst>
            <a:outerShdw blurRad="76200" dist="38100" dir="7800000" algn="tl" rotWithShape="0">
              <a:srgbClr val="000000">
                <a:alpha val="40000"/>
              </a:srgbClr>
            </a:outerShdw>
          </a:effectLst>
        </p:spPr>
      </p:pic>
      <p:sp>
        <p:nvSpPr>
          <p:cNvPr id="385" name="Google Shape;38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26"/>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ĐÁP ÁN: THIẾT KẾ PHỎNG VẤN STAKEHOLDER</a:t>
            </a:r>
            <a:endParaRPr sz="3200" b="1" i="0" u="none" strike="noStrike" cap="none">
              <a:solidFill>
                <a:schemeClr val="lt1"/>
              </a:solidFill>
              <a:latin typeface="Cambria"/>
              <a:ea typeface="Cambria"/>
              <a:cs typeface="Cambria"/>
              <a:sym typeface="Cambria"/>
            </a:endParaRPr>
          </a:p>
        </p:txBody>
      </p:sp>
      <p:sp>
        <p:nvSpPr>
          <p:cNvPr id="392" name="Google Shape;392;p26"/>
          <p:cNvSpPr/>
          <p:nvPr/>
        </p:nvSpPr>
        <p:spPr>
          <a:xfrm>
            <a:off x="463457" y="2052006"/>
            <a:ext cx="5632543" cy="4606491"/>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lnSpcReduction="10000"/>
          </a:bodyPr>
          <a:lstStyle/>
          <a:p>
            <a:pPr marL="0" marR="0" lvl="0" indent="0" algn="l" rtl="0">
              <a:lnSpc>
                <a:spcPct val="100000"/>
              </a:lnSpc>
              <a:spcBef>
                <a:spcPts val="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Nhóm 1: Chính quyền địa phương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Ví dụ từ FEDS</a:t>
            </a:r>
            <a:r>
              <a:rPr lang="en-US" sz="1530" b="0" i="0" u="none" strike="noStrike" cap="none">
                <a:solidFill>
                  <a:srgbClr val="000000"/>
                </a:solidFill>
                <a:latin typeface="Cambria"/>
                <a:ea typeface="Cambria"/>
                <a:cs typeface="Cambria"/>
                <a:sym typeface="Cambria"/>
              </a:rPr>
              <a:t>: Định kỳ gặp gỡ để bàn về an toàn, tuân thủ pháp luật, phát triển cộng đồng.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Kỳ vọng</a:t>
            </a:r>
            <a:r>
              <a:rPr lang="en-US" sz="1530"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Doanh nghiệp tuân thủ đầy đủ quy định pháp luật, tiêu chuẩn môi trường.</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Hợp tác trong các chiến dịch cộng đồng (CSR, phòng cháy chữa cháy, an toàn lao động).</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Lo ngại</a:t>
            </a:r>
            <a:r>
              <a:rPr lang="en-US" sz="1530"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Hoạt động kinh doanh gây áp lực giao thông, tiếng ồn, rác thải.</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Vi phạm quy định hoặc chậm báo cáo.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Đề xuất</a:t>
            </a:r>
            <a:r>
              <a:rPr lang="en-US" sz="1530"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Tổ chức họp giao ban định kỳ với cơ quan chức năng.</a:t>
            </a:r>
            <a:endParaRPr sz="1400" b="0" i="0" u="none" strike="noStrike" cap="none">
              <a:solidFill>
                <a:srgbClr val="000000"/>
              </a:solidFill>
              <a:latin typeface="Arial"/>
              <a:ea typeface="Arial"/>
              <a:cs typeface="Arial"/>
              <a:sym typeface="Arial"/>
            </a:endParaRPr>
          </a:p>
          <a:p>
            <a:pPr marL="171450" marR="0" lvl="1" indent="-171450" algn="l" rtl="0">
              <a:lnSpc>
                <a:spcPct val="10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Cùng chính quyền tổ chức sự kiện cộng đồng (ví dụ: Ngày môi trường, chương trình giảm nhựa).</a:t>
            </a:r>
            <a:endParaRPr sz="1400" b="0" i="0" u="none" strike="noStrike" cap="none">
              <a:solidFill>
                <a:srgbClr val="000000"/>
              </a:solidFill>
              <a:latin typeface="Arial"/>
              <a:ea typeface="Arial"/>
              <a:cs typeface="Arial"/>
              <a:sym typeface="Arial"/>
            </a:endParaRPr>
          </a:p>
        </p:txBody>
      </p:sp>
      <p:sp>
        <p:nvSpPr>
          <p:cNvPr id="393" name="Google Shape;393;p26"/>
          <p:cNvSpPr/>
          <p:nvPr/>
        </p:nvSpPr>
        <p:spPr>
          <a:xfrm>
            <a:off x="6305562" y="2052006"/>
            <a:ext cx="5632543" cy="4606491"/>
          </a:xfrm>
          <a:prstGeom prst="roundRect">
            <a:avLst>
              <a:gd name="adj" fmla="val 7776"/>
            </a:avLst>
          </a:prstGeom>
          <a:solidFill>
            <a:srgbClr val="FFFFFF"/>
          </a:solidFill>
          <a:ln w="25400" cap="flat" cmpd="sng">
            <a:solidFill>
              <a:srgbClr val="0BD0D9"/>
            </a:solidFill>
            <a:prstDash val="solid"/>
            <a:round/>
            <a:headEnd type="none" w="sm" len="sm"/>
            <a:tailEnd type="none" w="sm" len="sm"/>
          </a:ln>
        </p:spPr>
        <p:txBody>
          <a:bodyPr spcFirstLastPara="1" wrap="square" lIns="91425" tIns="45700" rIns="91425" bIns="45700" anchor="ctr" anchorCtr="0">
            <a:normAutofit/>
          </a:bodyPr>
          <a:lstStyle/>
          <a:p>
            <a:pPr marL="0" marR="0" lvl="0" indent="0" algn="l" rtl="0">
              <a:lnSpc>
                <a:spcPct val="110000"/>
              </a:lnSpc>
              <a:spcBef>
                <a:spcPts val="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Nhóm 3: Doanh nghiệp liên quan / Nhà cung ứng</a:t>
            </a:r>
            <a:endParaRPr sz="1400" b="0" i="0" u="none" strike="noStrike" cap="none">
              <a:solidFill>
                <a:srgbClr val="000000"/>
              </a:solidFill>
              <a:latin typeface="Arial"/>
              <a:ea typeface="Arial"/>
              <a:cs typeface="Arial"/>
              <a:sym typeface="Arial"/>
            </a:endParaRPr>
          </a:p>
          <a:p>
            <a:pPr marL="0" marR="0" lvl="0" indent="0" algn="l" rtl="0">
              <a:lnSpc>
                <a:spcPct val="11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Ví dụ từ FEDS: </a:t>
            </a:r>
            <a:r>
              <a:rPr lang="en-US" sz="1530" b="0" i="0" u="none" strike="noStrike" cap="none">
                <a:solidFill>
                  <a:srgbClr val="000000"/>
                </a:solidFill>
                <a:latin typeface="Cambria"/>
                <a:ea typeface="Cambria"/>
                <a:cs typeface="Cambria"/>
                <a:sym typeface="Cambria"/>
              </a:rPr>
              <a:t>Hội nghị nhà cung ứng hàng năm, cam kết CSR, đánh giá tiêu chuẩn chất lượng.</a:t>
            </a:r>
            <a:endParaRPr sz="1400" b="0" i="0" u="none" strike="noStrike" cap="none">
              <a:solidFill>
                <a:srgbClr val="000000"/>
              </a:solidFill>
              <a:latin typeface="Arial"/>
              <a:ea typeface="Arial"/>
              <a:cs typeface="Arial"/>
              <a:sym typeface="Arial"/>
            </a:endParaRPr>
          </a:p>
          <a:p>
            <a:pPr marL="0" marR="0" lvl="0" indent="0" algn="l" rtl="0">
              <a:lnSpc>
                <a:spcPct val="11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Kỳ vọng:</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Quan hệ hợp tác lâu dài, ổn định, minh bạch về hợp đồng.</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Được hỗ trợ cải thiện tiêu chuẩn ESG (an toàn, lao động, môi trường).</a:t>
            </a:r>
            <a:endParaRPr sz="1400" b="0" i="0" u="none" strike="noStrike" cap="none">
              <a:solidFill>
                <a:srgbClr val="000000"/>
              </a:solidFill>
              <a:latin typeface="Arial"/>
              <a:ea typeface="Arial"/>
              <a:cs typeface="Arial"/>
              <a:sym typeface="Arial"/>
            </a:endParaRPr>
          </a:p>
          <a:p>
            <a:pPr marL="0" marR="0" lvl="0" indent="0" algn="l" rtl="0">
              <a:lnSpc>
                <a:spcPct val="11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Lo ngại:</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Yêu cầu khắt khe nhưng thiếu hỗ trợ kỹ thuật.</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Rủi ro thanh toán chậm hoặc thay đổi chính sách bất ngờ.</a:t>
            </a:r>
            <a:endParaRPr sz="1400" b="0" i="0" u="none" strike="noStrike" cap="none">
              <a:solidFill>
                <a:srgbClr val="000000"/>
              </a:solidFill>
              <a:latin typeface="Arial"/>
              <a:ea typeface="Arial"/>
              <a:cs typeface="Arial"/>
              <a:sym typeface="Arial"/>
            </a:endParaRPr>
          </a:p>
          <a:p>
            <a:pPr marL="0" marR="0" lvl="0" indent="0" algn="l" rtl="0">
              <a:lnSpc>
                <a:spcPct val="110000"/>
              </a:lnSpc>
              <a:spcBef>
                <a:spcPts val="600"/>
              </a:spcBef>
              <a:spcAft>
                <a:spcPts val="0"/>
              </a:spcAft>
              <a:buClr>
                <a:srgbClr val="000000"/>
              </a:buClr>
              <a:buSzPts val="1530"/>
              <a:buFont typeface="Arial"/>
              <a:buNone/>
            </a:pPr>
            <a:r>
              <a:rPr lang="en-US" sz="1530" b="1" i="0" u="none" strike="noStrike" cap="none">
                <a:solidFill>
                  <a:srgbClr val="000000"/>
                </a:solidFill>
                <a:latin typeface="Cambria"/>
                <a:ea typeface="Cambria"/>
                <a:cs typeface="Cambria"/>
                <a:sym typeface="Cambria"/>
              </a:rPr>
              <a:t>Đề xuất:</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Chia sẻ kế hoạch kinh doanh và yêu cầu ESG sớm.</a:t>
            </a:r>
            <a:endParaRPr sz="1400" b="0" i="0" u="none" strike="noStrike" cap="none">
              <a:solidFill>
                <a:srgbClr val="000000"/>
              </a:solidFill>
              <a:latin typeface="Arial"/>
              <a:ea typeface="Arial"/>
              <a:cs typeface="Arial"/>
              <a:sym typeface="Arial"/>
            </a:endParaRPr>
          </a:p>
          <a:p>
            <a:pPr marL="285750" marR="0" lvl="0" indent="-285750" algn="l" rtl="0">
              <a:lnSpc>
                <a:spcPct val="110000"/>
              </a:lnSpc>
              <a:spcBef>
                <a:spcPts val="600"/>
              </a:spcBef>
              <a:spcAft>
                <a:spcPts val="0"/>
              </a:spcAft>
              <a:buClr>
                <a:srgbClr val="000000"/>
              </a:buClr>
              <a:buSzPts val="1530"/>
              <a:buFont typeface="Arial"/>
              <a:buChar char="•"/>
            </a:pPr>
            <a:r>
              <a:rPr lang="en-US" sz="1530" b="0" i="0" u="none" strike="noStrike" cap="none">
                <a:solidFill>
                  <a:srgbClr val="000000"/>
                </a:solidFill>
                <a:latin typeface="Cambria"/>
                <a:ea typeface="Cambria"/>
                <a:cs typeface="Cambria"/>
                <a:sym typeface="Cambria"/>
              </a:rPr>
              <a:t>Tổ chức đào tạo, workshop về ESG cho nhà cung ứng</a:t>
            </a:r>
            <a:r>
              <a:rPr lang="en-US" sz="1530" b="1"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0" marR="0" lvl="0" indent="0" algn="l" rtl="0">
              <a:lnSpc>
                <a:spcPct val="110000"/>
              </a:lnSpc>
              <a:spcBef>
                <a:spcPts val="600"/>
              </a:spcBef>
              <a:spcAft>
                <a:spcPts val="0"/>
              </a:spcAft>
              <a:buClr>
                <a:srgbClr val="000000"/>
              </a:buClr>
              <a:buSzPts val="1530"/>
              <a:buFont typeface="Arial"/>
              <a:buNone/>
            </a:pPr>
            <a:endParaRPr sz="1530" b="0" i="0" u="none" strike="noStrike" cap="none">
              <a:solidFill>
                <a:srgbClr val="000000"/>
              </a:solidFill>
              <a:latin typeface="Cambria"/>
              <a:ea typeface="Cambria"/>
              <a:cs typeface="Cambria"/>
              <a:sym typeface="Cambria"/>
            </a:endParaRPr>
          </a:p>
        </p:txBody>
      </p:sp>
      <p:sp>
        <p:nvSpPr>
          <p:cNvPr id="394" name="Google Shape;394;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27"/>
          <p:cNvSpPr/>
          <p:nvPr/>
        </p:nvSpPr>
        <p:spPr>
          <a:xfrm>
            <a:off x="0" y="2898716"/>
            <a:ext cx="7935885" cy="1691037"/>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3600" b="1" i="0" u="none" strike="noStrike" cap="none">
                <a:solidFill>
                  <a:schemeClr val="lt1"/>
                </a:solidFill>
                <a:latin typeface="Cambria"/>
                <a:ea typeface="Cambria"/>
                <a:cs typeface="Cambria"/>
                <a:sym typeface="Cambria"/>
              </a:rPr>
              <a:t>Đánh giá hiệu quả thực hành ESG trong việc cấp tín dụng xanh và bài tập</a:t>
            </a:r>
            <a:endParaRPr sz="3600" b="1" i="0" u="none" strike="noStrike" cap="none">
              <a:solidFill>
                <a:schemeClr val="lt1"/>
              </a:solidFill>
              <a:latin typeface="Cambria"/>
              <a:ea typeface="Cambria"/>
              <a:cs typeface="Cambria"/>
              <a:sym typeface="Cambria"/>
            </a:endParaRPr>
          </a:p>
        </p:txBody>
      </p:sp>
      <p:sp>
        <p:nvSpPr>
          <p:cNvPr id="400" name="Google Shape;400;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27</a:t>
            </a:fld>
            <a:endParaRPr/>
          </a:p>
        </p:txBody>
      </p:sp>
      <p:pic>
        <p:nvPicPr>
          <p:cNvPr id="401" name="Google Shape;401;p27" descr="esg素材-esg图片-esg素材图片下载-觅知网"/>
          <p:cNvPicPr preferRelativeResize="0"/>
          <p:nvPr/>
        </p:nvPicPr>
        <p:blipFill rotWithShape="1">
          <a:blip r:embed="rId3">
            <a:alphaModFix/>
          </a:blip>
          <a:srcRect l="4564" t="15603" r="37794"/>
          <a:stretch/>
        </p:blipFill>
        <p:spPr>
          <a:xfrm>
            <a:off x="7935885" y="1991444"/>
            <a:ext cx="4256115" cy="3505583"/>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2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ESG LÀ GÌ?</a:t>
            </a:r>
            <a:endParaRPr sz="3200" b="1" i="0" u="none" strike="noStrike" cap="none">
              <a:solidFill>
                <a:schemeClr val="lt1"/>
              </a:solidFill>
              <a:latin typeface="Cambria"/>
              <a:ea typeface="Cambria"/>
              <a:cs typeface="Cambria"/>
              <a:sym typeface="Cambria"/>
            </a:endParaRPr>
          </a:p>
        </p:txBody>
      </p:sp>
      <p:sp>
        <p:nvSpPr>
          <p:cNvPr id="407" name="Google Shape;407;p28"/>
          <p:cNvSpPr txBox="1"/>
          <p:nvPr/>
        </p:nvSpPr>
        <p:spPr>
          <a:xfrm>
            <a:off x="756213" y="1955613"/>
            <a:ext cx="5276850" cy="467775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just" rtl="0">
              <a:lnSpc>
                <a:spcPct val="115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E - Environment (Môi trường):</a:t>
            </a:r>
            <a:r>
              <a:rPr lang="en-US" sz="1800" b="0" i="0" u="none" strike="noStrike" cap="none">
                <a:solidFill>
                  <a:srgbClr val="000000"/>
                </a:solidFill>
                <a:latin typeface="Cambria"/>
                <a:ea typeface="Cambria"/>
                <a:cs typeface="Cambria"/>
                <a:sym typeface="Cambria"/>
              </a:rPr>
              <a:t> Tác động của dự án đến môi trường tự nhiên.</a:t>
            </a:r>
            <a:endParaRPr sz="1400" b="0" i="0" u="none" strike="noStrike" cap="none">
              <a:solidFill>
                <a:srgbClr val="000000"/>
              </a:solidFill>
              <a:latin typeface="Arial"/>
              <a:ea typeface="Arial"/>
              <a:cs typeface="Arial"/>
              <a:sym typeface="Arial"/>
            </a:endParaRPr>
          </a:p>
          <a:p>
            <a:pPr marL="1143000" marR="0" lvl="2" indent="-228600" algn="just" rtl="0">
              <a:lnSpc>
                <a:spcPct val="115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Biến đổi khí hậu, phát thải, tài nguyên nước, đa dạng sinh học...</a:t>
            </a:r>
            <a:endParaRPr sz="1800" b="0" i="0" u="none" strike="noStrike" cap="none">
              <a:solidFill>
                <a:srgbClr val="000000"/>
              </a:solidFill>
              <a:latin typeface="Cambria"/>
              <a:ea typeface="Cambria"/>
              <a:cs typeface="Cambria"/>
              <a:sym typeface="Cambria"/>
            </a:endParaRPr>
          </a:p>
          <a:p>
            <a:pPr marL="742950" marR="0" lvl="1" indent="-285750" algn="just"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S - Social (Xã hội):</a:t>
            </a:r>
            <a:r>
              <a:rPr lang="en-US" sz="1800" b="0" i="0" u="none" strike="noStrike" cap="none">
                <a:solidFill>
                  <a:srgbClr val="000000"/>
                </a:solidFill>
                <a:latin typeface="Cambria"/>
                <a:ea typeface="Cambria"/>
                <a:cs typeface="Cambria"/>
                <a:sym typeface="Cambria"/>
              </a:rPr>
              <a:t> Tác động của dự án đến con người và xã hội.</a:t>
            </a:r>
            <a:endParaRPr sz="1400" b="0" i="0" u="none" strike="noStrike" cap="none">
              <a:solidFill>
                <a:srgbClr val="000000"/>
              </a:solidFill>
              <a:latin typeface="Arial"/>
              <a:ea typeface="Arial"/>
              <a:cs typeface="Arial"/>
              <a:sym typeface="Arial"/>
            </a:endParaRPr>
          </a:p>
          <a:p>
            <a:pPr marL="1143000" marR="0" lvl="2" indent="-228600" algn="just" rtl="0">
              <a:lnSpc>
                <a:spcPct val="115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Lao động, sức khỏe &amp; an toàn, cộng đồng địa phương, quyền con người...</a:t>
            </a:r>
            <a:endParaRPr sz="1800" b="0" i="0" u="none" strike="noStrike" cap="none">
              <a:solidFill>
                <a:srgbClr val="000000"/>
              </a:solidFill>
              <a:latin typeface="Cambria"/>
              <a:ea typeface="Cambria"/>
              <a:cs typeface="Cambria"/>
              <a:sym typeface="Cambria"/>
            </a:endParaRPr>
          </a:p>
          <a:p>
            <a:pPr marL="742950" marR="0" lvl="1" indent="-285750" algn="just"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G - Governance (Quản trị):</a:t>
            </a:r>
            <a:r>
              <a:rPr lang="en-US" sz="1800" b="0" i="0" u="none" strike="noStrike" cap="none">
                <a:solidFill>
                  <a:srgbClr val="000000"/>
                </a:solidFill>
                <a:latin typeface="Cambria"/>
                <a:ea typeface="Cambria"/>
                <a:cs typeface="Cambria"/>
                <a:sym typeface="Cambria"/>
              </a:rPr>
              <a:t> Cách thức dự án được quản lý và điều hành.</a:t>
            </a:r>
            <a:endParaRPr sz="1400" b="0" i="0" u="none" strike="noStrike" cap="none">
              <a:solidFill>
                <a:srgbClr val="000000"/>
              </a:solidFill>
              <a:latin typeface="Arial"/>
              <a:ea typeface="Arial"/>
              <a:cs typeface="Arial"/>
              <a:sym typeface="Arial"/>
            </a:endParaRPr>
          </a:p>
          <a:p>
            <a:pPr marL="1143000" marR="0" lvl="2" indent="-228600" algn="just" rtl="0">
              <a:lnSpc>
                <a:spcPct val="115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Minh bạch, chống tham nhũng, quyền của cổ đông, cấu trúc quản lý...</a:t>
            </a:r>
            <a:endParaRPr sz="1800" b="0" i="0" u="none" strike="noStrike" cap="none">
              <a:solidFill>
                <a:srgbClr val="000000"/>
              </a:solidFill>
              <a:latin typeface="Cambria"/>
              <a:ea typeface="Cambria"/>
              <a:cs typeface="Cambria"/>
              <a:sym typeface="Cambria"/>
            </a:endParaRPr>
          </a:p>
        </p:txBody>
      </p:sp>
      <p:pic>
        <p:nvPicPr>
          <p:cNvPr id="408" name="Google Shape;408;p28" descr="What is ESG Reporting? | FigBytes"/>
          <p:cNvPicPr preferRelativeResize="0"/>
          <p:nvPr/>
        </p:nvPicPr>
        <p:blipFill rotWithShape="1">
          <a:blip r:embed="rId3">
            <a:alphaModFix/>
          </a:blip>
          <a:srcRect/>
          <a:stretch/>
        </p:blipFill>
        <p:spPr>
          <a:xfrm>
            <a:off x="6503488" y="2437166"/>
            <a:ext cx="5463822" cy="3073400"/>
          </a:xfrm>
          <a:prstGeom prst="rect">
            <a:avLst/>
          </a:prstGeom>
          <a:noFill/>
          <a:ln>
            <a:noFill/>
          </a:ln>
          <a:effectLst>
            <a:outerShdw blurRad="292100" dist="139700" dir="2700000" algn="tl" rotWithShape="0">
              <a:srgbClr val="333333">
                <a:alpha val="64313"/>
              </a:srgbClr>
            </a:outerShdw>
          </a:effectLst>
        </p:spPr>
      </p:pic>
      <p:sp>
        <p:nvSpPr>
          <p:cNvPr id="409" name="Google Shape;409;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2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LỢI ÍCH ESG CỦA DỰ ÁN XANH</a:t>
            </a:r>
            <a:endParaRPr sz="3200" b="1" i="0" u="none" strike="noStrike" cap="none">
              <a:solidFill>
                <a:schemeClr val="lt1"/>
              </a:solidFill>
              <a:latin typeface="Cambria"/>
              <a:ea typeface="Cambria"/>
              <a:cs typeface="Cambria"/>
              <a:sym typeface="Cambria"/>
            </a:endParaRPr>
          </a:p>
        </p:txBody>
      </p:sp>
      <p:sp>
        <p:nvSpPr>
          <p:cNvPr id="415" name="Google Shape;415;p29"/>
          <p:cNvSpPr txBox="1"/>
          <p:nvPr/>
        </p:nvSpPr>
        <p:spPr>
          <a:xfrm>
            <a:off x="1092981" y="2262831"/>
            <a:ext cx="7751216" cy="4595169"/>
          </a:xfrm>
          <a:prstGeom prst="rect">
            <a:avLst/>
          </a:prstGeom>
          <a:gradFill>
            <a:gsLst>
              <a:gs pos="0">
                <a:srgbClr val="FFFFFF">
                  <a:alpha val="71372"/>
                </a:srgbClr>
              </a:gs>
              <a:gs pos="74000">
                <a:srgbClr val="FFFFFF"/>
              </a:gs>
              <a:gs pos="100000">
                <a:srgbClr val="FFFFFF"/>
              </a:gs>
            </a:gsLst>
            <a:lin ang="5400000" scaled="0"/>
          </a:gradFill>
          <a:ln>
            <a:noFill/>
          </a:ln>
        </p:spPr>
        <p:txBody>
          <a:bodyPr spcFirstLastPara="1" wrap="square" lIns="91425" tIns="45700" rIns="91425" bIns="45700" anchor="t" anchorCtr="0">
            <a:spAutoFit/>
          </a:bodyPr>
          <a:lstStyle/>
          <a:p>
            <a:pPr marL="0" marR="0" lvl="1" indent="0" algn="l" rtl="0">
              <a:lnSpc>
                <a:spcPct val="115000"/>
              </a:lnSpc>
              <a:spcBef>
                <a:spcPts val="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Môi trường (E):</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Giảm phát thải KNK.</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Tiết kiệm tài nguyên (năng lượng, nước).</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Giảm ô nhiễm, xử lý chất thải.</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Bảo vệ đa dạng sinh học.</a:t>
            </a:r>
            <a:endParaRPr sz="1400" b="0" i="0" u="none" strike="noStrike" cap="none">
              <a:solidFill>
                <a:srgbClr val="000000"/>
              </a:solidFill>
              <a:latin typeface="Arial"/>
              <a:ea typeface="Arial"/>
              <a:cs typeface="Arial"/>
              <a:sym typeface="Arial"/>
            </a:endParaRPr>
          </a:p>
          <a:p>
            <a:pPr marL="0" marR="0" lvl="1" indent="0" algn="l" rtl="0">
              <a:lnSpc>
                <a:spcPct val="115000"/>
              </a:lnSpc>
              <a:spcBef>
                <a:spcPts val="80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Xã hội (S):</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Tạo việc làm "xanh".</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Cải thiện sức khỏe cộng đồng (giảm ô nhiễm không khí).</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Cung cấp các dịch vụ thiết yếu (nước sạch, năng lượng sạch).</a:t>
            </a:r>
            <a:endParaRPr sz="1400" b="0" i="0" u="none" strike="noStrike" cap="none">
              <a:solidFill>
                <a:srgbClr val="000000"/>
              </a:solidFill>
              <a:latin typeface="Arial"/>
              <a:ea typeface="Arial"/>
              <a:cs typeface="Arial"/>
              <a:sym typeface="Arial"/>
            </a:endParaRPr>
          </a:p>
          <a:p>
            <a:pPr marL="0" marR="0" lvl="1" indent="0" algn="l" rtl="0">
              <a:lnSpc>
                <a:spcPct val="115000"/>
              </a:lnSpc>
              <a:spcBef>
                <a:spcPts val="80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Quản trị (G):</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Tăng cường minh bạch thông qua các yêu cầu báo cáo tác động.</a:t>
            </a:r>
            <a:endParaRPr sz="1400" b="0" i="0" u="none" strike="noStrike" cap="none">
              <a:solidFill>
                <a:srgbClr val="000000"/>
              </a:solidFill>
              <a:latin typeface="Arial"/>
              <a:ea typeface="Arial"/>
              <a:cs typeface="Arial"/>
              <a:sym typeface="Arial"/>
            </a:endParaRPr>
          </a:p>
        </p:txBody>
      </p:sp>
      <p:sp>
        <p:nvSpPr>
          <p:cNvPr id="416" name="Google Shape;416;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p:nvPr/>
        </p:nvSpPr>
        <p:spPr>
          <a:xfrm>
            <a:off x="265657" y="1167572"/>
            <a:ext cx="11660686" cy="1292995"/>
          </a:xfrm>
          <a:prstGeom prst="rect">
            <a:avLst/>
          </a:prstGeom>
          <a:solidFill>
            <a:srgbClr val="004AAD"/>
          </a:solid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3600" b="1" i="0" u="none" strike="noStrike" cap="none">
                <a:solidFill>
                  <a:schemeClr val="lt1"/>
                </a:solidFill>
                <a:latin typeface="Cambria"/>
                <a:ea typeface="Cambria"/>
                <a:cs typeface="Cambria"/>
                <a:sym typeface="Cambria"/>
              </a:rPr>
              <a:t>TỔNG QUAN QUẢN TRỊ ESG Ở CẤP ĐỘ DOANH NGHIỆP VÀ CẤP ĐỘ DỰ ÁN TIẾT KIỆM NĂNG LƯỢNG</a:t>
            </a:r>
            <a:endParaRPr sz="3600" b="1" i="0" u="none" strike="noStrike" cap="none">
              <a:solidFill>
                <a:schemeClr val="lt1"/>
              </a:solidFill>
              <a:latin typeface="Cambria"/>
              <a:ea typeface="Cambria"/>
              <a:cs typeface="Cambria"/>
              <a:sym typeface="Cambria"/>
            </a:endParaRPr>
          </a:p>
        </p:txBody>
      </p:sp>
      <p:sp>
        <p:nvSpPr>
          <p:cNvPr id="53" name="Google Shape;53;p3"/>
          <p:cNvSpPr/>
          <p:nvPr/>
        </p:nvSpPr>
        <p:spPr>
          <a:xfrm>
            <a:off x="265657" y="2625671"/>
            <a:ext cx="6732451" cy="3543526"/>
          </a:xfrm>
          <a:prstGeom prst="rect">
            <a:avLst/>
          </a:prstGeom>
          <a:solidFill>
            <a:schemeClr val="lt1"/>
          </a:solidFill>
          <a:ln w="9525" cap="flat" cmpd="sng">
            <a:solidFill>
              <a:schemeClr val="accent1"/>
            </a:solidFill>
            <a:prstDash val="solid"/>
            <a:round/>
            <a:headEnd type="none" w="sm" len="sm"/>
            <a:tailEnd type="none" w="sm" len="sm"/>
          </a:ln>
        </p:spPr>
        <p:txBody>
          <a:bodyPr spcFirstLastPara="1" wrap="square" lIns="91425" tIns="45700" rIns="91425" bIns="45700" anchor="ctr" anchorCtr="0">
            <a:normAutofit/>
          </a:bodyPr>
          <a:lstStyle/>
          <a:p>
            <a:pPr marL="685800" marR="0" lvl="0" indent="-457200" algn="l" rtl="0">
              <a:lnSpc>
                <a:spcPct val="100000"/>
              </a:lnSpc>
              <a:spcBef>
                <a:spcPts val="1000"/>
              </a:spcBef>
              <a:spcAft>
                <a:spcPts val="0"/>
              </a:spcAft>
              <a:buClr>
                <a:schemeClr val="dk1"/>
              </a:buClr>
              <a:buSzPts val="2800"/>
              <a:buFont typeface="Arial"/>
              <a:buChar char="•"/>
            </a:pPr>
            <a:r>
              <a:rPr lang="en-US" sz="2400" b="0" i="0" u="none" strike="noStrike" cap="none">
                <a:solidFill>
                  <a:schemeClr val="dk1"/>
                </a:solidFill>
                <a:latin typeface="Cambria"/>
                <a:ea typeface="Cambria"/>
                <a:cs typeface="Cambria"/>
                <a:sym typeface="Cambria"/>
              </a:rPr>
              <a:t>ESG, nguồn gốc và vai trò trong Phát triển Bền vững</a:t>
            </a:r>
            <a:endParaRPr sz="2400" b="0" i="0" u="none" strike="noStrike" cap="none">
              <a:solidFill>
                <a:schemeClr val="dk1"/>
              </a:solidFill>
              <a:latin typeface="Cambria"/>
              <a:ea typeface="Cambria"/>
              <a:cs typeface="Cambria"/>
              <a:sym typeface="Cambria"/>
            </a:endParaRPr>
          </a:p>
          <a:p>
            <a:pPr marL="685800" marR="0" lvl="0" indent="-457200" algn="l" rtl="0">
              <a:lnSpc>
                <a:spcPct val="100000"/>
              </a:lnSpc>
              <a:spcBef>
                <a:spcPts val="1000"/>
              </a:spcBef>
              <a:spcAft>
                <a:spcPts val="0"/>
              </a:spcAft>
              <a:buClr>
                <a:schemeClr val="dk1"/>
              </a:buClr>
              <a:buSzPts val="2800"/>
              <a:buFont typeface="Arial"/>
              <a:buChar char="•"/>
            </a:pPr>
            <a:r>
              <a:rPr lang="en-US" sz="2400" b="0" i="0" u="none" strike="noStrike" cap="none">
                <a:solidFill>
                  <a:schemeClr val="dk1"/>
                </a:solidFill>
                <a:latin typeface="Cambria"/>
                <a:ea typeface="Cambria"/>
                <a:cs typeface="Cambria"/>
                <a:sym typeface="Cambria"/>
              </a:rPr>
              <a:t>Các khung tiêu chuẩn báo cáo ESG </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000"/>
              </a:spcBef>
              <a:spcAft>
                <a:spcPts val="0"/>
              </a:spcAft>
              <a:buClr>
                <a:schemeClr val="dk1"/>
              </a:buClr>
              <a:buSzPts val="2800"/>
              <a:buFont typeface="Arial"/>
              <a:buChar char="•"/>
            </a:pPr>
            <a:r>
              <a:rPr lang="en-US" sz="2400" b="0" i="0" u="none" strike="noStrike" cap="none">
                <a:solidFill>
                  <a:schemeClr val="dk1"/>
                </a:solidFill>
                <a:latin typeface="Cambria"/>
                <a:ea typeface="Cambria"/>
                <a:cs typeface="Cambria"/>
                <a:sym typeface="Cambria"/>
              </a:rPr>
              <a:t>Cấu trúc báo cáo ESG theo GRI</a:t>
            </a:r>
            <a:endParaRPr sz="1400" b="0" i="0" u="none" strike="noStrike" cap="none">
              <a:solidFill>
                <a:srgbClr val="000000"/>
              </a:solidFill>
              <a:latin typeface="Arial"/>
              <a:ea typeface="Arial"/>
              <a:cs typeface="Arial"/>
              <a:sym typeface="Arial"/>
            </a:endParaRPr>
          </a:p>
          <a:p>
            <a:pPr marL="685800" marR="0" lvl="0" indent="-457200" algn="l" rtl="0">
              <a:lnSpc>
                <a:spcPct val="100000"/>
              </a:lnSpc>
              <a:spcBef>
                <a:spcPts val="1000"/>
              </a:spcBef>
              <a:spcAft>
                <a:spcPts val="0"/>
              </a:spcAft>
              <a:buClr>
                <a:schemeClr val="dk1"/>
              </a:buClr>
              <a:buSzPts val="2800"/>
              <a:buFont typeface="Arial"/>
              <a:buChar char="•"/>
            </a:pPr>
            <a:r>
              <a:rPr lang="en-US" sz="2400" b="0" i="0" u="none" strike="noStrike" cap="none">
                <a:solidFill>
                  <a:schemeClr val="dk1"/>
                </a:solidFill>
                <a:latin typeface="Cambria"/>
                <a:ea typeface="Cambria"/>
                <a:cs typeface="Cambria"/>
                <a:sym typeface="Cambria"/>
              </a:rPr>
              <a:t>ESG tích hợp vào Quản trị Doanh nghiệp và Các dự án Tiết kiệm Năng lượng.</a:t>
            </a:r>
            <a:endParaRPr sz="2400" b="0" i="0" u="none" strike="noStrike" cap="none">
              <a:solidFill>
                <a:schemeClr val="dk1"/>
              </a:solidFill>
              <a:latin typeface="Cambria"/>
              <a:ea typeface="Cambria"/>
              <a:cs typeface="Cambria"/>
              <a:sym typeface="Cambria"/>
            </a:endParaRPr>
          </a:p>
        </p:txBody>
      </p:sp>
      <p:pic>
        <p:nvPicPr>
          <p:cNvPr id="54" name="Google Shape;54;p3" descr="esg素材-esg图片-esg素材图片下载-觅知网"/>
          <p:cNvPicPr preferRelativeResize="0"/>
          <p:nvPr/>
        </p:nvPicPr>
        <p:blipFill rotWithShape="1">
          <a:blip r:embed="rId3">
            <a:alphaModFix/>
          </a:blip>
          <a:srcRect l="4564" t="15603" r="37794"/>
          <a:stretch/>
        </p:blipFill>
        <p:spPr>
          <a:xfrm>
            <a:off x="7452890" y="2625671"/>
            <a:ext cx="4256115" cy="3505583"/>
          </a:xfrm>
          <a:prstGeom prst="rect">
            <a:avLst/>
          </a:prstGeom>
          <a:noFill/>
          <a:ln>
            <a:noFill/>
          </a:ln>
        </p:spPr>
      </p:pic>
      <p:sp>
        <p:nvSpPr>
          <p:cNvPr id="55" name="Google Shape;55;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sp>
        <p:nvSpPr>
          <p:cNvPr id="421" name="Google Shape;421;p3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MA TRẬN RỦI RO (RISK MATRIX)</a:t>
            </a:r>
            <a:endParaRPr sz="3200" b="1" i="0" u="none" strike="noStrike" cap="none">
              <a:solidFill>
                <a:schemeClr val="lt1"/>
              </a:solidFill>
              <a:latin typeface="Cambria"/>
              <a:ea typeface="Cambria"/>
              <a:cs typeface="Cambria"/>
              <a:sym typeface="Cambria"/>
            </a:endParaRPr>
          </a:p>
        </p:txBody>
      </p:sp>
      <p:sp>
        <p:nvSpPr>
          <p:cNvPr id="422" name="Google Shape;422;p30"/>
          <p:cNvSpPr txBox="1"/>
          <p:nvPr/>
        </p:nvSpPr>
        <p:spPr>
          <a:xfrm>
            <a:off x="387350" y="2187329"/>
            <a:ext cx="10966450" cy="398051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Là công cụ để đánh giá và ưu tiên các rủi ro đã xác định.</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Trục tung:</a:t>
            </a:r>
            <a:r>
              <a:rPr lang="en-US" sz="1800" b="0" i="0" u="none" strike="noStrike" cap="none">
                <a:solidFill>
                  <a:srgbClr val="000000"/>
                </a:solidFill>
                <a:latin typeface="Cambria"/>
                <a:ea typeface="Cambria"/>
                <a:cs typeface="Cambria"/>
                <a:sym typeface="Cambria"/>
              </a:rPr>
              <a:t> Mức độ ảnh hưởng (Thấp -&gt; Cao).</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Trục hoành:</a:t>
            </a:r>
            <a:r>
              <a:rPr lang="en-US" sz="1800" b="0" i="0" u="none" strike="noStrike" cap="none">
                <a:solidFill>
                  <a:srgbClr val="000000"/>
                </a:solidFill>
                <a:latin typeface="Cambria"/>
                <a:ea typeface="Cambria"/>
                <a:cs typeface="Cambria"/>
                <a:sym typeface="Cambria"/>
              </a:rPr>
              <a:t> Khả năng xảy ra (Thấp -&gt; Cao).</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Các vùng:</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Xanh (Rủi ro thấp):</a:t>
            </a:r>
            <a:r>
              <a:rPr lang="en-US" sz="1800" b="0" i="0" u="none" strike="noStrike" cap="none">
                <a:solidFill>
                  <a:srgbClr val="000000"/>
                </a:solidFill>
                <a:latin typeface="Cambria"/>
                <a:ea typeface="Cambria"/>
                <a:cs typeface="Cambria"/>
                <a:sym typeface="Cambria"/>
              </a:rPr>
              <a:t> Chấp nhận và theo dõi.</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Vàng (Rủi ro trung bình):</a:t>
            </a:r>
            <a:r>
              <a:rPr lang="en-US" sz="1800" b="0" i="0" u="none" strike="noStrike" cap="none">
                <a:solidFill>
                  <a:srgbClr val="000000"/>
                </a:solidFill>
                <a:latin typeface="Cambria"/>
                <a:ea typeface="Cambria"/>
                <a:cs typeface="Cambria"/>
                <a:sym typeface="Cambria"/>
              </a:rPr>
              <a:t> Cần có biện pháp giảm thiểu.</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Đỏ (Rủi ro cao):</a:t>
            </a:r>
            <a:r>
              <a:rPr lang="en-US" sz="1800" b="0" i="0" u="none" strike="noStrike" cap="none">
                <a:solidFill>
                  <a:srgbClr val="000000"/>
                </a:solidFill>
                <a:latin typeface="Cambria"/>
                <a:ea typeface="Cambria"/>
                <a:cs typeface="Cambria"/>
                <a:sym typeface="Cambria"/>
              </a:rPr>
              <a:t> Cần có biện pháp giảm thiểu mạnh mẽ, có thể là lý do từ chối dự án.</a:t>
            </a:r>
            <a:endParaRPr sz="1800" b="0" i="0" u="none" strike="noStrike" cap="none">
              <a:solidFill>
                <a:srgbClr val="000000"/>
              </a:solidFill>
              <a:latin typeface="Cambria"/>
              <a:ea typeface="Cambria"/>
              <a:cs typeface="Cambria"/>
              <a:sym typeface="Cambria"/>
            </a:endParaRPr>
          </a:p>
        </p:txBody>
      </p:sp>
      <p:pic>
        <p:nvPicPr>
          <p:cNvPr id="423" name="Google Shape;423;p30" descr="Hình ảnh về risk matrix chart"/>
          <p:cNvPicPr preferRelativeResize="0"/>
          <p:nvPr/>
        </p:nvPicPr>
        <p:blipFill rotWithShape="1">
          <a:blip r:embed="rId3">
            <a:alphaModFix/>
          </a:blip>
          <a:srcRect/>
          <a:stretch/>
        </p:blipFill>
        <p:spPr>
          <a:xfrm>
            <a:off x="7429836" y="2216074"/>
            <a:ext cx="3923964" cy="3140637"/>
          </a:xfrm>
          <a:prstGeom prst="rect">
            <a:avLst/>
          </a:prstGeom>
          <a:noFill/>
          <a:ln>
            <a:noFill/>
          </a:ln>
        </p:spPr>
      </p:pic>
      <p:sp>
        <p:nvSpPr>
          <p:cNvPr id="424" name="Google Shape;42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31"/>
          <p:cNvSpPr txBox="1"/>
          <p:nvPr/>
        </p:nvSpPr>
        <p:spPr>
          <a:xfrm>
            <a:off x="941166" y="112258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CÁC CHỈ SỐ ESG (KPIs)</a:t>
            </a:r>
            <a:endParaRPr sz="3200" b="1" i="0" u="none" strike="noStrike" cap="none">
              <a:solidFill>
                <a:schemeClr val="lt1"/>
              </a:solidFill>
              <a:latin typeface="Cambria"/>
              <a:ea typeface="Cambria"/>
              <a:cs typeface="Cambria"/>
              <a:sym typeface="Cambria"/>
            </a:endParaRPr>
          </a:p>
        </p:txBody>
      </p:sp>
      <p:sp>
        <p:nvSpPr>
          <p:cNvPr id="430" name="Google Shape;430;p31"/>
          <p:cNvSpPr txBox="1"/>
          <p:nvPr/>
        </p:nvSpPr>
        <p:spPr>
          <a:xfrm>
            <a:off x="756212" y="1559601"/>
            <a:ext cx="10494621" cy="529330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Để theo dõi và quản lý, cần lượng hóa các lợi ích và rủi ro.</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FF"/>
                </a:solidFill>
                <a:latin typeface="Cambria"/>
                <a:ea typeface="Cambria"/>
                <a:cs typeface="Cambria"/>
                <a:sym typeface="Cambria"/>
              </a:rPr>
              <a:t>Ví dụ chỉ số E:</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Tấn CO2 giảm thải/năm.</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Tỷ lệ tái chế chất thải (%).</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m3 nước tiết kiệm/sản phẩm.</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FF"/>
                </a:solidFill>
                <a:latin typeface="Cambria"/>
                <a:ea typeface="Cambria"/>
                <a:cs typeface="Cambria"/>
                <a:sym typeface="Cambria"/>
              </a:rPr>
              <a:t>Ví dụ chỉ số S:</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Tỷ lệ tai nạn lao động (LTIFR).</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Số giờ đào tạo cho nhân viên.</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Số khiếu nại từ cộng đồng.</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FF"/>
                </a:solidFill>
                <a:latin typeface="Cambria"/>
                <a:ea typeface="Cambria"/>
                <a:cs typeface="Cambria"/>
                <a:sym typeface="Cambria"/>
              </a:rPr>
              <a:t>Ví dụ chỉ số G:</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Tỷ lệ thành viên HĐQT độc lập (%).</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Tần suất họp của ủy ban ESG.</a:t>
            </a:r>
            <a:endParaRPr sz="1400" b="0" i="0" u="none" strike="noStrike" cap="none">
              <a:solidFill>
                <a:srgbClr val="000000"/>
              </a:solidFill>
              <a:latin typeface="Arial"/>
              <a:ea typeface="Arial"/>
              <a:cs typeface="Arial"/>
              <a:sym typeface="Arial"/>
            </a:endParaRPr>
          </a:p>
        </p:txBody>
      </p:sp>
      <p:sp>
        <p:nvSpPr>
          <p:cNvPr id="431" name="Google Shape;431;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32"/>
          <p:cNvSpPr txBox="1"/>
          <p:nvPr/>
        </p:nvSpPr>
        <p:spPr>
          <a:xfrm>
            <a:off x="941166" y="1227514"/>
            <a:ext cx="10494621" cy="724433"/>
          </a:xfrm>
          <a:prstGeom prst="rect">
            <a:avLst/>
          </a:prstGeom>
          <a:solidFill>
            <a:srgbClr val="004AAD"/>
          </a:solidFill>
          <a:ln>
            <a:noFill/>
          </a:ln>
        </p:spPr>
        <p:txBody>
          <a:bodyPr spcFirstLastPara="1" wrap="square" lIns="68575" tIns="34275" rIns="68575" bIns="34275" anchor="ctr" anchorCtr="0">
            <a:normAutofit fontScale="92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VÍ DỤ: ĐÁNH GIÁ ESG CHO </a:t>
            </a:r>
            <a:r>
              <a:rPr lang="en-US" sz="3200" b="1">
                <a:solidFill>
                  <a:schemeClr val="lt1"/>
                </a:solidFill>
                <a:latin typeface="Cambria"/>
                <a:ea typeface="Cambria"/>
                <a:cs typeface="Cambria"/>
                <a:sym typeface="Cambria"/>
              </a:rPr>
              <a:t>HỆ THỐNG THU HỒI NHIỆT THẢI</a:t>
            </a:r>
            <a:endParaRPr sz="3200" b="1" i="0" u="none" strike="noStrike" cap="none">
              <a:solidFill>
                <a:schemeClr val="lt1"/>
              </a:solidFill>
              <a:latin typeface="Cambria"/>
              <a:ea typeface="Cambria"/>
              <a:cs typeface="Cambria"/>
              <a:sym typeface="Cambria"/>
            </a:endParaRPr>
          </a:p>
        </p:txBody>
      </p:sp>
      <p:sp>
        <p:nvSpPr>
          <p:cNvPr id="437" name="Google Shape;43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32</a:t>
            </a:fld>
            <a:endParaRPr/>
          </a:p>
        </p:txBody>
      </p:sp>
      <p:sp>
        <p:nvSpPr>
          <p:cNvPr id="438" name="Google Shape;438;p32"/>
          <p:cNvSpPr txBox="1"/>
          <p:nvPr/>
        </p:nvSpPr>
        <p:spPr>
          <a:xfrm>
            <a:off x="732050" y="1951950"/>
            <a:ext cx="107904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a:solidFill>
                  <a:schemeClr val="dk1"/>
                </a:solidFill>
                <a:latin typeface="Cambria"/>
                <a:ea typeface="Cambria"/>
                <a:cs typeface="Cambria"/>
                <a:sym typeface="Cambria"/>
              </a:rPr>
              <a:t>Dự án: Cải tạo nhà máy xi măng tại miền Nam Việt Nam bằng cách lắp đặt hệ thống thu hồi nhiệt thải.</a:t>
            </a:r>
            <a:endParaRPr sz="1800">
              <a:latin typeface="Cambria"/>
              <a:ea typeface="Cambria"/>
              <a:cs typeface="Cambria"/>
              <a:sym typeface="Cambria"/>
            </a:endParaRPr>
          </a:p>
        </p:txBody>
      </p:sp>
      <p:graphicFrame>
        <p:nvGraphicFramePr>
          <p:cNvPr id="439" name="Google Shape;439;p32"/>
          <p:cNvGraphicFramePr/>
          <p:nvPr/>
        </p:nvGraphicFramePr>
        <p:xfrm>
          <a:off x="223463" y="2568725"/>
          <a:ext cx="3000000" cy="3000000"/>
        </p:xfrm>
        <a:graphic>
          <a:graphicData uri="http://schemas.openxmlformats.org/drawingml/2006/table">
            <a:tbl>
              <a:tblPr>
                <a:noFill/>
                <a:tableStyleId>{2422BC96-AD29-4B74-9286-9DA62B30A8D1}</a:tableStyleId>
              </a:tblPr>
              <a:tblGrid>
                <a:gridCol w="1475950">
                  <a:extLst>
                    <a:ext uri="{9D8B030D-6E8A-4147-A177-3AD203B41FA5}">
                      <a16:colId xmlns:a16="http://schemas.microsoft.com/office/drawing/2014/main" val="20000"/>
                    </a:ext>
                  </a:extLst>
                </a:gridCol>
                <a:gridCol w="4084375">
                  <a:extLst>
                    <a:ext uri="{9D8B030D-6E8A-4147-A177-3AD203B41FA5}">
                      <a16:colId xmlns:a16="http://schemas.microsoft.com/office/drawing/2014/main" val="20001"/>
                    </a:ext>
                  </a:extLst>
                </a:gridCol>
                <a:gridCol w="2562025">
                  <a:extLst>
                    <a:ext uri="{9D8B030D-6E8A-4147-A177-3AD203B41FA5}">
                      <a16:colId xmlns:a16="http://schemas.microsoft.com/office/drawing/2014/main" val="20002"/>
                    </a:ext>
                  </a:extLst>
                </a:gridCol>
                <a:gridCol w="3685225">
                  <a:extLst>
                    <a:ext uri="{9D8B030D-6E8A-4147-A177-3AD203B41FA5}">
                      <a16:colId xmlns:a16="http://schemas.microsoft.com/office/drawing/2014/main" val="20003"/>
                    </a:ext>
                  </a:extLst>
                </a:gridCol>
              </a:tblGrid>
              <a:tr h="0">
                <a:tc>
                  <a:txBody>
                    <a:bodyPr/>
                    <a:lstStyle/>
                    <a:p>
                      <a:pPr marL="0" lvl="0" indent="0" algn="ctr" rtl="0">
                        <a:lnSpc>
                          <a:spcPct val="115000"/>
                        </a:lnSpc>
                        <a:spcBef>
                          <a:spcPts val="0"/>
                        </a:spcBef>
                        <a:spcAft>
                          <a:spcPts val="0"/>
                        </a:spcAft>
                        <a:buNone/>
                      </a:pPr>
                      <a:r>
                        <a:rPr lang="en-US" sz="1500" b="1">
                          <a:latin typeface="Cambria"/>
                          <a:ea typeface="Cambria"/>
                          <a:cs typeface="Cambria"/>
                          <a:sym typeface="Cambria"/>
                        </a:rPr>
                        <a:t>Khía cạnh</a:t>
                      </a:r>
                      <a:endParaRPr sz="1500" b="1">
                        <a:latin typeface="Cambria"/>
                        <a:ea typeface="Cambria"/>
                        <a:cs typeface="Cambria"/>
                        <a:sym typeface="Cambria"/>
                      </a:endParaRPr>
                    </a:p>
                  </a:txBody>
                  <a:tcPr marL="91425" marR="91425" marT="91425" marB="91425"/>
                </a:tc>
                <a:tc>
                  <a:txBody>
                    <a:bodyPr/>
                    <a:lstStyle/>
                    <a:p>
                      <a:pPr marL="0" lvl="0" indent="0" algn="ctr" rtl="0">
                        <a:lnSpc>
                          <a:spcPct val="115000"/>
                        </a:lnSpc>
                        <a:spcBef>
                          <a:spcPts val="0"/>
                        </a:spcBef>
                        <a:spcAft>
                          <a:spcPts val="0"/>
                        </a:spcAft>
                        <a:buNone/>
                      </a:pPr>
                      <a:r>
                        <a:rPr lang="en-US" sz="1500" b="1">
                          <a:latin typeface="Cambria"/>
                          <a:ea typeface="Cambria"/>
                          <a:cs typeface="Cambria"/>
                          <a:sym typeface="Cambria"/>
                        </a:rPr>
                        <a:t>Lợi ích tiềm năng</a:t>
                      </a:r>
                      <a:endParaRPr sz="1500" b="1">
                        <a:latin typeface="Cambria"/>
                        <a:ea typeface="Cambria"/>
                        <a:cs typeface="Cambria"/>
                        <a:sym typeface="Cambria"/>
                      </a:endParaRPr>
                    </a:p>
                  </a:txBody>
                  <a:tcPr marL="91425" marR="91425" marT="91425" marB="91425"/>
                </a:tc>
                <a:tc>
                  <a:txBody>
                    <a:bodyPr/>
                    <a:lstStyle/>
                    <a:p>
                      <a:pPr marL="0" lvl="0" indent="0" algn="ctr" rtl="0">
                        <a:lnSpc>
                          <a:spcPct val="115000"/>
                        </a:lnSpc>
                        <a:spcBef>
                          <a:spcPts val="0"/>
                        </a:spcBef>
                        <a:spcAft>
                          <a:spcPts val="0"/>
                        </a:spcAft>
                        <a:buNone/>
                      </a:pPr>
                      <a:r>
                        <a:rPr lang="en-US" sz="1500" b="1">
                          <a:latin typeface="Cambria"/>
                          <a:ea typeface="Cambria"/>
                          <a:cs typeface="Cambria"/>
                          <a:sym typeface="Cambria"/>
                        </a:rPr>
                        <a:t>Rủi ro / Tác động bất lợi</a:t>
                      </a:r>
                      <a:endParaRPr sz="1500" b="1">
                        <a:latin typeface="Cambria"/>
                        <a:ea typeface="Cambria"/>
                        <a:cs typeface="Cambria"/>
                        <a:sym typeface="Cambria"/>
                      </a:endParaRPr>
                    </a:p>
                  </a:txBody>
                  <a:tcPr marL="91425" marR="91425" marT="91425" marB="91425"/>
                </a:tc>
                <a:tc>
                  <a:txBody>
                    <a:bodyPr/>
                    <a:lstStyle/>
                    <a:p>
                      <a:pPr marL="0" lvl="0" indent="0" algn="ctr" rtl="0">
                        <a:lnSpc>
                          <a:spcPct val="115000"/>
                        </a:lnSpc>
                        <a:spcBef>
                          <a:spcPts val="0"/>
                        </a:spcBef>
                        <a:spcAft>
                          <a:spcPts val="0"/>
                        </a:spcAft>
                        <a:buNone/>
                      </a:pPr>
                      <a:r>
                        <a:rPr lang="en-US" sz="1500" b="1">
                          <a:latin typeface="Cambria"/>
                          <a:ea typeface="Cambria"/>
                          <a:cs typeface="Cambria"/>
                          <a:sym typeface="Cambria"/>
                        </a:rPr>
                        <a:t>Biện pháp giảm thiểu / Quản lý</a:t>
                      </a:r>
                      <a:endParaRPr sz="1500" b="1">
                        <a:latin typeface="Cambria"/>
                        <a:ea typeface="Cambria"/>
                        <a:cs typeface="Cambria"/>
                        <a:sym typeface="Cambria"/>
                      </a:endParaRPr>
                    </a:p>
                  </a:txBody>
                  <a:tcPr marL="91425" marR="91425" marT="91425" marB="91425"/>
                </a:tc>
                <a:extLst>
                  <a:ext uri="{0D108BD9-81ED-4DB2-BD59-A6C34878D82A}">
                    <a16:rowId xmlns:a16="http://schemas.microsoft.com/office/drawing/2014/main" val="10000"/>
                  </a:ext>
                </a:extLst>
              </a:tr>
              <a:tr h="542925">
                <a:tc>
                  <a:txBody>
                    <a:bodyPr/>
                    <a:lstStyle/>
                    <a:p>
                      <a:pPr marL="0" lvl="0" indent="0" algn="l" rtl="0">
                        <a:spcBef>
                          <a:spcPts val="0"/>
                        </a:spcBef>
                        <a:spcAft>
                          <a:spcPts val="0"/>
                        </a:spcAft>
                        <a:buNone/>
                      </a:pPr>
                      <a:r>
                        <a:rPr lang="en-US" sz="1500" b="1">
                          <a:latin typeface="Cambria"/>
                          <a:ea typeface="Cambria"/>
                          <a:cs typeface="Cambria"/>
                          <a:sym typeface="Cambria"/>
                        </a:rPr>
                        <a:t>Giảm năng lượng &amp; khí nhà kính (GHG)</a:t>
                      </a:r>
                      <a:endParaRPr sz="1500" b="1">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Giảm mức tiêu thụ điện và nhiên liệu. </a:t>
                      </a:r>
                      <a:endParaRPr sz="1500">
                        <a:latin typeface="Cambria"/>
                        <a:ea typeface="Cambria"/>
                        <a:cs typeface="Cambria"/>
                        <a:sym typeface="Cambria"/>
                      </a:endParaRPr>
                    </a:p>
                    <a:p>
                      <a:pPr marL="0" lvl="0" indent="0" algn="l" rtl="0">
                        <a:spcBef>
                          <a:spcPts val="0"/>
                        </a:spcBef>
                        <a:spcAft>
                          <a:spcPts val="0"/>
                        </a:spcAft>
                        <a:buNone/>
                      </a:pPr>
                      <a:r>
                        <a:rPr lang="en-US" sz="1500">
                          <a:latin typeface="Cambria"/>
                          <a:ea typeface="Cambria"/>
                          <a:cs typeface="Cambria"/>
                          <a:sym typeface="Cambria"/>
                        </a:rPr>
                        <a:t>• Giảm CO₂ mỗi năm. </a:t>
                      </a:r>
                      <a:endParaRPr sz="1500">
                        <a:latin typeface="Cambria"/>
                        <a:ea typeface="Cambria"/>
                        <a:cs typeface="Cambria"/>
                        <a:sym typeface="Cambria"/>
                      </a:endParaRPr>
                    </a:p>
                    <a:p>
                      <a:pPr marL="0" lvl="0" indent="0" algn="l" rtl="0">
                        <a:spcBef>
                          <a:spcPts val="0"/>
                        </a:spcBef>
                        <a:spcAft>
                          <a:spcPts val="0"/>
                        </a:spcAft>
                        <a:buNone/>
                      </a:pPr>
                      <a:r>
                        <a:rPr lang="en-US" sz="1500">
                          <a:latin typeface="Cambria"/>
                          <a:ea typeface="Cambria"/>
                          <a:cs typeface="Cambria"/>
                          <a:sym typeface="Cambria"/>
                        </a:rPr>
                        <a:t>• Giảm chi phí sản xuất trên mỗi tấn sản phẩm.</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Nguy cơ hiệu suất thấp nếu thiết bị không được hiệu chuẩn hoặc bảo trì đúng cách.</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Thực hiện kiểm toán năng lượng độc lập trước và sau khi triển khai. • Thiết lập hệ thống giám sát hiệu suất năng lượng.</a:t>
                      </a:r>
                      <a:endParaRPr sz="1500">
                        <a:latin typeface="Cambria"/>
                        <a:ea typeface="Cambria"/>
                        <a:cs typeface="Cambria"/>
                        <a:sym typeface="Cambria"/>
                      </a:endParaRPr>
                    </a:p>
                  </a:txBody>
                  <a:tcPr marL="91425" marR="91425" marT="91425" marB="91425"/>
                </a:tc>
                <a:extLst>
                  <a:ext uri="{0D108BD9-81ED-4DB2-BD59-A6C34878D82A}">
                    <a16:rowId xmlns:a16="http://schemas.microsoft.com/office/drawing/2014/main" val="10001"/>
                  </a:ext>
                </a:extLst>
              </a:tr>
              <a:tr h="371475">
                <a:tc>
                  <a:txBody>
                    <a:bodyPr/>
                    <a:lstStyle/>
                    <a:p>
                      <a:pPr marL="0" lvl="0" indent="0" algn="l" rtl="0">
                        <a:spcBef>
                          <a:spcPts val="0"/>
                        </a:spcBef>
                        <a:spcAft>
                          <a:spcPts val="0"/>
                        </a:spcAft>
                        <a:buNone/>
                      </a:pPr>
                      <a:r>
                        <a:rPr lang="en-US" sz="1500" b="1">
                          <a:latin typeface="Cambria"/>
                          <a:ea typeface="Cambria"/>
                          <a:cs typeface="Cambria"/>
                          <a:sym typeface="Cambria"/>
                        </a:rPr>
                        <a:t>Hiệu quả sử dụng tài nguyên</a:t>
                      </a:r>
                      <a:endParaRPr sz="1500" b="1">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Giảm tiêu thụ nước và than thông qua hệ thống thu hồi nhiệt thải (WHR). </a:t>
                      </a:r>
                      <a:endParaRPr sz="1500">
                        <a:latin typeface="Cambria"/>
                        <a:ea typeface="Cambria"/>
                        <a:cs typeface="Cambria"/>
                        <a:sym typeface="Cambria"/>
                      </a:endParaRPr>
                    </a:p>
                    <a:p>
                      <a:pPr marL="0" lvl="0" indent="0" algn="l" rtl="0">
                        <a:spcBef>
                          <a:spcPts val="0"/>
                        </a:spcBef>
                        <a:spcAft>
                          <a:spcPts val="0"/>
                        </a:spcAft>
                        <a:buNone/>
                      </a:pPr>
                      <a:r>
                        <a:rPr lang="en-US" sz="1500">
                          <a:latin typeface="Cambria"/>
                          <a:ea typeface="Cambria"/>
                          <a:cs typeface="Cambria"/>
                          <a:sym typeface="Cambria"/>
                        </a:rPr>
                        <a:t>• Giảm lượng nhiệt thải phát tán ra môi trường.</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Nguy cơ ô nhiễm nước do quá trình vệ sinh và bảo dưỡng hệ thống.</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Xây dựng kế hoạch xử lý nước thải. • Giám sát định kỳ theo tiêu chuẩn ISO 14001.</a:t>
                      </a:r>
                      <a:endParaRPr sz="1500">
                        <a:latin typeface="Cambria"/>
                        <a:ea typeface="Cambria"/>
                        <a:cs typeface="Cambria"/>
                        <a:sym typeface="Cambria"/>
                      </a:endParaRPr>
                    </a:p>
                  </a:txBody>
                  <a:tcPr marL="91425" marR="91425" marT="91425" marB="91425"/>
                </a:tc>
                <a:extLst>
                  <a:ext uri="{0D108BD9-81ED-4DB2-BD59-A6C34878D82A}">
                    <a16:rowId xmlns:a16="http://schemas.microsoft.com/office/drawing/2014/main" val="10002"/>
                  </a:ext>
                </a:extLst>
              </a:tr>
              <a:tr h="490425">
                <a:tc>
                  <a:txBody>
                    <a:bodyPr/>
                    <a:lstStyle/>
                    <a:p>
                      <a:pPr marL="0" lvl="0" indent="0" algn="l" rtl="0">
                        <a:spcBef>
                          <a:spcPts val="0"/>
                        </a:spcBef>
                        <a:spcAft>
                          <a:spcPts val="0"/>
                        </a:spcAft>
                        <a:buNone/>
                      </a:pPr>
                      <a:r>
                        <a:rPr lang="en-US" sz="1500" b="1">
                          <a:latin typeface="Cambria"/>
                          <a:ea typeface="Cambria"/>
                          <a:cs typeface="Cambria"/>
                          <a:sym typeface="Cambria"/>
                        </a:rPr>
                        <a:t>Kiểm soát ô nhiễm</a:t>
                      </a:r>
                      <a:endParaRPr sz="1500" b="1">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Giảm bụi và khí CO₂ nhờ tối ưu quá trình đốt và hệ thống lọc.</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Ô nhiễm không khí tạm thời hoặc tiếng ồn trong quá trình lắp đặt.</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Thực hiện thi công vào giờ thấp điểm; lắp đặt tường chắn tiếng ồn; giám sát chất lượng không khí trong giai đoạn thi công.</a:t>
                      </a:r>
                      <a:endParaRPr sz="1500">
                        <a:latin typeface="Cambria"/>
                        <a:ea typeface="Cambria"/>
                        <a:cs typeface="Cambria"/>
                        <a:sym typeface="Cambria"/>
                      </a:endParaRPr>
                    </a:p>
                  </a:txBody>
                  <a:tcPr marL="91425" marR="91425" marT="91425" marB="91425"/>
                </a:tc>
                <a:extLst>
                  <a:ext uri="{0D108BD9-81ED-4DB2-BD59-A6C34878D82A}">
                    <a16:rowId xmlns:a16="http://schemas.microsoft.com/office/drawing/2014/main" val="10003"/>
                  </a:ext>
                </a:extLst>
              </a:tr>
              <a:tr h="371475">
                <a:tc>
                  <a:txBody>
                    <a:bodyPr/>
                    <a:lstStyle/>
                    <a:p>
                      <a:pPr marL="0" lvl="0" indent="0" algn="l" rtl="0">
                        <a:spcBef>
                          <a:spcPts val="0"/>
                        </a:spcBef>
                        <a:spcAft>
                          <a:spcPts val="0"/>
                        </a:spcAft>
                        <a:buNone/>
                      </a:pPr>
                      <a:r>
                        <a:rPr lang="en-US" sz="1500" b="1">
                          <a:latin typeface="Cambria"/>
                          <a:ea typeface="Cambria"/>
                          <a:cs typeface="Cambria"/>
                          <a:sym typeface="Cambria"/>
                        </a:rPr>
                        <a:t>Khả năng chống chịu khí hậu</a:t>
                      </a:r>
                      <a:endParaRPr sz="1500" b="1">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Ổn định quy trình sản xuất hơn trong trường hợp biến động điện áp.</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Nguy cơ quá nhiệt đối với thiết bị mới trong điều kiện thời tiết cực đoan.</a:t>
                      </a:r>
                      <a:endParaRPr sz="1500">
                        <a:latin typeface="Cambria"/>
                        <a:ea typeface="Cambria"/>
                        <a:cs typeface="Cambria"/>
                        <a:sym typeface="Cambria"/>
                      </a:endParaRPr>
                    </a:p>
                  </a:txBody>
                  <a:tcPr marL="91425" marR="91425" marT="91425" marB="91425"/>
                </a:tc>
                <a:tc>
                  <a:txBody>
                    <a:bodyPr/>
                    <a:lstStyle/>
                    <a:p>
                      <a:pPr marL="0" lvl="0" indent="0" algn="l" rtl="0">
                        <a:spcBef>
                          <a:spcPts val="0"/>
                        </a:spcBef>
                        <a:spcAft>
                          <a:spcPts val="0"/>
                        </a:spcAft>
                        <a:buNone/>
                      </a:pPr>
                      <a:r>
                        <a:rPr lang="en-US" sz="1500">
                          <a:latin typeface="Cambria"/>
                          <a:ea typeface="Cambria"/>
                          <a:cs typeface="Cambria"/>
                          <a:sym typeface="Cambria"/>
                        </a:rPr>
                        <a:t>• Thiết kế thiết bị có khả năng chịu nhiệt cao và trang bị hệ thống làm mát dự phòng.</a:t>
                      </a:r>
                      <a:endParaRPr sz="1500">
                        <a:latin typeface="Cambria"/>
                        <a:ea typeface="Cambria"/>
                        <a:cs typeface="Cambria"/>
                        <a:sym typeface="Cambria"/>
                      </a:endParaRPr>
                    </a:p>
                  </a:txBody>
                  <a:tcPr marL="91425" marR="91425" marT="91425" marB="91425"/>
                </a:tc>
                <a:extLst>
                  <a:ext uri="{0D108BD9-81ED-4DB2-BD59-A6C34878D82A}">
                    <a16:rowId xmlns:a16="http://schemas.microsoft.com/office/drawing/2014/main" val="10004"/>
                  </a:ext>
                </a:extLst>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44"/>
        <p:cNvGrpSpPr/>
        <p:nvPr/>
      </p:nvGrpSpPr>
      <p:grpSpPr>
        <a:xfrm>
          <a:off x="0" y="0"/>
          <a:ext cx="0" cy="0"/>
          <a:chOff x="0" y="0"/>
          <a:chExt cx="0" cy="0"/>
        </a:xfrm>
      </p:grpSpPr>
      <p:sp>
        <p:nvSpPr>
          <p:cNvPr id="445" name="Google Shape;445;g385c8d86998_0_15"/>
          <p:cNvSpPr txBox="1">
            <a:spLocks noGrp="1"/>
          </p:cNvSpPr>
          <p:nvPr>
            <p:ph type="sldNum" idx="12"/>
          </p:nvPr>
        </p:nvSpPr>
        <p:spPr>
          <a:xfrm>
            <a:off x="86106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600"/>
              <a:buFont typeface="Arial"/>
              <a:buNone/>
            </a:pPr>
            <a:fld id="{00000000-1234-1234-1234-123412341234}" type="slidenum">
              <a:rPr lang="en-US"/>
              <a:t>33</a:t>
            </a:fld>
            <a:endParaRPr/>
          </a:p>
        </p:txBody>
      </p:sp>
      <p:sp>
        <p:nvSpPr>
          <p:cNvPr id="446" name="Google Shape;446;g385c8d86998_0_15"/>
          <p:cNvSpPr txBox="1"/>
          <p:nvPr/>
        </p:nvSpPr>
        <p:spPr>
          <a:xfrm>
            <a:off x="941166" y="1227514"/>
            <a:ext cx="10494600" cy="724500"/>
          </a:xfrm>
          <a:prstGeom prst="rect">
            <a:avLst/>
          </a:prstGeom>
          <a:solidFill>
            <a:srgbClr val="004AAD"/>
          </a:solidFill>
          <a:ln>
            <a:noFill/>
          </a:ln>
        </p:spPr>
        <p:txBody>
          <a:bodyPr spcFirstLastPara="1" wrap="square" lIns="68575" tIns="34275" rIns="68575" bIns="34275" anchor="ctr" anchorCtr="0">
            <a:normAutofit fontScale="92500"/>
          </a:bodyPr>
          <a:lstStyle/>
          <a:p>
            <a:pPr marL="0" marR="0" lvl="0" indent="0" algn="l" rtl="0">
              <a:lnSpc>
                <a:spcPct val="90000"/>
              </a:lnSpc>
              <a:spcBef>
                <a:spcPts val="0"/>
              </a:spcBef>
              <a:spcAft>
                <a:spcPts val="0"/>
              </a:spcAft>
              <a:buClr>
                <a:schemeClr val="dk1"/>
              </a:buClr>
              <a:buSzPct val="111110"/>
              <a:buFont typeface="Arial"/>
              <a:buNone/>
            </a:pPr>
            <a:r>
              <a:rPr lang="en-US" sz="3200" b="1" i="0" u="none" strike="noStrike" cap="none">
                <a:solidFill>
                  <a:schemeClr val="lt1"/>
                </a:solidFill>
                <a:latin typeface="Cambria"/>
                <a:ea typeface="Cambria"/>
                <a:cs typeface="Cambria"/>
                <a:sym typeface="Cambria"/>
              </a:rPr>
              <a:t>VÍ DỤ: ĐÁNH GIÁ ESG CHO </a:t>
            </a:r>
            <a:r>
              <a:rPr lang="en-US" sz="3200" b="1">
                <a:solidFill>
                  <a:schemeClr val="lt1"/>
                </a:solidFill>
                <a:latin typeface="Cambria"/>
                <a:ea typeface="Cambria"/>
                <a:cs typeface="Cambria"/>
                <a:sym typeface="Cambria"/>
              </a:rPr>
              <a:t>HỆ THỐNG THU HỒI NHIỆT THẢI</a:t>
            </a:r>
            <a:endParaRPr sz="3200" b="1" i="0" u="none" strike="noStrike" cap="none">
              <a:solidFill>
                <a:schemeClr val="lt1"/>
              </a:solidFill>
              <a:latin typeface="Cambria"/>
              <a:ea typeface="Cambria"/>
              <a:cs typeface="Cambria"/>
              <a:sym typeface="Cambria"/>
            </a:endParaRPr>
          </a:p>
        </p:txBody>
      </p:sp>
      <p:pic>
        <p:nvPicPr>
          <p:cNvPr id="447" name="Google Shape;447;g385c8d86998_0_15" title="images.jpg"/>
          <p:cNvPicPr preferRelativeResize="0"/>
          <p:nvPr/>
        </p:nvPicPr>
        <p:blipFill rotWithShape="1">
          <a:blip r:embed="rId3">
            <a:alphaModFix/>
          </a:blip>
          <a:srcRect/>
          <a:stretch/>
        </p:blipFill>
        <p:spPr>
          <a:xfrm>
            <a:off x="3166000" y="3351925"/>
            <a:ext cx="5860000" cy="3312175"/>
          </a:xfrm>
          <a:prstGeom prst="rect">
            <a:avLst/>
          </a:prstGeom>
          <a:noFill/>
          <a:ln>
            <a:noFill/>
          </a:ln>
        </p:spPr>
      </p:pic>
      <p:sp>
        <p:nvSpPr>
          <p:cNvPr id="448" name="Google Shape;448;g385c8d86998_0_15"/>
          <p:cNvSpPr txBox="1"/>
          <p:nvPr/>
        </p:nvSpPr>
        <p:spPr>
          <a:xfrm>
            <a:off x="732050" y="1951950"/>
            <a:ext cx="107904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800">
                <a:solidFill>
                  <a:schemeClr val="dk1"/>
                </a:solidFill>
                <a:latin typeface="Cambria"/>
                <a:ea typeface="Cambria"/>
                <a:cs typeface="Cambria"/>
                <a:sym typeface="Cambria"/>
              </a:rPr>
              <a:t>Dự án: Cải tạo nhà máy xi măng tại miền Nam Việt Nam bằng cách lắp đặt hệ thống thu hồi nhiệt thải.</a:t>
            </a:r>
            <a:endParaRPr sz="1800">
              <a:latin typeface="Cambria"/>
              <a:ea typeface="Cambria"/>
              <a:cs typeface="Cambria"/>
              <a:sym typeface="Cambria"/>
            </a:endParaRPr>
          </a:p>
        </p:txBody>
      </p:sp>
      <p:sp>
        <p:nvSpPr>
          <p:cNvPr id="449" name="Google Shape;449;g385c8d86998_0_15"/>
          <p:cNvSpPr txBox="1"/>
          <p:nvPr/>
        </p:nvSpPr>
        <p:spPr>
          <a:xfrm>
            <a:off x="4497900" y="2672826"/>
            <a:ext cx="3196200" cy="577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1200"/>
              </a:spcBef>
              <a:spcAft>
                <a:spcPts val="1200"/>
              </a:spcAft>
              <a:buClr>
                <a:srgbClr val="000000"/>
              </a:buClr>
              <a:buSzPts val="2000"/>
              <a:buFont typeface="Arial"/>
              <a:buNone/>
            </a:pPr>
            <a:r>
              <a:rPr lang="en-US" sz="2000" b="1">
                <a:latin typeface="Cambria"/>
                <a:ea typeface="Cambria"/>
                <a:cs typeface="Cambria"/>
                <a:sym typeface="Cambria"/>
              </a:rPr>
              <a:t>Thảo luận nhóm về</a:t>
            </a:r>
            <a:r>
              <a:rPr lang="en-US" sz="2000" b="1" i="0" u="none" strike="noStrike" cap="none">
                <a:solidFill>
                  <a:srgbClr val="000000"/>
                </a:solidFill>
                <a:latin typeface="Cambria"/>
                <a:ea typeface="Cambria"/>
                <a:cs typeface="Cambria"/>
                <a:sym typeface="Cambria"/>
              </a:rPr>
              <a:t> S &amp; G</a:t>
            </a:r>
            <a:endParaRPr sz="2000" b="1" i="0" u="none" strike="noStrike" cap="none">
              <a:solidFill>
                <a:srgbClr val="000000"/>
              </a:solidFill>
              <a:latin typeface="Cambria"/>
              <a:ea typeface="Cambria"/>
              <a:cs typeface="Cambria"/>
              <a:sym typeface="Cambri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0"/>
        <p:cNvGrpSpPr/>
        <p:nvPr/>
      </p:nvGrpSpPr>
      <p:grpSpPr>
        <a:xfrm>
          <a:off x="0" y="0"/>
          <a:ext cx="0" cy="0"/>
          <a:chOff x="0" y="0"/>
          <a:chExt cx="0" cy="0"/>
        </a:xfrm>
      </p:grpSpPr>
      <p:sp>
        <p:nvSpPr>
          <p:cNvPr id="61" name="Google Shape;61;p4"/>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ESG là gì?</a:t>
            </a:r>
            <a:endParaRPr sz="3200" b="1" i="0" u="none" strike="noStrike" cap="none">
              <a:solidFill>
                <a:schemeClr val="lt1"/>
              </a:solidFill>
              <a:latin typeface="Cambria"/>
              <a:ea typeface="Cambria"/>
              <a:cs typeface="Cambria"/>
              <a:sym typeface="Cambria"/>
            </a:endParaRPr>
          </a:p>
        </p:txBody>
      </p:sp>
      <p:pic>
        <p:nvPicPr>
          <p:cNvPr id="62" name="Google Shape;62;p4"/>
          <p:cNvPicPr preferRelativeResize="0"/>
          <p:nvPr/>
        </p:nvPicPr>
        <p:blipFill rotWithShape="1">
          <a:blip r:embed="rId3">
            <a:alphaModFix/>
          </a:blip>
          <a:srcRect/>
          <a:stretch/>
        </p:blipFill>
        <p:spPr>
          <a:xfrm>
            <a:off x="1428242" y="2169089"/>
            <a:ext cx="9335515" cy="4149118"/>
          </a:xfrm>
          <a:prstGeom prst="rect">
            <a:avLst/>
          </a:prstGeom>
          <a:noFill/>
          <a:ln>
            <a:noFill/>
          </a:ln>
        </p:spPr>
      </p:pic>
      <p:sp>
        <p:nvSpPr>
          <p:cNvPr id="63" name="Google Shape;63;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4</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5"/>
          <p:cNvSpPr txBox="1"/>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TẦM QUAN TRỌNG CỦA ESG</a:t>
            </a:r>
            <a:endParaRPr sz="3200" b="1" i="0" u="none" strike="noStrike" cap="none">
              <a:solidFill>
                <a:schemeClr val="lt1"/>
              </a:solidFill>
              <a:latin typeface="Cambria"/>
              <a:ea typeface="Cambria"/>
              <a:cs typeface="Cambria"/>
              <a:sym typeface="Cambria"/>
            </a:endParaRPr>
          </a:p>
        </p:txBody>
      </p:sp>
      <p:pic>
        <p:nvPicPr>
          <p:cNvPr id="70" name="Google Shape;70;p5"/>
          <p:cNvPicPr preferRelativeResize="0"/>
          <p:nvPr/>
        </p:nvPicPr>
        <p:blipFill rotWithShape="1">
          <a:blip r:embed="rId3">
            <a:alphaModFix/>
          </a:blip>
          <a:srcRect/>
          <a:stretch/>
        </p:blipFill>
        <p:spPr>
          <a:xfrm>
            <a:off x="1534874" y="1987229"/>
            <a:ext cx="9307204" cy="4870771"/>
          </a:xfrm>
          <a:prstGeom prst="rect">
            <a:avLst/>
          </a:prstGeom>
          <a:noFill/>
          <a:ln>
            <a:noFill/>
          </a:ln>
        </p:spPr>
      </p:pic>
      <p:sp>
        <p:nvSpPr>
          <p:cNvPr id="71" name="Google Shape;71;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76"/>
        <p:cNvGrpSpPr/>
        <p:nvPr/>
      </p:nvGrpSpPr>
      <p:grpSpPr>
        <a:xfrm>
          <a:off x="0" y="0"/>
          <a:ext cx="0" cy="0"/>
          <a:chOff x="0" y="0"/>
          <a:chExt cx="0" cy="0"/>
        </a:xfrm>
      </p:grpSpPr>
      <p:sp>
        <p:nvSpPr>
          <p:cNvPr id="77" name="Google Shape;77;p6"/>
          <p:cNvSpPr/>
          <p:nvPr/>
        </p:nvSpPr>
        <p:spPr>
          <a:xfrm>
            <a:off x="4030308" y="6492875"/>
            <a:ext cx="41148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200" b="0" i="0" u="none" strike="noStrike" cap="none">
                <a:solidFill>
                  <a:srgbClr val="8D8D8D"/>
                </a:solidFill>
                <a:latin typeface="Lexend"/>
                <a:ea typeface="Lexend"/>
                <a:cs typeface="Lexend"/>
                <a:sym typeface="Lexend"/>
              </a:rPr>
              <a:t>NAME OF THE PRESENTATION</a:t>
            </a:r>
            <a:endParaRPr sz="1200" b="0" i="0" u="none" strike="noStrike" cap="none">
              <a:solidFill>
                <a:srgbClr val="8D8D8D"/>
              </a:solidFill>
              <a:latin typeface="Lexend"/>
              <a:ea typeface="Lexend"/>
              <a:cs typeface="Lexend"/>
              <a:sym typeface="Lexend"/>
            </a:endParaRPr>
          </a:p>
        </p:txBody>
      </p:sp>
      <p:sp>
        <p:nvSpPr>
          <p:cNvPr id="78" name="Google Shape;78;p6"/>
          <p:cNvSpPr/>
          <p:nvPr/>
        </p:nvSpPr>
        <p:spPr>
          <a:xfrm>
            <a:off x="8602308" y="6492875"/>
            <a:ext cx="2743200" cy="365125"/>
          </a:xfrm>
          <a:prstGeom prst="rect">
            <a:avLst/>
          </a:prstGeom>
          <a:no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0" i="0" u="none" strike="noStrike" cap="none">
                <a:solidFill>
                  <a:srgbClr val="8D8D8D"/>
                </a:solidFill>
                <a:latin typeface="Lexend"/>
                <a:ea typeface="Lexend"/>
                <a:cs typeface="Lexend"/>
                <a:sym typeface="Lexend"/>
              </a:rPr>
              <a:t>Slide / </a:t>
            </a:r>
            <a:fld id="{00000000-1234-1234-1234-123412341234}" type="slidenum">
              <a:rPr lang="en-US" sz="1200" b="0" i="0" u="none" strike="noStrike" cap="none">
                <a:solidFill>
                  <a:srgbClr val="8D8D8D"/>
                </a:solidFill>
                <a:latin typeface="Lexend"/>
                <a:ea typeface="Lexend"/>
                <a:cs typeface="Lexend"/>
                <a:sym typeface="Lexend"/>
              </a:rPr>
              <a:t>6</a:t>
            </a:fld>
            <a:endParaRPr sz="1200" b="0" i="0" u="none" strike="noStrike" cap="none">
              <a:solidFill>
                <a:srgbClr val="8D8D8D"/>
              </a:solidFill>
              <a:latin typeface="Lexend"/>
              <a:ea typeface="Lexend"/>
              <a:cs typeface="Lexend"/>
              <a:sym typeface="Lexend"/>
            </a:endParaRPr>
          </a:p>
        </p:txBody>
      </p:sp>
      <p:pic>
        <p:nvPicPr>
          <p:cNvPr id="79" name="Google Shape;79;p6"/>
          <p:cNvPicPr preferRelativeResize="0"/>
          <p:nvPr/>
        </p:nvPicPr>
        <p:blipFill rotWithShape="1">
          <a:blip r:embed="rId3">
            <a:alphaModFix/>
          </a:blip>
          <a:srcRect/>
          <a:stretch/>
        </p:blipFill>
        <p:spPr>
          <a:xfrm>
            <a:off x="868389" y="1087853"/>
            <a:ext cx="5762679" cy="5667428"/>
          </a:xfrm>
          <a:prstGeom prst="rect">
            <a:avLst/>
          </a:prstGeom>
          <a:noFill/>
          <a:ln>
            <a:noFill/>
          </a:ln>
        </p:spPr>
      </p:pic>
      <p:pic>
        <p:nvPicPr>
          <p:cNvPr id="80" name="Google Shape;80;p6"/>
          <p:cNvPicPr preferRelativeResize="0"/>
          <p:nvPr/>
        </p:nvPicPr>
        <p:blipFill rotWithShape="1">
          <a:blip r:embed="rId4">
            <a:alphaModFix/>
          </a:blip>
          <a:srcRect/>
          <a:stretch/>
        </p:blipFill>
        <p:spPr>
          <a:xfrm>
            <a:off x="719087" y="990118"/>
            <a:ext cx="10753826" cy="5867455"/>
          </a:xfrm>
          <a:prstGeom prst="rect">
            <a:avLst/>
          </a:prstGeom>
          <a:noFill/>
          <a:ln>
            <a:noFill/>
          </a:ln>
        </p:spPr>
      </p:pic>
      <p:sp>
        <p:nvSpPr>
          <p:cNvPr id="81" name="Google Shape;81;p6"/>
          <p:cNvSpPr txBox="1"/>
          <p:nvPr/>
        </p:nvSpPr>
        <p:spPr>
          <a:xfrm>
            <a:off x="403375" y="884687"/>
            <a:ext cx="5904464" cy="979038"/>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rgbClr val="00003C"/>
                </a:solidFill>
                <a:latin typeface="Cambria"/>
                <a:ea typeface="Cambria"/>
                <a:cs typeface="Cambria"/>
                <a:sym typeface="Cambria"/>
              </a:rPr>
              <a:t>LỊCH SỬ BÁO CÁO</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3200"/>
              <a:buFont typeface="Arial"/>
              <a:buNone/>
            </a:pPr>
            <a:r>
              <a:rPr lang="en-US" sz="3200" b="1" i="0" u="none" strike="noStrike" cap="none">
                <a:solidFill>
                  <a:srgbClr val="00003C"/>
                </a:solidFill>
                <a:latin typeface="Cambria"/>
                <a:ea typeface="Cambria"/>
                <a:cs typeface="Cambria"/>
                <a:sym typeface="Cambria"/>
              </a:rPr>
              <a:t>PHÁT TRIỂN BỀN VỮNG</a:t>
            </a:r>
            <a:endParaRPr sz="1400" b="0" i="0" u="none" strike="noStrike" cap="none">
              <a:solidFill>
                <a:srgbClr val="000000"/>
              </a:solidFill>
              <a:latin typeface="Arial"/>
              <a:ea typeface="Arial"/>
              <a:cs typeface="Arial"/>
              <a:sym typeface="Arial"/>
            </a:endParaRPr>
          </a:p>
        </p:txBody>
      </p:sp>
      <p:sp>
        <p:nvSpPr>
          <p:cNvPr id="82" name="Google Shape;82;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pic>
        <p:nvPicPr>
          <p:cNvPr id="88" name="Google Shape;88;p7"/>
          <p:cNvPicPr preferRelativeResize="0"/>
          <p:nvPr/>
        </p:nvPicPr>
        <p:blipFill rotWithShape="1">
          <a:blip r:embed="rId3">
            <a:alphaModFix/>
          </a:blip>
          <a:srcRect/>
          <a:stretch/>
        </p:blipFill>
        <p:spPr>
          <a:xfrm>
            <a:off x="3857104" y="589416"/>
            <a:ext cx="8075357" cy="6268583"/>
          </a:xfrm>
          <a:prstGeom prst="rect">
            <a:avLst/>
          </a:prstGeom>
          <a:noFill/>
          <a:ln>
            <a:noFill/>
          </a:ln>
        </p:spPr>
      </p:pic>
      <p:sp>
        <p:nvSpPr>
          <p:cNvPr id="89" name="Google Shape;89;p7"/>
          <p:cNvSpPr/>
          <p:nvPr/>
        </p:nvSpPr>
        <p:spPr>
          <a:xfrm>
            <a:off x="4117495" y="3310503"/>
            <a:ext cx="1175089" cy="782202"/>
          </a:xfrm>
          <a:prstGeom prst="rightArrow">
            <a:avLst>
              <a:gd name="adj1" fmla="val 50000"/>
              <a:gd name="adj2" fmla="val 50000"/>
            </a:avLst>
          </a:prstGeom>
          <a:solidFill>
            <a:srgbClr val="548135"/>
          </a:solidFill>
          <a:ln w="28575" cap="flat" cmpd="sng">
            <a:solidFill>
              <a:srgbClr val="54813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333333"/>
              </a:solidFill>
              <a:latin typeface="Cambria"/>
              <a:ea typeface="Cambria"/>
              <a:cs typeface="Cambria"/>
              <a:sym typeface="Cambria"/>
            </a:endParaRPr>
          </a:p>
        </p:txBody>
      </p:sp>
      <p:sp>
        <p:nvSpPr>
          <p:cNvPr id="90" name="Google Shape;90;p7"/>
          <p:cNvSpPr/>
          <p:nvPr/>
        </p:nvSpPr>
        <p:spPr>
          <a:xfrm>
            <a:off x="554894" y="2027908"/>
            <a:ext cx="3196355" cy="805541"/>
          </a:xfrm>
          <a:prstGeom prst="rect">
            <a:avLst/>
          </a:prstGeom>
          <a:noFill/>
          <a:ln>
            <a:noFill/>
          </a:ln>
        </p:spPr>
        <p:txBody>
          <a:bodyPr spcFirstLastPara="1" wrap="square" lIns="91425" tIns="45700" rIns="91425" bIns="45700" anchor="ctr" anchorCtr="0">
            <a:normAutofit/>
          </a:bodyPr>
          <a:lstStyle/>
          <a:p>
            <a:pPr marL="0" marR="0" lvl="0" indent="0" algn="l" rtl="0">
              <a:lnSpc>
                <a:spcPct val="90000"/>
              </a:lnSpc>
              <a:spcBef>
                <a:spcPts val="0"/>
              </a:spcBef>
              <a:spcAft>
                <a:spcPts val="0"/>
              </a:spcAft>
              <a:buClr>
                <a:schemeClr val="dk1"/>
              </a:buClr>
              <a:buSzPts val="3600"/>
              <a:buFont typeface="Arial"/>
              <a:buNone/>
            </a:pPr>
            <a:r>
              <a:rPr lang="en-US" sz="3200" b="1" i="0" u="none" strike="noStrike" cap="none">
                <a:solidFill>
                  <a:schemeClr val="dk1"/>
                </a:solidFill>
                <a:latin typeface="Cambria"/>
                <a:ea typeface="Cambria"/>
                <a:cs typeface="Cambria"/>
                <a:sym typeface="Cambria"/>
              </a:rPr>
              <a:t>BÁO CÁO ESG</a:t>
            </a:r>
            <a:endParaRPr sz="3200" b="1" i="0" u="none" strike="noStrike" cap="none">
              <a:solidFill>
                <a:schemeClr val="dk1"/>
              </a:solidFill>
              <a:latin typeface="Cambria"/>
              <a:ea typeface="Cambria"/>
              <a:cs typeface="Cambria"/>
              <a:sym typeface="Cambria"/>
            </a:endParaRPr>
          </a:p>
        </p:txBody>
      </p:sp>
      <p:sp>
        <p:nvSpPr>
          <p:cNvPr id="91" name="Google Shape;91;p7"/>
          <p:cNvSpPr txBox="1"/>
          <p:nvPr/>
        </p:nvSpPr>
        <p:spPr>
          <a:xfrm>
            <a:off x="579237" y="2833449"/>
            <a:ext cx="3147671" cy="95410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1400"/>
              <a:buFont typeface="Arial"/>
              <a:buNone/>
            </a:pPr>
            <a:r>
              <a:rPr lang="en-US" sz="1400" b="0" i="0" u="none" strike="noStrike" cap="none">
                <a:solidFill>
                  <a:srgbClr val="333333"/>
                </a:solidFill>
                <a:latin typeface="Cambria"/>
                <a:ea typeface="Cambria"/>
                <a:cs typeface="Cambria"/>
                <a:sym typeface="Cambria"/>
              </a:rPr>
              <a:t>Bối cảnh báo cáo ESG vẫn đang được phát triển. Nó đang tiến tới sự hài hòa toàn cầu cần thiết của các tiêu chuẩn tiết lộ.</a:t>
            </a:r>
            <a:endParaRPr sz="1400" b="0" i="0" u="none" strike="noStrike" cap="none">
              <a:solidFill>
                <a:srgbClr val="333333"/>
              </a:solidFill>
              <a:latin typeface="Cambria"/>
              <a:ea typeface="Cambria"/>
              <a:cs typeface="Cambria"/>
              <a:sym typeface="Cambria"/>
            </a:endParaRPr>
          </a:p>
        </p:txBody>
      </p:sp>
      <p:sp>
        <p:nvSpPr>
          <p:cNvPr id="92" name="Google Shape;92;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8"/>
          <p:cNvPicPr preferRelativeResize="0"/>
          <p:nvPr/>
        </p:nvPicPr>
        <p:blipFill rotWithShape="1">
          <a:blip r:embed="rId3">
            <a:alphaModFix/>
          </a:blip>
          <a:srcRect t="10614" b="11351"/>
          <a:stretch/>
        </p:blipFill>
        <p:spPr>
          <a:xfrm>
            <a:off x="1715071" y="1337696"/>
            <a:ext cx="8761859" cy="5279874"/>
          </a:xfrm>
          <a:prstGeom prst="rect">
            <a:avLst/>
          </a:prstGeom>
          <a:noFill/>
          <a:ln>
            <a:noFill/>
          </a:ln>
        </p:spPr>
      </p:pic>
      <p:sp>
        <p:nvSpPr>
          <p:cNvPr id="99" name="Google Shape;99;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pic>
        <p:nvPicPr>
          <p:cNvPr id="105" name="Google Shape;105;p9" descr="Hình ảnh Ghim câu chuyện"/>
          <p:cNvPicPr preferRelativeResize="0"/>
          <p:nvPr/>
        </p:nvPicPr>
        <p:blipFill rotWithShape="1">
          <a:blip r:embed="rId3">
            <a:alphaModFix/>
          </a:blip>
          <a:srcRect/>
          <a:stretch/>
        </p:blipFill>
        <p:spPr>
          <a:xfrm>
            <a:off x="7298413" y="446"/>
            <a:ext cx="4891626" cy="6857107"/>
          </a:xfrm>
          <a:prstGeom prst="rect">
            <a:avLst/>
          </a:prstGeom>
          <a:noFill/>
          <a:ln>
            <a:noFill/>
          </a:ln>
        </p:spPr>
      </p:pic>
      <p:sp>
        <p:nvSpPr>
          <p:cNvPr id="106" name="Google Shape;106;p9"/>
          <p:cNvSpPr txBox="1"/>
          <p:nvPr/>
        </p:nvSpPr>
        <p:spPr>
          <a:xfrm>
            <a:off x="367945" y="12116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Khung tiêu chuẩn báo cáo phát triển bền vững</a:t>
            </a:r>
            <a:endParaRPr sz="3200" b="1" i="0" u="none" strike="noStrike" cap="none">
              <a:solidFill>
                <a:schemeClr val="lt1"/>
              </a:solidFill>
              <a:latin typeface="Cambria"/>
              <a:ea typeface="Cambria"/>
              <a:cs typeface="Cambria"/>
              <a:sym typeface="Cambria"/>
            </a:endParaRPr>
          </a:p>
        </p:txBody>
      </p:sp>
      <p:sp>
        <p:nvSpPr>
          <p:cNvPr id="107" name="Google Shape;107;p9"/>
          <p:cNvSpPr/>
          <p:nvPr/>
        </p:nvSpPr>
        <p:spPr>
          <a:xfrm>
            <a:off x="330952" y="2136601"/>
            <a:ext cx="11339623" cy="3963993"/>
          </a:xfrm>
          <a:prstGeom prst="roundRect">
            <a:avLst>
              <a:gd name="adj" fmla="val 2855"/>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Cambria"/>
              <a:ea typeface="Cambria"/>
              <a:cs typeface="Cambria"/>
              <a:sym typeface="Cambria"/>
            </a:endParaRPr>
          </a:p>
        </p:txBody>
      </p:sp>
      <p:pic>
        <p:nvPicPr>
          <p:cNvPr id="108" name="Google Shape;108;p9"/>
          <p:cNvPicPr preferRelativeResize="0"/>
          <p:nvPr/>
        </p:nvPicPr>
        <p:blipFill rotWithShape="1">
          <a:blip r:embed="rId4">
            <a:alphaModFix/>
          </a:blip>
          <a:srcRect/>
          <a:stretch/>
        </p:blipFill>
        <p:spPr>
          <a:xfrm>
            <a:off x="5336954" y="2615704"/>
            <a:ext cx="1117412" cy="420605"/>
          </a:xfrm>
          <a:prstGeom prst="rect">
            <a:avLst/>
          </a:prstGeom>
          <a:noFill/>
          <a:ln>
            <a:noFill/>
          </a:ln>
        </p:spPr>
      </p:pic>
      <p:pic>
        <p:nvPicPr>
          <p:cNvPr id="109" name="Google Shape;109;p9"/>
          <p:cNvPicPr preferRelativeResize="0"/>
          <p:nvPr/>
        </p:nvPicPr>
        <p:blipFill rotWithShape="1">
          <a:blip r:embed="rId5">
            <a:alphaModFix/>
          </a:blip>
          <a:srcRect/>
          <a:stretch/>
        </p:blipFill>
        <p:spPr>
          <a:xfrm>
            <a:off x="6935594" y="2658376"/>
            <a:ext cx="1153270" cy="335265"/>
          </a:xfrm>
          <a:prstGeom prst="rect">
            <a:avLst/>
          </a:prstGeom>
          <a:noFill/>
          <a:ln>
            <a:noFill/>
          </a:ln>
        </p:spPr>
      </p:pic>
      <p:pic>
        <p:nvPicPr>
          <p:cNvPr id="110" name="Google Shape;110;p9"/>
          <p:cNvPicPr preferRelativeResize="0"/>
          <p:nvPr/>
        </p:nvPicPr>
        <p:blipFill rotWithShape="1">
          <a:blip r:embed="rId6">
            <a:alphaModFix/>
          </a:blip>
          <a:srcRect/>
          <a:stretch/>
        </p:blipFill>
        <p:spPr>
          <a:xfrm>
            <a:off x="10113837" y="2653511"/>
            <a:ext cx="1365657" cy="268422"/>
          </a:xfrm>
          <a:prstGeom prst="rect">
            <a:avLst/>
          </a:prstGeom>
          <a:noFill/>
          <a:ln>
            <a:noFill/>
          </a:ln>
        </p:spPr>
      </p:pic>
      <p:pic>
        <p:nvPicPr>
          <p:cNvPr id="111" name="Google Shape;111;p9"/>
          <p:cNvPicPr preferRelativeResize="0"/>
          <p:nvPr/>
        </p:nvPicPr>
        <p:blipFill rotWithShape="1">
          <a:blip r:embed="rId7">
            <a:alphaModFix/>
          </a:blip>
          <a:srcRect/>
          <a:stretch/>
        </p:blipFill>
        <p:spPr>
          <a:xfrm>
            <a:off x="8697356" y="2346319"/>
            <a:ext cx="844083" cy="844083"/>
          </a:xfrm>
          <a:prstGeom prst="rect">
            <a:avLst/>
          </a:prstGeom>
          <a:noFill/>
          <a:ln>
            <a:noFill/>
          </a:ln>
        </p:spPr>
      </p:pic>
      <p:sp>
        <p:nvSpPr>
          <p:cNvPr id="112" name="Google Shape;112;p9"/>
          <p:cNvSpPr/>
          <p:nvPr/>
        </p:nvSpPr>
        <p:spPr>
          <a:xfrm>
            <a:off x="466158" y="3306842"/>
            <a:ext cx="1259836" cy="527299"/>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Reporting Standards</a:t>
            </a:r>
            <a:endParaRPr sz="1400" b="0" i="0" u="none" strike="noStrike" cap="none">
              <a:solidFill>
                <a:srgbClr val="000000"/>
              </a:solidFill>
              <a:latin typeface="Arial"/>
              <a:ea typeface="Arial"/>
              <a:cs typeface="Arial"/>
              <a:sym typeface="Arial"/>
            </a:endParaRPr>
          </a:p>
        </p:txBody>
      </p:sp>
      <p:sp>
        <p:nvSpPr>
          <p:cNvPr id="113" name="Google Shape;113;p9"/>
          <p:cNvSpPr/>
          <p:nvPr/>
        </p:nvSpPr>
        <p:spPr>
          <a:xfrm>
            <a:off x="2001091" y="3306842"/>
            <a:ext cx="1259836" cy="511577"/>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Reporting Standards</a:t>
            </a:r>
            <a:endParaRPr sz="1400" b="0" i="0" u="none" strike="noStrike" cap="none">
              <a:solidFill>
                <a:srgbClr val="000000"/>
              </a:solidFill>
              <a:latin typeface="Arial"/>
              <a:ea typeface="Arial"/>
              <a:cs typeface="Arial"/>
              <a:sym typeface="Arial"/>
            </a:endParaRPr>
          </a:p>
        </p:txBody>
      </p:sp>
      <p:sp>
        <p:nvSpPr>
          <p:cNvPr id="114" name="Google Shape;114;p9"/>
          <p:cNvSpPr/>
          <p:nvPr/>
        </p:nvSpPr>
        <p:spPr>
          <a:xfrm>
            <a:off x="3633416" y="3306843"/>
            <a:ext cx="1259836" cy="547696"/>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Framework</a:t>
            </a:r>
            <a:endParaRPr sz="1400" b="0" i="0" u="none" strike="noStrike" cap="none">
              <a:solidFill>
                <a:srgbClr val="000000"/>
              </a:solidFill>
              <a:latin typeface="Arial"/>
              <a:ea typeface="Arial"/>
              <a:cs typeface="Arial"/>
              <a:sym typeface="Arial"/>
            </a:endParaRPr>
          </a:p>
        </p:txBody>
      </p:sp>
      <p:sp>
        <p:nvSpPr>
          <p:cNvPr id="115" name="Google Shape;115;p9"/>
          <p:cNvSpPr/>
          <p:nvPr/>
        </p:nvSpPr>
        <p:spPr>
          <a:xfrm>
            <a:off x="5265740" y="3290025"/>
            <a:ext cx="1259836" cy="564513"/>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350"/>
              <a:buFont typeface="Arial"/>
              <a:buNone/>
            </a:pPr>
            <a:r>
              <a:rPr lang="en-US" sz="1350" b="1" i="0" u="none" strike="noStrike" cap="none">
                <a:solidFill>
                  <a:srgbClr val="1D1D1B"/>
                </a:solidFill>
                <a:latin typeface="Cambria"/>
                <a:ea typeface="Cambria"/>
                <a:cs typeface="Cambria"/>
                <a:sym typeface="Cambria"/>
              </a:rPr>
              <a:t>Self-Assessment</a:t>
            </a:r>
            <a:endParaRPr sz="1350" b="1" i="0" u="none" strike="noStrike" cap="none">
              <a:solidFill>
                <a:srgbClr val="1D1D1B"/>
              </a:solidFill>
              <a:latin typeface="Cambria"/>
              <a:ea typeface="Cambria"/>
              <a:cs typeface="Cambria"/>
              <a:sym typeface="Cambria"/>
            </a:endParaRPr>
          </a:p>
        </p:txBody>
      </p:sp>
      <p:pic>
        <p:nvPicPr>
          <p:cNvPr id="116" name="Google Shape;116;p9"/>
          <p:cNvPicPr preferRelativeResize="0"/>
          <p:nvPr/>
        </p:nvPicPr>
        <p:blipFill rotWithShape="1">
          <a:blip r:embed="rId8">
            <a:alphaModFix/>
          </a:blip>
          <a:srcRect/>
          <a:stretch/>
        </p:blipFill>
        <p:spPr>
          <a:xfrm>
            <a:off x="3669002" y="2615704"/>
            <a:ext cx="1188668" cy="420605"/>
          </a:xfrm>
          <a:prstGeom prst="rect">
            <a:avLst/>
          </a:prstGeom>
          <a:noFill/>
          <a:ln>
            <a:noFill/>
          </a:ln>
        </p:spPr>
      </p:pic>
      <p:sp>
        <p:nvSpPr>
          <p:cNvPr id="117" name="Google Shape;117;p9"/>
          <p:cNvSpPr/>
          <p:nvPr/>
        </p:nvSpPr>
        <p:spPr>
          <a:xfrm>
            <a:off x="6898064" y="3290024"/>
            <a:ext cx="1259836" cy="564513"/>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D1D1B"/>
                </a:solidFill>
                <a:latin typeface="Cambria"/>
                <a:ea typeface="Cambria"/>
                <a:cs typeface="Cambria"/>
                <a:sym typeface="Cambria"/>
              </a:rPr>
              <a:t>Guidance Framework</a:t>
            </a:r>
            <a:endParaRPr sz="1400" b="1" i="0" u="none" strike="noStrike" cap="none">
              <a:solidFill>
                <a:srgbClr val="1D1D1B"/>
              </a:solidFill>
              <a:latin typeface="Cambria"/>
              <a:ea typeface="Cambria"/>
              <a:cs typeface="Cambria"/>
              <a:sym typeface="Cambria"/>
            </a:endParaRPr>
          </a:p>
        </p:txBody>
      </p:sp>
      <p:sp>
        <p:nvSpPr>
          <p:cNvPr id="118" name="Google Shape;118;p9"/>
          <p:cNvSpPr/>
          <p:nvPr/>
        </p:nvSpPr>
        <p:spPr>
          <a:xfrm>
            <a:off x="8530389" y="3316965"/>
            <a:ext cx="1259836" cy="537571"/>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Assurance Standard</a:t>
            </a:r>
            <a:endParaRPr sz="1400" b="0" i="0" u="none" strike="noStrike" cap="none">
              <a:solidFill>
                <a:srgbClr val="000000"/>
              </a:solidFill>
              <a:latin typeface="Arial"/>
              <a:ea typeface="Arial"/>
              <a:cs typeface="Arial"/>
              <a:sym typeface="Arial"/>
            </a:endParaRPr>
          </a:p>
        </p:txBody>
      </p:sp>
      <p:sp>
        <p:nvSpPr>
          <p:cNvPr id="119" name="Google Shape;119;p9"/>
          <p:cNvSpPr/>
          <p:nvPr/>
        </p:nvSpPr>
        <p:spPr>
          <a:xfrm>
            <a:off x="10162714" y="3321749"/>
            <a:ext cx="1259836" cy="532786"/>
          </a:xfrm>
          <a:prstGeom prst="roundRect">
            <a:avLst>
              <a:gd name="adj" fmla="val 0"/>
            </a:avLst>
          </a:prstGeom>
          <a:solidFill>
            <a:schemeClr val="lt1"/>
          </a:solidFill>
          <a:ln w="9525" cap="flat" cmpd="sng">
            <a:solidFill>
              <a:srgbClr val="0DBBC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Assurance Standard</a:t>
            </a:r>
            <a:endParaRPr sz="1400" b="0" i="0" u="none" strike="noStrike" cap="none">
              <a:solidFill>
                <a:srgbClr val="000000"/>
              </a:solidFill>
              <a:latin typeface="Arial"/>
              <a:ea typeface="Arial"/>
              <a:cs typeface="Arial"/>
              <a:sym typeface="Arial"/>
            </a:endParaRPr>
          </a:p>
        </p:txBody>
      </p:sp>
      <p:pic>
        <p:nvPicPr>
          <p:cNvPr id="120" name="Google Shape;120;p9"/>
          <p:cNvPicPr preferRelativeResize="0"/>
          <p:nvPr/>
        </p:nvPicPr>
        <p:blipFill rotWithShape="1">
          <a:blip r:embed="rId9">
            <a:alphaModFix/>
          </a:blip>
          <a:srcRect/>
          <a:stretch/>
        </p:blipFill>
        <p:spPr>
          <a:xfrm>
            <a:off x="714075" y="2426397"/>
            <a:ext cx="764006" cy="764006"/>
          </a:xfrm>
          <a:prstGeom prst="rect">
            <a:avLst/>
          </a:prstGeom>
          <a:noFill/>
          <a:ln>
            <a:noFill/>
          </a:ln>
        </p:spPr>
      </p:pic>
      <p:pic>
        <p:nvPicPr>
          <p:cNvPr id="121" name="Google Shape;121;p9" descr="International Sustainability Standards Board (ISSB)"/>
          <p:cNvPicPr preferRelativeResize="0"/>
          <p:nvPr/>
        </p:nvPicPr>
        <p:blipFill rotWithShape="1">
          <a:blip r:embed="rId10">
            <a:alphaModFix/>
          </a:blip>
          <a:srcRect/>
          <a:stretch/>
        </p:blipFill>
        <p:spPr>
          <a:xfrm>
            <a:off x="2124610" y="2437516"/>
            <a:ext cx="928881" cy="764005"/>
          </a:xfrm>
          <a:prstGeom prst="rect">
            <a:avLst/>
          </a:prstGeom>
          <a:noFill/>
          <a:ln>
            <a:noFill/>
          </a:ln>
        </p:spPr>
      </p:pic>
      <p:sp>
        <p:nvSpPr>
          <p:cNvPr id="122" name="Google Shape;122;p9"/>
          <p:cNvSpPr/>
          <p:nvPr/>
        </p:nvSpPr>
        <p:spPr>
          <a:xfrm>
            <a:off x="544729" y="4174004"/>
            <a:ext cx="10797657" cy="435977"/>
          </a:xfrm>
          <a:prstGeom prst="roundRect">
            <a:avLst>
              <a:gd name="adj" fmla="val 0"/>
            </a:avLst>
          </a:prstGeom>
          <a:gradFill>
            <a:gsLst>
              <a:gs pos="0">
                <a:srgbClr val="AFAFAF"/>
              </a:gs>
              <a:gs pos="50000">
                <a:schemeClr val="accent3"/>
              </a:gs>
              <a:gs pos="100000">
                <a:srgbClr val="919191"/>
              </a:gs>
            </a:gsLst>
            <a:lin ang="5400000" scaled="0"/>
          </a:gra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200"/>
              <a:buFont typeface="Arial"/>
              <a:buNone/>
            </a:pPr>
            <a:r>
              <a:rPr lang="en-US" sz="1200" b="1" i="0" u="none" strike="noStrike" cap="none">
                <a:solidFill>
                  <a:srgbClr val="00003C"/>
                </a:solidFill>
                <a:latin typeface="Cambria"/>
                <a:ea typeface="Cambria"/>
                <a:cs typeface="Cambria"/>
                <a:sym typeface="Cambria"/>
              </a:rPr>
              <a:t>TẬP TRUNG VÀO ESG / NHU CẦU CỦA CỘNG ĐỒNG TÀI CHÍNH: CÁC NHÀ ĐẦU TƯ LÀ ĐỐI TƯỢNG CHÍNH</a:t>
            </a:r>
            <a:endParaRPr sz="1200" b="1" i="0" u="none" strike="noStrike" cap="none">
              <a:solidFill>
                <a:srgbClr val="00003C"/>
              </a:solidFill>
              <a:latin typeface="Cambria"/>
              <a:ea typeface="Cambria"/>
              <a:cs typeface="Cambria"/>
              <a:sym typeface="Cambria"/>
            </a:endParaRPr>
          </a:p>
        </p:txBody>
      </p:sp>
      <p:sp>
        <p:nvSpPr>
          <p:cNvPr id="123" name="Google Shape;123;p9"/>
          <p:cNvSpPr/>
          <p:nvPr/>
        </p:nvSpPr>
        <p:spPr>
          <a:xfrm>
            <a:off x="466158" y="4854862"/>
            <a:ext cx="1331827" cy="989982"/>
          </a:xfrm>
          <a:prstGeom prst="roundRect">
            <a:avLst>
              <a:gd name="adj" fmla="val 0"/>
            </a:avLst>
          </a:prstGeom>
          <a:solidFill>
            <a:schemeClr val="lt1"/>
          </a:solidFill>
          <a:ln>
            <a:noFill/>
          </a:ln>
          <a:effectLst>
            <a:outerShdw blurRad="304800" dist="19050" dir="5400000" sx="101000" sy="101000" algn="ctr" rotWithShape="0">
              <a:srgbClr val="BFBFB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Dựa trên việc tạo ra giá trị bền vững</a:t>
            </a:r>
            <a:endParaRPr sz="1400" b="1" i="0" u="none" strike="noStrike" cap="none">
              <a:solidFill>
                <a:srgbClr val="000000"/>
              </a:solidFill>
              <a:latin typeface="Cambria"/>
              <a:ea typeface="Cambria"/>
              <a:cs typeface="Cambria"/>
              <a:sym typeface="Cambria"/>
            </a:endParaRPr>
          </a:p>
        </p:txBody>
      </p:sp>
      <p:sp>
        <p:nvSpPr>
          <p:cNvPr id="124" name="Google Shape;124;p9"/>
          <p:cNvSpPr/>
          <p:nvPr/>
        </p:nvSpPr>
        <p:spPr>
          <a:xfrm>
            <a:off x="2123827" y="4850277"/>
            <a:ext cx="1331827" cy="989982"/>
          </a:xfrm>
          <a:prstGeom prst="roundRect">
            <a:avLst>
              <a:gd name="adj" fmla="val 0"/>
            </a:avLst>
          </a:prstGeom>
          <a:solidFill>
            <a:schemeClr val="lt1"/>
          </a:solidFill>
          <a:ln>
            <a:noFill/>
          </a:ln>
          <a:effectLst>
            <a:outerShdw blurRad="304800" dist="19050" dir="5400000" sx="101000" sy="101000" algn="ctr" rotWithShape="0">
              <a:srgbClr val="BFBFB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Dựa trên việc tạo ra giá trị tài chính</a:t>
            </a:r>
            <a:endParaRPr sz="1400" b="1" i="0" u="none" strike="noStrike" cap="none">
              <a:solidFill>
                <a:srgbClr val="000000"/>
              </a:solidFill>
              <a:latin typeface="Cambria"/>
              <a:ea typeface="Cambria"/>
              <a:cs typeface="Cambria"/>
              <a:sym typeface="Cambria"/>
            </a:endParaRPr>
          </a:p>
        </p:txBody>
      </p:sp>
      <p:sp>
        <p:nvSpPr>
          <p:cNvPr id="125" name="Google Shape;125;p9"/>
          <p:cNvSpPr/>
          <p:nvPr/>
        </p:nvSpPr>
        <p:spPr>
          <a:xfrm>
            <a:off x="3781496" y="4854862"/>
            <a:ext cx="1331827" cy="989982"/>
          </a:xfrm>
          <a:prstGeom prst="roundRect">
            <a:avLst>
              <a:gd name="adj" fmla="val 0"/>
            </a:avLst>
          </a:prstGeom>
          <a:solidFill>
            <a:schemeClr val="lt1"/>
          </a:solidFill>
          <a:ln>
            <a:noFill/>
          </a:ln>
          <a:effectLst>
            <a:outerShdw blurRad="304800" dist="19050" dir="5400000" sx="101000" sy="101000" algn="ctr" rotWithShape="0">
              <a:srgbClr val="BFBFB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Dựa trên việc tạo ra giá trị vốn</a:t>
            </a:r>
            <a:endParaRPr sz="1400" b="1" i="0" u="none" strike="noStrike" cap="none">
              <a:solidFill>
                <a:srgbClr val="000000"/>
              </a:solidFill>
              <a:latin typeface="Cambria"/>
              <a:ea typeface="Cambria"/>
              <a:cs typeface="Cambria"/>
              <a:sym typeface="Cambria"/>
            </a:endParaRPr>
          </a:p>
        </p:txBody>
      </p:sp>
      <p:sp>
        <p:nvSpPr>
          <p:cNvPr id="126" name="Google Shape;126;p9"/>
          <p:cNvSpPr/>
          <p:nvPr/>
        </p:nvSpPr>
        <p:spPr>
          <a:xfrm>
            <a:off x="5439167" y="4852570"/>
            <a:ext cx="2892162" cy="989982"/>
          </a:xfrm>
          <a:prstGeom prst="roundRect">
            <a:avLst>
              <a:gd name="adj" fmla="val 0"/>
            </a:avLst>
          </a:prstGeom>
          <a:solidFill>
            <a:schemeClr val="lt1"/>
          </a:solidFill>
          <a:ln>
            <a:noFill/>
          </a:ln>
          <a:effectLst>
            <a:outerShdw blurRad="304800" dist="19050" dir="5400000" sx="101000" sy="101000" algn="ctr" rotWithShape="0">
              <a:srgbClr val="BFBFB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Tập trung vào tác động của môi trường và khí hậu</a:t>
            </a:r>
            <a:endParaRPr sz="1400" b="1" i="0" u="none" strike="noStrike" cap="none">
              <a:solidFill>
                <a:srgbClr val="000000"/>
              </a:solidFill>
              <a:latin typeface="Cambria"/>
              <a:ea typeface="Cambria"/>
              <a:cs typeface="Cambria"/>
              <a:sym typeface="Cambria"/>
            </a:endParaRPr>
          </a:p>
        </p:txBody>
      </p:sp>
      <p:sp>
        <p:nvSpPr>
          <p:cNvPr id="127" name="Google Shape;127;p9"/>
          <p:cNvSpPr/>
          <p:nvPr/>
        </p:nvSpPr>
        <p:spPr>
          <a:xfrm>
            <a:off x="8657172" y="4850278"/>
            <a:ext cx="2892162" cy="989982"/>
          </a:xfrm>
          <a:prstGeom prst="roundRect">
            <a:avLst>
              <a:gd name="adj" fmla="val 0"/>
            </a:avLst>
          </a:prstGeom>
          <a:solidFill>
            <a:schemeClr val="lt1"/>
          </a:solidFill>
          <a:ln>
            <a:noFill/>
          </a:ln>
          <a:effectLst>
            <a:outerShdw blurRad="304800" dist="19050" dir="5400000" sx="101000" sy="101000" algn="ctr" rotWithShape="0">
              <a:srgbClr val="BFBFBF">
                <a:alpha val="32549"/>
              </a:srgbClr>
            </a:outerShdw>
          </a:effectLst>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1D1D1B"/>
                </a:solidFill>
                <a:latin typeface="Cambria"/>
                <a:ea typeface="Cambria"/>
                <a:cs typeface="Cambria"/>
                <a:sym typeface="Cambria"/>
              </a:rPr>
              <a:t>Tập trung vào việc đảm bảo tính minh bạch và trách nhiệm giải trình</a:t>
            </a:r>
            <a:endParaRPr sz="1400" b="1" i="0" u="none" strike="noStrike" cap="none">
              <a:solidFill>
                <a:srgbClr val="1D1D1B"/>
              </a:solidFill>
              <a:latin typeface="Cambria"/>
              <a:ea typeface="Cambria"/>
              <a:cs typeface="Cambria"/>
              <a:sym typeface="Cambria"/>
            </a:endParaRPr>
          </a:p>
        </p:txBody>
      </p:sp>
      <p:sp>
        <p:nvSpPr>
          <p:cNvPr id="128" name="Google Shape;128;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11077</Words>
  <Application>Microsoft Office PowerPoint</Application>
  <PresentationFormat>Widescreen</PresentationFormat>
  <Paragraphs>751</Paragraphs>
  <Slides>33</Slides>
  <Notes>33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33</vt:i4>
      </vt:variant>
    </vt:vector>
  </HeadingPairs>
  <TitlesOfParts>
    <vt:vector size="41" baseType="lpstr">
      <vt:lpstr>Arial</vt:lpstr>
      <vt:lpstr>Times New Roman</vt:lpstr>
      <vt:lpstr>Calibri</vt:lpstr>
      <vt:lpstr>Cambria</vt:lpstr>
      <vt:lpstr>Lexend</vt:lpstr>
      <vt:lpstr>Courier New</vt:lpstr>
      <vt:lpstr>Noto Sans Symbols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1</cp:revision>
  <dcterms:created xsi:type="dcterms:W3CDTF">2024-10-28T02:26:51Z</dcterms:created>
  <dcterms:modified xsi:type="dcterms:W3CDTF">2025-10-21T03:55:13Z</dcterms:modified>
</cp:coreProperties>
</file>