
<file path=[Content_Types].xml><?xml version="1.0" encoding="utf-8"?>
<Types xmlns="http://schemas.openxmlformats.org/package/2006/content-types">
  <Default Extension="bin" ContentType="application/vnd.openxmlformats-officedocument.oleObject"/>
  <Default Extension="fntdata" ContentType="application/x-fontdata"/>
  <Default Extension="jp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2.xml" ContentType="application/vnd.openxmlformats-officedocument.drawingml.chart+xml"/>
  <Override PartName="/ppt/theme/themeOverride2.xml" ContentType="application/vnd.openxmlformats-officedocument.themeOverride+xml"/>
  <Override PartName="/ppt/drawings/drawing2.xml" ContentType="application/vnd.openxmlformats-officedocument.drawingml.chartshap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rts/chart3.xml" ContentType="application/vnd.openxmlformats-officedocument.drawingml.chart+xml"/>
  <Override PartName="/ppt/theme/themeOverride3.xml" ContentType="application/vnd.openxmlformats-officedocument.themeOverride+xml"/>
  <Override PartName="/ppt/drawings/drawing3.xml" ContentType="application/vnd.openxmlformats-officedocument.drawingml.chartshape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33"/>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Lst>
  <p:sldSz cx="12192000" cy="6858000"/>
  <p:notesSz cx="6858000" cy="9144000"/>
  <p:embeddedFontLst>
    <p:embeddedFont>
      <p:font typeface="Montserrat" panose="00000500000000000000" pitchFamily="2"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1" roundtripDataSignature="AMtx7mjNFdnw4g0cHH0En+pu+XHbj4jHS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847487F-D965-4DA1-90D3-FFE3F9808A6B}">
  <a:tblStyle styleId="{6847487F-D965-4DA1-90D3-FFE3F9808A6B}"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53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1.fntdata"/><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4.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font" Target="fonts/font2.fntdata"/><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3" Type="http://schemas.openxmlformats.org/officeDocument/2006/relationships/chartUserShapes" Target="../drawings/drawing2.xml"/><Relationship Id="rId2" Type="http://schemas.openxmlformats.org/officeDocument/2006/relationships/package" Target="../embeddings/Microsoft_Excel_Worksheet1.xlsx"/><Relationship Id="rId1" Type="http://schemas.openxmlformats.org/officeDocument/2006/relationships/themeOverride" Target="../theme/themeOverride2.xml"/></Relationships>
</file>

<file path=ppt/charts/_rels/chart3.xml.rels><?xml version="1.0" encoding="UTF-8" standalone="yes"?>
<Relationships xmlns="http://schemas.openxmlformats.org/package/2006/relationships"><Relationship Id="rId3" Type="http://schemas.openxmlformats.org/officeDocument/2006/relationships/chartUserShapes" Target="../drawings/drawing3.xml"/><Relationship Id="rId2" Type="http://schemas.openxmlformats.org/officeDocument/2006/relationships/package" Target="../embeddings/Microsoft_Excel_Worksheet2.xlsx"/><Relationship Id="rId1" Type="http://schemas.openxmlformats.org/officeDocument/2006/relationships/themeOverride" Target="../theme/themeOverrid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0038136714292303E-2"/>
          <c:y val="2.58064574394395E-2"/>
          <c:w val="0.921308563846994"/>
          <c:h val="0.89554119505346896"/>
        </c:manualLayout>
      </c:layout>
      <c:bar3DChart>
        <c:barDir val="col"/>
        <c:grouping val="percentStacked"/>
        <c:varyColors val="0"/>
        <c:ser>
          <c:idx val="0"/>
          <c:order val="0"/>
          <c:tx>
            <c:strRef>
              <c:f>Feuil1!$B$1</c:f>
              <c:strCache>
                <c:ptCount val="1"/>
                <c:pt idx="0">
                  <c:v>Série 1</c:v>
                </c:pt>
              </c:strCache>
            </c:strRef>
          </c:tx>
          <c:invertIfNegative val="0"/>
          <c:dPt>
            <c:idx val="0"/>
            <c:invertIfNegative val="0"/>
            <c:bubble3D val="0"/>
            <c:spPr>
              <a:solidFill>
                <a:srgbClr val="053D5D"/>
              </a:solidFill>
            </c:spPr>
            <c:extLst>
              <c:ext xmlns:c16="http://schemas.microsoft.com/office/drawing/2014/chart" uri="{C3380CC4-5D6E-409C-BE32-E72D297353CC}">
                <c16:uniqueId val="{00000001-8CC3-4C04-975C-6937E05A78FB}"/>
              </c:ext>
            </c:extLst>
          </c:dPt>
          <c:dPt>
            <c:idx val="1"/>
            <c:invertIfNegative val="0"/>
            <c:bubble3D val="0"/>
            <c:spPr>
              <a:solidFill>
                <a:srgbClr val="053D5D"/>
              </a:solidFill>
            </c:spPr>
            <c:extLst>
              <c:ext xmlns:c16="http://schemas.microsoft.com/office/drawing/2014/chart" uri="{C3380CC4-5D6E-409C-BE32-E72D297353CC}">
                <c16:uniqueId val="{00000003-8CC3-4C04-975C-6937E05A78FB}"/>
              </c:ext>
            </c:extLst>
          </c:dPt>
          <c:dPt>
            <c:idx val="2"/>
            <c:invertIfNegative val="0"/>
            <c:bubble3D val="0"/>
            <c:spPr>
              <a:solidFill>
                <a:srgbClr val="053D5D"/>
              </a:solidFill>
            </c:spPr>
            <c:extLst>
              <c:ext xmlns:c16="http://schemas.microsoft.com/office/drawing/2014/chart" uri="{C3380CC4-5D6E-409C-BE32-E72D297353CC}">
                <c16:uniqueId val="{00000005-8CC3-4C04-975C-6937E05A78FB}"/>
              </c:ext>
            </c:extLst>
          </c:dPt>
          <c:cat>
            <c:strRef>
              <c:f>Feuil1!$A$2:$A$4</c:f>
              <c:strCache>
                <c:ptCount val="3"/>
                <c:pt idx="0">
                  <c:v>Hiện tại</c:v>
                </c:pt>
                <c:pt idx="1">
                  <c:v>Trong chương trình EPC</c:v>
                </c:pt>
                <c:pt idx="2">
                  <c:v>Sau chương trình EPC</c:v>
                </c:pt>
              </c:strCache>
            </c:strRef>
          </c:cat>
          <c:val>
            <c:numRef>
              <c:f>Feuil1!$B$2:$B$4</c:f>
              <c:numCache>
                <c:formatCode>0%</c:formatCode>
                <c:ptCount val="3"/>
                <c:pt idx="0">
                  <c:v>1</c:v>
                </c:pt>
                <c:pt idx="1">
                  <c:v>0.60000000000000098</c:v>
                </c:pt>
                <c:pt idx="2">
                  <c:v>0.60000000000000098</c:v>
                </c:pt>
              </c:numCache>
            </c:numRef>
          </c:val>
          <c:extLst>
            <c:ext xmlns:c16="http://schemas.microsoft.com/office/drawing/2014/chart" uri="{C3380CC4-5D6E-409C-BE32-E72D297353CC}">
              <c16:uniqueId val="{00000006-8CC3-4C04-975C-6937E05A78FB}"/>
            </c:ext>
          </c:extLst>
        </c:ser>
        <c:ser>
          <c:idx val="1"/>
          <c:order val="1"/>
          <c:tx>
            <c:strRef>
              <c:f>Feuil1!$C$1</c:f>
              <c:strCache>
                <c:ptCount val="1"/>
                <c:pt idx="0">
                  <c:v>Série 2</c:v>
                </c:pt>
              </c:strCache>
            </c:strRef>
          </c:tx>
          <c:spPr>
            <a:solidFill>
              <a:srgbClr val="F0BC19"/>
            </a:solidFill>
          </c:spPr>
          <c:invertIfNegative val="0"/>
          <c:cat>
            <c:strRef>
              <c:f>Feuil1!$A$2:$A$4</c:f>
              <c:strCache>
                <c:ptCount val="3"/>
                <c:pt idx="0">
                  <c:v>Hiện tại</c:v>
                </c:pt>
                <c:pt idx="1">
                  <c:v>Trong chương trình EPC</c:v>
                </c:pt>
                <c:pt idx="2">
                  <c:v>Sau chương trình EPC</c:v>
                </c:pt>
              </c:strCache>
            </c:strRef>
          </c:cat>
          <c:val>
            <c:numRef>
              <c:f>Feuil1!$C$2:$C$4</c:f>
              <c:numCache>
                <c:formatCode>0%</c:formatCode>
                <c:ptCount val="3"/>
                <c:pt idx="0" formatCode="General">
                  <c:v>0</c:v>
                </c:pt>
                <c:pt idx="1">
                  <c:v>0.3</c:v>
                </c:pt>
                <c:pt idx="2">
                  <c:v>0.4</c:v>
                </c:pt>
              </c:numCache>
            </c:numRef>
          </c:val>
          <c:extLst>
            <c:ext xmlns:c16="http://schemas.microsoft.com/office/drawing/2014/chart" uri="{C3380CC4-5D6E-409C-BE32-E72D297353CC}">
              <c16:uniqueId val="{00000007-8CC3-4C04-975C-6937E05A78FB}"/>
            </c:ext>
          </c:extLst>
        </c:ser>
        <c:ser>
          <c:idx val="2"/>
          <c:order val="2"/>
          <c:tx>
            <c:strRef>
              <c:f>Feuil1!$D$1</c:f>
              <c:strCache>
                <c:ptCount val="1"/>
                <c:pt idx="0">
                  <c:v>Série 3</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8CC3-4C04-975C-6937E05A78FB}"/>
              </c:ext>
            </c:extLst>
          </c:dPt>
          <c:cat>
            <c:strRef>
              <c:f>Feuil1!$A$2:$A$4</c:f>
              <c:strCache>
                <c:ptCount val="3"/>
                <c:pt idx="0">
                  <c:v>Hiện tại</c:v>
                </c:pt>
                <c:pt idx="1">
                  <c:v>Trong chương trình EPC</c:v>
                </c:pt>
                <c:pt idx="2">
                  <c:v>Sau chương trình EPC</c:v>
                </c:pt>
              </c:strCache>
            </c:strRef>
          </c:cat>
          <c:val>
            <c:numRef>
              <c:f>Feuil1!$D$2:$D$4</c:f>
              <c:numCache>
                <c:formatCode>0%</c:formatCode>
                <c:ptCount val="3"/>
                <c:pt idx="0" formatCode="General">
                  <c:v>0</c:v>
                </c:pt>
                <c:pt idx="1">
                  <c:v>0.15</c:v>
                </c:pt>
                <c:pt idx="2" formatCode="General">
                  <c:v>0</c:v>
                </c:pt>
              </c:numCache>
            </c:numRef>
          </c:val>
          <c:extLst>
            <c:ext xmlns:c16="http://schemas.microsoft.com/office/drawing/2014/chart" uri="{C3380CC4-5D6E-409C-BE32-E72D297353CC}">
              <c16:uniqueId val="{00000009-8CC3-4C04-975C-6937E05A78FB}"/>
            </c:ext>
          </c:extLst>
        </c:ser>
        <c:dLbls>
          <c:showLegendKey val="0"/>
          <c:showVal val="0"/>
          <c:showCatName val="0"/>
          <c:showSerName val="0"/>
          <c:showPercent val="0"/>
          <c:showBubbleSize val="0"/>
        </c:dLbls>
        <c:gapWidth val="78"/>
        <c:gapDepth val="108"/>
        <c:shape val="box"/>
        <c:axId val="2143404976"/>
        <c:axId val="2145856096"/>
        <c:axId val="0"/>
      </c:bar3DChart>
      <c:catAx>
        <c:axId val="2143404976"/>
        <c:scaling>
          <c:orientation val="minMax"/>
        </c:scaling>
        <c:delete val="0"/>
        <c:axPos val="b"/>
        <c:numFmt formatCode="General" sourceLinked="0"/>
        <c:majorTickMark val="out"/>
        <c:minorTickMark val="none"/>
        <c:tickLblPos val="nextTo"/>
        <c:txPr>
          <a:bodyPr/>
          <a:lstStyle/>
          <a:p>
            <a:pPr>
              <a:defRPr lang="en-US" sz="1300" b="1">
                <a:solidFill>
                  <a:srgbClr val="053D5D"/>
                </a:solidFill>
                <a:latin typeface="Arial" panose="020B0604020202020204" pitchFamily="34" charset="0"/>
                <a:cs typeface="Arial" panose="020B0604020202020204" pitchFamily="34" charset="0"/>
              </a:defRPr>
            </a:pPr>
            <a:endParaRPr lang="en-US"/>
          </a:p>
        </c:txPr>
        <c:crossAx val="2145856096"/>
        <c:crosses val="autoZero"/>
        <c:auto val="1"/>
        <c:lblAlgn val="ctr"/>
        <c:lblOffset val="100"/>
        <c:noMultiLvlLbl val="0"/>
      </c:catAx>
      <c:valAx>
        <c:axId val="2145856096"/>
        <c:scaling>
          <c:orientation val="minMax"/>
        </c:scaling>
        <c:delete val="1"/>
        <c:axPos val="l"/>
        <c:title>
          <c:tx>
            <c:rich>
              <a:bodyPr rot="0" vert="horz"/>
              <a:lstStyle/>
              <a:p>
                <a:pPr>
                  <a:defRPr lang="en-US" sz="2400">
                    <a:solidFill>
                      <a:srgbClr val="053D5D"/>
                    </a:solidFill>
                  </a:defRPr>
                </a:pPr>
                <a:r>
                  <a:rPr lang="fr-CA" sz="2400" dirty="0">
                    <a:solidFill>
                      <a:srgbClr val="053D5D"/>
                    </a:solidFill>
                  </a:rPr>
                  <a:t> €</a:t>
                </a:r>
              </a:p>
            </c:rich>
          </c:tx>
          <c:layout>
            <c:manualLayout>
              <c:xMode val="edge"/>
              <c:yMode val="edge"/>
              <c:x val="1.3745889525138199E-2"/>
              <c:y val="0.11655081230509701"/>
            </c:manualLayout>
          </c:layout>
          <c:overlay val="0"/>
        </c:title>
        <c:numFmt formatCode="0%" sourceLinked="0"/>
        <c:majorTickMark val="out"/>
        <c:minorTickMark val="none"/>
        <c:tickLblPos val="none"/>
        <c:crossAx val="2143404976"/>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0038136714292303E-2"/>
          <c:y val="2.58064574394395E-2"/>
          <c:w val="0.921308563846994"/>
          <c:h val="0.89554119505346896"/>
        </c:manualLayout>
      </c:layout>
      <c:bar3DChart>
        <c:barDir val="col"/>
        <c:grouping val="percentStacked"/>
        <c:varyColors val="0"/>
        <c:ser>
          <c:idx val="0"/>
          <c:order val="0"/>
          <c:tx>
            <c:strRef>
              <c:f>Feuil1!$B$1</c:f>
              <c:strCache>
                <c:ptCount val="1"/>
                <c:pt idx="0">
                  <c:v>Série 1</c:v>
                </c:pt>
              </c:strCache>
            </c:strRef>
          </c:tx>
          <c:invertIfNegative val="0"/>
          <c:dPt>
            <c:idx val="0"/>
            <c:invertIfNegative val="0"/>
            <c:bubble3D val="0"/>
            <c:spPr>
              <a:solidFill>
                <a:srgbClr val="053D5D"/>
              </a:solidFill>
            </c:spPr>
            <c:extLst>
              <c:ext xmlns:c16="http://schemas.microsoft.com/office/drawing/2014/chart" uri="{C3380CC4-5D6E-409C-BE32-E72D297353CC}">
                <c16:uniqueId val="{00000001-FE60-44A9-B169-1CEB94DD659F}"/>
              </c:ext>
            </c:extLst>
          </c:dPt>
          <c:dPt>
            <c:idx val="1"/>
            <c:invertIfNegative val="0"/>
            <c:bubble3D val="0"/>
            <c:spPr>
              <a:solidFill>
                <a:srgbClr val="053D5D"/>
              </a:solidFill>
            </c:spPr>
            <c:extLst>
              <c:ext xmlns:c16="http://schemas.microsoft.com/office/drawing/2014/chart" uri="{C3380CC4-5D6E-409C-BE32-E72D297353CC}">
                <c16:uniqueId val="{00000003-FE60-44A9-B169-1CEB94DD659F}"/>
              </c:ext>
            </c:extLst>
          </c:dPt>
          <c:dPt>
            <c:idx val="2"/>
            <c:invertIfNegative val="0"/>
            <c:bubble3D val="0"/>
            <c:spPr>
              <a:solidFill>
                <a:srgbClr val="053D5D"/>
              </a:solidFill>
            </c:spPr>
            <c:extLst>
              <c:ext xmlns:c16="http://schemas.microsoft.com/office/drawing/2014/chart" uri="{C3380CC4-5D6E-409C-BE32-E72D297353CC}">
                <c16:uniqueId val="{00000005-FE60-44A9-B169-1CEB94DD659F}"/>
              </c:ext>
            </c:extLst>
          </c:dPt>
          <c:cat>
            <c:strRef>
              <c:f>Feuil1!$A$2:$A$4</c:f>
              <c:strCache>
                <c:ptCount val="3"/>
                <c:pt idx="0">
                  <c:v>Hiện tại</c:v>
                </c:pt>
                <c:pt idx="1">
                  <c:v>Trong chương trình EPC</c:v>
                </c:pt>
                <c:pt idx="2">
                  <c:v>Sau chương trình EPC</c:v>
                </c:pt>
              </c:strCache>
            </c:strRef>
          </c:cat>
          <c:val>
            <c:numRef>
              <c:f>Feuil1!$B$2:$B$4</c:f>
              <c:numCache>
                <c:formatCode>0%</c:formatCode>
                <c:ptCount val="3"/>
                <c:pt idx="0">
                  <c:v>1</c:v>
                </c:pt>
                <c:pt idx="1">
                  <c:v>0.60000000000000098</c:v>
                </c:pt>
                <c:pt idx="2">
                  <c:v>0.60000000000000098</c:v>
                </c:pt>
              </c:numCache>
            </c:numRef>
          </c:val>
          <c:extLst>
            <c:ext xmlns:c16="http://schemas.microsoft.com/office/drawing/2014/chart" uri="{C3380CC4-5D6E-409C-BE32-E72D297353CC}">
              <c16:uniqueId val="{00000006-FE60-44A9-B169-1CEB94DD659F}"/>
            </c:ext>
          </c:extLst>
        </c:ser>
        <c:ser>
          <c:idx val="1"/>
          <c:order val="1"/>
          <c:tx>
            <c:strRef>
              <c:f>Feuil1!$C$1</c:f>
              <c:strCache>
                <c:ptCount val="1"/>
                <c:pt idx="0">
                  <c:v>Série 2</c:v>
                </c:pt>
              </c:strCache>
            </c:strRef>
          </c:tx>
          <c:spPr>
            <a:solidFill>
              <a:srgbClr val="F0BC19"/>
            </a:solidFill>
          </c:spPr>
          <c:invertIfNegative val="0"/>
          <c:cat>
            <c:strRef>
              <c:f>Feuil1!$A$2:$A$4</c:f>
              <c:strCache>
                <c:ptCount val="3"/>
                <c:pt idx="0">
                  <c:v>Hiện tại</c:v>
                </c:pt>
                <c:pt idx="1">
                  <c:v>Trong chương trình EPC</c:v>
                </c:pt>
                <c:pt idx="2">
                  <c:v>Sau chương trình EPC</c:v>
                </c:pt>
              </c:strCache>
            </c:strRef>
          </c:cat>
          <c:val>
            <c:numRef>
              <c:f>Feuil1!$C$2:$C$4</c:f>
              <c:numCache>
                <c:formatCode>0%</c:formatCode>
                <c:ptCount val="3"/>
                <c:pt idx="0" formatCode="General">
                  <c:v>0</c:v>
                </c:pt>
                <c:pt idx="1">
                  <c:v>0.3</c:v>
                </c:pt>
                <c:pt idx="2">
                  <c:v>0.4</c:v>
                </c:pt>
              </c:numCache>
            </c:numRef>
          </c:val>
          <c:extLst>
            <c:ext xmlns:c16="http://schemas.microsoft.com/office/drawing/2014/chart" uri="{C3380CC4-5D6E-409C-BE32-E72D297353CC}">
              <c16:uniqueId val="{00000007-FE60-44A9-B169-1CEB94DD659F}"/>
            </c:ext>
          </c:extLst>
        </c:ser>
        <c:ser>
          <c:idx val="2"/>
          <c:order val="2"/>
          <c:tx>
            <c:strRef>
              <c:f>Feuil1!$D$1</c:f>
              <c:strCache>
                <c:ptCount val="1"/>
                <c:pt idx="0">
                  <c:v>Série 3</c:v>
                </c:pt>
              </c:strCache>
            </c:strRef>
          </c:tx>
          <c:spPr>
            <a:solidFill>
              <a:schemeClr val="bg1">
                <a:lumMod val="75000"/>
              </a:schemeClr>
            </a:solidFill>
          </c:spPr>
          <c:invertIfNegative val="0"/>
          <c:dPt>
            <c:idx val="0"/>
            <c:invertIfNegative val="0"/>
            <c:bubble3D val="0"/>
            <c:extLst>
              <c:ext xmlns:c16="http://schemas.microsoft.com/office/drawing/2014/chart" uri="{C3380CC4-5D6E-409C-BE32-E72D297353CC}">
                <c16:uniqueId val="{00000008-FE60-44A9-B169-1CEB94DD659F}"/>
              </c:ext>
            </c:extLst>
          </c:dPt>
          <c:cat>
            <c:strRef>
              <c:f>Feuil1!$A$2:$A$4</c:f>
              <c:strCache>
                <c:ptCount val="3"/>
                <c:pt idx="0">
                  <c:v>Hiện tại</c:v>
                </c:pt>
                <c:pt idx="1">
                  <c:v>Trong chương trình EPC</c:v>
                </c:pt>
                <c:pt idx="2">
                  <c:v>Sau chương trình EPC</c:v>
                </c:pt>
              </c:strCache>
            </c:strRef>
          </c:cat>
          <c:val>
            <c:numRef>
              <c:f>Feuil1!$D$2:$D$4</c:f>
              <c:numCache>
                <c:formatCode>0%</c:formatCode>
                <c:ptCount val="3"/>
                <c:pt idx="0" formatCode="General">
                  <c:v>0</c:v>
                </c:pt>
                <c:pt idx="1">
                  <c:v>0.15</c:v>
                </c:pt>
                <c:pt idx="2" formatCode="General">
                  <c:v>0</c:v>
                </c:pt>
              </c:numCache>
            </c:numRef>
          </c:val>
          <c:extLst>
            <c:ext xmlns:c16="http://schemas.microsoft.com/office/drawing/2014/chart" uri="{C3380CC4-5D6E-409C-BE32-E72D297353CC}">
              <c16:uniqueId val="{00000009-FE60-44A9-B169-1CEB94DD659F}"/>
            </c:ext>
          </c:extLst>
        </c:ser>
        <c:dLbls>
          <c:showLegendKey val="0"/>
          <c:showVal val="0"/>
          <c:showCatName val="0"/>
          <c:showSerName val="0"/>
          <c:showPercent val="0"/>
          <c:showBubbleSize val="0"/>
        </c:dLbls>
        <c:gapWidth val="78"/>
        <c:gapDepth val="108"/>
        <c:shape val="box"/>
        <c:axId val="-2120269872"/>
        <c:axId val="2138333952"/>
        <c:axId val="0"/>
      </c:bar3DChart>
      <c:catAx>
        <c:axId val="-2120269872"/>
        <c:scaling>
          <c:orientation val="minMax"/>
        </c:scaling>
        <c:delete val="0"/>
        <c:axPos val="b"/>
        <c:numFmt formatCode="General" sourceLinked="0"/>
        <c:majorTickMark val="out"/>
        <c:minorTickMark val="none"/>
        <c:tickLblPos val="nextTo"/>
        <c:txPr>
          <a:bodyPr/>
          <a:lstStyle/>
          <a:p>
            <a:pPr>
              <a:defRPr lang="en-US" sz="1300" b="1">
                <a:solidFill>
                  <a:srgbClr val="053D5D"/>
                </a:solidFill>
                <a:latin typeface="Arial" panose="020B0604020202020204" pitchFamily="34" charset="0"/>
                <a:cs typeface="Arial" panose="020B0604020202020204" pitchFamily="34" charset="0"/>
              </a:defRPr>
            </a:pPr>
            <a:endParaRPr lang="en-US"/>
          </a:p>
        </c:txPr>
        <c:crossAx val="2138333952"/>
        <c:crosses val="autoZero"/>
        <c:auto val="1"/>
        <c:lblAlgn val="ctr"/>
        <c:lblOffset val="100"/>
        <c:noMultiLvlLbl val="0"/>
      </c:catAx>
      <c:valAx>
        <c:axId val="2138333952"/>
        <c:scaling>
          <c:orientation val="minMax"/>
        </c:scaling>
        <c:delete val="1"/>
        <c:axPos val="l"/>
        <c:title>
          <c:tx>
            <c:rich>
              <a:bodyPr rot="0" vert="horz"/>
              <a:lstStyle/>
              <a:p>
                <a:pPr>
                  <a:defRPr lang="en-US" sz="2400">
                    <a:solidFill>
                      <a:srgbClr val="053D5D"/>
                    </a:solidFill>
                  </a:defRPr>
                </a:pPr>
                <a:r>
                  <a:rPr lang="fr-CA" sz="2400" dirty="0">
                    <a:solidFill>
                      <a:srgbClr val="053D5D"/>
                    </a:solidFill>
                  </a:rPr>
                  <a:t> €</a:t>
                </a:r>
              </a:p>
            </c:rich>
          </c:tx>
          <c:layout>
            <c:manualLayout>
              <c:xMode val="edge"/>
              <c:yMode val="edge"/>
              <c:x val="1.3745889525138199E-2"/>
              <c:y val="0.11655081230509701"/>
            </c:manualLayout>
          </c:layout>
          <c:overlay val="0"/>
        </c:title>
        <c:numFmt formatCode="0%" sourceLinked="0"/>
        <c:majorTickMark val="out"/>
        <c:minorTickMark val="none"/>
        <c:tickLblPos val="none"/>
        <c:crossAx val="-2120269872"/>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dk2" tx2="lt2" accent1="accent1" accent2="accent2" accent3="accent3" accent4="accent4" accent5="accent5" accent6="accent6" hlink="hlink" folHlink="folHlink"/>
  <c:chart>
    <c:autoTitleDeleted val="0"/>
    <c:view3D>
      <c:rotX val="15"/>
      <c:rotY val="20"/>
      <c:rAngAx val="1"/>
    </c:view3D>
    <c:floor>
      <c:thickness val="0"/>
    </c:floor>
    <c:sideWall>
      <c:thickness val="0"/>
    </c:sideWall>
    <c:backWall>
      <c:thickness val="0"/>
    </c:backWall>
    <c:plotArea>
      <c:layout>
        <c:manualLayout>
          <c:layoutTarget val="inner"/>
          <c:xMode val="edge"/>
          <c:yMode val="edge"/>
          <c:x val="5.95892365271962E-2"/>
          <c:y val="3.1541225759315103E-2"/>
          <c:w val="0.921308563846994"/>
          <c:h val="0.89554119505346896"/>
        </c:manualLayout>
      </c:layout>
      <c:bar3DChart>
        <c:barDir val="col"/>
        <c:grouping val="percentStacked"/>
        <c:varyColors val="0"/>
        <c:ser>
          <c:idx val="0"/>
          <c:order val="0"/>
          <c:tx>
            <c:strRef>
              <c:f>Feuil1!$B$1</c:f>
              <c:strCache>
                <c:ptCount val="1"/>
                <c:pt idx="0">
                  <c:v>Série 1</c:v>
                </c:pt>
              </c:strCache>
            </c:strRef>
          </c:tx>
          <c:spPr>
            <a:solidFill>
              <a:srgbClr val="053D5D"/>
            </a:solidFill>
          </c:spPr>
          <c:invertIfNegative val="0"/>
          <c:cat>
            <c:strRef>
              <c:f>Feuil1!$A$2:$A$5</c:f>
              <c:strCache>
                <c:ptCount val="1"/>
                <c:pt idx="0">
                  <c:v>Hiện tại</c:v>
                </c:pt>
              </c:strCache>
            </c:strRef>
          </c:cat>
          <c:val>
            <c:numRef>
              <c:f>Feuil1!$B$2:$B$5</c:f>
              <c:numCache>
                <c:formatCode>0%</c:formatCode>
                <c:ptCount val="4"/>
                <c:pt idx="0">
                  <c:v>1</c:v>
                </c:pt>
                <c:pt idx="1">
                  <c:v>0.60000000000000098</c:v>
                </c:pt>
                <c:pt idx="2">
                  <c:v>0.60000000000000098</c:v>
                </c:pt>
                <c:pt idx="3" formatCode="General">
                  <c:v>60</c:v>
                </c:pt>
              </c:numCache>
            </c:numRef>
          </c:val>
          <c:extLst>
            <c:ext xmlns:c16="http://schemas.microsoft.com/office/drawing/2014/chart" uri="{C3380CC4-5D6E-409C-BE32-E72D297353CC}">
              <c16:uniqueId val="{00000000-8358-4CBD-91D2-24C6AD0AD449}"/>
            </c:ext>
          </c:extLst>
        </c:ser>
        <c:ser>
          <c:idx val="1"/>
          <c:order val="1"/>
          <c:tx>
            <c:strRef>
              <c:f>Feuil1!$C$1</c:f>
              <c:strCache>
                <c:ptCount val="1"/>
                <c:pt idx="0">
                  <c:v>Série 2</c:v>
                </c:pt>
              </c:strCache>
            </c:strRef>
          </c:tx>
          <c:spPr>
            <a:solidFill>
              <a:srgbClr val="F0BC19"/>
            </a:solidFill>
          </c:spPr>
          <c:invertIfNegative val="0"/>
          <c:cat>
            <c:strRef>
              <c:f>Feuil1!$A$2:$A$5</c:f>
              <c:strCache>
                <c:ptCount val="1"/>
                <c:pt idx="0">
                  <c:v>Hiện tại</c:v>
                </c:pt>
              </c:strCache>
            </c:strRef>
          </c:cat>
          <c:val>
            <c:numRef>
              <c:f>Feuil1!$C$2:$C$5</c:f>
              <c:numCache>
                <c:formatCode>0%</c:formatCode>
                <c:ptCount val="4"/>
                <c:pt idx="0" formatCode="General">
                  <c:v>0</c:v>
                </c:pt>
                <c:pt idx="1">
                  <c:v>0.3</c:v>
                </c:pt>
                <c:pt idx="2">
                  <c:v>0.3</c:v>
                </c:pt>
                <c:pt idx="3" formatCode="General">
                  <c:v>40</c:v>
                </c:pt>
              </c:numCache>
            </c:numRef>
          </c:val>
          <c:extLst>
            <c:ext xmlns:c16="http://schemas.microsoft.com/office/drawing/2014/chart" uri="{C3380CC4-5D6E-409C-BE32-E72D297353CC}">
              <c16:uniqueId val="{00000001-8358-4CBD-91D2-24C6AD0AD449}"/>
            </c:ext>
          </c:extLst>
        </c:ser>
        <c:ser>
          <c:idx val="2"/>
          <c:order val="2"/>
          <c:tx>
            <c:strRef>
              <c:f>Feuil1!$D$1</c:f>
              <c:strCache>
                <c:ptCount val="1"/>
                <c:pt idx="0">
                  <c:v>Série 3</c:v>
                </c:pt>
              </c:strCache>
            </c:strRef>
          </c:tx>
          <c:spPr>
            <a:solidFill>
              <a:schemeClr val="bg2">
                <a:lumMod val="40000"/>
                <a:lumOff val="60000"/>
              </a:schemeClr>
            </a:solidFill>
          </c:spPr>
          <c:invertIfNegative val="0"/>
          <c:dPt>
            <c:idx val="0"/>
            <c:invertIfNegative val="0"/>
            <c:bubble3D val="0"/>
            <c:extLst>
              <c:ext xmlns:c16="http://schemas.microsoft.com/office/drawing/2014/chart" uri="{C3380CC4-5D6E-409C-BE32-E72D297353CC}">
                <c16:uniqueId val="{00000002-8358-4CBD-91D2-24C6AD0AD449}"/>
              </c:ext>
            </c:extLst>
          </c:dPt>
          <c:cat>
            <c:strRef>
              <c:f>Feuil1!$A$2:$A$5</c:f>
              <c:strCache>
                <c:ptCount val="1"/>
                <c:pt idx="0">
                  <c:v>Hiện tại</c:v>
                </c:pt>
              </c:strCache>
            </c:strRef>
          </c:cat>
          <c:val>
            <c:numRef>
              <c:f>Feuil1!$D$2:$D$5</c:f>
              <c:numCache>
                <c:formatCode>0%</c:formatCode>
                <c:ptCount val="4"/>
                <c:pt idx="0" formatCode="General">
                  <c:v>0</c:v>
                </c:pt>
                <c:pt idx="1">
                  <c:v>0.1</c:v>
                </c:pt>
                <c:pt idx="2">
                  <c:v>0.1</c:v>
                </c:pt>
              </c:numCache>
            </c:numRef>
          </c:val>
          <c:extLst>
            <c:ext xmlns:c16="http://schemas.microsoft.com/office/drawing/2014/chart" uri="{C3380CC4-5D6E-409C-BE32-E72D297353CC}">
              <c16:uniqueId val="{00000003-8358-4CBD-91D2-24C6AD0AD449}"/>
            </c:ext>
          </c:extLst>
        </c:ser>
        <c:dLbls>
          <c:showLegendKey val="0"/>
          <c:showVal val="0"/>
          <c:showCatName val="0"/>
          <c:showSerName val="0"/>
          <c:showPercent val="0"/>
          <c:showBubbleSize val="0"/>
        </c:dLbls>
        <c:gapWidth val="78"/>
        <c:gapDepth val="108"/>
        <c:shape val="box"/>
        <c:axId val="-2123514656"/>
        <c:axId val="2143292368"/>
        <c:axId val="0"/>
      </c:bar3DChart>
      <c:catAx>
        <c:axId val="-2123514656"/>
        <c:scaling>
          <c:orientation val="minMax"/>
        </c:scaling>
        <c:delete val="0"/>
        <c:axPos val="b"/>
        <c:numFmt formatCode="General" sourceLinked="0"/>
        <c:majorTickMark val="out"/>
        <c:minorTickMark val="none"/>
        <c:tickLblPos val="nextTo"/>
        <c:txPr>
          <a:bodyPr/>
          <a:lstStyle/>
          <a:p>
            <a:pPr>
              <a:defRPr lang="en-US" sz="1400" b="1">
                <a:solidFill>
                  <a:srgbClr val="053D5D"/>
                </a:solidFill>
                <a:latin typeface="Arial" panose="020B0604020202020204" pitchFamily="34" charset="0"/>
                <a:cs typeface="Arial" panose="020B0604020202020204" pitchFamily="34" charset="0"/>
              </a:defRPr>
            </a:pPr>
            <a:endParaRPr lang="en-US"/>
          </a:p>
        </c:txPr>
        <c:crossAx val="2143292368"/>
        <c:crosses val="autoZero"/>
        <c:auto val="1"/>
        <c:lblAlgn val="ctr"/>
        <c:lblOffset val="100"/>
        <c:noMultiLvlLbl val="0"/>
      </c:catAx>
      <c:valAx>
        <c:axId val="2143292368"/>
        <c:scaling>
          <c:orientation val="minMax"/>
        </c:scaling>
        <c:delete val="1"/>
        <c:axPos val="l"/>
        <c:title>
          <c:tx>
            <c:rich>
              <a:bodyPr rot="0" vert="horz"/>
              <a:lstStyle/>
              <a:p>
                <a:pPr>
                  <a:defRPr lang="en-US" sz="2400">
                    <a:solidFill>
                      <a:srgbClr val="00467F"/>
                    </a:solidFill>
                  </a:defRPr>
                </a:pPr>
                <a:r>
                  <a:rPr lang="fr-CA" sz="2400" dirty="0">
                    <a:solidFill>
                      <a:srgbClr val="00467F"/>
                    </a:solidFill>
                  </a:rPr>
                  <a:t> €</a:t>
                </a:r>
              </a:p>
            </c:rich>
          </c:tx>
          <c:layout>
            <c:manualLayout>
              <c:xMode val="edge"/>
              <c:yMode val="edge"/>
              <c:x val="1.4848726372120801E-2"/>
              <c:y val="0.110816043985222"/>
            </c:manualLayout>
          </c:layout>
          <c:overlay val="0"/>
        </c:title>
        <c:numFmt formatCode="0%" sourceLinked="0"/>
        <c:majorTickMark val="out"/>
        <c:minorTickMark val="none"/>
        <c:tickLblPos val="none"/>
        <c:crossAx val="-2123514656"/>
        <c:crosses val="autoZero"/>
        <c:crossBetween val="between"/>
      </c:valAx>
    </c:plotArea>
    <c:plotVisOnly val="1"/>
    <c:dispBlanksAs val="gap"/>
    <c:showDLblsOverMax val="0"/>
  </c:chart>
  <c:txPr>
    <a:bodyPr/>
    <a:lstStyle/>
    <a:p>
      <a:pPr>
        <a:defRPr sz="1800"/>
      </a:pPr>
      <a:endParaRPr lang="en-US"/>
    </a:p>
  </c:txPr>
  <c:externalData r:id="rId2">
    <c:autoUpdate val="0"/>
  </c:externalData>
  <c:userShapes r:id="rId3"/>
</c:chartSpace>
</file>

<file path=ppt/drawings/drawing1.xml><?xml version="1.0" encoding="utf-8"?>
<c:userShapes xmlns:c="http://schemas.openxmlformats.org/drawingml/2006/chart">
  <cdr:relSizeAnchor xmlns:cdr="http://schemas.openxmlformats.org/drawingml/2006/chartDrawing">
    <cdr:from>
      <cdr:x>0.0702</cdr:x>
      <cdr:y>0.12473</cdr:y>
    </cdr:from>
    <cdr:to>
      <cdr:x>0.07151</cdr:x>
      <cdr:y>0.92931</cdr:y>
    </cdr:to>
    <cdr:cxnSp macro="">
      <cdr:nvCxnSpPr>
        <cdr:cNvPr id="3" name="Connecteur droit 2">
          <a:extLst xmlns:a="http://schemas.openxmlformats.org/drawingml/2006/main">
            <a:ext uri="{FF2B5EF4-FFF2-40B4-BE49-F238E27FC236}">
              <a16:creationId xmlns:a16="http://schemas.microsoft.com/office/drawing/2014/main" id="{D72B187B-D5AC-4D0F-83AA-B10C485D5D1E}"/>
            </a:ext>
          </a:extLst>
        </cdr:cNvPr>
        <cdr:cNvCxnSpPr/>
      </cdr:nvCxnSpPr>
      <cdr:spPr>
        <a:xfrm xmlns:a="http://schemas.openxmlformats.org/drawingml/2006/main" flipH="1" flipV="1">
          <a:off x="466725" y="552450"/>
          <a:ext cx="8731" cy="3563568"/>
        </a:xfrm>
        <a:prstGeom xmlns:a="http://schemas.openxmlformats.org/drawingml/2006/main" prst="line">
          <a:avLst/>
        </a:prstGeom>
        <a:ln xmlns:a="http://schemas.openxmlformats.org/drawingml/2006/main">
          <a:solidFill>
            <a:srgbClr val="053D5D"/>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0.07163</cdr:x>
      <cdr:y>0.91743</cdr:y>
    </cdr:from>
    <cdr:to>
      <cdr:x>0.93132</cdr:x>
      <cdr:y>0.91947</cdr:y>
    </cdr:to>
    <cdr:cxnSp macro="">
      <cdr:nvCxnSpPr>
        <cdr:cNvPr id="5" name="Connecteur droit avec flèche 4">
          <a:extLst xmlns:a="http://schemas.openxmlformats.org/drawingml/2006/main">
            <a:ext uri="{FF2B5EF4-FFF2-40B4-BE49-F238E27FC236}">
              <a16:creationId xmlns:a16="http://schemas.microsoft.com/office/drawing/2014/main" id="{27765213-DDAF-4465-BF75-A4E3B9D34D6D}"/>
            </a:ext>
          </a:extLst>
        </cdr:cNvPr>
        <cdr:cNvCxnSpPr/>
      </cdr:nvCxnSpPr>
      <cdr:spPr>
        <a:xfrm xmlns:a="http://schemas.openxmlformats.org/drawingml/2006/main" flipV="1">
          <a:off x="476250" y="4063417"/>
          <a:ext cx="5715588" cy="9051"/>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0.15849</cdr:x>
      <cdr:y>0.30245</cdr:y>
    </cdr:from>
    <cdr:to>
      <cdr:x>0.30892</cdr:x>
      <cdr:y>0.74959</cdr:y>
    </cdr:to>
    <cdr:sp macro="" textlink="">
      <cdr:nvSpPr>
        <cdr:cNvPr id="13" name="ZoneTexte 12"/>
        <cdr:cNvSpPr txBox="1"/>
      </cdr:nvSpPr>
      <cdr:spPr>
        <a:xfrm xmlns:a="http://schemas.openxmlformats.org/drawingml/2006/main">
          <a:off x="1345034" y="1616965"/>
          <a:ext cx="1276632" cy="23905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CA" sz="1800" noProof="0" dirty="0">
              <a:solidFill>
                <a:schemeClr val="bg1"/>
              </a:solidFill>
              <a:latin typeface="Arial" panose="020B0604020202020204" pitchFamily="34" charset="0"/>
              <a:cs typeface="Arial" panose="020B0604020202020204" pitchFamily="34" charset="0"/>
            </a:rPr>
            <a:t>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năng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lượng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và</a:t>
          </a:r>
          <a:r>
            <a:rPr lang="en-CA" sz="1800" noProof="0" dirty="0">
              <a:solidFill>
                <a:schemeClr val="bg1"/>
              </a:solidFill>
              <a:latin typeface="Arial" panose="020B0604020202020204" pitchFamily="34" charset="0"/>
              <a:cs typeface="Arial" panose="020B0604020202020204" pitchFamily="34" charset="0"/>
            </a:rPr>
            <a:t> 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vận</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hành</a:t>
          </a:r>
          <a:r>
            <a:rPr lang="en-CA" sz="1800" noProof="0" dirty="0">
              <a:solidFill>
                <a:schemeClr val="bg1"/>
              </a:solidFill>
              <a:latin typeface="Arial" panose="020B0604020202020204" pitchFamily="34" charset="0"/>
              <a:cs typeface="Arial" panose="020B0604020202020204" pitchFamily="34" charset="0"/>
            </a:rPr>
            <a:t> &amp; </a:t>
          </a:r>
          <a:r>
            <a:rPr lang="en-CA" sz="1800" noProof="0" dirty="0" err="1">
              <a:solidFill>
                <a:schemeClr val="bg1"/>
              </a:solidFill>
              <a:latin typeface="Arial" panose="020B0604020202020204" pitchFamily="34" charset="0"/>
              <a:cs typeface="Arial" panose="020B0604020202020204" pitchFamily="34" charset="0"/>
            </a:rPr>
            <a:t>bảo</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dưỡng</a:t>
          </a:r>
          <a:endParaRPr lang="en-CA" sz="18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0.35148</cdr:x>
      <cdr:y>0.07957</cdr:y>
    </cdr:from>
    <cdr:to>
      <cdr:x>0.38682</cdr:x>
      <cdr:y>0.83499</cdr:y>
    </cdr:to>
    <cdr:sp macro="" textlink="">
      <cdr:nvSpPr>
        <cdr:cNvPr id="18" name="Parenthèse fermante 17"/>
        <cdr:cNvSpPr/>
      </cdr:nvSpPr>
      <cdr:spPr>
        <a:xfrm xmlns:a="http://schemas.openxmlformats.org/drawingml/2006/main">
          <a:off x="2336825" y="352425"/>
          <a:ext cx="234925" cy="3345843"/>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fr-FR" dirty="0"/>
        </a:p>
      </cdr:txBody>
    </cdr:sp>
  </cdr:relSizeAnchor>
  <cdr:relSizeAnchor xmlns:cdr="http://schemas.openxmlformats.org/drawingml/2006/chartDrawing">
    <cdr:from>
      <cdr:x>0.87972</cdr:x>
      <cdr:y>0.38338</cdr:y>
    </cdr:from>
    <cdr:to>
      <cdr:x>0.91049</cdr:x>
      <cdr:y>0.83499</cdr:y>
    </cdr:to>
    <cdr:sp macro="" textlink="">
      <cdr:nvSpPr>
        <cdr:cNvPr id="19" name="Parenthèse fermante 18"/>
        <cdr:cNvSpPr/>
      </cdr:nvSpPr>
      <cdr:spPr>
        <a:xfrm xmlns:a="http://schemas.openxmlformats.org/drawingml/2006/main">
          <a:off x="5848776" y="1698038"/>
          <a:ext cx="204570" cy="2000235"/>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fr-FR" dirty="0"/>
        </a:p>
      </cdr:txBody>
    </cdr:sp>
  </cdr:relSizeAnchor>
  <cdr:relSizeAnchor xmlns:cdr="http://schemas.openxmlformats.org/drawingml/2006/chartDrawing">
    <cdr:from>
      <cdr:x>0.82409</cdr:x>
      <cdr:y>0.56399</cdr:y>
    </cdr:from>
    <cdr:to>
      <cdr:x>0.93981</cdr:x>
      <cdr:y>0.79368</cdr:y>
    </cdr:to>
    <cdr:sp macro="" textlink="">
      <cdr:nvSpPr>
        <cdr:cNvPr id="20" name="ZoneTexte 5"/>
        <cdr:cNvSpPr txBox="1"/>
      </cdr:nvSpPr>
      <cdr:spPr>
        <a:xfrm xmlns:a="http://schemas.openxmlformats.org/drawingml/2006/main">
          <a:off x="6609488" y="2710955"/>
          <a:ext cx="928114" cy="1104067"/>
        </a:xfrm>
        <a:prstGeom xmlns:a="http://schemas.openxmlformats.org/drawingml/2006/main" prst="round2DiagRect">
          <a:avLst/>
        </a:prstGeom>
        <a:solidFill xmlns:a="http://schemas.openxmlformats.org/drawingml/2006/main">
          <a:schemeClr val="lt1"/>
        </a:solidFill>
      </cdr:spPr>
      <cdr:style>
        <a:lnRef xmlns:a="http://schemas.openxmlformats.org/drawingml/2006/main" idx="2">
          <a:schemeClr val="accent3"/>
        </a:lnRef>
        <a:fillRef xmlns:a="http://schemas.openxmlformats.org/drawingml/2006/main" idx="1">
          <a:schemeClr val="lt1"/>
        </a:fillRef>
        <a:effectRef xmlns:a="http://schemas.openxmlformats.org/drawingml/2006/main" idx="0">
          <a:schemeClr val="accent3"/>
        </a:effectRef>
        <a:fontRef xmlns:a="http://schemas.openxmlformats.org/drawingml/2006/main" idx="minor">
          <a:schemeClr val="dk1"/>
        </a:fontRef>
      </cdr:style>
      <cdr:txBody>
        <a:bodyPr xmlns:a="http://schemas.openxmlformats.org/drawingml/2006/main" wrap="square" lIns="7200" rIns="7200" rtlCol="0">
          <a:spAutoFit/>
        </a:bodyPr>
        <a:lstStyle xmlns:a="http://schemas.openxmlformats.org/drawingml/2006/main">
          <a:defPPr>
            <a:defRPr lang="en-US"/>
          </a:defPPr>
          <a:lvl1pPr algn="l" defTabSz="457200" rtl="0" fontAlgn="base">
            <a:spcBef>
              <a:spcPct val="0"/>
            </a:spcBef>
            <a:spcAft>
              <a:spcPct val="0"/>
            </a:spcAft>
            <a:defRPr kern="1200">
              <a:solidFill>
                <a:schemeClr val="dk1"/>
              </a:solidFill>
              <a:latin typeface="+mn-lt"/>
              <a:ea typeface="+mn-ea"/>
              <a:cs typeface="+mn-cs"/>
            </a:defRPr>
          </a:lvl1pPr>
          <a:lvl2pPr marL="457200" algn="l" defTabSz="457200" rtl="0" fontAlgn="base">
            <a:spcBef>
              <a:spcPct val="0"/>
            </a:spcBef>
            <a:spcAft>
              <a:spcPct val="0"/>
            </a:spcAft>
            <a:defRPr kern="1200">
              <a:solidFill>
                <a:schemeClr val="dk1"/>
              </a:solidFill>
              <a:latin typeface="+mn-lt"/>
              <a:ea typeface="+mn-ea"/>
              <a:cs typeface="+mn-cs"/>
            </a:defRPr>
          </a:lvl2pPr>
          <a:lvl3pPr marL="914400" algn="l" defTabSz="457200" rtl="0" fontAlgn="base">
            <a:spcBef>
              <a:spcPct val="0"/>
            </a:spcBef>
            <a:spcAft>
              <a:spcPct val="0"/>
            </a:spcAft>
            <a:defRPr kern="1200">
              <a:solidFill>
                <a:schemeClr val="dk1"/>
              </a:solidFill>
              <a:latin typeface="+mn-lt"/>
              <a:ea typeface="+mn-ea"/>
              <a:cs typeface="+mn-cs"/>
            </a:defRPr>
          </a:lvl3pPr>
          <a:lvl4pPr marL="1371600" algn="l" defTabSz="457200" rtl="0" fontAlgn="base">
            <a:spcBef>
              <a:spcPct val="0"/>
            </a:spcBef>
            <a:spcAft>
              <a:spcPct val="0"/>
            </a:spcAft>
            <a:defRPr kern="1200">
              <a:solidFill>
                <a:schemeClr val="dk1"/>
              </a:solidFill>
              <a:latin typeface="+mn-lt"/>
              <a:ea typeface="+mn-ea"/>
              <a:cs typeface="+mn-cs"/>
            </a:defRPr>
          </a:lvl4pPr>
          <a:lvl5pPr marL="1828800" algn="l" defTabSz="457200"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xmlns:a="http://schemas.openxmlformats.org/drawingml/2006/main">
          <a:pPr algn="ctr"/>
          <a:r>
            <a:rPr lang="en-CA" sz="1200" noProof="0" dirty="0">
              <a:solidFill>
                <a:srgbClr val="053D5D"/>
              </a:solidFill>
              <a:latin typeface="Montserrat" panose="00000500000000000000" pitchFamily="2" charset="0"/>
              <a:cs typeface="Arial" panose="020B0604020202020204" pitchFamily="34" charset="0"/>
            </a:rPr>
            <a:t>Chi </a:t>
          </a:r>
          <a:r>
            <a:rPr lang="en-CA" sz="1200" noProof="0" dirty="0" err="1">
              <a:solidFill>
                <a:srgbClr val="053D5D"/>
              </a:solidFill>
              <a:latin typeface="Montserrat" panose="00000500000000000000" pitchFamily="2" charset="0"/>
              <a:cs typeface="Arial" panose="020B0604020202020204" pitchFamily="34" charset="0"/>
            </a:rPr>
            <a:t>phí</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của</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doanh</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nghiệp</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sau</a:t>
          </a:r>
          <a:r>
            <a:rPr lang="en-CA" sz="1200" noProof="0" dirty="0">
              <a:solidFill>
                <a:srgbClr val="053D5D"/>
              </a:solidFill>
              <a:latin typeface="Montserrat" panose="00000500000000000000" pitchFamily="2" charset="0"/>
              <a:cs typeface="Arial" panose="020B0604020202020204" pitchFamily="34" charset="0"/>
            </a:rPr>
            <a:t> </a:t>
          </a:r>
          <a:r>
            <a:rPr lang="en-CA" sz="1200" noProof="0" dirty="0" err="1">
              <a:solidFill>
                <a:srgbClr val="053D5D"/>
              </a:solidFill>
              <a:latin typeface="Montserrat" panose="00000500000000000000" pitchFamily="2" charset="0"/>
              <a:cs typeface="Arial" panose="020B0604020202020204" pitchFamily="34" charset="0"/>
            </a:rPr>
            <a:t>hợp</a:t>
          </a:r>
          <a:r>
            <a:rPr lang="en-CA" sz="1200" noProof="0" dirty="0">
              <a:solidFill>
                <a:srgbClr val="053D5D"/>
              </a:solidFill>
              <a:latin typeface="Montserrat" panose="00000500000000000000" pitchFamily="2" charset="0"/>
              <a:cs typeface="Arial" panose="020B0604020202020204" pitchFamily="34" charset="0"/>
            </a:rPr>
            <a:t> </a:t>
          </a:r>
          <a:r>
            <a:rPr lang="en-CA" sz="1200" dirty="0" err="1">
              <a:solidFill>
                <a:srgbClr val="053D5D"/>
              </a:solidFill>
              <a:latin typeface="Montserrat" panose="00000500000000000000" pitchFamily="2" charset="0"/>
              <a:cs typeface="Arial" panose="020B0604020202020204" pitchFamily="34" charset="0"/>
            </a:rPr>
            <a:t>đồng</a:t>
          </a:r>
          <a:r>
            <a:rPr lang="en-CA" sz="1200" dirty="0">
              <a:solidFill>
                <a:srgbClr val="053D5D"/>
              </a:solidFill>
              <a:latin typeface="Montserrat" panose="00000500000000000000" pitchFamily="2" charset="0"/>
              <a:cs typeface="Arial" panose="020B0604020202020204" pitchFamily="34" charset="0"/>
            </a:rPr>
            <a:t> EPC</a:t>
          </a:r>
          <a:endParaRPr lang="en-CA" sz="1200" noProof="0" dirty="0">
            <a:solidFill>
              <a:srgbClr val="053D5D"/>
            </a:solidFill>
            <a:latin typeface="Montserrat" panose="00000500000000000000" pitchFamily="2" charset="0"/>
            <a:cs typeface="Arial" panose="020B0604020202020204"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0.0702</cdr:x>
      <cdr:y>0.12473</cdr:y>
    </cdr:from>
    <cdr:to>
      <cdr:x>0.07151</cdr:x>
      <cdr:y>0.92931</cdr:y>
    </cdr:to>
    <cdr:cxnSp macro="">
      <cdr:nvCxnSpPr>
        <cdr:cNvPr id="3" name="Connecteur droit 2">
          <a:extLst xmlns:a="http://schemas.openxmlformats.org/drawingml/2006/main">
            <a:ext uri="{FF2B5EF4-FFF2-40B4-BE49-F238E27FC236}">
              <a16:creationId xmlns:a16="http://schemas.microsoft.com/office/drawing/2014/main" id="{25D8FD2D-BB80-4F0E-B8FD-602D7A2D950F}"/>
            </a:ext>
          </a:extLst>
        </cdr:cNvPr>
        <cdr:cNvCxnSpPr/>
      </cdr:nvCxnSpPr>
      <cdr:spPr>
        <a:xfrm xmlns:a="http://schemas.openxmlformats.org/drawingml/2006/main" flipH="1" flipV="1">
          <a:off x="466725" y="552450"/>
          <a:ext cx="8731" cy="3563568"/>
        </a:xfrm>
        <a:prstGeom xmlns:a="http://schemas.openxmlformats.org/drawingml/2006/main" prst="line">
          <a:avLst/>
        </a:prstGeom>
        <a:ln xmlns:a="http://schemas.openxmlformats.org/drawingml/2006/main">
          <a:solidFill>
            <a:srgbClr val="053D5D"/>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0.07163</cdr:x>
      <cdr:y>0.91743</cdr:y>
    </cdr:from>
    <cdr:to>
      <cdr:x>0.93132</cdr:x>
      <cdr:y>0.91947</cdr:y>
    </cdr:to>
    <cdr:cxnSp macro="">
      <cdr:nvCxnSpPr>
        <cdr:cNvPr id="5" name="Connecteur droit avec flèche 4">
          <a:extLst xmlns:a="http://schemas.openxmlformats.org/drawingml/2006/main">
            <a:ext uri="{FF2B5EF4-FFF2-40B4-BE49-F238E27FC236}">
              <a16:creationId xmlns:a16="http://schemas.microsoft.com/office/drawing/2014/main" id="{321F9EA4-F842-4C04-9B33-74786BA13777}"/>
            </a:ext>
          </a:extLst>
        </cdr:cNvPr>
        <cdr:cNvCxnSpPr/>
      </cdr:nvCxnSpPr>
      <cdr:spPr>
        <a:xfrm xmlns:a="http://schemas.openxmlformats.org/drawingml/2006/main" flipV="1">
          <a:off x="476250" y="4063417"/>
          <a:ext cx="5715588" cy="9051"/>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0.15849</cdr:x>
      <cdr:y>0.30245</cdr:y>
    </cdr:from>
    <cdr:to>
      <cdr:x>0.30892</cdr:x>
      <cdr:y>0.74959</cdr:y>
    </cdr:to>
    <cdr:sp macro="" textlink="">
      <cdr:nvSpPr>
        <cdr:cNvPr id="13" name="ZoneTexte 12"/>
        <cdr:cNvSpPr txBox="1"/>
      </cdr:nvSpPr>
      <cdr:spPr>
        <a:xfrm xmlns:a="http://schemas.openxmlformats.org/drawingml/2006/main">
          <a:off x="1345034" y="1616965"/>
          <a:ext cx="1276632" cy="239053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CA" sz="1800" noProof="0" dirty="0">
              <a:solidFill>
                <a:schemeClr val="bg1"/>
              </a:solidFill>
              <a:latin typeface="Arial" panose="020B0604020202020204" pitchFamily="34" charset="0"/>
              <a:cs typeface="Arial" panose="020B0604020202020204" pitchFamily="34" charset="0"/>
            </a:rPr>
            <a:t>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năng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lượng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và</a:t>
          </a:r>
          <a:r>
            <a:rPr lang="en-CA" sz="1800" noProof="0" dirty="0">
              <a:solidFill>
                <a:schemeClr val="bg1"/>
              </a:solidFill>
              <a:latin typeface="Arial" panose="020B0604020202020204" pitchFamily="34" charset="0"/>
              <a:cs typeface="Arial" panose="020B0604020202020204" pitchFamily="34" charset="0"/>
            </a:rPr>
            <a:t> 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vận</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hành</a:t>
          </a:r>
          <a:r>
            <a:rPr lang="en-CA" sz="1800" noProof="0" dirty="0">
              <a:solidFill>
                <a:schemeClr val="bg1"/>
              </a:solidFill>
              <a:latin typeface="Arial" panose="020B0604020202020204" pitchFamily="34" charset="0"/>
              <a:cs typeface="Arial" panose="020B0604020202020204" pitchFamily="34" charset="0"/>
            </a:rPr>
            <a:t> &amp; </a:t>
          </a:r>
          <a:r>
            <a:rPr lang="en-CA" sz="1800" noProof="0" dirty="0" err="1">
              <a:solidFill>
                <a:schemeClr val="bg1"/>
              </a:solidFill>
              <a:latin typeface="Arial" panose="020B0604020202020204" pitchFamily="34" charset="0"/>
              <a:cs typeface="Arial" panose="020B0604020202020204" pitchFamily="34" charset="0"/>
            </a:rPr>
            <a:t>bảo</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dưỡng</a:t>
          </a:r>
          <a:endParaRPr lang="en-CA" sz="1800" noProof="0" dirty="0">
            <a:solidFill>
              <a:schemeClr val="bg1"/>
            </a:solidFill>
            <a:latin typeface="Arial" panose="020B0604020202020204" pitchFamily="34" charset="0"/>
            <a:cs typeface="Arial" panose="020B0604020202020204" pitchFamily="34" charset="0"/>
          </a:endParaRPr>
        </a:p>
      </cdr:txBody>
    </cdr:sp>
  </cdr:relSizeAnchor>
  <cdr:relSizeAnchor xmlns:cdr="http://schemas.openxmlformats.org/drawingml/2006/chartDrawing">
    <cdr:from>
      <cdr:x>0.35148</cdr:x>
      <cdr:y>0.07957</cdr:y>
    </cdr:from>
    <cdr:to>
      <cdr:x>0.38682</cdr:x>
      <cdr:y>0.83499</cdr:y>
    </cdr:to>
    <cdr:sp macro="" textlink="">
      <cdr:nvSpPr>
        <cdr:cNvPr id="18" name="Parenthèse fermante 17"/>
        <cdr:cNvSpPr/>
      </cdr:nvSpPr>
      <cdr:spPr>
        <a:xfrm xmlns:a="http://schemas.openxmlformats.org/drawingml/2006/main">
          <a:off x="2336825" y="352425"/>
          <a:ext cx="234925" cy="3345843"/>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fr-FR" dirty="0"/>
        </a:p>
      </cdr:txBody>
    </cdr:sp>
  </cdr:relSizeAnchor>
  <cdr:relSizeAnchor xmlns:cdr="http://schemas.openxmlformats.org/drawingml/2006/chartDrawing">
    <cdr:from>
      <cdr:x>0.87972</cdr:x>
      <cdr:y>0.38338</cdr:y>
    </cdr:from>
    <cdr:to>
      <cdr:x>0.91049</cdr:x>
      <cdr:y>0.83499</cdr:y>
    </cdr:to>
    <cdr:sp macro="" textlink="">
      <cdr:nvSpPr>
        <cdr:cNvPr id="19" name="Parenthèse fermante 18"/>
        <cdr:cNvSpPr/>
      </cdr:nvSpPr>
      <cdr:spPr>
        <a:xfrm xmlns:a="http://schemas.openxmlformats.org/drawingml/2006/main">
          <a:off x="5848776" y="1698038"/>
          <a:ext cx="204570" cy="2000235"/>
        </a:xfrm>
        <a:prstGeom xmlns:a="http://schemas.openxmlformats.org/drawingml/2006/main" prst="rightBracket">
          <a:avLst/>
        </a:prstGeom>
        <a:ln xmlns:a="http://schemas.openxmlformats.org/drawingml/2006/main">
          <a:solidFill>
            <a:srgbClr val="053D5D"/>
          </a:solidFill>
        </a:ln>
      </cdr:spPr>
      <cdr:style>
        <a:lnRef xmlns:a="http://schemas.openxmlformats.org/drawingml/2006/main" idx="2">
          <a:schemeClr val="accent3"/>
        </a:lnRef>
        <a:fillRef xmlns:a="http://schemas.openxmlformats.org/drawingml/2006/main" idx="0">
          <a:schemeClr val="accent3"/>
        </a:fillRef>
        <a:effectRef xmlns:a="http://schemas.openxmlformats.org/drawingml/2006/main" idx="1">
          <a:schemeClr val="accent3"/>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xmlns:a="http://schemas.openxmlformats.org/drawingml/2006/main">
          <a:endParaRPr lang="fr-FR" dirty="0"/>
        </a:p>
      </cdr:txBody>
    </cdr:sp>
  </cdr:relSizeAnchor>
  <cdr:relSizeAnchor xmlns:cdr="http://schemas.openxmlformats.org/drawingml/2006/chartDrawing">
    <cdr:from>
      <cdr:x>0.85432</cdr:x>
      <cdr:y>0.53601</cdr:y>
    </cdr:from>
    <cdr:to>
      <cdr:x>0.97004</cdr:x>
      <cdr:y>0.76047</cdr:y>
    </cdr:to>
    <cdr:sp macro="" textlink="">
      <cdr:nvSpPr>
        <cdr:cNvPr id="20" name="ZoneTexte 5"/>
        <cdr:cNvSpPr txBox="1"/>
      </cdr:nvSpPr>
      <cdr:spPr>
        <a:xfrm xmlns:a="http://schemas.openxmlformats.org/drawingml/2006/main">
          <a:off x="6449157" y="2613110"/>
          <a:ext cx="873556" cy="1094244"/>
        </a:xfrm>
        <a:prstGeom xmlns:a="http://schemas.openxmlformats.org/drawingml/2006/main" prst="round2DiagRect">
          <a:avLst/>
        </a:prstGeom>
        <a:solidFill xmlns:a="http://schemas.openxmlformats.org/drawingml/2006/main">
          <a:schemeClr val="lt1"/>
        </a:solidFill>
      </cdr:spPr>
      <cdr:style>
        <a:lnRef xmlns:a="http://schemas.openxmlformats.org/drawingml/2006/main" idx="2">
          <a:schemeClr val="accent3"/>
        </a:lnRef>
        <a:fillRef xmlns:a="http://schemas.openxmlformats.org/drawingml/2006/main" idx="1">
          <a:schemeClr val="lt1"/>
        </a:fillRef>
        <a:effectRef xmlns:a="http://schemas.openxmlformats.org/drawingml/2006/main" idx="0">
          <a:schemeClr val="accent3"/>
        </a:effectRef>
        <a:fontRef xmlns:a="http://schemas.openxmlformats.org/drawingml/2006/main" idx="minor">
          <a:schemeClr val="dk1"/>
        </a:fontRef>
      </cdr:style>
      <cdr:txBody>
        <a:bodyPr xmlns:a="http://schemas.openxmlformats.org/drawingml/2006/main" wrap="square" lIns="7200" rIns="7200" rtlCol="0">
          <a:spAutoFit/>
        </a:bodyPr>
        <a:lstStyle xmlns:a="http://schemas.openxmlformats.org/drawingml/2006/main">
          <a:defPPr>
            <a:defRPr lang="en-US"/>
          </a:defPPr>
          <a:lvl1pPr algn="l" defTabSz="457200" rtl="0" fontAlgn="base">
            <a:spcBef>
              <a:spcPct val="0"/>
            </a:spcBef>
            <a:spcAft>
              <a:spcPct val="0"/>
            </a:spcAft>
            <a:defRPr kern="1200">
              <a:solidFill>
                <a:schemeClr val="dk1"/>
              </a:solidFill>
              <a:latin typeface="+mn-lt"/>
              <a:ea typeface="+mn-ea"/>
              <a:cs typeface="+mn-cs"/>
            </a:defRPr>
          </a:lvl1pPr>
          <a:lvl2pPr marL="457200" algn="l" defTabSz="457200" rtl="0" fontAlgn="base">
            <a:spcBef>
              <a:spcPct val="0"/>
            </a:spcBef>
            <a:spcAft>
              <a:spcPct val="0"/>
            </a:spcAft>
            <a:defRPr kern="1200">
              <a:solidFill>
                <a:schemeClr val="dk1"/>
              </a:solidFill>
              <a:latin typeface="+mn-lt"/>
              <a:ea typeface="+mn-ea"/>
              <a:cs typeface="+mn-cs"/>
            </a:defRPr>
          </a:lvl2pPr>
          <a:lvl3pPr marL="914400" algn="l" defTabSz="457200" rtl="0" fontAlgn="base">
            <a:spcBef>
              <a:spcPct val="0"/>
            </a:spcBef>
            <a:spcAft>
              <a:spcPct val="0"/>
            </a:spcAft>
            <a:defRPr kern="1200">
              <a:solidFill>
                <a:schemeClr val="dk1"/>
              </a:solidFill>
              <a:latin typeface="+mn-lt"/>
              <a:ea typeface="+mn-ea"/>
              <a:cs typeface="+mn-cs"/>
            </a:defRPr>
          </a:lvl3pPr>
          <a:lvl4pPr marL="1371600" algn="l" defTabSz="457200" rtl="0" fontAlgn="base">
            <a:spcBef>
              <a:spcPct val="0"/>
            </a:spcBef>
            <a:spcAft>
              <a:spcPct val="0"/>
            </a:spcAft>
            <a:defRPr kern="1200">
              <a:solidFill>
                <a:schemeClr val="dk1"/>
              </a:solidFill>
              <a:latin typeface="+mn-lt"/>
              <a:ea typeface="+mn-ea"/>
              <a:cs typeface="+mn-cs"/>
            </a:defRPr>
          </a:lvl4pPr>
          <a:lvl5pPr marL="1828800" algn="l" defTabSz="457200" rtl="0" fontAlgn="base">
            <a:spcBef>
              <a:spcPct val="0"/>
            </a:spcBef>
            <a:spcAft>
              <a:spcPct val="0"/>
            </a:spcAft>
            <a:defRPr kern="1200">
              <a:solidFill>
                <a:schemeClr val="dk1"/>
              </a:solidFill>
              <a:latin typeface="+mn-lt"/>
              <a:ea typeface="+mn-ea"/>
              <a:cs typeface="+mn-cs"/>
            </a:defRPr>
          </a:lvl5pPr>
          <a:lvl6pPr marL="2286000" algn="l" defTabSz="914400" rtl="0" eaLnBrk="1" latinLnBrk="0" hangingPunct="1">
            <a:defRPr kern="1200">
              <a:solidFill>
                <a:schemeClr val="dk1"/>
              </a:solidFill>
              <a:latin typeface="+mn-lt"/>
              <a:ea typeface="+mn-ea"/>
              <a:cs typeface="+mn-cs"/>
            </a:defRPr>
          </a:lvl6pPr>
          <a:lvl7pPr marL="2743200" algn="l" defTabSz="914400" rtl="0" eaLnBrk="1" latinLnBrk="0" hangingPunct="1">
            <a:defRPr kern="1200">
              <a:solidFill>
                <a:schemeClr val="dk1"/>
              </a:solidFill>
              <a:latin typeface="+mn-lt"/>
              <a:ea typeface="+mn-ea"/>
              <a:cs typeface="+mn-cs"/>
            </a:defRPr>
          </a:lvl7pPr>
          <a:lvl8pPr marL="3200400" algn="l" defTabSz="914400" rtl="0" eaLnBrk="1" latinLnBrk="0" hangingPunct="1">
            <a:defRPr kern="1200">
              <a:solidFill>
                <a:schemeClr val="dk1"/>
              </a:solidFill>
              <a:latin typeface="+mn-lt"/>
              <a:ea typeface="+mn-ea"/>
              <a:cs typeface="+mn-cs"/>
            </a:defRPr>
          </a:lvl8pPr>
          <a:lvl9pPr marL="3657600" algn="l" defTabSz="914400" rtl="0" eaLnBrk="1" latinLnBrk="0" hangingPunct="1">
            <a:defRPr kern="1200">
              <a:solidFill>
                <a:schemeClr val="dk1"/>
              </a:solidFill>
              <a:latin typeface="+mn-lt"/>
              <a:ea typeface="+mn-ea"/>
              <a:cs typeface="+mn-cs"/>
            </a:defRPr>
          </a:lvl9pPr>
        </a:lstStyle>
        <a:p xmlns:a="http://schemas.openxmlformats.org/drawingml/2006/main">
          <a:pPr algn="ctr"/>
          <a:r>
            <a:rPr lang="en-CA" sz="1200" noProof="0" dirty="0">
              <a:solidFill>
                <a:srgbClr val="053D5D"/>
              </a:solidFill>
              <a:latin typeface="Arial" panose="020B0604020202020204" pitchFamily="34" charset="0"/>
              <a:cs typeface="Arial" panose="020B0604020202020204" pitchFamily="34" charset="0"/>
            </a:rPr>
            <a:t>Chi </a:t>
          </a:r>
          <a:r>
            <a:rPr lang="en-CA" sz="1200" noProof="0" dirty="0" err="1">
              <a:solidFill>
                <a:srgbClr val="053D5D"/>
              </a:solidFill>
              <a:latin typeface="Arial" panose="020B0604020202020204" pitchFamily="34" charset="0"/>
              <a:cs typeface="Arial" panose="020B0604020202020204" pitchFamily="34" charset="0"/>
            </a:rPr>
            <a:t>phí</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của</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doanh</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nghiệp</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sau</a:t>
          </a:r>
          <a:r>
            <a:rPr lang="en-CA" sz="1200" noProof="0" dirty="0">
              <a:solidFill>
                <a:srgbClr val="053D5D"/>
              </a:solidFill>
              <a:latin typeface="Arial" panose="020B0604020202020204" pitchFamily="34" charset="0"/>
              <a:cs typeface="Arial" panose="020B0604020202020204" pitchFamily="34" charset="0"/>
            </a:rPr>
            <a:t> </a:t>
          </a:r>
          <a:r>
            <a:rPr lang="en-CA" sz="1200" noProof="0" dirty="0" err="1">
              <a:solidFill>
                <a:srgbClr val="053D5D"/>
              </a:solidFill>
              <a:latin typeface="Arial" panose="020B0604020202020204" pitchFamily="34" charset="0"/>
              <a:cs typeface="Arial" panose="020B0604020202020204" pitchFamily="34" charset="0"/>
            </a:rPr>
            <a:t>hợp</a:t>
          </a:r>
          <a:r>
            <a:rPr lang="en-CA" sz="1200" noProof="0" dirty="0">
              <a:solidFill>
                <a:srgbClr val="053D5D"/>
              </a:solidFill>
              <a:latin typeface="Arial" panose="020B0604020202020204" pitchFamily="34" charset="0"/>
              <a:cs typeface="Arial" panose="020B0604020202020204" pitchFamily="34" charset="0"/>
            </a:rPr>
            <a:t> </a:t>
          </a:r>
          <a:r>
            <a:rPr lang="en-CA" sz="1200" dirty="0" err="1">
              <a:solidFill>
                <a:srgbClr val="053D5D"/>
              </a:solidFill>
              <a:latin typeface="Arial" panose="020B0604020202020204" pitchFamily="34" charset="0"/>
              <a:cs typeface="Arial" panose="020B0604020202020204" pitchFamily="34" charset="0"/>
            </a:rPr>
            <a:t>đồng</a:t>
          </a:r>
          <a:r>
            <a:rPr lang="en-CA" sz="1200" dirty="0">
              <a:solidFill>
                <a:srgbClr val="053D5D"/>
              </a:solidFill>
              <a:latin typeface="Arial" panose="020B0604020202020204" pitchFamily="34" charset="0"/>
              <a:cs typeface="Arial" panose="020B0604020202020204" pitchFamily="34" charset="0"/>
            </a:rPr>
            <a:t> EPC</a:t>
          </a:r>
          <a:endParaRPr lang="en-CA" sz="1200" noProof="0" dirty="0">
            <a:solidFill>
              <a:srgbClr val="053D5D"/>
            </a:solidFill>
            <a:latin typeface="Arial" panose="020B0604020202020204" pitchFamily="34" charset="0"/>
            <a:cs typeface="Arial" panose="020B0604020202020204"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0.0702</cdr:x>
      <cdr:y>0.11334</cdr:y>
    </cdr:from>
    <cdr:to>
      <cdr:x>0.07151</cdr:x>
      <cdr:y>0.91792</cdr:y>
    </cdr:to>
    <cdr:cxnSp macro="">
      <cdr:nvCxnSpPr>
        <cdr:cNvPr id="3" name="Connecteur droit 2">
          <a:extLst xmlns:a="http://schemas.openxmlformats.org/drawingml/2006/main">
            <a:ext uri="{FF2B5EF4-FFF2-40B4-BE49-F238E27FC236}">
              <a16:creationId xmlns:a16="http://schemas.microsoft.com/office/drawing/2014/main" id="{ED3AF239-782D-49DF-B7AF-A278B4815977}"/>
            </a:ext>
          </a:extLst>
        </cdr:cNvPr>
        <cdr:cNvCxnSpPr/>
      </cdr:nvCxnSpPr>
      <cdr:spPr>
        <a:xfrm xmlns:a="http://schemas.openxmlformats.org/drawingml/2006/main" flipH="1" flipV="1">
          <a:off x="466721" y="501999"/>
          <a:ext cx="8710" cy="3563584"/>
        </a:xfrm>
        <a:prstGeom xmlns:a="http://schemas.openxmlformats.org/drawingml/2006/main" prst="line">
          <a:avLst/>
        </a:prstGeom>
        <a:ln xmlns:a="http://schemas.openxmlformats.org/drawingml/2006/main">
          <a:solidFill>
            <a:srgbClr val="053D5D"/>
          </a:solidFill>
          <a:headEnd type="none" w="med" len="med"/>
          <a:tailEnd type="arrow" w="med" len="med"/>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0.07016</cdr:x>
      <cdr:y>0.92282</cdr:y>
    </cdr:from>
    <cdr:to>
      <cdr:x>0.92985</cdr:x>
      <cdr:y>0.92486</cdr:y>
    </cdr:to>
    <cdr:cxnSp macro="">
      <cdr:nvCxnSpPr>
        <cdr:cNvPr id="5" name="Connecteur droit avec flèche 4">
          <a:extLst xmlns:a="http://schemas.openxmlformats.org/drawingml/2006/main">
            <a:ext uri="{FF2B5EF4-FFF2-40B4-BE49-F238E27FC236}">
              <a16:creationId xmlns:a16="http://schemas.microsoft.com/office/drawing/2014/main" id="{77936E09-FA1B-435D-B4FA-2FC9567507E6}"/>
            </a:ext>
          </a:extLst>
        </cdr:cNvPr>
        <cdr:cNvCxnSpPr/>
      </cdr:nvCxnSpPr>
      <cdr:spPr>
        <a:xfrm xmlns:a="http://schemas.openxmlformats.org/drawingml/2006/main" flipV="1">
          <a:off x="466422" y="4087265"/>
          <a:ext cx="5715606" cy="9036"/>
        </a:xfrm>
        <a:prstGeom xmlns:a="http://schemas.openxmlformats.org/drawingml/2006/main" prst="straightConnector1">
          <a:avLst/>
        </a:prstGeom>
        <a:ln xmlns:a="http://schemas.openxmlformats.org/drawingml/2006/main">
          <a:solidFill>
            <a:srgbClr val="053D5D"/>
          </a:solidFill>
          <a:tailEnd type="arrow"/>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0.13454</cdr:x>
      <cdr:y>0.26253</cdr:y>
    </cdr:from>
    <cdr:to>
      <cdr:x>0.28497</cdr:x>
      <cdr:y>0.62798</cdr:y>
    </cdr:to>
    <cdr:sp macro="" textlink="">
      <cdr:nvSpPr>
        <cdr:cNvPr id="13" name="ZoneTexte 12"/>
        <cdr:cNvSpPr txBox="1"/>
      </cdr:nvSpPr>
      <cdr:spPr>
        <a:xfrm xmlns:a="http://schemas.openxmlformats.org/drawingml/2006/main">
          <a:off x="1029022" y="1140404"/>
          <a:ext cx="1150557" cy="1587486"/>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CA" sz="1800" noProof="0" dirty="0">
              <a:solidFill>
                <a:schemeClr val="bg1"/>
              </a:solidFill>
              <a:latin typeface="Arial" panose="020B0604020202020204" pitchFamily="34" charset="0"/>
              <a:cs typeface="Arial" panose="020B0604020202020204" pitchFamily="34" charset="0"/>
            </a:rPr>
            <a:t>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năng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lượng</a:t>
          </a:r>
          <a:r>
            <a:rPr lang="en-CA" sz="1800" noProof="0" dirty="0">
              <a:solidFill>
                <a:schemeClr val="bg1"/>
              </a:solidFill>
              <a:latin typeface="Arial" panose="020B0604020202020204" pitchFamily="34" charset="0"/>
              <a:cs typeface="Arial" panose="020B0604020202020204" pitchFamily="34" charset="0"/>
            </a:rPr>
            <a:t> </a:t>
          </a:r>
          <a:r>
            <a:rPr lang="en-CA" sz="1800" noProof="0" dirty="0" err="1">
              <a:solidFill>
                <a:schemeClr val="bg1"/>
              </a:solidFill>
              <a:latin typeface="Arial" panose="020B0604020202020204" pitchFamily="34" charset="0"/>
              <a:cs typeface="Arial" panose="020B0604020202020204" pitchFamily="34" charset="0"/>
            </a:rPr>
            <a:t>và</a:t>
          </a:r>
          <a:r>
            <a:rPr lang="en-CA" sz="1800" noProof="0" dirty="0">
              <a:solidFill>
                <a:schemeClr val="bg1"/>
              </a:solidFill>
              <a:latin typeface="Arial" panose="020B0604020202020204" pitchFamily="34" charset="0"/>
              <a:cs typeface="Arial" panose="020B0604020202020204" pitchFamily="34" charset="0"/>
            </a:rPr>
            <a:t> chi </a:t>
          </a:r>
          <a:r>
            <a:rPr lang="en-CA" sz="1800" noProof="0" dirty="0" err="1">
              <a:solidFill>
                <a:schemeClr val="bg1"/>
              </a:solidFill>
              <a:latin typeface="Arial" panose="020B0604020202020204" pitchFamily="34" charset="0"/>
              <a:cs typeface="Arial" panose="020B0604020202020204" pitchFamily="34" charset="0"/>
            </a:rPr>
            <a:t>phí</a:t>
          </a:r>
          <a:r>
            <a:rPr lang="en-CA" sz="1800" noProof="0" dirty="0">
              <a:solidFill>
                <a:schemeClr val="bg1"/>
              </a:solidFill>
              <a:latin typeface="Arial" panose="020B0604020202020204" pitchFamily="34" charset="0"/>
              <a:cs typeface="Arial" panose="020B0604020202020204" pitchFamily="34" charset="0"/>
            </a:rPr>
            <a:t> O&amp;M</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 name="Google Shape;6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7" name="Google Shape;29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Nhấn mạnh: Ví dụ này cho trường hợp thanh toán cho ESCO trong thời gian thực hiện, trong thời gian bồi hoàn, nếu M&amp;V cho thấy lượng tiết kiệm không đảm bảo như cam kết, ESCO cần thanh toán các khoản thâm hụt.</a:t>
            </a:r>
            <a:endParaRPr/>
          </a:p>
          <a:p>
            <a:pPr marL="0" lvl="0" indent="0" algn="l" rtl="0">
              <a:lnSpc>
                <a:spcPct val="100000"/>
              </a:lnSpc>
              <a:spcBef>
                <a:spcPts val="0"/>
              </a:spcBef>
              <a:spcAft>
                <a:spcPts val="0"/>
              </a:spcAft>
              <a:buSzPts val="1400"/>
              <a:buNone/>
            </a:pPr>
            <a:endParaRPr/>
          </a:p>
          <a:p>
            <a:pPr marL="457200" lvl="1" indent="0" algn="l" rtl="0">
              <a:lnSpc>
                <a:spcPct val="100000"/>
              </a:lnSpc>
              <a:spcBef>
                <a:spcPts val="0"/>
              </a:spcBef>
              <a:spcAft>
                <a:spcPts val="0"/>
              </a:spcAft>
              <a:buSzPts val="1400"/>
              <a:buNone/>
            </a:pPr>
            <a:r>
              <a:rPr lang="en-US" b="1"/>
              <a:t>Chi phí: </a:t>
            </a:r>
            <a:r>
              <a:rPr lang="en-US"/>
              <a:t>giá cố định hay chi phí cộng thêm. Có thể phần tiết kiệm được nhiều hơn mức đảm bảo.</a:t>
            </a:r>
            <a:endParaRPr/>
          </a:p>
          <a:p>
            <a:pPr marL="457200" lvl="1" indent="0" algn="l" rtl="0">
              <a:lnSpc>
                <a:spcPct val="100000"/>
              </a:lnSpc>
              <a:spcBef>
                <a:spcPts val="0"/>
              </a:spcBef>
              <a:spcAft>
                <a:spcPts val="0"/>
              </a:spcAft>
              <a:buSzPts val="1400"/>
              <a:buNone/>
            </a:pPr>
            <a:r>
              <a:rPr lang="en-US" b="1"/>
              <a:t>Đảm bảo: </a:t>
            </a:r>
            <a:r>
              <a:rPr lang="en-US"/>
              <a:t>Trong trường hợp phần tiết kiệm thu được dưới mức đảm bảo, thì ESCO sẽ đền bù cho khách hàng số lượng thâm hụt đó.</a:t>
            </a:r>
            <a:endParaRPr/>
          </a:p>
          <a:p>
            <a:pPr marL="457200" lvl="1" indent="0" algn="l" rtl="0">
              <a:lnSpc>
                <a:spcPct val="100000"/>
              </a:lnSpc>
              <a:spcBef>
                <a:spcPts val="0"/>
              </a:spcBef>
              <a:spcAft>
                <a:spcPts val="0"/>
              </a:spcAft>
              <a:buSzPts val="1400"/>
              <a:buNone/>
            </a:pPr>
            <a:r>
              <a:rPr lang="en-US" b="1"/>
              <a:t>Thời hạn: </a:t>
            </a:r>
            <a:r>
              <a:rPr lang="en-US"/>
              <a:t>hợp đồng có thời hạn cố định</a:t>
            </a:r>
            <a:endParaRPr/>
          </a:p>
          <a:p>
            <a:pPr marL="457200" lvl="1" indent="0" algn="l" rtl="0">
              <a:lnSpc>
                <a:spcPct val="100000"/>
              </a:lnSpc>
              <a:spcBef>
                <a:spcPts val="0"/>
              </a:spcBef>
              <a:spcAft>
                <a:spcPts val="0"/>
              </a:spcAft>
              <a:buSzPts val="1400"/>
              <a:buNone/>
            </a:pPr>
            <a:r>
              <a:rPr lang="en-US" b="1"/>
              <a:t>Dòng tiền: </a:t>
            </a:r>
            <a:r>
              <a:rPr lang="en-US"/>
              <a:t>dòng tiền của khách hàng ngay lập tức tốt lên</a:t>
            </a:r>
            <a:endParaRPr/>
          </a:p>
          <a:p>
            <a:pPr marL="457200" lvl="1" indent="0" algn="l" rtl="0">
              <a:lnSpc>
                <a:spcPct val="100000"/>
              </a:lnSpc>
              <a:spcBef>
                <a:spcPts val="0"/>
              </a:spcBef>
              <a:spcAft>
                <a:spcPts val="0"/>
              </a:spcAft>
              <a:buSzPts val="1400"/>
              <a:buNone/>
            </a:pPr>
            <a:r>
              <a:rPr lang="en-US" b="1"/>
              <a:t>Quyền sở hữu thiết bị: </a:t>
            </a:r>
            <a:r>
              <a:rPr lang="en-US"/>
              <a:t>thông thường khách hàng sẽ sở hữu thiết bị</a:t>
            </a:r>
            <a:endParaRPr/>
          </a:p>
          <a:p>
            <a:pPr marL="0" lvl="0" indent="0" algn="l" rtl="0">
              <a:lnSpc>
                <a:spcPct val="100000"/>
              </a:lnSpc>
              <a:spcBef>
                <a:spcPts val="0"/>
              </a:spcBef>
              <a:spcAft>
                <a:spcPts val="0"/>
              </a:spcAft>
              <a:buSzPts val="1400"/>
              <a:buNone/>
            </a:pPr>
            <a:endParaRPr/>
          </a:p>
        </p:txBody>
      </p:sp>
      <p:sp>
        <p:nvSpPr>
          <p:cNvPr id="298" name="Google Shape;298;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9" name="Google Shape;53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4"/>
        <p:cNvGrpSpPr/>
        <p:nvPr/>
      </p:nvGrpSpPr>
      <p:grpSpPr>
        <a:xfrm>
          <a:off x="0" y="0"/>
          <a:ext cx="0" cy="0"/>
          <a:chOff x="0" y="0"/>
          <a:chExt cx="0" cy="0"/>
        </a:xfrm>
      </p:grpSpPr>
      <p:sp>
        <p:nvSpPr>
          <p:cNvPr id="545" name="Google Shape;545;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6" name="Google Shape;546;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7" name="Google Shape;547;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6"/>
        <p:cNvGrpSpPr/>
        <p:nvPr/>
      </p:nvGrpSpPr>
      <p:grpSpPr>
        <a:xfrm>
          <a:off x="0" y="0"/>
          <a:ext cx="0" cy="0"/>
          <a:chOff x="0" y="0"/>
          <a:chExt cx="0" cy="0"/>
        </a:xfrm>
      </p:grpSpPr>
      <p:sp>
        <p:nvSpPr>
          <p:cNvPr id="567" name="Google Shape;56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8" name="Google Shape;56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5"/>
        <p:cNvGrpSpPr/>
        <p:nvPr/>
      </p:nvGrpSpPr>
      <p:grpSpPr>
        <a:xfrm>
          <a:off x="0" y="0"/>
          <a:ext cx="0" cy="0"/>
          <a:chOff x="0" y="0"/>
          <a:chExt cx="0" cy="0"/>
        </a:xfrm>
      </p:grpSpPr>
      <p:sp>
        <p:nvSpPr>
          <p:cNvPr id="596" name="Google Shape;596;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7" name="Google Shape;597;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1"/>
        <p:cNvGrpSpPr/>
        <p:nvPr/>
      </p:nvGrpSpPr>
      <p:grpSpPr>
        <a:xfrm>
          <a:off x="0" y="0"/>
          <a:ext cx="0" cy="0"/>
          <a:chOff x="0" y="0"/>
          <a:chExt cx="0" cy="0"/>
        </a:xfrm>
      </p:grpSpPr>
      <p:sp>
        <p:nvSpPr>
          <p:cNvPr id="622" name="Google Shape;622;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3" name="Google Shape;623;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Saving accumulation: </a:t>
            </a:r>
            <a:r>
              <a:rPr lang="en-US"/>
              <a:t>Some ESCO stipulate in their contract that any excess saving in one year goes into a virtual “bank of savings”. The extra saving can be used in future years to offset a lack of savings.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Tích lũy tiết kiệm: </a:t>
            </a:r>
            <a:r>
              <a:rPr lang="en-US"/>
              <a:t>Một số ESCO quy định trong hợp đồng rằng bất kỳ khoản tiết kiệm vượt mức nào trong một năm sẽ được đưa vào một “ngân hàng tiết kiệm” ảo. Khoản tiết kiệm thêm này có thể được sử dụng trong những năm tiếp theo để bù đắp cho khoản tiết kiệm thiếu hụt.</a:t>
            </a:r>
            <a:endParaRPr/>
          </a:p>
          <a:p>
            <a:pPr marL="0" lvl="0" indent="0" algn="l" rtl="0">
              <a:lnSpc>
                <a:spcPct val="100000"/>
              </a:lnSpc>
              <a:spcBef>
                <a:spcPts val="0"/>
              </a:spcBef>
              <a:spcAft>
                <a:spcPts val="0"/>
              </a:spcAft>
              <a:buSzPts val="1400"/>
              <a:buNone/>
            </a:pPr>
            <a:endParaRPr/>
          </a:p>
        </p:txBody>
      </p:sp>
      <p:sp>
        <p:nvSpPr>
          <p:cNvPr id="624" name="Google Shape;624;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1" name="Google Shape;63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8" name="Google Shape;638;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Điểm khác biệt chính: </a:t>
            </a:r>
            <a:endParaRPr b="1"/>
          </a:p>
          <a:p>
            <a:pPr marL="0" lvl="0" indent="0" algn="l" rtl="0">
              <a:lnSpc>
                <a:spcPct val="100000"/>
              </a:lnSpc>
              <a:spcBef>
                <a:spcPts val="0"/>
              </a:spcBef>
              <a:spcAft>
                <a:spcPts val="0"/>
              </a:spcAft>
              <a:buSzPts val="1400"/>
              <a:buNone/>
            </a:pPr>
            <a:r>
              <a:rPr lang="en-US" b="1"/>
              <a:t>Chauffage Contracts</a:t>
            </a:r>
            <a:r>
              <a:rPr lang="en-US"/>
              <a:t>: Trả tiền cho </a:t>
            </a:r>
            <a:r>
              <a:rPr lang="en-US" b="1"/>
              <a:t>dịch vụ năng lượng đầu ra</a:t>
            </a:r>
            <a:r>
              <a:rPr lang="en-US"/>
              <a:t> (được đảm bảo về mức cung ứng, độ tin cậy).</a:t>
            </a:r>
            <a:endParaRPr/>
          </a:p>
          <a:p>
            <a:pPr marL="0" lvl="0" indent="0" algn="l" rtl="0">
              <a:lnSpc>
                <a:spcPct val="100000"/>
              </a:lnSpc>
              <a:spcBef>
                <a:spcPts val="0"/>
              </a:spcBef>
              <a:spcAft>
                <a:spcPts val="0"/>
              </a:spcAft>
              <a:buSzPts val="1400"/>
              <a:buNone/>
            </a:pPr>
            <a:r>
              <a:rPr lang="en-US" b="1"/>
              <a:t>Guaranteed Savings Contracts</a:t>
            </a:r>
            <a:r>
              <a:rPr lang="en-US"/>
              <a:t>: Trả tiền theo </a:t>
            </a:r>
            <a:r>
              <a:rPr lang="en-US" b="1"/>
              <a:t>mức tiết kiệm được đảm bảo</a:t>
            </a:r>
            <a:r>
              <a:rPr lang="en-US"/>
              <a:t> (được đảm bảo về hiệu quả giảm tiêu thụ năng lượng).</a:t>
            </a:r>
            <a:endParaRPr/>
          </a:p>
          <a:p>
            <a:pPr marL="0" lvl="0" indent="0" algn="l" rtl="0">
              <a:lnSpc>
                <a:spcPct val="100000"/>
              </a:lnSpc>
              <a:spcBef>
                <a:spcPts val="0"/>
              </a:spcBef>
              <a:spcAft>
                <a:spcPts val="0"/>
              </a:spcAft>
              <a:buSzPts val="1400"/>
              <a:buNone/>
            </a:pPr>
            <a:r>
              <a:rPr lang="en-US" b="1"/>
              <a:t>Shared savings contracts</a:t>
            </a:r>
            <a:r>
              <a:rPr lang="en-US"/>
              <a:t>: Trả tiền theo mức </a:t>
            </a:r>
            <a:r>
              <a:rPr lang="en-US" b="1">
                <a:solidFill>
                  <a:srgbClr val="FF0000"/>
                </a:solidFill>
              </a:rPr>
              <a:t>TKNL thực được chia sẻ </a:t>
            </a:r>
            <a:r>
              <a:rPr lang="en-US"/>
              <a:t>giữa chủ doanh nghiệp và ESCO</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639" name="Google Shape;639;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Cột đầu tiên </a:t>
            </a:r>
            <a:r>
              <a:rPr lang="en-US" sz="1200" b="0" i="0" u="none" strike="noStrike" cap="none">
                <a:solidFill>
                  <a:schemeClr val="dk1"/>
                </a:solidFill>
                <a:latin typeface="Calibri"/>
                <a:ea typeface="Calibri"/>
                <a:cs typeface="Calibri"/>
                <a:sym typeface="Calibri"/>
              </a:rPr>
              <a:t>là cột chi phí năng lượng và O&amp;M hiện có khi chưa thực hiện giải pháp TKNL</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Cột thứ 2 </a:t>
            </a:r>
            <a:r>
              <a:rPr lang="en-US" sz="1200" b="0" i="0" u="none" strike="noStrike" cap="none">
                <a:solidFill>
                  <a:schemeClr val="dk1"/>
                </a:solidFill>
                <a:latin typeface="Calibri"/>
                <a:ea typeface="Calibri"/>
                <a:cs typeface="Calibri"/>
                <a:sym typeface="Calibri"/>
              </a:rPr>
              <a:t>là cột thể hiện giai đoạn thứ nhất của hợp đồng chauffage: ESCO triển khai giải pháp, khách hàng trả tiền theo kỳ cho ESCO dựa trên lượng năng lượng cung cấp (đảm bảo chi phí thấp hơn hiện tại, ESCO dùng tiền được trả để trả gốc và lãi cho khoản đầu tư.</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Cột thứ 3 </a:t>
            </a:r>
            <a:r>
              <a:rPr lang="en-US" sz="1200" b="0" i="0" u="none" strike="noStrike" cap="none">
                <a:solidFill>
                  <a:schemeClr val="dk1"/>
                </a:solidFill>
                <a:latin typeface="Calibri"/>
                <a:ea typeface="Calibri"/>
                <a:cs typeface="Calibri"/>
                <a:sym typeface="Calibri"/>
              </a:rPr>
              <a:t>là giai đoạn thu lãi của ESCO, khách hàng vẫn trả tiền cho ESCO sau khi ESCO đã hoàn vốn (giai đoạn này có thể dài hoặc ngắn hoặc lồng vào giai đoạn ở cột số 2 tùy theo thỏa thuận của hai bên).</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Cột cuối cùng </a:t>
            </a:r>
            <a:r>
              <a:rPr lang="en-US" sz="1200" b="0" i="0" u="none" strike="noStrike" cap="none">
                <a:solidFill>
                  <a:schemeClr val="dk1"/>
                </a:solidFill>
                <a:latin typeface="Calibri"/>
                <a:ea typeface="Calibri"/>
                <a:cs typeface="Calibri"/>
                <a:sym typeface="Calibri"/>
              </a:rPr>
              <a:t>là sau khi hết hợp đồng EPC, thiết bị hoặc hệ thống được bàn giao cho khách hàng vận hành, quản lý, lượng tiết kiệm khách hàng được hưởng. Giai đoạn này có thể có hoặc không tùy vào thỏa thuận (Nếu giai đoạn hợp đồng Chauffage kéo dài hết vòng đời của giải pháp thì không có giai đoạn này).</a:t>
            </a:r>
            <a:endParaRPr/>
          </a:p>
          <a:p>
            <a:pPr marL="0" lvl="0" indent="0" algn="l" rtl="0">
              <a:lnSpc>
                <a:spcPct val="100000"/>
              </a:lnSpc>
              <a:spcBef>
                <a:spcPts val="0"/>
              </a:spcBef>
              <a:spcAft>
                <a:spcPts val="0"/>
              </a:spcAft>
              <a:buSzPts val="1400"/>
              <a:buNone/>
            </a:pPr>
            <a:endParaRPr/>
          </a:p>
        </p:txBody>
      </p:sp>
      <p:sp>
        <p:nvSpPr>
          <p:cNvPr id="647" name="Google Shape;647;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2" name="Google Shape;672;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3" name="Google Shape;673;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
        <p:cNvGrpSpPr/>
        <p:nvPr/>
      </p:nvGrpSpPr>
      <p:grpSpPr>
        <a:xfrm>
          <a:off x="0" y="0"/>
          <a:ext cx="0" cy="0"/>
          <a:chOff x="0" y="0"/>
          <a:chExt cx="0" cy="0"/>
        </a:xfrm>
      </p:grpSpPr>
      <p:sp>
        <p:nvSpPr>
          <p:cNvPr id="72" name="Google Shape;72;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3" name="Google Shape;73;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3"/>
        <p:cNvGrpSpPr/>
        <p:nvPr/>
      </p:nvGrpSpPr>
      <p:grpSpPr>
        <a:xfrm>
          <a:off x="0" y="0"/>
          <a:ext cx="0" cy="0"/>
          <a:chOff x="0" y="0"/>
          <a:chExt cx="0" cy="0"/>
        </a:xfrm>
      </p:grpSpPr>
      <p:sp>
        <p:nvSpPr>
          <p:cNvPr id="704" name="Google Shape;704;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5" name="Google Shape;70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0"/>
        <p:cNvGrpSpPr/>
        <p:nvPr/>
      </p:nvGrpSpPr>
      <p:grpSpPr>
        <a:xfrm>
          <a:off x="0" y="0"/>
          <a:ext cx="0" cy="0"/>
          <a:chOff x="0" y="0"/>
          <a:chExt cx="0" cy="0"/>
        </a:xfrm>
      </p:grpSpPr>
      <p:sp>
        <p:nvSpPr>
          <p:cNvPr id="741" name="Google Shape;741;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2" name="Google Shape;742;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“Lock-in công nghệ” là rủi ro doanh nghiệp bị “mắc kẹt” với một công nghệ/giải pháp/nhà cung cấp trong nhiều năm, khiến việc nâng cấp hoặc đổi sang phương án tốt hơn sau này khó hoặc tốn kém.</a:t>
            </a:r>
            <a:endParaRPr/>
          </a:p>
          <a:p>
            <a:pPr marL="0" lvl="0" indent="0" algn="l" rtl="0">
              <a:lnSpc>
                <a:spcPct val="100000"/>
              </a:lnSpc>
              <a:spcBef>
                <a:spcPts val="0"/>
              </a:spcBef>
              <a:spcAft>
                <a:spcPts val="0"/>
              </a:spcAft>
              <a:buSzPts val="1400"/>
              <a:buNone/>
            </a:pPr>
            <a:endParaRPr/>
          </a:p>
        </p:txBody>
      </p:sp>
      <p:sp>
        <p:nvSpPr>
          <p:cNvPr id="743" name="Google Shape;743;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8"/>
        <p:cNvGrpSpPr/>
        <p:nvPr/>
      </p:nvGrpSpPr>
      <p:grpSpPr>
        <a:xfrm>
          <a:off x="0" y="0"/>
          <a:ext cx="0" cy="0"/>
          <a:chOff x="0" y="0"/>
          <a:chExt cx="0" cy="0"/>
        </a:xfrm>
      </p:grpSpPr>
      <p:sp>
        <p:nvSpPr>
          <p:cNvPr id="759" name="Google Shape;75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60" name="Google Shape;76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a:t>Loại hợp đồng này thường phải sắp xếp giấy tờ pháp lý và tài chính phức tạp hơn hợp đồng đảm bảo. Để yên tâm cho cả hai bên, đôi khi cần thêm ‘lớp đệm an toàn’ như bảo hiểm, bảo lãnh, hoặc các quỹ/cơ chế chia sẻ rủi ro</a:t>
            </a:r>
            <a:endParaRPr/>
          </a:p>
          <a:p>
            <a:pPr marL="0" lvl="0" indent="0" algn="l" rtl="0">
              <a:lnSpc>
                <a:spcPct val="100000"/>
              </a:lnSpc>
              <a:spcBef>
                <a:spcPts val="0"/>
              </a:spcBef>
              <a:spcAft>
                <a:spcPts val="0"/>
              </a:spcAft>
              <a:buSzPts val="1400"/>
              <a:buNone/>
            </a:pPr>
            <a:endParaRPr/>
          </a:p>
        </p:txBody>
      </p:sp>
      <p:sp>
        <p:nvSpPr>
          <p:cNvPr id="761" name="Google Shape;761;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6"/>
        <p:cNvGrpSpPr/>
        <p:nvPr/>
      </p:nvGrpSpPr>
      <p:grpSpPr>
        <a:xfrm>
          <a:off x="0" y="0"/>
          <a:ext cx="0" cy="0"/>
          <a:chOff x="0" y="0"/>
          <a:chExt cx="0" cy="0"/>
        </a:xfrm>
      </p:grpSpPr>
      <p:sp>
        <p:nvSpPr>
          <p:cNvPr id="777" name="Google Shape;77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78" name="Google Shape;77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79" name="Google Shape;77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4"/>
        <p:cNvGrpSpPr/>
        <p:nvPr/>
      </p:nvGrpSpPr>
      <p:grpSpPr>
        <a:xfrm>
          <a:off x="0" y="0"/>
          <a:ext cx="0" cy="0"/>
          <a:chOff x="0" y="0"/>
          <a:chExt cx="0" cy="0"/>
        </a:xfrm>
      </p:grpSpPr>
      <p:sp>
        <p:nvSpPr>
          <p:cNvPr id="795" name="Google Shape;795;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6" name="Google Shape;796;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Với hợp đồng đảm bảo, nếu tiết kiệm thực tế cao hơn kế hoạch thì </a:t>
            </a:r>
            <a:r>
              <a:rPr lang="en-US" b="1"/>
              <a:t>khách hàng (IE) hưởng phần thêm là chính</a:t>
            </a:r>
            <a:r>
              <a:rPr lang="en-US"/>
              <a:t>. ESCO thường chỉ nhận mức phí đã thỏa thuận, nên </a:t>
            </a:r>
            <a:r>
              <a:rPr lang="en-US" b="1"/>
              <a:t>lợi nhuận mỗi hợp đồng thường thấp hơn</a:t>
            </a:r>
            <a:r>
              <a:rPr lang="en-US"/>
              <a:t> so với mô hình chia sẻ tiết kiệm.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Step-in</a:t>
            </a:r>
            <a:r>
              <a:rPr lang="en-US"/>
              <a:t> (quyền “can thiệp thay thế”) là điều khoản cho phép một bên thứ ba – thường là </a:t>
            </a:r>
            <a:r>
              <a:rPr lang="en-US" b="1"/>
              <a:t>bên cho vay</a:t>
            </a:r>
            <a:r>
              <a:rPr lang="en-US"/>
              <a:t> của ESCO hoặc </a:t>
            </a:r>
            <a:r>
              <a:rPr lang="en-US" b="1"/>
              <a:t>khách hàng (IE)</a:t>
            </a:r>
            <a:r>
              <a:rPr lang="en-US"/>
              <a:t> – </a:t>
            </a:r>
            <a:r>
              <a:rPr lang="en-US" b="1"/>
              <a:t>tạm thời “bước vào” thay</a:t>
            </a:r>
            <a:r>
              <a:rPr lang="en-US"/>
              <a:t> ESCO để vận hành/khắc phục khi ESCO vi phạm nghĩa vụ quan trọng</a:t>
            </a:r>
            <a:endParaRPr/>
          </a:p>
          <a:p>
            <a:pPr marL="0" lvl="0" indent="0" algn="l" rtl="0">
              <a:lnSpc>
                <a:spcPct val="100000"/>
              </a:lnSpc>
              <a:spcBef>
                <a:spcPts val="0"/>
              </a:spcBef>
              <a:spcAft>
                <a:spcPts val="0"/>
              </a:spcAft>
              <a:buSzPts val="1400"/>
              <a:buNone/>
            </a:pPr>
            <a:endParaRPr/>
          </a:p>
        </p:txBody>
      </p:sp>
      <p:sp>
        <p:nvSpPr>
          <p:cNvPr id="797" name="Google Shape;797;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2"/>
        <p:cNvGrpSpPr/>
        <p:nvPr/>
      </p:nvGrpSpPr>
      <p:grpSpPr>
        <a:xfrm>
          <a:off x="0" y="0"/>
          <a:ext cx="0" cy="0"/>
          <a:chOff x="0" y="0"/>
          <a:chExt cx="0" cy="0"/>
        </a:xfrm>
      </p:grpSpPr>
      <p:sp>
        <p:nvSpPr>
          <p:cNvPr id="813" name="Google Shape;813;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4" name="Google Shape;814;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5"/>
        <p:cNvGrpSpPr/>
        <p:nvPr/>
      </p:nvGrpSpPr>
      <p:grpSpPr>
        <a:xfrm>
          <a:off x="0" y="0"/>
          <a:ext cx="0" cy="0"/>
          <a:chOff x="0" y="0"/>
          <a:chExt cx="0" cy="0"/>
        </a:xfrm>
      </p:grpSpPr>
      <p:sp>
        <p:nvSpPr>
          <p:cNvPr id="826" name="Google Shape;826;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7" name="Google Shape;827;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Clr>
                <a:srgbClr val="000000"/>
              </a:buClr>
              <a:buSzPts val="1400"/>
              <a:buFont typeface="Arial"/>
              <a:buChar char="•"/>
            </a:pPr>
            <a:r>
              <a:rPr lang="en-US" sz="1200" b="0" i="0" u="none" strike="noStrike" cap="none">
                <a:solidFill>
                  <a:schemeClr val="dk1"/>
                </a:solidFill>
                <a:latin typeface="Calibri"/>
                <a:ea typeface="Calibri"/>
                <a:cs typeface="Calibri"/>
                <a:sym typeface="Calibri"/>
              </a:rPr>
              <a:t>điều khoản điều chỉnh giá: Đưa các chỉ số làm mốc để điều chỉnh giá vào điều khoản điều chỉnh giá như</a:t>
            </a:r>
            <a:endParaRPr sz="1200" b="0" i="0" u="none" strike="noStrike" cap="none">
              <a:solidFill>
                <a:schemeClr val="dk1"/>
              </a:solidFill>
              <a:latin typeface="Calibri"/>
              <a:ea typeface="Calibri"/>
              <a:cs typeface="Calibri"/>
              <a:sym typeface="Calibri"/>
            </a:endParaRPr>
          </a:p>
          <a:p>
            <a:pPr marL="457200" lvl="1" indent="-76200" algn="l" rtl="0">
              <a:lnSpc>
                <a:spcPct val="100000"/>
              </a:lnSpc>
              <a:spcBef>
                <a:spcPts val="0"/>
              </a:spcBef>
              <a:spcAft>
                <a:spcPts val="0"/>
              </a:spcAft>
              <a:buClr>
                <a:schemeClr val="dk1"/>
              </a:buClr>
              <a:buSzPts val="1200"/>
              <a:buFont typeface="Arial"/>
              <a:buChar char="•"/>
            </a:pPr>
            <a:r>
              <a:rPr lang="en-US" b="1"/>
              <a:t>CPI</a:t>
            </a:r>
            <a:r>
              <a:rPr lang="en-US"/>
              <a:t> (chỉ số giá tiêu dùng) để bù trượt giá chi phí nhân công, O&amp;M.</a:t>
            </a:r>
            <a:endParaRPr/>
          </a:p>
          <a:p>
            <a:pPr marL="457200" lvl="1" indent="-76200" algn="l" rtl="0">
              <a:lnSpc>
                <a:spcPct val="100000"/>
              </a:lnSpc>
              <a:spcBef>
                <a:spcPts val="0"/>
              </a:spcBef>
              <a:spcAft>
                <a:spcPts val="0"/>
              </a:spcAft>
              <a:buClr>
                <a:schemeClr val="dk1"/>
              </a:buClr>
              <a:buSzPts val="1200"/>
              <a:buFont typeface="Arial"/>
              <a:buChar char="•"/>
            </a:pPr>
            <a:r>
              <a:rPr lang="en-US" b="1"/>
              <a:t>Chỉ số giá nhiên liệu</a:t>
            </a:r>
            <a:r>
              <a:rPr lang="en-US"/>
              <a:t> (giá than/dầu/khí do cơ quan/nhà cung cấp công bố) để pass-through biến động nhiên liệu.</a:t>
            </a:r>
            <a:endParaRPr/>
          </a:p>
          <a:p>
            <a:pPr marL="457200" lvl="1" indent="-76200" algn="l" rtl="0">
              <a:lnSpc>
                <a:spcPct val="100000"/>
              </a:lnSpc>
              <a:spcBef>
                <a:spcPts val="0"/>
              </a:spcBef>
              <a:spcAft>
                <a:spcPts val="0"/>
              </a:spcAft>
              <a:buClr>
                <a:schemeClr val="dk1"/>
              </a:buClr>
              <a:buSzPts val="1200"/>
              <a:buFont typeface="Arial"/>
              <a:buChar char="•"/>
            </a:pPr>
            <a:r>
              <a:rPr lang="en-US" b="1"/>
              <a:t>Tỷ giá</a:t>
            </a:r>
            <a:r>
              <a:rPr lang="en-US"/>
              <a:t> (nếu có phần chi phí nhập khẩu/điện toán bằng ngoại tệ).</a:t>
            </a:r>
            <a:endParaRPr/>
          </a:p>
          <a:p>
            <a:pPr marL="457200" lvl="1" indent="-76200" algn="l" rtl="0">
              <a:lnSpc>
                <a:spcPct val="100000"/>
              </a:lnSpc>
              <a:spcBef>
                <a:spcPts val="0"/>
              </a:spcBef>
              <a:spcAft>
                <a:spcPts val="0"/>
              </a:spcAft>
              <a:buClr>
                <a:schemeClr val="dk1"/>
              </a:buClr>
              <a:buSzPts val="1200"/>
              <a:buFont typeface="Arial"/>
              <a:buChar char="•"/>
            </a:pPr>
            <a:r>
              <a:rPr lang="en-US" b="1"/>
              <a:t>Lãi suất tham chiếu</a:t>
            </a:r>
            <a:r>
              <a:rPr lang="en-US"/>
              <a:t> (SOFR/VNIBOR) cho phần phí tài chính, nếu thỏa thuận.</a:t>
            </a:r>
            <a:endParaRPr/>
          </a:p>
          <a:p>
            <a:pPr marL="457200" lvl="1" indent="-76200" algn="l" rtl="0">
              <a:lnSpc>
                <a:spcPct val="100000"/>
              </a:lnSpc>
              <a:spcBef>
                <a:spcPts val="0"/>
              </a:spcBef>
              <a:spcAft>
                <a:spcPts val="0"/>
              </a:spcAft>
              <a:buClr>
                <a:schemeClr val="dk1"/>
              </a:buClr>
              <a:buSzPts val="1200"/>
              <a:buFont typeface="Arial"/>
              <a:buChar char="•"/>
            </a:pPr>
            <a:r>
              <a:rPr lang="en-US"/>
              <a:t>Cách viết điển hình:</a:t>
            </a:r>
            <a:endParaRPr/>
          </a:p>
          <a:p>
            <a:pPr marL="457200" marR="0" lvl="0" indent="-139700" algn="l" rtl="0">
              <a:lnSpc>
                <a:spcPct val="100000"/>
              </a:lnSpc>
              <a:spcBef>
                <a:spcPts val="0"/>
              </a:spcBef>
              <a:spcAft>
                <a:spcPts val="0"/>
              </a:spcAft>
              <a:buClr>
                <a:srgbClr val="000000"/>
              </a:buClr>
              <a:buSzPts val="1400"/>
              <a:buFont typeface="Arial"/>
              <a:buNone/>
            </a:pPr>
            <a:endParaRPr/>
          </a:p>
          <a:p>
            <a:pPr marL="0" lvl="0" indent="0" algn="l" rtl="0">
              <a:lnSpc>
                <a:spcPct val="100000"/>
              </a:lnSpc>
              <a:spcBef>
                <a:spcPts val="0"/>
              </a:spcBef>
              <a:spcAft>
                <a:spcPts val="0"/>
              </a:spcAft>
              <a:buClr>
                <a:schemeClr val="dk1"/>
              </a:buClr>
              <a:buSzPts val="1200"/>
              <a:buFont typeface="Arial"/>
              <a:buChar char="•"/>
            </a:pPr>
            <a:r>
              <a:rPr lang="en-US" b="1"/>
              <a:t>Take-or-pay</a:t>
            </a:r>
            <a:r>
              <a:rPr lang="en-US"/>
              <a:t> (mua-hoặc-trả) là điều khoản trong hợp đồng dịch vụ/hàng hóa quy định </a:t>
            </a:r>
            <a:r>
              <a:rPr lang="en-US" b="1"/>
              <a:t>khách hàng phải trả tiền cho một mức sản lượng/tối thiểu đã cam kết</a:t>
            </a:r>
            <a:r>
              <a:rPr lang="en-US"/>
              <a:t>, dù có </a:t>
            </a:r>
            <a:r>
              <a:rPr lang="en-US" b="1"/>
              <a:t>lấy</a:t>
            </a:r>
            <a:r>
              <a:rPr lang="en-US"/>
              <a:t> (take) hết lượng đó hay </a:t>
            </a:r>
            <a:r>
              <a:rPr lang="en-US" b="1"/>
              <a:t>không lấy</a:t>
            </a:r>
            <a:r>
              <a:rPr lang="en-US"/>
              <a:t> (pay).</a:t>
            </a:r>
            <a:endParaRPr/>
          </a:p>
          <a:p>
            <a:pPr marL="457200" lvl="1" indent="-76200" algn="l" rtl="0">
              <a:lnSpc>
                <a:spcPct val="100000"/>
              </a:lnSpc>
              <a:spcBef>
                <a:spcPts val="0"/>
              </a:spcBef>
              <a:spcAft>
                <a:spcPts val="0"/>
              </a:spcAft>
              <a:buClr>
                <a:schemeClr val="dk1"/>
              </a:buClr>
              <a:buSzPts val="1200"/>
              <a:buFont typeface="Arial"/>
              <a:buChar char="•"/>
            </a:pPr>
            <a:r>
              <a:rPr lang="en-US" b="1"/>
              <a:t>Mục đích:</a:t>
            </a:r>
            <a:r>
              <a:rPr lang="en-US"/>
              <a:t> bảo đảm nhà cung cấp thu hồi chi phí cố định (đầu tư, vận hành sẵn sàng).</a:t>
            </a:r>
            <a:endParaRPr/>
          </a:p>
          <a:p>
            <a:pPr marL="457200" lvl="1" indent="-76200" algn="l" rtl="0">
              <a:lnSpc>
                <a:spcPct val="100000"/>
              </a:lnSpc>
              <a:spcBef>
                <a:spcPts val="0"/>
              </a:spcBef>
              <a:spcAft>
                <a:spcPts val="0"/>
              </a:spcAft>
              <a:buClr>
                <a:schemeClr val="dk1"/>
              </a:buClr>
              <a:buSzPts val="1200"/>
              <a:buFont typeface="Arial"/>
              <a:buChar char="•"/>
            </a:pPr>
            <a:r>
              <a:rPr lang="en-US" b="1"/>
              <a:t>Trong Chauffage/ESCO:</a:t>
            </a:r>
            <a:r>
              <a:rPr lang="en-US"/>
              <a:t> IE thường cam kết mức tiêu thụ tiện ích tối thiểu (hơi, nước lạnh, khí nén…) theo tháng/quý. Nếu dùng ít hơn cam kết, IE vẫn thanh toán tương ứng phần thiếu.</a:t>
            </a:r>
            <a:endParaRPr/>
          </a:p>
          <a:p>
            <a:pPr marL="0" lvl="0" indent="0" algn="l" rtl="0">
              <a:lnSpc>
                <a:spcPct val="100000"/>
              </a:lnSpc>
              <a:spcBef>
                <a:spcPts val="0"/>
              </a:spcBef>
              <a:spcAft>
                <a:spcPts val="0"/>
              </a:spcAft>
              <a:buClr>
                <a:schemeClr val="dk1"/>
              </a:buClr>
              <a:buSzPts val="1200"/>
              <a:buFont typeface="Arial"/>
              <a:buChar char="•"/>
            </a:pPr>
            <a:r>
              <a:rPr lang="en-US" b="1"/>
              <a:t>Pass-through</a:t>
            </a:r>
            <a:r>
              <a:rPr lang="en-US"/>
              <a:t>: “chuyển thẳng” biến động chi phí (thường là </a:t>
            </a:r>
            <a:r>
              <a:rPr lang="en-US" b="1"/>
              <a:t>nhiên liệu</a:t>
            </a:r>
            <a:r>
              <a:rPr lang="en-US"/>
              <a:t>) vào giá bán/dịch vụ theo một công thức đã thỏa thuận. Bên cung cấp </a:t>
            </a:r>
            <a:r>
              <a:rPr lang="en-US" b="1"/>
              <a:t>không ôm rủi ro giá</a:t>
            </a:r>
            <a:r>
              <a:rPr lang="en-US"/>
              <a:t>.</a:t>
            </a:r>
            <a:endParaRPr/>
          </a:p>
          <a:p>
            <a:pPr marL="457200" lvl="1" indent="-76200" algn="l" rtl="0">
              <a:lnSpc>
                <a:spcPct val="100000"/>
              </a:lnSpc>
              <a:spcBef>
                <a:spcPts val="0"/>
              </a:spcBef>
              <a:spcAft>
                <a:spcPts val="0"/>
              </a:spcAft>
              <a:buClr>
                <a:schemeClr val="dk1"/>
              </a:buClr>
              <a:buSzPts val="1200"/>
              <a:buFont typeface="Arial"/>
              <a:buChar char="•"/>
            </a:pPr>
            <a:r>
              <a:rPr lang="en-US"/>
              <a:t>Ví dụ: Giá hơi tháng t = Giá cơ sở + 0,8 × (Giá than_t – Giá than_cơ sở).</a:t>
            </a:r>
            <a:endParaRPr/>
          </a:p>
          <a:p>
            <a:pPr marL="457200" lvl="1" indent="-76200" algn="l" rtl="0">
              <a:lnSpc>
                <a:spcPct val="100000"/>
              </a:lnSpc>
              <a:spcBef>
                <a:spcPts val="0"/>
              </a:spcBef>
              <a:spcAft>
                <a:spcPts val="0"/>
              </a:spcAft>
              <a:buClr>
                <a:schemeClr val="dk1"/>
              </a:buClr>
              <a:buSzPts val="1200"/>
              <a:buFont typeface="Arial"/>
              <a:buChar char="•"/>
            </a:pPr>
            <a:r>
              <a:rPr lang="en-US"/>
              <a:t>Ưu: đơn giản, minh bạch. Nhược: khách hàng (IE) gánh biến động.</a:t>
            </a:r>
            <a:endParaRPr/>
          </a:p>
          <a:p>
            <a:pPr marL="0" lvl="0" indent="0" algn="l" rtl="0">
              <a:lnSpc>
                <a:spcPct val="100000"/>
              </a:lnSpc>
              <a:spcBef>
                <a:spcPts val="0"/>
              </a:spcBef>
              <a:spcAft>
                <a:spcPts val="0"/>
              </a:spcAft>
              <a:buClr>
                <a:schemeClr val="dk1"/>
              </a:buClr>
              <a:buSzPts val="1200"/>
              <a:buFont typeface="Arial"/>
              <a:buChar char="•"/>
            </a:pPr>
            <a:r>
              <a:rPr lang="en-US" b="1"/>
              <a:t>Hedging</a:t>
            </a:r>
            <a:r>
              <a:rPr lang="en-US"/>
              <a:t>: “phòng ngừa rủi ro giá” bằng công cụ tài chính/điều khoản thương mại để </a:t>
            </a:r>
            <a:r>
              <a:rPr lang="en-US" b="1"/>
              <a:t>cố định hoặc giới hạn</a:t>
            </a:r>
            <a:r>
              <a:rPr lang="en-US"/>
              <a:t> giá đầu vào (dầu/khí/điện, tỉ giá…). Rủi ro được </a:t>
            </a:r>
            <a:r>
              <a:rPr lang="en-US" b="1"/>
              <a:t>khóa</a:t>
            </a:r>
            <a:r>
              <a:rPr lang="en-US"/>
              <a:t> một phần, đổi lại có </a:t>
            </a:r>
            <a:r>
              <a:rPr lang="en-US" b="1"/>
              <a:t>chi phí bảo hiểm</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828" name="Google Shape;828;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9"/>
        <p:cNvGrpSpPr/>
        <p:nvPr/>
      </p:nvGrpSpPr>
      <p:grpSpPr>
        <a:xfrm>
          <a:off x="0" y="0"/>
          <a:ext cx="0" cy="0"/>
          <a:chOff x="0" y="0"/>
          <a:chExt cx="0" cy="0"/>
        </a:xfrm>
      </p:grpSpPr>
      <p:sp>
        <p:nvSpPr>
          <p:cNvPr id="840" name="Google Shape;840;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1" name="Google Shape;841;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Thuận lợi đối với ESCO</a:t>
            </a:r>
            <a:endParaRPr/>
          </a:p>
          <a:p>
            <a:pPr marL="0" lvl="0" indent="0" algn="l" rtl="0">
              <a:lnSpc>
                <a:spcPct val="100000"/>
              </a:lnSpc>
              <a:spcBef>
                <a:spcPts val="0"/>
              </a:spcBef>
              <a:spcAft>
                <a:spcPts val="0"/>
              </a:spcAft>
              <a:buClr>
                <a:schemeClr val="dk1"/>
              </a:buClr>
              <a:buSzPts val="1200"/>
              <a:buFont typeface="Arial"/>
              <a:buChar char="•"/>
            </a:pPr>
            <a:r>
              <a:rPr lang="en-US" b="1"/>
              <a:t>Dòng tiền ổn định</a:t>
            </a:r>
            <a:r>
              <a:rPr lang="en-US"/>
              <a:t> từ hợp đồng dài hạn, cấu trúc </a:t>
            </a:r>
            <a:r>
              <a:rPr lang="en-US" b="1"/>
              <a:t>phí công suất sẵn sàng</a:t>
            </a:r>
            <a:r>
              <a:rPr lang="en-US"/>
              <a:t> và </a:t>
            </a:r>
            <a:r>
              <a:rPr lang="en-US" b="1"/>
              <a:t>phí năng lượng tiêu thụ</a:t>
            </a:r>
            <a:r>
              <a:rPr lang="en-US"/>
              <a:t>.</a:t>
            </a:r>
            <a:endParaRPr/>
          </a:p>
          <a:p>
            <a:pPr marL="0" lvl="0" indent="0" algn="l" rtl="0">
              <a:lnSpc>
                <a:spcPct val="100000"/>
              </a:lnSpc>
              <a:spcBef>
                <a:spcPts val="0"/>
              </a:spcBef>
              <a:spcAft>
                <a:spcPts val="0"/>
              </a:spcAft>
              <a:buClr>
                <a:schemeClr val="dk1"/>
              </a:buClr>
              <a:buSzPts val="1200"/>
              <a:buFont typeface="Arial"/>
              <a:buChar char="•"/>
            </a:pPr>
            <a:r>
              <a:rPr lang="en-US" b="1"/>
              <a:t>Thanh toán theo năng lượng hữu ích đo đếm</a:t>
            </a:r>
            <a:r>
              <a:rPr lang="en-US"/>
              <a:t>, không tranh cãi về đường cơ sở hay mức tiết kiệm ⇒ giảm chi phí đo lường và xác minh.</a:t>
            </a:r>
            <a:endParaRPr/>
          </a:p>
          <a:p>
            <a:pPr marL="0" lvl="0" indent="0" algn="l" rtl="0">
              <a:lnSpc>
                <a:spcPct val="100000"/>
              </a:lnSpc>
              <a:spcBef>
                <a:spcPts val="0"/>
              </a:spcBef>
              <a:spcAft>
                <a:spcPts val="0"/>
              </a:spcAft>
              <a:buClr>
                <a:schemeClr val="dk1"/>
              </a:buClr>
              <a:buSzPts val="1200"/>
              <a:buFont typeface="Arial"/>
              <a:buChar char="•"/>
            </a:pPr>
            <a:r>
              <a:rPr lang="en-US" b="1"/>
              <a:t>Quyền chủ động vận hành</a:t>
            </a:r>
            <a:r>
              <a:rPr lang="en-US"/>
              <a:t>, tối ưu kỹ thuật để tiết kiệm nhiên liệu và chi phí bảo dưỡng ⇒ tăng biên lợi nhuận.</a:t>
            </a:r>
            <a:endParaRPr/>
          </a:p>
          <a:p>
            <a:pPr marL="0" lvl="0" indent="0" algn="l" rtl="0">
              <a:lnSpc>
                <a:spcPct val="100000"/>
              </a:lnSpc>
              <a:spcBef>
                <a:spcPts val="0"/>
              </a:spcBef>
              <a:spcAft>
                <a:spcPts val="0"/>
              </a:spcAft>
              <a:buClr>
                <a:schemeClr val="dk1"/>
              </a:buClr>
              <a:buSzPts val="1200"/>
              <a:buFont typeface="Arial"/>
              <a:buChar char="•"/>
            </a:pPr>
            <a:r>
              <a:rPr lang="en-US" b="1"/>
              <a:t>Dễ huy động vốn</a:t>
            </a:r>
            <a:r>
              <a:rPr lang="en-US"/>
              <a:t> do tài sản hình thành có thể ghi nhận và dùng làm tài sản bảo đảm; phù hợp khi khách hàng thiếu vốn đầu tư.</a:t>
            </a:r>
            <a:endParaRPr/>
          </a:p>
          <a:p>
            <a:pPr marL="0" lvl="0" indent="0" algn="l" rtl="0">
              <a:lnSpc>
                <a:spcPct val="100000"/>
              </a:lnSpc>
              <a:spcBef>
                <a:spcPts val="0"/>
              </a:spcBef>
              <a:spcAft>
                <a:spcPts val="0"/>
              </a:spcAft>
              <a:buClr>
                <a:schemeClr val="dk1"/>
              </a:buClr>
              <a:buSzPts val="1200"/>
              <a:buFont typeface="Arial"/>
              <a:buChar char="•"/>
            </a:pPr>
            <a:r>
              <a:rPr lang="en-US" b="1"/>
              <a:t>Khả năng mở rộng</a:t>
            </a:r>
            <a:r>
              <a:rPr lang="en-US"/>
              <a:t> sang nhiều “tiện ích” (hơi, nước nóng/lạnh, khí nén, điện…) và bán kèm dịch vụ vận hành, bảo dưỡng.</a:t>
            </a:r>
            <a:endParaRPr/>
          </a:p>
          <a:p>
            <a:pPr marL="0" lvl="0" indent="0" algn="l" rtl="0">
              <a:lnSpc>
                <a:spcPct val="100000"/>
              </a:lnSpc>
              <a:spcBef>
                <a:spcPts val="0"/>
              </a:spcBef>
              <a:spcAft>
                <a:spcPts val="0"/>
              </a:spcAft>
              <a:buClr>
                <a:schemeClr val="dk1"/>
              </a:buClr>
              <a:buSzPts val="1200"/>
              <a:buFont typeface="Arial"/>
              <a:buChar char="•"/>
            </a:pPr>
            <a:r>
              <a:rPr lang="en-US" b="1"/>
              <a:t>Giá trị còn lại của tài sản/cuối kỳ chuyển giao</a:t>
            </a:r>
            <a:r>
              <a:rPr lang="en-US"/>
              <a:t> có thể tạo thêm lợi ích.</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Rủi ro và thách thức đối với ESCO</a:t>
            </a:r>
            <a:endParaRPr/>
          </a:p>
          <a:p>
            <a:pPr marL="0" lvl="0" indent="0" algn="l" rtl="0">
              <a:lnSpc>
                <a:spcPct val="100000"/>
              </a:lnSpc>
              <a:spcBef>
                <a:spcPts val="0"/>
              </a:spcBef>
              <a:spcAft>
                <a:spcPts val="0"/>
              </a:spcAft>
              <a:buClr>
                <a:schemeClr val="dk1"/>
              </a:buClr>
              <a:buSzPts val="1200"/>
              <a:buFont typeface="Arial"/>
              <a:buChar char="•"/>
            </a:pPr>
            <a:r>
              <a:rPr lang="en-US" b="1"/>
              <a:t>Nhu cầu vốn lớn</a:t>
            </a:r>
            <a:r>
              <a:rPr lang="en-US"/>
              <a:t>, thời gian hoàn vốn dài ⇒ áp lực dòng tiền và đòn bẩy tài chính.</a:t>
            </a:r>
            <a:endParaRPr/>
          </a:p>
          <a:p>
            <a:pPr marL="0" lvl="0" indent="0" algn="l" rtl="0">
              <a:lnSpc>
                <a:spcPct val="100000"/>
              </a:lnSpc>
              <a:spcBef>
                <a:spcPts val="0"/>
              </a:spcBef>
              <a:spcAft>
                <a:spcPts val="0"/>
              </a:spcAft>
              <a:buClr>
                <a:schemeClr val="dk1"/>
              </a:buClr>
              <a:buSzPts val="1200"/>
              <a:buFont typeface="Arial"/>
              <a:buChar char="•"/>
            </a:pPr>
            <a:r>
              <a:rPr lang="en-US" b="1"/>
              <a:t>Rủi ro biến động giá nhiên liệu, vật tư</a:t>
            </a:r>
            <a:r>
              <a:rPr lang="en-US"/>
              <a:t> nếu không có cơ chế chuyển giá hoặc chỉ số hóa trong hợp đồng.</a:t>
            </a:r>
            <a:endParaRPr/>
          </a:p>
          <a:p>
            <a:pPr marL="0" lvl="0" indent="0" algn="l" rtl="0">
              <a:lnSpc>
                <a:spcPct val="100000"/>
              </a:lnSpc>
              <a:spcBef>
                <a:spcPts val="0"/>
              </a:spcBef>
              <a:spcAft>
                <a:spcPts val="0"/>
              </a:spcAft>
              <a:buClr>
                <a:schemeClr val="dk1"/>
              </a:buClr>
              <a:buSzPts val="1200"/>
              <a:buFont typeface="Arial"/>
              <a:buChar char="•"/>
            </a:pPr>
            <a:r>
              <a:rPr lang="en-US" b="1"/>
              <a:t>Rủi ro sản lượng</a:t>
            </a:r>
            <a:r>
              <a:rPr lang="en-US"/>
              <a:t> khi nhu cầu của khách hàng thay đổi ⇒ cần cơ chế </a:t>
            </a:r>
            <a:r>
              <a:rPr lang="en-US" b="1"/>
              <a:t>cam kết mua tối thiểu</a:t>
            </a:r>
            <a:r>
              <a:rPr lang="en-US"/>
              <a:t>.</a:t>
            </a:r>
            <a:endParaRPr/>
          </a:p>
          <a:p>
            <a:pPr marL="0" lvl="0" indent="0" algn="l" rtl="0">
              <a:lnSpc>
                <a:spcPct val="100000"/>
              </a:lnSpc>
              <a:spcBef>
                <a:spcPts val="0"/>
              </a:spcBef>
              <a:spcAft>
                <a:spcPts val="0"/>
              </a:spcAft>
              <a:buClr>
                <a:schemeClr val="dk1"/>
              </a:buClr>
              <a:buSzPts val="1200"/>
              <a:buFont typeface="Arial"/>
              <a:buChar char="•"/>
            </a:pPr>
            <a:r>
              <a:rPr lang="en-US" b="1"/>
              <a:t>Rủi ro thực hiện cam kết chất lượng dịch vụ</a:t>
            </a:r>
            <a:r>
              <a:rPr lang="en-US"/>
              <a:t> (tỷ lệ sẵn sàng, nhiệt độ/áp suất/lưu lượng); phát sinh phạt nếu không đạt.</a:t>
            </a:r>
            <a:endParaRPr/>
          </a:p>
          <a:p>
            <a:pPr marL="0" lvl="0" indent="0" algn="l" rtl="0">
              <a:lnSpc>
                <a:spcPct val="100000"/>
              </a:lnSpc>
              <a:spcBef>
                <a:spcPts val="0"/>
              </a:spcBef>
              <a:spcAft>
                <a:spcPts val="0"/>
              </a:spcAft>
              <a:buClr>
                <a:schemeClr val="dk1"/>
              </a:buClr>
              <a:buSzPts val="1200"/>
              <a:buFont typeface="Arial"/>
              <a:buChar char="•"/>
            </a:pPr>
            <a:r>
              <a:rPr lang="en-US" b="1"/>
              <a:t>Rủi ro pháp lý, môi trường, an toàn</a:t>
            </a:r>
            <a:r>
              <a:rPr lang="en-US"/>
              <a:t> trong quá trình vận hành; chi phí tuân thủ có thể cao.</a:t>
            </a:r>
            <a:endParaRPr/>
          </a:p>
          <a:p>
            <a:pPr marL="0" lvl="0" indent="0" algn="l" rtl="0">
              <a:lnSpc>
                <a:spcPct val="100000"/>
              </a:lnSpc>
              <a:spcBef>
                <a:spcPts val="0"/>
              </a:spcBef>
              <a:spcAft>
                <a:spcPts val="0"/>
              </a:spcAft>
              <a:buClr>
                <a:schemeClr val="dk1"/>
              </a:buClr>
              <a:buSzPts val="1200"/>
              <a:buFont typeface="Arial"/>
              <a:buChar char="•"/>
            </a:pPr>
            <a:r>
              <a:rPr lang="en-US" b="1"/>
              <a:t>Rủi ro phía đối tác</a:t>
            </a:r>
            <a:r>
              <a:rPr lang="en-US"/>
              <a:t> (tín dụng, chấm dứt sớm); </a:t>
            </a:r>
            <a:r>
              <a:rPr lang="en-US" b="1"/>
              <a:t>thu hồi/di dời tài sản</a:t>
            </a:r>
            <a:r>
              <a:rPr lang="en-US"/>
              <a:t> khi kết thúc hợp đồng thường khó và tốn kém.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Khuyến nghị khi thiết kế hợp đồng (rút gọn)</a:t>
            </a:r>
            <a:endParaRPr/>
          </a:p>
          <a:p>
            <a:pPr marL="0" lvl="0" indent="0" algn="l" rtl="0">
              <a:lnSpc>
                <a:spcPct val="100000"/>
              </a:lnSpc>
              <a:spcBef>
                <a:spcPts val="0"/>
              </a:spcBef>
              <a:spcAft>
                <a:spcPts val="0"/>
              </a:spcAft>
              <a:buClr>
                <a:schemeClr val="dk1"/>
              </a:buClr>
              <a:buSzPts val="1200"/>
              <a:buFont typeface="Arial"/>
              <a:buChar char="•"/>
            </a:pPr>
            <a:r>
              <a:rPr lang="en-US"/>
              <a:t>Tách rõ </a:t>
            </a:r>
            <a:r>
              <a:rPr lang="en-US" b="1"/>
              <a:t>phí công suất</a:t>
            </a:r>
            <a:r>
              <a:rPr lang="en-US"/>
              <a:t> và </a:t>
            </a:r>
            <a:r>
              <a:rPr lang="en-US" b="1"/>
              <a:t>phí năng lượng</a:t>
            </a:r>
            <a:r>
              <a:rPr lang="en-US"/>
              <a:t>; </a:t>
            </a:r>
            <a:r>
              <a:rPr lang="en-US" b="1"/>
              <a:t>chỉ số hóa</a:t>
            </a:r>
            <a:r>
              <a:rPr lang="en-US"/>
              <a:t> giá nhiên liệu.</a:t>
            </a:r>
            <a:endParaRPr/>
          </a:p>
          <a:p>
            <a:pPr marL="0" lvl="0" indent="0" algn="l" rtl="0">
              <a:lnSpc>
                <a:spcPct val="100000"/>
              </a:lnSpc>
              <a:spcBef>
                <a:spcPts val="0"/>
              </a:spcBef>
              <a:spcAft>
                <a:spcPts val="0"/>
              </a:spcAft>
              <a:buClr>
                <a:schemeClr val="dk1"/>
              </a:buClr>
              <a:buSzPts val="1200"/>
              <a:buFont typeface="Arial"/>
              <a:buChar char="•"/>
            </a:pPr>
            <a:r>
              <a:rPr lang="en-US"/>
              <a:t>Quy định </a:t>
            </a:r>
            <a:r>
              <a:rPr lang="en-US" b="1"/>
              <a:t>cam kết mua tối thiểu</a:t>
            </a:r>
            <a:r>
              <a:rPr lang="en-US"/>
              <a:t>, ranh giới đo đếm và tiêu chuẩn chất lượng cung cấp.</a:t>
            </a:r>
            <a:endParaRPr/>
          </a:p>
          <a:p>
            <a:pPr marL="0" lvl="0" indent="0" algn="l" rtl="0">
              <a:lnSpc>
                <a:spcPct val="100000"/>
              </a:lnSpc>
              <a:spcBef>
                <a:spcPts val="0"/>
              </a:spcBef>
              <a:spcAft>
                <a:spcPts val="0"/>
              </a:spcAft>
              <a:buClr>
                <a:schemeClr val="dk1"/>
              </a:buClr>
              <a:buSzPts val="1200"/>
              <a:buFont typeface="Arial"/>
              <a:buChar char="•"/>
            </a:pPr>
            <a:r>
              <a:rPr lang="en-US"/>
              <a:t>Bổ sung điều khoản </a:t>
            </a:r>
            <a:r>
              <a:rPr lang="en-US" b="1"/>
              <a:t>thay đổi pháp luật</a:t>
            </a:r>
            <a:r>
              <a:rPr lang="en-US"/>
              <a:t>, </a:t>
            </a:r>
            <a:r>
              <a:rPr lang="en-US" b="1"/>
              <a:t>chấm dứt sớm và bồi thường</a:t>
            </a:r>
            <a:r>
              <a:rPr lang="en-US"/>
              <a:t>, cùng cơ chế </a:t>
            </a:r>
            <a:r>
              <a:rPr lang="en-US" b="1"/>
              <a:t>bảo đảm thanh toán</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842" name="Google Shape;842;p2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5" name="Google Shape;855;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Thuận lợi đối với ESCO</a:t>
            </a:r>
            <a:endParaRPr/>
          </a:p>
          <a:p>
            <a:pPr marL="0" lvl="0" indent="0" algn="l" rtl="0">
              <a:lnSpc>
                <a:spcPct val="100000"/>
              </a:lnSpc>
              <a:spcBef>
                <a:spcPts val="0"/>
              </a:spcBef>
              <a:spcAft>
                <a:spcPts val="0"/>
              </a:spcAft>
              <a:buClr>
                <a:schemeClr val="dk1"/>
              </a:buClr>
              <a:buSzPts val="1200"/>
              <a:buFont typeface="Arial"/>
              <a:buChar char="•"/>
            </a:pPr>
            <a:r>
              <a:rPr lang="en-US" b="1"/>
              <a:t>Dòng tiền ổn định</a:t>
            </a:r>
            <a:r>
              <a:rPr lang="en-US"/>
              <a:t> từ hợp đồng dài hạn, cấu trúc </a:t>
            </a:r>
            <a:r>
              <a:rPr lang="en-US" b="1"/>
              <a:t>phí công suất sẵn sàng</a:t>
            </a:r>
            <a:r>
              <a:rPr lang="en-US"/>
              <a:t> và </a:t>
            </a:r>
            <a:r>
              <a:rPr lang="en-US" b="1"/>
              <a:t>phí năng lượng tiêu thụ</a:t>
            </a:r>
            <a:r>
              <a:rPr lang="en-US"/>
              <a:t>.</a:t>
            </a:r>
            <a:endParaRPr/>
          </a:p>
          <a:p>
            <a:pPr marL="0" lvl="0" indent="0" algn="l" rtl="0">
              <a:lnSpc>
                <a:spcPct val="100000"/>
              </a:lnSpc>
              <a:spcBef>
                <a:spcPts val="0"/>
              </a:spcBef>
              <a:spcAft>
                <a:spcPts val="0"/>
              </a:spcAft>
              <a:buClr>
                <a:schemeClr val="dk1"/>
              </a:buClr>
              <a:buSzPts val="1200"/>
              <a:buFont typeface="Arial"/>
              <a:buChar char="•"/>
            </a:pPr>
            <a:r>
              <a:rPr lang="en-US" b="1"/>
              <a:t>Thanh toán theo năng lượng hữu ích đo đếm</a:t>
            </a:r>
            <a:r>
              <a:rPr lang="en-US"/>
              <a:t>, không tranh cãi về đường cơ sở hay mức tiết kiệm ⇒ giảm chi phí đo lường và xác minh.</a:t>
            </a:r>
            <a:endParaRPr/>
          </a:p>
          <a:p>
            <a:pPr marL="0" lvl="0" indent="0" algn="l" rtl="0">
              <a:lnSpc>
                <a:spcPct val="100000"/>
              </a:lnSpc>
              <a:spcBef>
                <a:spcPts val="0"/>
              </a:spcBef>
              <a:spcAft>
                <a:spcPts val="0"/>
              </a:spcAft>
              <a:buClr>
                <a:schemeClr val="dk1"/>
              </a:buClr>
              <a:buSzPts val="1200"/>
              <a:buFont typeface="Arial"/>
              <a:buChar char="•"/>
            </a:pPr>
            <a:r>
              <a:rPr lang="en-US" b="1"/>
              <a:t>Quyền chủ động vận hành</a:t>
            </a:r>
            <a:r>
              <a:rPr lang="en-US"/>
              <a:t>, tối ưu kỹ thuật để tiết kiệm nhiên liệu và chi phí bảo dưỡng ⇒ tăng biên lợi nhuận.</a:t>
            </a:r>
            <a:endParaRPr/>
          </a:p>
          <a:p>
            <a:pPr marL="0" lvl="0" indent="0" algn="l" rtl="0">
              <a:lnSpc>
                <a:spcPct val="100000"/>
              </a:lnSpc>
              <a:spcBef>
                <a:spcPts val="0"/>
              </a:spcBef>
              <a:spcAft>
                <a:spcPts val="0"/>
              </a:spcAft>
              <a:buClr>
                <a:schemeClr val="dk1"/>
              </a:buClr>
              <a:buSzPts val="1200"/>
              <a:buFont typeface="Arial"/>
              <a:buChar char="•"/>
            </a:pPr>
            <a:r>
              <a:rPr lang="en-US" b="1"/>
              <a:t>Dễ huy động vốn</a:t>
            </a:r>
            <a:r>
              <a:rPr lang="en-US"/>
              <a:t> do tài sản hình thành có thể ghi nhận và dùng làm tài sản bảo đảm; phù hợp khi khách hàng thiếu vốn đầu tư.</a:t>
            </a:r>
            <a:endParaRPr/>
          </a:p>
          <a:p>
            <a:pPr marL="0" lvl="0" indent="0" algn="l" rtl="0">
              <a:lnSpc>
                <a:spcPct val="100000"/>
              </a:lnSpc>
              <a:spcBef>
                <a:spcPts val="0"/>
              </a:spcBef>
              <a:spcAft>
                <a:spcPts val="0"/>
              </a:spcAft>
              <a:buClr>
                <a:schemeClr val="dk1"/>
              </a:buClr>
              <a:buSzPts val="1200"/>
              <a:buFont typeface="Arial"/>
              <a:buChar char="•"/>
            </a:pPr>
            <a:r>
              <a:rPr lang="en-US" b="1"/>
              <a:t>Khả năng mở rộng</a:t>
            </a:r>
            <a:r>
              <a:rPr lang="en-US"/>
              <a:t> sang nhiều “tiện ích” (hơi, nước nóng/lạnh, khí nén, điện…) và bán kèm dịch vụ vận hành, bảo dưỡng.</a:t>
            </a:r>
            <a:endParaRPr/>
          </a:p>
          <a:p>
            <a:pPr marL="0" lvl="0" indent="0" algn="l" rtl="0">
              <a:lnSpc>
                <a:spcPct val="100000"/>
              </a:lnSpc>
              <a:spcBef>
                <a:spcPts val="0"/>
              </a:spcBef>
              <a:spcAft>
                <a:spcPts val="0"/>
              </a:spcAft>
              <a:buClr>
                <a:schemeClr val="dk1"/>
              </a:buClr>
              <a:buSzPts val="1200"/>
              <a:buFont typeface="Arial"/>
              <a:buChar char="•"/>
            </a:pPr>
            <a:r>
              <a:rPr lang="en-US" b="1"/>
              <a:t>Giá trị còn lại của tài sản/cuối kỳ chuyển giao</a:t>
            </a:r>
            <a:r>
              <a:rPr lang="en-US"/>
              <a:t> có thể tạo thêm lợi ích.</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Rủi ro và thách thức đối với ESCO</a:t>
            </a:r>
            <a:endParaRPr/>
          </a:p>
          <a:p>
            <a:pPr marL="0" lvl="0" indent="0" algn="l" rtl="0">
              <a:lnSpc>
                <a:spcPct val="100000"/>
              </a:lnSpc>
              <a:spcBef>
                <a:spcPts val="0"/>
              </a:spcBef>
              <a:spcAft>
                <a:spcPts val="0"/>
              </a:spcAft>
              <a:buClr>
                <a:schemeClr val="dk1"/>
              </a:buClr>
              <a:buSzPts val="1200"/>
              <a:buFont typeface="Arial"/>
              <a:buChar char="•"/>
            </a:pPr>
            <a:r>
              <a:rPr lang="en-US" b="1"/>
              <a:t>Nhu cầu vốn lớn</a:t>
            </a:r>
            <a:r>
              <a:rPr lang="en-US"/>
              <a:t>, thời gian hoàn vốn dài ⇒ áp lực dòng tiền và đòn bẩy tài chính.</a:t>
            </a:r>
            <a:endParaRPr/>
          </a:p>
          <a:p>
            <a:pPr marL="0" lvl="0" indent="0" algn="l" rtl="0">
              <a:lnSpc>
                <a:spcPct val="100000"/>
              </a:lnSpc>
              <a:spcBef>
                <a:spcPts val="0"/>
              </a:spcBef>
              <a:spcAft>
                <a:spcPts val="0"/>
              </a:spcAft>
              <a:buClr>
                <a:schemeClr val="dk1"/>
              </a:buClr>
              <a:buSzPts val="1200"/>
              <a:buFont typeface="Arial"/>
              <a:buChar char="•"/>
            </a:pPr>
            <a:r>
              <a:rPr lang="en-US" b="1"/>
              <a:t>Rủi ro biến động giá nhiên liệu, vật tư</a:t>
            </a:r>
            <a:r>
              <a:rPr lang="en-US"/>
              <a:t> nếu không có cơ chế chuyển giá hoặc chỉ số hóa trong hợp đồng.</a:t>
            </a:r>
            <a:endParaRPr/>
          </a:p>
          <a:p>
            <a:pPr marL="0" lvl="0" indent="0" algn="l" rtl="0">
              <a:lnSpc>
                <a:spcPct val="100000"/>
              </a:lnSpc>
              <a:spcBef>
                <a:spcPts val="0"/>
              </a:spcBef>
              <a:spcAft>
                <a:spcPts val="0"/>
              </a:spcAft>
              <a:buClr>
                <a:schemeClr val="dk1"/>
              </a:buClr>
              <a:buSzPts val="1200"/>
              <a:buFont typeface="Arial"/>
              <a:buChar char="•"/>
            </a:pPr>
            <a:r>
              <a:rPr lang="en-US" b="1"/>
              <a:t>Rủi ro sản lượng</a:t>
            </a:r>
            <a:r>
              <a:rPr lang="en-US"/>
              <a:t> khi nhu cầu của khách hàng thay đổi ⇒ cần cơ chế </a:t>
            </a:r>
            <a:r>
              <a:rPr lang="en-US" b="1"/>
              <a:t>cam kết mua tối thiểu</a:t>
            </a:r>
            <a:r>
              <a:rPr lang="en-US"/>
              <a:t>.</a:t>
            </a:r>
            <a:endParaRPr/>
          </a:p>
          <a:p>
            <a:pPr marL="0" lvl="0" indent="0" algn="l" rtl="0">
              <a:lnSpc>
                <a:spcPct val="100000"/>
              </a:lnSpc>
              <a:spcBef>
                <a:spcPts val="0"/>
              </a:spcBef>
              <a:spcAft>
                <a:spcPts val="0"/>
              </a:spcAft>
              <a:buClr>
                <a:schemeClr val="dk1"/>
              </a:buClr>
              <a:buSzPts val="1200"/>
              <a:buFont typeface="Arial"/>
              <a:buChar char="•"/>
            </a:pPr>
            <a:r>
              <a:rPr lang="en-US" b="1"/>
              <a:t>Rủi ro thực hiện cam kết chất lượng dịch vụ</a:t>
            </a:r>
            <a:r>
              <a:rPr lang="en-US"/>
              <a:t> (tỷ lệ sẵn sàng, nhiệt độ/áp suất/lưu lượng); phát sinh phạt nếu không đạt.</a:t>
            </a:r>
            <a:endParaRPr/>
          </a:p>
          <a:p>
            <a:pPr marL="0" lvl="0" indent="0" algn="l" rtl="0">
              <a:lnSpc>
                <a:spcPct val="100000"/>
              </a:lnSpc>
              <a:spcBef>
                <a:spcPts val="0"/>
              </a:spcBef>
              <a:spcAft>
                <a:spcPts val="0"/>
              </a:spcAft>
              <a:buClr>
                <a:schemeClr val="dk1"/>
              </a:buClr>
              <a:buSzPts val="1200"/>
              <a:buFont typeface="Arial"/>
              <a:buChar char="•"/>
            </a:pPr>
            <a:r>
              <a:rPr lang="en-US" b="1"/>
              <a:t>Rủi ro pháp lý, môi trường, an toàn</a:t>
            </a:r>
            <a:r>
              <a:rPr lang="en-US"/>
              <a:t> trong quá trình vận hành; chi phí tuân thủ có thể cao.</a:t>
            </a:r>
            <a:endParaRPr/>
          </a:p>
          <a:p>
            <a:pPr marL="0" lvl="0" indent="0" algn="l" rtl="0">
              <a:lnSpc>
                <a:spcPct val="100000"/>
              </a:lnSpc>
              <a:spcBef>
                <a:spcPts val="0"/>
              </a:spcBef>
              <a:spcAft>
                <a:spcPts val="0"/>
              </a:spcAft>
              <a:buClr>
                <a:schemeClr val="dk1"/>
              </a:buClr>
              <a:buSzPts val="1200"/>
              <a:buFont typeface="Arial"/>
              <a:buChar char="•"/>
            </a:pPr>
            <a:r>
              <a:rPr lang="en-US" b="1"/>
              <a:t>Rủi ro phía đối tác</a:t>
            </a:r>
            <a:r>
              <a:rPr lang="en-US"/>
              <a:t> (tín dụng, chấm dứt sớm); </a:t>
            </a:r>
            <a:r>
              <a:rPr lang="en-US" b="1"/>
              <a:t>thu hồi/di dời tài sản</a:t>
            </a:r>
            <a:r>
              <a:rPr lang="en-US"/>
              <a:t> khi kết thúc hợp đồng thường khó và tốn kém.</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Khuyến nghị khi thiết kế hợp đồng (rút gọn)</a:t>
            </a:r>
            <a:endParaRPr/>
          </a:p>
          <a:p>
            <a:pPr marL="0" lvl="0" indent="0" algn="l" rtl="0">
              <a:lnSpc>
                <a:spcPct val="100000"/>
              </a:lnSpc>
              <a:spcBef>
                <a:spcPts val="0"/>
              </a:spcBef>
              <a:spcAft>
                <a:spcPts val="0"/>
              </a:spcAft>
              <a:buClr>
                <a:schemeClr val="dk1"/>
              </a:buClr>
              <a:buSzPts val="1200"/>
              <a:buFont typeface="Arial"/>
              <a:buChar char="•"/>
            </a:pPr>
            <a:r>
              <a:rPr lang="en-US"/>
              <a:t>Tách rõ </a:t>
            </a:r>
            <a:r>
              <a:rPr lang="en-US" b="1"/>
              <a:t>phí công suất</a:t>
            </a:r>
            <a:r>
              <a:rPr lang="en-US"/>
              <a:t> và </a:t>
            </a:r>
            <a:r>
              <a:rPr lang="en-US" b="1"/>
              <a:t>phí năng lượng</a:t>
            </a:r>
            <a:r>
              <a:rPr lang="en-US"/>
              <a:t>; </a:t>
            </a:r>
            <a:r>
              <a:rPr lang="en-US" b="1"/>
              <a:t>chỉ số hóa</a:t>
            </a:r>
            <a:r>
              <a:rPr lang="en-US"/>
              <a:t> giá nhiên liệu.</a:t>
            </a:r>
            <a:endParaRPr/>
          </a:p>
          <a:p>
            <a:pPr marL="0" lvl="0" indent="0" algn="l" rtl="0">
              <a:lnSpc>
                <a:spcPct val="100000"/>
              </a:lnSpc>
              <a:spcBef>
                <a:spcPts val="0"/>
              </a:spcBef>
              <a:spcAft>
                <a:spcPts val="0"/>
              </a:spcAft>
              <a:buClr>
                <a:schemeClr val="dk1"/>
              </a:buClr>
              <a:buSzPts val="1200"/>
              <a:buFont typeface="Arial"/>
              <a:buChar char="•"/>
            </a:pPr>
            <a:r>
              <a:rPr lang="en-US"/>
              <a:t>Quy định </a:t>
            </a:r>
            <a:r>
              <a:rPr lang="en-US" b="1"/>
              <a:t>cam kết mua tối thiểu</a:t>
            </a:r>
            <a:r>
              <a:rPr lang="en-US"/>
              <a:t>, ranh giới đo đếm và tiêu chuẩn chất lượng cung cấp.</a:t>
            </a:r>
            <a:endParaRPr/>
          </a:p>
          <a:p>
            <a:pPr marL="0" lvl="0" indent="0" algn="l" rtl="0">
              <a:lnSpc>
                <a:spcPct val="100000"/>
              </a:lnSpc>
              <a:spcBef>
                <a:spcPts val="0"/>
              </a:spcBef>
              <a:spcAft>
                <a:spcPts val="0"/>
              </a:spcAft>
              <a:buClr>
                <a:schemeClr val="dk1"/>
              </a:buClr>
              <a:buSzPts val="1200"/>
              <a:buFont typeface="Arial"/>
              <a:buChar char="•"/>
            </a:pPr>
            <a:r>
              <a:rPr lang="en-US"/>
              <a:t>Bổ sung điều khoản </a:t>
            </a:r>
            <a:r>
              <a:rPr lang="en-US" b="1"/>
              <a:t>thay đổi pháp luật</a:t>
            </a:r>
            <a:r>
              <a:rPr lang="en-US"/>
              <a:t>, </a:t>
            </a:r>
            <a:r>
              <a:rPr lang="en-US" b="1"/>
              <a:t>chấm dứt sớm và bồi thường</a:t>
            </a:r>
            <a:r>
              <a:rPr lang="en-US"/>
              <a:t>, cùng cơ chế </a:t>
            </a:r>
            <a:r>
              <a:rPr lang="en-US" b="1"/>
              <a:t>bảo đảm thanh toán</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856" name="Google Shape;856;p2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7"/>
        <p:cNvGrpSpPr/>
        <p:nvPr/>
      </p:nvGrpSpPr>
      <p:grpSpPr>
        <a:xfrm>
          <a:off x="0" y="0"/>
          <a:ext cx="0" cy="0"/>
          <a:chOff x="0" y="0"/>
          <a:chExt cx="0" cy="0"/>
        </a:xfrm>
      </p:grpSpPr>
      <p:sp>
        <p:nvSpPr>
          <p:cNvPr id="868" name="Google Shape;868;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9" name="Google Shape;869;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0" name="Google Shape;870;p2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7"/>
        <p:cNvGrpSpPr/>
        <p:nvPr/>
      </p:nvGrpSpPr>
      <p:grpSpPr>
        <a:xfrm>
          <a:off x="0" y="0"/>
          <a:ext cx="0" cy="0"/>
          <a:chOff x="0" y="0"/>
          <a:chExt cx="0" cy="0"/>
        </a:xfrm>
      </p:grpSpPr>
      <p:sp>
        <p:nvSpPr>
          <p:cNvPr id="78" name="Google Shape;7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Tổ chức dịch vụ năng lượng</a:t>
            </a:r>
            <a:r>
              <a:rPr lang="en-US"/>
              <a:t> bao gồm doanh nghiệp theo quy định của pháp luật về doanh nghiệp và tổ chức khác theo quy định của pháp luật có liên quan. </a:t>
            </a:r>
            <a:endParaRPr/>
          </a:p>
          <a:p>
            <a:pPr marL="0" lvl="0" indent="0" algn="l" rtl="0">
              <a:lnSpc>
                <a:spcPct val="100000"/>
              </a:lnSpc>
              <a:spcBef>
                <a:spcPts val="0"/>
              </a:spcBef>
              <a:spcAft>
                <a:spcPts val="0"/>
              </a:spcAft>
              <a:buSzPts val="1400"/>
              <a:buNone/>
            </a:pPr>
            <a:r>
              <a:rPr lang="en-US"/>
              <a:t>Hoạt động đầu tư kinh doanh của tổ chức dịch vụ năng lượng được thực hiện theo quy định của pháp luật về doanh nghiệp, pháp luật về đầu tư, pháp luật về đầu tư theo phương thức đối tác công tư và quy định khác của pháp luật có liên quan.</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sz="1100" b="1">
                <a:latin typeface="Arial"/>
                <a:ea typeface="Arial"/>
                <a:cs typeface="Arial"/>
                <a:sym typeface="Arial"/>
              </a:rPr>
              <a:t>Hợp đồng hiệu quả năng lượng</a:t>
            </a:r>
            <a:r>
              <a:rPr lang="en-US" sz="1100">
                <a:latin typeface="Arial"/>
                <a:ea typeface="Arial"/>
                <a:cs typeface="Arial"/>
                <a:sym typeface="Arial"/>
              </a:rPr>
              <a:t> được hình thành giữa khách hàng và tổ chức dịch vụ năng lượng, làm cơ sở để khách hàng thanh toán cho tổ chức dịch vụ năng lượng khi thực hiện dự án sử dụng năng lượng tiết kiệm và hiệu quả</a:t>
            </a:r>
            <a:endParaRPr/>
          </a:p>
          <a:p>
            <a:pPr marL="0" lvl="0" indent="0" algn="l" rtl="0">
              <a:lnSpc>
                <a:spcPct val="100000"/>
              </a:lnSpc>
              <a:spcBef>
                <a:spcPts val="0"/>
              </a:spcBef>
              <a:spcAft>
                <a:spcPts val="0"/>
              </a:spcAft>
              <a:buSzPts val="1400"/>
              <a:buNone/>
            </a:pPr>
            <a:endParaRPr/>
          </a:p>
        </p:txBody>
      </p:sp>
      <p:sp>
        <p:nvSpPr>
          <p:cNvPr id="79" name="Google Shape;79;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5"/>
        <p:cNvGrpSpPr/>
        <p:nvPr/>
      </p:nvGrpSpPr>
      <p:grpSpPr>
        <a:xfrm>
          <a:off x="0" y="0"/>
          <a:ext cx="0" cy="0"/>
          <a:chOff x="0" y="0"/>
          <a:chExt cx="0" cy="0"/>
        </a:xfrm>
      </p:grpSpPr>
      <p:sp>
        <p:nvSpPr>
          <p:cNvPr id="876" name="Google Shape;876;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7" name="Google Shape;877;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2"/>
        <p:cNvGrpSpPr/>
        <p:nvPr/>
      </p:nvGrpSpPr>
      <p:grpSpPr>
        <a:xfrm>
          <a:off x="0" y="0"/>
          <a:ext cx="0" cy="0"/>
          <a:chOff x="0" y="0"/>
          <a:chExt cx="0" cy="0"/>
        </a:xfrm>
      </p:grpSpPr>
      <p:sp>
        <p:nvSpPr>
          <p:cNvPr id="883" name="Google Shape;88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84" name="Google Shape;884;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
        <p:cNvGrpSpPr/>
        <p:nvPr/>
      </p:nvGrpSpPr>
      <p:grpSpPr>
        <a:xfrm>
          <a:off x="0" y="0"/>
          <a:ext cx="0" cy="0"/>
          <a:chOff x="0" y="0"/>
          <a:chExt cx="0" cy="0"/>
        </a:xfrm>
      </p:grpSpPr>
      <p:sp>
        <p:nvSpPr>
          <p:cNvPr id="86" name="Google Shape;8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0" name="Google Shape;150;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6" name="Google Shape;18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3" name="Google Shape;193;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4" name="Google Shape;21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Nhấn mạnh: </a:t>
            </a:r>
            <a:endParaRPr/>
          </a:p>
          <a:p>
            <a:pPr marL="171450" lvl="0" indent="-171450" algn="l" rtl="0">
              <a:lnSpc>
                <a:spcPct val="100000"/>
              </a:lnSpc>
              <a:spcBef>
                <a:spcPts val="0"/>
              </a:spcBef>
              <a:spcAft>
                <a:spcPts val="0"/>
              </a:spcAft>
              <a:buClr>
                <a:schemeClr val="dk1"/>
              </a:buClr>
              <a:buSzPts val="1200"/>
              <a:buFont typeface="Arial"/>
              <a:buChar char="•"/>
            </a:pPr>
            <a:r>
              <a:rPr lang="en-US"/>
              <a:t>Thời điểm thanh toán cho ESCO phụ thuộc vào hợp đồng. Hai lựa chọn thanh toán được xem xét thường là:</a:t>
            </a:r>
            <a:endParaRPr/>
          </a:p>
          <a:p>
            <a:pPr marL="171450" lvl="0" indent="-171450" algn="l" rtl="0">
              <a:lnSpc>
                <a:spcPct val="100000"/>
              </a:lnSpc>
              <a:spcBef>
                <a:spcPts val="0"/>
              </a:spcBef>
              <a:spcAft>
                <a:spcPts val="0"/>
              </a:spcAft>
              <a:buClr>
                <a:schemeClr val="dk1"/>
              </a:buClr>
              <a:buSzPts val="1200"/>
              <a:buFont typeface="Arial"/>
              <a:buChar char="•"/>
            </a:pPr>
            <a:r>
              <a:rPr lang="en-US"/>
              <a:t>Thanh toán trong thời gian xây dựng (tương tự hình thức chìa khóa trao tay), </a:t>
            </a:r>
            <a:endParaRPr/>
          </a:p>
          <a:p>
            <a:pPr marL="171450" lvl="0" indent="-171450" algn="l" rtl="0">
              <a:lnSpc>
                <a:spcPct val="100000"/>
              </a:lnSpc>
              <a:spcBef>
                <a:spcPts val="0"/>
              </a:spcBef>
              <a:spcAft>
                <a:spcPts val="0"/>
              </a:spcAft>
              <a:buClr>
                <a:schemeClr val="dk1"/>
              </a:buClr>
              <a:buSzPts val="1200"/>
              <a:buFont typeface="Arial"/>
              <a:buChar char="•"/>
            </a:pPr>
            <a:r>
              <a:rPr lang="en-US"/>
              <a:t>Thanh toán sau khi thực hiện M&amp;V và đạt lượng tiết kiệm cam kết.</a:t>
            </a:r>
            <a:endParaRPr/>
          </a:p>
          <a:p>
            <a:pPr marL="0" lvl="0" indent="0" algn="l" rtl="0">
              <a:lnSpc>
                <a:spcPct val="100000"/>
              </a:lnSpc>
              <a:spcBef>
                <a:spcPts val="0"/>
              </a:spcBef>
              <a:spcAft>
                <a:spcPts val="0"/>
              </a:spcAft>
              <a:buSzPts val="1400"/>
              <a:buNone/>
            </a:pPr>
            <a:endParaRPr/>
          </a:p>
        </p:txBody>
      </p:sp>
      <p:sp>
        <p:nvSpPr>
          <p:cNvPr id="215" name="Google Shape;21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Nhấn mạnh: </a:t>
            </a:r>
            <a:endParaRPr/>
          </a:p>
          <a:p>
            <a:pPr marL="171450" lvl="0" indent="-171450" algn="l" rtl="0">
              <a:lnSpc>
                <a:spcPct val="100000"/>
              </a:lnSpc>
              <a:spcBef>
                <a:spcPts val="0"/>
              </a:spcBef>
              <a:spcAft>
                <a:spcPts val="0"/>
              </a:spcAft>
              <a:buClr>
                <a:schemeClr val="dk1"/>
              </a:buClr>
              <a:buSzPts val="1200"/>
              <a:buFont typeface="Arial"/>
              <a:buChar char="•"/>
            </a:pPr>
            <a:r>
              <a:rPr lang="en-US"/>
              <a:t>Thời điểm thanh toán cho ESCO phụ thuộc vào hợp đồng. Hai lựa chọn thanh toán được xem xét thường là:</a:t>
            </a:r>
            <a:endParaRPr/>
          </a:p>
          <a:p>
            <a:pPr marL="171450" lvl="0" indent="-171450" algn="l" rtl="0">
              <a:lnSpc>
                <a:spcPct val="100000"/>
              </a:lnSpc>
              <a:spcBef>
                <a:spcPts val="0"/>
              </a:spcBef>
              <a:spcAft>
                <a:spcPts val="0"/>
              </a:spcAft>
              <a:buClr>
                <a:schemeClr val="dk1"/>
              </a:buClr>
              <a:buSzPts val="1200"/>
              <a:buFont typeface="Arial"/>
              <a:buChar char="•"/>
            </a:pPr>
            <a:r>
              <a:rPr lang="en-US"/>
              <a:t>Thanh toán trong thời gian xây dựng (tương tự hình thức chìa khóa trao tay), </a:t>
            </a:r>
            <a:endParaRPr/>
          </a:p>
          <a:p>
            <a:pPr marL="171450" lvl="0" indent="-171450" algn="l" rtl="0">
              <a:lnSpc>
                <a:spcPct val="100000"/>
              </a:lnSpc>
              <a:spcBef>
                <a:spcPts val="0"/>
              </a:spcBef>
              <a:spcAft>
                <a:spcPts val="0"/>
              </a:spcAft>
              <a:buClr>
                <a:schemeClr val="dk1"/>
              </a:buClr>
              <a:buSzPts val="1200"/>
              <a:buFont typeface="Arial"/>
              <a:buChar char="•"/>
            </a:pPr>
            <a:r>
              <a:rPr lang="en-US"/>
              <a:t>Thanh toán sau khi thực hiện M&amp;V và đạt lượng tiết kiệm cam kết.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257" name="Google Shape;257;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33"/>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33"/>
          <p:cNvSpPr/>
          <p:nvPr/>
        </p:nvSpPr>
        <p:spPr>
          <a:xfrm>
            <a:off x="-1" y="0"/>
            <a:ext cx="12190918" cy="5536248"/>
          </a:xfrm>
          <a:prstGeom prst="flowChartPunchedTape">
            <a:avLst/>
          </a:prstGeom>
          <a:gradFill>
            <a:gsLst>
              <a:gs pos="0">
                <a:srgbClr val="FFFFFF">
                  <a:alpha val="79215"/>
                </a:srgbClr>
              </a:gs>
              <a:gs pos="100000">
                <a:srgbClr val="FFFFFF">
                  <a:alpha val="29411"/>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3"/>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33"/>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22" name="Google Shape;22;p33"/>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23" name="Google Shape;23;p33"/>
          <p:cNvPicPr preferRelativeResize="0"/>
          <p:nvPr/>
        </p:nvPicPr>
        <p:blipFill rotWithShape="1">
          <a:blip r:embed="rId5">
            <a:alphaModFix/>
          </a:blip>
          <a:srcRect t="26329" b="34451"/>
          <a:stretch/>
        </p:blipFill>
        <p:spPr>
          <a:xfrm>
            <a:off x="807627" y="619012"/>
            <a:ext cx="1138706" cy="446573"/>
          </a:xfrm>
          <a:prstGeom prst="rect">
            <a:avLst/>
          </a:prstGeom>
          <a:noFill/>
          <a:ln>
            <a:noFill/>
          </a:ln>
        </p:spPr>
      </p:pic>
      <p:pic>
        <p:nvPicPr>
          <p:cNvPr id="24" name="Google Shape;24;p33"/>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34"/>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34"/>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8" name="Google Shape;28;p34"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34"/>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34"/>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1" name="Google Shape;31;p34"/>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32" name="Google Shape;32;p34"/>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33"/>
        <p:cNvGrpSpPr/>
        <p:nvPr/>
      </p:nvGrpSpPr>
      <p:grpSpPr>
        <a:xfrm>
          <a:off x="0" y="0"/>
          <a:ext cx="0" cy="0"/>
          <a:chOff x="0" y="0"/>
          <a:chExt cx="0" cy="0"/>
        </a:xfrm>
      </p:grpSpPr>
      <p:pic>
        <p:nvPicPr>
          <p:cNvPr id="34" name="Google Shape;34;p3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5" name="Google Shape;35;p3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6" name="Google Shape;36;p3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7" name="Google Shape;37;p3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8" name="Google Shape;38;p3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9" name="Google Shape;39;p35"/>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40" name="Google Shape;40;p35"/>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41"/>
        <p:cNvGrpSpPr/>
        <p:nvPr/>
      </p:nvGrpSpPr>
      <p:grpSpPr>
        <a:xfrm>
          <a:off x="0" y="0"/>
          <a:ext cx="0" cy="0"/>
          <a:chOff x="0" y="0"/>
          <a:chExt cx="0" cy="0"/>
        </a:xfrm>
      </p:grpSpPr>
      <p:pic>
        <p:nvPicPr>
          <p:cNvPr id="42" name="Google Shape;42;p3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3" name="Google Shape;43;p3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4" name="Google Shape;44;p3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5" name="Google Shape;45;p3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6" name="Google Shape;46;p3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7" name="Google Shape;47;p36"/>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48" name="Google Shape;48;p36"/>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9"/>
        <p:cNvGrpSpPr/>
        <p:nvPr/>
      </p:nvGrpSpPr>
      <p:grpSpPr>
        <a:xfrm>
          <a:off x="0" y="0"/>
          <a:ext cx="0" cy="0"/>
          <a:chOff x="0" y="0"/>
          <a:chExt cx="0" cy="0"/>
        </a:xfrm>
      </p:grpSpPr>
      <p:pic>
        <p:nvPicPr>
          <p:cNvPr id="50" name="Google Shape;50;p3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1" name="Google Shape;51;p3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2" name="Google Shape;52;p3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3" name="Google Shape;53;p3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4" name="Google Shape;54;p3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5" name="Google Shape;55;p37"/>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56" name="Google Shape;56;p37"/>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57"/>
        <p:cNvGrpSpPr/>
        <p:nvPr/>
      </p:nvGrpSpPr>
      <p:grpSpPr>
        <a:xfrm>
          <a:off x="0" y="0"/>
          <a:ext cx="0" cy="0"/>
          <a:chOff x="0" y="0"/>
          <a:chExt cx="0" cy="0"/>
        </a:xfrm>
      </p:grpSpPr>
      <p:pic>
        <p:nvPicPr>
          <p:cNvPr id="58" name="Google Shape;58;p38"/>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9" name="Google Shape;59;p38"/>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60" name="Google Shape;60;p38"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61" name="Google Shape;61;p38"/>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62" name="Google Shape;62;p38"/>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63" name="Google Shape;63;p38"/>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64" name="Google Shape;64;p38"/>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lvl1pPr lvl="0">
              <a:buNone/>
              <a:defRPr sz="1300">
                <a:solidFill>
                  <a:schemeClr val="dk1"/>
                </a:solidFill>
              </a:defRPr>
            </a:lvl1pPr>
            <a:lvl2pPr lvl="1">
              <a:buNone/>
              <a:defRPr sz="1300">
                <a:solidFill>
                  <a:schemeClr val="dk1"/>
                </a:solidFill>
              </a:defRPr>
            </a:lvl2pPr>
            <a:lvl3pPr lvl="2">
              <a:buNone/>
              <a:defRPr sz="1300">
                <a:solidFill>
                  <a:schemeClr val="dk1"/>
                </a:solidFill>
              </a:defRPr>
            </a:lvl3pPr>
            <a:lvl4pPr lvl="3">
              <a:buNone/>
              <a:defRPr sz="1300">
                <a:solidFill>
                  <a:schemeClr val="dk1"/>
                </a:solidFill>
              </a:defRPr>
            </a:lvl4pPr>
            <a:lvl5pPr lvl="4">
              <a:buNone/>
              <a:defRPr sz="1300">
                <a:solidFill>
                  <a:schemeClr val="dk1"/>
                </a:solidFill>
              </a:defRPr>
            </a:lvl5pPr>
            <a:lvl6pPr lvl="5">
              <a:buNone/>
              <a:defRPr sz="1300">
                <a:solidFill>
                  <a:schemeClr val="dk1"/>
                </a:solidFill>
              </a:defRPr>
            </a:lvl6pPr>
            <a:lvl7pPr lvl="6">
              <a:buNone/>
              <a:defRPr sz="1300">
                <a:solidFill>
                  <a:schemeClr val="dk1"/>
                </a:solidFill>
              </a:defRPr>
            </a:lvl7pPr>
            <a:lvl8pPr lvl="7">
              <a:buNone/>
              <a:defRPr sz="1300">
                <a:solidFill>
                  <a:schemeClr val="dk1"/>
                </a:solidFill>
              </a:defRPr>
            </a:lvl8pPr>
            <a:lvl9pPr lvl="8">
              <a:buNone/>
              <a:defRPr sz="1300">
                <a:solidFill>
                  <a:schemeClr val="dk1"/>
                </a:solidFil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oleObject" Target="../embeddings/oleObject2.bin"/><Relationship Id="rId10" Type="http://schemas.openxmlformats.org/officeDocument/2006/relationships/image" Target="../media/image34.png"/><Relationship Id="rId4" Type="http://schemas.openxmlformats.org/officeDocument/2006/relationships/image" Target="../media/image31.png"/><Relationship Id="rId9" Type="http://schemas.openxmlformats.org/officeDocument/2006/relationships/oleObject" Target="../embeddings/oleObject4.bin"/></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28.jpg"/><Relationship Id="rId4" Type="http://schemas.openxmlformats.org/officeDocument/2006/relationships/image" Target="../media/image27.jp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6.jp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28.jpg"/><Relationship Id="rId4" Type="http://schemas.openxmlformats.org/officeDocument/2006/relationships/image" Target="../media/image27.jp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13.jpg"/><Relationship Id="rId13" Type="http://schemas.openxmlformats.org/officeDocument/2006/relationships/image" Target="../media/image18.jpg"/><Relationship Id="rId3" Type="http://schemas.openxmlformats.org/officeDocument/2006/relationships/image" Target="../media/image8.jpg"/><Relationship Id="rId7" Type="http://schemas.openxmlformats.org/officeDocument/2006/relationships/image" Target="../media/image12.jpg"/><Relationship Id="rId12" Type="http://schemas.openxmlformats.org/officeDocument/2006/relationships/image" Target="../media/image17.jpg"/><Relationship Id="rId17" Type="http://schemas.openxmlformats.org/officeDocument/2006/relationships/image" Target="../media/image22.png"/><Relationship Id="rId2" Type="http://schemas.openxmlformats.org/officeDocument/2006/relationships/notesSlide" Target="../notesSlides/notesSlide4.xml"/><Relationship Id="rId16"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11.jpg"/><Relationship Id="rId11" Type="http://schemas.openxmlformats.org/officeDocument/2006/relationships/image" Target="../media/image16.jpg"/><Relationship Id="rId5" Type="http://schemas.openxmlformats.org/officeDocument/2006/relationships/image" Target="../media/image10.jpg"/><Relationship Id="rId15" Type="http://schemas.openxmlformats.org/officeDocument/2006/relationships/image" Target="../media/image20.jpg"/><Relationship Id="rId10" Type="http://schemas.openxmlformats.org/officeDocument/2006/relationships/image" Target="../media/image15.jpg"/><Relationship Id="rId4" Type="http://schemas.openxmlformats.org/officeDocument/2006/relationships/image" Target="../media/image9.jpg"/><Relationship Id="rId9" Type="http://schemas.openxmlformats.org/officeDocument/2006/relationships/image" Target="../media/image14.png"/><Relationship Id="rId14" Type="http://schemas.openxmlformats.org/officeDocument/2006/relationships/image" Target="../media/image19.jpg"/></Relationships>
</file>

<file path=ppt/slides/_rels/slide5.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8.jpg"/><Relationship Id="rId7" Type="http://schemas.openxmlformats.org/officeDocument/2006/relationships/image" Target="../media/image12.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5.jpg"/><Relationship Id="rId5" Type="http://schemas.openxmlformats.org/officeDocument/2006/relationships/image" Target="../media/image24.jpg"/><Relationship Id="rId10" Type="http://schemas.openxmlformats.org/officeDocument/2006/relationships/image" Target="../media/image21.png"/><Relationship Id="rId4" Type="http://schemas.openxmlformats.org/officeDocument/2006/relationships/image" Target="../media/image23.jpg"/><Relationship Id="rId9"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27.jpg"/></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jp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9.jpg"/><Relationship Id="rId5" Type="http://schemas.openxmlformats.org/officeDocument/2006/relationships/image" Target="../media/image28.jpg"/><Relationship Id="rId4" Type="http://schemas.openxmlformats.org/officeDocument/2006/relationships/image" Target="../media/image2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a:t>DỰ ÁN THÚC ĐẨY TIẾT KIỆM NĂNG LƯỢNG </a:t>
            </a:r>
            <a:endParaRPr/>
          </a:p>
          <a:p>
            <a:pPr marL="0" lvl="0" indent="0" algn="ctr" rtl="0">
              <a:lnSpc>
                <a:spcPct val="100000"/>
              </a:lnSpc>
              <a:spcBef>
                <a:spcPts val="1000"/>
              </a:spcBef>
              <a:spcAft>
                <a:spcPts val="0"/>
              </a:spcAft>
              <a:buClr>
                <a:srgbClr val="003153"/>
              </a:buClr>
              <a:buSzPts val="2400"/>
              <a:buNone/>
            </a:pPr>
            <a:r>
              <a:rPr lang="en-US"/>
              <a:t>TRONG CÁC NGÀNH CÔNG NGHIỆP VIỆT NAM (VSUEE)</a:t>
            </a:r>
            <a:endParaRPr/>
          </a:p>
        </p:txBody>
      </p:sp>
      <p:sp>
        <p:nvSpPr>
          <p:cNvPr id="70" name="Google Shape;70;p1"/>
          <p:cNvSpPr txBox="1">
            <a:spLocks noGrp="1"/>
          </p:cNvSpPr>
          <p:nvPr>
            <p:ph type="sldNum" idx="12"/>
          </p:nvPr>
        </p:nvSpPr>
        <p:spPr>
          <a:xfrm>
            <a:off x="86106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0"/>
          <p:cNvSpPr/>
          <p:nvPr/>
        </p:nvSpPr>
        <p:spPr>
          <a:xfrm>
            <a:off x="1361330" y="1907586"/>
            <a:ext cx="3742200" cy="785400"/>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ESCO đảm bảo: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90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Mức tiết kiệm = hoặc &gt; khoản nợ</a:t>
            </a:r>
            <a:endParaRPr sz="1800" b="0" i="0" u="none" strike="noStrike" cap="none">
              <a:solidFill>
                <a:srgbClr val="00467F"/>
              </a:solidFill>
              <a:latin typeface="Arial"/>
              <a:ea typeface="Arial"/>
              <a:cs typeface="Arial"/>
              <a:sym typeface="Arial"/>
            </a:endParaRPr>
          </a:p>
        </p:txBody>
      </p:sp>
      <p:sp>
        <p:nvSpPr>
          <p:cNvPr id="301" name="Google Shape;301;p10"/>
          <p:cNvSpPr/>
          <p:nvPr/>
        </p:nvSpPr>
        <p:spPr>
          <a:xfrm>
            <a:off x="3998379" y="4418111"/>
            <a:ext cx="2165400" cy="523800"/>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467F"/>
                </a:solidFill>
                <a:latin typeface="Arial"/>
                <a:ea typeface="Arial"/>
                <a:cs typeface="Arial"/>
                <a:sym typeface="Arial"/>
              </a:rPr>
              <a:t>ESCO thanh toán các khoản thâm hụt </a:t>
            </a:r>
            <a:endParaRPr sz="1400" b="0" i="0" u="none" strike="noStrike" cap="none">
              <a:solidFill>
                <a:srgbClr val="00467F"/>
              </a:solidFill>
              <a:latin typeface="Arial"/>
              <a:ea typeface="Arial"/>
              <a:cs typeface="Arial"/>
              <a:sym typeface="Arial"/>
            </a:endParaRPr>
          </a:p>
        </p:txBody>
      </p:sp>
      <p:grpSp>
        <p:nvGrpSpPr>
          <p:cNvPr id="302" name="Google Shape;302;p10"/>
          <p:cNvGrpSpPr/>
          <p:nvPr/>
        </p:nvGrpSpPr>
        <p:grpSpPr>
          <a:xfrm>
            <a:off x="9005484" y="3869758"/>
            <a:ext cx="1822452" cy="1665288"/>
            <a:chOff x="4858" y="2544"/>
            <a:chExt cx="1148" cy="1049"/>
          </a:xfrm>
        </p:grpSpPr>
        <p:grpSp>
          <p:nvGrpSpPr>
            <p:cNvPr id="303" name="Google Shape;303;p10"/>
            <p:cNvGrpSpPr/>
            <p:nvPr/>
          </p:nvGrpSpPr>
          <p:grpSpPr>
            <a:xfrm>
              <a:off x="4858" y="2814"/>
              <a:ext cx="758" cy="498"/>
              <a:chOff x="4469" y="2628"/>
              <a:chExt cx="838" cy="588"/>
            </a:xfrm>
          </p:grpSpPr>
          <p:graphicFrame>
            <p:nvGraphicFramePr>
              <p:cNvPr id="304" name="Google Shape;304;p10"/>
              <p:cNvGraphicFramePr/>
              <p:nvPr/>
            </p:nvGraphicFramePr>
            <p:xfrm>
              <a:off x="4469" y="2628"/>
              <a:ext cx="838" cy="588"/>
            </p:xfrm>
            <a:graphic>
              <a:graphicData uri="http://schemas.openxmlformats.org/presentationml/2006/ole">
                <mc:AlternateContent xmlns:mc="http://schemas.openxmlformats.org/markup-compatibility/2006">
                  <mc:Choice xmlns:v="urn:schemas-microsoft-com:vml" Requires="v">
                    <p:oleObj r:id="rId3" imgW="838" imgH="588" progId="">
                      <p:embed/>
                    </p:oleObj>
                  </mc:Choice>
                  <mc:Fallback>
                    <p:oleObj r:id="rId3" imgW="838" imgH="588" progId="">
                      <p:embed/>
                      <p:pic>
                        <p:nvPicPr>
                          <p:cNvPr id="304" name="Google Shape;304;p10"/>
                          <p:cNvPicPr preferRelativeResize="0"/>
                          <p:nvPr/>
                        </p:nvPicPr>
                        <p:blipFill rotWithShape="1">
                          <a:blip r:embed="rId4">
                            <a:alphaModFix/>
                          </a:blip>
                          <a:srcRect/>
                          <a:stretch/>
                        </p:blipFill>
                        <p:spPr>
                          <a:xfrm>
                            <a:off x="4469" y="2628"/>
                            <a:ext cx="838" cy="588"/>
                          </a:xfrm>
                          <a:prstGeom prst="rect">
                            <a:avLst/>
                          </a:prstGeom>
                          <a:noFill/>
                          <a:ln>
                            <a:noFill/>
                          </a:ln>
                        </p:spPr>
                      </p:pic>
                    </p:oleObj>
                  </mc:Fallback>
                </mc:AlternateContent>
              </a:graphicData>
            </a:graphic>
          </p:graphicFrame>
          <p:graphicFrame>
            <p:nvGraphicFramePr>
              <p:cNvPr id="305" name="Google Shape;305;p10"/>
              <p:cNvGraphicFramePr/>
              <p:nvPr/>
            </p:nvGraphicFramePr>
            <p:xfrm>
              <a:off x="4469" y="2976"/>
              <a:ext cx="272" cy="240"/>
            </p:xfrm>
            <a:graphic>
              <a:graphicData uri="http://schemas.openxmlformats.org/presentationml/2006/ole">
                <mc:AlternateContent xmlns:mc="http://schemas.openxmlformats.org/markup-compatibility/2006">
                  <mc:Choice xmlns:v="urn:schemas-microsoft-com:vml" Requires="v">
                    <p:oleObj r:id="rId5" imgW="272" imgH="240" progId="">
                      <p:embed/>
                    </p:oleObj>
                  </mc:Choice>
                  <mc:Fallback>
                    <p:oleObj r:id="rId5" imgW="272" imgH="240" progId="">
                      <p:embed/>
                      <p:pic>
                        <p:nvPicPr>
                          <p:cNvPr id="305" name="Google Shape;305;p10"/>
                          <p:cNvPicPr preferRelativeResize="0"/>
                          <p:nvPr/>
                        </p:nvPicPr>
                        <p:blipFill rotWithShape="1">
                          <a:blip r:embed="rId6">
                            <a:alphaModFix/>
                          </a:blip>
                          <a:srcRect/>
                          <a:stretch/>
                        </p:blipFill>
                        <p:spPr>
                          <a:xfrm>
                            <a:off x="4469" y="2976"/>
                            <a:ext cx="272" cy="240"/>
                          </a:xfrm>
                          <a:prstGeom prst="rect">
                            <a:avLst/>
                          </a:prstGeom>
                          <a:noFill/>
                          <a:ln>
                            <a:noFill/>
                          </a:ln>
                        </p:spPr>
                      </p:pic>
                    </p:oleObj>
                  </mc:Fallback>
                </mc:AlternateContent>
              </a:graphicData>
            </a:graphic>
          </p:graphicFrame>
        </p:grpSp>
        <p:sp>
          <p:nvSpPr>
            <p:cNvPr id="306" name="Google Shape;306;p10"/>
            <p:cNvSpPr/>
            <p:nvPr/>
          </p:nvSpPr>
          <p:spPr>
            <a:xfrm>
              <a:off x="4992" y="2544"/>
              <a:ext cx="1014" cy="233"/>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NGÂN HÀNG</a:t>
              </a:r>
              <a:endParaRPr sz="1400" b="0" i="0" u="none" strike="noStrike" cap="none">
                <a:solidFill>
                  <a:srgbClr val="000000"/>
                </a:solidFill>
                <a:latin typeface="Arial"/>
                <a:ea typeface="Arial"/>
                <a:cs typeface="Arial"/>
                <a:sym typeface="Arial"/>
              </a:endParaRPr>
            </a:p>
          </p:txBody>
        </p:sp>
        <p:sp>
          <p:nvSpPr>
            <p:cNvPr id="307" name="Google Shape;307;p10"/>
            <p:cNvSpPr/>
            <p:nvPr/>
          </p:nvSpPr>
          <p:spPr>
            <a:xfrm>
              <a:off x="4944" y="3360"/>
              <a:ext cx="973" cy="233"/>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Bên cho vay</a:t>
              </a:r>
              <a:endParaRPr sz="1800" b="1" i="0" u="none" strike="noStrike" cap="none">
                <a:solidFill>
                  <a:srgbClr val="00467F"/>
                </a:solidFill>
                <a:latin typeface="Arial"/>
                <a:ea typeface="Arial"/>
                <a:cs typeface="Arial"/>
                <a:sym typeface="Arial"/>
              </a:endParaRPr>
            </a:p>
          </p:txBody>
        </p:sp>
      </p:grpSp>
      <p:sp>
        <p:nvSpPr>
          <p:cNvPr id="308" name="Google Shape;308;p10"/>
          <p:cNvSpPr/>
          <p:nvPr/>
        </p:nvSpPr>
        <p:spPr>
          <a:xfrm>
            <a:off x="7313200" y="4101533"/>
            <a:ext cx="1828800" cy="585300"/>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0467F"/>
                </a:solidFill>
                <a:latin typeface="Arial"/>
                <a:ea typeface="Arial"/>
                <a:cs typeface="Arial"/>
                <a:sym typeface="Arial"/>
              </a:rPr>
              <a:t>KHÁCH HÀNG trả nợ</a:t>
            </a:r>
            <a:endParaRPr sz="1600" b="0" i="0" u="none" strike="noStrike" cap="none">
              <a:solidFill>
                <a:srgbClr val="00467F"/>
              </a:solidFill>
              <a:latin typeface="Arial"/>
              <a:ea typeface="Arial"/>
              <a:cs typeface="Arial"/>
              <a:sym typeface="Arial"/>
            </a:endParaRPr>
          </a:p>
        </p:txBody>
      </p:sp>
      <p:sp>
        <p:nvSpPr>
          <p:cNvPr id="309" name="Google Shape;309;p10"/>
          <p:cNvSpPr/>
          <p:nvPr/>
        </p:nvSpPr>
        <p:spPr>
          <a:xfrm>
            <a:off x="7237000" y="1764734"/>
            <a:ext cx="3235200" cy="796800"/>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Tiết kiệm năng lượng: </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90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Như theo so sánh cơ sở</a:t>
            </a:r>
            <a:endParaRPr sz="1800" b="0" i="0" u="none" strike="noStrike" cap="none">
              <a:solidFill>
                <a:srgbClr val="00467F"/>
              </a:solidFill>
              <a:latin typeface="Arial"/>
              <a:ea typeface="Arial"/>
              <a:cs typeface="Arial"/>
              <a:sym typeface="Arial"/>
            </a:endParaRPr>
          </a:p>
        </p:txBody>
      </p:sp>
      <p:grpSp>
        <p:nvGrpSpPr>
          <p:cNvPr id="310" name="Google Shape;310;p10"/>
          <p:cNvGrpSpPr/>
          <p:nvPr/>
        </p:nvGrpSpPr>
        <p:grpSpPr>
          <a:xfrm>
            <a:off x="4798600" y="5354071"/>
            <a:ext cx="542925" cy="354012"/>
            <a:chOff x="5161" y="2349"/>
            <a:chExt cx="342" cy="223"/>
          </a:xfrm>
        </p:grpSpPr>
        <p:grpSp>
          <p:nvGrpSpPr>
            <p:cNvPr id="311" name="Google Shape;311;p10"/>
            <p:cNvGrpSpPr/>
            <p:nvPr/>
          </p:nvGrpSpPr>
          <p:grpSpPr>
            <a:xfrm>
              <a:off x="5161" y="2408"/>
              <a:ext cx="338" cy="164"/>
              <a:chOff x="2761" y="1592"/>
              <a:chExt cx="338" cy="164"/>
            </a:xfrm>
          </p:grpSpPr>
          <p:sp>
            <p:nvSpPr>
              <p:cNvPr id="312" name="Google Shape;312;p10"/>
              <p:cNvSpPr/>
              <p:nvPr/>
            </p:nvSpPr>
            <p:spPr>
              <a:xfrm>
                <a:off x="2763" y="1618"/>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13" name="Google Shape;313;p10"/>
              <p:cNvSpPr/>
              <p:nvPr/>
            </p:nvSpPr>
            <p:spPr>
              <a:xfrm>
                <a:off x="2761" y="1592"/>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14" name="Google Shape;314;p10"/>
              <p:cNvCxnSpPr/>
              <p:nvPr/>
            </p:nvCxnSpPr>
            <p:spPr>
              <a:xfrm>
                <a:off x="2761" y="1668"/>
                <a:ext cx="0" cy="17"/>
              </a:xfrm>
              <a:prstGeom prst="straightConnector1">
                <a:avLst/>
              </a:prstGeom>
              <a:noFill/>
              <a:ln w="12700" cap="flat" cmpd="sng">
                <a:solidFill>
                  <a:srgbClr val="000000"/>
                </a:solidFill>
                <a:prstDash val="solid"/>
                <a:round/>
                <a:headEnd type="none" w="sm" len="sm"/>
                <a:tailEnd type="none" w="sm" len="sm"/>
              </a:ln>
            </p:spPr>
          </p:cxnSp>
          <p:cxnSp>
            <p:nvCxnSpPr>
              <p:cNvPr id="315" name="Google Shape;315;p10"/>
              <p:cNvCxnSpPr/>
              <p:nvPr/>
            </p:nvCxnSpPr>
            <p:spPr>
              <a:xfrm>
                <a:off x="2865" y="1728"/>
                <a:ext cx="0" cy="20"/>
              </a:xfrm>
              <a:prstGeom prst="straightConnector1">
                <a:avLst/>
              </a:prstGeom>
              <a:noFill/>
              <a:ln w="12700" cap="flat" cmpd="sng">
                <a:solidFill>
                  <a:srgbClr val="000000"/>
                </a:solidFill>
                <a:prstDash val="solid"/>
                <a:round/>
                <a:headEnd type="none" w="sm" len="sm"/>
                <a:tailEnd type="none" w="sm" len="sm"/>
              </a:ln>
            </p:spPr>
          </p:cxnSp>
          <p:cxnSp>
            <p:nvCxnSpPr>
              <p:cNvPr id="316" name="Google Shape;316;p10"/>
              <p:cNvCxnSpPr/>
              <p:nvPr/>
            </p:nvCxnSpPr>
            <p:spPr>
              <a:xfrm>
                <a:off x="2932" y="1733"/>
                <a:ext cx="0" cy="20"/>
              </a:xfrm>
              <a:prstGeom prst="straightConnector1">
                <a:avLst/>
              </a:prstGeom>
              <a:noFill/>
              <a:ln w="12700" cap="flat" cmpd="sng">
                <a:solidFill>
                  <a:srgbClr val="000000"/>
                </a:solidFill>
                <a:prstDash val="solid"/>
                <a:round/>
                <a:headEnd type="none" w="sm" len="sm"/>
                <a:tailEnd type="none" w="sm" len="sm"/>
              </a:ln>
            </p:spPr>
          </p:cxnSp>
          <p:cxnSp>
            <p:nvCxnSpPr>
              <p:cNvPr id="317" name="Google Shape;317;p10"/>
              <p:cNvCxnSpPr/>
              <p:nvPr/>
            </p:nvCxnSpPr>
            <p:spPr>
              <a:xfrm>
                <a:off x="2995" y="1729"/>
                <a:ext cx="0" cy="19"/>
              </a:xfrm>
              <a:prstGeom prst="straightConnector1">
                <a:avLst/>
              </a:prstGeom>
              <a:noFill/>
              <a:ln w="12700" cap="flat" cmpd="sng">
                <a:solidFill>
                  <a:srgbClr val="000000"/>
                </a:solidFill>
                <a:prstDash val="solid"/>
                <a:round/>
                <a:headEnd type="none" w="sm" len="sm"/>
                <a:tailEnd type="none" w="sm" len="sm"/>
              </a:ln>
            </p:spPr>
          </p:cxnSp>
          <p:cxnSp>
            <p:nvCxnSpPr>
              <p:cNvPr id="318" name="Google Shape;318;p10"/>
              <p:cNvCxnSpPr/>
              <p:nvPr/>
            </p:nvCxnSpPr>
            <p:spPr>
              <a:xfrm>
                <a:off x="3060" y="1707"/>
                <a:ext cx="0" cy="19"/>
              </a:xfrm>
              <a:prstGeom prst="straightConnector1">
                <a:avLst/>
              </a:prstGeom>
              <a:noFill/>
              <a:ln w="12700" cap="flat" cmpd="sng">
                <a:solidFill>
                  <a:srgbClr val="000000"/>
                </a:solidFill>
                <a:prstDash val="solid"/>
                <a:round/>
                <a:headEnd type="none" w="sm" len="sm"/>
                <a:tailEnd type="none" w="sm" len="sm"/>
              </a:ln>
            </p:spPr>
          </p:cxnSp>
          <p:cxnSp>
            <p:nvCxnSpPr>
              <p:cNvPr id="319" name="Google Shape;319;p10"/>
              <p:cNvCxnSpPr/>
              <p:nvPr/>
            </p:nvCxnSpPr>
            <p:spPr>
              <a:xfrm>
                <a:off x="3099" y="1664"/>
                <a:ext cx="0" cy="23"/>
              </a:xfrm>
              <a:prstGeom prst="straightConnector1">
                <a:avLst/>
              </a:prstGeom>
              <a:noFill/>
              <a:ln w="12700" cap="flat" cmpd="sng">
                <a:solidFill>
                  <a:srgbClr val="000000"/>
                </a:solidFill>
                <a:prstDash val="solid"/>
                <a:round/>
                <a:headEnd type="none" w="sm" len="sm"/>
                <a:tailEnd type="none" w="sm" len="sm"/>
              </a:ln>
            </p:spPr>
          </p:cxnSp>
          <p:cxnSp>
            <p:nvCxnSpPr>
              <p:cNvPr id="320" name="Google Shape;320;p10"/>
              <p:cNvCxnSpPr/>
              <p:nvPr/>
            </p:nvCxnSpPr>
            <p:spPr>
              <a:xfrm>
                <a:off x="2805" y="1711"/>
                <a:ext cx="0" cy="20"/>
              </a:xfrm>
              <a:prstGeom prst="straightConnector1">
                <a:avLst/>
              </a:prstGeom>
              <a:noFill/>
              <a:ln w="12700" cap="flat" cmpd="sng">
                <a:solidFill>
                  <a:srgbClr val="000000"/>
                </a:solidFill>
                <a:prstDash val="solid"/>
                <a:round/>
                <a:headEnd type="none" w="sm" len="sm"/>
                <a:tailEnd type="none" w="sm" len="sm"/>
              </a:ln>
            </p:spPr>
          </p:cxnSp>
          <p:sp>
            <p:nvSpPr>
              <p:cNvPr id="321" name="Google Shape;321;p10"/>
              <p:cNvSpPr/>
              <p:nvPr/>
            </p:nvSpPr>
            <p:spPr>
              <a:xfrm>
                <a:off x="2840" y="1614"/>
                <a:ext cx="180" cy="91"/>
              </a:xfrm>
              <a:custGeom>
                <a:avLst/>
                <a:gdLst/>
                <a:ahLst/>
                <a:cxnLst/>
                <a:rect l="l" t="t" r="r" b="b"/>
                <a:pathLst>
                  <a:path w="180" h="91" extrusionOk="0">
                    <a:moveTo>
                      <a:pt x="98" y="11"/>
                    </a:moveTo>
                    <a:lnTo>
                      <a:pt x="56" y="7"/>
                    </a:lnTo>
                    <a:lnTo>
                      <a:pt x="21" y="14"/>
                    </a:lnTo>
                    <a:lnTo>
                      <a:pt x="2" y="29"/>
                    </a:lnTo>
                    <a:lnTo>
                      <a:pt x="0" y="47"/>
                    </a:lnTo>
                    <a:lnTo>
                      <a:pt x="9" y="63"/>
                    </a:lnTo>
                    <a:lnTo>
                      <a:pt x="21" y="74"/>
                    </a:lnTo>
                    <a:lnTo>
                      <a:pt x="27" y="73"/>
                    </a:lnTo>
                    <a:lnTo>
                      <a:pt x="52" y="88"/>
                    </a:lnTo>
                    <a:lnTo>
                      <a:pt x="57" y="76"/>
                    </a:lnTo>
                    <a:lnTo>
                      <a:pt x="72" y="84"/>
                    </a:lnTo>
                    <a:lnTo>
                      <a:pt x="93" y="78"/>
                    </a:lnTo>
                    <a:lnTo>
                      <a:pt x="95" y="60"/>
                    </a:lnTo>
                    <a:lnTo>
                      <a:pt x="111" y="66"/>
                    </a:lnTo>
                    <a:lnTo>
                      <a:pt x="117" y="78"/>
                    </a:lnTo>
                    <a:lnTo>
                      <a:pt x="130" y="90"/>
                    </a:lnTo>
                    <a:lnTo>
                      <a:pt x="158" y="80"/>
                    </a:lnTo>
                    <a:lnTo>
                      <a:pt x="176" y="64"/>
                    </a:lnTo>
                    <a:lnTo>
                      <a:pt x="179" y="42"/>
                    </a:lnTo>
                    <a:lnTo>
                      <a:pt x="161" y="27"/>
                    </a:lnTo>
                    <a:lnTo>
                      <a:pt x="113" y="28"/>
                    </a:lnTo>
                    <a:lnTo>
                      <a:pt x="107" y="14"/>
                    </a:lnTo>
                    <a:lnTo>
                      <a:pt x="122" y="28"/>
                    </a:lnTo>
                    <a:lnTo>
                      <a:pt x="144" y="14"/>
                    </a:lnTo>
                    <a:lnTo>
                      <a:pt x="153" y="11"/>
                    </a:lnTo>
                    <a:lnTo>
                      <a:pt x="140" y="0"/>
                    </a:lnTo>
                    <a:lnTo>
                      <a:pt x="117" y="4"/>
                    </a:lnTo>
                    <a:lnTo>
                      <a:pt x="98" y="11"/>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10"/>
              <p:cNvSpPr/>
              <p:nvPr/>
            </p:nvSpPr>
            <p:spPr>
              <a:xfrm>
                <a:off x="2792" y="1603"/>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23" name="Google Shape;323;p10"/>
            <p:cNvGrpSpPr/>
            <p:nvPr/>
          </p:nvGrpSpPr>
          <p:grpSpPr>
            <a:xfrm>
              <a:off x="5165" y="2349"/>
              <a:ext cx="338" cy="161"/>
              <a:chOff x="2765" y="1545"/>
              <a:chExt cx="338" cy="161"/>
            </a:xfrm>
          </p:grpSpPr>
          <p:sp>
            <p:nvSpPr>
              <p:cNvPr id="324" name="Google Shape;324;p10"/>
              <p:cNvSpPr/>
              <p:nvPr/>
            </p:nvSpPr>
            <p:spPr>
              <a:xfrm>
                <a:off x="2765" y="1569"/>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25" name="Google Shape;325;p10"/>
              <p:cNvSpPr/>
              <p:nvPr/>
            </p:nvSpPr>
            <p:spPr>
              <a:xfrm>
                <a:off x="2765" y="1545"/>
                <a:ext cx="338"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26" name="Google Shape;326;p10"/>
              <p:cNvCxnSpPr/>
              <p:nvPr/>
            </p:nvCxnSpPr>
            <p:spPr>
              <a:xfrm>
                <a:off x="2765" y="1619"/>
                <a:ext cx="0" cy="18"/>
              </a:xfrm>
              <a:prstGeom prst="straightConnector1">
                <a:avLst/>
              </a:prstGeom>
              <a:noFill/>
              <a:ln w="12700" cap="flat" cmpd="sng">
                <a:solidFill>
                  <a:srgbClr val="000000"/>
                </a:solidFill>
                <a:prstDash val="solid"/>
                <a:round/>
                <a:headEnd type="none" w="sm" len="sm"/>
                <a:tailEnd type="none" w="sm" len="sm"/>
              </a:ln>
            </p:spPr>
          </p:cxnSp>
          <p:cxnSp>
            <p:nvCxnSpPr>
              <p:cNvPr id="327" name="Google Shape;327;p10"/>
              <p:cNvCxnSpPr/>
              <p:nvPr/>
            </p:nvCxnSpPr>
            <p:spPr>
              <a:xfrm>
                <a:off x="286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328" name="Google Shape;328;p10"/>
              <p:cNvCxnSpPr/>
              <p:nvPr/>
            </p:nvCxnSpPr>
            <p:spPr>
              <a:xfrm>
                <a:off x="2935" y="1685"/>
                <a:ext cx="0" cy="19"/>
              </a:xfrm>
              <a:prstGeom prst="straightConnector1">
                <a:avLst/>
              </a:prstGeom>
              <a:noFill/>
              <a:ln w="12700" cap="flat" cmpd="sng">
                <a:solidFill>
                  <a:srgbClr val="000000"/>
                </a:solidFill>
                <a:prstDash val="solid"/>
                <a:round/>
                <a:headEnd type="none" w="sm" len="sm"/>
                <a:tailEnd type="none" w="sm" len="sm"/>
              </a:ln>
            </p:spPr>
          </p:cxnSp>
          <p:cxnSp>
            <p:nvCxnSpPr>
              <p:cNvPr id="329" name="Google Shape;329;p10"/>
              <p:cNvCxnSpPr/>
              <p:nvPr/>
            </p:nvCxnSpPr>
            <p:spPr>
              <a:xfrm>
                <a:off x="299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330" name="Google Shape;330;p10"/>
              <p:cNvCxnSpPr/>
              <p:nvPr/>
            </p:nvCxnSpPr>
            <p:spPr>
              <a:xfrm>
                <a:off x="3065" y="1659"/>
                <a:ext cx="0" cy="19"/>
              </a:xfrm>
              <a:prstGeom prst="straightConnector1">
                <a:avLst/>
              </a:prstGeom>
              <a:noFill/>
              <a:ln w="12700" cap="flat" cmpd="sng">
                <a:solidFill>
                  <a:srgbClr val="000000"/>
                </a:solidFill>
                <a:prstDash val="solid"/>
                <a:round/>
                <a:headEnd type="none" w="sm" len="sm"/>
                <a:tailEnd type="none" w="sm" len="sm"/>
              </a:ln>
            </p:spPr>
          </p:cxnSp>
          <p:cxnSp>
            <p:nvCxnSpPr>
              <p:cNvPr id="331" name="Google Shape;331;p10"/>
              <p:cNvCxnSpPr/>
              <p:nvPr/>
            </p:nvCxnSpPr>
            <p:spPr>
              <a:xfrm>
                <a:off x="3103" y="1615"/>
                <a:ext cx="0" cy="23"/>
              </a:xfrm>
              <a:prstGeom prst="straightConnector1">
                <a:avLst/>
              </a:prstGeom>
              <a:noFill/>
              <a:ln w="12700" cap="flat" cmpd="sng">
                <a:solidFill>
                  <a:srgbClr val="000000"/>
                </a:solidFill>
                <a:prstDash val="solid"/>
                <a:round/>
                <a:headEnd type="none" w="sm" len="sm"/>
                <a:tailEnd type="none" w="sm" len="sm"/>
              </a:ln>
            </p:spPr>
          </p:cxnSp>
          <p:cxnSp>
            <p:nvCxnSpPr>
              <p:cNvPr id="332" name="Google Shape;332;p10"/>
              <p:cNvCxnSpPr/>
              <p:nvPr/>
            </p:nvCxnSpPr>
            <p:spPr>
              <a:xfrm>
                <a:off x="2809" y="1663"/>
                <a:ext cx="0" cy="21"/>
              </a:xfrm>
              <a:prstGeom prst="straightConnector1">
                <a:avLst/>
              </a:prstGeom>
              <a:noFill/>
              <a:ln w="12700" cap="flat" cmpd="sng">
                <a:solidFill>
                  <a:srgbClr val="000000"/>
                </a:solidFill>
                <a:prstDash val="solid"/>
                <a:round/>
                <a:headEnd type="none" w="sm" len="sm"/>
                <a:tailEnd type="none" w="sm" len="sm"/>
              </a:ln>
            </p:spPr>
          </p:cxnSp>
          <p:sp>
            <p:nvSpPr>
              <p:cNvPr id="333" name="Google Shape;333;p10"/>
              <p:cNvSpPr/>
              <p:nvPr/>
            </p:nvSpPr>
            <p:spPr>
              <a:xfrm>
                <a:off x="2845" y="1566"/>
                <a:ext cx="179" cy="91"/>
              </a:xfrm>
              <a:custGeom>
                <a:avLst/>
                <a:gdLst/>
                <a:ahLst/>
                <a:cxnLst/>
                <a:rect l="l" t="t" r="r" b="b"/>
                <a:pathLst>
                  <a:path w="179" h="91" extrusionOk="0">
                    <a:moveTo>
                      <a:pt x="98" y="10"/>
                    </a:moveTo>
                    <a:lnTo>
                      <a:pt x="56" y="5"/>
                    </a:lnTo>
                    <a:lnTo>
                      <a:pt x="20" y="13"/>
                    </a:lnTo>
                    <a:lnTo>
                      <a:pt x="2" y="28"/>
                    </a:lnTo>
                    <a:lnTo>
                      <a:pt x="0" y="46"/>
                    </a:lnTo>
                    <a:lnTo>
                      <a:pt x="8" y="62"/>
                    </a:lnTo>
                    <a:lnTo>
                      <a:pt x="19" y="74"/>
                    </a:lnTo>
                    <a:lnTo>
                      <a:pt x="26" y="72"/>
                    </a:lnTo>
                    <a:lnTo>
                      <a:pt x="51" y="88"/>
                    </a:lnTo>
                    <a:lnTo>
                      <a:pt x="56" y="75"/>
                    </a:lnTo>
                    <a:lnTo>
                      <a:pt x="70" y="82"/>
                    </a:lnTo>
                    <a:lnTo>
                      <a:pt x="91" y="78"/>
                    </a:lnTo>
                    <a:lnTo>
                      <a:pt x="94" y="60"/>
                    </a:lnTo>
                    <a:lnTo>
                      <a:pt x="111" y="66"/>
                    </a:lnTo>
                    <a:lnTo>
                      <a:pt x="115" y="78"/>
                    </a:lnTo>
                    <a:lnTo>
                      <a:pt x="128" y="90"/>
                    </a:lnTo>
                    <a:lnTo>
                      <a:pt x="157" y="79"/>
                    </a:lnTo>
                    <a:lnTo>
                      <a:pt x="176" y="63"/>
                    </a:lnTo>
                    <a:lnTo>
                      <a:pt x="178" y="42"/>
                    </a:lnTo>
                    <a:lnTo>
                      <a:pt x="160" y="27"/>
                    </a:lnTo>
                    <a:lnTo>
                      <a:pt x="112" y="27"/>
                    </a:lnTo>
                    <a:lnTo>
                      <a:pt x="105" y="13"/>
                    </a:lnTo>
                    <a:lnTo>
                      <a:pt x="122" y="27"/>
                    </a:lnTo>
                    <a:lnTo>
                      <a:pt x="144" y="13"/>
                    </a:lnTo>
                    <a:lnTo>
                      <a:pt x="152" y="10"/>
                    </a:lnTo>
                    <a:lnTo>
                      <a:pt x="139" y="0"/>
                    </a:lnTo>
                    <a:lnTo>
                      <a:pt x="115" y="3"/>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10"/>
              <p:cNvSpPr/>
              <p:nvPr/>
            </p:nvSpPr>
            <p:spPr>
              <a:xfrm>
                <a:off x="2796" y="1555"/>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335" name="Google Shape;335;p10"/>
          <p:cNvGrpSpPr/>
          <p:nvPr/>
        </p:nvGrpSpPr>
        <p:grpSpPr>
          <a:xfrm>
            <a:off x="5789201" y="4174559"/>
            <a:ext cx="1970088" cy="1363663"/>
            <a:chOff x="2052" y="1116"/>
            <a:chExt cx="1241" cy="859"/>
          </a:xfrm>
        </p:grpSpPr>
        <p:graphicFrame>
          <p:nvGraphicFramePr>
            <p:cNvPr id="336" name="Google Shape;336;p10"/>
            <p:cNvGraphicFramePr/>
            <p:nvPr/>
          </p:nvGraphicFramePr>
          <p:xfrm>
            <a:off x="2052" y="1116"/>
            <a:ext cx="1152" cy="599"/>
          </p:xfrm>
          <a:graphic>
            <a:graphicData uri="http://schemas.openxmlformats.org/presentationml/2006/ole">
              <mc:AlternateContent xmlns:mc="http://schemas.openxmlformats.org/markup-compatibility/2006">
                <mc:Choice xmlns:v="urn:schemas-microsoft-com:vml" Requires="v">
                  <p:oleObj r:id="rId7" imgW="1152" imgH="599" progId="">
                    <p:embed/>
                  </p:oleObj>
                </mc:Choice>
                <mc:Fallback>
                  <p:oleObj r:id="rId7" imgW="1152" imgH="599" progId="">
                    <p:embed/>
                    <p:pic>
                      <p:nvPicPr>
                        <p:cNvPr id="336" name="Google Shape;336;p10"/>
                        <p:cNvPicPr preferRelativeResize="0"/>
                        <p:nvPr/>
                      </p:nvPicPr>
                      <p:blipFill rotWithShape="1">
                        <a:blip r:embed="rId8">
                          <a:alphaModFix/>
                        </a:blip>
                        <a:srcRect/>
                        <a:stretch/>
                      </p:blipFill>
                      <p:spPr>
                        <a:xfrm>
                          <a:off x="2052" y="1116"/>
                          <a:ext cx="1152" cy="599"/>
                        </a:xfrm>
                        <a:prstGeom prst="rect">
                          <a:avLst/>
                        </a:prstGeom>
                        <a:noFill/>
                        <a:ln>
                          <a:noFill/>
                        </a:ln>
                      </p:spPr>
                    </p:pic>
                  </p:oleObj>
                </mc:Fallback>
              </mc:AlternateContent>
            </a:graphicData>
          </a:graphic>
        </p:graphicFrame>
        <p:sp>
          <p:nvSpPr>
            <p:cNvPr id="337" name="Google Shape;337;p10"/>
            <p:cNvSpPr/>
            <p:nvPr/>
          </p:nvSpPr>
          <p:spPr>
            <a:xfrm>
              <a:off x="2061" y="1742"/>
              <a:ext cx="1232" cy="233"/>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Arial"/>
                  <a:ea typeface="Arial"/>
                  <a:cs typeface="Arial"/>
                  <a:sym typeface="Arial"/>
                </a:rPr>
                <a:t>   </a:t>
              </a:r>
              <a:r>
                <a:rPr lang="en-US" sz="1800" b="1" i="0" u="none" strike="noStrike" cap="none">
                  <a:solidFill>
                    <a:srgbClr val="00467F"/>
                  </a:solidFill>
                  <a:latin typeface="Arial"/>
                  <a:ea typeface="Arial"/>
                  <a:cs typeface="Arial"/>
                  <a:sym typeface="Arial"/>
                </a:rPr>
                <a:t>KHÁCH HÀNG</a:t>
              </a:r>
              <a:endParaRPr sz="1400" b="0" i="0" u="none" strike="noStrike" cap="none">
                <a:solidFill>
                  <a:srgbClr val="000000"/>
                </a:solidFill>
                <a:latin typeface="Arial"/>
                <a:ea typeface="Arial"/>
                <a:cs typeface="Arial"/>
                <a:sym typeface="Arial"/>
              </a:endParaRPr>
            </a:p>
          </p:txBody>
        </p:sp>
      </p:grpSp>
      <p:grpSp>
        <p:nvGrpSpPr>
          <p:cNvPr id="338" name="Google Shape;338;p10"/>
          <p:cNvGrpSpPr/>
          <p:nvPr/>
        </p:nvGrpSpPr>
        <p:grpSpPr>
          <a:xfrm>
            <a:off x="3198402" y="3869758"/>
            <a:ext cx="1033463" cy="1722438"/>
            <a:chOff x="360" y="1714"/>
            <a:chExt cx="650" cy="1085"/>
          </a:xfrm>
        </p:grpSpPr>
        <p:sp>
          <p:nvSpPr>
            <p:cNvPr id="339" name="Google Shape;339;p10"/>
            <p:cNvSpPr/>
            <p:nvPr/>
          </p:nvSpPr>
          <p:spPr>
            <a:xfrm>
              <a:off x="421" y="2566"/>
              <a:ext cx="539" cy="233"/>
            </a:xfrm>
            <a:prstGeom prst="rect">
              <a:avLst/>
            </a:prstGeom>
            <a:noFill/>
            <a:ln>
              <a:noFill/>
            </a:ln>
          </p:spPr>
          <p:txBody>
            <a:bodyPr spcFirstLastPara="1" wrap="square" lIns="92075" tIns="46025" rIns="92075" bIns="46025"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467F"/>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sp>
          <p:nvSpPr>
            <p:cNvPr id="340" name="Google Shape;340;p10"/>
            <p:cNvSpPr/>
            <p:nvPr/>
          </p:nvSpPr>
          <p:spPr>
            <a:xfrm>
              <a:off x="761" y="1902"/>
              <a:ext cx="2" cy="5"/>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aphicFrame>
          <p:nvGraphicFramePr>
            <p:cNvPr id="341" name="Google Shape;341;p10"/>
            <p:cNvGraphicFramePr/>
            <p:nvPr/>
          </p:nvGraphicFramePr>
          <p:xfrm>
            <a:off x="360" y="1714"/>
            <a:ext cx="650" cy="850"/>
          </p:xfrm>
          <a:graphic>
            <a:graphicData uri="http://schemas.openxmlformats.org/presentationml/2006/ole">
              <mc:AlternateContent xmlns:mc="http://schemas.openxmlformats.org/markup-compatibility/2006">
                <mc:Choice xmlns:v="urn:schemas-microsoft-com:vml" Requires="v">
                  <p:oleObj r:id="rId9" imgW="650" imgH="850" progId="">
                    <p:embed/>
                  </p:oleObj>
                </mc:Choice>
                <mc:Fallback>
                  <p:oleObj r:id="rId9" imgW="650" imgH="850" progId="">
                    <p:embed/>
                    <p:pic>
                      <p:nvPicPr>
                        <p:cNvPr id="341" name="Google Shape;341;p10"/>
                        <p:cNvPicPr preferRelativeResize="0"/>
                        <p:nvPr/>
                      </p:nvPicPr>
                      <p:blipFill rotWithShape="1">
                        <a:blip r:embed="rId10">
                          <a:alphaModFix/>
                        </a:blip>
                        <a:srcRect/>
                        <a:stretch/>
                      </p:blipFill>
                      <p:spPr>
                        <a:xfrm>
                          <a:off x="360" y="1714"/>
                          <a:ext cx="650" cy="850"/>
                        </a:xfrm>
                        <a:prstGeom prst="rect">
                          <a:avLst/>
                        </a:prstGeom>
                        <a:noFill/>
                        <a:ln>
                          <a:noFill/>
                        </a:ln>
                      </p:spPr>
                    </p:pic>
                  </p:oleObj>
                </mc:Fallback>
              </mc:AlternateContent>
            </a:graphicData>
          </a:graphic>
        </p:graphicFrame>
      </p:grpSp>
      <p:grpSp>
        <p:nvGrpSpPr>
          <p:cNvPr id="342" name="Google Shape;342;p10"/>
          <p:cNvGrpSpPr/>
          <p:nvPr/>
        </p:nvGrpSpPr>
        <p:grpSpPr>
          <a:xfrm>
            <a:off x="5103400" y="1964759"/>
            <a:ext cx="2133600" cy="1900238"/>
            <a:chOff x="2400" y="1344"/>
            <a:chExt cx="1344" cy="1197"/>
          </a:xfrm>
        </p:grpSpPr>
        <p:grpSp>
          <p:nvGrpSpPr>
            <p:cNvPr id="343" name="Google Shape;343;p10"/>
            <p:cNvGrpSpPr/>
            <p:nvPr/>
          </p:nvGrpSpPr>
          <p:grpSpPr>
            <a:xfrm>
              <a:off x="2649" y="1344"/>
              <a:ext cx="750" cy="654"/>
              <a:chOff x="2361" y="1545"/>
              <a:chExt cx="750" cy="654"/>
            </a:xfrm>
          </p:grpSpPr>
          <p:grpSp>
            <p:nvGrpSpPr>
              <p:cNvPr id="344" name="Google Shape;344;p10"/>
              <p:cNvGrpSpPr/>
              <p:nvPr/>
            </p:nvGrpSpPr>
            <p:grpSpPr>
              <a:xfrm>
                <a:off x="2721" y="1545"/>
                <a:ext cx="390" cy="532"/>
                <a:chOff x="2721" y="1545"/>
                <a:chExt cx="390" cy="532"/>
              </a:xfrm>
            </p:grpSpPr>
            <p:grpSp>
              <p:nvGrpSpPr>
                <p:cNvPr id="345" name="Google Shape;345;p10"/>
                <p:cNvGrpSpPr/>
                <p:nvPr/>
              </p:nvGrpSpPr>
              <p:grpSpPr>
                <a:xfrm>
                  <a:off x="2765" y="1913"/>
                  <a:ext cx="338" cy="164"/>
                  <a:chOff x="2765" y="1913"/>
                  <a:chExt cx="338" cy="164"/>
                </a:xfrm>
              </p:grpSpPr>
              <p:sp>
                <p:nvSpPr>
                  <p:cNvPr id="346" name="Google Shape;346;p10"/>
                  <p:cNvSpPr/>
                  <p:nvPr/>
                </p:nvSpPr>
                <p:spPr>
                  <a:xfrm>
                    <a:off x="2765" y="1939"/>
                    <a:ext cx="338"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47" name="Google Shape;347;p10"/>
                  <p:cNvSpPr/>
                  <p:nvPr/>
                </p:nvSpPr>
                <p:spPr>
                  <a:xfrm>
                    <a:off x="2765" y="1913"/>
                    <a:ext cx="338" cy="139"/>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48" name="Google Shape;348;p10"/>
                  <p:cNvCxnSpPr/>
                  <p:nvPr/>
                </p:nvCxnSpPr>
                <p:spPr>
                  <a:xfrm>
                    <a:off x="2765" y="1989"/>
                    <a:ext cx="0" cy="17"/>
                  </a:xfrm>
                  <a:prstGeom prst="straightConnector1">
                    <a:avLst/>
                  </a:prstGeom>
                  <a:noFill/>
                  <a:ln w="12700" cap="flat" cmpd="sng">
                    <a:solidFill>
                      <a:srgbClr val="000000"/>
                    </a:solidFill>
                    <a:prstDash val="solid"/>
                    <a:round/>
                    <a:headEnd type="none" w="sm" len="sm"/>
                    <a:tailEnd type="none" w="sm" len="sm"/>
                  </a:ln>
                </p:spPr>
              </p:cxnSp>
              <p:cxnSp>
                <p:nvCxnSpPr>
                  <p:cNvPr id="349" name="Google Shape;349;p10"/>
                  <p:cNvCxnSpPr/>
                  <p:nvPr/>
                </p:nvCxnSpPr>
                <p:spPr>
                  <a:xfrm>
                    <a:off x="2869" y="2049"/>
                    <a:ext cx="0" cy="20"/>
                  </a:xfrm>
                  <a:prstGeom prst="straightConnector1">
                    <a:avLst/>
                  </a:prstGeom>
                  <a:noFill/>
                  <a:ln w="12700" cap="flat" cmpd="sng">
                    <a:solidFill>
                      <a:srgbClr val="000000"/>
                    </a:solidFill>
                    <a:prstDash val="solid"/>
                    <a:round/>
                    <a:headEnd type="none" w="sm" len="sm"/>
                    <a:tailEnd type="none" w="sm" len="sm"/>
                  </a:ln>
                </p:spPr>
              </p:cxnSp>
              <p:cxnSp>
                <p:nvCxnSpPr>
                  <p:cNvPr id="350" name="Google Shape;350;p10"/>
                  <p:cNvCxnSpPr/>
                  <p:nvPr/>
                </p:nvCxnSpPr>
                <p:spPr>
                  <a:xfrm>
                    <a:off x="2935" y="2054"/>
                    <a:ext cx="0" cy="20"/>
                  </a:xfrm>
                  <a:prstGeom prst="straightConnector1">
                    <a:avLst/>
                  </a:prstGeom>
                  <a:noFill/>
                  <a:ln w="12700" cap="flat" cmpd="sng">
                    <a:solidFill>
                      <a:srgbClr val="000000"/>
                    </a:solidFill>
                    <a:prstDash val="solid"/>
                    <a:round/>
                    <a:headEnd type="none" w="sm" len="sm"/>
                    <a:tailEnd type="none" w="sm" len="sm"/>
                  </a:ln>
                </p:spPr>
              </p:cxnSp>
              <p:cxnSp>
                <p:nvCxnSpPr>
                  <p:cNvPr id="351" name="Google Shape;351;p10"/>
                  <p:cNvCxnSpPr/>
                  <p:nvPr/>
                </p:nvCxnSpPr>
                <p:spPr>
                  <a:xfrm>
                    <a:off x="2999" y="2050"/>
                    <a:ext cx="0" cy="19"/>
                  </a:xfrm>
                  <a:prstGeom prst="straightConnector1">
                    <a:avLst/>
                  </a:prstGeom>
                  <a:noFill/>
                  <a:ln w="12700" cap="flat" cmpd="sng">
                    <a:solidFill>
                      <a:srgbClr val="000000"/>
                    </a:solidFill>
                    <a:prstDash val="solid"/>
                    <a:round/>
                    <a:headEnd type="none" w="sm" len="sm"/>
                    <a:tailEnd type="none" w="sm" len="sm"/>
                  </a:ln>
                </p:spPr>
              </p:cxnSp>
              <p:cxnSp>
                <p:nvCxnSpPr>
                  <p:cNvPr id="352" name="Google Shape;352;p10"/>
                  <p:cNvCxnSpPr/>
                  <p:nvPr/>
                </p:nvCxnSpPr>
                <p:spPr>
                  <a:xfrm>
                    <a:off x="3065" y="2028"/>
                    <a:ext cx="0" cy="19"/>
                  </a:xfrm>
                  <a:prstGeom prst="straightConnector1">
                    <a:avLst/>
                  </a:prstGeom>
                  <a:noFill/>
                  <a:ln w="12700" cap="flat" cmpd="sng">
                    <a:solidFill>
                      <a:srgbClr val="000000"/>
                    </a:solidFill>
                    <a:prstDash val="solid"/>
                    <a:round/>
                    <a:headEnd type="none" w="sm" len="sm"/>
                    <a:tailEnd type="none" w="sm" len="sm"/>
                  </a:ln>
                </p:spPr>
              </p:cxnSp>
              <p:cxnSp>
                <p:nvCxnSpPr>
                  <p:cNvPr id="353" name="Google Shape;353;p10"/>
                  <p:cNvCxnSpPr/>
                  <p:nvPr/>
                </p:nvCxnSpPr>
                <p:spPr>
                  <a:xfrm>
                    <a:off x="3103" y="1985"/>
                    <a:ext cx="0" cy="22"/>
                  </a:xfrm>
                  <a:prstGeom prst="straightConnector1">
                    <a:avLst/>
                  </a:prstGeom>
                  <a:noFill/>
                  <a:ln w="12700" cap="flat" cmpd="sng">
                    <a:solidFill>
                      <a:srgbClr val="000000"/>
                    </a:solidFill>
                    <a:prstDash val="solid"/>
                    <a:round/>
                    <a:headEnd type="none" w="sm" len="sm"/>
                    <a:tailEnd type="none" w="sm" len="sm"/>
                  </a:ln>
                </p:spPr>
              </p:cxnSp>
              <p:cxnSp>
                <p:nvCxnSpPr>
                  <p:cNvPr id="354" name="Google Shape;354;p10"/>
                  <p:cNvCxnSpPr/>
                  <p:nvPr/>
                </p:nvCxnSpPr>
                <p:spPr>
                  <a:xfrm>
                    <a:off x="2809" y="2033"/>
                    <a:ext cx="0" cy="20"/>
                  </a:xfrm>
                  <a:prstGeom prst="straightConnector1">
                    <a:avLst/>
                  </a:prstGeom>
                  <a:noFill/>
                  <a:ln w="12700" cap="flat" cmpd="sng">
                    <a:solidFill>
                      <a:srgbClr val="000000"/>
                    </a:solidFill>
                    <a:prstDash val="solid"/>
                    <a:round/>
                    <a:headEnd type="none" w="sm" len="sm"/>
                    <a:tailEnd type="none" w="sm" len="sm"/>
                  </a:ln>
                </p:spPr>
              </p:cxnSp>
              <p:sp>
                <p:nvSpPr>
                  <p:cNvPr id="355" name="Google Shape;355;p10"/>
                  <p:cNvSpPr/>
                  <p:nvPr/>
                </p:nvSpPr>
                <p:spPr>
                  <a:xfrm>
                    <a:off x="2845" y="1935"/>
                    <a:ext cx="179" cy="91"/>
                  </a:xfrm>
                  <a:custGeom>
                    <a:avLst/>
                    <a:gdLst/>
                    <a:ahLst/>
                    <a:cxnLst/>
                    <a:rect l="l" t="t" r="r" b="b"/>
                    <a:pathLst>
                      <a:path w="179" h="91" extrusionOk="0">
                        <a:moveTo>
                          <a:pt x="98" y="11"/>
                        </a:moveTo>
                        <a:lnTo>
                          <a:pt x="56" y="7"/>
                        </a:lnTo>
                        <a:lnTo>
                          <a:pt x="20" y="13"/>
                        </a:lnTo>
                        <a:lnTo>
                          <a:pt x="2" y="28"/>
                        </a:lnTo>
                        <a:lnTo>
                          <a:pt x="0" y="47"/>
                        </a:lnTo>
                        <a:lnTo>
                          <a:pt x="8" y="63"/>
                        </a:lnTo>
                        <a:lnTo>
                          <a:pt x="19" y="74"/>
                        </a:lnTo>
                        <a:lnTo>
                          <a:pt x="26" y="72"/>
                        </a:lnTo>
                        <a:lnTo>
                          <a:pt x="51" y="88"/>
                        </a:lnTo>
                        <a:lnTo>
                          <a:pt x="56" y="76"/>
                        </a:lnTo>
                        <a:lnTo>
                          <a:pt x="70" y="84"/>
                        </a:lnTo>
                        <a:lnTo>
                          <a:pt x="91" y="78"/>
                        </a:lnTo>
                        <a:lnTo>
                          <a:pt x="94" y="60"/>
                        </a:lnTo>
                        <a:lnTo>
                          <a:pt x="111" y="66"/>
                        </a:lnTo>
                        <a:lnTo>
                          <a:pt x="115" y="78"/>
                        </a:lnTo>
                        <a:lnTo>
                          <a:pt x="128" y="90"/>
                        </a:lnTo>
                        <a:lnTo>
                          <a:pt x="157" y="79"/>
                        </a:lnTo>
                        <a:lnTo>
                          <a:pt x="176" y="64"/>
                        </a:lnTo>
                        <a:lnTo>
                          <a:pt x="178" y="42"/>
                        </a:lnTo>
                        <a:lnTo>
                          <a:pt x="160" y="27"/>
                        </a:lnTo>
                        <a:lnTo>
                          <a:pt x="112" y="28"/>
                        </a:lnTo>
                        <a:lnTo>
                          <a:pt x="105" y="13"/>
                        </a:lnTo>
                        <a:lnTo>
                          <a:pt x="122" y="28"/>
                        </a:lnTo>
                        <a:lnTo>
                          <a:pt x="144" y="14"/>
                        </a:lnTo>
                        <a:lnTo>
                          <a:pt x="152" y="11"/>
                        </a:lnTo>
                        <a:lnTo>
                          <a:pt x="139" y="0"/>
                        </a:lnTo>
                        <a:lnTo>
                          <a:pt x="115" y="4"/>
                        </a:lnTo>
                        <a:lnTo>
                          <a:pt x="98" y="11"/>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10"/>
                  <p:cNvSpPr/>
                  <p:nvPr/>
                </p:nvSpPr>
                <p:spPr>
                  <a:xfrm>
                    <a:off x="2796" y="1924"/>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57" name="Google Shape;357;p10"/>
                <p:cNvGrpSpPr/>
                <p:nvPr/>
              </p:nvGrpSpPr>
              <p:grpSpPr>
                <a:xfrm>
                  <a:off x="2721" y="1865"/>
                  <a:ext cx="338" cy="162"/>
                  <a:chOff x="2721" y="1865"/>
                  <a:chExt cx="338" cy="162"/>
                </a:xfrm>
              </p:grpSpPr>
              <p:sp>
                <p:nvSpPr>
                  <p:cNvPr id="358" name="Google Shape;358;p10"/>
                  <p:cNvSpPr/>
                  <p:nvPr/>
                </p:nvSpPr>
                <p:spPr>
                  <a:xfrm>
                    <a:off x="2721" y="1890"/>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59" name="Google Shape;359;p10"/>
                  <p:cNvSpPr/>
                  <p:nvPr/>
                </p:nvSpPr>
                <p:spPr>
                  <a:xfrm>
                    <a:off x="2721" y="1865"/>
                    <a:ext cx="335"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60" name="Google Shape;360;p10"/>
                  <p:cNvCxnSpPr/>
                  <p:nvPr/>
                </p:nvCxnSpPr>
                <p:spPr>
                  <a:xfrm>
                    <a:off x="2721" y="1939"/>
                    <a:ext cx="0" cy="19"/>
                  </a:xfrm>
                  <a:prstGeom prst="straightConnector1">
                    <a:avLst/>
                  </a:prstGeom>
                  <a:noFill/>
                  <a:ln w="12700" cap="flat" cmpd="sng">
                    <a:solidFill>
                      <a:srgbClr val="000000"/>
                    </a:solidFill>
                    <a:prstDash val="solid"/>
                    <a:round/>
                    <a:headEnd type="none" w="sm" len="sm"/>
                    <a:tailEnd type="none" w="sm" len="sm"/>
                  </a:ln>
                </p:spPr>
              </p:cxnSp>
              <p:cxnSp>
                <p:nvCxnSpPr>
                  <p:cNvPr id="361" name="Google Shape;361;p10"/>
                  <p:cNvCxnSpPr/>
                  <p:nvPr/>
                </p:nvCxnSpPr>
                <p:spPr>
                  <a:xfrm>
                    <a:off x="2825" y="2000"/>
                    <a:ext cx="0" cy="21"/>
                  </a:xfrm>
                  <a:prstGeom prst="straightConnector1">
                    <a:avLst/>
                  </a:prstGeom>
                  <a:noFill/>
                  <a:ln w="12700" cap="flat" cmpd="sng">
                    <a:solidFill>
                      <a:srgbClr val="000000"/>
                    </a:solidFill>
                    <a:prstDash val="solid"/>
                    <a:round/>
                    <a:headEnd type="none" w="sm" len="sm"/>
                    <a:tailEnd type="none" w="sm" len="sm"/>
                  </a:ln>
                </p:spPr>
              </p:cxnSp>
              <p:cxnSp>
                <p:nvCxnSpPr>
                  <p:cNvPr id="362" name="Google Shape;362;p10"/>
                  <p:cNvCxnSpPr/>
                  <p:nvPr/>
                </p:nvCxnSpPr>
                <p:spPr>
                  <a:xfrm>
                    <a:off x="2891" y="2005"/>
                    <a:ext cx="0" cy="20"/>
                  </a:xfrm>
                  <a:prstGeom prst="straightConnector1">
                    <a:avLst/>
                  </a:prstGeom>
                  <a:noFill/>
                  <a:ln w="12700" cap="flat" cmpd="sng">
                    <a:solidFill>
                      <a:srgbClr val="000000"/>
                    </a:solidFill>
                    <a:prstDash val="solid"/>
                    <a:round/>
                    <a:headEnd type="none" w="sm" len="sm"/>
                    <a:tailEnd type="none" w="sm" len="sm"/>
                  </a:ln>
                </p:spPr>
              </p:cxnSp>
              <p:cxnSp>
                <p:nvCxnSpPr>
                  <p:cNvPr id="363" name="Google Shape;363;p10"/>
                  <p:cNvCxnSpPr/>
                  <p:nvPr/>
                </p:nvCxnSpPr>
                <p:spPr>
                  <a:xfrm>
                    <a:off x="2955" y="2001"/>
                    <a:ext cx="0" cy="20"/>
                  </a:xfrm>
                  <a:prstGeom prst="straightConnector1">
                    <a:avLst/>
                  </a:prstGeom>
                  <a:noFill/>
                  <a:ln w="12700" cap="flat" cmpd="sng">
                    <a:solidFill>
                      <a:srgbClr val="000000"/>
                    </a:solidFill>
                    <a:prstDash val="solid"/>
                    <a:round/>
                    <a:headEnd type="none" w="sm" len="sm"/>
                    <a:tailEnd type="none" w="sm" len="sm"/>
                  </a:ln>
                </p:spPr>
              </p:cxnSp>
              <p:cxnSp>
                <p:nvCxnSpPr>
                  <p:cNvPr id="364" name="Google Shape;364;p10"/>
                  <p:cNvCxnSpPr/>
                  <p:nvPr/>
                </p:nvCxnSpPr>
                <p:spPr>
                  <a:xfrm>
                    <a:off x="3020" y="1979"/>
                    <a:ext cx="0" cy="19"/>
                  </a:xfrm>
                  <a:prstGeom prst="straightConnector1">
                    <a:avLst/>
                  </a:prstGeom>
                  <a:noFill/>
                  <a:ln w="12700" cap="flat" cmpd="sng">
                    <a:solidFill>
                      <a:srgbClr val="000000"/>
                    </a:solidFill>
                    <a:prstDash val="solid"/>
                    <a:round/>
                    <a:headEnd type="none" w="sm" len="sm"/>
                    <a:tailEnd type="none" w="sm" len="sm"/>
                  </a:ln>
                </p:spPr>
              </p:cxnSp>
              <p:cxnSp>
                <p:nvCxnSpPr>
                  <p:cNvPr id="365" name="Google Shape;365;p10"/>
                  <p:cNvCxnSpPr/>
                  <p:nvPr/>
                </p:nvCxnSpPr>
                <p:spPr>
                  <a:xfrm>
                    <a:off x="3057" y="1936"/>
                    <a:ext cx="0" cy="23"/>
                  </a:xfrm>
                  <a:prstGeom prst="straightConnector1">
                    <a:avLst/>
                  </a:prstGeom>
                  <a:noFill/>
                  <a:ln w="12700" cap="flat" cmpd="sng">
                    <a:solidFill>
                      <a:srgbClr val="000000"/>
                    </a:solidFill>
                    <a:prstDash val="solid"/>
                    <a:round/>
                    <a:headEnd type="none" w="sm" len="sm"/>
                    <a:tailEnd type="none" w="sm" len="sm"/>
                  </a:ln>
                </p:spPr>
              </p:cxnSp>
              <p:cxnSp>
                <p:nvCxnSpPr>
                  <p:cNvPr id="366" name="Google Shape;366;p10"/>
                  <p:cNvCxnSpPr/>
                  <p:nvPr/>
                </p:nvCxnSpPr>
                <p:spPr>
                  <a:xfrm>
                    <a:off x="2765" y="1984"/>
                    <a:ext cx="0" cy="20"/>
                  </a:xfrm>
                  <a:prstGeom prst="straightConnector1">
                    <a:avLst/>
                  </a:prstGeom>
                  <a:noFill/>
                  <a:ln w="12700" cap="flat" cmpd="sng">
                    <a:solidFill>
                      <a:srgbClr val="000000"/>
                    </a:solidFill>
                    <a:prstDash val="solid"/>
                    <a:round/>
                    <a:headEnd type="none" w="sm" len="sm"/>
                    <a:tailEnd type="none" w="sm" len="sm"/>
                  </a:ln>
                </p:spPr>
              </p:cxnSp>
              <p:sp>
                <p:nvSpPr>
                  <p:cNvPr id="367" name="Google Shape;367;p10"/>
                  <p:cNvSpPr/>
                  <p:nvPr/>
                </p:nvSpPr>
                <p:spPr>
                  <a:xfrm>
                    <a:off x="2799" y="1887"/>
                    <a:ext cx="181" cy="91"/>
                  </a:xfrm>
                  <a:custGeom>
                    <a:avLst/>
                    <a:gdLst/>
                    <a:ahLst/>
                    <a:cxnLst/>
                    <a:rect l="l" t="t" r="r" b="b"/>
                    <a:pathLst>
                      <a:path w="181" h="91" extrusionOk="0">
                        <a:moveTo>
                          <a:pt x="100" y="10"/>
                        </a:moveTo>
                        <a:lnTo>
                          <a:pt x="57" y="5"/>
                        </a:lnTo>
                        <a:lnTo>
                          <a:pt x="22" y="13"/>
                        </a:lnTo>
                        <a:lnTo>
                          <a:pt x="4" y="28"/>
                        </a:lnTo>
                        <a:lnTo>
                          <a:pt x="0" y="46"/>
                        </a:lnTo>
                        <a:lnTo>
                          <a:pt x="10" y="62"/>
                        </a:lnTo>
                        <a:lnTo>
                          <a:pt x="21" y="73"/>
                        </a:lnTo>
                        <a:lnTo>
                          <a:pt x="28" y="72"/>
                        </a:lnTo>
                        <a:lnTo>
                          <a:pt x="52" y="88"/>
                        </a:lnTo>
                        <a:lnTo>
                          <a:pt x="58" y="75"/>
                        </a:lnTo>
                        <a:lnTo>
                          <a:pt x="72" y="82"/>
                        </a:lnTo>
                        <a:lnTo>
                          <a:pt x="92" y="78"/>
                        </a:lnTo>
                        <a:lnTo>
                          <a:pt x="96" y="60"/>
                        </a:lnTo>
                        <a:lnTo>
                          <a:pt x="112" y="66"/>
                        </a:lnTo>
                        <a:lnTo>
                          <a:pt x="116" y="78"/>
                        </a:lnTo>
                        <a:lnTo>
                          <a:pt x="130" y="90"/>
                        </a:lnTo>
                        <a:lnTo>
                          <a:pt x="159" y="79"/>
                        </a:lnTo>
                        <a:lnTo>
                          <a:pt x="177" y="63"/>
                        </a:lnTo>
                        <a:lnTo>
                          <a:pt x="180" y="41"/>
                        </a:lnTo>
                        <a:lnTo>
                          <a:pt x="162" y="26"/>
                        </a:lnTo>
                        <a:lnTo>
                          <a:pt x="114" y="27"/>
                        </a:lnTo>
                        <a:lnTo>
                          <a:pt x="107" y="13"/>
                        </a:lnTo>
                        <a:lnTo>
                          <a:pt x="124" y="27"/>
                        </a:lnTo>
                        <a:lnTo>
                          <a:pt x="146" y="13"/>
                        </a:lnTo>
                        <a:lnTo>
                          <a:pt x="154" y="10"/>
                        </a:lnTo>
                        <a:lnTo>
                          <a:pt x="140" y="0"/>
                        </a:lnTo>
                        <a:lnTo>
                          <a:pt x="116" y="3"/>
                        </a:lnTo>
                        <a:lnTo>
                          <a:pt x="100"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8" name="Google Shape;368;p10"/>
                  <p:cNvSpPr/>
                  <p:nvPr/>
                </p:nvSpPr>
                <p:spPr>
                  <a:xfrm>
                    <a:off x="2752" y="1876"/>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69" name="Google Shape;369;p10"/>
                <p:cNvGrpSpPr/>
                <p:nvPr/>
              </p:nvGrpSpPr>
              <p:grpSpPr>
                <a:xfrm>
                  <a:off x="2773" y="1836"/>
                  <a:ext cx="338" cy="164"/>
                  <a:chOff x="2773" y="1836"/>
                  <a:chExt cx="338" cy="164"/>
                </a:xfrm>
              </p:grpSpPr>
              <p:sp>
                <p:nvSpPr>
                  <p:cNvPr id="370" name="Google Shape;370;p10"/>
                  <p:cNvSpPr/>
                  <p:nvPr/>
                </p:nvSpPr>
                <p:spPr>
                  <a:xfrm>
                    <a:off x="2775" y="1862"/>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71" name="Google Shape;371;p10"/>
                  <p:cNvSpPr/>
                  <p:nvPr/>
                </p:nvSpPr>
                <p:spPr>
                  <a:xfrm>
                    <a:off x="2775" y="1836"/>
                    <a:ext cx="334"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72" name="Google Shape;372;p10"/>
                  <p:cNvCxnSpPr/>
                  <p:nvPr/>
                </p:nvCxnSpPr>
                <p:spPr>
                  <a:xfrm>
                    <a:off x="2773" y="1912"/>
                    <a:ext cx="0" cy="17"/>
                  </a:xfrm>
                  <a:prstGeom prst="straightConnector1">
                    <a:avLst/>
                  </a:prstGeom>
                  <a:noFill/>
                  <a:ln w="12700" cap="flat" cmpd="sng">
                    <a:solidFill>
                      <a:srgbClr val="000000"/>
                    </a:solidFill>
                    <a:prstDash val="solid"/>
                    <a:round/>
                    <a:headEnd type="none" w="sm" len="sm"/>
                    <a:tailEnd type="none" w="sm" len="sm"/>
                  </a:ln>
                </p:spPr>
              </p:cxnSp>
              <p:cxnSp>
                <p:nvCxnSpPr>
                  <p:cNvPr id="373" name="Google Shape;373;p10"/>
                  <p:cNvCxnSpPr/>
                  <p:nvPr/>
                </p:nvCxnSpPr>
                <p:spPr>
                  <a:xfrm>
                    <a:off x="2877" y="1972"/>
                    <a:ext cx="0" cy="20"/>
                  </a:xfrm>
                  <a:prstGeom prst="straightConnector1">
                    <a:avLst/>
                  </a:prstGeom>
                  <a:noFill/>
                  <a:ln w="12700" cap="flat" cmpd="sng">
                    <a:solidFill>
                      <a:srgbClr val="000000"/>
                    </a:solidFill>
                    <a:prstDash val="solid"/>
                    <a:round/>
                    <a:headEnd type="none" w="sm" len="sm"/>
                    <a:tailEnd type="none" w="sm" len="sm"/>
                  </a:ln>
                </p:spPr>
              </p:cxnSp>
              <p:cxnSp>
                <p:nvCxnSpPr>
                  <p:cNvPr id="374" name="Google Shape;374;p10"/>
                  <p:cNvCxnSpPr/>
                  <p:nvPr/>
                </p:nvCxnSpPr>
                <p:spPr>
                  <a:xfrm>
                    <a:off x="2945" y="1977"/>
                    <a:ext cx="0" cy="20"/>
                  </a:xfrm>
                  <a:prstGeom prst="straightConnector1">
                    <a:avLst/>
                  </a:prstGeom>
                  <a:noFill/>
                  <a:ln w="12700" cap="flat" cmpd="sng">
                    <a:solidFill>
                      <a:srgbClr val="000000"/>
                    </a:solidFill>
                    <a:prstDash val="solid"/>
                    <a:round/>
                    <a:headEnd type="none" w="sm" len="sm"/>
                    <a:tailEnd type="none" w="sm" len="sm"/>
                  </a:ln>
                </p:spPr>
              </p:cxnSp>
              <p:cxnSp>
                <p:nvCxnSpPr>
                  <p:cNvPr id="375" name="Google Shape;375;p10"/>
                  <p:cNvCxnSpPr/>
                  <p:nvPr/>
                </p:nvCxnSpPr>
                <p:spPr>
                  <a:xfrm>
                    <a:off x="3005" y="1973"/>
                    <a:ext cx="0" cy="19"/>
                  </a:xfrm>
                  <a:prstGeom prst="straightConnector1">
                    <a:avLst/>
                  </a:prstGeom>
                  <a:noFill/>
                  <a:ln w="12700" cap="flat" cmpd="sng">
                    <a:solidFill>
                      <a:srgbClr val="000000"/>
                    </a:solidFill>
                    <a:prstDash val="solid"/>
                    <a:round/>
                    <a:headEnd type="none" w="sm" len="sm"/>
                    <a:tailEnd type="none" w="sm" len="sm"/>
                  </a:ln>
                </p:spPr>
              </p:cxnSp>
              <p:cxnSp>
                <p:nvCxnSpPr>
                  <p:cNvPr id="376" name="Google Shape;376;p10"/>
                  <p:cNvCxnSpPr/>
                  <p:nvPr/>
                </p:nvCxnSpPr>
                <p:spPr>
                  <a:xfrm>
                    <a:off x="3073" y="1951"/>
                    <a:ext cx="0" cy="19"/>
                  </a:xfrm>
                  <a:prstGeom prst="straightConnector1">
                    <a:avLst/>
                  </a:prstGeom>
                  <a:noFill/>
                  <a:ln w="12700" cap="flat" cmpd="sng">
                    <a:solidFill>
                      <a:srgbClr val="000000"/>
                    </a:solidFill>
                    <a:prstDash val="solid"/>
                    <a:round/>
                    <a:headEnd type="none" w="sm" len="sm"/>
                    <a:tailEnd type="none" w="sm" len="sm"/>
                  </a:ln>
                </p:spPr>
              </p:cxnSp>
              <p:cxnSp>
                <p:nvCxnSpPr>
                  <p:cNvPr id="377" name="Google Shape;377;p10"/>
                  <p:cNvCxnSpPr/>
                  <p:nvPr/>
                </p:nvCxnSpPr>
                <p:spPr>
                  <a:xfrm>
                    <a:off x="3111" y="1907"/>
                    <a:ext cx="0" cy="24"/>
                  </a:xfrm>
                  <a:prstGeom prst="straightConnector1">
                    <a:avLst/>
                  </a:prstGeom>
                  <a:noFill/>
                  <a:ln w="12700" cap="flat" cmpd="sng">
                    <a:solidFill>
                      <a:srgbClr val="000000"/>
                    </a:solidFill>
                    <a:prstDash val="solid"/>
                    <a:round/>
                    <a:headEnd type="none" w="sm" len="sm"/>
                    <a:tailEnd type="none" w="sm" len="sm"/>
                  </a:ln>
                </p:spPr>
              </p:cxnSp>
              <p:cxnSp>
                <p:nvCxnSpPr>
                  <p:cNvPr id="378" name="Google Shape;378;p10"/>
                  <p:cNvCxnSpPr/>
                  <p:nvPr/>
                </p:nvCxnSpPr>
                <p:spPr>
                  <a:xfrm>
                    <a:off x="2817" y="1955"/>
                    <a:ext cx="0" cy="20"/>
                  </a:xfrm>
                  <a:prstGeom prst="straightConnector1">
                    <a:avLst/>
                  </a:prstGeom>
                  <a:noFill/>
                  <a:ln w="12700" cap="flat" cmpd="sng">
                    <a:solidFill>
                      <a:srgbClr val="000000"/>
                    </a:solidFill>
                    <a:prstDash val="solid"/>
                    <a:round/>
                    <a:headEnd type="none" w="sm" len="sm"/>
                    <a:tailEnd type="none" w="sm" len="sm"/>
                  </a:ln>
                </p:spPr>
              </p:cxnSp>
              <p:sp>
                <p:nvSpPr>
                  <p:cNvPr id="379" name="Google Shape;379;p10"/>
                  <p:cNvSpPr/>
                  <p:nvPr/>
                </p:nvSpPr>
                <p:spPr>
                  <a:xfrm>
                    <a:off x="2852" y="1859"/>
                    <a:ext cx="180" cy="90"/>
                  </a:xfrm>
                  <a:custGeom>
                    <a:avLst/>
                    <a:gdLst/>
                    <a:ahLst/>
                    <a:cxnLst/>
                    <a:rect l="l" t="t" r="r" b="b"/>
                    <a:pathLst>
                      <a:path w="180" h="90" extrusionOk="0">
                        <a:moveTo>
                          <a:pt x="98" y="9"/>
                        </a:moveTo>
                        <a:lnTo>
                          <a:pt x="56" y="4"/>
                        </a:lnTo>
                        <a:lnTo>
                          <a:pt x="21" y="12"/>
                        </a:lnTo>
                        <a:lnTo>
                          <a:pt x="2" y="28"/>
                        </a:lnTo>
                        <a:lnTo>
                          <a:pt x="0" y="45"/>
                        </a:lnTo>
                        <a:lnTo>
                          <a:pt x="9" y="61"/>
                        </a:lnTo>
                        <a:lnTo>
                          <a:pt x="21" y="73"/>
                        </a:lnTo>
                        <a:lnTo>
                          <a:pt x="27" y="72"/>
                        </a:lnTo>
                        <a:lnTo>
                          <a:pt x="52" y="87"/>
                        </a:lnTo>
                        <a:lnTo>
                          <a:pt x="58" y="75"/>
                        </a:lnTo>
                        <a:lnTo>
                          <a:pt x="72" y="83"/>
                        </a:lnTo>
                        <a:lnTo>
                          <a:pt x="93" y="77"/>
                        </a:lnTo>
                        <a:lnTo>
                          <a:pt x="95" y="59"/>
                        </a:lnTo>
                        <a:lnTo>
                          <a:pt x="112" y="65"/>
                        </a:lnTo>
                        <a:lnTo>
                          <a:pt x="117" y="77"/>
                        </a:lnTo>
                        <a:lnTo>
                          <a:pt x="130" y="89"/>
                        </a:lnTo>
                        <a:lnTo>
                          <a:pt x="158" y="79"/>
                        </a:lnTo>
                        <a:lnTo>
                          <a:pt x="177" y="63"/>
                        </a:lnTo>
                        <a:lnTo>
                          <a:pt x="179" y="41"/>
                        </a:lnTo>
                        <a:lnTo>
                          <a:pt x="161" y="26"/>
                        </a:lnTo>
                        <a:lnTo>
                          <a:pt x="113" y="26"/>
                        </a:lnTo>
                        <a:lnTo>
                          <a:pt x="107" y="12"/>
                        </a:lnTo>
                        <a:lnTo>
                          <a:pt x="123" y="26"/>
                        </a:lnTo>
                        <a:lnTo>
                          <a:pt x="145" y="13"/>
                        </a:lnTo>
                        <a:lnTo>
                          <a:pt x="153" y="9"/>
                        </a:lnTo>
                        <a:lnTo>
                          <a:pt x="140" y="0"/>
                        </a:lnTo>
                        <a:lnTo>
                          <a:pt x="117" y="2"/>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0" name="Google Shape;380;p10"/>
                  <p:cNvSpPr/>
                  <p:nvPr/>
                </p:nvSpPr>
                <p:spPr>
                  <a:xfrm>
                    <a:off x="2803" y="1847"/>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81" name="Google Shape;381;p10"/>
                <p:cNvGrpSpPr/>
                <p:nvPr/>
              </p:nvGrpSpPr>
              <p:grpSpPr>
                <a:xfrm>
                  <a:off x="2761" y="1800"/>
                  <a:ext cx="338" cy="163"/>
                  <a:chOff x="2761" y="1800"/>
                  <a:chExt cx="338" cy="163"/>
                </a:xfrm>
              </p:grpSpPr>
              <p:sp>
                <p:nvSpPr>
                  <p:cNvPr id="382" name="Google Shape;382;p10"/>
                  <p:cNvSpPr/>
                  <p:nvPr/>
                </p:nvSpPr>
                <p:spPr>
                  <a:xfrm>
                    <a:off x="2763" y="1826"/>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83" name="Google Shape;383;p10"/>
                  <p:cNvSpPr/>
                  <p:nvPr/>
                </p:nvSpPr>
                <p:spPr>
                  <a:xfrm>
                    <a:off x="2761" y="1800"/>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84" name="Google Shape;384;p10"/>
                  <p:cNvCxnSpPr/>
                  <p:nvPr/>
                </p:nvCxnSpPr>
                <p:spPr>
                  <a:xfrm>
                    <a:off x="2761" y="1875"/>
                    <a:ext cx="0" cy="17"/>
                  </a:xfrm>
                  <a:prstGeom prst="straightConnector1">
                    <a:avLst/>
                  </a:prstGeom>
                  <a:noFill/>
                  <a:ln w="12700" cap="flat" cmpd="sng">
                    <a:solidFill>
                      <a:srgbClr val="000000"/>
                    </a:solidFill>
                    <a:prstDash val="solid"/>
                    <a:round/>
                    <a:headEnd type="none" w="sm" len="sm"/>
                    <a:tailEnd type="none" w="sm" len="sm"/>
                  </a:ln>
                </p:spPr>
              </p:cxnSp>
              <p:cxnSp>
                <p:nvCxnSpPr>
                  <p:cNvPr id="385" name="Google Shape;385;p10"/>
                  <p:cNvCxnSpPr/>
                  <p:nvPr/>
                </p:nvCxnSpPr>
                <p:spPr>
                  <a:xfrm>
                    <a:off x="2865" y="1935"/>
                    <a:ext cx="0" cy="20"/>
                  </a:xfrm>
                  <a:prstGeom prst="straightConnector1">
                    <a:avLst/>
                  </a:prstGeom>
                  <a:noFill/>
                  <a:ln w="12700" cap="flat" cmpd="sng">
                    <a:solidFill>
                      <a:srgbClr val="000000"/>
                    </a:solidFill>
                    <a:prstDash val="solid"/>
                    <a:round/>
                    <a:headEnd type="none" w="sm" len="sm"/>
                    <a:tailEnd type="none" w="sm" len="sm"/>
                  </a:ln>
                </p:spPr>
              </p:cxnSp>
              <p:cxnSp>
                <p:nvCxnSpPr>
                  <p:cNvPr id="386" name="Google Shape;386;p10"/>
                  <p:cNvCxnSpPr/>
                  <p:nvPr/>
                </p:nvCxnSpPr>
                <p:spPr>
                  <a:xfrm>
                    <a:off x="2932" y="1939"/>
                    <a:ext cx="0" cy="22"/>
                  </a:xfrm>
                  <a:prstGeom prst="straightConnector1">
                    <a:avLst/>
                  </a:prstGeom>
                  <a:noFill/>
                  <a:ln w="12700" cap="flat" cmpd="sng">
                    <a:solidFill>
                      <a:srgbClr val="000000"/>
                    </a:solidFill>
                    <a:prstDash val="solid"/>
                    <a:round/>
                    <a:headEnd type="none" w="sm" len="sm"/>
                    <a:tailEnd type="none" w="sm" len="sm"/>
                  </a:ln>
                </p:spPr>
              </p:cxnSp>
              <p:cxnSp>
                <p:nvCxnSpPr>
                  <p:cNvPr id="387" name="Google Shape;387;p10"/>
                  <p:cNvCxnSpPr/>
                  <p:nvPr/>
                </p:nvCxnSpPr>
                <p:spPr>
                  <a:xfrm>
                    <a:off x="2995" y="1936"/>
                    <a:ext cx="0" cy="19"/>
                  </a:xfrm>
                  <a:prstGeom prst="straightConnector1">
                    <a:avLst/>
                  </a:prstGeom>
                  <a:noFill/>
                  <a:ln w="12700" cap="flat" cmpd="sng">
                    <a:solidFill>
                      <a:srgbClr val="000000"/>
                    </a:solidFill>
                    <a:prstDash val="solid"/>
                    <a:round/>
                    <a:headEnd type="none" w="sm" len="sm"/>
                    <a:tailEnd type="none" w="sm" len="sm"/>
                  </a:ln>
                </p:spPr>
              </p:cxnSp>
              <p:cxnSp>
                <p:nvCxnSpPr>
                  <p:cNvPr id="388" name="Google Shape;388;p10"/>
                  <p:cNvCxnSpPr/>
                  <p:nvPr/>
                </p:nvCxnSpPr>
                <p:spPr>
                  <a:xfrm>
                    <a:off x="3060" y="1915"/>
                    <a:ext cx="0" cy="19"/>
                  </a:xfrm>
                  <a:prstGeom prst="straightConnector1">
                    <a:avLst/>
                  </a:prstGeom>
                  <a:noFill/>
                  <a:ln w="12700" cap="flat" cmpd="sng">
                    <a:solidFill>
                      <a:srgbClr val="000000"/>
                    </a:solidFill>
                    <a:prstDash val="solid"/>
                    <a:round/>
                    <a:headEnd type="none" w="sm" len="sm"/>
                    <a:tailEnd type="none" w="sm" len="sm"/>
                  </a:ln>
                </p:spPr>
              </p:cxnSp>
              <p:cxnSp>
                <p:nvCxnSpPr>
                  <p:cNvPr id="389" name="Google Shape;389;p10"/>
                  <p:cNvCxnSpPr/>
                  <p:nvPr/>
                </p:nvCxnSpPr>
                <p:spPr>
                  <a:xfrm>
                    <a:off x="3099" y="1872"/>
                    <a:ext cx="0" cy="22"/>
                  </a:xfrm>
                  <a:prstGeom prst="straightConnector1">
                    <a:avLst/>
                  </a:prstGeom>
                  <a:noFill/>
                  <a:ln w="12700" cap="flat" cmpd="sng">
                    <a:solidFill>
                      <a:srgbClr val="000000"/>
                    </a:solidFill>
                    <a:prstDash val="solid"/>
                    <a:round/>
                    <a:headEnd type="none" w="sm" len="sm"/>
                    <a:tailEnd type="none" w="sm" len="sm"/>
                  </a:ln>
                </p:spPr>
              </p:cxnSp>
              <p:cxnSp>
                <p:nvCxnSpPr>
                  <p:cNvPr id="390" name="Google Shape;390;p10"/>
                  <p:cNvCxnSpPr/>
                  <p:nvPr/>
                </p:nvCxnSpPr>
                <p:spPr>
                  <a:xfrm>
                    <a:off x="2805" y="1919"/>
                    <a:ext cx="0" cy="19"/>
                  </a:xfrm>
                  <a:prstGeom prst="straightConnector1">
                    <a:avLst/>
                  </a:prstGeom>
                  <a:noFill/>
                  <a:ln w="12700" cap="flat" cmpd="sng">
                    <a:solidFill>
                      <a:srgbClr val="000000"/>
                    </a:solidFill>
                    <a:prstDash val="solid"/>
                    <a:round/>
                    <a:headEnd type="none" w="sm" len="sm"/>
                    <a:tailEnd type="none" w="sm" len="sm"/>
                  </a:ln>
                </p:spPr>
              </p:cxnSp>
              <p:sp>
                <p:nvSpPr>
                  <p:cNvPr id="391" name="Google Shape;391;p10"/>
                  <p:cNvSpPr/>
                  <p:nvPr/>
                </p:nvSpPr>
                <p:spPr>
                  <a:xfrm>
                    <a:off x="2840" y="1822"/>
                    <a:ext cx="180" cy="91"/>
                  </a:xfrm>
                  <a:custGeom>
                    <a:avLst/>
                    <a:gdLst/>
                    <a:ahLst/>
                    <a:cxnLst/>
                    <a:rect l="l" t="t" r="r" b="b"/>
                    <a:pathLst>
                      <a:path w="180" h="91" extrusionOk="0">
                        <a:moveTo>
                          <a:pt x="98" y="9"/>
                        </a:moveTo>
                        <a:lnTo>
                          <a:pt x="56" y="5"/>
                        </a:lnTo>
                        <a:lnTo>
                          <a:pt x="21" y="13"/>
                        </a:lnTo>
                        <a:lnTo>
                          <a:pt x="2" y="28"/>
                        </a:lnTo>
                        <a:lnTo>
                          <a:pt x="0" y="46"/>
                        </a:lnTo>
                        <a:lnTo>
                          <a:pt x="9" y="62"/>
                        </a:lnTo>
                        <a:lnTo>
                          <a:pt x="21" y="74"/>
                        </a:lnTo>
                        <a:lnTo>
                          <a:pt x="27" y="72"/>
                        </a:lnTo>
                        <a:lnTo>
                          <a:pt x="52" y="87"/>
                        </a:lnTo>
                        <a:lnTo>
                          <a:pt x="57" y="75"/>
                        </a:lnTo>
                        <a:lnTo>
                          <a:pt x="72" y="82"/>
                        </a:lnTo>
                        <a:lnTo>
                          <a:pt x="93" y="78"/>
                        </a:lnTo>
                        <a:lnTo>
                          <a:pt x="95" y="60"/>
                        </a:lnTo>
                        <a:lnTo>
                          <a:pt x="111" y="66"/>
                        </a:lnTo>
                        <a:lnTo>
                          <a:pt x="117" y="78"/>
                        </a:lnTo>
                        <a:lnTo>
                          <a:pt x="130" y="90"/>
                        </a:lnTo>
                        <a:lnTo>
                          <a:pt x="158" y="79"/>
                        </a:lnTo>
                        <a:lnTo>
                          <a:pt x="176" y="63"/>
                        </a:lnTo>
                        <a:lnTo>
                          <a:pt x="179" y="41"/>
                        </a:lnTo>
                        <a:lnTo>
                          <a:pt x="161" y="26"/>
                        </a:lnTo>
                        <a:lnTo>
                          <a:pt x="113" y="26"/>
                        </a:lnTo>
                        <a:lnTo>
                          <a:pt x="107" y="13"/>
                        </a:lnTo>
                        <a:lnTo>
                          <a:pt x="122" y="26"/>
                        </a:lnTo>
                        <a:lnTo>
                          <a:pt x="144" y="14"/>
                        </a:lnTo>
                        <a:lnTo>
                          <a:pt x="153" y="9"/>
                        </a:lnTo>
                        <a:lnTo>
                          <a:pt x="140" y="0"/>
                        </a:lnTo>
                        <a:lnTo>
                          <a:pt x="117" y="3"/>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2" name="Google Shape;392;p10"/>
                  <p:cNvSpPr/>
                  <p:nvPr/>
                </p:nvSpPr>
                <p:spPr>
                  <a:xfrm>
                    <a:off x="2792" y="1810"/>
                    <a:ext cx="281"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393" name="Google Shape;393;p10"/>
                <p:cNvGrpSpPr/>
                <p:nvPr/>
              </p:nvGrpSpPr>
              <p:grpSpPr>
                <a:xfrm>
                  <a:off x="2749" y="1748"/>
                  <a:ext cx="338" cy="162"/>
                  <a:chOff x="2749" y="1748"/>
                  <a:chExt cx="338" cy="162"/>
                </a:xfrm>
              </p:grpSpPr>
              <p:sp>
                <p:nvSpPr>
                  <p:cNvPr id="394" name="Google Shape;394;p10"/>
                  <p:cNvSpPr/>
                  <p:nvPr/>
                </p:nvSpPr>
                <p:spPr>
                  <a:xfrm>
                    <a:off x="2749" y="1773"/>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395" name="Google Shape;395;p10"/>
                  <p:cNvSpPr/>
                  <p:nvPr/>
                </p:nvSpPr>
                <p:spPr>
                  <a:xfrm>
                    <a:off x="2749" y="1748"/>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396" name="Google Shape;396;p10"/>
                  <p:cNvCxnSpPr/>
                  <p:nvPr/>
                </p:nvCxnSpPr>
                <p:spPr>
                  <a:xfrm>
                    <a:off x="2749" y="1823"/>
                    <a:ext cx="0" cy="16"/>
                  </a:xfrm>
                  <a:prstGeom prst="straightConnector1">
                    <a:avLst/>
                  </a:prstGeom>
                  <a:noFill/>
                  <a:ln w="12700" cap="flat" cmpd="sng">
                    <a:solidFill>
                      <a:srgbClr val="000000"/>
                    </a:solidFill>
                    <a:prstDash val="solid"/>
                    <a:round/>
                    <a:headEnd type="none" w="sm" len="sm"/>
                    <a:tailEnd type="none" w="sm" len="sm"/>
                  </a:ln>
                </p:spPr>
              </p:cxnSp>
              <p:cxnSp>
                <p:nvCxnSpPr>
                  <p:cNvPr id="397" name="Google Shape;397;p10"/>
                  <p:cNvCxnSpPr/>
                  <p:nvPr/>
                </p:nvCxnSpPr>
                <p:spPr>
                  <a:xfrm>
                    <a:off x="2852" y="1883"/>
                    <a:ext cx="0" cy="20"/>
                  </a:xfrm>
                  <a:prstGeom prst="straightConnector1">
                    <a:avLst/>
                  </a:prstGeom>
                  <a:noFill/>
                  <a:ln w="12700" cap="flat" cmpd="sng">
                    <a:solidFill>
                      <a:srgbClr val="000000"/>
                    </a:solidFill>
                    <a:prstDash val="solid"/>
                    <a:round/>
                    <a:headEnd type="none" w="sm" len="sm"/>
                    <a:tailEnd type="none" w="sm" len="sm"/>
                  </a:ln>
                </p:spPr>
              </p:cxnSp>
              <p:cxnSp>
                <p:nvCxnSpPr>
                  <p:cNvPr id="398" name="Google Shape;398;p10"/>
                  <p:cNvCxnSpPr/>
                  <p:nvPr/>
                </p:nvCxnSpPr>
                <p:spPr>
                  <a:xfrm>
                    <a:off x="2919" y="1887"/>
                    <a:ext cx="0" cy="20"/>
                  </a:xfrm>
                  <a:prstGeom prst="straightConnector1">
                    <a:avLst/>
                  </a:prstGeom>
                  <a:noFill/>
                  <a:ln w="12700" cap="flat" cmpd="sng">
                    <a:solidFill>
                      <a:srgbClr val="000000"/>
                    </a:solidFill>
                    <a:prstDash val="solid"/>
                    <a:round/>
                    <a:headEnd type="none" w="sm" len="sm"/>
                    <a:tailEnd type="none" w="sm" len="sm"/>
                  </a:ln>
                </p:spPr>
              </p:cxnSp>
              <p:cxnSp>
                <p:nvCxnSpPr>
                  <p:cNvPr id="399" name="Google Shape;399;p10"/>
                  <p:cNvCxnSpPr/>
                  <p:nvPr/>
                </p:nvCxnSpPr>
                <p:spPr>
                  <a:xfrm>
                    <a:off x="2981" y="1884"/>
                    <a:ext cx="0" cy="19"/>
                  </a:xfrm>
                  <a:prstGeom prst="straightConnector1">
                    <a:avLst/>
                  </a:prstGeom>
                  <a:noFill/>
                  <a:ln w="12700" cap="flat" cmpd="sng">
                    <a:solidFill>
                      <a:srgbClr val="000000"/>
                    </a:solidFill>
                    <a:prstDash val="solid"/>
                    <a:round/>
                    <a:headEnd type="none" w="sm" len="sm"/>
                    <a:tailEnd type="none" w="sm" len="sm"/>
                  </a:ln>
                </p:spPr>
              </p:cxnSp>
              <p:cxnSp>
                <p:nvCxnSpPr>
                  <p:cNvPr id="400" name="Google Shape;400;p10"/>
                  <p:cNvCxnSpPr/>
                  <p:nvPr/>
                </p:nvCxnSpPr>
                <p:spPr>
                  <a:xfrm>
                    <a:off x="3048" y="1861"/>
                    <a:ext cx="0" cy="21"/>
                  </a:xfrm>
                  <a:prstGeom prst="straightConnector1">
                    <a:avLst/>
                  </a:prstGeom>
                  <a:noFill/>
                  <a:ln w="12700" cap="flat" cmpd="sng">
                    <a:solidFill>
                      <a:srgbClr val="000000"/>
                    </a:solidFill>
                    <a:prstDash val="solid"/>
                    <a:round/>
                    <a:headEnd type="none" w="sm" len="sm"/>
                    <a:tailEnd type="none" w="sm" len="sm"/>
                  </a:ln>
                </p:spPr>
              </p:cxnSp>
              <p:cxnSp>
                <p:nvCxnSpPr>
                  <p:cNvPr id="401" name="Google Shape;401;p10"/>
                  <p:cNvCxnSpPr/>
                  <p:nvPr/>
                </p:nvCxnSpPr>
                <p:spPr>
                  <a:xfrm>
                    <a:off x="3087" y="1818"/>
                    <a:ext cx="0" cy="23"/>
                  </a:xfrm>
                  <a:prstGeom prst="straightConnector1">
                    <a:avLst/>
                  </a:prstGeom>
                  <a:noFill/>
                  <a:ln w="12700" cap="flat" cmpd="sng">
                    <a:solidFill>
                      <a:srgbClr val="000000"/>
                    </a:solidFill>
                    <a:prstDash val="solid"/>
                    <a:round/>
                    <a:headEnd type="none" w="sm" len="sm"/>
                    <a:tailEnd type="none" w="sm" len="sm"/>
                  </a:ln>
                </p:spPr>
              </p:cxnSp>
              <p:cxnSp>
                <p:nvCxnSpPr>
                  <p:cNvPr id="402" name="Google Shape;402;p10"/>
                  <p:cNvCxnSpPr/>
                  <p:nvPr/>
                </p:nvCxnSpPr>
                <p:spPr>
                  <a:xfrm>
                    <a:off x="2793" y="1866"/>
                    <a:ext cx="0" cy="20"/>
                  </a:xfrm>
                  <a:prstGeom prst="straightConnector1">
                    <a:avLst/>
                  </a:prstGeom>
                  <a:noFill/>
                  <a:ln w="12700" cap="flat" cmpd="sng">
                    <a:solidFill>
                      <a:srgbClr val="000000"/>
                    </a:solidFill>
                    <a:prstDash val="solid"/>
                    <a:round/>
                    <a:headEnd type="none" w="sm" len="sm"/>
                    <a:tailEnd type="none" w="sm" len="sm"/>
                  </a:ln>
                </p:spPr>
              </p:cxnSp>
              <p:sp>
                <p:nvSpPr>
                  <p:cNvPr id="403" name="Google Shape;403;p10"/>
                  <p:cNvSpPr/>
                  <p:nvPr/>
                </p:nvSpPr>
                <p:spPr>
                  <a:xfrm>
                    <a:off x="2828" y="1769"/>
                    <a:ext cx="180" cy="91"/>
                  </a:xfrm>
                  <a:custGeom>
                    <a:avLst/>
                    <a:gdLst/>
                    <a:ahLst/>
                    <a:cxnLst/>
                    <a:rect l="l" t="t" r="r" b="b"/>
                    <a:pathLst>
                      <a:path w="180" h="91" extrusionOk="0">
                        <a:moveTo>
                          <a:pt x="98" y="10"/>
                        </a:moveTo>
                        <a:lnTo>
                          <a:pt x="56" y="6"/>
                        </a:lnTo>
                        <a:lnTo>
                          <a:pt x="21" y="13"/>
                        </a:lnTo>
                        <a:lnTo>
                          <a:pt x="2" y="28"/>
                        </a:lnTo>
                        <a:lnTo>
                          <a:pt x="0" y="46"/>
                        </a:lnTo>
                        <a:lnTo>
                          <a:pt x="9" y="62"/>
                        </a:lnTo>
                        <a:lnTo>
                          <a:pt x="21" y="73"/>
                        </a:lnTo>
                        <a:lnTo>
                          <a:pt x="26" y="72"/>
                        </a:lnTo>
                        <a:lnTo>
                          <a:pt x="52" y="87"/>
                        </a:lnTo>
                        <a:lnTo>
                          <a:pt x="57" y="75"/>
                        </a:lnTo>
                        <a:lnTo>
                          <a:pt x="72" y="83"/>
                        </a:lnTo>
                        <a:lnTo>
                          <a:pt x="93" y="78"/>
                        </a:lnTo>
                        <a:lnTo>
                          <a:pt x="95" y="60"/>
                        </a:lnTo>
                        <a:lnTo>
                          <a:pt x="111" y="66"/>
                        </a:lnTo>
                        <a:lnTo>
                          <a:pt x="117" y="78"/>
                        </a:lnTo>
                        <a:lnTo>
                          <a:pt x="130" y="90"/>
                        </a:lnTo>
                        <a:lnTo>
                          <a:pt x="158" y="79"/>
                        </a:lnTo>
                        <a:lnTo>
                          <a:pt x="176" y="63"/>
                        </a:lnTo>
                        <a:lnTo>
                          <a:pt x="179" y="41"/>
                        </a:lnTo>
                        <a:lnTo>
                          <a:pt x="161" y="27"/>
                        </a:lnTo>
                        <a:lnTo>
                          <a:pt x="112" y="27"/>
                        </a:lnTo>
                        <a:lnTo>
                          <a:pt x="107" y="13"/>
                        </a:lnTo>
                        <a:lnTo>
                          <a:pt x="122" y="27"/>
                        </a:lnTo>
                        <a:lnTo>
                          <a:pt x="144" y="13"/>
                        </a:lnTo>
                        <a:lnTo>
                          <a:pt x="153" y="10"/>
                        </a:lnTo>
                        <a:lnTo>
                          <a:pt x="140" y="0"/>
                        </a:lnTo>
                        <a:lnTo>
                          <a:pt x="117" y="3"/>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4" name="Google Shape;404;p10"/>
                  <p:cNvSpPr/>
                  <p:nvPr/>
                </p:nvSpPr>
                <p:spPr>
                  <a:xfrm>
                    <a:off x="2780" y="1757"/>
                    <a:ext cx="281"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05" name="Google Shape;405;p10"/>
                <p:cNvGrpSpPr/>
                <p:nvPr/>
              </p:nvGrpSpPr>
              <p:grpSpPr>
                <a:xfrm>
                  <a:off x="2745" y="1707"/>
                  <a:ext cx="338" cy="162"/>
                  <a:chOff x="2745" y="1707"/>
                  <a:chExt cx="338" cy="162"/>
                </a:xfrm>
              </p:grpSpPr>
              <p:sp>
                <p:nvSpPr>
                  <p:cNvPr id="406" name="Google Shape;406;p10"/>
                  <p:cNvSpPr/>
                  <p:nvPr/>
                </p:nvSpPr>
                <p:spPr>
                  <a:xfrm>
                    <a:off x="2745" y="1732"/>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07" name="Google Shape;407;p10"/>
                  <p:cNvSpPr/>
                  <p:nvPr/>
                </p:nvSpPr>
                <p:spPr>
                  <a:xfrm>
                    <a:off x="2745" y="1707"/>
                    <a:ext cx="338"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08" name="Google Shape;408;p10"/>
                  <p:cNvCxnSpPr/>
                  <p:nvPr/>
                </p:nvCxnSpPr>
                <p:spPr>
                  <a:xfrm>
                    <a:off x="2745" y="1782"/>
                    <a:ext cx="0" cy="16"/>
                  </a:xfrm>
                  <a:prstGeom prst="straightConnector1">
                    <a:avLst/>
                  </a:prstGeom>
                  <a:noFill/>
                  <a:ln w="12700" cap="flat" cmpd="sng">
                    <a:solidFill>
                      <a:srgbClr val="000000"/>
                    </a:solidFill>
                    <a:prstDash val="solid"/>
                    <a:round/>
                    <a:headEnd type="none" w="sm" len="sm"/>
                    <a:tailEnd type="none" w="sm" len="sm"/>
                  </a:ln>
                </p:spPr>
              </p:cxnSp>
              <p:cxnSp>
                <p:nvCxnSpPr>
                  <p:cNvPr id="409" name="Google Shape;409;p10"/>
                  <p:cNvCxnSpPr/>
                  <p:nvPr/>
                </p:nvCxnSpPr>
                <p:spPr>
                  <a:xfrm>
                    <a:off x="2849" y="1842"/>
                    <a:ext cx="0" cy="19"/>
                  </a:xfrm>
                  <a:prstGeom prst="straightConnector1">
                    <a:avLst/>
                  </a:prstGeom>
                  <a:noFill/>
                  <a:ln w="12700" cap="flat" cmpd="sng">
                    <a:solidFill>
                      <a:srgbClr val="000000"/>
                    </a:solidFill>
                    <a:prstDash val="solid"/>
                    <a:round/>
                    <a:headEnd type="none" w="sm" len="sm"/>
                    <a:tailEnd type="none" w="sm" len="sm"/>
                  </a:ln>
                </p:spPr>
              </p:cxnSp>
              <p:cxnSp>
                <p:nvCxnSpPr>
                  <p:cNvPr id="410" name="Google Shape;410;p10"/>
                  <p:cNvCxnSpPr/>
                  <p:nvPr/>
                </p:nvCxnSpPr>
                <p:spPr>
                  <a:xfrm>
                    <a:off x="2915" y="1847"/>
                    <a:ext cx="0" cy="20"/>
                  </a:xfrm>
                  <a:prstGeom prst="straightConnector1">
                    <a:avLst/>
                  </a:prstGeom>
                  <a:noFill/>
                  <a:ln w="12700" cap="flat" cmpd="sng">
                    <a:solidFill>
                      <a:srgbClr val="000000"/>
                    </a:solidFill>
                    <a:prstDash val="solid"/>
                    <a:round/>
                    <a:headEnd type="none" w="sm" len="sm"/>
                    <a:tailEnd type="none" w="sm" len="sm"/>
                  </a:ln>
                </p:spPr>
              </p:cxnSp>
              <p:cxnSp>
                <p:nvCxnSpPr>
                  <p:cNvPr id="411" name="Google Shape;411;p10"/>
                  <p:cNvCxnSpPr/>
                  <p:nvPr/>
                </p:nvCxnSpPr>
                <p:spPr>
                  <a:xfrm>
                    <a:off x="2979" y="1843"/>
                    <a:ext cx="0" cy="18"/>
                  </a:xfrm>
                  <a:prstGeom prst="straightConnector1">
                    <a:avLst/>
                  </a:prstGeom>
                  <a:noFill/>
                  <a:ln w="12700" cap="flat" cmpd="sng">
                    <a:solidFill>
                      <a:srgbClr val="000000"/>
                    </a:solidFill>
                    <a:prstDash val="solid"/>
                    <a:round/>
                    <a:headEnd type="none" w="sm" len="sm"/>
                    <a:tailEnd type="none" w="sm" len="sm"/>
                  </a:ln>
                </p:spPr>
              </p:cxnSp>
              <p:cxnSp>
                <p:nvCxnSpPr>
                  <p:cNvPr id="412" name="Google Shape;412;p10"/>
                  <p:cNvCxnSpPr/>
                  <p:nvPr/>
                </p:nvCxnSpPr>
                <p:spPr>
                  <a:xfrm>
                    <a:off x="3045" y="1821"/>
                    <a:ext cx="0" cy="19"/>
                  </a:xfrm>
                  <a:prstGeom prst="straightConnector1">
                    <a:avLst/>
                  </a:prstGeom>
                  <a:noFill/>
                  <a:ln w="12700" cap="flat" cmpd="sng">
                    <a:solidFill>
                      <a:srgbClr val="000000"/>
                    </a:solidFill>
                    <a:prstDash val="solid"/>
                    <a:round/>
                    <a:headEnd type="none" w="sm" len="sm"/>
                    <a:tailEnd type="none" w="sm" len="sm"/>
                  </a:ln>
                </p:spPr>
              </p:cxnSp>
              <p:cxnSp>
                <p:nvCxnSpPr>
                  <p:cNvPr id="413" name="Google Shape;413;p10"/>
                  <p:cNvCxnSpPr/>
                  <p:nvPr/>
                </p:nvCxnSpPr>
                <p:spPr>
                  <a:xfrm>
                    <a:off x="3083" y="1778"/>
                    <a:ext cx="0" cy="22"/>
                  </a:xfrm>
                  <a:prstGeom prst="straightConnector1">
                    <a:avLst/>
                  </a:prstGeom>
                  <a:noFill/>
                  <a:ln w="12700" cap="flat" cmpd="sng">
                    <a:solidFill>
                      <a:srgbClr val="000000"/>
                    </a:solidFill>
                    <a:prstDash val="solid"/>
                    <a:round/>
                    <a:headEnd type="none" w="sm" len="sm"/>
                    <a:tailEnd type="none" w="sm" len="sm"/>
                  </a:ln>
                </p:spPr>
              </p:cxnSp>
              <p:cxnSp>
                <p:nvCxnSpPr>
                  <p:cNvPr id="414" name="Google Shape;414;p10"/>
                  <p:cNvCxnSpPr/>
                  <p:nvPr/>
                </p:nvCxnSpPr>
                <p:spPr>
                  <a:xfrm>
                    <a:off x="2791" y="1826"/>
                    <a:ext cx="0" cy="19"/>
                  </a:xfrm>
                  <a:prstGeom prst="straightConnector1">
                    <a:avLst/>
                  </a:prstGeom>
                  <a:noFill/>
                  <a:ln w="12700" cap="flat" cmpd="sng">
                    <a:solidFill>
                      <a:srgbClr val="000000"/>
                    </a:solidFill>
                    <a:prstDash val="solid"/>
                    <a:round/>
                    <a:headEnd type="none" w="sm" len="sm"/>
                    <a:tailEnd type="none" w="sm" len="sm"/>
                  </a:ln>
                </p:spPr>
              </p:cxnSp>
              <p:sp>
                <p:nvSpPr>
                  <p:cNvPr id="415" name="Google Shape;415;p10"/>
                  <p:cNvSpPr/>
                  <p:nvPr/>
                </p:nvSpPr>
                <p:spPr>
                  <a:xfrm>
                    <a:off x="2825" y="1729"/>
                    <a:ext cx="179" cy="89"/>
                  </a:xfrm>
                  <a:custGeom>
                    <a:avLst/>
                    <a:gdLst/>
                    <a:ahLst/>
                    <a:cxnLst/>
                    <a:rect l="l" t="t" r="r" b="b"/>
                    <a:pathLst>
                      <a:path w="179" h="89" extrusionOk="0">
                        <a:moveTo>
                          <a:pt x="98" y="9"/>
                        </a:moveTo>
                        <a:lnTo>
                          <a:pt x="55" y="5"/>
                        </a:lnTo>
                        <a:lnTo>
                          <a:pt x="21" y="12"/>
                        </a:lnTo>
                        <a:lnTo>
                          <a:pt x="2" y="27"/>
                        </a:lnTo>
                        <a:lnTo>
                          <a:pt x="0" y="46"/>
                        </a:lnTo>
                        <a:lnTo>
                          <a:pt x="9" y="62"/>
                        </a:lnTo>
                        <a:lnTo>
                          <a:pt x="20" y="72"/>
                        </a:lnTo>
                        <a:lnTo>
                          <a:pt x="26" y="71"/>
                        </a:lnTo>
                        <a:lnTo>
                          <a:pt x="50" y="87"/>
                        </a:lnTo>
                        <a:lnTo>
                          <a:pt x="56" y="75"/>
                        </a:lnTo>
                        <a:lnTo>
                          <a:pt x="70" y="82"/>
                        </a:lnTo>
                        <a:lnTo>
                          <a:pt x="90" y="78"/>
                        </a:lnTo>
                        <a:lnTo>
                          <a:pt x="94" y="60"/>
                        </a:lnTo>
                        <a:lnTo>
                          <a:pt x="110" y="65"/>
                        </a:lnTo>
                        <a:lnTo>
                          <a:pt x="114" y="78"/>
                        </a:lnTo>
                        <a:lnTo>
                          <a:pt x="129" y="88"/>
                        </a:lnTo>
                        <a:lnTo>
                          <a:pt x="157" y="79"/>
                        </a:lnTo>
                        <a:lnTo>
                          <a:pt x="175" y="64"/>
                        </a:lnTo>
                        <a:lnTo>
                          <a:pt x="178" y="41"/>
                        </a:lnTo>
                        <a:lnTo>
                          <a:pt x="161" y="26"/>
                        </a:lnTo>
                        <a:lnTo>
                          <a:pt x="112" y="26"/>
                        </a:lnTo>
                        <a:lnTo>
                          <a:pt x="105" y="12"/>
                        </a:lnTo>
                        <a:lnTo>
                          <a:pt x="122" y="26"/>
                        </a:lnTo>
                        <a:lnTo>
                          <a:pt x="144" y="14"/>
                        </a:lnTo>
                        <a:lnTo>
                          <a:pt x="152" y="9"/>
                        </a:lnTo>
                        <a:lnTo>
                          <a:pt x="139" y="0"/>
                        </a:lnTo>
                        <a:lnTo>
                          <a:pt x="114" y="3"/>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6" name="Google Shape;416;p10"/>
                  <p:cNvSpPr/>
                  <p:nvPr/>
                </p:nvSpPr>
                <p:spPr>
                  <a:xfrm>
                    <a:off x="2776" y="1717"/>
                    <a:ext cx="280"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17" name="Google Shape;417;p10"/>
                <p:cNvGrpSpPr/>
                <p:nvPr/>
              </p:nvGrpSpPr>
              <p:grpSpPr>
                <a:xfrm>
                  <a:off x="2721" y="1649"/>
                  <a:ext cx="338" cy="163"/>
                  <a:chOff x="2721" y="1649"/>
                  <a:chExt cx="338" cy="163"/>
                </a:xfrm>
              </p:grpSpPr>
              <p:sp>
                <p:nvSpPr>
                  <p:cNvPr id="418" name="Google Shape;418;p10"/>
                  <p:cNvSpPr/>
                  <p:nvPr/>
                </p:nvSpPr>
                <p:spPr>
                  <a:xfrm>
                    <a:off x="2721" y="1675"/>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19" name="Google Shape;419;p10"/>
                  <p:cNvSpPr/>
                  <p:nvPr/>
                </p:nvSpPr>
                <p:spPr>
                  <a:xfrm>
                    <a:off x="2721" y="1649"/>
                    <a:ext cx="335" cy="139"/>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20" name="Google Shape;420;p10"/>
                  <p:cNvCxnSpPr/>
                  <p:nvPr/>
                </p:nvCxnSpPr>
                <p:spPr>
                  <a:xfrm>
                    <a:off x="2721" y="1725"/>
                    <a:ext cx="0" cy="16"/>
                  </a:xfrm>
                  <a:prstGeom prst="straightConnector1">
                    <a:avLst/>
                  </a:prstGeom>
                  <a:noFill/>
                  <a:ln w="12700" cap="flat" cmpd="sng">
                    <a:solidFill>
                      <a:srgbClr val="000000"/>
                    </a:solidFill>
                    <a:prstDash val="solid"/>
                    <a:round/>
                    <a:headEnd type="none" w="sm" len="sm"/>
                    <a:tailEnd type="none" w="sm" len="sm"/>
                  </a:ln>
                </p:spPr>
              </p:cxnSp>
              <p:cxnSp>
                <p:nvCxnSpPr>
                  <p:cNvPr id="421" name="Google Shape;421;p10"/>
                  <p:cNvCxnSpPr/>
                  <p:nvPr/>
                </p:nvCxnSpPr>
                <p:spPr>
                  <a:xfrm>
                    <a:off x="2825" y="1785"/>
                    <a:ext cx="0" cy="20"/>
                  </a:xfrm>
                  <a:prstGeom prst="straightConnector1">
                    <a:avLst/>
                  </a:prstGeom>
                  <a:noFill/>
                  <a:ln w="12700" cap="flat" cmpd="sng">
                    <a:solidFill>
                      <a:srgbClr val="000000"/>
                    </a:solidFill>
                    <a:prstDash val="solid"/>
                    <a:round/>
                    <a:headEnd type="none" w="sm" len="sm"/>
                    <a:tailEnd type="none" w="sm" len="sm"/>
                  </a:ln>
                </p:spPr>
              </p:cxnSp>
              <p:cxnSp>
                <p:nvCxnSpPr>
                  <p:cNvPr id="422" name="Google Shape;422;p10"/>
                  <p:cNvCxnSpPr/>
                  <p:nvPr/>
                </p:nvCxnSpPr>
                <p:spPr>
                  <a:xfrm>
                    <a:off x="2891" y="1790"/>
                    <a:ext cx="0" cy="20"/>
                  </a:xfrm>
                  <a:prstGeom prst="straightConnector1">
                    <a:avLst/>
                  </a:prstGeom>
                  <a:noFill/>
                  <a:ln w="12700" cap="flat" cmpd="sng">
                    <a:solidFill>
                      <a:srgbClr val="000000"/>
                    </a:solidFill>
                    <a:prstDash val="solid"/>
                    <a:round/>
                    <a:headEnd type="none" w="sm" len="sm"/>
                    <a:tailEnd type="none" w="sm" len="sm"/>
                  </a:ln>
                </p:spPr>
              </p:cxnSp>
              <p:cxnSp>
                <p:nvCxnSpPr>
                  <p:cNvPr id="423" name="Google Shape;423;p10"/>
                  <p:cNvCxnSpPr/>
                  <p:nvPr/>
                </p:nvCxnSpPr>
                <p:spPr>
                  <a:xfrm>
                    <a:off x="2955" y="1785"/>
                    <a:ext cx="0" cy="20"/>
                  </a:xfrm>
                  <a:prstGeom prst="straightConnector1">
                    <a:avLst/>
                  </a:prstGeom>
                  <a:noFill/>
                  <a:ln w="12700" cap="flat" cmpd="sng">
                    <a:solidFill>
                      <a:srgbClr val="000000"/>
                    </a:solidFill>
                    <a:prstDash val="solid"/>
                    <a:round/>
                    <a:headEnd type="none" w="sm" len="sm"/>
                    <a:tailEnd type="none" w="sm" len="sm"/>
                  </a:ln>
                </p:spPr>
              </p:cxnSp>
              <p:cxnSp>
                <p:nvCxnSpPr>
                  <p:cNvPr id="424" name="Google Shape;424;p10"/>
                  <p:cNvCxnSpPr/>
                  <p:nvPr/>
                </p:nvCxnSpPr>
                <p:spPr>
                  <a:xfrm>
                    <a:off x="3020" y="1765"/>
                    <a:ext cx="0" cy="19"/>
                  </a:xfrm>
                  <a:prstGeom prst="straightConnector1">
                    <a:avLst/>
                  </a:prstGeom>
                  <a:noFill/>
                  <a:ln w="12700" cap="flat" cmpd="sng">
                    <a:solidFill>
                      <a:srgbClr val="000000"/>
                    </a:solidFill>
                    <a:prstDash val="solid"/>
                    <a:round/>
                    <a:headEnd type="none" w="sm" len="sm"/>
                    <a:tailEnd type="none" w="sm" len="sm"/>
                  </a:ln>
                </p:spPr>
              </p:cxnSp>
              <p:cxnSp>
                <p:nvCxnSpPr>
                  <p:cNvPr id="425" name="Google Shape;425;p10"/>
                  <p:cNvCxnSpPr/>
                  <p:nvPr/>
                </p:nvCxnSpPr>
                <p:spPr>
                  <a:xfrm>
                    <a:off x="3057" y="1720"/>
                    <a:ext cx="0" cy="24"/>
                  </a:xfrm>
                  <a:prstGeom prst="straightConnector1">
                    <a:avLst/>
                  </a:prstGeom>
                  <a:noFill/>
                  <a:ln w="12700" cap="flat" cmpd="sng">
                    <a:solidFill>
                      <a:srgbClr val="000000"/>
                    </a:solidFill>
                    <a:prstDash val="solid"/>
                    <a:round/>
                    <a:headEnd type="none" w="sm" len="sm"/>
                    <a:tailEnd type="none" w="sm" len="sm"/>
                  </a:ln>
                </p:spPr>
              </p:cxnSp>
              <p:cxnSp>
                <p:nvCxnSpPr>
                  <p:cNvPr id="426" name="Google Shape;426;p10"/>
                  <p:cNvCxnSpPr/>
                  <p:nvPr/>
                </p:nvCxnSpPr>
                <p:spPr>
                  <a:xfrm>
                    <a:off x="2765" y="1769"/>
                    <a:ext cx="0" cy="20"/>
                  </a:xfrm>
                  <a:prstGeom prst="straightConnector1">
                    <a:avLst/>
                  </a:prstGeom>
                  <a:noFill/>
                  <a:ln w="12700" cap="flat" cmpd="sng">
                    <a:solidFill>
                      <a:srgbClr val="000000"/>
                    </a:solidFill>
                    <a:prstDash val="solid"/>
                    <a:round/>
                    <a:headEnd type="none" w="sm" len="sm"/>
                    <a:tailEnd type="none" w="sm" len="sm"/>
                  </a:ln>
                </p:spPr>
              </p:cxnSp>
              <p:sp>
                <p:nvSpPr>
                  <p:cNvPr id="427" name="Google Shape;427;p10"/>
                  <p:cNvSpPr/>
                  <p:nvPr/>
                </p:nvSpPr>
                <p:spPr>
                  <a:xfrm>
                    <a:off x="2799" y="1672"/>
                    <a:ext cx="181" cy="90"/>
                  </a:xfrm>
                  <a:custGeom>
                    <a:avLst/>
                    <a:gdLst/>
                    <a:ahLst/>
                    <a:cxnLst/>
                    <a:rect l="l" t="t" r="r" b="b"/>
                    <a:pathLst>
                      <a:path w="181" h="90" extrusionOk="0">
                        <a:moveTo>
                          <a:pt x="100" y="8"/>
                        </a:moveTo>
                        <a:lnTo>
                          <a:pt x="57" y="5"/>
                        </a:lnTo>
                        <a:lnTo>
                          <a:pt x="22" y="13"/>
                        </a:lnTo>
                        <a:lnTo>
                          <a:pt x="4" y="28"/>
                        </a:lnTo>
                        <a:lnTo>
                          <a:pt x="0" y="46"/>
                        </a:lnTo>
                        <a:lnTo>
                          <a:pt x="10" y="62"/>
                        </a:lnTo>
                        <a:lnTo>
                          <a:pt x="21" y="73"/>
                        </a:lnTo>
                        <a:lnTo>
                          <a:pt x="28" y="72"/>
                        </a:lnTo>
                        <a:lnTo>
                          <a:pt x="52" y="87"/>
                        </a:lnTo>
                        <a:lnTo>
                          <a:pt x="58" y="75"/>
                        </a:lnTo>
                        <a:lnTo>
                          <a:pt x="72" y="82"/>
                        </a:lnTo>
                        <a:lnTo>
                          <a:pt x="92" y="78"/>
                        </a:lnTo>
                        <a:lnTo>
                          <a:pt x="96" y="59"/>
                        </a:lnTo>
                        <a:lnTo>
                          <a:pt x="112" y="65"/>
                        </a:lnTo>
                        <a:lnTo>
                          <a:pt x="116" y="78"/>
                        </a:lnTo>
                        <a:lnTo>
                          <a:pt x="130" y="89"/>
                        </a:lnTo>
                        <a:lnTo>
                          <a:pt x="159" y="79"/>
                        </a:lnTo>
                        <a:lnTo>
                          <a:pt x="177" y="63"/>
                        </a:lnTo>
                        <a:lnTo>
                          <a:pt x="180" y="42"/>
                        </a:lnTo>
                        <a:lnTo>
                          <a:pt x="162" y="27"/>
                        </a:lnTo>
                        <a:lnTo>
                          <a:pt x="114" y="27"/>
                        </a:lnTo>
                        <a:lnTo>
                          <a:pt x="107" y="13"/>
                        </a:lnTo>
                        <a:lnTo>
                          <a:pt x="124" y="27"/>
                        </a:lnTo>
                        <a:lnTo>
                          <a:pt x="146" y="13"/>
                        </a:lnTo>
                        <a:lnTo>
                          <a:pt x="154" y="8"/>
                        </a:lnTo>
                        <a:lnTo>
                          <a:pt x="140" y="0"/>
                        </a:lnTo>
                        <a:lnTo>
                          <a:pt x="116" y="3"/>
                        </a:lnTo>
                        <a:lnTo>
                          <a:pt x="100" y="8"/>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p10"/>
                  <p:cNvSpPr/>
                  <p:nvPr/>
                </p:nvSpPr>
                <p:spPr>
                  <a:xfrm>
                    <a:off x="2752" y="1660"/>
                    <a:ext cx="281" cy="116"/>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29" name="Google Shape;429;p10"/>
                <p:cNvGrpSpPr/>
                <p:nvPr/>
              </p:nvGrpSpPr>
              <p:grpSpPr>
                <a:xfrm>
                  <a:off x="2761" y="1592"/>
                  <a:ext cx="338" cy="164"/>
                  <a:chOff x="2761" y="1592"/>
                  <a:chExt cx="338" cy="164"/>
                </a:xfrm>
              </p:grpSpPr>
              <p:sp>
                <p:nvSpPr>
                  <p:cNvPr id="430" name="Google Shape;430;p10"/>
                  <p:cNvSpPr/>
                  <p:nvPr/>
                </p:nvSpPr>
                <p:spPr>
                  <a:xfrm>
                    <a:off x="2763" y="1618"/>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31" name="Google Shape;431;p10"/>
                  <p:cNvSpPr/>
                  <p:nvPr/>
                </p:nvSpPr>
                <p:spPr>
                  <a:xfrm>
                    <a:off x="2761" y="1592"/>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32" name="Google Shape;432;p10"/>
                  <p:cNvCxnSpPr/>
                  <p:nvPr/>
                </p:nvCxnSpPr>
                <p:spPr>
                  <a:xfrm>
                    <a:off x="2761" y="1668"/>
                    <a:ext cx="0" cy="17"/>
                  </a:xfrm>
                  <a:prstGeom prst="straightConnector1">
                    <a:avLst/>
                  </a:prstGeom>
                  <a:noFill/>
                  <a:ln w="12700" cap="flat" cmpd="sng">
                    <a:solidFill>
                      <a:srgbClr val="000000"/>
                    </a:solidFill>
                    <a:prstDash val="solid"/>
                    <a:round/>
                    <a:headEnd type="none" w="sm" len="sm"/>
                    <a:tailEnd type="none" w="sm" len="sm"/>
                  </a:ln>
                </p:spPr>
              </p:cxnSp>
              <p:cxnSp>
                <p:nvCxnSpPr>
                  <p:cNvPr id="433" name="Google Shape;433;p10"/>
                  <p:cNvCxnSpPr/>
                  <p:nvPr/>
                </p:nvCxnSpPr>
                <p:spPr>
                  <a:xfrm>
                    <a:off x="2865" y="1728"/>
                    <a:ext cx="0" cy="20"/>
                  </a:xfrm>
                  <a:prstGeom prst="straightConnector1">
                    <a:avLst/>
                  </a:prstGeom>
                  <a:noFill/>
                  <a:ln w="12700" cap="flat" cmpd="sng">
                    <a:solidFill>
                      <a:srgbClr val="000000"/>
                    </a:solidFill>
                    <a:prstDash val="solid"/>
                    <a:round/>
                    <a:headEnd type="none" w="sm" len="sm"/>
                    <a:tailEnd type="none" w="sm" len="sm"/>
                  </a:ln>
                </p:spPr>
              </p:cxnSp>
              <p:cxnSp>
                <p:nvCxnSpPr>
                  <p:cNvPr id="434" name="Google Shape;434;p10"/>
                  <p:cNvCxnSpPr/>
                  <p:nvPr/>
                </p:nvCxnSpPr>
                <p:spPr>
                  <a:xfrm>
                    <a:off x="2932" y="1733"/>
                    <a:ext cx="0" cy="20"/>
                  </a:xfrm>
                  <a:prstGeom prst="straightConnector1">
                    <a:avLst/>
                  </a:prstGeom>
                  <a:noFill/>
                  <a:ln w="12700" cap="flat" cmpd="sng">
                    <a:solidFill>
                      <a:srgbClr val="000000"/>
                    </a:solidFill>
                    <a:prstDash val="solid"/>
                    <a:round/>
                    <a:headEnd type="none" w="sm" len="sm"/>
                    <a:tailEnd type="none" w="sm" len="sm"/>
                  </a:ln>
                </p:spPr>
              </p:cxnSp>
              <p:cxnSp>
                <p:nvCxnSpPr>
                  <p:cNvPr id="435" name="Google Shape;435;p10"/>
                  <p:cNvCxnSpPr/>
                  <p:nvPr/>
                </p:nvCxnSpPr>
                <p:spPr>
                  <a:xfrm>
                    <a:off x="2995" y="1729"/>
                    <a:ext cx="0" cy="19"/>
                  </a:xfrm>
                  <a:prstGeom prst="straightConnector1">
                    <a:avLst/>
                  </a:prstGeom>
                  <a:noFill/>
                  <a:ln w="12700" cap="flat" cmpd="sng">
                    <a:solidFill>
                      <a:srgbClr val="000000"/>
                    </a:solidFill>
                    <a:prstDash val="solid"/>
                    <a:round/>
                    <a:headEnd type="none" w="sm" len="sm"/>
                    <a:tailEnd type="none" w="sm" len="sm"/>
                  </a:ln>
                </p:spPr>
              </p:cxnSp>
              <p:cxnSp>
                <p:nvCxnSpPr>
                  <p:cNvPr id="436" name="Google Shape;436;p10"/>
                  <p:cNvCxnSpPr/>
                  <p:nvPr/>
                </p:nvCxnSpPr>
                <p:spPr>
                  <a:xfrm>
                    <a:off x="3060" y="1707"/>
                    <a:ext cx="0" cy="19"/>
                  </a:xfrm>
                  <a:prstGeom prst="straightConnector1">
                    <a:avLst/>
                  </a:prstGeom>
                  <a:noFill/>
                  <a:ln w="12700" cap="flat" cmpd="sng">
                    <a:solidFill>
                      <a:srgbClr val="000000"/>
                    </a:solidFill>
                    <a:prstDash val="solid"/>
                    <a:round/>
                    <a:headEnd type="none" w="sm" len="sm"/>
                    <a:tailEnd type="none" w="sm" len="sm"/>
                  </a:ln>
                </p:spPr>
              </p:cxnSp>
              <p:cxnSp>
                <p:nvCxnSpPr>
                  <p:cNvPr id="437" name="Google Shape;437;p10"/>
                  <p:cNvCxnSpPr/>
                  <p:nvPr/>
                </p:nvCxnSpPr>
                <p:spPr>
                  <a:xfrm>
                    <a:off x="3099" y="1664"/>
                    <a:ext cx="0" cy="23"/>
                  </a:xfrm>
                  <a:prstGeom prst="straightConnector1">
                    <a:avLst/>
                  </a:prstGeom>
                  <a:noFill/>
                  <a:ln w="12700" cap="flat" cmpd="sng">
                    <a:solidFill>
                      <a:srgbClr val="000000"/>
                    </a:solidFill>
                    <a:prstDash val="solid"/>
                    <a:round/>
                    <a:headEnd type="none" w="sm" len="sm"/>
                    <a:tailEnd type="none" w="sm" len="sm"/>
                  </a:ln>
                </p:spPr>
              </p:cxnSp>
              <p:cxnSp>
                <p:nvCxnSpPr>
                  <p:cNvPr id="438" name="Google Shape;438;p10"/>
                  <p:cNvCxnSpPr/>
                  <p:nvPr/>
                </p:nvCxnSpPr>
                <p:spPr>
                  <a:xfrm>
                    <a:off x="2805" y="1711"/>
                    <a:ext cx="0" cy="20"/>
                  </a:xfrm>
                  <a:prstGeom prst="straightConnector1">
                    <a:avLst/>
                  </a:prstGeom>
                  <a:noFill/>
                  <a:ln w="12700" cap="flat" cmpd="sng">
                    <a:solidFill>
                      <a:srgbClr val="000000"/>
                    </a:solidFill>
                    <a:prstDash val="solid"/>
                    <a:round/>
                    <a:headEnd type="none" w="sm" len="sm"/>
                    <a:tailEnd type="none" w="sm" len="sm"/>
                  </a:ln>
                </p:spPr>
              </p:cxnSp>
              <p:sp>
                <p:nvSpPr>
                  <p:cNvPr id="439" name="Google Shape;439;p10"/>
                  <p:cNvSpPr/>
                  <p:nvPr/>
                </p:nvSpPr>
                <p:spPr>
                  <a:xfrm>
                    <a:off x="2840" y="1614"/>
                    <a:ext cx="180" cy="91"/>
                  </a:xfrm>
                  <a:custGeom>
                    <a:avLst/>
                    <a:gdLst/>
                    <a:ahLst/>
                    <a:cxnLst/>
                    <a:rect l="l" t="t" r="r" b="b"/>
                    <a:pathLst>
                      <a:path w="180" h="91" extrusionOk="0">
                        <a:moveTo>
                          <a:pt x="98" y="11"/>
                        </a:moveTo>
                        <a:lnTo>
                          <a:pt x="56" y="7"/>
                        </a:lnTo>
                        <a:lnTo>
                          <a:pt x="21" y="14"/>
                        </a:lnTo>
                        <a:lnTo>
                          <a:pt x="2" y="29"/>
                        </a:lnTo>
                        <a:lnTo>
                          <a:pt x="0" y="47"/>
                        </a:lnTo>
                        <a:lnTo>
                          <a:pt x="9" y="63"/>
                        </a:lnTo>
                        <a:lnTo>
                          <a:pt x="21" y="74"/>
                        </a:lnTo>
                        <a:lnTo>
                          <a:pt x="27" y="73"/>
                        </a:lnTo>
                        <a:lnTo>
                          <a:pt x="52" y="88"/>
                        </a:lnTo>
                        <a:lnTo>
                          <a:pt x="57" y="76"/>
                        </a:lnTo>
                        <a:lnTo>
                          <a:pt x="72" y="84"/>
                        </a:lnTo>
                        <a:lnTo>
                          <a:pt x="93" y="78"/>
                        </a:lnTo>
                        <a:lnTo>
                          <a:pt x="95" y="60"/>
                        </a:lnTo>
                        <a:lnTo>
                          <a:pt x="111" y="66"/>
                        </a:lnTo>
                        <a:lnTo>
                          <a:pt x="117" y="78"/>
                        </a:lnTo>
                        <a:lnTo>
                          <a:pt x="130" y="90"/>
                        </a:lnTo>
                        <a:lnTo>
                          <a:pt x="158" y="80"/>
                        </a:lnTo>
                        <a:lnTo>
                          <a:pt x="176" y="64"/>
                        </a:lnTo>
                        <a:lnTo>
                          <a:pt x="179" y="42"/>
                        </a:lnTo>
                        <a:lnTo>
                          <a:pt x="161" y="27"/>
                        </a:lnTo>
                        <a:lnTo>
                          <a:pt x="113" y="28"/>
                        </a:lnTo>
                        <a:lnTo>
                          <a:pt x="107" y="14"/>
                        </a:lnTo>
                        <a:lnTo>
                          <a:pt x="122" y="28"/>
                        </a:lnTo>
                        <a:lnTo>
                          <a:pt x="144" y="14"/>
                        </a:lnTo>
                        <a:lnTo>
                          <a:pt x="153" y="11"/>
                        </a:lnTo>
                        <a:lnTo>
                          <a:pt x="140" y="0"/>
                        </a:lnTo>
                        <a:lnTo>
                          <a:pt x="117" y="4"/>
                        </a:lnTo>
                        <a:lnTo>
                          <a:pt x="98" y="11"/>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10"/>
                  <p:cNvSpPr/>
                  <p:nvPr/>
                </p:nvSpPr>
                <p:spPr>
                  <a:xfrm>
                    <a:off x="2792" y="1603"/>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41" name="Google Shape;441;p10"/>
                <p:cNvGrpSpPr/>
                <p:nvPr/>
              </p:nvGrpSpPr>
              <p:grpSpPr>
                <a:xfrm>
                  <a:off x="2765" y="1545"/>
                  <a:ext cx="338" cy="161"/>
                  <a:chOff x="2765" y="1545"/>
                  <a:chExt cx="338" cy="161"/>
                </a:xfrm>
              </p:grpSpPr>
              <p:sp>
                <p:nvSpPr>
                  <p:cNvPr id="442" name="Google Shape;442;p10"/>
                  <p:cNvSpPr/>
                  <p:nvPr/>
                </p:nvSpPr>
                <p:spPr>
                  <a:xfrm>
                    <a:off x="2765" y="1569"/>
                    <a:ext cx="338"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43" name="Google Shape;443;p10"/>
                  <p:cNvSpPr/>
                  <p:nvPr/>
                </p:nvSpPr>
                <p:spPr>
                  <a:xfrm>
                    <a:off x="2765" y="1545"/>
                    <a:ext cx="338"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44" name="Google Shape;444;p10"/>
                  <p:cNvCxnSpPr/>
                  <p:nvPr/>
                </p:nvCxnSpPr>
                <p:spPr>
                  <a:xfrm>
                    <a:off x="2765" y="1619"/>
                    <a:ext cx="0" cy="18"/>
                  </a:xfrm>
                  <a:prstGeom prst="straightConnector1">
                    <a:avLst/>
                  </a:prstGeom>
                  <a:noFill/>
                  <a:ln w="12700" cap="flat" cmpd="sng">
                    <a:solidFill>
                      <a:srgbClr val="000000"/>
                    </a:solidFill>
                    <a:prstDash val="solid"/>
                    <a:round/>
                    <a:headEnd type="none" w="sm" len="sm"/>
                    <a:tailEnd type="none" w="sm" len="sm"/>
                  </a:ln>
                </p:spPr>
              </p:cxnSp>
              <p:cxnSp>
                <p:nvCxnSpPr>
                  <p:cNvPr id="445" name="Google Shape;445;p10"/>
                  <p:cNvCxnSpPr/>
                  <p:nvPr/>
                </p:nvCxnSpPr>
                <p:spPr>
                  <a:xfrm>
                    <a:off x="286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446" name="Google Shape;446;p10"/>
                  <p:cNvCxnSpPr/>
                  <p:nvPr/>
                </p:nvCxnSpPr>
                <p:spPr>
                  <a:xfrm>
                    <a:off x="2935" y="1685"/>
                    <a:ext cx="0" cy="19"/>
                  </a:xfrm>
                  <a:prstGeom prst="straightConnector1">
                    <a:avLst/>
                  </a:prstGeom>
                  <a:noFill/>
                  <a:ln w="12700" cap="flat" cmpd="sng">
                    <a:solidFill>
                      <a:srgbClr val="000000"/>
                    </a:solidFill>
                    <a:prstDash val="solid"/>
                    <a:round/>
                    <a:headEnd type="none" w="sm" len="sm"/>
                    <a:tailEnd type="none" w="sm" len="sm"/>
                  </a:ln>
                </p:spPr>
              </p:cxnSp>
              <p:cxnSp>
                <p:nvCxnSpPr>
                  <p:cNvPr id="447" name="Google Shape;447;p10"/>
                  <p:cNvCxnSpPr/>
                  <p:nvPr/>
                </p:nvCxnSpPr>
                <p:spPr>
                  <a:xfrm>
                    <a:off x="2999" y="1679"/>
                    <a:ext cx="0" cy="20"/>
                  </a:xfrm>
                  <a:prstGeom prst="straightConnector1">
                    <a:avLst/>
                  </a:prstGeom>
                  <a:noFill/>
                  <a:ln w="12700" cap="flat" cmpd="sng">
                    <a:solidFill>
                      <a:srgbClr val="000000"/>
                    </a:solidFill>
                    <a:prstDash val="solid"/>
                    <a:round/>
                    <a:headEnd type="none" w="sm" len="sm"/>
                    <a:tailEnd type="none" w="sm" len="sm"/>
                  </a:ln>
                </p:spPr>
              </p:cxnSp>
              <p:cxnSp>
                <p:nvCxnSpPr>
                  <p:cNvPr id="448" name="Google Shape;448;p10"/>
                  <p:cNvCxnSpPr/>
                  <p:nvPr/>
                </p:nvCxnSpPr>
                <p:spPr>
                  <a:xfrm>
                    <a:off x="3065" y="1659"/>
                    <a:ext cx="0" cy="19"/>
                  </a:xfrm>
                  <a:prstGeom prst="straightConnector1">
                    <a:avLst/>
                  </a:prstGeom>
                  <a:noFill/>
                  <a:ln w="12700" cap="flat" cmpd="sng">
                    <a:solidFill>
                      <a:srgbClr val="000000"/>
                    </a:solidFill>
                    <a:prstDash val="solid"/>
                    <a:round/>
                    <a:headEnd type="none" w="sm" len="sm"/>
                    <a:tailEnd type="none" w="sm" len="sm"/>
                  </a:ln>
                </p:spPr>
              </p:cxnSp>
              <p:cxnSp>
                <p:nvCxnSpPr>
                  <p:cNvPr id="449" name="Google Shape;449;p10"/>
                  <p:cNvCxnSpPr/>
                  <p:nvPr/>
                </p:nvCxnSpPr>
                <p:spPr>
                  <a:xfrm>
                    <a:off x="3103" y="1615"/>
                    <a:ext cx="0" cy="23"/>
                  </a:xfrm>
                  <a:prstGeom prst="straightConnector1">
                    <a:avLst/>
                  </a:prstGeom>
                  <a:noFill/>
                  <a:ln w="12700" cap="flat" cmpd="sng">
                    <a:solidFill>
                      <a:srgbClr val="000000"/>
                    </a:solidFill>
                    <a:prstDash val="solid"/>
                    <a:round/>
                    <a:headEnd type="none" w="sm" len="sm"/>
                    <a:tailEnd type="none" w="sm" len="sm"/>
                  </a:ln>
                </p:spPr>
              </p:cxnSp>
              <p:cxnSp>
                <p:nvCxnSpPr>
                  <p:cNvPr id="450" name="Google Shape;450;p10"/>
                  <p:cNvCxnSpPr/>
                  <p:nvPr/>
                </p:nvCxnSpPr>
                <p:spPr>
                  <a:xfrm>
                    <a:off x="2809" y="1663"/>
                    <a:ext cx="0" cy="21"/>
                  </a:xfrm>
                  <a:prstGeom prst="straightConnector1">
                    <a:avLst/>
                  </a:prstGeom>
                  <a:noFill/>
                  <a:ln w="12700" cap="flat" cmpd="sng">
                    <a:solidFill>
                      <a:srgbClr val="000000"/>
                    </a:solidFill>
                    <a:prstDash val="solid"/>
                    <a:round/>
                    <a:headEnd type="none" w="sm" len="sm"/>
                    <a:tailEnd type="none" w="sm" len="sm"/>
                  </a:ln>
                </p:spPr>
              </p:cxnSp>
              <p:sp>
                <p:nvSpPr>
                  <p:cNvPr id="451" name="Google Shape;451;p10"/>
                  <p:cNvSpPr/>
                  <p:nvPr/>
                </p:nvSpPr>
                <p:spPr>
                  <a:xfrm>
                    <a:off x="2845" y="1566"/>
                    <a:ext cx="179" cy="91"/>
                  </a:xfrm>
                  <a:custGeom>
                    <a:avLst/>
                    <a:gdLst/>
                    <a:ahLst/>
                    <a:cxnLst/>
                    <a:rect l="l" t="t" r="r" b="b"/>
                    <a:pathLst>
                      <a:path w="179" h="91" extrusionOk="0">
                        <a:moveTo>
                          <a:pt x="98" y="10"/>
                        </a:moveTo>
                        <a:lnTo>
                          <a:pt x="56" y="5"/>
                        </a:lnTo>
                        <a:lnTo>
                          <a:pt x="20" y="13"/>
                        </a:lnTo>
                        <a:lnTo>
                          <a:pt x="2" y="28"/>
                        </a:lnTo>
                        <a:lnTo>
                          <a:pt x="0" y="46"/>
                        </a:lnTo>
                        <a:lnTo>
                          <a:pt x="8" y="62"/>
                        </a:lnTo>
                        <a:lnTo>
                          <a:pt x="19" y="74"/>
                        </a:lnTo>
                        <a:lnTo>
                          <a:pt x="26" y="72"/>
                        </a:lnTo>
                        <a:lnTo>
                          <a:pt x="51" y="88"/>
                        </a:lnTo>
                        <a:lnTo>
                          <a:pt x="56" y="75"/>
                        </a:lnTo>
                        <a:lnTo>
                          <a:pt x="70" y="82"/>
                        </a:lnTo>
                        <a:lnTo>
                          <a:pt x="91" y="78"/>
                        </a:lnTo>
                        <a:lnTo>
                          <a:pt x="94" y="60"/>
                        </a:lnTo>
                        <a:lnTo>
                          <a:pt x="111" y="66"/>
                        </a:lnTo>
                        <a:lnTo>
                          <a:pt x="115" y="78"/>
                        </a:lnTo>
                        <a:lnTo>
                          <a:pt x="128" y="90"/>
                        </a:lnTo>
                        <a:lnTo>
                          <a:pt x="157" y="79"/>
                        </a:lnTo>
                        <a:lnTo>
                          <a:pt x="176" y="63"/>
                        </a:lnTo>
                        <a:lnTo>
                          <a:pt x="178" y="42"/>
                        </a:lnTo>
                        <a:lnTo>
                          <a:pt x="160" y="27"/>
                        </a:lnTo>
                        <a:lnTo>
                          <a:pt x="112" y="27"/>
                        </a:lnTo>
                        <a:lnTo>
                          <a:pt x="105" y="13"/>
                        </a:lnTo>
                        <a:lnTo>
                          <a:pt x="122" y="27"/>
                        </a:lnTo>
                        <a:lnTo>
                          <a:pt x="144" y="13"/>
                        </a:lnTo>
                        <a:lnTo>
                          <a:pt x="152" y="10"/>
                        </a:lnTo>
                        <a:lnTo>
                          <a:pt x="139" y="0"/>
                        </a:lnTo>
                        <a:lnTo>
                          <a:pt x="115" y="3"/>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2" name="Google Shape;452;p10"/>
                  <p:cNvSpPr/>
                  <p:nvPr/>
                </p:nvSpPr>
                <p:spPr>
                  <a:xfrm>
                    <a:off x="2796" y="1555"/>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453" name="Google Shape;453;p10"/>
              <p:cNvGrpSpPr/>
              <p:nvPr/>
            </p:nvGrpSpPr>
            <p:grpSpPr>
              <a:xfrm>
                <a:off x="2361" y="1999"/>
                <a:ext cx="388" cy="200"/>
                <a:chOff x="2361" y="1999"/>
                <a:chExt cx="388" cy="200"/>
              </a:xfrm>
            </p:grpSpPr>
            <p:grpSp>
              <p:nvGrpSpPr>
                <p:cNvPr id="454" name="Google Shape;454;p10"/>
                <p:cNvGrpSpPr/>
                <p:nvPr/>
              </p:nvGrpSpPr>
              <p:grpSpPr>
                <a:xfrm>
                  <a:off x="2361" y="2037"/>
                  <a:ext cx="336" cy="162"/>
                  <a:chOff x="2361" y="2037"/>
                  <a:chExt cx="336" cy="162"/>
                </a:xfrm>
              </p:grpSpPr>
              <p:sp>
                <p:nvSpPr>
                  <p:cNvPr id="455" name="Google Shape;455;p10"/>
                  <p:cNvSpPr/>
                  <p:nvPr/>
                </p:nvSpPr>
                <p:spPr>
                  <a:xfrm>
                    <a:off x="2361" y="2061"/>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56" name="Google Shape;456;p10"/>
                  <p:cNvSpPr/>
                  <p:nvPr/>
                </p:nvSpPr>
                <p:spPr>
                  <a:xfrm>
                    <a:off x="2361" y="2037"/>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57" name="Google Shape;457;p10"/>
                  <p:cNvCxnSpPr/>
                  <p:nvPr/>
                </p:nvCxnSpPr>
                <p:spPr>
                  <a:xfrm>
                    <a:off x="2361" y="2111"/>
                    <a:ext cx="0" cy="17"/>
                  </a:xfrm>
                  <a:prstGeom prst="straightConnector1">
                    <a:avLst/>
                  </a:prstGeom>
                  <a:noFill/>
                  <a:ln w="12700" cap="flat" cmpd="sng">
                    <a:solidFill>
                      <a:srgbClr val="000000"/>
                    </a:solidFill>
                    <a:prstDash val="solid"/>
                    <a:round/>
                    <a:headEnd type="none" w="sm" len="sm"/>
                    <a:tailEnd type="none" w="sm" len="sm"/>
                  </a:ln>
                </p:spPr>
              </p:cxnSp>
              <p:cxnSp>
                <p:nvCxnSpPr>
                  <p:cNvPr id="458" name="Google Shape;458;p10"/>
                  <p:cNvCxnSpPr/>
                  <p:nvPr/>
                </p:nvCxnSpPr>
                <p:spPr>
                  <a:xfrm>
                    <a:off x="2463" y="2171"/>
                    <a:ext cx="0" cy="20"/>
                  </a:xfrm>
                  <a:prstGeom prst="straightConnector1">
                    <a:avLst/>
                  </a:prstGeom>
                  <a:noFill/>
                  <a:ln w="12700" cap="flat" cmpd="sng">
                    <a:solidFill>
                      <a:srgbClr val="000000"/>
                    </a:solidFill>
                    <a:prstDash val="solid"/>
                    <a:round/>
                    <a:headEnd type="none" w="sm" len="sm"/>
                    <a:tailEnd type="none" w="sm" len="sm"/>
                  </a:ln>
                </p:spPr>
              </p:cxnSp>
              <p:cxnSp>
                <p:nvCxnSpPr>
                  <p:cNvPr id="459" name="Google Shape;459;p10"/>
                  <p:cNvCxnSpPr/>
                  <p:nvPr/>
                </p:nvCxnSpPr>
                <p:spPr>
                  <a:xfrm>
                    <a:off x="2531" y="2176"/>
                    <a:ext cx="0" cy="19"/>
                  </a:xfrm>
                  <a:prstGeom prst="straightConnector1">
                    <a:avLst/>
                  </a:prstGeom>
                  <a:noFill/>
                  <a:ln w="12700" cap="flat" cmpd="sng">
                    <a:solidFill>
                      <a:srgbClr val="000000"/>
                    </a:solidFill>
                    <a:prstDash val="solid"/>
                    <a:round/>
                    <a:headEnd type="none" w="sm" len="sm"/>
                    <a:tailEnd type="none" w="sm" len="sm"/>
                  </a:ln>
                </p:spPr>
              </p:cxnSp>
              <p:cxnSp>
                <p:nvCxnSpPr>
                  <p:cNvPr id="460" name="Google Shape;460;p10"/>
                  <p:cNvCxnSpPr/>
                  <p:nvPr/>
                </p:nvCxnSpPr>
                <p:spPr>
                  <a:xfrm>
                    <a:off x="2593" y="2172"/>
                    <a:ext cx="0" cy="19"/>
                  </a:xfrm>
                  <a:prstGeom prst="straightConnector1">
                    <a:avLst/>
                  </a:prstGeom>
                  <a:noFill/>
                  <a:ln w="12700" cap="flat" cmpd="sng">
                    <a:solidFill>
                      <a:srgbClr val="000000"/>
                    </a:solidFill>
                    <a:prstDash val="solid"/>
                    <a:round/>
                    <a:headEnd type="none" w="sm" len="sm"/>
                    <a:tailEnd type="none" w="sm" len="sm"/>
                  </a:ln>
                </p:spPr>
              </p:cxnSp>
              <p:cxnSp>
                <p:nvCxnSpPr>
                  <p:cNvPr id="461" name="Google Shape;461;p10"/>
                  <p:cNvCxnSpPr/>
                  <p:nvPr/>
                </p:nvCxnSpPr>
                <p:spPr>
                  <a:xfrm>
                    <a:off x="2659" y="2150"/>
                    <a:ext cx="0" cy="19"/>
                  </a:xfrm>
                  <a:prstGeom prst="straightConnector1">
                    <a:avLst/>
                  </a:prstGeom>
                  <a:noFill/>
                  <a:ln w="12700" cap="flat" cmpd="sng">
                    <a:solidFill>
                      <a:srgbClr val="000000"/>
                    </a:solidFill>
                    <a:prstDash val="solid"/>
                    <a:round/>
                    <a:headEnd type="none" w="sm" len="sm"/>
                    <a:tailEnd type="none" w="sm" len="sm"/>
                  </a:ln>
                </p:spPr>
              </p:cxnSp>
              <p:cxnSp>
                <p:nvCxnSpPr>
                  <p:cNvPr id="462" name="Google Shape;462;p10"/>
                  <p:cNvCxnSpPr/>
                  <p:nvPr/>
                </p:nvCxnSpPr>
                <p:spPr>
                  <a:xfrm>
                    <a:off x="2697" y="2106"/>
                    <a:ext cx="0" cy="24"/>
                  </a:xfrm>
                  <a:prstGeom prst="straightConnector1">
                    <a:avLst/>
                  </a:prstGeom>
                  <a:noFill/>
                  <a:ln w="12700" cap="flat" cmpd="sng">
                    <a:solidFill>
                      <a:srgbClr val="000000"/>
                    </a:solidFill>
                    <a:prstDash val="solid"/>
                    <a:round/>
                    <a:headEnd type="none" w="sm" len="sm"/>
                    <a:tailEnd type="none" w="sm" len="sm"/>
                  </a:ln>
                </p:spPr>
              </p:cxnSp>
              <p:cxnSp>
                <p:nvCxnSpPr>
                  <p:cNvPr id="463" name="Google Shape;463;p10"/>
                  <p:cNvCxnSpPr/>
                  <p:nvPr/>
                </p:nvCxnSpPr>
                <p:spPr>
                  <a:xfrm>
                    <a:off x="2405" y="2154"/>
                    <a:ext cx="0" cy="21"/>
                  </a:xfrm>
                  <a:prstGeom prst="straightConnector1">
                    <a:avLst/>
                  </a:prstGeom>
                  <a:noFill/>
                  <a:ln w="12700" cap="flat" cmpd="sng">
                    <a:solidFill>
                      <a:srgbClr val="000000"/>
                    </a:solidFill>
                    <a:prstDash val="solid"/>
                    <a:round/>
                    <a:headEnd type="none" w="sm" len="sm"/>
                    <a:tailEnd type="none" w="sm" len="sm"/>
                  </a:ln>
                </p:spPr>
              </p:cxnSp>
              <p:sp>
                <p:nvSpPr>
                  <p:cNvPr id="464" name="Google Shape;464;p10"/>
                  <p:cNvSpPr/>
                  <p:nvPr/>
                </p:nvSpPr>
                <p:spPr>
                  <a:xfrm>
                    <a:off x="2439" y="2057"/>
                    <a:ext cx="179" cy="91"/>
                  </a:xfrm>
                  <a:custGeom>
                    <a:avLst/>
                    <a:gdLst/>
                    <a:ahLst/>
                    <a:cxnLst/>
                    <a:rect l="l" t="t" r="r" b="b"/>
                    <a:pathLst>
                      <a:path w="179" h="91" extrusionOk="0">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p10"/>
                  <p:cNvSpPr/>
                  <p:nvPr/>
                </p:nvSpPr>
                <p:spPr>
                  <a:xfrm>
                    <a:off x="2391" y="2046"/>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66" name="Google Shape;466;p10"/>
                <p:cNvGrpSpPr/>
                <p:nvPr/>
              </p:nvGrpSpPr>
              <p:grpSpPr>
                <a:xfrm>
                  <a:off x="2413" y="1999"/>
                  <a:ext cx="336" cy="163"/>
                  <a:chOff x="2413" y="1999"/>
                  <a:chExt cx="336" cy="163"/>
                </a:xfrm>
              </p:grpSpPr>
              <p:sp>
                <p:nvSpPr>
                  <p:cNvPr id="467" name="Google Shape;467;p10"/>
                  <p:cNvSpPr/>
                  <p:nvPr/>
                </p:nvSpPr>
                <p:spPr>
                  <a:xfrm>
                    <a:off x="2413" y="2025"/>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68" name="Google Shape;468;p10"/>
                  <p:cNvSpPr/>
                  <p:nvPr/>
                </p:nvSpPr>
                <p:spPr>
                  <a:xfrm>
                    <a:off x="2413" y="1999"/>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69" name="Google Shape;469;p10"/>
                  <p:cNvCxnSpPr/>
                  <p:nvPr/>
                </p:nvCxnSpPr>
                <p:spPr>
                  <a:xfrm>
                    <a:off x="2413" y="2074"/>
                    <a:ext cx="0" cy="17"/>
                  </a:xfrm>
                  <a:prstGeom prst="straightConnector1">
                    <a:avLst/>
                  </a:prstGeom>
                  <a:noFill/>
                  <a:ln w="12700" cap="flat" cmpd="sng">
                    <a:solidFill>
                      <a:srgbClr val="000000"/>
                    </a:solidFill>
                    <a:prstDash val="solid"/>
                    <a:round/>
                    <a:headEnd type="none" w="sm" len="sm"/>
                    <a:tailEnd type="none" w="sm" len="sm"/>
                  </a:ln>
                </p:spPr>
              </p:cxnSp>
              <p:cxnSp>
                <p:nvCxnSpPr>
                  <p:cNvPr id="470" name="Google Shape;470;p10"/>
                  <p:cNvCxnSpPr/>
                  <p:nvPr/>
                </p:nvCxnSpPr>
                <p:spPr>
                  <a:xfrm>
                    <a:off x="2517" y="2134"/>
                    <a:ext cx="0" cy="20"/>
                  </a:xfrm>
                  <a:prstGeom prst="straightConnector1">
                    <a:avLst/>
                  </a:prstGeom>
                  <a:noFill/>
                  <a:ln w="12700" cap="flat" cmpd="sng">
                    <a:solidFill>
                      <a:srgbClr val="000000"/>
                    </a:solidFill>
                    <a:prstDash val="solid"/>
                    <a:round/>
                    <a:headEnd type="none" w="sm" len="sm"/>
                    <a:tailEnd type="none" w="sm" len="sm"/>
                  </a:ln>
                </p:spPr>
              </p:cxnSp>
              <p:cxnSp>
                <p:nvCxnSpPr>
                  <p:cNvPr id="471" name="Google Shape;471;p10"/>
                  <p:cNvCxnSpPr/>
                  <p:nvPr/>
                </p:nvCxnSpPr>
                <p:spPr>
                  <a:xfrm>
                    <a:off x="2583" y="2140"/>
                    <a:ext cx="0" cy="20"/>
                  </a:xfrm>
                  <a:prstGeom prst="straightConnector1">
                    <a:avLst/>
                  </a:prstGeom>
                  <a:noFill/>
                  <a:ln w="12700" cap="flat" cmpd="sng">
                    <a:solidFill>
                      <a:srgbClr val="000000"/>
                    </a:solidFill>
                    <a:prstDash val="solid"/>
                    <a:round/>
                    <a:headEnd type="none" w="sm" len="sm"/>
                    <a:tailEnd type="none" w="sm" len="sm"/>
                  </a:ln>
                </p:spPr>
              </p:cxnSp>
              <p:cxnSp>
                <p:nvCxnSpPr>
                  <p:cNvPr id="472" name="Google Shape;472;p10"/>
                  <p:cNvCxnSpPr/>
                  <p:nvPr/>
                </p:nvCxnSpPr>
                <p:spPr>
                  <a:xfrm>
                    <a:off x="2645" y="2135"/>
                    <a:ext cx="0" cy="19"/>
                  </a:xfrm>
                  <a:prstGeom prst="straightConnector1">
                    <a:avLst/>
                  </a:prstGeom>
                  <a:noFill/>
                  <a:ln w="12700" cap="flat" cmpd="sng">
                    <a:solidFill>
                      <a:srgbClr val="000000"/>
                    </a:solidFill>
                    <a:prstDash val="solid"/>
                    <a:round/>
                    <a:headEnd type="none" w="sm" len="sm"/>
                    <a:tailEnd type="none" w="sm" len="sm"/>
                  </a:ln>
                </p:spPr>
              </p:cxnSp>
              <p:cxnSp>
                <p:nvCxnSpPr>
                  <p:cNvPr id="473" name="Google Shape;473;p10"/>
                  <p:cNvCxnSpPr/>
                  <p:nvPr/>
                </p:nvCxnSpPr>
                <p:spPr>
                  <a:xfrm>
                    <a:off x="2712" y="2113"/>
                    <a:ext cx="0" cy="20"/>
                  </a:xfrm>
                  <a:prstGeom prst="straightConnector1">
                    <a:avLst/>
                  </a:prstGeom>
                  <a:noFill/>
                  <a:ln w="12700" cap="flat" cmpd="sng">
                    <a:solidFill>
                      <a:srgbClr val="000000"/>
                    </a:solidFill>
                    <a:prstDash val="solid"/>
                    <a:round/>
                    <a:headEnd type="none" w="sm" len="sm"/>
                    <a:tailEnd type="none" w="sm" len="sm"/>
                  </a:ln>
                </p:spPr>
              </p:cxnSp>
              <p:cxnSp>
                <p:nvCxnSpPr>
                  <p:cNvPr id="474" name="Google Shape;474;p10"/>
                  <p:cNvCxnSpPr/>
                  <p:nvPr/>
                </p:nvCxnSpPr>
                <p:spPr>
                  <a:xfrm>
                    <a:off x="2749" y="2071"/>
                    <a:ext cx="0" cy="23"/>
                  </a:xfrm>
                  <a:prstGeom prst="straightConnector1">
                    <a:avLst/>
                  </a:prstGeom>
                  <a:noFill/>
                  <a:ln w="12700" cap="flat" cmpd="sng">
                    <a:solidFill>
                      <a:srgbClr val="000000"/>
                    </a:solidFill>
                    <a:prstDash val="solid"/>
                    <a:round/>
                    <a:headEnd type="none" w="sm" len="sm"/>
                    <a:tailEnd type="none" w="sm" len="sm"/>
                  </a:ln>
                </p:spPr>
              </p:cxnSp>
              <p:cxnSp>
                <p:nvCxnSpPr>
                  <p:cNvPr id="475" name="Google Shape;475;p10"/>
                  <p:cNvCxnSpPr/>
                  <p:nvPr/>
                </p:nvCxnSpPr>
                <p:spPr>
                  <a:xfrm>
                    <a:off x="2457" y="2118"/>
                    <a:ext cx="0" cy="19"/>
                  </a:xfrm>
                  <a:prstGeom prst="straightConnector1">
                    <a:avLst/>
                  </a:prstGeom>
                  <a:noFill/>
                  <a:ln w="12700" cap="flat" cmpd="sng">
                    <a:solidFill>
                      <a:srgbClr val="000000"/>
                    </a:solidFill>
                    <a:prstDash val="solid"/>
                    <a:round/>
                    <a:headEnd type="none" w="sm" len="sm"/>
                    <a:tailEnd type="none" w="sm" len="sm"/>
                  </a:ln>
                </p:spPr>
              </p:cxnSp>
              <p:sp>
                <p:nvSpPr>
                  <p:cNvPr id="476" name="Google Shape;476;p10"/>
                  <p:cNvSpPr/>
                  <p:nvPr/>
                </p:nvSpPr>
                <p:spPr>
                  <a:xfrm>
                    <a:off x="2492" y="2021"/>
                    <a:ext cx="178" cy="91"/>
                  </a:xfrm>
                  <a:custGeom>
                    <a:avLst/>
                    <a:gdLst/>
                    <a:ahLst/>
                    <a:cxnLst/>
                    <a:rect l="l" t="t" r="r" b="b"/>
                    <a:pathLst>
                      <a:path w="178" h="91" extrusionOk="0">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7" name="Google Shape;477;p10"/>
                  <p:cNvSpPr/>
                  <p:nvPr/>
                </p:nvSpPr>
                <p:spPr>
                  <a:xfrm>
                    <a:off x="2444" y="2010"/>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478" name="Google Shape;478;p10"/>
              <p:cNvGrpSpPr/>
              <p:nvPr/>
            </p:nvGrpSpPr>
            <p:grpSpPr>
              <a:xfrm>
                <a:off x="2361" y="1903"/>
                <a:ext cx="388" cy="200"/>
                <a:chOff x="2361" y="1903"/>
                <a:chExt cx="388" cy="200"/>
              </a:xfrm>
            </p:grpSpPr>
            <p:grpSp>
              <p:nvGrpSpPr>
                <p:cNvPr id="479" name="Google Shape;479;p10"/>
                <p:cNvGrpSpPr/>
                <p:nvPr/>
              </p:nvGrpSpPr>
              <p:grpSpPr>
                <a:xfrm>
                  <a:off x="2361" y="1941"/>
                  <a:ext cx="336" cy="162"/>
                  <a:chOff x="2361" y="1941"/>
                  <a:chExt cx="336" cy="162"/>
                </a:xfrm>
              </p:grpSpPr>
              <p:sp>
                <p:nvSpPr>
                  <p:cNvPr id="480" name="Google Shape;480;p10"/>
                  <p:cNvSpPr/>
                  <p:nvPr/>
                </p:nvSpPr>
                <p:spPr>
                  <a:xfrm>
                    <a:off x="2361" y="1965"/>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81" name="Google Shape;481;p10"/>
                  <p:cNvSpPr/>
                  <p:nvPr/>
                </p:nvSpPr>
                <p:spPr>
                  <a:xfrm>
                    <a:off x="2361" y="1941"/>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82" name="Google Shape;482;p10"/>
                  <p:cNvCxnSpPr/>
                  <p:nvPr/>
                </p:nvCxnSpPr>
                <p:spPr>
                  <a:xfrm>
                    <a:off x="2361" y="2015"/>
                    <a:ext cx="0" cy="17"/>
                  </a:xfrm>
                  <a:prstGeom prst="straightConnector1">
                    <a:avLst/>
                  </a:prstGeom>
                  <a:noFill/>
                  <a:ln w="12700" cap="flat" cmpd="sng">
                    <a:solidFill>
                      <a:srgbClr val="000000"/>
                    </a:solidFill>
                    <a:prstDash val="solid"/>
                    <a:round/>
                    <a:headEnd type="none" w="sm" len="sm"/>
                    <a:tailEnd type="none" w="sm" len="sm"/>
                  </a:ln>
                </p:spPr>
              </p:cxnSp>
              <p:cxnSp>
                <p:nvCxnSpPr>
                  <p:cNvPr id="483" name="Google Shape;483;p10"/>
                  <p:cNvCxnSpPr/>
                  <p:nvPr/>
                </p:nvCxnSpPr>
                <p:spPr>
                  <a:xfrm>
                    <a:off x="2463" y="2075"/>
                    <a:ext cx="0" cy="20"/>
                  </a:xfrm>
                  <a:prstGeom prst="straightConnector1">
                    <a:avLst/>
                  </a:prstGeom>
                  <a:noFill/>
                  <a:ln w="12700" cap="flat" cmpd="sng">
                    <a:solidFill>
                      <a:srgbClr val="000000"/>
                    </a:solidFill>
                    <a:prstDash val="solid"/>
                    <a:round/>
                    <a:headEnd type="none" w="sm" len="sm"/>
                    <a:tailEnd type="none" w="sm" len="sm"/>
                  </a:ln>
                </p:spPr>
              </p:cxnSp>
              <p:cxnSp>
                <p:nvCxnSpPr>
                  <p:cNvPr id="484" name="Google Shape;484;p10"/>
                  <p:cNvCxnSpPr/>
                  <p:nvPr/>
                </p:nvCxnSpPr>
                <p:spPr>
                  <a:xfrm>
                    <a:off x="2531" y="2080"/>
                    <a:ext cx="0" cy="19"/>
                  </a:xfrm>
                  <a:prstGeom prst="straightConnector1">
                    <a:avLst/>
                  </a:prstGeom>
                  <a:noFill/>
                  <a:ln w="12700" cap="flat" cmpd="sng">
                    <a:solidFill>
                      <a:srgbClr val="000000"/>
                    </a:solidFill>
                    <a:prstDash val="solid"/>
                    <a:round/>
                    <a:headEnd type="none" w="sm" len="sm"/>
                    <a:tailEnd type="none" w="sm" len="sm"/>
                  </a:ln>
                </p:spPr>
              </p:cxnSp>
              <p:cxnSp>
                <p:nvCxnSpPr>
                  <p:cNvPr id="485" name="Google Shape;485;p10"/>
                  <p:cNvCxnSpPr/>
                  <p:nvPr/>
                </p:nvCxnSpPr>
                <p:spPr>
                  <a:xfrm>
                    <a:off x="2593" y="2076"/>
                    <a:ext cx="0" cy="19"/>
                  </a:xfrm>
                  <a:prstGeom prst="straightConnector1">
                    <a:avLst/>
                  </a:prstGeom>
                  <a:noFill/>
                  <a:ln w="12700" cap="flat" cmpd="sng">
                    <a:solidFill>
                      <a:srgbClr val="000000"/>
                    </a:solidFill>
                    <a:prstDash val="solid"/>
                    <a:round/>
                    <a:headEnd type="none" w="sm" len="sm"/>
                    <a:tailEnd type="none" w="sm" len="sm"/>
                  </a:ln>
                </p:spPr>
              </p:cxnSp>
              <p:cxnSp>
                <p:nvCxnSpPr>
                  <p:cNvPr id="486" name="Google Shape;486;p10"/>
                  <p:cNvCxnSpPr/>
                  <p:nvPr/>
                </p:nvCxnSpPr>
                <p:spPr>
                  <a:xfrm>
                    <a:off x="2659" y="2054"/>
                    <a:ext cx="0" cy="19"/>
                  </a:xfrm>
                  <a:prstGeom prst="straightConnector1">
                    <a:avLst/>
                  </a:prstGeom>
                  <a:noFill/>
                  <a:ln w="12700" cap="flat" cmpd="sng">
                    <a:solidFill>
                      <a:srgbClr val="000000"/>
                    </a:solidFill>
                    <a:prstDash val="solid"/>
                    <a:round/>
                    <a:headEnd type="none" w="sm" len="sm"/>
                    <a:tailEnd type="none" w="sm" len="sm"/>
                  </a:ln>
                </p:spPr>
              </p:cxnSp>
              <p:cxnSp>
                <p:nvCxnSpPr>
                  <p:cNvPr id="487" name="Google Shape;487;p10"/>
                  <p:cNvCxnSpPr/>
                  <p:nvPr/>
                </p:nvCxnSpPr>
                <p:spPr>
                  <a:xfrm>
                    <a:off x="2697" y="2010"/>
                    <a:ext cx="0" cy="24"/>
                  </a:xfrm>
                  <a:prstGeom prst="straightConnector1">
                    <a:avLst/>
                  </a:prstGeom>
                  <a:noFill/>
                  <a:ln w="12700" cap="flat" cmpd="sng">
                    <a:solidFill>
                      <a:srgbClr val="000000"/>
                    </a:solidFill>
                    <a:prstDash val="solid"/>
                    <a:round/>
                    <a:headEnd type="none" w="sm" len="sm"/>
                    <a:tailEnd type="none" w="sm" len="sm"/>
                  </a:ln>
                </p:spPr>
              </p:cxnSp>
              <p:cxnSp>
                <p:nvCxnSpPr>
                  <p:cNvPr id="488" name="Google Shape;488;p10"/>
                  <p:cNvCxnSpPr/>
                  <p:nvPr/>
                </p:nvCxnSpPr>
                <p:spPr>
                  <a:xfrm>
                    <a:off x="2405" y="2058"/>
                    <a:ext cx="0" cy="21"/>
                  </a:xfrm>
                  <a:prstGeom prst="straightConnector1">
                    <a:avLst/>
                  </a:prstGeom>
                  <a:noFill/>
                  <a:ln w="12700" cap="flat" cmpd="sng">
                    <a:solidFill>
                      <a:srgbClr val="000000"/>
                    </a:solidFill>
                    <a:prstDash val="solid"/>
                    <a:round/>
                    <a:headEnd type="none" w="sm" len="sm"/>
                    <a:tailEnd type="none" w="sm" len="sm"/>
                  </a:ln>
                </p:spPr>
              </p:cxnSp>
              <p:sp>
                <p:nvSpPr>
                  <p:cNvPr id="489" name="Google Shape;489;p10"/>
                  <p:cNvSpPr/>
                  <p:nvPr/>
                </p:nvSpPr>
                <p:spPr>
                  <a:xfrm>
                    <a:off x="2439" y="1961"/>
                    <a:ext cx="179" cy="91"/>
                  </a:xfrm>
                  <a:custGeom>
                    <a:avLst/>
                    <a:gdLst/>
                    <a:ahLst/>
                    <a:cxnLst/>
                    <a:rect l="l" t="t" r="r" b="b"/>
                    <a:pathLst>
                      <a:path w="179" h="91" extrusionOk="0">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0" name="Google Shape;490;p10"/>
                  <p:cNvSpPr/>
                  <p:nvPr/>
                </p:nvSpPr>
                <p:spPr>
                  <a:xfrm>
                    <a:off x="2391" y="1950"/>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491" name="Google Shape;491;p10"/>
                <p:cNvGrpSpPr/>
                <p:nvPr/>
              </p:nvGrpSpPr>
              <p:grpSpPr>
                <a:xfrm>
                  <a:off x="2413" y="1903"/>
                  <a:ext cx="336" cy="163"/>
                  <a:chOff x="2413" y="1903"/>
                  <a:chExt cx="336" cy="163"/>
                </a:xfrm>
              </p:grpSpPr>
              <p:sp>
                <p:nvSpPr>
                  <p:cNvPr id="492" name="Google Shape;492;p10"/>
                  <p:cNvSpPr/>
                  <p:nvPr/>
                </p:nvSpPr>
                <p:spPr>
                  <a:xfrm>
                    <a:off x="2413" y="1929"/>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493" name="Google Shape;493;p10"/>
                  <p:cNvSpPr/>
                  <p:nvPr/>
                </p:nvSpPr>
                <p:spPr>
                  <a:xfrm>
                    <a:off x="2413" y="1903"/>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494" name="Google Shape;494;p10"/>
                  <p:cNvCxnSpPr/>
                  <p:nvPr/>
                </p:nvCxnSpPr>
                <p:spPr>
                  <a:xfrm>
                    <a:off x="2413" y="1978"/>
                    <a:ext cx="0" cy="17"/>
                  </a:xfrm>
                  <a:prstGeom prst="straightConnector1">
                    <a:avLst/>
                  </a:prstGeom>
                  <a:noFill/>
                  <a:ln w="12700" cap="flat" cmpd="sng">
                    <a:solidFill>
                      <a:srgbClr val="000000"/>
                    </a:solidFill>
                    <a:prstDash val="solid"/>
                    <a:round/>
                    <a:headEnd type="none" w="sm" len="sm"/>
                    <a:tailEnd type="none" w="sm" len="sm"/>
                  </a:ln>
                </p:spPr>
              </p:cxnSp>
              <p:cxnSp>
                <p:nvCxnSpPr>
                  <p:cNvPr id="495" name="Google Shape;495;p10"/>
                  <p:cNvCxnSpPr/>
                  <p:nvPr/>
                </p:nvCxnSpPr>
                <p:spPr>
                  <a:xfrm>
                    <a:off x="2517" y="2038"/>
                    <a:ext cx="0" cy="20"/>
                  </a:xfrm>
                  <a:prstGeom prst="straightConnector1">
                    <a:avLst/>
                  </a:prstGeom>
                  <a:noFill/>
                  <a:ln w="12700" cap="flat" cmpd="sng">
                    <a:solidFill>
                      <a:srgbClr val="000000"/>
                    </a:solidFill>
                    <a:prstDash val="solid"/>
                    <a:round/>
                    <a:headEnd type="none" w="sm" len="sm"/>
                    <a:tailEnd type="none" w="sm" len="sm"/>
                  </a:ln>
                </p:spPr>
              </p:cxnSp>
              <p:cxnSp>
                <p:nvCxnSpPr>
                  <p:cNvPr id="496" name="Google Shape;496;p10"/>
                  <p:cNvCxnSpPr/>
                  <p:nvPr/>
                </p:nvCxnSpPr>
                <p:spPr>
                  <a:xfrm>
                    <a:off x="2583" y="2044"/>
                    <a:ext cx="0" cy="20"/>
                  </a:xfrm>
                  <a:prstGeom prst="straightConnector1">
                    <a:avLst/>
                  </a:prstGeom>
                  <a:noFill/>
                  <a:ln w="12700" cap="flat" cmpd="sng">
                    <a:solidFill>
                      <a:srgbClr val="000000"/>
                    </a:solidFill>
                    <a:prstDash val="solid"/>
                    <a:round/>
                    <a:headEnd type="none" w="sm" len="sm"/>
                    <a:tailEnd type="none" w="sm" len="sm"/>
                  </a:ln>
                </p:spPr>
              </p:cxnSp>
              <p:cxnSp>
                <p:nvCxnSpPr>
                  <p:cNvPr id="497" name="Google Shape;497;p10"/>
                  <p:cNvCxnSpPr/>
                  <p:nvPr/>
                </p:nvCxnSpPr>
                <p:spPr>
                  <a:xfrm>
                    <a:off x="2645" y="2039"/>
                    <a:ext cx="0" cy="19"/>
                  </a:xfrm>
                  <a:prstGeom prst="straightConnector1">
                    <a:avLst/>
                  </a:prstGeom>
                  <a:noFill/>
                  <a:ln w="12700" cap="flat" cmpd="sng">
                    <a:solidFill>
                      <a:srgbClr val="000000"/>
                    </a:solidFill>
                    <a:prstDash val="solid"/>
                    <a:round/>
                    <a:headEnd type="none" w="sm" len="sm"/>
                    <a:tailEnd type="none" w="sm" len="sm"/>
                  </a:ln>
                </p:spPr>
              </p:cxnSp>
              <p:cxnSp>
                <p:nvCxnSpPr>
                  <p:cNvPr id="498" name="Google Shape;498;p10"/>
                  <p:cNvCxnSpPr/>
                  <p:nvPr/>
                </p:nvCxnSpPr>
                <p:spPr>
                  <a:xfrm>
                    <a:off x="2712" y="2017"/>
                    <a:ext cx="0" cy="20"/>
                  </a:xfrm>
                  <a:prstGeom prst="straightConnector1">
                    <a:avLst/>
                  </a:prstGeom>
                  <a:noFill/>
                  <a:ln w="12700" cap="flat" cmpd="sng">
                    <a:solidFill>
                      <a:srgbClr val="000000"/>
                    </a:solidFill>
                    <a:prstDash val="solid"/>
                    <a:round/>
                    <a:headEnd type="none" w="sm" len="sm"/>
                    <a:tailEnd type="none" w="sm" len="sm"/>
                  </a:ln>
                </p:spPr>
              </p:cxnSp>
              <p:cxnSp>
                <p:nvCxnSpPr>
                  <p:cNvPr id="499" name="Google Shape;499;p10"/>
                  <p:cNvCxnSpPr/>
                  <p:nvPr/>
                </p:nvCxnSpPr>
                <p:spPr>
                  <a:xfrm>
                    <a:off x="2749" y="1975"/>
                    <a:ext cx="0" cy="23"/>
                  </a:xfrm>
                  <a:prstGeom prst="straightConnector1">
                    <a:avLst/>
                  </a:prstGeom>
                  <a:noFill/>
                  <a:ln w="12700" cap="flat" cmpd="sng">
                    <a:solidFill>
                      <a:srgbClr val="000000"/>
                    </a:solidFill>
                    <a:prstDash val="solid"/>
                    <a:round/>
                    <a:headEnd type="none" w="sm" len="sm"/>
                    <a:tailEnd type="none" w="sm" len="sm"/>
                  </a:ln>
                </p:spPr>
              </p:cxnSp>
              <p:cxnSp>
                <p:nvCxnSpPr>
                  <p:cNvPr id="500" name="Google Shape;500;p10"/>
                  <p:cNvCxnSpPr/>
                  <p:nvPr/>
                </p:nvCxnSpPr>
                <p:spPr>
                  <a:xfrm>
                    <a:off x="2457" y="2022"/>
                    <a:ext cx="0" cy="19"/>
                  </a:xfrm>
                  <a:prstGeom prst="straightConnector1">
                    <a:avLst/>
                  </a:prstGeom>
                  <a:noFill/>
                  <a:ln w="12700" cap="flat" cmpd="sng">
                    <a:solidFill>
                      <a:srgbClr val="000000"/>
                    </a:solidFill>
                    <a:prstDash val="solid"/>
                    <a:round/>
                    <a:headEnd type="none" w="sm" len="sm"/>
                    <a:tailEnd type="none" w="sm" len="sm"/>
                  </a:ln>
                </p:spPr>
              </p:cxnSp>
              <p:sp>
                <p:nvSpPr>
                  <p:cNvPr id="501" name="Google Shape;501;p10"/>
                  <p:cNvSpPr/>
                  <p:nvPr/>
                </p:nvSpPr>
                <p:spPr>
                  <a:xfrm>
                    <a:off x="2492" y="1925"/>
                    <a:ext cx="178" cy="91"/>
                  </a:xfrm>
                  <a:custGeom>
                    <a:avLst/>
                    <a:gdLst/>
                    <a:ahLst/>
                    <a:cxnLst/>
                    <a:rect l="l" t="t" r="r" b="b"/>
                    <a:pathLst>
                      <a:path w="178" h="91" extrusionOk="0">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2" name="Google Shape;502;p10"/>
                  <p:cNvSpPr/>
                  <p:nvPr/>
                </p:nvSpPr>
                <p:spPr>
                  <a:xfrm>
                    <a:off x="2444" y="1914"/>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nvGrpSpPr>
              <p:cNvPr id="503" name="Google Shape;503;p10"/>
              <p:cNvGrpSpPr/>
              <p:nvPr/>
            </p:nvGrpSpPr>
            <p:grpSpPr>
              <a:xfrm>
                <a:off x="2361" y="1807"/>
                <a:ext cx="388" cy="200"/>
                <a:chOff x="2361" y="1807"/>
                <a:chExt cx="388" cy="200"/>
              </a:xfrm>
            </p:grpSpPr>
            <p:grpSp>
              <p:nvGrpSpPr>
                <p:cNvPr id="504" name="Google Shape;504;p10"/>
                <p:cNvGrpSpPr/>
                <p:nvPr/>
              </p:nvGrpSpPr>
              <p:grpSpPr>
                <a:xfrm>
                  <a:off x="2361" y="1845"/>
                  <a:ext cx="336" cy="162"/>
                  <a:chOff x="2361" y="1845"/>
                  <a:chExt cx="336" cy="162"/>
                </a:xfrm>
              </p:grpSpPr>
              <p:sp>
                <p:nvSpPr>
                  <p:cNvPr id="505" name="Google Shape;505;p10"/>
                  <p:cNvSpPr/>
                  <p:nvPr/>
                </p:nvSpPr>
                <p:spPr>
                  <a:xfrm>
                    <a:off x="2361" y="1869"/>
                    <a:ext cx="336" cy="138"/>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506" name="Google Shape;506;p10"/>
                  <p:cNvSpPr/>
                  <p:nvPr/>
                </p:nvSpPr>
                <p:spPr>
                  <a:xfrm>
                    <a:off x="2361" y="1845"/>
                    <a:ext cx="336" cy="137"/>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507" name="Google Shape;507;p10"/>
                  <p:cNvCxnSpPr/>
                  <p:nvPr/>
                </p:nvCxnSpPr>
                <p:spPr>
                  <a:xfrm>
                    <a:off x="2361" y="1919"/>
                    <a:ext cx="0" cy="17"/>
                  </a:xfrm>
                  <a:prstGeom prst="straightConnector1">
                    <a:avLst/>
                  </a:prstGeom>
                  <a:noFill/>
                  <a:ln w="12700" cap="flat" cmpd="sng">
                    <a:solidFill>
                      <a:srgbClr val="000000"/>
                    </a:solidFill>
                    <a:prstDash val="solid"/>
                    <a:round/>
                    <a:headEnd type="none" w="sm" len="sm"/>
                    <a:tailEnd type="none" w="sm" len="sm"/>
                  </a:ln>
                </p:spPr>
              </p:cxnSp>
              <p:cxnSp>
                <p:nvCxnSpPr>
                  <p:cNvPr id="508" name="Google Shape;508;p10"/>
                  <p:cNvCxnSpPr/>
                  <p:nvPr/>
                </p:nvCxnSpPr>
                <p:spPr>
                  <a:xfrm>
                    <a:off x="2463" y="1979"/>
                    <a:ext cx="0" cy="20"/>
                  </a:xfrm>
                  <a:prstGeom prst="straightConnector1">
                    <a:avLst/>
                  </a:prstGeom>
                  <a:noFill/>
                  <a:ln w="12700" cap="flat" cmpd="sng">
                    <a:solidFill>
                      <a:srgbClr val="000000"/>
                    </a:solidFill>
                    <a:prstDash val="solid"/>
                    <a:round/>
                    <a:headEnd type="none" w="sm" len="sm"/>
                    <a:tailEnd type="none" w="sm" len="sm"/>
                  </a:ln>
                </p:spPr>
              </p:cxnSp>
              <p:cxnSp>
                <p:nvCxnSpPr>
                  <p:cNvPr id="509" name="Google Shape;509;p10"/>
                  <p:cNvCxnSpPr/>
                  <p:nvPr/>
                </p:nvCxnSpPr>
                <p:spPr>
                  <a:xfrm>
                    <a:off x="2531" y="1984"/>
                    <a:ext cx="0" cy="19"/>
                  </a:xfrm>
                  <a:prstGeom prst="straightConnector1">
                    <a:avLst/>
                  </a:prstGeom>
                  <a:noFill/>
                  <a:ln w="12700" cap="flat" cmpd="sng">
                    <a:solidFill>
                      <a:srgbClr val="000000"/>
                    </a:solidFill>
                    <a:prstDash val="solid"/>
                    <a:round/>
                    <a:headEnd type="none" w="sm" len="sm"/>
                    <a:tailEnd type="none" w="sm" len="sm"/>
                  </a:ln>
                </p:spPr>
              </p:cxnSp>
              <p:cxnSp>
                <p:nvCxnSpPr>
                  <p:cNvPr id="510" name="Google Shape;510;p10"/>
                  <p:cNvCxnSpPr/>
                  <p:nvPr/>
                </p:nvCxnSpPr>
                <p:spPr>
                  <a:xfrm>
                    <a:off x="2593" y="1980"/>
                    <a:ext cx="0" cy="19"/>
                  </a:xfrm>
                  <a:prstGeom prst="straightConnector1">
                    <a:avLst/>
                  </a:prstGeom>
                  <a:noFill/>
                  <a:ln w="12700" cap="flat" cmpd="sng">
                    <a:solidFill>
                      <a:srgbClr val="000000"/>
                    </a:solidFill>
                    <a:prstDash val="solid"/>
                    <a:round/>
                    <a:headEnd type="none" w="sm" len="sm"/>
                    <a:tailEnd type="none" w="sm" len="sm"/>
                  </a:ln>
                </p:spPr>
              </p:cxnSp>
              <p:cxnSp>
                <p:nvCxnSpPr>
                  <p:cNvPr id="511" name="Google Shape;511;p10"/>
                  <p:cNvCxnSpPr/>
                  <p:nvPr/>
                </p:nvCxnSpPr>
                <p:spPr>
                  <a:xfrm>
                    <a:off x="2659" y="1958"/>
                    <a:ext cx="0" cy="19"/>
                  </a:xfrm>
                  <a:prstGeom prst="straightConnector1">
                    <a:avLst/>
                  </a:prstGeom>
                  <a:noFill/>
                  <a:ln w="12700" cap="flat" cmpd="sng">
                    <a:solidFill>
                      <a:srgbClr val="000000"/>
                    </a:solidFill>
                    <a:prstDash val="solid"/>
                    <a:round/>
                    <a:headEnd type="none" w="sm" len="sm"/>
                    <a:tailEnd type="none" w="sm" len="sm"/>
                  </a:ln>
                </p:spPr>
              </p:cxnSp>
              <p:cxnSp>
                <p:nvCxnSpPr>
                  <p:cNvPr id="512" name="Google Shape;512;p10"/>
                  <p:cNvCxnSpPr/>
                  <p:nvPr/>
                </p:nvCxnSpPr>
                <p:spPr>
                  <a:xfrm>
                    <a:off x="2697" y="1914"/>
                    <a:ext cx="0" cy="24"/>
                  </a:xfrm>
                  <a:prstGeom prst="straightConnector1">
                    <a:avLst/>
                  </a:prstGeom>
                  <a:noFill/>
                  <a:ln w="12700" cap="flat" cmpd="sng">
                    <a:solidFill>
                      <a:srgbClr val="000000"/>
                    </a:solidFill>
                    <a:prstDash val="solid"/>
                    <a:round/>
                    <a:headEnd type="none" w="sm" len="sm"/>
                    <a:tailEnd type="none" w="sm" len="sm"/>
                  </a:ln>
                </p:spPr>
              </p:cxnSp>
              <p:cxnSp>
                <p:nvCxnSpPr>
                  <p:cNvPr id="513" name="Google Shape;513;p10"/>
                  <p:cNvCxnSpPr/>
                  <p:nvPr/>
                </p:nvCxnSpPr>
                <p:spPr>
                  <a:xfrm>
                    <a:off x="2405" y="1962"/>
                    <a:ext cx="0" cy="21"/>
                  </a:xfrm>
                  <a:prstGeom prst="straightConnector1">
                    <a:avLst/>
                  </a:prstGeom>
                  <a:noFill/>
                  <a:ln w="12700" cap="flat" cmpd="sng">
                    <a:solidFill>
                      <a:srgbClr val="000000"/>
                    </a:solidFill>
                    <a:prstDash val="solid"/>
                    <a:round/>
                    <a:headEnd type="none" w="sm" len="sm"/>
                    <a:tailEnd type="none" w="sm" len="sm"/>
                  </a:ln>
                </p:spPr>
              </p:cxnSp>
              <p:sp>
                <p:nvSpPr>
                  <p:cNvPr id="514" name="Google Shape;514;p10"/>
                  <p:cNvSpPr/>
                  <p:nvPr/>
                </p:nvSpPr>
                <p:spPr>
                  <a:xfrm>
                    <a:off x="2439" y="1865"/>
                    <a:ext cx="179" cy="91"/>
                  </a:xfrm>
                  <a:custGeom>
                    <a:avLst/>
                    <a:gdLst/>
                    <a:ahLst/>
                    <a:cxnLst/>
                    <a:rect l="l" t="t" r="r" b="b"/>
                    <a:pathLst>
                      <a:path w="179" h="91" extrusionOk="0">
                        <a:moveTo>
                          <a:pt x="98" y="10"/>
                        </a:moveTo>
                        <a:lnTo>
                          <a:pt x="55" y="7"/>
                        </a:lnTo>
                        <a:lnTo>
                          <a:pt x="21" y="14"/>
                        </a:lnTo>
                        <a:lnTo>
                          <a:pt x="2" y="28"/>
                        </a:lnTo>
                        <a:lnTo>
                          <a:pt x="0" y="46"/>
                        </a:lnTo>
                        <a:lnTo>
                          <a:pt x="9" y="63"/>
                        </a:lnTo>
                        <a:lnTo>
                          <a:pt x="20" y="74"/>
                        </a:lnTo>
                        <a:lnTo>
                          <a:pt x="27" y="73"/>
                        </a:lnTo>
                        <a:lnTo>
                          <a:pt x="51" y="88"/>
                        </a:lnTo>
                        <a:lnTo>
                          <a:pt x="56" y="75"/>
                        </a:lnTo>
                        <a:lnTo>
                          <a:pt x="71" y="83"/>
                        </a:lnTo>
                        <a:lnTo>
                          <a:pt x="92" y="78"/>
                        </a:lnTo>
                        <a:lnTo>
                          <a:pt x="95" y="60"/>
                        </a:lnTo>
                        <a:lnTo>
                          <a:pt x="110" y="66"/>
                        </a:lnTo>
                        <a:lnTo>
                          <a:pt x="116" y="78"/>
                        </a:lnTo>
                        <a:lnTo>
                          <a:pt x="129" y="90"/>
                        </a:lnTo>
                        <a:lnTo>
                          <a:pt x="158" y="79"/>
                        </a:lnTo>
                        <a:lnTo>
                          <a:pt x="175" y="64"/>
                        </a:lnTo>
                        <a:lnTo>
                          <a:pt x="178" y="42"/>
                        </a:lnTo>
                        <a:lnTo>
                          <a:pt x="161" y="27"/>
                        </a:lnTo>
                        <a:lnTo>
                          <a:pt x="111" y="28"/>
                        </a:lnTo>
                        <a:lnTo>
                          <a:pt x="106" y="14"/>
                        </a:lnTo>
                        <a:lnTo>
                          <a:pt x="122" y="28"/>
                        </a:lnTo>
                        <a:lnTo>
                          <a:pt x="143" y="14"/>
                        </a:lnTo>
                        <a:lnTo>
                          <a:pt x="152" y="10"/>
                        </a:lnTo>
                        <a:lnTo>
                          <a:pt x="139" y="0"/>
                        </a:lnTo>
                        <a:lnTo>
                          <a:pt x="116" y="4"/>
                        </a:lnTo>
                        <a:lnTo>
                          <a:pt x="98" y="10"/>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10"/>
                  <p:cNvSpPr/>
                  <p:nvPr/>
                </p:nvSpPr>
                <p:spPr>
                  <a:xfrm>
                    <a:off x="2391" y="1854"/>
                    <a:ext cx="282"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nvGrpSpPr>
                <p:cNvPr id="516" name="Google Shape;516;p10"/>
                <p:cNvGrpSpPr/>
                <p:nvPr/>
              </p:nvGrpSpPr>
              <p:grpSpPr>
                <a:xfrm>
                  <a:off x="2413" y="1807"/>
                  <a:ext cx="336" cy="163"/>
                  <a:chOff x="2413" y="1807"/>
                  <a:chExt cx="336" cy="163"/>
                </a:xfrm>
              </p:grpSpPr>
              <p:sp>
                <p:nvSpPr>
                  <p:cNvPr id="517" name="Google Shape;517;p10"/>
                  <p:cNvSpPr/>
                  <p:nvPr/>
                </p:nvSpPr>
                <p:spPr>
                  <a:xfrm>
                    <a:off x="2413" y="1833"/>
                    <a:ext cx="336" cy="137"/>
                  </a:xfrm>
                  <a:prstGeom prst="ellipse">
                    <a:avLst/>
                  </a:prstGeom>
                  <a:solidFill>
                    <a:srgbClr val="BF7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sp>
                <p:nvSpPr>
                  <p:cNvPr id="518" name="Google Shape;518;p10"/>
                  <p:cNvSpPr/>
                  <p:nvPr/>
                </p:nvSpPr>
                <p:spPr>
                  <a:xfrm>
                    <a:off x="2413" y="1807"/>
                    <a:ext cx="336" cy="138"/>
                  </a:xfrm>
                  <a:prstGeom prst="ellipse">
                    <a:avLst/>
                  </a:prstGeom>
                  <a:solidFill>
                    <a:srgbClr val="FF9F00"/>
                  </a:solid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cxnSp>
                <p:nvCxnSpPr>
                  <p:cNvPr id="519" name="Google Shape;519;p10"/>
                  <p:cNvCxnSpPr/>
                  <p:nvPr/>
                </p:nvCxnSpPr>
                <p:spPr>
                  <a:xfrm>
                    <a:off x="2413" y="1882"/>
                    <a:ext cx="0" cy="17"/>
                  </a:xfrm>
                  <a:prstGeom prst="straightConnector1">
                    <a:avLst/>
                  </a:prstGeom>
                  <a:noFill/>
                  <a:ln w="12700" cap="flat" cmpd="sng">
                    <a:solidFill>
                      <a:srgbClr val="000000"/>
                    </a:solidFill>
                    <a:prstDash val="solid"/>
                    <a:round/>
                    <a:headEnd type="none" w="sm" len="sm"/>
                    <a:tailEnd type="none" w="sm" len="sm"/>
                  </a:ln>
                </p:spPr>
              </p:cxnSp>
              <p:cxnSp>
                <p:nvCxnSpPr>
                  <p:cNvPr id="520" name="Google Shape;520;p10"/>
                  <p:cNvCxnSpPr/>
                  <p:nvPr/>
                </p:nvCxnSpPr>
                <p:spPr>
                  <a:xfrm>
                    <a:off x="2517" y="1942"/>
                    <a:ext cx="0" cy="20"/>
                  </a:xfrm>
                  <a:prstGeom prst="straightConnector1">
                    <a:avLst/>
                  </a:prstGeom>
                  <a:noFill/>
                  <a:ln w="12700" cap="flat" cmpd="sng">
                    <a:solidFill>
                      <a:srgbClr val="000000"/>
                    </a:solidFill>
                    <a:prstDash val="solid"/>
                    <a:round/>
                    <a:headEnd type="none" w="sm" len="sm"/>
                    <a:tailEnd type="none" w="sm" len="sm"/>
                  </a:ln>
                </p:spPr>
              </p:cxnSp>
              <p:cxnSp>
                <p:nvCxnSpPr>
                  <p:cNvPr id="521" name="Google Shape;521;p10"/>
                  <p:cNvCxnSpPr/>
                  <p:nvPr/>
                </p:nvCxnSpPr>
                <p:spPr>
                  <a:xfrm>
                    <a:off x="2583" y="1948"/>
                    <a:ext cx="0" cy="20"/>
                  </a:xfrm>
                  <a:prstGeom prst="straightConnector1">
                    <a:avLst/>
                  </a:prstGeom>
                  <a:noFill/>
                  <a:ln w="12700" cap="flat" cmpd="sng">
                    <a:solidFill>
                      <a:srgbClr val="000000"/>
                    </a:solidFill>
                    <a:prstDash val="solid"/>
                    <a:round/>
                    <a:headEnd type="none" w="sm" len="sm"/>
                    <a:tailEnd type="none" w="sm" len="sm"/>
                  </a:ln>
                </p:spPr>
              </p:cxnSp>
              <p:cxnSp>
                <p:nvCxnSpPr>
                  <p:cNvPr id="522" name="Google Shape;522;p10"/>
                  <p:cNvCxnSpPr/>
                  <p:nvPr/>
                </p:nvCxnSpPr>
                <p:spPr>
                  <a:xfrm>
                    <a:off x="2645" y="1943"/>
                    <a:ext cx="0" cy="19"/>
                  </a:xfrm>
                  <a:prstGeom prst="straightConnector1">
                    <a:avLst/>
                  </a:prstGeom>
                  <a:noFill/>
                  <a:ln w="12700" cap="flat" cmpd="sng">
                    <a:solidFill>
                      <a:srgbClr val="000000"/>
                    </a:solidFill>
                    <a:prstDash val="solid"/>
                    <a:round/>
                    <a:headEnd type="none" w="sm" len="sm"/>
                    <a:tailEnd type="none" w="sm" len="sm"/>
                  </a:ln>
                </p:spPr>
              </p:cxnSp>
              <p:cxnSp>
                <p:nvCxnSpPr>
                  <p:cNvPr id="523" name="Google Shape;523;p10"/>
                  <p:cNvCxnSpPr/>
                  <p:nvPr/>
                </p:nvCxnSpPr>
                <p:spPr>
                  <a:xfrm>
                    <a:off x="2712" y="1921"/>
                    <a:ext cx="0" cy="20"/>
                  </a:xfrm>
                  <a:prstGeom prst="straightConnector1">
                    <a:avLst/>
                  </a:prstGeom>
                  <a:noFill/>
                  <a:ln w="12700" cap="flat" cmpd="sng">
                    <a:solidFill>
                      <a:srgbClr val="000000"/>
                    </a:solidFill>
                    <a:prstDash val="solid"/>
                    <a:round/>
                    <a:headEnd type="none" w="sm" len="sm"/>
                    <a:tailEnd type="none" w="sm" len="sm"/>
                  </a:ln>
                </p:spPr>
              </p:cxnSp>
              <p:cxnSp>
                <p:nvCxnSpPr>
                  <p:cNvPr id="524" name="Google Shape;524;p10"/>
                  <p:cNvCxnSpPr/>
                  <p:nvPr/>
                </p:nvCxnSpPr>
                <p:spPr>
                  <a:xfrm>
                    <a:off x="2749" y="1879"/>
                    <a:ext cx="0" cy="23"/>
                  </a:xfrm>
                  <a:prstGeom prst="straightConnector1">
                    <a:avLst/>
                  </a:prstGeom>
                  <a:noFill/>
                  <a:ln w="12700" cap="flat" cmpd="sng">
                    <a:solidFill>
                      <a:srgbClr val="000000"/>
                    </a:solidFill>
                    <a:prstDash val="solid"/>
                    <a:round/>
                    <a:headEnd type="none" w="sm" len="sm"/>
                    <a:tailEnd type="none" w="sm" len="sm"/>
                  </a:ln>
                </p:spPr>
              </p:cxnSp>
              <p:cxnSp>
                <p:nvCxnSpPr>
                  <p:cNvPr id="525" name="Google Shape;525;p10"/>
                  <p:cNvCxnSpPr/>
                  <p:nvPr/>
                </p:nvCxnSpPr>
                <p:spPr>
                  <a:xfrm>
                    <a:off x="2457" y="1926"/>
                    <a:ext cx="0" cy="19"/>
                  </a:xfrm>
                  <a:prstGeom prst="straightConnector1">
                    <a:avLst/>
                  </a:prstGeom>
                  <a:noFill/>
                  <a:ln w="12700" cap="flat" cmpd="sng">
                    <a:solidFill>
                      <a:srgbClr val="000000"/>
                    </a:solidFill>
                    <a:prstDash val="solid"/>
                    <a:round/>
                    <a:headEnd type="none" w="sm" len="sm"/>
                    <a:tailEnd type="none" w="sm" len="sm"/>
                  </a:ln>
                </p:spPr>
              </p:cxnSp>
              <p:sp>
                <p:nvSpPr>
                  <p:cNvPr id="526" name="Google Shape;526;p10"/>
                  <p:cNvSpPr/>
                  <p:nvPr/>
                </p:nvSpPr>
                <p:spPr>
                  <a:xfrm>
                    <a:off x="2492" y="1829"/>
                    <a:ext cx="178" cy="91"/>
                  </a:xfrm>
                  <a:custGeom>
                    <a:avLst/>
                    <a:gdLst/>
                    <a:ahLst/>
                    <a:cxnLst/>
                    <a:rect l="l" t="t" r="r" b="b"/>
                    <a:pathLst>
                      <a:path w="178" h="91" extrusionOk="0">
                        <a:moveTo>
                          <a:pt x="98" y="9"/>
                        </a:moveTo>
                        <a:lnTo>
                          <a:pt x="55" y="5"/>
                        </a:lnTo>
                        <a:lnTo>
                          <a:pt x="20" y="13"/>
                        </a:lnTo>
                        <a:lnTo>
                          <a:pt x="2" y="28"/>
                        </a:lnTo>
                        <a:lnTo>
                          <a:pt x="0" y="46"/>
                        </a:lnTo>
                        <a:lnTo>
                          <a:pt x="8" y="63"/>
                        </a:lnTo>
                        <a:lnTo>
                          <a:pt x="20" y="74"/>
                        </a:lnTo>
                        <a:lnTo>
                          <a:pt x="26" y="71"/>
                        </a:lnTo>
                        <a:lnTo>
                          <a:pt x="52" y="87"/>
                        </a:lnTo>
                        <a:lnTo>
                          <a:pt x="56" y="75"/>
                        </a:lnTo>
                        <a:lnTo>
                          <a:pt x="71" y="82"/>
                        </a:lnTo>
                        <a:lnTo>
                          <a:pt x="90" y="78"/>
                        </a:lnTo>
                        <a:lnTo>
                          <a:pt x="94" y="60"/>
                        </a:lnTo>
                        <a:lnTo>
                          <a:pt x="110" y="66"/>
                        </a:lnTo>
                        <a:lnTo>
                          <a:pt x="116" y="78"/>
                        </a:lnTo>
                        <a:lnTo>
                          <a:pt x="129" y="90"/>
                        </a:lnTo>
                        <a:lnTo>
                          <a:pt x="157" y="79"/>
                        </a:lnTo>
                        <a:lnTo>
                          <a:pt x="175" y="64"/>
                        </a:lnTo>
                        <a:lnTo>
                          <a:pt x="177" y="41"/>
                        </a:lnTo>
                        <a:lnTo>
                          <a:pt x="161" y="26"/>
                        </a:lnTo>
                        <a:lnTo>
                          <a:pt x="112" y="28"/>
                        </a:lnTo>
                        <a:lnTo>
                          <a:pt x="106" y="13"/>
                        </a:lnTo>
                        <a:lnTo>
                          <a:pt x="122" y="28"/>
                        </a:lnTo>
                        <a:lnTo>
                          <a:pt x="143" y="14"/>
                        </a:lnTo>
                        <a:lnTo>
                          <a:pt x="152" y="9"/>
                        </a:lnTo>
                        <a:lnTo>
                          <a:pt x="139" y="0"/>
                        </a:lnTo>
                        <a:lnTo>
                          <a:pt x="116" y="4"/>
                        </a:lnTo>
                        <a:lnTo>
                          <a:pt x="98" y="9"/>
                        </a:lnTo>
                      </a:path>
                    </a:pathLst>
                  </a:custGeom>
                  <a:noFill/>
                  <a:ln w="12700" cap="rnd"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p10"/>
                  <p:cNvSpPr/>
                  <p:nvPr/>
                </p:nvSpPr>
                <p:spPr>
                  <a:xfrm>
                    <a:off x="2444" y="1818"/>
                    <a:ext cx="281" cy="115"/>
                  </a:xfrm>
                  <a:prstGeom prst="ellipse">
                    <a:avLst/>
                  </a:prstGeom>
                  <a:noFill/>
                  <a:ln w="12700" cap="flat"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Arial"/>
                      <a:ea typeface="Arial"/>
                      <a:cs typeface="Arial"/>
                      <a:sym typeface="Arial"/>
                    </a:endParaRPr>
                  </a:p>
                </p:txBody>
              </p:sp>
            </p:grpSp>
          </p:grpSp>
        </p:grpSp>
        <p:sp>
          <p:nvSpPr>
            <p:cNvPr id="528" name="Google Shape;528;p10"/>
            <p:cNvSpPr/>
            <p:nvPr/>
          </p:nvSpPr>
          <p:spPr>
            <a:xfrm rot="10140000">
              <a:off x="2813" y="1378"/>
              <a:ext cx="289" cy="384"/>
            </a:xfrm>
            <a:custGeom>
              <a:avLst/>
              <a:gdLst/>
              <a:ahLst/>
              <a:cxnLst/>
              <a:rect l="l" t="t" r="r" b="b"/>
              <a:pathLst>
                <a:path w="21709" h="21600" fill="none" extrusionOk="0">
                  <a:moveTo>
                    <a:pt x="21708" y="9689"/>
                  </a:moveTo>
                  <a:cubicBezTo>
                    <a:pt x="18043" y="16991"/>
                    <a:pt x="10573" y="21599"/>
                    <a:pt x="2404" y="21600"/>
                  </a:cubicBezTo>
                  <a:cubicBezTo>
                    <a:pt x="1600" y="21600"/>
                    <a:pt x="798" y="21555"/>
                    <a:pt x="0" y="21465"/>
                  </a:cubicBezTo>
                </a:path>
                <a:path w="21709" h="21600" extrusionOk="0">
                  <a:moveTo>
                    <a:pt x="21708" y="9689"/>
                  </a:moveTo>
                  <a:cubicBezTo>
                    <a:pt x="18043" y="16991"/>
                    <a:pt x="10573" y="21599"/>
                    <a:pt x="2404" y="21600"/>
                  </a:cubicBezTo>
                  <a:cubicBezTo>
                    <a:pt x="1600" y="21600"/>
                    <a:pt x="798" y="21555"/>
                    <a:pt x="0" y="21465"/>
                  </a:cubicBezTo>
                  <a:lnTo>
                    <a:pt x="2404" y="0"/>
                  </a:lnTo>
                  <a:lnTo>
                    <a:pt x="21708" y="9689"/>
                  </a:lnTo>
                  <a:close/>
                </a:path>
              </a:pathLst>
            </a:custGeom>
            <a:noFill/>
            <a:ln w="50800" cap="rnd" cmpd="sng">
              <a:solidFill>
                <a:srgbClr val="00000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9" name="Google Shape;529;p10"/>
            <p:cNvSpPr/>
            <p:nvPr/>
          </p:nvSpPr>
          <p:spPr>
            <a:xfrm>
              <a:off x="3072" y="1852"/>
              <a:ext cx="672" cy="408"/>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Khoản nợ</a:t>
              </a:r>
              <a:endParaRPr sz="1800" b="0" i="0" u="none" strike="noStrike" cap="none">
                <a:solidFill>
                  <a:srgbClr val="00467F"/>
                </a:solidFill>
                <a:latin typeface="Arial"/>
                <a:ea typeface="Arial"/>
                <a:cs typeface="Arial"/>
                <a:sym typeface="Arial"/>
              </a:endParaRPr>
            </a:p>
          </p:txBody>
        </p:sp>
        <p:sp>
          <p:nvSpPr>
            <p:cNvPr id="530" name="Google Shape;530;p10"/>
            <p:cNvSpPr/>
            <p:nvPr/>
          </p:nvSpPr>
          <p:spPr>
            <a:xfrm>
              <a:off x="2400" y="1959"/>
              <a:ext cx="816" cy="582"/>
            </a:xfrm>
            <a:prstGeom prst="rect">
              <a:avLst/>
            </a:prstGeom>
            <a:noFill/>
            <a:ln>
              <a:noFill/>
            </a:ln>
          </p:spPr>
          <p:txBody>
            <a:bodyPr spcFirstLastPara="1" wrap="square" lIns="92075" tIns="46025" rIns="92075" bIns="46025"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467F"/>
                  </a:solidFill>
                  <a:latin typeface="Arial"/>
                  <a:ea typeface="Arial"/>
                  <a:cs typeface="Arial"/>
                  <a:sym typeface="Arial"/>
                </a:rPr>
                <a:t>Tiết kiệm năng lượng</a:t>
              </a:r>
              <a:endParaRPr sz="1800" b="0" i="0" u="none" strike="noStrike" cap="none">
                <a:solidFill>
                  <a:srgbClr val="00467F"/>
                </a:solidFill>
                <a:latin typeface="Arial"/>
                <a:ea typeface="Arial"/>
                <a:cs typeface="Arial"/>
                <a:sym typeface="Arial"/>
              </a:endParaRPr>
            </a:p>
          </p:txBody>
        </p:sp>
        <p:sp>
          <p:nvSpPr>
            <p:cNvPr id="531" name="Google Shape;531;p10"/>
            <p:cNvSpPr/>
            <p:nvPr/>
          </p:nvSpPr>
          <p:spPr>
            <a:xfrm rot="10140000">
              <a:off x="2831" y="1392"/>
              <a:ext cx="289" cy="384"/>
            </a:xfrm>
            <a:custGeom>
              <a:avLst/>
              <a:gdLst/>
              <a:ahLst/>
              <a:cxnLst/>
              <a:rect l="l" t="t" r="r" b="b"/>
              <a:pathLst>
                <a:path w="21709" h="21600" fill="none" extrusionOk="0">
                  <a:moveTo>
                    <a:pt x="21708" y="9689"/>
                  </a:moveTo>
                  <a:cubicBezTo>
                    <a:pt x="18043" y="16991"/>
                    <a:pt x="10573" y="21599"/>
                    <a:pt x="2404" y="21600"/>
                  </a:cubicBezTo>
                  <a:cubicBezTo>
                    <a:pt x="1600" y="21600"/>
                    <a:pt x="798" y="21555"/>
                    <a:pt x="0" y="21465"/>
                  </a:cubicBezTo>
                </a:path>
                <a:path w="21709" h="21600" extrusionOk="0">
                  <a:moveTo>
                    <a:pt x="21708" y="9689"/>
                  </a:moveTo>
                  <a:cubicBezTo>
                    <a:pt x="18043" y="16991"/>
                    <a:pt x="10573" y="21599"/>
                    <a:pt x="2404" y="21600"/>
                  </a:cubicBezTo>
                  <a:cubicBezTo>
                    <a:pt x="1600" y="21600"/>
                    <a:pt x="798" y="21555"/>
                    <a:pt x="0" y="21465"/>
                  </a:cubicBezTo>
                  <a:lnTo>
                    <a:pt x="2404" y="0"/>
                  </a:lnTo>
                  <a:lnTo>
                    <a:pt x="21708" y="9689"/>
                  </a:lnTo>
                  <a:close/>
                </a:path>
              </a:pathLst>
            </a:custGeom>
            <a:noFill/>
            <a:ln w="50800" cap="rnd" cmpd="sng">
              <a:solidFill>
                <a:srgbClr val="FFFF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532" name="Google Shape;532;p10"/>
          <p:cNvCxnSpPr/>
          <p:nvPr/>
        </p:nvCxnSpPr>
        <p:spPr>
          <a:xfrm>
            <a:off x="4352513" y="4988946"/>
            <a:ext cx="1296900" cy="0"/>
          </a:xfrm>
          <a:prstGeom prst="straightConnector1">
            <a:avLst/>
          </a:prstGeom>
          <a:noFill/>
          <a:ln w="19050" cap="flat" cmpd="sng">
            <a:solidFill>
              <a:srgbClr val="9DC721"/>
            </a:solidFill>
            <a:prstDash val="solid"/>
            <a:round/>
            <a:headEnd type="none" w="sm" len="sm"/>
            <a:tailEnd type="triangle" w="lg" len="lg"/>
          </a:ln>
        </p:spPr>
      </p:cxnSp>
      <p:cxnSp>
        <p:nvCxnSpPr>
          <p:cNvPr id="533" name="Google Shape;533;p10"/>
          <p:cNvCxnSpPr/>
          <p:nvPr/>
        </p:nvCxnSpPr>
        <p:spPr>
          <a:xfrm>
            <a:off x="7696105" y="4988946"/>
            <a:ext cx="1224000" cy="0"/>
          </a:xfrm>
          <a:prstGeom prst="straightConnector1">
            <a:avLst/>
          </a:prstGeom>
          <a:noFill/>
          <a:ln w="19050" cap="flat" cmpd="sng">
            <a:solidFill>
              <a:srgbClr val="9DC721"/>
            </a:solidFill>
            <a:prstDash val="solid"/>
            <a:round/>
            <a:headEnd type="none" w="sm" len="sm"/>
            <a:tailEnd type="triangle" w="lg" len="lg"/>
          </a:ln>
        </p:spPr>
      </p:cxnSp>
      <p:cxnSp>
        <p:nvCxnSpPr>
          <p:cNvPr id="534" name="Google Shape;534;p10"/>
          <p:cNvCxnSpPr/>
          <p:nvPr/>
        </p:nvCxnSpPr>
        <p:spPr>
          <a:xfrm flipH="1">
            <a:off x="4152304" y="2918212"/>
            <a:ext cx="935100" cy="769800"/>
          </a:xfrm>
          <a:prstGeom prst="straightConnector1">
            <a:avLst/>
          </a:prstGeom>
          <a:noFill/>
          <a:ln w="19050" cap="flat" cmpd="sng">
            <a:solidFill>
              <a:srgbClr val="9DC721"/>
            </a:solidFill>
            <a:prstDash val="solid"/>
            <a:round/>
            <a:headEnd type="none" w="sm" len="sm"/>
            <a:tailEnd type="triangle" w="lg" len="lg"/>
          </a:ln>
        </p:spPr>
      </p:cxnSp>
      <p:sp>
        <p:nvSpPr>
          <p:cNvPr id="535" name="Google Shape;535;p10"/>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sz="1400" b="0" i="0" u="none" strike="noStrike" cap="none">
              <a:solidFill>
                <a:srgbClr val="000000"/>
              </a:solidFill>
              <a:latin typeface="Arial"/>
              <a:ea typeface="Arial"/>
              <a:cs typeface="Arial"/>
              <a:sym typeface="Arial"/>
            </a:endParaRPr>
          </a:p>
        </p:txBody>
      </p:sp>
      <p:sp>
        <p:nvSpPr>
          <p:cNvPr id="536" name="Google Shape;536;p10"/>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10</a:t>
            </a:fld>
            <a:endParaRPr/>
          </a:p>
        </p:txBody>
      </p:sp>
      <p:pic>
        <p:nvPicPr>
          <p:cNvPr id="1028" name="Picture 4">
            <a:extLst>
              <a:ext uri="{FF2B5EF4-FFF2-40B4-BE49-F238E27FC236}">
                <a16:creationId xmlns:a16="http://schemas.microsoft.com/office/drawing/2014/main" id="{EF5702AA-1EDA-B33C-B933-C68FC4B207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pic>
        <p:nvPicPr>
          <p:cNvPr id="1027" name="Picture 3">
            <a:extLst>
              <a:ext uri="{FF2B5EF4-FFF2-40B4-BE49-F238E27FC236}">
                <a16:creationId xmlns:a16="http://schemas.microsoft.com/office/drawing/2014/main" id="{BB10A6B8-9BCC-958C-016B-474FDC0A4B3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pic>
        <p:nvPicPr>
          <p:cNvPr id="1026" name="Picture 2">
            <a:extLst>
              <a:ext uri="{FF2B5EF4-FFF2-40B4-BE49-F238E27FC236}">
                <a16:creationId xmlns:a16="http://schemas.microsoft.com/office/drawing/2014/main" id="{72EDAF3E-D8E0-E110-9FA5-C3527C60EB7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pic>
        <p:nvPicPr>
          <p:cNvPr id="1025" name="Picture 1">
            <a:extLst>
              <a:ext uri="{FF2B5EF4-FFF2-40B4-BE49-F238E27FC236}">
                <a16:creationId xmlns:a16="http://schemas.microsoft.com/office/drawing/2014/main" id="{7C2EFA1D-5AC6-BBCD-793D-35D3118EEBC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0" y="0"/>
            <a:ext cx="0" cy="0"/>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540"/>
        <p:cNvGrpSpPr/>
        <p:nvPr/>
      </p:nvGrpSpPr>
      <p:grpSpPr>
        <a:xfrm>
          <a:off x="0" y="0"/>
          <a:ext cx="0" cy="0"/>
          <a:chOff x="0" y="0"/>
          <a:chExt cx="0" cy="0"/>
        </a:xfrm>
      </p:grpSpPr>
      <p:sp>
        <p:nvSpPr>
          <p:cNvPr id="541" name="Google Shape;541;p11"/>
          <p:cNvSpPr txBox="1"/>
          <p:nvPr/>
        </p:nvSpPr>
        <p:spPr>
          <a:xfrm>
            <a:off x="810150" y="1951350"/>
            <a:ext cx="10571700" cy="2955300"/>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2400" b="1" i="0" u="none" strike="noStrike" cap="none">
                <a:solidFill>
                  <a:srgbClr val="00467F"/>
                </a:solidFill>
                <a:latin typeface="Arial"/>
                <a:ea typeface="Arial"/>
                <a:cs typeface="Arial"/>
                <a:sym typeface="Arial"/>
              </a:rPr>
              <a:t>Vốn</a:t>
            </a:r>
            <a:endParaRPr sz="800" b="0" i="0" u="none" strike="noStrike" cap="none">
              <a:solidFill>
                <a:srgbClr val="00467F"/>
              </a:solidFill>
              <a:latin typeface="Arial"/>
              <a:ea typeface="Arial"/>
              <a:cs typeface="Arial"/>
              <a:sym typeface="Arial"/>
            </a:endParaRPr>
          </a:p>
          <a:p>
            <a:pPr marL="457200" marR="0" lvl="0" indent="-406400" algn="l" rtl="0">
              <a:lnSpc>
                <a:spcPct val="100000"/>
              </a:lnSpc>
              <a:spcBef>
                <a:spcPts val="1200"/>
              </a:spcBef>
              <a:spcAft>
                <a:spcPts val="0"/>
              </a:spcAft>
              <a:buClr>
                <a:srgbClr val="00467F"/>
              </a:buClr>
              <a:buSzPts val="2200"/>
              <a:buFont typeface="Arial"/>
              <a:buChar char="•"/>
            </a:pPr>
            <a:r>
              <a:rPr lang="en-US" sz="2200" b="0" i="0" u="none" strike="noStrike" cap="none">
                <a:solidFill>
                  <a:srgbClr val="00467F"/>
                </a:solidFill>
                <a:latin typeface="Arial"/>
                <a:ea typeface="Arial"/>
                <a:cs typeface="Arial"/>
                <a:sym typeface="Arial"/>
              </a:rPr>
              <a:t>Chủ doanh nghiệp tự bỏ vốn hoặc đi vay vốn để triển khai hoặc kết hợp cả 2.</a:t>
            </a:r>
            <a:endParaRPr sz="2200" b="0" i="0" u="none" strike="noStrike" cap="none">
              <a:solidFill>
                <a:srgbClr val="00467F"/>
              </a:solidFill>
              <a:latin typeface="Arial"/>
              <a:ea typeface="Arial"/>
              <a:cs typeface="Arial"/>
              <a:sym typeface="Arial"/>
            </a:endParaRPr>
          </a:p>
          <a:p>
            <a:pPr marL="457200" marR="0" lvl="0" indent="-406400" algn="l" rtl="0">
              <a:lnSpc>
                <a:spcPct val="100000"/>
              </a:lnSpc>
              <a:spcBef>
                <a:spcPts val="1200"/>
              </a:spcBef>
              <a:spcAft>
                <a:spcPts val="0"/>
              </a:spcAft>
              <a:buClr>
                <a:srgbClr val="00467F"/>
              </a:buClr>
              <a:buSzPts val="2200"/>
              <a:buFont typeface="Arial"/>
              <a:buChar char="•"/>
            </a:pPr>
            <a:r>
              <a:rPr lang="en-US" sz="2200" b="0" i="0" u="none" strike="noStrike" cap="none">
                <a:solidFill>
                  <a:srgbClr val="00467F"/>
                </a:solidFill>
                <a:latin typeface="Arial"/>
                <a:ea typeface="Arial"/>
                <a:cs typeface="Arial"/>
                <a:sym typeface="Arial"/>
              </a:rPr>
              <a:t>ESCO không có rủi ro về mặt tín dụng.</a:t>
            </a:r>
            <a:endParaRPr sz="2200" b="0" i="0" u="none" strike="noStrike" cap="none">
              <a:solidFill>
                <a:srgbClr val="00467F"/>
              </a:solidFill>
              <a:latin typeface="Arial"/>
              <a:ea typeface="Arial"/>
              <a:cs typeface="Arial"/>
              <a:sym typeface="Arial"/>
            </a:endParaRPr>
          </a:p>
          <a:p>
            <a:pPr marL="457200" marR="0" lvl="0" indent="-406400" algn="l" rtl="0">
              <a:lnSpc>
                <a:spcPct val="100000"/>
              </a:lnSpc>
              <a:spcBef>
                <a:spcPts val="1200"/>
              </a:spcBef>
              <a:spcAft>
                <a:spcPts val="0"/>
              </a:spcAft>
              <a:buClr>
                <a:srgbClr val="00467F"/>
              </a:buClr>
              <a:buSzPts val="2200"/>
              <a:buFont typeface="Arial"/>
              <a:buChar char="•"/>
            </a:pPr>
            <a:r>
              <a:rPr lang="en-US" sz="2200" b="0" i="0" u="none" strike="noStrike" cap="none">
                <a:solidFill>
                  <a:srgbClr val="00467F"/>
                </a:solidFill>
                <a:latin typeface="Arial"/>
                <a:ea typeface="Arial"/>
                <a:cs typeface="Arial"/>
                <a:sym typeface="Arial"/>
              </a:rPr>
              <a:t>ESCO có thể giúp tìm kiếm nguồn vốn.</a:t>
            </a:r>
            <a:endParaRPr sz="600" b="0" i="0" u="none" strike="noStrike" cap="none">
              <a:solidFill>
                <a:srgbClr val="00467F"/>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3000"/>
              <a:buFont typeface="Arial"/>
              <a:buNone/>
            </a:pPr>
            <a:r>
              <a:rPr lang="en-US" sz="2400" b="1" i="0" u="none" strike="noStrike" cap="none">
                <a:solidFill>
                  <a:srgbClr val="00467F"/>
                </a:solidFill>
                <a:latin typeface="Arial"/>
                <a:ea typeface="Arial"/>
                <a:cs typeface="Arial"/>
                <a:sym typeface="Arial"/>
              </a:rPr>
              <a:t>Thời gian hợp đồng</a:t>
            </a:r>
            <a:endParaRPr sz="800" b="0" i="0" u="none" strike="noStrike" cap="none">
              <a:solidFill>
                <a:srgbClr val="00467F"/>
              </a:solidFill>
              <a:latin typeface="Arial"/>
              <a:ea typeface="Arial"/>
              <a:cs typeface="Arial"/>
              <a:sym typeface="Arial"/>
            </a:endParaRPr>
          </a:p>
          <a:p>
            <a:pPr marL="457200" marR="0" lvl="0" indent="-406400" algn="l" rtl="0">
              <a:lnSpc>
                <a:spcPct val="100000"/>
              </a:lnSpc>
              <a:spcBef>
                <a:spcPts val="1200"/>
              </a:spcBef>
              <a:spcAft>
                <a:spcPts val="0"/>
              </a:spcAft>
              <a:buClr>
                <a:srgbClr val="00467F"/>
              </a:buClr>
              <a:buSzPts val="2200"/>
              <a:buFont typeface="Arial"/>
              <a:buChar char="•"/>
            </a:pPr>
            <a:r>
              <a:rPr lang="en-US" sz="2200" b="0" i="0" u="none" strike="noStrike" cap="none">
                <a:solidFill>
                  <a:srgbClr val="00467F"/>
                </a:solidFill>
                <a:latin typeface="Arial"/>
                <a:ea typeface="Arial"/>
                <a:cs typeface="Arial"/>
                <a:sym typeface="Arial"/>
              </a:rPr>
              <a:t>Thường là cố định và sắp xếp với dịch vụ nợ (trong trường hợp vay vốn).</a:t>
            </a:r>
            <a:endParaRPr sz="2200" b="0" i="0" u="none" strike="noStrike" cap="none">
              <a:solidFill>
                <a:srgbClr val="00467F"/>
              </a:solidFill>
              <a:latin typeface="Arial"/>
              <a:ea typeface="Arial"/>
              <a:cs typeface="Arial"/>
              <a:sym typeface="Arial"/>
            </a:endParaRPr>
          </a:p>
        </p:txBody>
      </p:sp>
      <p:sp>
        <p:nvSpPr>
          <p:cNvPr id="542" name="Google Shape;542;p11"/>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sz="1400" b="0" i="0" u="none" strike="noStrike" cap="none">
              <a:solidFill>
                <a:srgbClr val="000000"/>
              </a:solidFill>
              <a:latin typeface="Arial"/>
              <a:ea typeface="Arial"/>
              <a:cs typeface="Arial"/>
              <a:sym typeface="Arial"/>
            </a:endParaRPr>
          </a:p>
        </p:txBody>
      </p:sp>
      <p:sp>
        <p:nvSpPr>
          <p:cNvPr id="543" name="Google Shape;543;p11"/>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8"/>
        <p:cNvGrpSpPr/>
        <p:nvPr/>
      </p:nvGrpSpPr>
      <p:grpSpPr>
        <a:xfrm>
          <a:off x="0" y="0"/>
          <a:ext cx="0" cy="0"/>
          <a:chOff x="0" y="0"/>
          <a:chExt cx="0" cy="0"/>
        </a:xfrm>
      </p:grpSpPr>
      <p:sp>
        <p:nvSpPr>
          <p:cNvPr id="549" name="Google Shape;549;p12"/>
          <p:cNvSpPr txBox="1"/>
          <p:nvPr/>
        </p:nvSpPr>
        <p:spPr>
          <a:xfrm>
            <a:off x="838200" y="1602965"/>
            <a:ext cx="11271113" cy="553998"/>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3000" b="0" i="0" u="none" strike="noStrike" cap="none">
                <a:solidFill>
                  <a:srgbClr val="053D5D"/>
                </a:solidFill>
                <a:latin typeface="Montserrat"/>
                <a:ea typeface="Montserrat"/>
                <a:cs typeface="Montserrat"/>
                <a:sym typeface="Montserrat"/>
              </a:rPr>
              <a:t>Chia sẻ mức tiết kiệm – vốn hoạt động như thế nào ?</a:t>
            </a:r>
            <a:endParaRPr sz="3000" b="0" i="0" u="none" strike="noStrike" cap="none">
              <a:solidFill>
                <a:srgbClr val="053D5D"/>
              </a:solidFill>
              <a:latin typeface="Montserrat"/>
              <a:ea typeface="Montserrat"/>
              <a:cs typeface="Montserrat"/>
              <a:sym typeface="Montserrat"/>
            </a:endParaRPr>
          </a:p>
        </p:txBody>
      </p:sp>
      <p:grpSp>
        <p:nvGrpSpPr>
          <p:cNvPr id="550" name="Google Shape;550;p12"/>
          <p:cNvGrpSpPr/>
          <p:nvPr/>
        </p:nvGrpSpPr>
        <p:grpSpPr>
          <a:xfrm>
            <a:off x="2217423" y="1982886"/>
            <a:ext cx="7548877" cy="4875114"/>
            <a:chOff x="1152525" y="1724025"/>
            <a:chExt cx="6648449" cy="4429124"/>
          </a:xfrm>
        </p:grpSpPr>
        <p:graphicFrame>
          <p:nvGraphicFramePr>
            <p:cNvPr id="551" name="Google Shape;551;p12"/>
            <p:cNvGraphicFramePr/>
            <p:nvPr/>
          </p:nvGraphicFramePr>
          <p:xfrm>
            <a:off x="1152525" y="1724025"/>
            <a:ext cx="6648449" cy="4429124"/>
          </p:xfrm>
          <a:graphic>
            <a:graphicData uri="http://schemas.openxmlformats.org/drawingml/2006/chart">
              <c:chart xmlns:c="http://schemas.openxmlformats.org/drawingml/2006/chart" xmlns:r="http://schemas.openxmlformats.org/officeDocument/2006/relationships" r:id="rId3"/>
            </a:graphicData>
          </a:graphic>
        </p:graphicFrame>
        <p:sp>
          <p:nvSpPr>
            <p:cNvPr id="552" name="Google Shape;552;p12"/>
            <p:cNvSpPr/>
            <p:nvPr/>
          </p:nvSpPr>
          <p:spPr>
            <a:xfrm>
              <a:off x="3013167" y="4108678"/>
              <a:ext cx="756741" cy="1331306"/>
            </a:xfrm>
            <a:prstGeom prst="round2DiagRect">
              <a:avLst>
                <a:gd name="adj1" fmla="val 16667"/>
                <a:gd name="adj2" fmla="val 0"/>
              </a:avLst>
            </a:prstGeom>
            <a:solidFill>
              <a:srgbClr val="FFFFFF"/>
            </a:solidFill>
            <a:ln w="25400" cap="flat" cmpd="sng">
              <a:solidFill>
                <a:srgbClr val="0BD0D9"/>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phí hàng năm hiện nay của chủ doanh nghiệp</a:t>
              </a:r>
              <a:endParaRPr sz="1200" b="0" i="0" u="none" strike="noStrike" cap="none">
                <a:solidFill>
                  <a:srgbClr val="053D5D"/>
                </a:solidFill>
                <a:latin typeface="Montserrat"/>
                <a:ea typeface="Montserrat"/>
                <a:cs typeface="Montserrat"/>
                <a:sym typeface="Montserrat"/>
              </a:endParaRPr>
            </a:p>
          </p:txBody>
        </p:sp>
        <p:sp>
          <p:nvSpPr>
            <p:cNvPr id="553" name="Google Shape;553;p12"/>
            <p:cNvSpPr txBox="1"/>
            <p:nvPr/>
          </p:nvSpPr>
          <p:spPr>
            <a:xfrm>
              <a:off x="3843339" y="3887352"/>
              <a:ext cx="866666"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sz="1400" b="0" i="0" u="none" strike="noStrike" cap="none">
                <a:solidFill>
                  <a:srgbClr val="000000"/>
                </a:solidFill>
                <a:latin typeface="Arial"/>
                <a:ea typeface="Arial"/>
                <a:cs typeface="Arial"/>
                <a:sym typeface="Arial"/>
              </a:endParaRPr>
            </a:p>
          </p:txBody>
        </p:sp>
        <p:sp>
          <p:nvSpPr>
            <p:cNvPr id="554" name="Google Shape;554;p12"/>
            <p:cNvSpPr/>
            <p:nvPr/>
          </p:nvSpPr>
          <p:spPr>
            <a:xfrm>
              <a:off x="4343400" y="2809875"/>
              <a:ext cx="200025" cy="885825"/>
            </a:xfrm>
            <a:prstGeom prst="rightBrace">
              <a:avLst>
                <a:gd name="adj1" fmla="val 8333"/>
                <a:gd name="adj2" fmla="val 50000"/>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555" name="Google Shape;555;p12"/>
            <p:cNvCxnSpPr>
              <a:stCxn id="554" idx="1"/>
            </p:cNvCxnSpPr>
            <p:nvPr/>
          </p:nvCxnSpPr>
          <p:spPr>
            <a:xfrm>
              <a:off x="4543425" y="3252788"/>
              <a:ext cx="333300" cy="0"/>
            </a:xfrm>
            <a:prstGeom prst="straightConnector1">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254"/>
                </a:srgbClr>
              </a:outerShdw>
            </a:effectLst>
          </p:spPr>
        </p:cxnSp>
        <p:sp>
          <p:nvSpPr>
            <p:cNvPr id="556" name="Google Shape;556;p12"/>
            <p:cNvSpPr txBox="1"/>
            <p:nvPr/>
          </p:nvSpPr>
          <p:spPr>
            <a:xfrm>
              <a:off x="3691294" y="2773369"/>
              <a:ext cx="780656" cy="78293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DN trả cho ESCO,</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ESCO</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trả cho ngân hàng</a:t>
              </a:r>
              <a:endParaRPr sz="1000" b="0" i="0" u="none" strike="noStrike" cap="none">
                <a:solidFill>
                  <a:srgbClr val="053D5D"/>
                </a:solidFill>
                <a:latin typeface="Montserrat"/>
                <a:ea typeface="Montserrat"/>
                <a:cs typeface="Montserrat"/>
                <a:sym typeface="Montserrat"/>
              </a:endParaRPr>
            </a:p>
          </p:txBody>
        </p:sp>
        <p:sp>
          <p:nvSpPr>
            <p:cNvPr id="557" name="Google Shape;557;p12"/>
            <p:cNvSpPr txBox="1"/>
            <p:nvPr/>
          </p:nvSpPr>
          <p:spPr>
            <a:xfrm>
              <a:off x="4408146" y="2809914"/>
              <a:ext cx="573351" cy="36350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rgbClr val="053D5D"/>
                  </a:solidFill>
                  <a:latin typeface="Montserrat"/>
                  <a:ea typeface="Montserrat"/>
                  <a:cs typeface="Montserrat"/>
                  <a:sym typeface="Montserrat"/>
                </a:rPr>
                <a:t>Phí tài chính</a:t>
              </a:r>
              <a:endParaRPr sz="1000" b="0" i="0" u="none" strike="noStrike" cap="none">
                <a:solidFill>
                  <a:srgbClr val="053D5D"/>
                </a:solidFill>
                <a:latin typeface="Montserrat"/>
                <a:ea typeface="Montserrat"/>
                <a:cs typeface="Montserrat"/>
                <a:sym typeface="Montserrat"/>
              </a:endParaRPr>
            </a:p>
          </p:txBody>
        </p:sp>
        <p:sp>
          <p:nvSpPr>
            <p:cNvPr id="558" name="Google Shape;558;p12"/>
            <p:cNvSpPr txBox="1"/>
            <p:nvPr/>
          </p:nvSpPr>
          <p:spPr>
            <a:xfrm>
              <a:off x="4464858" y="3263721"/>
              <a:ext cx="456883" cy="382470"/>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Vốn đầu tư</a:t>
              </a:r>
              <a:endParaRPr sz="1200" b="0" i="0" u="none" strike="noStrike" cap="none">
                <a:solidFill>
                  <a:srgbClr val="053D5D"/>
                </a:solidFill>
                <a:latin typeface="Montserrat"/>
                <a:ea typeface="Montserrat"/>
                <a:cs typeface="Montserrat"/>
                <a:sym typeface="Montserrat"/>
              </a:endParaRPr>
            </a:p>
          </p:txBody>
        </p:sp>
        <p:sp>
          <p:nvSpPr>
            <p:cNvPr id="559" name="Google Shape;559;p12"/>
            <p:cNvSpPr txBox="1"/>
            <p:nvPr/>
          </p:nvSpPr>
          <p:spPr>
            <a:xfrm>
              <a:off x="3809167" y="2290977"/>
              <a:ext cx="1268489" cy="4194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chemeClr val="dk1"/>
                  </a:solidFill>
                  <a:latin typeface="Montserrat"/>
                  <a:ea typeface="Montserrat"/>
                  <a:cs typeface="Montserrat"/>
                  <a:sym typeface="Montserrat"/>
                </a:rPr>
                <a:t>Chủ DN thu được (tùy chọn)</a:t>
              </a:r>
              <a:endParaRPr sz="1400" b="0" i="0" u="none" strike="noStrike" cap="none">
                <a:solidFill>
                  <a:srgbClr val="000000"/>
                </a:solidFill>
                <a:latin typeface="Arial"/>
                <a:ea typeface="Arial"/>
                <a:cs typeface="Arial"/>
                <a:sym typeface="Arial"/>
              </a:endParaRPr>
            </a:p>
          </p:txBody>
        </p:sp>
        <p:sp>
          <p:nvSpPr>
            <p:cNvPr id="560" name="Google Shape;560;p12"/>
            <p:cNvSpPr txBox="1"/>
            <p:nvPr/>
          </p:nvSpPr>
          <p:spPr>
            <a:xfrm>
              <a:off x="5699646" y="3870175"/>
              <a:ext cx="1000124"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sz="1400" b="0" i="0" u="none" strike="noStrike" cap="none">
                <a:solidFill>
                  <a:srgbClr val="000000"/>
                </a:solidFill>
                <a:latin typeface="Arial"/>
                <a:ea typeface="Arial"/>
                <a:cs typeface="Arial"/>
                <a:sym typeface="Arial"/>
              </a:endParaRPr>
            </a:p>
          </p:txBody>
        </p:sp>
        <p:sp>
          <p:nvSpPr>
            <p:cNvPr id="561" name="Google Shape;561;p12"/>
            <p:cNvSpPr txBox="1"/>
            <p:nvPr/>
          </p:nvSpPr>
          <p:spPr>
            <a:xfrm>
              <a:off x="5598081" y="2507689"/>
              <a:ext cx="1086525" cy="6884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Chủ doanh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nghiệp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hưởng lợi</a:t>
              </a:r>
              <a:endParaRPr sz="1600" b="0" i="0" u="none" strike="noStrike" cap="none">
                <a:solidFill>
                  <a:srgbClr val="053D5D"/>
                </a:solidFill>
                <a:latin typeface="Montserrat"/>
                <a:ea typeface="Montserrat"/>
                <a:cs typeface="Montserrat"/>
                <a:sym typeface="Montserrat"/>
              </a:endParaRPr>
            </a:p>
          </p:txBody>
        </p:sp>
        <p:sp>
          <p:nvSpPr>
            <p:cNvPr id="562" name="Google Shape;562;p12"/>
            <p:cNvSpPr/>
            <p:nvPr/>
          </p:nvSpPr>
          <p:spPr>
            <a:xfrm>
              <a:off x="5213375" y="2662654"/>
              <a:ext cx="209550" cy="2771584"/>
            </a:xfrm>
            <a:prstGeom prst="rightBracket">
              <a:avLst>
                <a:gd name="adj" fmla="val 8333"/>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Montserrat"/>
                <a:ea typeface="Montserrat"/>
                <a:cs typeface="Montserrat"/>
                <a:sym typeface="Montserrat"/>
              </a:endParaRPr>
            </a:p>
          </p:txBody>
        </p:sp>
        <p:sp>
          <p:nvSpPr>
            <p:cNvPr id="563" name="Google Shape;563;p12"/>
            <p:cNvSpPr/>
            <p:nvPr/>
          </p:nvSpPr>
          <p:spPr>
            <a:xfrm>
              <a:off x="4710004" y="3860614"/>
              <a:ext cx="822846" cy="1331306"/>
            </a:xfrm>
            <a:prstGeom prst="round2DiagRect">
              <a:avLst>
                <a:gd name="adj1" fmla="val 16667"/>
                <a:gd name="adj2" fmla="val 0"/>
              </a:avLst>
            </a:prstGeom>
            <a:solidFill>
              <a:srgbClr val="FFFFFF"/>
            </a:solidFill>
            <a:ln w="25400" cap="flat" cmpd="sng">
              <a:solidFill>
                <a:srgbClr val="0BD0D9">
                  <a:alpha val="88235"/>
                </a:srgbClr>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phí hàng năm của doanh nghiệp giảm nhẹ hay ngang bằng</a:t>
              </a:r>
              <a:endParaRPr sz="1200" b="0" i="0" u="none" strike="noStrike" cap="none">
                <a:solidFill>
                  <a:srgbClr val="053D5D"/>
                </a:solidFill>
                <a:latin typeface="Montserrat"/>
                <a:ea typeface="Montserrat"/>
                <a:cs typeface="Montserrat"/>
                <a:sym typeface="Montserrat"/>
              </a:endParaRPr>
            </a:p>
          </p:txBody>
        </p:sp>
      </p:grpSp>
      <p:sp>
        <p:nvSpPr>
          <p:cNvPr id="564" name="Google Shape;564;p12"/>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CHIA SẺ MỨC TIẾT KIỆM</a:t>
            </a:r>
            <a:endParaRPr sz="1400" b="0" i="0" u="none" strike="noStrike" cap="none">
              <a:solidFill>
                <a:srgbClr val="000000"/>
              </a:solidFill>
              <a:latin typeface="Arial"/>
              <a:ea typeface="Arial"/>
              <a:cs typeface="Arial"/>
              <a:sym typeface="Arial"/>
            </a:endParaRPr>
          </a:p>
        </p:txBody>
      </p:sp>
      <p:sp>
        <p:nvSpPr>
          <p:cNvPr id="565" name="Google Shape;565;p12"/>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69"/>
        <p:cNvGrpSpPr/>
        <p:nvPr/>
      </p:nvGrpSpPr>
      <p:grpSpPr>
        <a:xfrm>
          <a:off x="0" y="0"/>
          <a:ext cx="0" cy="0"/>
          <a:chOff x="0" y="0"/>
          <a:chExt cx="0" cy="0"/>
        </a:xfrm>
      </p:grpSpPr>
      <p:grpSp>
        <p:nvGrpSpPr>
          <p:cNvPr id="570" name="Google Shape;570;p13"/>
          <p:cNvGrpSpPr/>
          <p:nvPr/>
        </p:nvGrpSpPr>
        <p:grpSpPr>
          <a:xfrm>
            <a:off x="538531" y="2203582"/>
            <a:ext cx="10506906" cy="3104780"/>
            <a:chOff x="-96785" y="1570405"/>
            <a:chExt cx="10506906" cy="3104780"/>
          </a:xfrm>
        </p:grpSpPr>
        <p:sp>
          <p:nvSpPr>
            <p:cNvPr id="571" name="Google Shape;571;p13"/>
            <p:cNvSpPr/>
            <p:nvPr/>
          </p:nvSpPr>
          <p:spPr>
            <a:xfrm>
              <a:off x="7582528" y="4346818"/>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grpSp>
          <p:nvGrpSpPr>
            <p:cNvPr id="572" name="Google Shape;572;p13"/>
            <p:cNvGrpSpPr/>
            <p:nvPr/>
          </p:nvGrpSpPr>
          <p:grpSpPr>
            <a:xfrm>
              <a:off x="-96785" y="2042182"/>
              <a:ext cx="10506906" cy="851824"/>
              <a:chOff x="-96785" y="2042182"/>
              <a:chExt cx="10506906" cy="851824"/>
            </a:xfrm>
          </p:grpSpPr>
          <p:sp>
            <p:nvSpPr>
              <p:cNvPr id="573" name="Google Shape;573;p13"/>
              <p:cNvSpPr/>
              <p:nvPr/>
            </p:nvSpPr>
            <p:spPr>
              <a:xfrm>
                <a:off x="-96785" y="2042182"/>
                <a:ext cx="646200" cy="6462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4" name="Google Shape;574;p13"/>
              <p:cNvSpPr/>
              <p:nvPr/>
            </p:nvSpPr>
            <p:spPr>
              <a:xfrm>
                <a:off x="8212395" y="2511166"/>
                <a:ext cx="2197726" cy="382840"/>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Vốn vay</a:t>
                </a:r>
                <a:endParaRPr sz="2000" b="0" i="0" u="none" strike="noStrike" cap="none">
                  <a:solidFill>
                    <a:srgbClr val="00467F"/>
                  </a:solidFill>
                  <a:latin typeface="Arial"/>
                  <a:ea typeface="Arial"/>
                  <a:cs typeface="Arial"/>
                  <a:sym typeface="Arial"/>
                </a:endParaRPr>
              </a:p>
            </p:txBody>
          </p:sp>
        </p:grpSp>
        <p:grpSp>
          <p:nvGrpSpPr>
            <p:cNvPr id="575" name="Google Shape;575;p13"/>
            <p:cNvGrpSpPr/>
            <p:nvPr/>
          </p:nvGrpSpPr>
          <p:grpSpPr>
            <a:xfrm>
              <a:off x="549358" y="2126407"/>
              <a:ext cx="7568177" cy="767566"/>
              <a:chOff x="1545793" y="2017236"/>
              <a:chExt cx="7568177" cy="767566"/>
            </a:xfrm>
          </p:grpSpPr>
          <p:sp>
            <p:nvSpPr>
              <p:cNvPr id="576" name="Google Shape;576;p13"/>
              <p:cNvSpPr/>
              <p:nvPr/>
            </p:nvSpPr>
            <p:spPr>
              <a:xfrm>
                <a:off x="8698770" y="2402002"/>
                <a:ext cx="415200" cy="3828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7" name="Google Shape;577;p13"/>
              <p:cNvSpPr/>
              <p:nvPr/>
            </p:nvSpPr>
            <p:spPr>
              <a:xfrm>
                <a:off x="1545793" y="2017236"/>
                <a:ext cx="4395779"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Thiết kế kỹ thuật, xây dựng, nghiệm thu, đo lường và xác nhận</a:t>
                </a:r>
                <a:endParaRPr sz="2000" b="0" i="0" u="none" strike="noStrike" cap="none">
                  <a:solidFill>
                    <a:srgbClr val="00467F"/>
                  </a:solidFill>
                  <a:latin typeface="Arial"/>
                  <a:ea typeface="Arial"/>
                  <a:cs typeface="Arial"/>
                  <a:sym typeface="Arial"/>
                </a:endParaRPr>
              </a:p>
            </p:txBody>
          </p:sp>
        </p:grpSp>
        <p:cxnSp>
          <p:nvCxnSpPr>
            <p:cNvPr id="578" name="Google Shape;578;p13"/>
            <p:cNvCxnSpPr/>
            <p:nvPr/>
          </p:nvCxnSpPr>
          <p:spPr>
            <a:xfrm>
              <a:off x="6855565" y="3160128"/>
              <a:ext cx="1777200" cy="574800"/>
            </a:xfrm>
            <a:prstGeom prst="straightConnector1">
              <a:avLst/>
            </a:prstGeom>
            <a:noFill/>
            <a:ln w="38100" cap="flat" cmpd="sng">
              <a:solidFill>
                <a:srgbClr val="053D5D"/>
              </a:solidFill>
              <a:prstDash val="solid"/>
              <a:round/>
              <a:headEnd type="stealth" w="med" len="med"/>
              <a:tailEnd type="none" w="sm" len="sm"/>
            </a:ln>
          </p:spPr>
        </p:cxnSp>
        <p:grpSp>
          <p:nvGrpSpPr>
            <p:cNvPr id="579" name="Google Shape;579;p13"/>
            <p:cNvGrpSpPr/>
            <p:nvPr/>
          </p:nvGrpSpPr>
          <p:grpSpPr>
            <a:xfrm>
              <a:off x="8822448" y="2893997"/>
              <a:ext cx="1587600" cy="1743402"/>
              <a:chOff x="-92499" y="-1223556"/>
              <a:chExt cx="1587600" cy="1743402"/>
            </a:xfrm>
          </p:grpSpPr>
          <p:sp>
            <p:nvSpPr>
              <p:cNvPr id="580" name="Google Shape;580;p13"/>
              <p:cNvSpPr/>
              <p:nvPr/>
            </p:nvSpPr>
            <p:spPr>
              <a:xfrm>
                <a:off x="-92499" y="-1223556"/>
                <a:ext cx="1587600" cy="1270200"/>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1" name="Google Shape;581;p13"/>
              <p:cNvSpPr/>
              <p:nvPr/>
            </p:nvSpPr>
            <p:spPr>
              <a:xfrm>
                <a:off x="-50987" y="-52254"/>
                <a:ext cx="1504500" cy="5721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2" name="Google Shape;582;p13"/>
              <p:cNvSpPr txBox="1"/>
              <p:nvPr/>
            </p:nvSpPr>
            <p:spPr>
              <a:xfrm>
                <a:off x="-50987" y="-52254"/>
                <a:ext cx="1504500" cy="572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Tổ chức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tài chính</a:t>
                </a:r>
                <a:endParaRPr sz="1700" b="1" i="0" u="none" strike="noStrike" cap="none">
                  <a:solidFill>
                    <a:srgbClr val="053D5D"/>
                  </a:solidFill>
                  <a:latin typeface="Montserrat"/>
                  <a:ea typeface="Montserrat"/>
                  <a:cs typeface="Montserrat"/>
                  <a:sym typeface="Montserrat"/>
                </a:endParaRPr>
              </a:p>
            </p:txBody>
          </p:sp>
        </p:grpSp>
        <p:grpSp>
          <p:nvGrpSpPr>
            <p:cNvPr id="583" name="Google Shape;583;p13"/>
            <p:cNvGrpSpPr/>
            <p:nvPr/>
          </p:nvGrpSpPr>
          <p:grpSpPr>
            <a:xfrm>
              <a:off x="952103" y="3013054"/>
              <a:ext cx="1580700" cy="1662131"/>
              <a:chOff x="479588" y="-1205826"/>
              <a:chExt cx="1580700" cy="1662131"/>
            </a:xfrm>
          </p:grpSpPr>
          <p:sp>
            <p:nvSpPr>
              <p:cNvPr id="584" name="Google Shape;584;p13"/>
              <p:cNvSpPr/>
              <p:nvPr/>
            </p:nvSpPr>
            <p:spPr>
              <a:xfrm>
                <a:off x="479588" y="-1205826"/>
                <a:ext cx="1580700" cy="1264500"/>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5" name="Google Shape;585;p13"/>
              <p:cNvSpPr/>
              <p:nvPr/>
            </p:nvSpPr>
            <p:spPr>
              <a:xfrm>
                <a:off x="566566" y="-191420"/>
                <a:ext cx="1406700" cy="6477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6" name="Google Shape;586;p13"/>
              <p:cNvSpPr txBox="1"/>
              <p:nvPr/>
            </p:nvSpPr>
            <p:spPr>
              <a:xfrm>
                <a:off x="566591" y="-191395"/>
                <a:ext cx="1406700" cy="6477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Doanh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56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nghiệp</a:t>
                </a:r>
                <a:endParaRPr sz="1600" b="1" i="0" u="none" strike="noStrike" cap="none">
                  <a:solidFill>
                    <a:srgbClr val="053D5D"/>
                  </a:solidFill>
                  <a:latin typeface="Arial"/>
                  <a:ea typeface="Arial"/>
                  <a:cs typeface="Arial"/>
                  <a:sym typeface="Arial"/>
                </a:endParaRPr>
              </a:p>
            </p:txBody>
          </p:sp>
        </p:grpSp>
        <p:grpSp>
          <p:nvGrpSpPr>
            <p:cNvPr id="587" name="Google Shape;587;p13"/>
            <p:cNvGrpSpPr/>
            <p:nvPr/>
          </p:nvGrpSpPr>
          <p:grpSpPr>
            <a:xfrm>
              <a:off x="5109611" y="1570405"/>
              <a:ext cx="1556282" cy="1784936"/>
              <a:chOff x="164792" y="556"/>
              <a:chExt cx="1556282" cy="1784936"/>
            </a:xfrm>
          </p:grpSpPr>
          <p:sp>
            <p:nvSpPr>
              <p:cNvPr id="588" name="Google Shape;588;p13"/>
              <p:cNvSpPr/>
              <p:nvPr/>
            </p:nvSpPr>
            <p:spPr>
              <a:xfrm>
                <a:off x="164792" y="556"/>
                <a:ext cx="1528437" cy="1589713"/>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9" name="Google Shape;589;p13"/>
              <p:cNvSpPr/>
              <p:nvPr/>
            </p:nvSpPr>
            <p:spPr>
              <a:xfrm>
                <a:off x="252455" y="1323455"/>
                <a:ext cx="1468619" cy="462037"/>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0" name="Google Shape;590;p13"/>
              <p:cNvSpPr txBox="1"/>
              <p:nvPr/>
            </p:nvSpPr>
            <p:spPr>
              <a:xfrm>
                <a:off x="252455" y="1323455"/>
                <a:ext cx="1468619" cy="462037"/>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591" name="Google Shape;591;p13"/>
            <p:cNvCxnSpPr/>
            <p:nvPr/>
          </p:nvCxnSpPr>
          <p:spPr>
            <a:xfrm flipH="1">
              <a:off x="3161984" y="3193623"/>
              <a:ext cx="1829700" cy="650700"/>
            </a:xfrm>
            <a:prstGeom prst="straightConnector1">
              <a:avLst/>
            </a:prstGeom>
            <a:noFill/>
            <a:ln w="38100" cap="flat" cmpd="sng">
              <a:solidFill>
                <a:srgbClr val="053D5D"/>
              </a:solidFill>
              <a:prstDash val="solid"/>
              <a:round/>
              <a:headEnd type="none" w="sm" len="sm"/>
              <a:tailEnd type="stealth" w="med" len="med"/>
            </a:ln>
          </p:spPr>
        </p:cxnSp>
      </p:grpSp>
      <p:sp>
        <p:nvSpPr>
          <p:cNvPr id="592" name="Google Shape;592;p13"/>
          <p:cNvSpPr/>
          <p:nvPr/>
        </p:nvSpPr>
        <p:spPr>
          <a:xfrm>
            <a:off x="400790" y="1757448"/>
            <a:ext cx="8244840" cy="461665"/>
          </a:xfrm>
          <a:prstGeom prst="rect">
            <a:avLst/>
          </a:prstGeom>
          <a:noFill/>
          <a:ln>
            <a:noFill/>
          </a:ln>
        </p:spPr>
        <p:txBody>
          <a:bodyPr spcFirstLastPara="1" wrap="square" lIns="91425" tIns="45700" rIns="91425" bIns="45700" anchor="t" anchorCtr="0">
            <a:spAutoFit/>
          </a:bodyPr>
          <a:lstStyle/>
          <a:p>
            <a:pPr marL="365125"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53D5D"/>
                </a:solidFill>
                <a:latin typeface="Montserrat"/>
                <a:ea typeface="Montserrat"/>
                <a:cs typeface="Montserrat"/>
                <a:sym typeface="Montserrat"/>
              </a:rPr>
              <a:t>Thời gian xây dựng</a:t>
            </a:r>
            <a:endParaRPr sz="2400" b="1" i="0" u="none" strike="noStrike" cap="none">
              <a:solidFill>
                <a:srgbClr val="053D5D"/>
              </a:solidFill>
              <a:latin typeface="Montserrat"/>
              <a:ea typeface="Montserrat"/>
              <a:cs typeface="Montserrat"/>
              <a:sym typeface="Montserrat"/>
            </a:endParaRPr>
          </a:p>
        </p:txBody>
      </p:sp>
      <p:sp>
        <p:nvSpPr>
          <p:cNvPr id="593" name="Google Shape;593;p13"/>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CHIA SẺ MỨC TIẾT KIỆM</a:t>
            </a:r>
            <a:endParaRPr sz="1400" b="0" i="0" u="none" strike="noStrike" cap="none">
              <a:solidFill>
                <a:srgbClr val="000000"/>
              </a:solidFill>
              <a:latin typeface="Arial"/>
              <a:ea typeface="Arial"/>
              <a:cs typeface="Arial"/>
              <a:sym typeface="Arial"/>
            </a:endParaRPr>
          </a:p>
        </p:txBody>
      </p:sp>
      <p:sp>
        <p:nvSpPr>
          <p:cNvPr id="594" name="Google Shape;594;p13"/>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p14"/>
          <p:cNvSpPr/>
          <p:nvPr/>
        </p:nvSpPr>
        <p:spPr>
          <a:xfrm>
            <a:off x="8197665" y="5176962"/>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00" name="Google Shape;600;p14"/>
          <p:cNvSpPr/>
          <p:nvPr/>
        </p:nvSpPr>
        <p:spPr>
          <a:xfrm>
            <a:off x="842675" y="2701009"/>
            <a:ext cx="646200" cy="6462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1" name="Google Shape;601;p14"/>
          <p:cNvSpPr/>
          <p:nvPr/>
        </p:nvSpPr>
        <p:spPr>
          <a:xfrm>
            <a:off x="8961147" y="2841908"/>
            <a:ext cx="2197726" cy="382840"/>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Trả nợ</a:t>
            </a:r>
            <a:endParaRPr sz="2000" b="0" i="0" u="none" strike="noStrike" cap="none">
              <a:solidFill>
                <a:srgbClr val="00467F"/>
              </a:solidFill>
              <a:latin typeface="Arial"/>
              <a:ea typeface="Arial"/>
              <a:cs typeface="Arial"/>
              <a:sym typeface="Arial"/>
            </a:endParaRPr>
          </a:p>
        </p:txBody>
      </p:sp>
      <p:sp>
        <p:nvSpPr>
          <p:cNvPr id="602" name="Google Shape;602;p14"/>
          <p:cNvSpPr/>
          <p:nvPr/>
        </p:nvSpPr>
        <p:spPr>
          <a:xfrm>
            <a:off x="3857276" y="4364800"/>
            <a:ext cx="646200" cy="6462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3" name="Google Shape;603;p14"/>
          <p:cNvSpPr/>
          <p:nvPr/>
        </p:nvSpPr>
        <p:spPr>
          <a:xfrm>
            <a:off x="8527354" y="2857074"/>
            <a:ext cx="352500" cy="3525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4" name="Google Shape;604;p14"/>
          <p:cNvSpPr/>
          <p:nvPr/>
        </p:nvSpPr>
        <p:spPr>
          <a:xfrm>
            <a:off x="1556644" y="2764572"/>
            <a:ext cx="3648261"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Đo lường và xác nhận, các hành động khắc phục</a:t>
            </a:r>
            <a:endParaRPr sz="2000" b="0" i="0" u="none" strike="noStrike" cap="none">
              <a:solidFill>
                <a:srgbClr val="00467F"/>
              </a:solidFill>
              <a:latin typeface="Arial"/>
              <a:ea typeface="Arial"/>
              <a:cs typeface="Arial"/>
              <a:sym typeface="Arial"/>
            </a:endParaRPr>
          </a:p>
        </p:txBody>
      </p:sp>
      <p:sp>
        <p:nvSpPr>
          <p:cNvPr id="605" name="Google Shape;605;p14"/>
          <p:cNvSpPr/>
          <p:nvPr/>
        </p:nvSpPr>
        <p:spPr>
          <a:xfrm>
            <a:off x="4571383" y="4419138"/>
            <a:ext cx="3046486"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Chia sẻ mức tiết kiệm dựa trên hiệu quả</a:t>
            </a:r>
            <a:endParaRPr sz="1400" b="0" i="0" u="none" strike="noStrike" cap="none">
              <a:solidFill>
                <a:srgbClr val="00467F"/>
              </a:solidFill>
              <a:latin typeface="Arial"/>
              <a:ea typeface="Arial"/>
              <a:cs typeface="Arial"/>
              <a:sym typeface="Arial"/>
            </a:endParaRPr>
          </a:p>
        </p:txBody>
      </p:sp>
      <p:cxnSp>
        <p:nvCxnSpPr>
          <p:cNvPr id="606" name="Google Shape;606;p14"/>
          <p:cNvCxnSpPr/>
          <p:nvPr/>
        </p:nvCxnSpPr>
        <p:spPr>
          <a:xfrm>
            <a:off x="7628564" y="3347947"/>
            <a:ext cx="1820400" cy="668700"/>
          </a:xfrm>
          <a:prstGeom prst="straightConnector1">
            <a:avLst/>
          </a:prstGeom>
          <a:noFill/>
          <a:ln w="38100" cap="flat" cmpd="sng">
            <a:solidFill>
              <a:srgbClr val="053D5D"/>
            </a:solidFill>
            <a:prstDash val="solid"/>
            <a:round/>
            <a:headEnd type="none" w="sm" len="sm"/>
            <a:tailEnd type="stealth" w="med" len="med"/>
          </a:ln>
        </p:spPr>
      </p:cxnSp>
      <p:sp>
        <p:nvSpPr>
          <p:cNvPr id="607" name="Google Shape;607;p14"/>
          <p:cNvSpPr/>
          <p:nvPr/>
        </p:nvSpPr>
        <p:spPr>
          <a:xfrm>
            <a:off x="9645285" y="3732754"/>
            <a:ext cx="1587671" cy="1270137"/>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8" name="Google Shape;608;p14"/>
          <p:cNvSpPr/>
          <p:nvPr/>
        </p:nvSpPr>
        <p:spPr>
          <a:xfrm>
            <a:off x="9661822" y="4812156"/>
            <a:ext cx="1504592" cy="571991"/>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9" name="Google Shape;609;p14"/>
          <p:cNvSpPr txBox="1"/>
          <p:nvPr/>
        </p:nvSpPr>
        <p:spPr>
          <a:xfrm>
            <a:off x="9686860" y="4812131"/>
            <a:ext cx="1504500" cy="572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Tổ chức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tài chính</a:t>
            </a:r>
            <a:endParaRPr sz="1700" b="1" i="0" u="none" strike="noStrike" cap="none">
              <a:solidFill>
                <a:srgbClr val="053D5D"/>
              </a:solidFill>
              <a:latin typeface="Montserrat"/>
              <a:ea typeface="Montserrat"/>
              <a:cs typeface="Montserrat"/>
              <a:sym typeface="Montserrat"/>
            </a:endParaRPr>
          </a:p>
        </p:txBody>
      </p:sp>
      <p:sp>
        <p:nvSpPr>
          <p:cNvPr id="610" name="Google Shape;610;p14"/>
          <p:cNvSpPr/>
          <p:nvPr/>
        </p:nvSpPr>
        <p:spPr>
          <a:xfrm>
            <a:off x="1731215" y="3716635"/>
            <a:ext cx="1580616" cy="1264493"/>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1" name="Google Shape;611;p14"/>
          <p:cNvSpPr/>
          <p:nvPr/>
        </p:nvSpPr>
        <p:spPr>
          <a:xfrm>
            <a:off x="1818143" y="4774317"/>
            <a:ext cx="1406700" cy="6477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2" name="Google Shape;612;p14"/>
          <p:cNvSpPr txBox="1"/>
          <p:nvPr/>
        </p:nvSpPr>
        <p:spPr>
          <a:xfrm>
            <a:off x="1818143" y="4774317"/>
            <a:ext cx="1406700" cy="6477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Doanh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56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nghiệp</a:t>
            </a:r>
            <a:endParaRPr sz="1600" b="1" i="0" u="none" strike="noStrike" cap="none">
              <a:solidFill>
                <a:srgbClr val="053D5D"/>
              </a:solidFill>
              <a:latin typeface="Arial"/>
              <a:ea typeface="Arial"/>
              <a:cs typeface="Arial"/>
              <a:sym typeface="Arial"/>
            </a:endParaRPr>
          </a:p>
        </p:txBody>
      </p:sp>
      <p:sp>
        <p:nvSpPr>
          <p:cNvPr id="613" name="Google Shape;613;p14"/>
          <p:cNvSpPr/>
          <p:nvPr/>
        </p:nvSpPr>
        <p:spPr>
          <a:xfrm>
            <a:off x="5724748" y="1757449"/>
            <a:ext cx="1528500" cy="1589700"/>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4" name="Google Shape;614;p14"/>
          <p:cNvSpPr/>
          <p:nvPr/>
        </p:nvSpPr>
        <p:spPr>
          <a:xfrm>
            <a:off x="5812411" y="3080348"/>
            <a:ext cx="1468500" cy="4620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5" name="Google Shape;615;p14"/>
          <p:cNvSpPr txBox="1"/>
          <p:nvPr/>
        </p:nvSpPr>
        <p:spPr>
          <a:xfrm>
            <a:off x="5812411" y="3080348"/>
            <a:ext cx="1468500" cy="4620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cxnSp>
        <p:nvCxnSpPr>
          <p:cNvPr id="616" name="Google Shape;616;p14"/>
          <p:cNvCxnSpPr/>
          <p:nvPr/>
        </p:nvCxnSpPr>
        <p:spPr>
          <a:xfrm flipH="1">
            <a:off x="3524770" y="3322750"/>
            <a:ext cx="2067900" cy="805500"/>
          </a:xfrm>
          <a:prstGeom prst="straightConnector1">
            <a:avLst/>
          </a:prstGeom>
          <a:noFill/>
          <a:ln w="33250" cap="flat" cmpd="sng">
            <a:solidFill>
              <a:srgbClr val="053D5D"/>
            </a:solidFill>
            <a:prstDash val="solid"/>
            <a:round/>
            <a:headEnd type="none" w="sm" len="sm"/>
            <a:tailEnd type="stealth" w="med" len="med"/>
          </a:ln>
        </p:spPr>
      </p:cxnSp>
      <p:cxnSp>
        <p:nvCxnSpPr>
          <p:cNvPr id="617" name="Google Shape;617;p14"/>
          <p:cNvCxnSpPr/>
          <p:nvPr/>
        </p:nvCxnSpPr>
        <p:spPr>
          <a:xfrm flipH="1">
            <a:off x="3656861" y="3497077"/>
            <a:ext cx="2067900" cy="805500"/>
          </a:xfrm>
          <a:prstGeom prst="straightConnector1">
            <a:avLst/>
          </a:prstGeom>
          <a:noFill/>
          <a:ln w="33250" cap="flat" cmpd="sng">
            <a:solidFill>
              <a:srgbClr val="053D5D"/>
            </a:solidFill>
            <a:prstDash val="solid"/>
            <a:round/>
            <a:headEnd type="stealth" w="med" len="med"/>
            <a:tailEnd type="none" w="sm" len="sm"/>
          </a:ln>
        </p:spPr>
      </p:cxnSp>
      <p:sp>
        <p:nvSpPr>
          <p:cNvPr id="618" name="Google Shape;618;p14"/>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CHIA SẺ MỨC TIẾT KIỆM</a:t>
            </a:r>
            <a:endParaRPr sz="1400" b="0" i="0" u="none" strike="noStrike" cap="none">
              <a:solidFill>
                <a:srgbClr val="000000"/>
              </a:solidFill>
              <a:latin typeface="Arial"/>
              <a:ea typeface="Arial"/>
              <a:cs typeface="Arial"/>
              <a:sym typeface="Arial"/>
            </a:endParaRPr>
          </a:p>
        </p:txBody>
      </p:sp>
      <p:sp>
        <p:nvSpPr>
          <p:cNvPr id="619" name="Google Shape;619;p14"/>
          <p:cNvSpPr/>
          <p:nvPr/>
        </p:nvSpPr>
        <p:spPr>
          <a:xfrm>
            <a:off x="400794" y="1757450"/>
            <a:ext cx="3586200" cy="461700"/>
          </a:xfrm>
          <a:prstGeom prst="rect">
            <a:avLst/>
          </a:prstGeom>
          <a:noFill/>
          <a:ln>
            <a:noFill/>
          </a:ln>
        </p:spPr>
        <p:txBody>
          <a:bodyPr spcFirstLastPara="1" wrap="square" lIns="91425" tIns="45700" rIns="91425" bIns="45700" anchor="t" anchorCtr="0">
            <a:noAutofit/>
          </a:bodyPr>
          <a:lstStyle/>
          <a:p>
            <a:pPr marL="365125"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53D5D"/>
                </a:solidFill>
                <a:latin typeface="Montserrat"/>
                <a:ea typeface="Montserrat"/>
                <a:cs typeface="Montserrat"/>
                <a:sym typeface="Montserrat"/>
              </a:rPr>
              <a:t>Thời gian bồi hoàn</a:t>
            </a:r>
            <a:endParaRPr sz="2400" b="1" i="0" u="none" strike="noStrike" cap="none">
              <a:solidFill>
                <a:srgbClr val="053D5D"/>
              </a:solidFill>
              <a:latin typeface="Montserrat"/>
              <a:ea typeface="Montserrat"/>
              <a:cs typeface="Montserrat"/>
              <a:sym typeface="Montserrat"/>
            </a:endParaRPr>
          </a:p>
        </p:txBody>
      </p:sp>
      <p:sp>
        <p:nvSpPr>
          <p:cNvPr id="620" name="Google Shape;620;p14"/>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sp>
        <p:nvSpPr>
          <p:cNvPr id="626" name="Google Shape;626;p15"/>
          <p:cNvSpPr txBox="1"/>
          <p:nvPr/>
        </p:nvSpPr>
        <p:spPr>
          <a:xfrm>
            <a:off x="774700" y="2151725"/>
            <a:ext cx="10327800" cy="2555100"/>
          </a:xfrm>
          <a:prstGeom prst="rect">
            <a:avLst/>
          </a:prstGeom>
          <a:noFill/>
          <a:ln>
            <a:noFill/>
          </a:ln>
        </p:spPr>
        <p:txBody>
          <a:bodyPr spcFirstLastPara="1" wrap="square" lIns="45700" tIns="45700" rIns="45700" bIns="45700" anchor="t" anchorCtr="0">
            <a:spAutoFit/>
          </a:bodyPr>
          <a:lstStyle/>
          <a:p>
            <a:pPr marL="457200" marR="0" lvl="0" indent="-457200" algn="l" rtl="0">
              <a:lnSpc>
                <a:spcPct val="100000"/>
              </a:lnSpc>
              <a:spcBef>
                <a:spcPts val="0"/>
              </a:spcBef>
              <a:spcAft>
                <a:spcPts val="0"/>
              </a:spcAft>
              <a:buClr>
                <a:srgbClr val="00467F"/>
              </a:buClr>
              <a:buSzPts val="2600"/>
              <a:buFont typeface="Arial"/>
              <a:buChar char="•"/>
            </a:pPr>
            <a:r>
              <a:rPr lang="en-US" sz="2600" b="0" i="0" u="none" strike="noStrike" cap="none">
                <a:solidFill>
                  <a:srgbClr val="00467F"/>
                </a:solidFill>
                <a:latin typeface="Arial"/>
                <a:ea typeface="Arial"/>
                <a:cs typeface="Arial"/>
                <a:sym typeface="Arial"/>
              </a:rPr>
              <a:t>ESCO bồi hoàn bằng cách sử dụng chi phí từ phần năng lượng tiết kiệm được.</a:t>
            </a:r>
            <a:endParaRPr sz="14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600"/>
              <a:buFont typeface="Arial"/>
              <a:buChar char="•"/>
            </a:pPr>
            <a:r>
              <a:rPr lang="en-US" sz="2600" b="0" i="0" u="none" strike="noStrike" cap="none">
                <a:solidFill>
                  <a:srgbClr val="00467F"/>
                </a:solidFill>
                <a:latin typeface="Arial"/>
                <a:ea typeface="Arial"/>
                <a:cs typeface="Arial"/>
                <a:sym typeface="Arial"/>
              </a:rPr>
              <a:t>Có thể là tất cả hay một tỷ lệ phần trăm nhất định.</a:t>
            </a:r>
            <a:endParaRPr sz="26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600"/>
              <a:buFont typeface="Arial"/>
              <a:buChar char="•"/>
            </a:pPr>
            <a:r>
              <a:rPr lang="en-US" sz="2600" b="0" i="0" u="none" strike="noStrike" cap="none">
                <a:solidFill>
                  <a:srgbClr val="00467F"/>
                </a:solidFill>
                <a:latin typeface="Arial"/>
                <a:ea typeface="Arial"/>
                <a:cs typeface="Arial"/>
                <a:sym typeface="Arial"/>
              </a:rPr>
              <a:t>Thường đối chiếu hàng năm.</a:t>
            </a:r>
            <a:endParaRPr sz="14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600"/>
              <a:buFont typeface="Arial"/>
              <a:buChar char="•"/>
            </a:pPr>
            <a:r>
              <a:rPr lang="en-US" sz="2600" b="0" i="0" u="none" strike="noStrike" cap="none">
                <a:solidFill>
                  <a:srgbClr val="00467F"/>
                </a:solidFill>
                <a:latin typeface="Arial"/>
                <a:ea typeface="Arial"/>
                <a:cs typeface="Arial"/>
                <a:sym typeface="Arial"/>
              </a:rPr>
              <a:t>Phương án: tiết kiệm tích lũy (“ngân hàng tiết kiệm”).</a:t>
            </a:r>
            <a:endParaRPr sz="1400" b="0" i="0" u="none" strike="noStrike" cap="none">
              <a:solidFill>
                <a:srgbClr val="00467F"/>
              </a:solidFill>
              <a:latin typeface="Arial"/>
              <a:ea typeface="Arial"/>
              <a:cs typeface="Arial"/>
              <a:sym typeface="Arial"/>
            </a:endParaRPr>
          </a:p>
        </p:txBody>
      </p:sp>
      <p:sp>
        <p:nvSpPr>
          <p:cNvPr id="627" name="Google Shape;627;p15"/>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CHIA SẺ MỨC TIẾT KIỆM</a:t>
            </a:r>
            <a:endParaRPr sz="1400" b="0" i="0" u="none" strike="noStrike" cap="none">
              <a:solidFill>
                <a:srgbClr val="000000"/>
              </a:solidFill>
              <a:latin typeface="Arial"/>
              <a:ea typeface="Arial"/>
              <a:cs typeface="Arial"/>
              <a:sym typeface="Arial"/>
            </a:endParaRPr>
          </a:p>
        </p:txBody>
      </p:sp>
      <p:sp>
        <p:nvSpPr>
          <p:cNvPr id="628" name="Google Shape;628;p15"/>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sp>
        <p:nvSpPr>
          <p:cNvPr id="633" name="Google Shape;633;p16"/>
          <p:cNvSpPr txBox="1"/>
          <p:nvPr/>
        </p:nvSpPr>
        <p:spPr>
          <a:xfrm>
            <a:off x="842675" y="1706575"/>
            <a:ext cx="10598700" cy="3940500"/>
          </a:xfrm>
          <a:prstGeom prst="rect">
            <a:avLst/>
          </a:prstGeom>
          <a:noFill/>
          <a:ln>
            <a:noFill/>
          </a:ln>
        </p:spPr>
        <p:txBody>
          <a:bodyPr spcFirstLastPara="1" wrap="square" lIns="45700" tIns="45700" rIns="45700" bIns="45700" anchor="t" anchorCtr="0">
            <a:spAutoFit/>
          </a:bodyPr>
          <a:lstStyle/>
          <a:p>
            <a:pPr marL="0" marR="0" lvl="0" indent="0" algn="just" rtl="0">
              <a:lnSpc>
                <a:spcPct val="100000"/>
              </a:lnSpc>
              <a:spcBef>
                <a:spcPts val="0"/>
              </a:spcBef>
              <a:spcAft>
                <a:spcPts val="0"/>
              </a:spcAft>
              <a:buClr>
                <a:srgbClr val="000000"/>
              </a:buClr>
              <a:buSzPts val="2000"/>
              <a:buFont typeface="Arial"/>
              <a:buNone/>
            </a:pPr>
            <a:r>
              <a:rPr lang="en-US" sz="2000" b="1" i="0" u="none" strike="noStrike" cap="none">
                <a:solidFill>
                  <a:srgbClr val="00467F"/>
                </a:solidFill>
                <a:latin typeface="Arial"/>
                <a:ea typeface="Arial"/>
                <a:cs typeface="Arial"/>
                <a:sym typeface="Arial"/>
              </a:rPr>
              <a:t>Chauffage</a:t>
            </a:r>
            <a:r>
              <a:rPr lang="en-US" sz="2000" b="0" i="0" u="none" strike="noStrike" cap="none">
                <a:solidFill>
                  <a:srgbClr val="00467F"/>
                </a:solidFill>
                <a:latin typeface="Arial"/>
                <a:ea typeface="Arial"/>
                <a:cs typeface="Arial"/>
                <a:sym typeface="Arial"/>
              </a:rPr>
              <a:t>  (thuật ngữ tiếng Pháp) là một loại hợp đồng hiệu suất năng lượng (EPC), trong đó chủ sở hữu doanh nghiệp trả cho Công ty Dịch vụ Năng lượng (ESCO) hoặc nhà thầu một khoản phí cố định cho mỗi đơn vị năng lượng hữu ích (nhiệt, làm mát, điện) được cung cấp cho tòa nhà..</a:t>
            </a:r>
            <a:endParaRPr sz="1400" b="0" i="0" u="none" strike="noStrike" cap="none">
              <a:solidFill>
                <a:srgbClr val="00467F"/>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ESCO tính phí xử lý năng lượng theo các đơn vị khác nhau:</a:t>
            </a:r>
            <a:endParaRPr sz="20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GJ/BTU nhiệt</a:t>
            </a:r>
            <a:endParaRPr sz="14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GJ/tấn nước làm mát</a:t>
            </a:r>
            <a:endParaRPr sz="1400" b="0" i="0" u="none" strike="noStrike" cap="none">
              <a:solidFill>
                <a:srgbClr val="00467F"/>
              </a:solidFill>
              <a:latin typeface="Arial"/>
              <a:ea typeface="Arial"/>
              <a:cs typeface="Arial"/>
              <a:sym typeface="Arial"/>
            </a:endParaRPr>
          </a:p>
          <a:p>
            <a:pPr marL="457200" marR="0" lvl="0" indent="-457200" algn="l"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kWh điện</a:t>
            </a:r>
            <a:endParaRPr sz="1400" b="0" i="0" u="none" strike="noStrike" cap="none">
              <a:solidFill>
                <a:srgbClr val="00467F"/>
              </a:solidFill>
              <a:latin typeface="Arial"/>
              <a:ea typeface="Arial"/>
              <a:cs typeface="Arial"/>
              <a:sym typeface="Arial"/>
            </a:endParaRPr>
          </a:p>
          <a:p>
            <a:pPr marL="0" marR="0" lvl="0" indent="0" algn="just" rtl="0">
              <a:lnSpc>
                <a:spcPct val="100000"/>
              </a:lnSpc>
              <a:spcBef>
                <a:spcPts val="120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ESCO kiểm soát quy trình vận hành và bảo dưỡng của nhà máy; soạn thảo các hợp đồng thỏa thuận.</a:t>
            </a:r>
            <a:endParaRPr sz="1400" b="0" i="0" u="none" strike="noStrike" cap="none">
              <a:solidFill>
                <a:srgbClr val="00467F"/>
              </a:solidFill>
              <a:latin typeface="Arial"/>
              <a:ea typeface="Arial"/>
              <a:cs typeface="Arial"/>
              <a:sym typeface="Arial"/>
            </a:endParaRPr>
          </a:p>
        </p:txBody>
      </p:sp>
      <p:sp>
        <p:nvSpPr>
          <p:cNvPr id="634" name="Google Shape;634;p16"/>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CHAUFFAGE</a:t>
            </a:r>
            <a:endParaRPr sz="1400" b="0" i="0" u="none" strike="noStrike" cap="none">
              <a:solidFill>
                <a:srgbClr val="000000"/>
              </a:solidFill>
              <a:latin typeface="Arial"/>
              <a:ea typeface="Arial"/>
              <a:cs typeface="Arial"/>
              <a:sym typeface="Arial"/>
            </a:endParaRPr>
          </a:p>
        </p:txBody>
      </p:sp>
      <p:sp>
        <p:nvSpPr>
          <p:cNvPr id="635" name="Google Shape;635;p16"/>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40"/>
        <p:cNvGrpSpPr/>
        <p:nvPr/>
      </p:nvGrpSpPr>
      <p:grpSpPr>
        <a:xfrm>
          <a:off x="0" y="0"/>
          <a:ext cx="0" cy="0"/>
          <a:chOff x="0" y="0"/>
          <a:chExt cx="0" cy="0"/>
        </a:xfrm>
      </p:grpSpPr>
      <p:sp>
        <p:nvSpPr>
          <p:cNvPr id="641" name="Google Shape;641;p17"/>
          <p:cNvSpPr txBox="1"/>
          <p:nvPr/>
        </p:nvSpPr>
        <p:spPr>
          <a:xfrm>
            <a:off x="842675" y="1900975"/>
            <a:ext cx="10580700" cy="3632700"/>
          </a:xfrm>
          <a:prstGeom prst="rect">
            <a:avLst/>
          </a:prstGeom>
          <a:noFill/>
          <a:ln>
            <a:noFill/>
          </a:ln>
        </p:spPr>
        <p:txBody>
          <a:bodyPr spcFirstLastPara="1" wrap="square" lIns="45700" tIns="45700" rIns="45700" bIns="45700" anchor="t" anchorCtr="0">
            <a:spAutoFit/>
          </a:bodyPr>
          <a:lstStyle/>
          <a:p>
            <a:pPr marL="0" marR="0" lvl="0" indent="0" algn="just" rtl="0">
              <a:lnSpc>
                <a:spcPct val="100000"/>
              </a:lnSpc>
              <a:spcBef>
                <a:spcPts val="0"/>
              </a:spcBef>
              <a:spcAft>
                <a:spcPts val="0"/>
              </a:spcAft>
              <a:buClr>
                <a:srgbClr val="000000"/>
              </a:buClr>
              <a:buSzPts val="2200"/>
              <a:buFont typeface="Arial"/>
              <a:buNone/>
            </a:pPr>
            <a:r>
              <a:rPr lang="en-US" sz="2000" b="0" i="0" u="none" strike="noStrike" cap="none">
                <a:solidFill>
                  <a:srgbClr val="00467F"/>
                </a:solidFill>
                <a:latin typeface="Arial"/>
                <a:ea typeface="Arial"/>
                <a:cs typeface="Arial"/>
                <a:sym typeface="Arial"/>
              </a:rPr>
              <a:t>ESCO chịu trách nhiệm:</a:t>
            </a:r>
            <a:endParaRPr sz="2000" b="0" i="0" u="none" strike="noStrike" cap="none">
              <a:solidFill>
                <a:srgbClr val="00467F"/>
              </a:solidFill>
              <a:latin typeface="Arial"/>
              <a:ea typeface="Arial"/>
              <a:cs typeface="Arial"/>
              <a:sym typeface="Arial"/>
            </a:endParaRPr>
          </a:p>
          <a:p>
            <a:pPr marL="342900" marR="0" lvl="0" indent="-330200" algn="just"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Cung cấp dịch vụ năng lượng (ví dụ: sưởi ấm, làm mát, nước nóng),</a:t>
            </a:r>
            <a:endParaRPr sz="2000" b="0" i="0" u="none" strike="noStrike" cap="none">
              <a:solidFill>
                <a:srgbClr val="00467F"/>
              </a:solidFill>
              <a:latin typeface="Arial"/>
              <a:ea typeface="Arial"/>
              <a:cs typeface="Arial"/>
              <a:sym typeface="Arial"/>
            </a:endParaRPr>
          </a:p>
          <a:p>
            <a:pPr marL="342900" marR="0" lvl="0" indent="-330200" algn="just"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Vận hành và bảo trì thiết bị, và</a:t>
            </a:r>
            <a:endParaRPr sz="2000" b="0" i="0" u="none" strike="noStrike" cap="none">
              <a:solidFill>
                <a:srgbClr val="00467F"/>
              </a:solidFill>
              <a:latin typeface="Arial"/>
              <a:ea typeface="Arial"/>
              <a:cs typeface="Arial"/>
              <a:sym typeface="Arial"/>
            </a:endParaRPr>
          </a:p>
          <a:p>
            <a:pPr marL="342900" marR="0" lvl="0" indent="-330200" algn="just" rtl="0">
              <a:lnSpc>
                <a:spcPct val="100000"/>
              </a:lnSpc>
              <a:spcBef>
                <a:spcPts val="12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Đảm bảo hiệu quả và tiết kiệm chi phí (thường chia sẻ khoản tiết kiệm với khách hàng).</a:t>
            </a:r>
            <a:endParaRPr sz="2000" b="0" i="0" u="none" strike="noStrike" cap="none">
              <a:solidFill>
                <a:srgbClr val="00467F"/>
              </a:solidFill>
              <a:latin typeface="Arial"/>
              <a:ea typeface="Arial"/>
              <a:cs typeface="Arial"/>
              <a:sym typeface="Arial"/>
            </a:endParaRPr>
          </a:p>
          <a:p>
            <a:pPr marL="0" marR="0" lvl="0" indent="0" algn="just" rtl="0">
              <a:lnSpc>
                <a:spcPct val="100000"/>
              </a:lnSpc>
              <a:spcBef>
                <a:spcPts val="1200"/>
              </a:spcBef>
              <a:spcAft>
                <a:spcPts val="0"/>
              </a:spcAft>
              <a:buClr>
                <a:srgbClr val="000000"/>
              </a:buClr>
              <a:buSzPts val="2200"/>
              <a:buFont typeface="Arial"/>
              <a:buNone/>
            </a:pPr>
            <a:r>
              <a:rPr lang="en-US" sz="2000" b="0" i="0" u="none" strike="noStrike" cap="none">
                <a:solidFill>
                  <a:srgbClr val="00467F"/>
                </a:solidFill>
                <a:latin typeface="Arial"/>
                <a:ea typeface="Arial"/>
                <a:cs typeface="Arial"/>
                <a:sym typeface="Arial"/>
              </a:rPr>
              <a:t>Nói một cách đơn giản: thay vì trả riêng nhiên liệu hoặc điện, khách hàng trả cho "sự thoải mái được cung cấp" (ví dụ: làm mát hoặc sưởi ấm), trong khi ESCO chịu rủi ro về hiệu quả và hiệu suất.</a:t>
            </a:r>
            <a:endParaRPr sz="2000" b="0" i="0" u="none" strike="noStrike" cap="none">
              <a:solidFill>
                <a:srgbClr val="00467F"/>
              </a:solidFill>
              <a:latin typeface="Arial"/>
              <a:ea typeface="Arial"/>
              <a:cs typeface="Arial"/>
              <a:sym typeface="Arial"/>
            </a:endParaRPr>
          </a:p>
          <a:p>
            <a:pPr marL="0" marR="0" lvl="0" indent="0" algn="just" rtl="0">
              <a:lnSpc>
                <a:spcPct val="100000"/>
              </a:lnSpc>
              <a:spcBef>
                <a:spcPts val="1200"/>
              </a:spcBef>
              <a:spcAft>
                <a:spcPts val="0"/>
              </a:spcAft>
              <a:buClr>
                <a:srgbClr val="000000"/>
              </a:buClr>
              <a:buSzPts val="2200"/>
              <a:buFont typeface="Arial"/>
              <a:buNone/>
            </a:pPr>
            <a:r>
              <a:rPr lang="en-US" sz="2000" b="0" i="0" u="none" strike="noStrike" cap="none">
                <a:solidFill>
                  <a:srgbClr val="00467F"/>
                </a:solidFill>
                <a:latin typeface="Arial"/>
                <a:ea typeface="Arial"/>
                <a:cs typeface="Arial"/>
                <a:sym typeface="Arial"/>
              </a:rPr>
              <a:t>Hợp đồng có thể kéo dài từ 10 đến 15 năm. Hoặc trong suốt vòng đời của thiết bị hiệu quả năng lượng.</a:t>
            </a:r>
            <a:endParaRPr sz="2000" b="0" i="0" u="none" strike="noStrike" cap="none">
              <a:solidFill>
                <a:srgbClr val="00467F"/>
              </a:solidFill>
              <a:latin typeface="Arial"/>
              <a:ea typeface="Arial"/>
              <a:cs typeface="Arial"/>
              <a:sym typeface="Arial"/>
            </a:endParaRPr>
          </a:p>
        </p:txBody>
      </p:sp>
      <p:sp>
        <p:nvSpPr>
          <p:cNvPr id="642" name="Google Shape;642;p17"/>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CHAUFFAGE</a:t>
            </a:r>
            <a:endParaRPr sz="1400" b="0" i="0" u="none" strike="noStrike" cap="none">
              <a:solidFill>
                <a:srgbClr val="000000"/>
              </a:solidFill>
              <a:latin typeface="Arial"/>
              <a:ea typeface="Arial"/>
              <a:cs typeface="Arial"/>
              <a:sym typeface="Arial"/>
            </a:endParaRPr>
          </a:p>
        </p:txBody>
      </p:sp>
      <p:sp>
        <p:nvSpPr>
          <p:cNvPr id="643" name="Google Shape;643;p17"/>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18"/>
          <p:cNvSpPr txBox="1"/>
          <p:nvPr/>
        </p:nvSpPr>
        <p:spPr>
          <a:xfrm>
            <a:off x="763584" y="1802503"/>
            <a:ext cx="11271113" cy="553998"/>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US" sz="3000" b="0" i="0" u="none" strike="noStrike" cap="none">
                <a:solidFill>
                  <a:srgbClr val="053D5D"/>
                </a:solidFill>
                <a:latin typeface="Montserrat"/>
                <a:ea typeface="Montserrat"/>
                <a:cs typeface="Montserrat"/>
                <a:sym typeface="Montserrat"/>
              </a:rPr>
              <a:t>Hợp đồng mua bán điện– vốn hoạt động như thế nào?</a:t>
            </a:r>
            <a:endParaRPr sz="3000" b="0" i="0" u="none" strike="noStrike" cap="none">
              <a:solidFill>
                <a:srgbClr val="053D5D"/>
              </a:solidFill>
              <a:latin typeface="Montserrat"/>
              <a:ea typeface="Montserrat"/>
              <a:cs typeface="Montserrat"/>
              <a:sym typeface="Montserrat"/>
            </a:endParaRPr>
          </a:p>
        </p:txBody>
      </p:sp>
      <p:grpSp>
        <p:nvGrpSpPr>
          <p:cNvPr id="650" name="Google Shape;650;p18"/>
          <p:cNvGrpSpPr/>
          <p:nvPr/>
        </p:nvGrpSpPr>
        <p:grpSpPr>
          <a:xfrm>
            <a:off x="1941481" y="2495677"/>
            <a:ext cx="7939119" cy="4223232"/>
            <a:chOff x="2158490" y="1607844"/>
            <a:chExt cx="7648450" cy="4817920"/>
          </a:xfrm>
        </p:grpSpPr>
        <p:graphicFrame>
          <p:nvGraphicFramePr>
            <p:cNvPr id="651" name="Google Shape;651;p18"/>
            <p:cNvGraphicFramePr/>
            <p:nvPr/>
          </p:nvGraphicFramePr>
          <p:xfrm>
            <a:off x="2158490" y="1767910"/>
            <a:ext cx="7648450" cy="4343899"/>
          </p:xfrm>
          <a:graphic>
            <a:graphicData uri="http://schemas.openxmlformats.org/drawingml/2006/chart">
              <c:chart xmlns:c="http://schemas.openxmlformats.org/drawingml/2006/chart" xmlns:r="http://schemas.openxmlformats.org/officeDocument/2006/relationships" r:id="rId3"/>
            </a:graphicData>
          </a:graphic>
        </p:graphicFrame>
        <p:sp>
          <p:nvSpPr>
            <p:cNvPr id="652" name="Google Shape;652;p18"/>
            <p:cNvSpPr txBox="1"/>
            <p:nvPr/>
          </p:nvSpPr>
          <p:spPr>
            <a:xfrm>
              <a:off x="4722829" y="3866939"/>
              <a:ext cx="1150554" cy="1127261"/>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sz="1400" b="0" i="0" u="none" strike="noStrike" cap="none">
                <a:solidFill>
                  <a:srgbClr val="000000"/>
                </a:solidFill>
                <a:latin typeface="Arial"/>
                <a:ea typeface="Arial"/>
                <a:cs typeface="Arial"/>
                <a:sym typeface="Arial"/>
              </a:endParaRPr>
            </a:p>
          </p:txBody>
        </p:sp>
        <p:sp>
          <p:nvSpPr>
            <p:cNvPr id="653" name="Google Shape;653;p18"/>
            <p:cNvSpPr txBox="1"/>
            <p:nvPr/>
          </p:nvSpPr>
          <p:spPr>
            <a:xfrm>
              <a:off x="4707592" y="2828646"/>
              <a:ext cx="707568" cy="64633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trả cho ESCO</a:t>
              </a:r>
              <a:endParaRPr sz="800" b="0" i="0" u="none" strike="noStrike" cap="none">
                <a:solidFill>
                  <a:srgbClr val="053D5D"/>
                </a:solidFill>
                <a:latin typeface="Montserrat"/>
                <a:ea typeface="Montserrat"/>
                <a:cs typeface="Montserrat"/>
                <a:sym typeface="Montserrat"/>
              </a:endParaRPr>
            </a:p>
          </p:txBody>
        </p:sp>
        <p:sp>
          <p:nvSpPr>
            <p:cNvPr id="654" name="Google Shape;654;p18"/>
            <p:cNvSpPr txBox="1"/>
            <p:nvPr/>
          </p:nvSpPr>
          <p:spPr>
            <a:xfrm>
              <a:off x="5240223" y="3228071"/>
              <a:ext cx="787325"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Vốn</a:t>
              </a:r>
              <a:endParaRPr sz="800" b="0" i="0" u="none" strike="noStrike" cap="none">
                <a:solidFill>
                  <a:srgbClr val="053D5D"/>
                </a:solidFill>
                <a:latin typeface="Montserrat"/>
                <a:ea typeface="Montserrat"/>
                <a:cs typeface="Montserrat"/>
                <a:sym typeface="Montserrat"/>
              </a:endParaRPr>
            </a:p>
          </p:txBody>
        </p:sp>
        <p:sp>
          <p:nvSpPr>
            <p:cNvPr id="655" name="Google Shape;655;p18"/>
            <p:cNvSpPr txBox="1"/>
            <p:nvPr/>
          </p:nvSpPr>
          <p:spPr>
            <a:xfrm>
              <a:off x="4707592" y="2284970"/>
              <a:ext cx="1043539"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Montserrat"/>
                  <a:ea typeface="Montserrat"/>
                  <a:cs typeface="Montserrat"/>
                  <a:sym typeface="Montserrat"/>
                </a:rPr>
                <a:t>Khách hàng thu được</a:t>
              </a:r>
              <a:endParaRPr sz="1000" b="0" i="0" u="none" strike="noStrike" cap="none">
                <a:solidFill>
                  <a:schemeClr val="lt1"/>
                </a:solidFill>
                <a:latin typeface="Montserrat"/>
                <a:ea typeface="Montserrat"/>
                <a:cs typeface="Montserrat"/>
                <a:sym typeface="Montserrat"/>
              </a:endParaRPr>
            </a:p>
          </p:txBody>
        </p:sp>
        <p:sp>
          <p:nvSpPr>
            <p:cNvPr id="656" name="Google Shape;656;p18"/>
            <p:cNvSpPr txBox="1"/>
            <p:nvPr/>
          </p:nvSpPr>
          <p:spPr>
            <a:xfrm>
              <a:off x="6257136" y="3887016"/>
              <a:ext cx="1150554" cy="1391916"/>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sz="1400" b="0" i="0" u="none" strike="noStrike" cap="none">
                <a:solidFill>
                  <a:srgbClr val="000000"/>
                </a:solidFill>
                <a:latin typeface="Arial"/>
                <a:ea typeface="Arial"/>
                <a:cs typeface="Arial"/>
                <a:sym typeface="Arial"/>
              </a:endParaRPr>
            </a:p>
          </p:txBody>
        </p:sp>
        <p:sp>
          <p:nvSpPr>
            <p:cNvPr id="657" name="Google Shape;657;p18"/>
            <p:cNvSpPr txBox="1"/>
            <p:nvPr/>
          </p:nvSpPr>
          <p:spPr>
            <a:xfrm>
              <a:off x="6297458" y="2857553"/>
              <a:ext cx="1079940"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53D5D"/>
                  </a:solidFill>
                  <a:latin typeface="Montserrat"/>
                  <a:ea typeface="Montserrat"/>
                  <a:cs typeface="Montserrat"/>
                  <a:sym typeface="Montserrat"/>
                </a:rPr>
                <a:t>Lợi nhuận của ESCO </a:t>
              </a:r>
              <a:endParaRPr sz="1400" b="0" i="0" u="none" strike="noStrike" cap="none">
                <a:solidFill>
                  <a:srgbClr val="053D5D"/>
                </a:solidFill>
                <a:latin typeface="Montserrat"/>
                <a:ea typeface="Montserrat"/>
                <a:cs typeface="Montserrat"/>
                <a:sym typeface="Montserrat"/>
              </a:endParaRPr>
            </a:p>
          </p:txBody>
        </p:sp>
        <p:grpSp>
          <p:nvGrpSpPr>
            <p:cNvPr id="658" name="Google Shape;658;p18"/>
            <p:cNvGrpSpPr/>
            <p:nvPr/>
          </p:nvGrpSpPr>
          <p:grpSpPr>
            <a:xfrm>
              <a:off x="4722829" y="1607844"/>
              <a:ext cx="4184872" cy="4817920"/>
              <a:chOff x="4722829" y="1607844"/>
              <a:chExt cx="4184872" cy="4817920"/>
            </a:xfrm>
          </p:grpSpPr>
          <p:sp>
            <p:nvSpPr>
              <p:cNvPr id="659" name="Google Shape;659;p18"/>
              <p:cNvSpPr/>
              <p:nvPr/>
            </p:nvSpPr>
            <p:spPr>
              <a:xfrm>
                <a:off x="5254065" y="2655783"/>
                <a:ext cx="228600" cy="964209"/>
              </a:xfrm>
              <a:prstGeom prst="rightBrace">
                <a:avLst>
                  <a:gd name="adj1" fmla="val 8333"/>
                  <a:gd name="adj2" fmla="val 57453"/>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60" name="Google Shape;660;p18"/>
              <p:cNvSpPr txBox="1"/>
              <p:nvPr/>
            </p:nvSpPr>
            <p:spPr>
              <a:xfrm>
                <a:off x="5301486" y="2783704"/>
                <a:ext cx="704871" cy="27699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Lãi</a:t>
                </a:r>
                <a:endParaRPr sz="800" b="0" i="0" u="none" strike="noStrike" cap="none">
                  <a:solidFill>
                    <a:srgbClr val="053D5D"/>
                  </a:solidFill>
                  <a:latin typeface="Montserrat"/>
                  <a:ea typeface="Montserrat"/>
                  <a:cs typeface="Montserrat"/>
                  <a:sym typeface="Montserrat"/>
                </a:endParaRPr>
              </a:p>
            </p:txBody>
          </p:sp>
          <p:sp>
            <p:nvSpPr>
              <p:cNvPr id="661" name="Google Shape;661;p18"/>
              <p:cNvSpPr txBox="1"/>
              <p:nvPr/>
            </p:nvSpPr>
            <p:spPr>
              <a:xfrm>
                <a:off x="6215008" y="2282410"/>
                <a:ext cx="1021478"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0" i="0" u="none" strike="noStrike" cap="none">
                    <a:solidFill>
                      <a:schemeClr val="lt1"/>
                    </a:solidFill>
                    <a:latin typeface="Montserrat"/>
                    <a:ea typeface="Montserrat"/>
                    <a:cs typeface="Montserrat"/>
                    <a:sym typeface="Montserrat"/>
                  </a:rPr>
                  <a:t>Khách hàng thu được</a:t>
                </a:r>
                <a:endParaRPr sz="1000" b="0" i="0" u="none" strike="noStrike" cap="none">
                  <a:solidFill>
                    <a:schemeClr val="lt1"/>
                  </a:solidFill>
                  <a:latin typeface="Montserrat"/>
                  <a:ea typeface="Montserrat"/>
                  <a:cs typeface="Montserrat"/>
                  <a:sym typeface="Montserrat"/>
                </a:endParaRPr>
              </a:p>
            </p:txBody>
          </p:sp>
          <p:sp>
            <p:nvSpPr>
              <p:cNvPr id="662" name="Google Shape;662;p18"/>
              <p:cNvSpPr txBox="1"/>
              <p:nvPr/>
            </p:nvSpPr>
            <p:spPr>
              <a:xfrm>
                <a:off x="7869976" y="2432086"/>
                <a:ext cx="1021479" cy="1077218"/>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Doanh nghiệp hưởng lợi</a:t>
                </a:r>
                <a:endParaRPr sz="1600" b="0" i="0" u="none" strike="noStrike" cap="none">
                  <a:solidFill>
                    <a:srgbClr val="053D5D"/>
                  </a:solidFill>
                  <a:latin typeface="Montserrat"/>
                  <a:ea typeface="Montserrat"/>
                  <a:cs typeface="Montserrat"/>
                  <a:sym typeface="Montserrat"/>
                </a:endParaRPr>
              </a:p>
            </p:txBody>
          </p:sp>
          <p:sp>
            <p:nvSpPr>
              <p:cNvPr id="663" name="Google Shape;663;p18"/>
              <p:cNvSpPr txBox="1"/>
              <p:nvPr/>
            </p:nvSpPr>
            <p:spPr>
              <a:xfrm>
                <a:off x="7907577" y="3903836"/>
                <a:ext cx="1000124"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sz="1400" b="0" i="0" u="none" strike="noStrike" cap="none">
                  <a:solidFill>
                    <a:srgbClr val="000000"/>
                  </a:solidFill>
                  <a:latin typeface="Arial"/>
                  <a:ea typeface="Arial"/>
                  <a:cs typeface="Arial"/>
                  <a:sym typeface="Arial"/>
                </a:endParaRPr>
              </a:p>
            </p:txBody>
          </p:sp>
          <p:sp>
            <p:nvSpPr>
              <p:cNvPr id="664" name="Google Shape;664;p18"/>
              <p:cNvSpPr/>
              <p:nvPr/>
            </p:nvSpPr>
            <p:spPr>
              <a:xfrm rot="5400000">
                <a:off x="6034048" y="4571526"/>
                <a:ext cx="302874" cy="2696219"/>
              </a:xfrm>
              <a:prstGeom prst="rightBrace">
                <a:avLst>
                  <a:gd name="adj1" fmla="val 8333"/>
                  <a:gd name="adj2" fmla="val 49581"/>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65" name="Google Shape;665;p18"/>
              <p:cNvSpPr txBox="1"/>
              <p:nvPr/>
            </p:nvSpPr>
            <p:spPr>
              <a:xfrm>
                <a:off x="5254065" y="6117987"/>
                <a:ext cx="2368216"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53D5D"/>
                    </a:solidFill>
                    <a:latin typeface="Montserrat"/>
                    <a:ea typeface="Montserrat"/>
                    <a:cs typeface="Montserrat"/>
                    <a:sym typeface="Montserrat"/>
                  </a:rPr>
                  <a:t>Thời hạn hợp đồng EPC</a:t>
                </a:r>
                <a:endParaRPr sz="1400" b="0" i="0" u="none" strike="noStrike" cap="none">
                  <a:solidFill>
                    <a:srgbClr val="000000"/>
                  </a:solidFill>
                  <a:latin typeface="Arial"/>
                  <a:ea typeface="Arial"/>
                  <a:cs typeface="Arial"/>
                  <a:sym typeface="Arial"/>
                </a:endParaRPr>
              </a:p>
            </p:txBody>
          </p:sp>
          <p:sp>
            <p:nvSpPr>
              <p:cNvPr id="666" name="Google Shape;666;p18"/>
              <p:cNvSpPr txBox="1"/>
              <p:nvPr/>
            </p:nvSpPr>
            <p:spPr>
              <a:xfrm>
                <a:off x="4722829" y="1607844"/>
                <a:ext cx="1414717"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53D5D"/>
                    </a:solidFill>
                    <a:latin typeface="Montserrat"/>
                    <a:ea typeface="Montserrat"/>
                    <a:cs typeface="Montserrat"/>
                    <a:sym typeface="Montserrat"/>
                  </a:rPr>
                  <a:t>Trong thời gian bồi hoàn vốn đầu tư</a:t>
                </a:r>
                <a:endParaRPr sz="1000" b="1" i="0" u="none" strike="noStrike" cap="none">
                  <a:solidFill>
                    <a:srgbClr val="053D5D"/>
                  </a:solidFill>
                  <a:latin typeface="Montserrat"/>
                  <a:ea typeface="Montserrat"/>
                  <a:cs typeface="Montserrat"/>
                  <a:sym typeface="Montserrat"/>
                </a:endParaRPr>
              </a:p>
            </p:txBody>
          </p:sp>
          <p:sp>
            <p:nvSpPr>
              <p:cNvPr id="667" name="Google Shape;667;p18"/>
              <p:cNvSpPr txBox="1"/>
              <p:nvPr/>
            </p:nvSpPr>
            <p:spPr>
              <a:xfrm>
                <a:off x="6354908" y="1607844"/>
                <a:ext cx="1282146" cy="45645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000"/>
                  <a:buFont typeface="Arial"/>
                  <a:buNone/>
                </a:pPr>
                <a:r>
                  <a:rPr lang="en-US" sz="1000" b="1" i="0" u="none" strike="noStrike" cap="none">
                    <a:solidFill>
                      <a:srgbClr val="053D5D"/>
                    </a:solidFill>
                    <a:latin typeface="Montserrat"/>
                    <a:ea typeface="Montserrat"/>
                    <a:cs typeface="Montserrat"/>
                    <a:sym typeface="Montserrat"/>
                  </a:rPr>
                  <a:t>Sau thời gian bồi hoàn vốn đầu tư</a:t>
                </a:r>
                <a:endParaRPr sz="1000" b="1" i="0" u="none" strike="noStrike" cap="none">
                  <a:solidFill>
                    <a:srgbClr val="053D5D"/>
                  </a:solidFill>
                  <a:latin typeface="Montserrat"/>
                  <a:ea typeface="Montserrat"/>
                  <a:cs typeface="Montserrat"/>
                  <a:sym typeface="Montserrat"/>
                </a:endParaRPr>
              </a:p>
            </p:txBody>
          </p:sp>
        </p:grpSp>
      </p:grpSp>
      <p:sp>
        <p:nvSpPr>
          <p:cNvPr id="668" name="Google Shape;668;p18"/>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CHAUFFAGE</a:t>
            </a:r>
            <a:endParaRPr sz="1400" b="0" i="0" u="none" strike="noStrike" cap="none">
              <a:solidFill>
                <a:srgbClr val="000000"/>
              </a:solidFill>
              <a:latin typeface="Arial"/>
              <a:ea typeface="Arial"/>
              <a:cs typeface="Arial"/>
              <a:sym typeface="Arial"/>
            </a:endParaRPr>
          </a:p>
        </p:txBody>
      </p:sp>
      <p:sp>
        <p:nvSpPr>
          <p:cNvPr id="669" name="Google Shape;669;p18"/>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74"/>
        <p:cNvGrpSpPr/>
        <p:nvPr/>
      </p:nvGrpSpPr>
      <p:grpSpPr>
        <a:xfrm>
          <a:off x="0" y="0"/>
          <a:ext cx="0" cy="0"/>
          <a:chOff x="0" y="0"/>
          <a:chExt cx="0" cy="0"/>
        </a:xfrm>
      </p:grpSpPr>
      <p:grpSp>
        <p:nvGrpSpPr>
          <p:cNvPr id="675" name="Google Shape;675;p19"/>
          <p:cNvGrpSpPr/>
          <p:nvPr/>
        </p:nvGrpSpPr>
        <p:grpSpPr>
          <a:xfrm>
            <a:off x="842674" y="1939814"/>
            <a:ext cx="9567880" cy="3798263"/>
            <a:chOff x="251241" y="1129715"/>
            <a:chExt cx="9567880" cy="3798263"/>
          </a:xfrm>
        </p:grpSpPr>
        <p:sp>
          <p:nvSpPr>
            <p:cNvPr id="676" name="Google Shape;676;p19"/>
            <p:cNvSpPr/>
            <p:nvPr/>
          </p:nvSpPr>
          <p:spPr>
            <a:xfrm>
              <a:off x="7582528" y="4346818"/>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677" name="Google Shape;677;p19"/>
            <p:cNvSpPr/>
            <p:nvPr/>
          </p:nvSpPr>
          <p:spPr>
            <a:xfrm>
              <a:off x="4530037" y="2562674"/>
              <a:ext cx="3593929" cy="725297"/>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ESCO thực hiện các giải pháp tiết kiệm năng lượng/ năng lượng thay thế</a:t>
              </a:r>
              <a:endParaRPr sz="2000" b="0" i="0" u="none" strike="noStrike" cap="none">
                <a:solidFill>
                  <a:srgbClr val="00467F"/>
                </a:solidFill>
                <a:latin typeface="Arial"/>
                <a:ea typeface="Arial"/>
                <a:cs typeface="Arial"/>
                <a:sym typeface="Arial"/>
              </a:endParaRPr>
            </a:p>
          </p:txBody>
        </p:sp>
        <p:grpSp>
          <p:nvGrpSpPr>
            <p:cNvPr id="678" name="Google Shape;678;p19"/>
            <p:cNvGrpSpPr/>
            <p:nvPr/>
          </p:nvGrpSpPr>
          <p:grpSpPr>
            <a:xfrm>
              <a:off x="4108650" y="1655802"/>
              <a:ext cx="4034954" cy="1427519"/>
              <a:chOff x="5105085" y="1546631"/>
              <a:chExt cx="4034954" cy="1427519"/>
            </a:xfrm>
          </p:grpSpPr>
          <p:sp>
            <p:nvSpPr>
              <p:cNvPr id="679" name="Google Shape;679;p19"/>
              <p:cNvSpPr/>
              <p:nvPr/>
            </p:nvSpPr>
            <p:spPr>
              <a:xfrm>
                <a:off x="5105085" y="2621650"/>
                <a:ext cx="352500" cy="3525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0" name="Google Shape;680;p19"/>
              <p:cNvSpPr/>
              <p:nvPr/>
            </p:nvSpPr>
            <p:spPr>
              <a:xfrm>
                <a:off x="5604611" y="1546631"/>
                <a:ext cx="3535428" cy="537514"/>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just"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ESCO có được quyền vận hành hệ thống /thiết bị TKNL</a:t>
                </a:r>
                <a:endParaRPr sz="2000" b="0" i="0" u="none" strike="noStrike" cap="none">
                  <a:solidFill>
                    <a:srgbClr val="00467F"/>
                  </a:solidFill>
                  <a:latin typeface="Arial"/>
                  <a:ea typeface="Arial"/>
                  <a:cs typeface="Arial"/>
                  <a:sym typeface="Arial"/>
                </a:endParaRPr>
              </a:p>
            </p:txBody>
          </p:sp>
          <p:sp>
            <p:nvSpPr>
              <p:cNvPr id="681" name="Google Shape;681;p19"/>
              <p:cNvSpPr/>
              <p:nvPr/>
            </p:nvSpPr>
            <p:spPr>
              <a:xfrm>
                <a:off x="5105085" y="1641811"/>
                <a:ext cx="352500" cy="3525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cxnSp>
          <p:nvCxnSpPr>
            <p:cNvPr id="682" name="Google Shape;682;p19"/>
            <p:cNvCxnSpPr/>
            <p:nvPr/>
          </p:nvCxnSpPr>
          <p:spPr>
            <a:xfrm flipH="1">
              <a:off x="8926660" y="2730814"/>
              <a:ext cx="900" cy="792900"/>
            </a:xfrm>
            <a:prstGeom prst="straightConnector1">
              <a:avLst/>
            </a:prstGeom>
            <a:noFill/>
            <a:ln w="38100" cap="flat" cmpd="sng">
              <a:solidFill>
                <a:srgbClr val="053D5D"/>
              </a:solidFill>
              <a:prstDash val="solid"/>
              <a:round/>
              <a:headEnd type="stealth" w="med" len="med"/>
              <a:tailEnd type="none" w="sm" len="sm"/>
            </a:ln>
          </p:spPr>
        </p:cxnSp>
        <p:grpSp>
          <p:nvGrpSpPr>
            <p:cNvPr id="683" name="Google Shape;683;p19"/>
            <p:cNvGrpSpPr/>
            <p:nvPr/>
          </p:nvGrpSpPr>
          <p:grpSpPr>
            <a:xfrm>
              <a:off x="8133311" y="3526326"/>
              <a:ext cx="1587600" cy="1401652"/>
              <a:chOff x="-753061" y="-963318"/>
              <a:chExt cx="1587600" cy="1401652"/>
            </a:xfrm>
          </p:grpSpPr>
          <p:sp>
            <p:nvSpPr>
              <p:cNvPr id="684" name="Google Shape;684;p19"/>
              <p:cNvSpPr/>
              <p:nvPr/>
            </p:nvSpPr>
            <p:spPr>
              <a:xfrm>
                <a:off x="-753061" y="-963318"/>
                <a:ext cx="1587600" cy="1270200"/>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5" name="Google Shape;685;p19"/>
              <p:cNvSpPr/>
              <p:nvPr/>
            </p:nvSpPr>
            <p:spPr>
              <a:xfrm>
                <a:off x="-711549" y="-133766"/>
                <a:ext cx="1504500" cy="5721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6" name="Google Shape;686;p19"/>
              <p:cNvSpPr txBox="1"/>
              <p:nvPr/>
            </p:nvSpPr>
            <p:spPr>
              <a:xfrm>
                <a:off x="-711549" y="-133829"/>
                <a:ext cx="1504500" cy="572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Tổ chức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tài chính</a:t>
                </a:r>
                <a:endParaRPr sz="1700" b="1" i="0" u="none" strike="noStrike" cap="none">
                  <a:solidFill>
                    <a:srgbClr val="053D5D"/>
                  </a:solidFill>
                  <a:latin typeface="Montserrat"/>
                  <a:ea typeface="Montserrat"/>
                  <a:cs typeface="Montserrat"/>
                  <a:sym typeface="Montserrat"/>
                </a:endParaRPr>
              </a:p>
            </p:txBody>
          </p:sp>
        </p:grpSp>
        <p:grpSp>
          <p:nvGrpSpPr>
            <p:cNvPr id="687" name="Google Shape;687;p19"/>
            <p:cNvGrpSpPr/>
            <p:nvPr/>
          </p:nvGrpSpPr>
          <p:grpSpPr>
            <a:xfrm>
              <a:off x="251241" y="1655790"/>
              <a:ext cx="1580700" cy="1678568"/>
              <a:chOff x="-229612" y="-169676"/>
              <a:chExt cx="1580700" cy="1678568"/>
            </a:xfrm>
          </p:grpSpPr>
          <p:sp>
            <p:nvSpPr>
              <p:cNvPr id="688" name="Google Shape;688;p19"/>
              <p:cNvSpPr/>
              <p:nvPr/>
            </p:nvSpPr>
            <p:spPr>
              <a:xfrm>
                <a:off x="-229612" y="-169676"/>
                <a:ext cx="1580700" cy="1264500"/>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9" name="Google Shape;689;p19"/>
              <p:cNvSpPr/>
              <p:nvPr/>
            </p:nvSpPr>
            <p:spPr>
              <a:xfrm>
                <a:off x="-142659" y="861192"/>
                <a:ext cx="1406700" cy="6477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0" name="Google Shape;690;p19"/>
              <p:cNvSpPr txBox="1"/>
              <p:nvPr/>
            </p:nvSpPr>
            <p:spPr>
              <a:xfrm>
                <a:off x="-142634" y="861192"/>
                <a:ext cx="1406700" cy="6477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Doanh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560"/>
                  </a:spcBef>
                  <a:spcAft>
                    <a:spcPts val="0"/>
                  </a:spcAft>
                  <a:buClr>
                    <a:srgbClr val="053D5D"/>
                  </a:buClr>
                  <a:buSzPts val="1600"/>
                  <a:buFont typeface="Arial"/>
                  <a:buNone/>
                </a:pPr>
                <a:r>
                  <a:rPr lang="en-US" sz="1600" b="1" i="0" u="none" strike="noStrike" cap="none">
                    <a:solidFill>
                      <a:srgbClr val="053D5D"/>
                    </a:solidFill>
                    <a:latin typeface="Arial"/>
                    <a:ea typeface="Arial"/>
                    <a:cs typeface="Arial"/>
                    <a:sym typeface="Arial"/>
                  </a:rPr>
                  <a:t>nghiệp</a:t>
                </a:r>
                <a:endParaRPr sz="1600" b="1" i="0" u="none" strike="noStrike" cap="none">
                  <a:solidFill>
                    <a:srgbClr val="053D5D"/>
                  </a:solidFill>
                  <a:latin typeface="Arial"/>
                  <a:ea typeface="Arial"/>
                  <a:cs typeface="Arial"/>
                  <a:sym typeface="Arial"/>
                </a:endParaRPr>
              </a:p>
            </p:txBody>
          </p:sp>
        </p:grpSp>
        <p:grpSp>
          <p:nvGrpSpPr>
            <p:cNvPr id="691" name="Google Shape;691;p19"/>
            <p:cNvGrpSpPr/>
            <p:nvPr/>
          </p:nvGrpSpPr>
          <p:grpSpPr>
            <a:xfrm>
              <a:off x="8192859" y="1129715"/>
              <a:ext cx="1626262" cy="1623186"/>
              <a:chOff x="-727395" y="-326344"/>
              <a:chExt cx="1626262" cy="1623186"/>
            </a:xfrm>
          </p:grpSpPr>
          <p:sp>
            <p:nvSpPr>
              <p:cNvPr id="692" name="Google Shape;692;p19"/>
              <p:cNvSpPr/>
              <p:nvPr/>
            </p:nvSpPr>
            <p:spPr>
              <a:xfrm>
                <a:off x="-629633" y="-326344"/>
                <a:ext cx="1528500" cy="1589700"/>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3" name="Google Shape;693;p19"/>
              <p:cNvSpPr/>
              <p:nvPr/>
            </p:nvSpPr>
            <p:spPr>
              <a:xfrm>
                <a:off x="-727395" y="834842"/>
                <a:ext cx="1468500" cy="4620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4" name="Google Shape;694;p19"/>
              <p:cNvSpPr txBox="1"/>
              <p:nvPr/>
            </p:nvSpPr>
            <p:spPr>
              <a:xfrm>
                <a:off x="-727395" y="834842"/>
                <a:ext cx="1468500" cy="4620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695" name="Google Shape;695;p19"/>
            <p:cNvCxnSpPr/>
            <p:nvPr/>
          </p:nvCxnSpPr>
          <p:spPr>
            <a:xfrm flipH="1">
              <a:off x="4179668" y="2333143"/>
              <a:ext cx="3962100" cy="6300"/>
            </a:xfrm>
            <a:prstGeom prst="straightConnector1">
              <a:avLst/>
            </a:prstGeom>
            <a:noFill/>
            <a:ln w="38100" cap="flat" cmpd="sng">
              <a:solidFill>
                <a:srgbClr val="053D5D"/>
              </a:solidFill>
              <a:prstDash val="solid"/>
              <a:round/>
              <a:headEnd type="none" w="sm" len="sm"/>
              <a:tailEnd type="stealth" w="med" len="med"/>
            </a:ln>
          </p:spPr>
        </p:cxnSp>
      </p:grpSp>
      <p:sp>
        <p:nvSpPr>
          <p:cNvPr id="696" name="Google Shape;696;p19"/>
          <p:cNvSpPr/>
          <p:nvPr/>
        </p:nvSpPr>
        <p:spPr>
          <a:xfrm>
            <a:off x="842681" y="1710191"/>
            <a:ext cx="82449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0467F"/>
                </a:solidFill>
                <a:latin typeface="Arial"/>
                <a:ea typeface="Arial"/>
                <a:cs typeface="Arial"/>
                <a:sym typeface="Arial"/>
              </a:rPr>
              <a:t>Trong thời gian xây dựng</a:t>
            </a:r>
            <a:endParaRPr sz="2400" b="1" i="0" u="none" strike="noStrike" cap="none">
              <a:solidFill>
                <a:srgbClr val="00467F"/>
              </a:solidFill>
              <a:latin typeface="Arial"/>
              <a:ea typeface="Arial"/>
              <a:cs typeface="Arial"/>
              <a:sym typeface="Arial"/>
            </a:endParaRPr>
          </a:p>
        </p:txBody>
      </p:sp>
      <p:grpSp>
        <p:nvGrpSpPr>
          <p:cNvPr id="697" name="Google Shape;697;p19"/>
          <p:cNvGrpSpPr/>
          <p:nvPr/>
        </p:nvGrpSpPr>
        <p:grpSpPr>
          <a:xfrm>
            <a:off x="2624381" y="2465900"/>
            <a:ext cx="1874700" cy="1675748"/>
            <a:chOff x="-107864" y="20158"/>
            <a:chExt cx="1874700" cy="1675748"/>
          </a:xfrm>
        </p:grpSpPr>
        <p:sp>
          <p:nvSpPr>
            <p:cNvPr id="698" name="Google Shape;698;p19"/>
            <p:cNvSpPr/>
            <p:nvPr/>
          </p:nvSpPr>
          <p:spPr>
            <a:xfrm>
              <a:off x="1031" y="20158"/>
              <a:ext cx="1656900" cy="1620900"/>
            </a:xfrm>
            <a:prstGeom prst="rect">
              <a:avLst/>
            </a:prstGeom>
            <a:blipFill rotWithShape="1">
              <a:blip r:embed="rId6">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99" name="Google Shape;699;p19"/>
            <p:cNvSpPr/>
            <p:nvPr/>
          </p:nvSpPr>
          <p:spPr>
            <a:xfrm>
              <a:off x="-107864" y="1184406"/>
              <a:ext cx="1874700" cy="5115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00" name="Google Shape;700;p19"/>
            <p:cNvSpPr txBox="1"/>
            <p:nvPr/>
          </p:nvSpPr>
          <p:spPr>
            <a:xfrm>
              <a:off x="-107864" y="1184406"/>
              <a:ext cx="1874700" cy="511500"/>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Montserrat"/>
                <a:buNone/>
              </a:pPr>
              <a:r>
                <a:rPr lang="en-US" sz="1600" b="1" i="0" u="none" strike="noStrike" cap="none">
                  <a:solidFill>
                    <a:srgbClr val="053D5D"/>
                  </a:solidFill>
                  <a:latin typeface="Montserrat"/>
                  <a:ea typeface="Montserrat"/>
                  <a:cs typeface="Montserrat"/>
                  <a:sym typeface="Montserrat"/>
                </a:rPr>
                <a:t>Cooling/heating center (eg.)</a:t>
              </a:r>
              <a:endParaRPr sz="1600" b="1" i="0" u="none" strike="noStrike" cap="none">
                <a:solidFill>
                  <a:srgbClr val="053D5D"/>
                </a:solidFill>
                <a:latin typeface="Montserrat"/>
                <a:ea typeface="Montserrat"/>
                <a:cs typeface="Montserrat"/>
                <a:sym typeface="Montserrat"/>
              </a:endParaRPr>
            </a:p>
          </p:txBody>
        </p:sp>
      </p:grpSp>
      <p:sp>
        <p:nvSpPr>
          <p:cNvPr id="701" name="Google Shape;701;p19"/>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CHAUFFAGE</a:t>
            </a:r>
            <a:endParaRPr sz="1400" b="0" i="0" u="none" strike="noStrike" cap="none">
              <a:solidFill>
                <a:srgbClr val="000000"/>
              </a:solidFill>
              <a:latin typeface="Arial"/>
              <a:ea typeface="Arial"/>
              <a:cs typeface="Arial"/>
              <a:sym typeface="Arial"/>
            </a:endParaRPr>
          </a:p>
        </p:txBody>
      </p:sp>
      <p:sp>
        <p:nvSpPr>
          <p:cNvPr id="702" name="Google Shape;702;p19"/>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74"/>
        <p:cNvGrpSpPr/>
        <p:nvPr/>
      </p:nvGrpSpPr>
      <p:grpSpPr>
        <a:xfrm>
          <a:off x="0" y="0"/>
          <a:ext cx="0" cy="0"/>
          <a:chOff x="0" y="0"/>
          <a:chExt cx="0" cy="0"/>
        </a:xfrm>
      </p:grpSpPr>
      <p:sp>
        <p:nvSpPr>
          <p:cNvPr id="75" name="Google Shape;75;p2"/>
          <p:cNvSpPr txBox="1"/>
          <p:nvPr/>
        </p:nvSpPr>
        <p:spPr>
          <a:xfrm>
            <a:off x="1208285" y="2117912"/>
            <a:ext cx="9775429" cy="904823"/>
          </a:xfrm>
          <a:prstGeom prst="rect">
            <a:avLst/>
          </a:prstGeom>
          <a:noFill/>
          <a:ln>
            <a:noFill/>
          </a:ln>
        </p:spPr>
        <p:txBody>
          <a:bodyPr spcFirstLastPara="1" wrap="square" lIns="91425" tIns="45700" rIns="91425" bIns="45700" anchor="t" anchorCtr="0">
            <a:spAutoFit/>
          </a:bodyPr>
          <a:lstStyle/>
          <a:p>
            <a:pPr marL="0" marR="0" lvl="0" indent="0" algn="ctr" rtl="0">
              <a:lnSpc>
                <a:spcPct val="110000"/>
              </a:lnSpc>
              <a:spcBef>
                <a:spcPts val="0"/>
              </a:spcBef>
              <a:spcAft>
                <a:spcPts val="0"/>
              </a:spcAft>
              <a:buClr>
                <a:srgbClr val="000000"/>
              </a:buClr>
              <a:buSzPts val="4400"/>
              <a:buFont typeface="Arial"/>
              <a:buNone/>
            </a:pPr>
            <a:r>
              <a:rPr lang="en-US" sz="2400" b="1" i="0" u="none" strike="noStrike" cap="none" dirty="0">
                <a:solidFill>
                  <a:srgbClr val="003153"/>
                </a:solidFill>
                <a:latin typeface="Arial"/>
                <a:ea typeface="Arial"/>
                <a:cs typeface="Arial"/>
                <a:sym typeface="Arial"/>
              </a:rPr>
              <a:t>Các </a:t>
            </a:r>
            <a:r>
              <a:rPr lang="en-US" sz="2400" b="1" i="0" u="none" strike="noStrike" cap="none" dirty="0" err="1">
                <a:solidFill>
                  <a:srgbClr val="003153"/>
                </a:solidFill>
                <a:latin typeface="Arial"/>
                <a:ea typeface="Arial"/>
                <a:cs typeface="Arial"/>
                <a:sym typeface="Arial"/>
              </a:rPr>
              <a:t>mô</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hình</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kinh</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doanh</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triển</a:t>
            </a:r>
            <a:r>
              <a:rPr lang="en-US" sz="2400" b="1" i="0" u="none" strike="noStrike" cap="none" dirty="0">
                <a:solidFill>
                  <a:srgbClr val="003153"/>
                </a:solidFill>
                <a:latin typeface="Arial"/>
                <a:ea typeface="Arial"/>
                <a:cs typeface="Arial"/>
                <a:sym typeface="Arial"/>
              </a:rPr>
              <a:t> khai </a:t>
            </a:r>
            <a:r>
              <a:rPr lang="en-US" sz="2400" b="1" i="0" u="none" strike="noStrike" cap="none" dirty="0" err="1">
                <a:solidFill>
                  <a:srgbClr val="003153"/>
                </a:solidFill>
                <a:latin typeface="Arial"/>
                <a:ea typeface="Arial"/>
                <a:cs typeface="Arial"/>
                <a:sym typeface="Arial"/>
              </a:rPr>
              <a:t>dự</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án</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tiết</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kiệm</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năng</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lượng</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hợp</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đồng</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hiệu</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quả</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năng</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lượng</a:t>
            </a:r>
            <a:r>
              <a:rPr lang="en-US" sz="2400" b="1" i="0" u="none" strike="noStrike" cap="none" dirty="0">
                <a:solidFill>
                  <a:srgbClr val="003153"/>
                </a:solidFill>
                <a:latin typeface="Arial"/>
                <a:ea typeface="Arial"/>
                <a:cs typeface="Arial"/>
                <a:sym typeface="Arial"/>
              </a:rPr>
              <a:t> </a:t>
            </a:r>
            <a:r>
              <a:rPr lang="en-US" sz="2400" b="1" i="0" u="none" strike="noStrike" cap="none" dirty="0" err="1">
                <a:solidFill>
                  <a:srgbClr val="003153"/>
                </a:solidFill>
                <a:latin typeface="Arial"/>
                <a:ea typeface="Arial"/>
                <a:cs typeface="Arial"/>
                <a:sym typeface="Arial"/>
              </a:rPr>
              <a:t>và</a:t>
            </a:r>
            <a:r>
              <a:rPr lang="en-US" sz="2400" b="1" i="0" u="none" strike="noStrike" cap="none" dirty="0">
                <a:solidFill>
                  <a:srgbClr val="003153"/>
                </a:solidFill>
                <a:latin typeface="Arial"/>
                <a:ea typeface="Arial"/>
                <a:cs typeface="Arial"/>
                <a:sym typeface="Arial"/>
              </a:rPr>
              <a:t> ESCO</a:t>
            </a:r>
          </a:p>
        </p:txBody>
      </p:sp>
      <p:sp>
        <p:nvSpPr>
          <p:cNvPr id="76" name="Google Shape;76;p2"/>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a:t>
            </a:fld>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706"/>
        <p:cNvGrpSpPr/>
        <p:nvPr/>
      </p:nvGrpSpPr>
      <p:grpSpPr>
        <a:xfrm>
          <a:off x="0" y="0"/>
          <a:ext cx="0" cy="0"/>
          <a:chOff x="0" y="0"/>
          <a:chExt cx="0" cy="0"/>
        </a:xfrm>
      </p:grpSpPr>
      <p:sp>
        <p:nvSpPr>
          <p:cNvPr id="707" name="Google Shape;707;p20"/>
          <p:cNvSpPr/>
          <p:nvPr/>
        </p:nvSpPr>
        <p:spPr>
          <a:xfrm>
            <a:off x="7764990" y="5101989"/>
            <a:ext cx="3455" cy="8288"/>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sp>
        <p:nvSpPr>
          <p:cNvPr id="708" name="Google Shape;708;p20"/>
          <p:cNvSpPr/>
          <p:nvPr/>
        </p:nvSpPr>
        <p:spPr>
          <a:xfrm>
            <a:off x="3302275" y="3773350"/>
            <a:ext cx="3697352" cy="668759"/>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Khách hàng trả tiền để được cấp dịch vụ năng lượng</a:t>
            </a:r>
            <a:endParaRPr sz="2000" b="0" i="0" u="none" strike="noStrike" cap="none">
              <a:solidFill>
                <a:srgbClr val="053D5D"/>
              </a:solidFill>
              <a:latin typeface="Montserrat"/>
              <a:ea typeface="Montserrat"/>
              <a:cs typeface="Montserrat"/>
              <a:sym typeface="Montserrat"/>
            </a:endParaRPr>
          </a:p>
        </p:txBody>
      </p:sp>
      <p:sp>
        <p:nvSpPr>
          <p:cNvPr id="709" name="Google Shape;709;p20"/>
          <p:cNvSpPr/>
          <p:nvPr/>
        </p:nvSpPr>
        <p:spPr>
          <a:xfrm>
            <a:off x="2845961" y="3945434"/>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0" name="Google Shape;710;p20"/>
          <p:cNvSpPr/>
          <p:nvPr/>
        </p:nvSpPr>
        <p:spPr>
          <a:xfrm>
            <a:off x="3320960" y="2250352"/>
            <a:ext cx="2952459" cy="495218"/>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ESCO cung cấp các dịch vụ năng lượng</a:t>
            </a:r>
            <a:endParaRPr sz="2000" b="0" i="0" u="none" strike="noStrike" cap="none">
              <a:solidFill>
                <a:srgbClr val="053D5D"/>
              </a:solidFill>
              <a:latin typeface="Montserrat"/>
              <a:ea typeface="Montserrat"/>
              <a:cs typeface="Montserrat"/>
              <a:sym typeface="Montserrat"/>
            </a:endParaRPr>
          </a:p>
        </p:txBody>
      </p:sp>
      <p:sp>
        <p:nvSpPr>
          <p:cNvPr id="711" name="Google Shape;711;p20"/>
          <p:cNvSpPr/>
          <p:nvPr/>
        </p:nvSpPr>
        <p:spPr>
          <a:xfrm>
            <a:off x="2845961" y="2338032"/>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2" name="Google Shape;712;p20"/>
          <p:cNvSpPr/>
          <p:nvPr/>
        </p:nvSpPr>
        <p:spPr>
          <a:xfrm>
            <a:off x="8804101" y="4007396"/>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3" name="Google Shape;713;p20"/>
          <p:cNvSpPr/>
          <p:nvPr/>
        </p:nvSpPr>
        <p:spPr>
          <a:xfrm>
            <a:off x="7282113" y="1619488"/>
            <a:ext cx="2444711" cy="495218"/>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ESCO vận hành </a:t>
            </a:r>
            <a:endParaRPr sz="2000" b="0" i="0" u="none" strike="noStrike" cap="none">
              <a:solidFill>
                <a:srgbClr val="053D5D"/>
              </a:solidFill>
              <a:latin typeface="Montserrat"/>
              <a:ea typeface="Montserrat"/>
              <a:cs typeface="Montserrat"/>
              <a:sym typeface="Montserrat"/>
            </a:endParaRPr>
          </a:p>
        </p:txBody>
      </p:sp>
      <p:sp>
        <p:nvSpPr>
          <p:cNvPr id="714" name="Google Shape;714;p20"/>
          <p:cNvSpPr/>
          <p:nvPr/>
        </p:nvSpPr>
        <p:spPr>
          <a:xfrm>
            <a:off x="6807111" y="1707180"/>
            <a:ext cx="335100" cy="324600"/>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715" name="Google Shape;715;p20"/>
          <p:cNvCxnSpPr>
            <a:endCxn id="716" idx="0"/>
          </p:cNvCxnSpPr>
          <p:nvPr/>
        </p:nvCxnSpPr>
        <p:spPr>
          <a:xfrm flipH="1">
            <a:off x="8680700" y="3826913"/>
            <a:ext cx="9300" cy="757800"/>
          </a:xfrm>
          <a:prstGeom prst="straightConnector1">
            <a:avLst/>
          </a:prstGeom>
          <a:noFill/>
          <a:ln w="38100" cap="flat" cmpd="sng">
            <a:solidFill>
              <a:srgbClr val="053D5D"/>
            </a:solidFill>
            <a:prstDash val="solid"/>
            <a:round/>
            <a:headEnd type="none" w="sm" len="sm"/>
            <a:tailEnd type="stealth" w="med" len="med"/>
          </a:ln>
        </p:spPr>
      </p:cxnSp>
      <p:grpSp>
        <p:nvGrpSpPr>
          <p:cNvPr id="717" name="Google Shape;717;p20"/>
          <p:cNvGrpSpPr/>
          <p:nvPr/>
        </p:nvGrpSpPr>
        <p:grpSpPr>
          <a:xfrm>
            <a:off x="7985214" y="4584713"/>
            <a:ext cx="1390971" cy="1401700"/>
            <a:chOff x="262074" y="669"/>
            <a:chExt cx="1462794" cy="1521602"/>
          </a:xfrm>
        </p:grpSpPr>
        <p:sp>
          <p:nvSpPr>
            <p:cNvPr id="716" name="Google Shape;716;p20"/>
            <p:cNvSpPr/>
            <p:nvPr/>
          </p:nvSpPr>
          <p:spPr>
            <a:xfrm>
              <a:off x="262074" y="669"/>
              <a:ext cx="1462794" cy="1170235"/>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8" name="Google Shape;718;p20"/>
            <p:cNvSpPr/>
            <p:nvPr/>
          </p:nvSpPr>
          <p:spPr>
            <a:xfrm>
              <a:off x="277311" y="995171"/>
              <a:ext cx="1386248" cy="527001"/>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19" name="Google Shape;719;p20"/>
            <p:cNvSpPr txBox="1"/>
            <p:nvPr/>
          </p:nvSpPr>
          <p:spPr>
            <a:xfrm>
              <a:off x="300828" y="995171"/>
              <a:ext cx="1386300" cy="5271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Tổ chức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tài chính</a:t>
              </a:r>
              <a:endParaRPr sz="1700" b="1" i="0" u="none" strike="noStrike" cap="none">
                <a:solidFill>
                  <a:srgbClr val="053D5D"/>
                </a:solidFill>
                <a:latin typeface="Montserrat"/>
                <a:ea typeface="Montserrat"/>
                <a:cs typeface="Montserrat"/>
                <a:sym typeface="Montserrat"/>
              </a:endParaRPr>
            </a:p>
          </p:txBody>
        </p:sp>
      </p:grpSp>
      <p:grpSp>
        <p:nvGrpSpPr>
          <p:cNvPr id="720" name="Google Shape;720;p20"/>
          <p:cNvGrpSpPr/>
          <p:nvPr/>
        </p:nvGrpSpPr>
        <p:grpSpPr>
          <a:xfrm>
            <a:off x="842679" y="2655881"/>
            <a:ext cx="1384134" cy="1441086"/>
            <a:chOff x="326327" y="624"/>
            <a:chExt cx="1455604" cy="1564358"/>
          </a:xfrm>
        </p:grpSpPr>
        <p:sp>
          <p:nvSpPr>
            <p:cNvPr id="721" name="Google Shape;721;p20"/>
            <p:cNvSpPr/>
            <p:nvPr/>
          </p:nvSpPr>
          <p:spPr>
            <a:xfrm>
              <a:off x="326327" y="624"/>
              <a:ext cx="1455604" cy="1164483"/>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2" name="Google Shape;722;p20"/>
            <p:cNvSpPr/>
            <p:nvPr/>
          </p:nvSpPr>
          <p:spPr>
            <a:xfrm>
              <a:off x="406397" y="968528"/>
              <a:ext cx="1295400" cy="59640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3" name="Google Shape;723;p20"/>
            <p:cNvSpPr txBox="1"/>
            <p:nvPr/>
          </p:nvSpPr>
          <p:spPr>
            <a:xfrm>
              <a:off x="406411" y="968582"/>
              <a:ext cx="1295400" cy="59640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rgbClr val="053D5D"/>
                </a:buClr>
                <a:buSzPts val="1500"/>
                <a:buFont typeface="Arial"/>
                <a:buNone/>
              </a:pPr>
              <a:r>
                <a:rPr lang="en-US" sz="1500" b="1" i="0" u="none" strike="noStrike" cap="none">
                  <a:solidFill>
                    <a:srgbClr val="053D5D"/>
                  </a:solidFill>
                  <a:latin typeface="Arial"/>
                  <a:ea typeface="Arial"/>
                  <a:cs typeface="Arial"/>
                  <a:sym typeface="Arial"/>
                </a:rPr>
                <a:t>Doanh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525"/>
                </a:spcBef>
                <a:spcAft>
                  <a:spcPts val="0"/>
                </a:spcAft>
                <a:buClr>
                  <a:srgbClr val="053D5D"/>
                </a:buClr>
                <a:buSzPts val="1500"/>
                <a:buFont typeface="Arial"/>
                <a:buNone/>
              </a:pPr>
              <a:r>
                <a:rPr lang="en-US" sz="1500" b="1" i="0" u="none" strike="noStrike" cap="none">
                  <a:solidFill>
                    <a:srgbClr val="053D5D"/>
                  </a:solidFill>
                  <a:latin typeface="Arial"/>
                  <a:ea typeface="Arial"/>
                  <a:cs typeface="Arial"/>
                  <a:sym typeface="Arial"/>
                </a:rPr>
                <a:t>nghiệp</a:t>
              </a:r>
              <a:endParaRPr sz="1500" b="1" i="0" u="none" strike="noStrike" cap="none">
                <a:solidFill>
                  <a:srgbClr val="053D5D"/>
                </a:solidFill>
                <a:latin typeface="Arial"/>
                <a:ea typeface="Arial"/>
                <a:cs typeface="Arial"/>
                <a:sym typeface="Arial"/>
              </a:endParaRPr>
            </a:p>
          </p:txBody>
        </p:sp>
      </p:grpSp>
      <p:grpSp>
        <p:nvGrpSpPr>
          <p:cNvPr id="724" name="Google Shape;724;p20"/>
          <p:cNvGrpSpPr/>
          <p:nvPr/>
        </p:nvGrpSpPr>
        <p:grpSpPr>
          <a:xfrm>
            <a:off x="8804104" y="2278490"/>
            <a:ext cx="1363186" cy="1514638"/>
            <a:chOff x="179818" y="541"/>
            <a:chExt cx="1433575" cy="1644201"/>
          </a:xfrm>
        </p:grpSpPr>
        <p:sp>
          <p:nvSpPr>
            <p:cNvPr id="725" name="Google Shape;725;p20"/>
            <p:cNvSpPr/>
            <p:nvPr/>
          </p:nvSpPr>
          <p:spPr>
            <a:xfrm>
              <a:off x="179818" y="541"/>
              <a:ext cx="1407925" cy="1464370"/>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6" name="Google Shape;726;p20"/>
            <p:cNvSpPr/>
            <p:nvPr/>
          </p:nvSpPr>
          <p:spPr>
            <a:xfrm>
              <a:off x="260569" y="1219135"/>
              <a:ext cx="1352824" cy="425607"/>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27" name="Google Shape;727;p20"/>
            <p:cNvSpPr txBox="1"/>
            <p:nvPr/>
          </p:nvSpPr>
          <p:spPr>
            <a:xfrm>
              <a:off x="260569" y="1219135"/>
              <a:ext cx="1352824" cy="425607"/>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728" name="Google Shape;728;p20"/>
          <p:cNvCxnSpPr/>
          <p:nvPr/>
        </p:nvCxnSpPr>
        <p:spPr>
          <a:xfrm rot="10800000">
            <a:off x="5157120" y="3136473"/>
            <a:ext cx="1841100" cy="0"/>
          </a:xfrm>
          <a:prstGeom prst="straightConnector1">
            <a:avLst/>
          </a:prstGeom>
          <a:noFill/>
          <a:ln w="38100" cap="flat" cmpd="sng">
            <a:solidFill>
              <a:srgbClr val="053D5D"/>
            </a:solidFill>
            <a:prstDash val="solid"/>
            <a:round/>
            <a:headEnd type="none" w="sm" len="sm"/>
            <a:tailEnd type="stealth" w="med" len="med"/>
          </a:ln>
        </p:spPr>
      </p:cxnSp>
      <p:cxnSp>
        <p:nvCxnSpPr>
          <p:cNvPr id="729" name="Google Shape;729;p20"/>
          <p:cNvCxnSpPr/>
          <p:nvPr/>
        </p:nvCxnSpPr>
        <p:spPr>
          <a:xfrm rot="10800000">
            <a:off x="2596152" y="3136473"/>
            <a:ext cx="1473900" cy="0"/>
          </a:xfrm>
          <a:prstGeom prst="straightConnector1">
            <a:avLst/>
          </a:prstGeom>
          <a:noFill/>
          <a:ln w="38100" cap="flat" cmpd="sng">
            <a:solidFill>
              <a:srgbClr val="053D5D"/>
            </a:solidFill>
            <a:prstDash val="solid"/>
            <a:round/>
            <a:headEnd type="none" w="sm" len="sm"/>
            <a:tailEnd type="stealth" w="med" len="med"/>
          </a:ln>
        </p:spPr>
      </p:cxnSp>
      <p:sp>
        <p:nvSpPr>
          <p:cNvPr id="730" name="Google Shape;730;p20"/>
          <p:cNvSpPr/>
          <p:nvPr/>
        </p:nvSpPr>
        <p:spPr>
          <a:xfrm>
            <a:off x="9245751" y="3882275"/>
            <a:ext cx="1844366" cy="668759"/>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53D5D"/>
                </a:solidFill>
                <a:latin typeface="Montserrat"/>
                <a:ea typeface="Montserrat"/>
                <a:cs typeface="Montserrat"/>
                <a:sym typeface="Montserrat"/>
              </a:rPr>
              <a:t>ESCO hoàn trả khoản vay</a:t>
            </a:r>
            <a:endParaRPr sz="2000" b="0" i="0" u="none" strike="noStrike" cap="none">
              <a:solidFill>
                <a:srgbClr val="053D5D"/>
              </a:solidFill>
              <a:latin typeface="Montserrat"/>
              <a:ea typeface="Montserrat"/>
              <a:cs typeface="Montserrat"/>
              <a:sym typeface="Montserrat"/>
            </a:endParaRPr>
          </a:p>
        </p:txBody>
      </p:sp>
      <p:cxnSp>
        <p:nvCxnSpPr>
          <p:cNvPr id="731" name="Google Shape;731;p20"/>
          <p:cNvCxnSpPr/>
          <p:nvPr/>
        </p:nvCxnSpPr>
        <p:spPr>
          <a:xfrm flipH="1">
            <a:off x="2596175" y="3691275"/>
            <a:ext cx="4345500" cy="7200"/>
          </a:xfrm>
          <a:prstGeom prst="straightConnector1">
            <a:avLst/>
          </a:prstGeom>
          <a:noFill/>
          <a:ln w="38100" cap="flat" cmpd="sng">
            <a:solidFill>
              <a:srgbClr val="053D5D"/>
            </a:solidFill>
            <a:prstDash val="solid"/>
            <a:round/>
            <a:headEnd type="stealth" w="med" len="med"/>
            <a:tailEnd type="none" w="sm" len="sm"/>
          </a:ln>
        </p:spPr>
      </p:cxnSp>
      <p:grpSp>
        <p:nvGrpSpPr>
          <p:cNvPr id="732" name="Google Shape;732;p20"/>
          <p:cNvGrpSpPr/>
          <p:nvPr/>
        </p:nvGrpSpPr>
        <p:grpSpPr>
          <a:xfrm>
            <a:off x="7282111" y="2127299"/>
            <a:ext cx="1764979" cy="1721298"/>
            <a:chOff x="9859" y="88"/>
            <a:chExt cx="1764979" cy="1721298"/>
          </a:xfrm>
        </p:grpSpPr>
        <p:sp>
          <p:nvSpPr>
            <p:cNvPr id="733" name="Google Shape;733;p20"/>
            <p:cNvSpPr/>
            <p:nvPr/>
          </p:nvSpPr>
          <p:spPr>
            <a:xfrm>
              <a:off x="57819" y="88"/>
              <a:ext cx="1559868" cy="1525926"/>
            </a:xfrm>
            <a:prstGeom prst="rect">
              <a:avLst/>
            </a:prstGeom>
            <a:blipFill rotWithShape="1">
              <a:blip r:embed="rId6">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4" name="Google Shape;734;p20"/>
            <p:cNvSpPr/>
            <p:nvPr/>
          </p:nvSpPr>
          <p:spPr>
            <a:xfrm>
              <a:off x="9859" y="1239794"/>
              <a:ext cx="1764979" cy="481592"/>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35" name="Google Shape;735;p20"/>
            <p:cNvSpPr txBox="1"/>
            <p:nvPr/>
          </p:nvSpPr>
          <p:spPr>
            <a:xfrm>
              <a:off x="9859" y="1239794"/>
              <a:ext cx="1764979" cy="48159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rgbClr val="053D5D"/>
                </a:buClr>
                <a:buSzPts val="1600"/>
                <a:buFont typeface="Montserrat"/>
                <a:buNone/>
              </a:pPr>
              <a:r>
                <a:rPr lang="en-US" sz="1600" b="1" i="0" u="none" strike="noStrike" cap="none">
                  <a:solidFill>
                    <a:srgbClr val="053D5D"/>
                  </a:solidFill>
                  <a:latin typeface="Montserrat"/>
                  <a:ea typeface="Montserrat"/>
                  <a:cs typeface="Montserrat"/>
                  <a:sym typeface="Montserrat"/>
                </a:rPr>
                <a:t>Cooling/heating center (eg.)</a:t>
              </a:r>
              <a:endParaRPr sz="1600" b="1" i="0" u="none" strike="noStrike" cap="none">
                <a:solidFill>
                  <a:srgbClr val="053D5D"/>
                </a:solidFill>
                <a:latin typeface="Montserrat"/>
                <a:ea typeface="Montserrat"/>
                <a:cs typeface="Montserrat"/>
                <a:sym typeface="Montserrat"/>
              </a:endParaRPr>
            </a:p>
          </p:txBody>
        </p:sp>
      </p:grpSp>
      <p:pic>
        <p:nvPicPr>
          <p:cNvPr id="736" name="Google Shape;736;p20"/>
          <p:cNvPicPr preferRelativeResize="0"/>
          <p:nvPr/>
        </p:nvPicPr>
        <p:blipFill rotWithShape="1">
          <a:blip r:embed="rId7">
            <a:alphaModFix/>
          </a:blip>
          <a:srcRect/>
          <a:stretch/>
        </p:blipFill>
        <p:spPr>
          <a:xfrm>
            <a:off x="4161965" y="2797759"/>
            <a:ext cx="903300" cy="677400"/>
          </a:xfrm>
          <a:prstGeom prst="roundRect">
            <a:avLst>
              <a:gd name="adj" fmla="val 8594"/>
            </a:avLst>
          </a:prstGeom>
          <a:solidFill>
            <a:srgbClr val="ECECEC"/>
          </a:solidFill>
          <a:ln>
            <a:noFill/>
          </a:ln>
          <a:effectLst>
            <a:reflection stA="38000" endPos="28000" dist="5000" dir="5400000" sy="-100000" algn="bl" rotWithShape="0"/>
          </a:effectLst>
        </p:spPr>
      </p:pic>
      <p:sp>
        <p:nvSpPr>
          <p:cNvPr id="737" name="Google Shape;737;p20"/>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CHAUFFAGE</a:t>
            </a:r>
            <a:endParaRPr sz="1400" b="0" i="0" u="none" strike="noStrike" cap="none">
              <a:solidFill>
                <a:srgbClr val="000000"/>
              </a:solidFill>
              <a:latin typeface="Arial"/>
              <a:ea typeface="Arial"/>
              <a:cs typeface="Arial"/>
              <a:sym typeface="Arial"/>
            </a:endParaRPr>
          </a:p>
        </p:txBody>
      </p:sp>
      <p:sp>
        <p:nvSpPr>
          <p:cNvPr id="738" name="Google Shape;738;p20"/>
          <p:cNvSpPr/>
          <p:nvPr/>
        </p:nvSpPr>
        <p:spPr>
          <a:xfrm>
            <a:off x="842678" y="1730500"/>
            <a:ext cx="4025400" cy="4617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0467F"/>
                </a:solidFill>
                <a:latin typeface="Arial"/>
                <a:ea typeface="Arial"/>
                <a:cs typeface="Arial"/>
                <a:sym typeface="Arial"/>
              </a:rPr>
              <a:t>Sau thời gian xây dựng</a:t>
            </a:r>
            <a:endParaRPr sz="2400" b="1" i="0" u="none" strike="noStrike" cap="none">
              <a:solidFill>
                <a:srgbClr val="00467F"/>
              </a:solidFill>
              <a:latin typeface="Arial"/>
              <a:ea typeface="Arial"/>
              <a:cs typeface="Arial"/>
              <a:sym typeface="Arial"/>
            </a:endParaRPr>
          </a:p>
        </p:txBody>
      </p:sp>
      <p:sp>
        <p:nvSpPr>
          <p:cNvPr id="739" name="Google Shape;739;p20"/>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744"/>
        <p:cNvGrpSpPr/>
        <p:nvPr/>
      </p:nvGrpSpPr>
      <p:grpSpPr>
        <a:xfrm>
          <a:off x="0" y="0"/>
          <a:ext cx="0" cy="0"/>
          <a:chOff x="0" y="0"/>
          <a:chExt cx="0" cy="0"/>
        </a:xfrm>
      </p:grpSpPr>
      <p:sp>
        <p:nvSpPr>
          <p:cNvPr id="745" name="Google Shape;745;p21"/>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746" name="Google Shape;746;p21"/>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Chia sẻ mức tiết kiệm</a:t>
            </a:r>
            <a:endParaRPr sz="860" b="0" i="0" u="none" strike="noStrike" cap="none">
              <a:solidFill>
                <a:srgbClr val="000000"/>
              </a:solidFill>
              <a:latin typeface="Arial"/>
              <a:ea typeface="Arial"/>
              <a:cs typeface="Arial"/>
              <a:sym typeface="Arial"/>
            </a:endParaRPr>
          </a:p>
        </p:txBody>
      </p:sp>
      <p:sp>
        <p:nvSpPr>
          <p:cNvPr id="747" name="Google Shape;747;p21"/>
          <p:cNvSpPr txBox="1"/>
          <p:nvPr/>
        </p:nvSpPr>
        <p:spPr>
          <a:xfrm>
            <a:off x="826993" y="1711034"/>
            <a:ext cx="1718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Đối với IE:</a:t>
            </a:r>
            <a:endParaRPr sz="1400" b="0" i="0" u="none" strike="noStrike" cap="none">
              <a:solidFill>
                <a:srgbClr val="00467F"/>
              </a:solidFill>
              <a:latin typeface="Arial"/>
              <a:ea typeface="Arial"/>
              <a:cs typeface="Arial"/>
              <a:sym typeface="Arial"/>
            </a:endParaRPr>
          </a:p>
        </p:txBody>
      </p:sp>
      <p:grpSp>
        <p:nvGrpSpPr>
          <p:cNvPr id="748" name="Google Shape;748;p21"/>
          <p:cNvGrpSpPr/>
          <p:nvPr/>
        </p:nvGrpSpPr>
        <p:grpSpPr>
          <a:xfrm>
            <a:off x="709908" y="1792362"/>
            <a:ext cx="10749789" cy="4830022"/>
            <a:chOff x="1291644" y="80478"/>
            <a:chExt cx="10749789" cy="4830022"/>
          </a:xfrm>
        </p:grpSpPr>
        <p:sp>
          <p:nvSpPr>
            <p:cNvPr id="749" name="Google Shape;749;p21"/>
            <p:cNvSpPr txBox="1"/>
            <p:nvPr/>
          </p:nvSpPr>
          <p:spPr>
            <a:xfrm>
              <a:off x="1382594" y="563341"/>
              <a:ext cx="16278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Thuận lợi</a:t>
              </a:r>
              <a:endParaRPr sz="2200" b="0" i="0" u="none" strike="noStrike" cap="none">
                <a:solidFill>
                  <a:srgbClr val="00467F"/>
                </a:solidFill>
                <a:latin typeface="Arial"/>
                <a:ea typeface="Arial"/>
                <a:cs typeface="Arial"/>
                <a:sym typeface="Arial"/>
              </a:endParaRPr>
            </a:p>
          </p:txBody>
        </p:sp>
        <p:sp>
          <p:nvSpPr>
            <p:cNvPr id="750" name="Google Shape;750;p21"/>
            <p:cNvSpPr/>
            <p:nvPr/>
          </p:nvSpPr>
          <p:spPr>
            <a:xfrm>
              <a:off x="3010338" y="80714"/>
              <a:ext cx="602100" cy="22524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1" name="Google Shape;751;p21"/>
            <p:cNvSpPr/>
            <p:nvPr/>
          </p:nvSpPr>
          <p:spPr>
            <a:xfrm>
              <a:off x="3853233" y="80478"/>
              <a:ext cx="8188200" cy="2252700"/>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2" name="Google Shape;752;p21"/>
            <p:cNvSpPr txBox="1"/>
            <p:nvPr/>
          </p:nvSpPr>
          <p:spPr>
            <a:xfrm>
              <a:off x="3853233" y="80478"/>
              <a:ext cx="8188200" cy="225270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Không/ít CAPEX ban đầu; trả tiền từ </a:t>
              </a:r>
              <a:r>
                <a:rPr lang="en-US" sz="2000" b="1" i="0" u="none" strike="noStrike" cap="none">
                  <a:solidFill>
                    <a:schemeClr val="lt1"/>
                  </a:solidFill>
                  <a:latin typeface="Arial"/>
                  <a:ea typeface="Arial"/>
                  <a:cs typeface="Arial"/>
                  <a:sym typeface="Arial"/>
                </a:rPr>
                <a:t>phần tiết kiệm thực tế</a:t>
              </a:r>
              <a:r>
                <a:rPr lang="en-US" sz="2000" b="0" i="0" u="none" strike="noStrike" cap="none">
                  <a:solidFill>
                    <a:schemeClr val="lt1"/>
                  </a:solidFill>
                  <a:latin typeface="Arial"/>
                  <a:ea typeface="Arial"/>
                  <a:cs typeface="Arial"/>
                  <a:sym typeface="Arial"/>
                </a:rPr>
                <a:t> theo % đã thỏa thuận.</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Chuyển phần lớn rủi ro hiệu suất sang ESCO; thường kèm O&amp;M/hỗ trợ vận hành.</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Ít làm tăng nợ vay trên BCTC; nâng cấp công nghệ nhanh.</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1" i="0" u="none" strike="noStrike" cap="none">
                  <a:solidFill>
                    <a:schemeClr val="lt1"/>
                  </a:solidFill>
                  <a:latin typeface="Arial"/>
                  <a:ea typeface="Arial"/>
                  <a:cs typeface="Arial"/>
                  <a:sym typeface="Arial"/>
                </a:rPr>
                <a:t>Minh bạch</a:t>
              </a:r>
              <a:r>
                <a:rPr lang="en-US" sz="2000" b="0" i="0" u="none" strike="noStrike" cap="none">
                  <a:solidFill>
                    <a:schemeClr val="lt1"/>
                  </a:solidFill>
                  <a:latin typeface="Arial"/>
                  <a:ea typeface="Arial"/>
                  <a:cs typeface="Arial"/>
                  <a:sym typeface="Arial"/>
                </a:rPr>
                <a:t> nếu hợp đồng nêu rõ tỷ lệ chia sẻ, baseline và kế hoạch M&amp;V</a:t>
              </a:r>
              <a:endParaRPr sz="1400" b="0" i="0" u="none" strike="noStrike" cap="none">
                <a:solidFill>
                  <a:srgbClr val="000000"/>
                </a:solidFill>
                <a:latin typeface="Arial"/>
                <a:ea typeface="Arial"/>
                <a:cs typeface="Arial"/>
                <a:sym typeface="Arial"/>
              </a:endParaRPr>
            </a:p>
          </p:txBody>
        </p:sp>
        <p:sp>
          <p:nvSpPr>
            <p:cNvPr id="753" name="Google Shape;753;p21"/>
            <p:cNvSpPr/>
            <p:nvPr/>
          </p:nvSpPr>
          <p:spPr>
            <a:xfrm>
              <a:off x="3010338" y="2632909"/>
              <a:ext cx="602100" cy="22119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4" name="Google Shape;754;p21"/>
            <p:cNvSpPr/>
            <p:nvPr/>
          </p:nvSpPr>
          <p:spPr>
            <a:xfrm>
              <a:off x="3853233" y="2567200"/>
              <a:ext cx="8188200" cy="2343300"/>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5" name="Google Shape;755;p21"/>
            <p:cNvSpPr txBox="1"/>
            <p:nvPr/>
          </p:nvSpPr>
          <p:spPr>
            <a:xfrm>
              <a:off x="3853233" y="2567200"/>
              <a:ext cx="8188200" cy="2343300"/>
            </a:xfrm>
            <a:prstGeom prst="rect">
              <a:avLst/>
            </a:prstGeom>
            <a:noFill/>
            <a:ln>
              <a:noFill/>
            </a:ln>
          </p:spPr>
          <p:txBody>
            <a:bodyPr spcFirstLastPara="1" wrap="square" lIns="76200" tIns="76200" rIns="76200" bIns="76200" anchor="ctr" anchorCtr="0">
              <a:noAutofit/>
            </a:bodyPr>
            <a:lstStyle/>
            <a:p>
              <a:pPr marL="228600" marR="0" lvl="1" indent="-228600" algn="just"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Phải </a:t>
              </a:r>
              <a:r>
                <a:rPr lang="en-US" sz="2000" b="1" i="0" u="none" strike="noStrike" cap="none">
                  <a:solidFill>
                    <a:schemeClr val="lt1"/>
                  </a:solidFill>
                  <a:latin typeface="Arial"/>
                  <a:ea typeface="Arial"/>
                  <a:cs typeface="Arial"/>
                  <a:sym typeface="Arial"/>
                </a:rPr>
                <a:t>chia sẻ</a:t>
              </a:r>
              <a:r>
                <a:rPr lang="en-US" sz="2000" b="0" i="0" u="none" strike="noStrike" cap="none">
                  <a:solidFill>
                    <a:schemeClr val="lt1"/>
                  </a:solidFill>
                  <a:latin typeface="Arial"/>
                  <a:ea typeface="Arial"/>
                  <a:cs typeface="Arial"/>
                  <a:sym typeface="Arial"/>
                </a:rPr>
                <a:t> một phần tiết kiệm → lợi ích ròng kém hơn tự đầu tư.</a:t>
              </a:r>
              <a:endParaRPr sz="2000" b="0" i="0" u="none" strike="noStrike" cap="none">
                <a:solidFill>
                  <a:schemeClr val="lt1"/>
                </a:solidFill>
                <a:latin typeface="Arial"/>
                <a:ea typeface="Arial"/>
                <a:cs typeface="Arial"/>
                <a:sym typeface="Arial"/>
              </a:endParaRPr>
            </a:p>
            <a:p>
              <a:pPr marL="228600" marR="0" lvl="1" indent="-228600" algn="just"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Cần phối hợp chặt M&amp;V: cung cấp dữ liệu, cho phép đo đếm, chấp nhận điều chỉnh baseline.</a:t>
              </a:r>
              <a:endParaRPr sz="1400" b="0" i="0" u="none" strike="noStrike" cap="none">
                <a:solidFill>
                  <a:srgbClr val="000000"/>
                </a:solidFill>
                <a:latin typeface="Arial"/>
                <a:ea typeface="Arial"/>
                <a:cs typeface="Arial"/>
                <a:sym typeface="Arial"/>
              </a:endParaRPr>
            </a:p>
            <a:p>
              <a:pPr marL="228600" marR="0" lvl="1" indent="-228600" algn="just"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Việc thay đổi công năng/sản lượng/quy trình phải tuân theo theo điều khoản điều chỉnh để tránh tranh chấp (thiếu linh hoạt).</a:t>
              </a:r>
              <a:endParaRPr sz="1400" b="0" i="0" u="none" strike="noStrike" cap="none">
                <a:solidFill>
                  <a:srgbClr val="000000"/>
                </a:solidFill>
                <a:latin typeface="Arial"/>
                <a:ea typeface="Arial"/>
                <a:cs typeface="Arial"/>
                <a:sym typeface="Arial"/>
              </a:endParaRPr>
            </a:p>
            <a:p>
              <a:pPr marL="228600" marR="0" lvl="1" indent="-228600" algn="just"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Cam kết dài hạn; rủi ro “mắc kẹt (lock-in)” công nghệ/nhà cung cấp nếu điều khoản linh hoạt chưa tốt.</a:t>
              </a:r>
              <a:endParaRPr sz="1400" b="0" i="0" u="none" strike="noStrike" cap="none">
                <a:solidFill>
                  <a:srgbClr val="000000"/>
                </a:solidFill>
                <a:latin typeface="Arial"/>
                <a:ea typeface="Arial"/>
                <a:cs typeface="Arial"/>
                <a:sym typeface="Arial"/>
              </a:endParaRPr>
            </a:p>
          </p:txBody>
        </p:sp>
        <p:sp>
          <p:nvSpPr>
            <p:cNvPr id="756" name="Google Shape;756;p21"/>
            <p:cNvSpPr txBox="1"/>
            <p:nvPr/>
          </p:nvSpPr>
          <p:spPr>
            <a:xfrm>
              <a:off x="1291644" y="3095416"/>
              <a:ext cx="17187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Khó khăn</a:t>
              </a:r>
              <a:endParaRPr sz="2200" b="0" i="0" u="none" strike="noStrike" cap="none">
                <a:solidFill>
                  <a:srgbClr val="00467F"/>
                </a:solidFill>
                <a:latin typeface="Arial"/>
                <a:ea typeface="Arial"/>
                <a:cs typeface="Arial"/>
                <a:sym typeface="Arial"/>
              </a:endParaRPr>
            </a:p>
          </p:txBody>
        </p:sp>
      </p:grpSp>
      <p:sp>
        <p:nvSpPr>
          <p:cNvPr id="757" name="Google Shape;757;p21"/>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762"/>
        <p:cNvGrpSpPr/>
        <p:nvPr/>
      </p:nvGrpSpPr>
      <p:grpSpPr>
        <a:xfrm>
          <a:off x="0" y="0"/>
          <a:ext cx="0" cy="0"/>
          <a:chOff x="0" y="0"/>
          <a:chExt cx="0" cy="0"/>
        </a:xfrm>
      </p:grpSpPr>
      <p:sp>
        <p:nvSpPr>
          <p:cNvPr id="763" name="Google Shape;763;p22"/>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764" name="Google Shape;764;p22"/>
          <p:cNvGrpSpPr/>
          <p:nvPr/>
        </p:nvGrpSpPr>
        <p:grpSpPr>
          <a:xfrm>
            <a:off x="760270" y="2114298"/>
            <a:ext cx="10671460" cy="4577625"/>
            <a:chOff x="1369894" y="206750"/>
            <a:chExt cx="10671460" cy="4577625"/>
          </a:xfrm>
        </p:grpSpPr>
        <p:sp>
          <p:nvSpPr>
            <p:cNvPr id="765" name="Google Shape;765;p22"/>
            <p:cNvSpPr txBox="1"/>
            <p:nvPr/>
          </p:nvSpPr>
          <p:spPr>
            <a:xfrm>
              <a:off x="1369894" y="488277"/>
              <a:ext cx="16404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Thuận lợi</a:t>
              </a:r>
              <a:endParaRPr sz="2200" b="0" i="0" u="none" strike="noStrike" cap="none">
                <a:solidFill>
                  <a:srgbClr val="00467F"/>
                </a:solidFill>
                <a:latin typeface="Arial"/>
                <a:ea typeface="Arial"/>
                <a:cs typeface="Arial"/>
                <a:sym typeface="Arial"/>
              </a:endParaRPr>
            </a:p>
          </p:txBody>
        </p:sp>
        <p:sp>
          <p:nvSpPr>
            <p:cNvPr id="766" name="Google Shape;766;p22"/>
            <p:cNvSpPr/>
            <p:nvPr/>
          </p:nvSpPr>
          <p:spPr>
            <a:xfrm>
              <a:off x="3010338" y="206750"/>
              <a:ext cx="602067" cy="1850062"/>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7" name="Google Shape;767;p22"/>
            <p:cNvSpPr/>
            <p:nvPr/>
          </p:nvSpPr>
          <p:spPr>
            <a:xfrm>
              <a:off x="3853233" y="206750"/>
              <a:ext cx="8188121" cy="1850062"/>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68" name="Google Shape;768;p22"/>
            <p:cNvSpPr txBox="1"/>
            <p:nvPr/>
          </p:nvSpPr>
          <p:spPr>
            <a:xfrm>
              <a:off x="3853233" y="206750"/>
              <a:ext cx="8188121" cy="1850062"/>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9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Doanh thu gắn trực tiếp với mức tiết kiệm; có thể </a:t>
              </a:r>
              <a:r>
                <a:rPr lang="en-US" sz="2000" b="1" i="0" u="none" strike="noStrike" cap="none">
                  <a:solidFill>
                    <a:schemeClr val="lt1"/>
                  </a:solidFill>
                  <a:latin typeface="Arial"/>
                  <a:ea typeface="Arial"/>
                  <a:cs typeface="Arial"/>
                  <a:sym typeface="Arial"/>
                </a:rPr>
                <a:t>tăng doanh thu</a:t>
              </a:r>
              <a:r>
                <a:rPr lang="en-US" sz="2000" b="0" i="0" u="none" strike="noStrike" cap="none">
                  <a:solidFill>
                    <a:schemeClr val="lt1"/>
                  </a:solidFill>
                  <a:latin typeface="Arial"/>
                  <a:ea typeface="Arial"/>
                  <a:cs typeface="Arial"/>
                  <a:sym typeface="Arial"/>
                </a:rPr>
                <a:t> khi tiết kiệm vượt kế hoạch.</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Chủ động trong thiết kế–mua sắm–vận hành (theo thỏa thuận), tối ưu kỹ thuật để tối đa hóa tiết kiệm.</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Quan hệ hợp tác dài hạn; có thể chuẩn hóa mô hình để nhân rộng danh mục dự án</a:t>
              </a:r>
              <a:endParaRPr sz="2000" b="0" i="0" u="none" strike="noStrike" cap="none">
                <a:solidFill>
                  <a:schemeClr val="lt1"/>
                </a:solidFill>
                <a:latin typeface="Arial"/>
                <a:ea typeface="Arial"/>
                <a:cs typeface="Arial"/>
                <a:sym typeface="Arial"/>
              </a:endParaRPr>
            </a:p>
          </p:txBody>
        </p:sp>
        <p:sp>
          <p:nvSpPr>
            <p:cNvPr id="769" name="Google Shape;769;p22"/>
            <p:cNvSpPr txBox="1"/>
            <p:nvPr/>
          </p:nvSpPr>
          <p:spPr>
            <a:xfrm>
              <a:off x="1369944" y="2894102"/>
              <a:ext cx="16404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Khó khăn</a:t>
              </a:r>
              <a:endParaRPr sz="2200" b="0" i="0" u="none" strike="noStrike" cap="none">
                <a:solidFill>
                  <a:srgbClr val="00467F"/>
                </a:solidFill>
                <a:latin typeface="Arial"/>
                <a:ea typeface="Arial"/>
                <a:cs typeface="Arial"/>
                <a:sym typeface="Arial"/>
              </a:endParaRPr>
            </a:p>
          </p:txBody>
        </p:sp>
        <p:sp>
          <p:nvSpPr>
            <p:cNvPr id="770" name="Google Shape;770;p22"/>
            <p:cNvSpPr/>
            <p:nvPr/>
          </p:nvSpPr>
          <p:spPr>
            <a:xfrm>
              <a:off x="3010338" y="2290813"/>
              <a:ext cx="602067" cy="2493562"/>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1" name="Google Shape;771;p22"/>
            <p:cNvSpPr/>
            <p:nvPr/>
          </p:nvSpPr>
          <p:spPr>
            <a:xfrm>
              <a:off x="3853233" y="2290813"/>
              <a:ext cx="8188121" cy="2493562"/>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2" name="Google Shape;772;p22"/>
            <p:cNvSpPr txBox="1"/>
            <p:nvPr/>
          </p:nvSpPr>
          <p:spPr>
            <a:xfrm>
              <a:off x="3853233" y="2290813"/>
              <a:ext cx="8188121" cy="2493562"/>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Phải thu xếp vốn/vốn lưu động đáng kể; dòng tiền về muộn vì chỉ phát sinh sau khi có tiết kiệm.</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Chịu rủi ro hiệu suất và rủi ro M&amp;V/điều chỉnh baseline; chi phí M&amp;V và giao dịch cao hơn.</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Rủi ro tín dụng phía khách hàng (chậm/không thanh toán); rủi ro thay đổi vận hành làm hụt tiết kiệm.</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Cấu trúc pháp lý–tài chính phức tạp hơn so với hợp đồng đảm bảo; có thể cần bảo hiểm/bảo lãnh/cơ chế hỗ trợ rủi ro.</a:t>
              </a:r>
              <a:endParaRPr sz="1400" b="0" i="0" u="none" strike="noStrike" cap="none">
                <a:solidFill>
                  <a:srgbClr val="000000"/>
                </a:solidFill>
                <a:latin typeface="Arial"/>
                <a:ea typeface="Arial"/>
                <a:cs typeface="Arial"/>
                <a:sym typeface="Arial"/>
              </a:endParaRPr>
            </a:p>
          </p:txBody>
        </p:sp>
      </p:grpSp>
      <p:sp>
        <p:nvSpPr>
          <p:cNvPr id="773" name="Google Shape;773;p22"/>
          <p:cNvSpPr txBox="1"/>
          <p:nvPr/>
        </p:nvSpPr>
        <p:spPr>
          <a:xfrm>
            <a:off x="827002" y="1652588"/>
            <a:ext cx="2300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Đối với ESCO:</a:t>
            </a:r>
            <a:endParaRPr sz="1400" b="0" i="0" u="none" strike="noStrike" cap="none">
              <a:solidFill>
                <a:srgbClr val="00467F"/>
              </a:solidFill>
              <a:latin typeface="Arial"/>
              <a:ea typeface="Arial"/>
              <a:cs typeface="Arial"/>
              <a:sym typeface="Arial"/>
            </a:endParaRPr>
          </a:p>
        </p:txBody>
      </p:sp>
      <p:sp>
        <p:nvSpPr>
          <p:cNvPr id="774" name="Google Shape;774;p22"/>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Chia sẻ mức tiết kiệm</a:t>
            </a:r>
            <a:endParaRPr sz="860" b="0" i="0" u="none" strike="noStrike" cap="none">
              <a:solidFill>
                <a:srgbClr val="000000"/>
              </a:solidFill>
              <a:latin typeface="Arial"/>
              <a:ea typeface="Arial"/>
              <a:cs typeface="Arial"/>
              <a:sym typeface="Arial"/>
            </a:endParaRPr>
          </a:p>
        </p:txBody>
      </p:sp>
      <p:sp>
        <p:nvSpPr>
          <p:cNvPr id="775" name="Google Shape;775;p22"/>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780"/>
        <p:cNvGrpSpPr/>
        <p:nvPr/>
      </p:nvGrpSpPr>
      <p:grpSpPr>
        <a:xfrm>
          <a:off x="0" y="0"/>
          <a:ext cx="0" cy="0"/>
          <a:chOff x="0" y="0"/>
          <a:chExt cx="0" cy="0"/>
        </a:xfrm>
      </p:grpSpPr>
      <p:sp>
        <p:nvSpPr>
          <p:cNvPr id="781" name="Google Shape;781;p23"/>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782" name="Google Shape;782;p23"/>
          <p:cNvGrpSpPr/>
          <p:nvPr/>
        </p:nvGrpSpPr>
        <p:grpSpPr>
          <a:xfrm>
            <a:off x="825820" y="1711019"/>
            <a:ext cx="10540348" cy="4986449"/>
            <a:chOff x="1221856" y="10755"/>
            <a:chExt cx="10540348" cy="4986449"/>
          </a:xfrm>
        </p:grpSpPr>
        <p:sp>
          <p:nvSpPr>
            <p:cNvPr id="783" name="Google Shape;783;p23"/>
            <p:cNvSpPr txBox="1"/>
            <p:nvPr/>
          </p:nvSpPr>
          <p:spPr>
            <a:xfrm>
              <a:off x="1221857" y="547836"/>
              <a:ext cx="1718700" cy="5544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Thuận lợi</a:t>
              </a:r>
              <a:endParaRPr sz="2200" b="0" i="0" u="none" strike="noStrike" cap="none">
                <a:solidFill>
                  <a:srgbClr val="00467F"/>
                </a:solidFill>
                <a:latin typeface="Arial"/>
                <a:ea typeface="Arial"/>
                <a:cs typeface="Arial"/>
                <a:sym typeface="Arial"/>
              </a:endParaRPr>
            </a:p>
          </p:txBody>
        </p:sp>
        <p:sp>
          <p:nvSpPr>
            <p:cNvPr id="784" name="Google Shape;784;p23"/>
            <p:cNvSpPr/>
            <p:nvPr/>
          </p:nvSpPr>
          <p:spPr>
            <a:xfrm>
              <a:off x="2940550" y="10755"/>
              <a:ext cx="588110" cy="1628549"/>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5" name="Google Shape;785;p23"/>
            <p:cNvSpPr/>
            <p:nvPr/>
          </p:nvSpPr>
          <p:spPr>
            <a:xfrm>
              <a:off x="3763904" y="10755"/>
              <a:ext cx="7998298" cy="1628549"/>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6" name="Google Shape;786;p23"/>
            <p:cNvSpPr txBox="1"/>
            <p:nvPr/>
          </p:nvSpPr>
          <p:spPr>
            <a:xfrm>
              <a:off x="3763904" y="10755"/>
              <a:ext cx="7998300" cy="162840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IE sở hữu tài sản và kiểm soát vận hành.</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Chi phí vốn thường thấp hơn (IE tự vay/thu xếp vốn); tiết kiệm được bảo đảm – nếu thiếu hụt, ESCO bù theo hợp đồng.</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IE giữ toàn bộ upside nếu tiết kiệm thực tế cao hơn mức bảo đảm.</a:t>
              </a:r>
              <a:endParaRPr sz="2000" b="0" i="0" u="none" strike="noStrike" cap="none">
                <a:solidFill>
                  <a:schemeClr val="lt1"/>
                </a:solidFill>
                <a:latin typeface="Arial"/>
                <a:ea typeface="Arial"/>
                <a:cs typeface="Arial"/>
                <a:sym typeface="Arial"/>
              </a:endParaRPr>
            </a:p>
          </p:txBody>
        </p:sp>
        <p:sp>
          <p:nvSpPr>
            <p:cNvPr id="787" name="Google Shape;787;p23"/>
            <p:cNvSpPr txBox="1"/>
            <p:nvPr/>
          </p:nvSpPr>
          <p:spPr>
            <a:xfrm>
              <a:off x="1221856" y="3091461"/>
              <a:ext cx="1718700" cy="5544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Khó khăn</a:t>
              </a:r>
              <a:endParaRPr sz="2200" b="0" i="0" u="none" strike="noStrike" cap="none">
                <a:solidFill>
                  <a:srgbClr val="00467F"/>
                </a:solidFill>
                <a:latin typeface="Arial"/>
                <a:ea typeface="Arial"/>
                <a:cs typeface="Arial"/>
                <a:sym typeface="Arial"/>
              </a:endParaRPr>
            </a:p>
          </p:txBody>
        </p:sp>
        <p:sp>
          <p:nvSpPr>
            <p:cNvPr id="788" name="Google Shape;788;p23"/>
            <p:cNvSpPr/>
            <p:nvPr/>
          </p:nvSpPr>
          <p:spPr>
            <a:xfrm>
              <a:off x="2940550" y="1740105"/>
              <a:ext cx="588110" cy="3257099"/>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9" name="Google Shape;789;p23"/>
            <p:cNvSpPr/>
            <p:nvPr/>
          </p:nvSpPr>
          <p:spPr>
            <a:xfrm>
              <a:off x="3763904" y="1740105"/>
              <a:ext cx="7998298" cy="3257099"/>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90" name="Google Shape;790;p23"/>
            <p:cNvSpPr txBox="1"/>
            <p:nvPr/>
          </p:nvSpPr>
          <p:spPr>
            <a:xfrm>
              <a:off x="3763904" y="1740105"/>
              <a:ext cx="7998298" cy="3257099"/>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IE phải thu xếp vốn và ghi nhận nợ; cần quy trình đấu thầu/mua sắm đầy đủ.</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Cần năng lực quản lý hợp đồng &amp; M&amp;V để theo dõi, xác nhận tiết kiệm và thực thi cơ chế bù trừ.</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Phải thống nhất sớm: baseline, mức bảo đảm, quy tắc điều chỉnh khi sản lượng/công năng thay đổi; có thể mất thời gian nếu dữ liệu lịch sử hạn chế.</a:t>
              </a:r>
              <a:br>
                <a:rPr lang="en-US" sz="2000" b="0" i="0" u="none" strike="noStrike" cap="none">
                  <a:solidFill>
                    <a:schemeClr val="lt1"/>
                  </a:solidFill>
                  <a:latin typeface="Arial"/>
                  <a:ea typeface="Arial"/>
                  <a:cs typeface="Arial"/>
                  <a:sym typeface="Arial"/>
                </a:rPr>
              </a:br>
              <a:r>
                <a:rPr lang="en-US" sz="2000" b="0" i="0" u="none" strike="noStrike" cap="none">
                  <a:solidFill>
                    <a:schemeClr val="lt1"/>
                  </a:solidFill>
                  <a:latin typeface="Arial"/>
                  <a:ea typeface="Arial"/>
                  <a:cs typeface="Arial"/>
                  <a:sym typeface="Arial"/>
                </a:rPr>
                <a:t>Cam kết vận hành theo các điều kiện tiên quyết (operating conditions) để bảo toàn bảo đảm</a:t>
              </a:r>
              <a:endParaRPr sz="2000" b="0" i="0" u="none" strike="noStrike" cap="none">
                <a:solidFill>
                  <a:schemeClr val="lt1"/>
                </a:solidFill>
                <a:latin typeface="Arial"/>
                <a:ea typeface="Arial"/>
                <a:cs typeface="Arial"/>
                <a:sym typeface="Arial"/>
              </a:endParaRPr>
            </a:p>
          </p:txBody>
        </p:sp>
      </p:grpSp>
      <p:sp>
        <p:nvSpPr>
          <p:cNvPr id="791" name="Google Shape;791;p23"/>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Đảm bảo mức tiết kiệm</a:t>
            </a:r>
            <a:endParaRPr sz="860" b="0" i="0" u="none" strike="noStrike" cap="none">
              <a:solidFill>
                <a:srgbClr val="000000"/>
              </a:solidFill>
              <a:latin typeface="Arial"/>
              <a:ea typeface="Arial"/>
              <a:cs typeface="Arial"/>
              <a:sym typeface="Arial"/>
            </a:endParaRPr>
          </a:p>
        </p:txBody>
      </p:sp>
      <p:sp>
        <p:nvSpPr>
          <p:cNvPr id="792" name="Google Shape;792;p23"/>
          <p:cNvSpPr txBox="1"/>
          <p:nvPr/>
        </p:nvSpPr>
        <p:spPr>
          <a:xfrm>
            <a:off x="826993" y="1711034"/>
            <a:ext cx="1718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Đối với IE:</a:t>
            </a:r>
            <a:endParaRPr sz="1400" b="0" i="0" u="none" strike="noStrike" cap="none">
              <a:solidFill>
                <a:srgbClr val="00467F"/>
              </a:solidFill>
              <a:latin typeface="Arial"/>
              <a:ea typeface="Arial"/>
              <a:cs typeface="Arial"/>
              <a:sym typeface="Arial"/>
            </a:endParaRPr>
          </a:p>
        </p:txBody>
      </p:sp>
      <p:sp>
        <p:nvSpPr>
          <p:cNvPr id="793" name="Google Shape;793;p23"/>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798"/>
        <p:cNvGrpSpPr/>
        <p:nvPr/>
      </p:nvGrpSpPr>
      <p:grpSpPr>
        <a:xfrm>
          <a:off x="0" y="0"/>
          <a:ext cx="0" cy="0"/>
          <a:chOff x="0" y="0"/>
          <a:chExt cx="0" cy="0"/>
        </a:xfrm>
      </p:grpSpPr>
      <p:sp>
        <p:nvSpPr>
          <p:cNvPr id="799" name="Google Shape;799;p2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00" name="Google Shape;800;p24"/>
          <p:cNvGrpSpPr/>
          <p:nvPr/>
        </p:nvGrpSpPr>
        <p:grpSpPr>
          <a:xfrm>
            <a:off x="827005" y="2045224"/>
            <a:ext cx="10714804" cy="4698282"/>
            <a:chOff x="1595595" y="168693"/>
            <a:chExt cx="10714804" cy="4698282"/>
          </a:xfrm>
        </p:grpSpPr>
        <p:sp>
          <p:nvSpPr>
            <p:cNvPr id="801" name="Google Shape;801;p24"/>
            <p:cNvSpPr txBox="1"/>
            <p:nvPr/>
          </p:nvSpPr>
          <p:spPr>
            <a:xfrm>
              <a:off x="1595645" y="631219"/>
              <a:ext cx="14820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Thuận lợi</a:t>
              </a:r>
              <a:endParaRPr sz="2200" b="0" i="0" u="none" strike="noStrike" cap="none">
                <a:solidFill>
                  <a:srgbClr val="00467F"/>
                </a:solidFill>
                <a:latin typeface="Arial"/>
                <a:ea typeface="Arial"/>
                <a:cs typeface="Arial"/>
                <a:sym typeface="Arial"/>
              </a:endParaRPr>
            </a:p>
          </p:txBody>
        </p:sp>
        <p:sp>
          <p:nvSpPr>
            <p:cNvPr id="802" name="Google Shape;802;p24"/>
            <p:cNvSpPr/>
            <p:nvPr/>
          </p:nvSpPr>
          <p:spPr>
            <a:xfrm>
              <a:off x="3077599" y="168693"/>
              <a:ext cx="615520" cy="2212031"/>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3" name="Google Shape;803;p24"/>
            <p:cNvSpPr/>
            <p:nvPr/>
          </p:nvSpPr>
          <p:spPr>
            <a:xfrm>
              <a:off x="3939327" y="168693"/>
              <a:ext cx="8371072" cy="2212031"/>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4" name="Google Shape;804;p24"/>
            <p:cNvSpPr txBox="1"/>
            <p:nvPr/>
          </p:nvSpPr>
          <p:spPr>
            <a:xfrm>
              <a:off x="3939327" y="168693"/>
              <a:ext cx="8371072" cy="2212031"/>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Ít hoặc không cần bỏ vốn (IE phụ trách); dòng tiền ESCO thường nhận theo các mốc hợp đồng, ít phụ thuộc vào tiết kiệm đo được (chỉ liên quan khi xét bù trừ).</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Rủi ro tín dụng thấp hơn mô hình chia sẻ vì bên thanh toán chính là IE theo giá trị hợp đồng đã chốt.</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Phạm vi bảo đảm rõ ràng → chủ động kỹ thuật để đạt/ vượt mức bảo đảm.</a:t>
              </a:r>
              <a:endParaRPr sz="2000" b="0" i="0" u="none" strike="noStrike" cap="none">
                <a:solidFill>
                  <a:schemeClr val="lt1"/>
                </a:solidFill>
                <a:latin typeface="Arial"/>
                <a:ea typeface="Arial"/>
                <a:cs typeface="Arial"/>
                <a:sym typeface="Arial"/>
              </a:endParaRPr>
            </a:p>
          </p:txBody>
        </p:sp>
        <p:sp>
          <p:nvSpPr>
            <p:cNvPr id="805" name="Google Shape;805;p24"/>
            <p:cNvSpPr txBox="1"/>
            <p:nvPr/>
          </p:nvSpPr>
          <p:spPr>
            <a:xfrm>
              <a:off x="1595595" y="3097344"/>
              <a:ext cx="14820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Khó khăn</a:t>
              </a:r>
              <a:endParaRPr sz="2200" b="0" i="0" u="none" strike="noStrike" cap="none">
                <a:solidFill>
                  <a:srgbClr val="00467F"/>
                </a:solidFill>
                <a:latin typeface="Arial"/>
                <a:ea typeface="Arial"/>
                <a:cs typeface="Arial"/>
                <a:sym typeface="Arial"/>
              </a:endParaRPr>
            </a:p>
          </p:txBody>
        </p:sp>
        <p:sp>
          <p:nvSpPr>
            <p:cNvPr id="806" name="Google Shape;806;p24"/>
            <p:cNvSpPr/>
            <p:nvPr/>
          </p:nvSpPr>
          <p:spPr>
            <a:xfrm>
              <a:off x="3077599" y="2614725"/>
              <a:ext cx="615520" cy="225225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7" name="Google Shape;807;p24"/>
            <p:cNvSpPr/>
            <p:nvPr/>
          </p:nvSpPr>
          <p:spPr>
            <a:xfrm>
              <a:off x="3939327" y="2614725"/>
              <a:ext cx="8371072" cy="2252250"/>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8" name="Google Shape;808;p24"/>
            <p:cNvSpPr txBox="1"/>
            <p:nvPr/>
          </p:nvSpPr>
          <p:spPr>
            <a:xfrm>
              <a:off x="3939327" y="2614725"/>
              <a:ext cx="8371072" cy="225225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Chịu trách nhiệm bảo đảm: nếu thiếu hụt tiết kiệm phải bù/ chịu phạt (liquidated damages).</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6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Yêu cầu M&amp;V/điều chỉnh baseline rõ ràng; cần bảo hiểm/bảo lãnh thực hiện, đôi khi yêu cầu “step-in” của bên cho vay.</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Lợi nhuận bị giới hạn (upside chủ yếu thuộc IE), biên lợi nhuận đơn hàng có thể thấp hơn shared savings.</a:t>
              </a:r>
              <a:endParaRPr sz="2000" b="0" i="0" u="none" strike="noStrike" cap="none">
                <a:solidFill>
                  <a:schemeClr val="lt1"/>
                </a:solidFill>
                <a:latin typeface="Arial"/>
                <a:ea typeface="Arial"/>
                <a:cs typeface="Arial"/>
                <a:sym typeface="Arial"/>
              </a:endParaRPr>
            </a:p>
            <a:p>
              <a:pPr marL="228600" marR="0" lvl="1" indent="-228600" algn="l" rtl="0">
                <a:lnSpc>
                  <a:spcPct val="90000"/>
                </a:lnSpc>
                <a:spcBef>
                  <a:spcPts val="30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Cần dữ liệu đầu vào chất lượng cao để xác lập mức bảo đảm an toàn.</a:t>
              </a:r>
              <a:endParaRPr sz="2000" b="0" i="0" u="none" strike="noStrike" cap="none">
                <a:solidFill>
                  <a:schemeClr val="lt1"/>
                </a:solidFill>
                <a:latin typeface="Arial"/>
                <a:ea typeface="Arial"/>
                <a:cs typeface="Arial"/>
                <a:sym typeface="Arial"/>
              </a:endParaRPr>
            </a:p>
          </p:txBody>
        </p:sp>
      </p:grpSp>
      <p:sp>
        <p:nvSpPr>
          <p:cNvPr id="809" name="Google Shape;809;p24"/>
          <p:cNvSpPr txBox="1"/>
          <p:nvPr/>
        </p:nvSpPr>
        <p:spPr>
          <a:xfrm>
            <a:off x="827002" y="1628849"/>
            <a:ext cx="2300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Đối với ESCO:</a:t>
            </a:r>
            <a:endParaRPr sz="1400" b="0" i="0" u="none" strike="noStrike" cap="none">
              <a:solidFill>
                <a:srgbClr val="00467F"/>
              </a:solidFill>
              <a:latin typeface="Arial"/>
              <a:ea typeface="Arial"/>
              <a:cs typeface="Arial"/>
              <a:sym typeface="Arial"/>
            </a:endParaRPr>
          </a:p>
        </p:txBody>
      </p:sp>
      <p:sp>
        <p:nvSpPr>
          <p:cNvPr id="810" name="Google Shape;810;p24"/>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Đảm bảo mức tiết kiệm</a:t>
            </a:r>
            <a:endParaRPr sz="860" b="0" i="0" u="none" strike="noStrike" cap="none">
              <a:solidFill>
                <a:srgbClr val="000000"/>
              </a:solidFill>
              <a:latin typeface="Arial"/>
              <a:ea typeface="Arial"/>
              <a:cs typeface="Arial"/>
              <a:sym typeface="Arial"/>
            </a:endParaRPr>
          </a:p>
        </p:txBody>
      </p:sp>
      <p:sp>
        <p:nvSpPr>
          <p:cNvPr id="811" name="Google Shape;811;p24"/>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815"/>
        <p:cNvGrpSpPr/>
        <p:nvPr/>
      </p:nvGrpSpPr>
      <p:grpSpPr>
        <a:xfrm>
          <a:off x="0" y="0"/>
          <a:ext cx="0" cy="0"/>
          <a:chOff x="0" y="0"/>
          <a:chExt cx="0" cy="0"/>
        </a:xfrm>
      </p:grpSpPr>
      <p:sp>
        <p:nvSpPr>
          <p:cNvPr id="816" name="Google Shape;816;p2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17" name="Google Shape;817;p25"/>
          <p:cNvGrpSpPr/>
          <p:nvPr/>
        </p:nvGrpSpPr>
        <p:grpSpPr>
          <a:xfrm>
            <a:off x="154700" y="1909934"/>
            <a:ext cx="11187894" cy="4504500"/>
            <a:chOff x="1456861" y="231691"/>
            <a:chExt cx="11187894" cy="4504500"/>
          </a:xfrm>
        </p:grpSpPr>
        <p:sp>
          <p:nvSpPr>
            <p:cNvPr id="818" name="Google Shape;818;p25"/>
            <p:cNvSpPr txBox="1"/>
            <p:nvPr/>
          </p:nvSpPr>
          <p:spPr>
            <a:xfrm>
              <a:off x="1456861" y="1840432"/>
              <a:ext cx="1704300" cy="1287000"/>
            </a:xfrm>
            <a:prstGeom prst="rect">
              <a:avLst/>
            </a:prstGeom>
            <a:noFill/>
            <a:ln>
              <a:noFill/>
            </a:ln>
          </p:spPr>
          <p:txBody>
            <a:bodyPr spcFirstLastPara="1" wrap="square" lIns="156450" tIns="55875" rIns="156450" bIns="55875" anchor="ctr" anchorCtr="0">
              <a:noAutofit/>
            </a:bodyPr>
            <a:lstStyle/>
            <a:p>
              <a:pPr marL="0" marR="0" lvl="0" indent="0" algn="r" rtl="0">
                <a:lnSpc>
                  <a:spcPct val="90000"/>
                </a:lnSpc>
                <a:spcBef>
                  <a:spcPts val="0"/>
                </a:spcBef>
                <a:spcAft>
                  <a:spcPts val="0"/>
                </a:spcAft>
                <a:buClr>
                  <a:srgbClr val="00467F"/>
                </a:buClr>
                <a:buSzPts val="2200"/>
                <a:buFont typeface="Arial"/>
                <a:buNone/>
              </a:pPr>
              <a:r>
                <a:rPr lang="en-US" sz="2200" b="0" i="0" u="none" strike="noStrike" cap="none">
                  <a:solidFill>
                    <a:srgbClr val="00467F"/>
                  </a:solidFill>
                  <a:latin typeface="Arial"/>
                  <a:ea typeface="Arial"/>
                  <a:cs typeface="Arial"/>
                  <a:sym typeface="Arial"/>
                </a:rPr>
                <a:t>Thuận lợi</a:t>
              </a:r>
              <a:endParaRPr sz="2200" b="0" i="0" u="none" strike="noStrike" cap="none">
                <a:solidFill>
                  <a:srgbClr val="00467F"/>
                </a:solidFill>
                <a:latin typeface="Arial"/>
                <a:ea typeface="Arial"/>
                <a:cs typeface="Arial"/>
                <a:sym typeface="Arial"/>
              </a:endParaRPr>
            </a:p>
          </p:txBody>
        </p:sp>
        <p:sp>
          <p:nvSpPr>
            <p:cNvPr id="819" name="Google Shape;819;p25"/>
            <p:cNvSpPr/>
            <p:nvPr/>
          </p:nvSpPr>
          <p:spPr>
            <a:xfrm>
              <a:off x="3161188" y="231691"/>
              <a:ext cx="632100" cy="45045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0" name="Google Shape;820;p25"/>
            <p:cNvSpPr/>
            <p:nvPr/>
          </p:nvSpPr>
          <p:spPr>
            <a:xfrm>
              <a:off x="4046321" y="231691"/>
              <a:ext cx="8598434" cy="4504500"/>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21" name="Google Shape;821;p25"/>
            <p:cNvSpPr txBox="1"/>
            <p:nvPr/>
          </p:nvSpPr>
          <p:spPr>
            <a:xfrm>
              <a:off x="4046321" y="231691"/>
              <a:ext cx="8598300" cy="4504500"/>
            </a:xfrm>
            <a:prstGeom prst="rect">
              <a:avLst/>
            </a:prstGeom>
            <a:noFill/>
            <a:ln>
              <a:noFill/>
            </a:ln>
          </p:spPr>
          <p:txBody>
            <a:bodyPr spcFirstLastPara="1" wrap="square" lIns="76200" tIns="76200" rIns="76200" bIns="76200" anchor="ctr" anchorCtr="0">
              <a:noAutofit/>
            </a:bodyPr>
            <a:lstStyle/>
            <a:p>
              <a:pPr marL="228600" marR="0" lvl="1" indent="-101600" algn="l" rtl="0">
                <a:lnSpc>
                  <a:spcPct val="114000"/>
                </a:lnSpc>
                <a:spcBef>
                  <a:spcPts val="0"/>
                </a:spcBef>
                <a:spcAft>
                  <a:spcPts val="0"/>
                </a:spcAft>
                <a:buClr>
                  <a:schemeClr val="dk1"/>
                </a:buClr>
                <a:buSzPts val="2000"/>
                <a:buFont typeface="Calibri"/>
                <a:buNone/>
              </a:pP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Không/ít vốn đầu tư: chuyển từ đầu tư thiết bị sang thuê “tiện ích” (hơi, nước nóng/lạnh, khí nén, điện…).</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Dòng tiền dự đoán được: trả phí sẵn sàng + phí theo lượng tiện ích đo đếm; phù hợp lập ngân sách chi phí vận hành.</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Ít tranh chấp về tiết kiệm: thanh toán theo sản lượng hữu ích, không cần M&amp;V tiết kiệm phức tạp.</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Chất lượng dịch vụ theo thỏa thuận dịch vụ: cam kết nhiệt độ/áp suất/lưu lượng; ESCO chịu phạt nếu không đạt.</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Tập trung vào hoạt động kinh doanh chính do ESCO đã chịu trách nhiệm thiết kế, vận hành, bảo dưỡng, an toàn của giải pháp.</a:t>
              </a:r>
              <a:endParaRPr sz="2000" b="0" i="0" u="none" strike="noStrike" cap="none">
                <a:solidFill>
                  <a:schemeClr val="lt1"/>
                </a:solidFill>
                <a:latin typeface="Arial"/>
                <a:ea typeface="Arial"/>
                <a:cs typeface="Arial"/>
                <a:sym typeface="Arial"/>
              </a:endParaRPr>
            </a:p>
            <a:p>
              <a:pPr marL="228600" marR="0" lvl="1" indent="-228600" algn="l" rtl="0">
                <a:lnSpc>
                  <a:spcPct val="114000"/>
                </a:lnSpc>
                <a:spcBef>
                  <a:spcPts val="0"/>
                </a:spcBef>
                <a:spcAft>
                  <a:spcPts val="0"/>
                </a:spcAft>
                <a:buClr>
                  <a:schemeClr val="lt1"/>
                </a:buClr>
                <a:buSzPts val="2000"/>
                <a:buFont typeface="Arial"/>
                <a:buChar char="•"/>
              </a:pPr>
              <a:r>
                <a:rPr lang="en-US" sz="2000" b="0" i="0" u="none" strike="noStrike" cap="none">
                  <a:solidFill>
                    <a:schemeClr val="lt1"/>
                  </a:solidFill>
                  <a:latin typeface="Arial"/>
                  <a:ea typeface="Arial"/>
                  <a:cs typeface="Arial"/>
                  <a:sym typeface="Arial"/>
                </a:rPr>
                <a:t>Mở rộng linh hoạt: có thể mua thêm dịch vụ vận hành–bảo dưỡng cho hệ thống hiện hữu, tích hợp đo đếm, quản trị năng lượng.</a:t>
              </a:r>
              <a:endParaRPr sz="1400" b="0" i="0" u="none" strike="noStrike" cap="none">
                <a:solidFill>
                  <a:srgbClr val="000000"/>
                </a:solidFill>
                <a:latin typeface="Arial"/>
                <a:ea typeface="Arial"/>
                <a:cs typeface="Arial"/>
                <a:sym typeface="Arial"/>
              </a:endParaRPr>
            </a:p>
          </p:txBody>
        </p:sp>
      </p:grpSp>
      <p:sp>
        <p:nvSpPr>
          <p:cNvPr id="822" name="Google Shape;822;p25"/>
          <p:cNvSpPr txBox="1"/>
          <p:nvPr/>
        </p:nvSpPr>
        <p:spPr>
          <a:xfrm>
            <a:off x="316243" y="1703195"/>
            <a:ext cx="1718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Đối với IE:</a:t>
            </a:r>
            <a:endParaRPr sz="1400" b="0" i="0" u="none" strike="noStrike" cap="none">
              <a:solidFill>
                <a:srgbClr val="00467F"/>
              </a:solidFill>
              <a:latin typeface="Arial"/>
              <a:ea typeface="Arial"/>
              <a:cs typeface="Arial"/>
              <a:sym typeface="Arial"/>
            </a:endParaRPr>
          </a:p>
        </p:txBody>
      </p:sp>
      <p:sp>
        <p:nvSpPr>
          <p:cNvPr id="823" name="Google Shape;823;p25"/>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Chauffage</a:t>
            </a:r>
            <a:endParaRPr sz="860" b="0" i="0" u="none" strike="noStrike" cap="none">
              <a:solidFill>
                <a:srgbClr val="000000"/>
              </a:solidFill>
              <a:latin typeface="Arial"/>
              <a:ea typeface="Arial"/>
              <a:cs typeface="Arial"/>
              <a:sym typeface="Arial"/>
            </a:endParaRPr>
          </a:p>
        </p:txBody>
      </p:sp>
      <p:sp>
        <p:nvSpPr>
          <p:cNvPr id="824" name="Google Shape;824;p25"/>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829"/>
        <p:cNvGrpSpPr/>
        <p:nvPr/>
      </p:nvGrpSpPr>
      <p:grpSpPr>
        <a:xfrm>
          <a:off x="0" y="0"/>
          <a:ext cx="0" cy="0"/>
          <a:chOff x="0" y="0"/>
          <a:chExt cx="0" cy="0"/>
        </a:xfrm>
      </p:grpSpPr>
      <p:sp>
        <p:nvSpPr>
          <p:cNvPr id="830" name="Google Shape;830;p2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31" name="Google Shape;831;p26"/>
          <p:cNvGrpSpPr/>
          <p:nvPr/>
        </p:nvGrpSpPr>
        <p:grpSpPr>
          <a:xfrm>
            <a:off x="0" y="1815516"/>
            <a:ext cx="11342604" cy="4584937"/>
            <a:chOff x="1302151" y="191473"/>
            <a:chExt cx="11342604" cy="4584937"/>
          </a:xfrm>
        </p:grpSpPr>
        <p:sp>
          <p:nvSpPr>
            <p:cNvPr id="832" name="Google Shape;832;p26"/>
            <p:cNvSpPr txBox="1"/>
            <p:nvPr/>
          </p:nvSpPr>
          <p:spPr>
            <a:xfrm>
              <a:off x="1302151" y="1840432"/>
              <a:ext cx="18591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Khó khăn</a:t>
              </a:r>
              <a:endParaRPr sz="2200" b="0" i="0" u="none" strike="noStrike" cap="none">
                <a:solidFill>
                  <a:srgbClr val="00467F"/>
                </a:solidFill>
                <a:latin typeface="Arial"/>
                <a:ea typeface="Arial"/>
                <a:cs typeface="Arial"/>
                <a:sym typeface="Arial"/>
              </a:endParaRPr>
            </a:p>
          </p:txBody>
        </p:sp>
        <p:sp>
          <p:nvSpPr>
            <p:cNvPr id="833" name="Google Shape;833;p26"/>
            <p:cNvSpPr/>
            <p:nvPr/>
          </p:nvSpPr>
          <p:spPr>
            <a:xfrm>
              <a:off x="3161188" y="191473"/>
              <a:ext cx="632237" cy="4584937"/>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4" name="Google Shape;834;p26"/>
            <p:cNvSpPr/>
            <p:nvPr/>
          </p:nvSpPr>
          <p:spPr>
            <a:xfrm>
              <a:off x="4046321" y="191473"/>
              <a:ext cx="8598434" cy="4584937"/>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5" name="Google Shape;835;p26"/>
            <p:cNvSpPr txBox="1"/>
            <p:nvPr/>
          </p:nvSpPr>
          <p:spPr>
            <a:xfrm>
              <a:off x="4046321" y="191473"/>
              <a:ext cx="8598434" cy="4584937"/>
            </a:xfrm>
            <a:prstGeom prst="rect">
              <a:avLst/>
            </a:prstGeom>
            <a:noFill/>
            <a:ln>
              <a:noFill/>
            </a:ln>
          </p:spPr>
          <p:txBody>
            <a:bodyPr spcFirstLastPara="1" wrap="square" lIns="72375" tIns="72375" rIns="72375" bIns="72375" anchor="ctr" anchorCtr="0">
              <a:noAutofit/>
            </a:bodyPr>
            <a:lstStyle/>
            <a:p>
              <a:pPr marL="171450" marR="0" lvl="1" indent="-171450" algn="l" rtl="0">
                <a:lnSpc>
                  <a:spcPct val="100000"/>
                </a:lnSpc>
                <a:spcBef>
                  <a:spcPts val="0"/>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Ràng buộc dài hạn: hợp đồng nhiều năm; cần xem kỹ điều khoản điều chỉnh giá và chấm dứt sớm.</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600"/>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Cam kết sản lượng tối thiểu (take-or-pay): rủi ro khi nhu cầu giảm hoặc đổi công năng.</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Phụ thuộc nhà cung cấp: rủi ro gián đoạn dịch vụ ảnh hưởng sản xuất; cần kế hoạch dự phòng/step-in.</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Rủi ro chi phí nhiên liệu: nếu không có cơ chế chuyển giá minh bạch (pass-through/hedging), IE có thể gánh biến động.</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Chi phí toàn kỳ: tổng phí dịch vụ có thể cao hơn tự đầu tư nếu nhu cầu ổn định và IE vay được vốn rẻ.</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Quản trị an toàn &amp; pháp lý tại hiện trường: cấp phép, PCCC, môi trường, quyền tiếp cận khu vực; quy định rõ phân chia trách nhiệm.</a:t>
              </a:r>
              <a:endParaRPr sz="1900" b="0" i="0" u="none" strike="noStrike" cap="none">
                <a:solidFill>
                  <a:schemeClr val="lt1"/>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Khóa chặt công nghệ/nhà cung cấp: tránh lock-in bằng tiêu chuẩn mở, quyền dữ liệu, và điều khoản nâng cấp/đổi mới giữa kỳ.</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85"/>
                </a:spcBef>
                <a:spcAft>
                  <a:spcPts val="0"/>
                </a:spcAft>
                <a:buClr>
                  <a:schemeClr val="lt1"/>
                </a:buClr>
                <a:buSzPts val="1900"/>
                <a:buFont typeface="Arial"/>
                <a:buChar char="•"/>
              </a:pPr>
              <a:r>
                <a:rPr lang="en-US" sz="1900" b="0" i="0" u="none" strike="noStrike" cap="none">
                  <a:solidFill>
                    <a:schemeClr val="lt1"/>
                  </a:solidFill>
                  <a:latin typeface="Arial"/>
                  <a:ea typeface="Arial"/>
                  <a:cs typeface="Arial"/>
                  <a:sym typeface="Arial"/>
                </a:rPr>
                <a:t>Đo đếm &amp; nghiệm thu: cần hệ thống đo lường chuẩn hóa, kiểm định định kỳ, quy tắc xử lý sai số/mất dữ liệu.</a:t>
              </a:r>
              <a:endParaRPr sz="1900" b="0" i="0" u="none" strike="noStrike" cap="none">
                <a:solidFill>
                  <a:schemeClr val="lt1"/>
                </a:solidFill>
                <a:latin typeface="Arial"/>
                <a:ea typeface="Arial"/>
                <a:cs typeface="Arial"/>
                <a:sym typeface="Arial"/>
              </a:endParaRPr>
            </a:p>
          </p:txBody>
        </p:sp>
      </p:grpSp>
      <p:sp>
        <p:nvSpPr>
          <p:cNvPr id="836" name="Google Shape;836;p26"/>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Chauffage</a:t>
            </a:r>
            <a:endParaRPr sz="860" b="0" i="0" u="none" strike="noStrike" cap="none">
              <a:solidFill>
                <a:srgbClr val="000000"/>
              </a:solidFill>
              <a:latin typeface="Arial"/>
              <a:ea typeface="Arial"/>
              <a:cs typeface="Arial"/>
              <a:sym typeface="Arial"/>
            </a:endParaRPr>
          </a:p>
        </p:txBody>
      </p:sp>
      <p:sp>
        <p:nvSpPr>
          <p:cNvPr id="837" name="Google Shape;837;p26"/>
          <p:cNvSpPr txBox="1"/>
          <p:nvPr/>
        </p:nvSpPr>
        <p:spPr>
          <a:xfrm>
            <a:off x="316243" y="1703195"/>
            <a:ext cx="1718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Đối với IE:</a:t>
            </a:r>
            <a:endParaRPr sz="1400" b="0" i="0" u="none" strike="noStrike" cap="none">
              <a:solidFill>
                <a:srgbClr val="00467F"/>
              </a:solidFill>
              <a:latin typeface="Arial"/>
              <a:ea typeface="Arial"/>
              <a:cs typeface="Arial"/>
              <a:sym typeface="Arial"/>
            </a:endParaRPr>
          </a:p>
        </p:txBody>
      </p:sp>
      <p:sp>
        <p:nvSpPr>
          <p:cNvPr id="838" name="Google Shape;838;p26"/>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843"/>
        <p:cNvGrpSpPr/>
        <p:nvPr/>
      </p:nvGrpSpPr>
      <p:grpSpPr>
        <a:xfrm>
          <a:off x="0" y="0"/>
          <a:ext cx="0" cy="0"/>
          <a:chOff x="0" y="0"/>
          <a:chExt cx="0" cy="0"/>
        </a:xfrm>
      </p:grpSpPr>
      <p:sp>
        <p:nvSpPr>
          <p:cNvPr id="844" name="Google Shape;844;p27"/>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45" name="Google Shape;845;p27"/>
          <p:cNvGrpSpPr/>
          <p:nvPr/>
        </p:nvGrpSpPr>
        <p:grpSpPr>
          <a:xfrm>
            <a:off x="4" y="2401051"/>
            <a:ext cx="11353794" cy="4048920"/>
            <a:chOff x="1165920" y="286852"/>
            <a:chExt cx="11353794" cy="4048920"/>
          </a:xfrm>
        </p:grpSpPr>
        <p:sp>
          <p:nvSpPr>
            <p:cNvPr id="846" name="Google Shape;846;p27"/>
            <p:cNvSpPr txBox="1"/>
            <p:nvPr/>
          </p:nvSpPr>
          <p:spPr>
            <a:xfrm>
              <a:off x="1165920" y="1721551"/>
              <a:ext cx="1964100" cy="1287000"/>
            </a:xfrm>
            <a:prstGeom prst="rect">
              <a:avLst/>
            </a:prstGeom>
            <a:noFill/>
            <a:ln>
              <a:noFill/>
            </a:ln>
          </p:spPr>
          <p:txBody>
            <a:bodyPr spcFirstLastPara="1" wrap="square" lIns="142225" tIns="50800" rIns="142225" bIns="50800" anchor="ctr" anchorCtr="0">
              <a:noAutofit/>
            </a:bodyPr>
            <a:lstStyle/>
            <a:p>
              <a:pPr marL="0" marR="0" lvl="0" indent="0" algn="r" rtl="0">
                <a:lnSpc>
                  <a:spcPct val="90000"/>
                </a:lnSpc>
                <a:spcBef>
                  <a:spcPts val="0"/>
                </a:spcBef>
                <a:spcAft>
                  <a:spcPts val="0"/>
                </a:spcAft>
                <a:buClr>
                  <a:srgbClr val="00467F"/>
                </a:buClr>
                <a:buSzPts val="2000"/>
                <a:buFont typeface="Arial"/>
                <a:buNone/>
              </a:pPr>
              <a:r>
                <a:rPr lang="en-US" sz="2200" b="0" i="0" u="none" strike="noStrike" cap="none">
                  <a:solidFill>
                    <a:srgbClr val="00467F"/>
                  </a:solidFill>
                  <a:latin typeface="Arial"/>
                  <a:ea typeface="Arial"/>
                  <a:cs typeface="Arial"/>
                  <a:sym typeface="Arial"/>
                </a:rPr>
                <a:t>Thuận lợi</a:t>
              </a:r>
              <a:endParaRPr sz="2200" b="0" i="0" u="none" strike="noStrike" cap="none">
                <a:solidFill>
                  <a:srgbClr val="00467F"/>
                </a:solidFill>
                <a:latin typeface="Arial"/>
                <a:ea typeface="Arial"/>
                <a:cs typeface="Arial"/>
                <a:sym typeface="Arial"/>
              </a:endParaRPr>
            </a:p>
          </p:txBody>
        </p:sp>
        <p:sp>
          <p:nvSpPr>
            <p:cNvPr id="847" name="Google Shape;847;p27"/>
            <p:cNvSpPr/>
            <p:nvPr/>
          </p:nvSpPr>
          <p:spPr>
            <a:xfrm>
              <a:off x="3129928" y="394335"/>
              <a:ext cx="625985" cy="3941437"/>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8" name="Google Shape;848;p27"/>
            <p:cNvSpPr/>
            <p:nvPr/>
          </p:nvSpPr>
          <p:spPr>
            <a:xfrm>
              <a:off x="4006308" y="286852"/>
              <a:ext cx="8513406" cy="3951527"/>
            </a:xfrm>
            <a:prstGeom prst="rect">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9" name="Google Shape;849;p27"/>
            <p:cNvSpPr txBox="1"/>
            <p:nvPr/>
          </p:nvSpPr>
          <p:spPr>
            <a:xfrm>
              <a:off x="4006308" y="286852"/>
              <a:ext cx="8513406" cy="3951527"/>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Dòng tiền ổn định từ hợp đồng dài hạn, cấu trúc phí công suất sẵn sàng và phí năng lượng tiêu thụ.</a:t>
              </a:r>
              <a:endParaRPr sz="2000" b="0" i="0" u="none" strike="noStrike" cap="none">
                <a:solidFill>
                  <a:srgbClr val="00467F"/>
                </a:solidFill>
                <a:latin typeface="Arial"/>
                <a:ea typeface="Arial"/>
                <a:cs typeface="Arial"/>
                <a:sym typeface="Arial"/>
              </a:endParaRPr>
            </a:p>
            <a:p>
              <a:pPr marL="228600" marR="0" lvl="1" indent="-228600" algn="l" rtl="0">
                <a:lnSpc>
                  <a:spcPct val="90000"/>
                </a:lnSpc>
                <a:spcBef>
                  <a:spcPts val="6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Thanh toán theo năng lượng hữu ích đo đếm, không tranh cãi về đường cơ sở hay mức tiết kiệm ⇒ giảm chi phí đo lường và xác minh.</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Quyền chủ động vận hành, tối ưu kỹ thuật để tiết kiệm nhiên liệu và chi phí bảo dưỡng ⇒ tăng biên lợi nhuận.</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ESCO thường hợp tác với các nhà sản xuất/ cung cấp thiết bị, công nghệ</a:t>
              </a:r>
              <a:endParaRPr sz="2000" b="0" i="0" u="none" strike="noStrike" cap="none">
                <a:solidFill>
                  <a:srgbClr val="00467F"/>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Dễ huy động vốn do tài sản hình thành có thể ghi nhận và dùng làm tài sản bảo đảm; phù hợp khi thiếu vốn đầu tư.</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Khả năng mở rộng sang nhiều “tiện ích” (hơi, nước nóng/lạnh, khí nén, điện…) và bán kèm dịch vụ vận hành, bảo dưỡng.</a:t>
              </a:r>
              <a:endParaRPr sz="1400" b="0" i="0" u="none" strike="noStrike" cap="none">
                <a:solidFill>
                  <a:srgbClr val="000000"/>
                </a:solidFill>
                <a:latin typeface="Arial"/>
                <a:ea typeface="Arial"/>
                <a:cs typeface="Arial"/>
                <a:sym typeface="Arial"/>
              </a:endParaRPr>
            </a:p>
            <a:p>
              <a:pPr marL="228600" marR="0" lvl="1" indent="-228600" algn="l" rtl="0">
                <a:lnSpc>
                  <a:spcPct val="90000"/>
                </a:lnSpc>
                <a:spcBef>
                  <a:spcPts val="30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Giá trị còn lại của tài sản/cuối kỳ chuyển giao có thể tạo thêm lợi ích.</a:t>
              </a:r>
              <a:endParaRPr sz="1400" b="0" i="0" u="none" strike="noStrike" cap="none">
                <a:solidFill>
                  <a:srgbClr val="000000"/>
                </a:solidFill>
                <a:latin typeface="Arial"/>
                <a:ea typeface="Arial"/>
                <a:cs typeface="Arial"/>
                <a:sym typeface="Arial"/>
              </a:endParaRPr>
            </a:p>
          </p:txBody>
        </p:sp>
      </p:grpSp>
      <p:sp>
        <p:nvSpPr>
          <p:cNvPr id="850" name="Google Shape;850;p27"/>
          <p:cNvSpPr txBox="1"/>
          <p:nvPr/>
        </p:nvSpPr>
        <p:spPr>
          <a:xfrm>
            <a:off x="827000" y="1784091"/>
            <a:ext cx="2300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Đối với ESCO:</a:t>
            </a:r>
            <a:endParaRPr sz="1400" b="0" i="0" u="none" strike="noStrike" cap="none">
              <a:solidFill>
                <a:srgbClr val="00467F"/>
              </a:solidFill>
              <a:latin typeface="Arial"/>
              <a:ea typeface="Arial"/>
              <a:cs typeface="Arial"/>
              <a:sym typeface="Arial"/>
            </a:endParaRPr>
          </a:p>
        </p:txBody>
      </p:sp>
      <p:sp>
        <p:nvSpPr>
          <p:cNvPr id="851" name="Google Shape;851;p27"/>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Chauffage</a:t>
            </a:r>
            <a:endParaRPr sz="860" b="0" i="0" u="none" strike="noStrike" cap="none">
              <a:solidFill>
                <a:srgbClr val="000000"/>
              </a:solidFill>
              <a:latin typeface="Arial"/>
              <a:ea typeface="Arial"/>
              <a:cs typeface="Arial"/>
              <a:sym typeface="Arial"/>
            </a:endParaRPr>
          </a:p>
        </p:txBody>
      </p:sp>
      <p:sp>
        <p:nvSpPr>
          <p:cNvPr id="852" name="Google Shape;852;p27"/>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sp>
        <p:nvSpPr>
          <p:cNvPr id="858" name="Google Shape;858;p2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859" name="Google Shape;859;p28"/>
          <p:cNvGrpSpPr/>
          <p:nvPr/>
        </p:nvGrpSpPr>
        <p:grpSpPr>
          <a:xfrm>
            <a:off x="369797" y="2179987"/>
            <a:ext cx="10972802" cy="4533914"/>
            <a:chOff x="1133473" y="29413"/>
            <a:chExt cx="10972802" cy="4533914"/>
          </a:xfrm>
        </p:grpSpPr>
        <p:sp>
          <p:nvSpPr>
            <p:cNvPr id="860" name="Google Shape;860;p28"/>
            <p:cNvSpPr txBox="1"/>
            <p:nvPr/>
          </p:nvSpPr>
          <p:spPr>
            <a:xfrm>
              <a:off x="1133473" y="1638151"/>
              <a:ext cx="1893000" cy="1287000"/>
            </a:xfrm>
            <a:prstGeom prst="rect">
              <a:avLst/>
            </a:prstGeom>
            <a:noFill/>
            <a:ln>
              <a:noFill/>
            </a:ln>
          </p:spPr>
          <p:txBody>
            <a:bodyPr spcFirstLastPara="1" wrap="square" lIns="128000" tIns="45700" rIns="128000" bIns="45700" anchor="ctr" anchorCtr="0">
              <a:noAutofit/>
            </a:bodyPr>
            <a:lstStyle/>
            <a:p>
              <a:pPr marL="0" marR="0" lvl="0" indent="0" algn="r" rtl="0">
                <a:lnSpc>
                  <a:spcPct val="90000"/>
                </a:lnSpc>
                <a:spcBef>
                  <a:spcPts val="0"/>
                </a:spcBef>
                <a:spcAft>
                  <a:spcPts val="0"/>
                </a:spcAft>
                <a:buClr>
                  <a:srgbClr val="00467F"/>
                </a:buClr>
                <a:buSzPts val="1800"/>
                <a:buFont typeface="Arial"/>
                <a:buNone/>
              </a:pPr>
              <a:r>
                <a:rPr lang="en-US" sz="2200" b="0" i="0" u="none" strike="noStrike" cap="none">
                  <a:solidFill>
                    <a:srgbClr val="00467F"/>
                  </a:solidFill>
                  <a:latin typeface="Arial"/>
                  <a:ea typeface="Arial"/>
                  <a:cs typeface="Arial"/>
                  <a:sym typeface="Arial"/>
                </a:rPr>
                <a:t>Khó khăn</a:t>
              </a:r>
              <a:endParaRPr sz="2200" b="0" i="0" u="none" strike="noStrike" cap="none">
                <a:solidFill>
                  <a:srgbClr val="00467F"/>
                </a:solidFill>
                <a:latin typeface="Arial"/>
                <a:ea typeface="Arial"/>
                <a:cs typeface="Arial"/>
                <a:sym typeface="Arial"/>
              </a:endParaRPr>
            </a:p>
          </p:txBody>
        </p:sp>
        <p:sp>
          <p:nvSpPr>
            <p:cNvPr id="861" name="Google Shape;861;p28"/>
            <p:cNvSpPr/>
            <p:nvPr/>
          </p:nvSpPr>
          <p:spPr>
            <a:xfrm>
              <a:off x="3026568" y="29413"/>
              <a:ext cx="605313" cy="4504500"/>
            </a:xfrm>
            <a:prstGeom prst="leftBrace">
              <a:avLst>
                <a:gd name="adj1" fmla="val 35000"/>
                <a:gd name="adj2" fmla="val 50000"/>
              </a:avLst>
            </a:prstGeom>
            <a:noFill/>
            <a:ln w="25400" cap="flat" cmpd="sng">
              <a:solidFill>
                <a:srgbClr val="08579C"/>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2" name="Google Shape;862;p28"/>
            <p:cNvSpPr/>
            <p:nvPr/>
          </p:nvSpPr>
          <p:spPr>
            <a:xfrm>
              <a:off x="3874008" y="58827"/>
              <a:ext cx="8232267" cy="4504500"/>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3" name="Google Shape;863;p28"/>
            <p:cNvSpPr txBox="1"/>
            <p:nvPr/>
          </p:nvSpPr>
          <p:spPr>
            <a:xfrm>
              <a:off x="3874008" y="58827"/>
              <a:ext cx="8232267" cy="4504500"/>
            </a:xfrm>
            <a:prstGeom prst="rect">
              <a:avLst/>
            </a:prstGeom>
            <a:noFill/>
            <a:ln>
              <a:noFill/>
            </a:ln>
          </p:spPr>
          <p:txBody>
            <a:bodyPr spcFirstLastPara="1" wrap="square" lIns="76200" tIns="76200" rIns="76200" bIns="76200" anchor="ctr" anchorCtr="0">
              <a:noAutofit/>
            </a:bodyPr>
            <a:lstStyle/>
            <a:p>
              <a:pPr marL="228600" marR="0" lvl="1" indent="-228600" algn="l" rtl="0">
                <a:lnSpc>
                  <a:spcPct val="100000"/>
                </a:lnSpc>
                <a:spcBef>
                  <a:spcPts val="0"/>
                </a:spcBef>
                <a:spcAft>
                  <a:spcPts val="0"/>
                </a:spcAft>
                <a:buClr>
                  <a:srgbClr val="FFFFFF"/>
                </a:buClr>
                <a:buSzPts val="2000"/>
                <a:buFont typeface="Arial"/>
                <a:buChar char="•"/>
              </a:pPr>
              <a:r>
                <a:rPr lang="en-US" sz="2000" b="0" i="0" u="none" strike="noStrike" cap="none">
                  <a:solidFill>
                    <a:srgbClr val="FFFFFF"/>
                  </a:solidFill>
                  <a:latin typeface="Arial"/>
                  <a:ea typeface="Arial"/>
                  <a:cs typeface="Arial"/>
                  <a:sym typeface="Arial"/>
                </a:rPr>
                <a:t>Nhu cầu vốn lớn, thời gian hoàn vốn dài ⇒ áp lực dòng tiền và đòn bẩy tài chính.</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biến động giá nhiên liệu, vật tư nếu không có cơ chế chuyển giá hoặc chỉ số hóa trong hợp đồng.</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sản lượng khi nhu cầu của khách hàng thay đổi ⇒ cần cơ chế cam kết mua tối thiểu.</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thực hiện cam kết chất lượng dịch vụ (tỷ lệ sẵn sàng, nhiệt độ/áp suất/lưu lượng); phát sinh phạt nếu không đạt.</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pháp lý, môi trường, an toàn trong quá trình vận hành; chi phí tuân thủ có thể cao.</a:t>
              </a:r>
              <a:br>
                <a:rPr lang="en-US" sz="2000" b="0" i="0" u="none" strike="noStrike" cap="none">
                  <a:solidFill>
                    <a:srgbClr val="FFFFFF"/>
                  </a:solidFill>
                  <a:latin typeface="Arial"/>
                  <a:ea typeface="Arial"/>
                  <a:cs typeface="Arial"/>
                  <a:sym typeface="Arial"/>
                </a:rPr>
              </a:br>
              <a:r>
                <a:rPr lang="en-US" sz="2000" b="0" i="0" u="none" strike="noStrike" cap="none">
                  <a:solidFill>
                    <a:srgbClr val="FFFFFF"/>
                  </a:solidFill>
                  <a:latin typeface="Arial"/>
                  <a:ea typeface="Arial"/>
                  <a:cs typeface="Arial"/>
                  <a:sym typeface="Arial"/>
                </a:rPr>
                <a:t>Rủi ro phía đối tác (tín dụng, chấm dứt sớm); thu hồi/di dời tài sản khi kết thúc hợp đồng thường khó và tốn kém.</a:t>
              </a:r>
              <a:endParaRPr sz="2000" b="0" i="0" u="none" strike="noStrike" cap="none">
                <a:solidFill>
                  <a:srgbClr val="FFFFFF"/>
                </a:solidFill>
                <a:latin typeface="Arial"/>
                <a:ea typeface="Arial"/>
                <a:cs typeface="Arial"/>
                <a:sym typeface="Arial"/>
              </a:endParaRPr>
            </a:p>
          </p:txBody>
        </p:sp>
      </p:grpSp>
      <p:sp>
        <p:nvSpPr>
          <p:cNvPr id="864" name="Google Shape;864;p28"/>
          <p:cNvSpPr txBox="1"/>
          <p:nvPr/>
        </p:nvSpPr>
        <p:spPr>
          <a:xfrm>
            <a:off x="827000" y="1122745"/>
            <a:ext cx="10515600" cy="506100"/>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80000"/>
              </a:lnSpc>
              <a:spcBef>
                <a:spcPts val="0"/>
              </a:spcBef>
              <a:spcAft>
                <a:spcPts val="0"/>
              </a:spcAft>
              <a:buClr>
                <a:srgbClr val="000000"/>
              </a:buClr>
              <a:buSzPts val="3600"/>
              <a:buFont typeface="Arial"/>
              <a:buNone/>
            </a:pPr>
            <a:r>
              <a:rPr lang="en-US" sz="2840" b="1" i="0" u="none" strike="noStrike" cap="none">
                <a:solidFill>
                  <a:srgbClr val="FFFFFF"/>
                </a:solidFill>
                <a:latin typeface="Arial"/>
                <a:ea typeface="Arial"/>
                <a:cs typeface="Arial"/>
                <a:sym typeface="Arial"/>
              </a:rPr>
              <a:t>LỰA CHỌN LOẠI HỢP ĐỒNG – Chauffage</a:t>
            </a:r>
            <a:endParaRPr sz="860" b="0" i="0" u="none" strike="noStrike" cap="none">
              <a:solidFill>
                <a:srgbClr val="000000"/>
              </a:solidFill>
              <a:latin typeface="Arial"/>
              <a:ea typeface="Arial"/>
              <a:cs typeface="Arial"/>
              <a:sym typeface="Arial"/>
            </a:endParaRPr>
          </a:p>
        </p:txBody>
      </p:sp>
      <p:sp>
        <p:nvSpPr>
          <p:cNvPr id="865" name="Google Shape;865;p28"/>
          <p:cNvSpPr txBox="1"/>
          <p:nvPr/>
        </p:nvSpPr>
        <p:spPr>
          <a:xfrm>
            <a:off x="827000" y="1784091"/>
            <a:ext cx="23007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467F"/>
                </a:solidFill>
                <a:latin typeface="Arial"/>
                <a:ea typeface="Arial"/>
                <a:cs typeface="Arial"/>
                <a:sym typeface="Arial"/>
              </a:rPr>
              <a:t>Đối với ESCO:</a:t>
            </a:r>
            <a:endParaRPr sz="1400" b="0" i="0" u="none" strike="noStrike" cap="none">
              <a:solidFill>
                <a:srgbClr val="00467F"/>
              </a:solidFill>
              <a:latin typeface="Arial"/>
              <a:ea typeface="Arial"/>
              <a:cs typeface="Arial"/>
              <a:sym typeface="Arial"/>
            </a:endParaRPr>
          </a:p>
        </p:txBody>
      </p:sp>
      <p:sp>
        <p:nvSpPr>
          <p:cNvPr id="866" name="Google Shape;866;p28"/>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71"/>
        <p:cNvGrpSpPr/>
        <p:nvPr/>
      </p:nvGrpSpPr>
      <p:grpSpPr>
        <a:xfrm>
          <a:off x="0" y="0"/>
          <a:ext cx="0" cy="0"/>
          <a:chOff x="0" y="0"/>
          <a:chExt cx="0" cy="0"/>
        </a:xfrm>
      </p:grpSpPr>
      <p:sp>
        <p:nvSpPr>
          <p:cNvPr id="872" name="Google Shape;872;p29"/>
          <p:cNvSpPr txBox="1"/>
          <p:nvPr/>
        </p:nvSpPr>
        <p:spPr>
          <a:xfrm>
            <a:off x="838200" y="2582134"/>
            <a:ext cx="10515600" cy="3085535"/>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rgbClr val="000000"/>
              </a:buClr>
              <a:buSzPts val="1800"/>
              <a:buFont typeface="Arial"/>
              <a:buNone/>
            </a:pPr>
            <a:r>
              <a:rPr lang="en-US" sz="3000" b="1" i="0" u="none" strike="noStrike" cap="none">
                <a:solidFill>
                  <a:srgbClr val="000000"/>
                </a:solidFill>
                <a:latin typeface="Arial"/>
                <a:ea typeface="Arial"/>
                <a:cs typeface="Arial"/>
                <a:sym typeface="Arial"/>
              </a:rPr>
              <a:t>NÊN LỰA CHỌN LOẠI HỢP ĐỒNG NÀO?</a:t>
            </a:r>
            <a:endParaRPr sz="1400" b="0" i="0" u="none" strike="noStrike" cap="none">
              <a:solidFill>
                <a:srgbClr val="000000"/>
              </a:solidFill>
              <a:latin typeface="Arial"/>
              <a:ea typeface="Arial"/>
              <a:cs typeface="Arial"/>
              <a:sym typeface="Arial"/>
            </a:endParaRPr>
          </a:p>
          <a:p>
            <a:pPr marL="457200" marR="0" lvl="0" indent="-228600" algn="ctr" rtl="0">
              <a:lnSpc>
                <a:spcPct val="90000"/>
              </a:lnSpc>
              <a:spcBef>
                <a:spcPts val="1000"/>
              </a:spcBef>
              <a:spcAft>
                <a:spcPts val="0"/>
              </a:spcAft>
              <a:buClr>
                <a:srgbClr val="000000"/>
              </a:buClr>
              <a:buSzPts val="1800"/>
              <a:buFont typeface="Arial"/>
              <a:buNone/>
            </a:pPr>
            <a:endParaRPr sz="3000" b="1" i="0" u="none" strike="noStrike" cap="none">
              <a:solidFill>
                <a:srgbClr val="000000"/>
              </a:solidFill>
              <a:latin typeface="Arial"/>
              <a:ea typeface="Arial"/>
              <a:cs typeface="Arial"/>
              <a:sym typeface="Arial"/>
            </a:endParaRPr>
          </a:p>
          <a:p>
            <a:pPr marL="457200" marR="0" lvl="0" indent="-228600" algn="ctr" rtl="0">
              <a:lnSpc>
                <a:spcPct val="90000"/>
              </a:lnSpc>
              <a:spcBef>
                <a:spcPts val="1000"/>
              </a:spcBef>
              <a:spcAft>
                <a:spcPts val="0"/>
              </a:spcAft>
              <a:buClr>
                <a:srgbClr val="000000"/>
              </a:buClr>
              <a:buSzPts val="1800"/>
              <a:buFont typeface="Arial"/>
              <a:buNone/>
            </a:pPr>
            <a:r>
              <a:rPr lang="en-US" sz="3000" b="1" i="0" u="none" strike="noStrike" cap="none">
                <a:solidFill>
                  <a:srgbClr val="00467F"/>
                </a:solidFill>
                <a:latin typeface="Arial"/>
                <a:ea typeface="Arial"/>
                <a:cs typeface="Arial"/>
                <a:sym typeface="Arial"/>
              </a:rPr>
              <a:t>Hợp đồng đảm bảo mức tiết kiệm hay hợp đồng chia sẻ mức tiết kiệm?</a:t>
            </a:r>
            <a:endParaRPr sz="1400" b="0" i="0" u="none" strike="noStrike" cap="none">
              <a:solidFill>
                <a:srgbClr val="00467F"/>
              </a:solidFill>
              <a:latin typeface="Arial"/>
              <a:ea typeface="Arial"/>
              <a:cs typeface="Arial"/>
              <a:sym typeface="Arial"/>
            </a:endParaRPr>
          </a:p>
        </p:txBody>
      </p:sp>
      <p:sp>
        <p:nvSpPr>
          <p:cNvPr id="873" name="Google Shape;873;p29"/>
          <p:cNvSpPr txBox="1"/>
          <p:nvPr/>
        </p:nvSpPr>
        <p:spPr>
          <a:xfrm>
            <a:off x="838201" y="137137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THẢO LUẬN</a:t>
            </a:r>
            <a:endParaRPr sz="1400" b="0" i="0" u="none" strike="noStrike" cap="none">
              <a:solidFill>
                <a:srgbClr val="000000"/>
              </a:solidFill>
              <a:latin typeface="Arial"/>
              <a:ea typeface="Arial"/>
              <a:cs typeface="Arial"/>
              <a:sym typeface="Arial"/>
            </a:endParaRPr>
          </a:p>
        </p:txBody>
      </p:sp>
      <p:sp>
        <p:nvSpPr>
          <p:cNvPr id="874" name="Google Shape;874;p29"/>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80"/>
        <p:cNvGrpSpPr/>
        <p:nvPr/>
      </p:nvGrpSpPr>
      <p:grpSpPr>
        <a:xfrm>
          <a:off x="0" y="0"/>
          <a:ext cx="0" cy="0"/>
          <a:chOff x="0" y="0"/>
          <a:chExt cx="0" cy="0"/>
        </a:xfrm>
      </p:grpSpPr>
      <p:sp>
        <p:nvSpPr>
          <p:cNvPr id="81" name="Google Shape;81;p3"/>
          <p:cNvSpPr txBox="1"/>
          <p:nvPr/>
        </p:nvSpPr>
        <p:spPr>
          <a:xfrm>
            <a:off x="827926" y="1189146"/>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ĐỊNH NGHĨA ESCO</a:t>
            </a:r>
            <a:endParaRPr sz="1400" b="0" i="0" u="none" strike="noStrike" cap="none">
              <a:solidFill>
                <a:srgbClr val="000000"/>
              </a:solidFill>
              <a:latin typeface="Arial"/>
              <a:ea typeface="Arial"/>
              <a:cs typeface="Arial"/>
              <a:sym typeface="Arial"/>
            </a:endParaRPr>
          </a:p>
        </p:txBody>
      </p:sp>
      <p:sp>
        <p:nvSpPr>
          <p:cNvPr id="82" name="Google Shape;82;p3"/>
          <p:cNvSpPr txBox="1"/>
          <p:nvPr/>
        </p:nvSpPr>
        <p:spPr>
          <a:xfrm>
            <a:off x="735550" y="3819725"/>
            <a:ext cx="10515600" cy="1631700"/>
          </a:xfrm>
          <a:prstGeom prst="rect">
            <a:avLst/>
          </a:prstGeom>
          <a:noFill/>
          <a:ln>
            <a:noFill/>
          </a:ln>
        </p:spPr>
        <p:txBody>
          <a:bodyPr spcFirstLastPara="1" wrap="square" lIns="45700" tIns="45700" rIns="45700" bIns="45700" anchor="t" anchorCtr="0">
            <a:spAutoFit/>
          </a:bodyPr>
          <a:lstStyle/>
          <a:p>
            <a:pPr marL="0" marR="0" lvl="1" indent="0" algn="l" rtl="0">
              <a:lnSpc>
                <a:spcPct val="100000"/>
              </a:lnSpc>
              <a:spcBef>
                <a:spcPts val="0"/>
              </a:spcBef>
              <a:spcAft>
                <a:spcPts val="0"/>
              </a:spcAft>
              <a:buClr>
                <a:srgbClr val="000000"/>
              </a:buClr>
              <a:buSzPts val="2000"/>
              <a:buFont typeface="Arial"/>
              <a:buNone/>
            </a:pPr>
            <a:r>
              <a:rPr lang="en-US" sz="2000" b="1" i="0" u="none" strike="noStrike" cap="none">
                <a:solidFill>
                  <a:srgbClr val="053D5D"/>
                </a:solidFill>
                <a:latin typeface="Arial"/>
                <a:ea typeface="Arial"/>
                <a:cs typeface="Arial"/>
                <a:sym typeface="Arial"/>
              </a:rPr>
              <a:t>Tổ chức </a:t>
            </a:r>
            <a:r>
              <a:rPr lang="en-US" sz="2000" b="1" i="0" u="none" strike="noStrike" cap="none">
                <a:solidFill>
                  <a:srgbClr val="F0BC19"/>
                </a:solidFill>
                <a:latin typeface="Arial"/>
                <a:ea typeface="Arial"/>
                <a:cs typeface="Arial"/>
                <a:sym typeface="Arial"/>
              </a:rPr>
              <a:t>D</a:t>
            </a:r>
            <a:r>
              <a:rPr lang="en-US" sz="2000" b="1" i="0" u="none" strike="noStrike" cap="none">
                <a:solidFill>
                  <a:srgbClr val="053D5D"/>
                </a:solidFill>
                <a:latin typeface="Arial"/>
                <a:ea typeface="Arial"/>
                <a:cs typeface="Arial"/>
                <a:sym typeface="Arial"/>
              </a:rPr>
              <a:t>ịch vụ </a:t>
            </a:r>
            <a:r>
              <a:rPr lang="en-US" sz="2000" b="1" i="0" u="none" strike="noStrike" cap="none">
                <a:solidFill>
                  <a:srgbClr val="F0BC19"/>
                </a:solidFill>
                <a:latin typeface="Arial"/>
                <a:ea typeface="Arial"/>
                <a:cs typeface="Arial"/>
                <a:sym typeface="Arial"/>
              </a:rPr>
              <a:t>N</a:t>
            </a:r>
            <a:r>
              <a:rPr lang="en-US" sz="2000" b="1" i="0" u="none" strike="noStrike" cap="none">
                <a:solidFill>
                  <a:srgbClr val="053D5D"/>
                </a:solidFill>
                <a:latin typeface="Arial"/>
                <a:ea typeface="Arial"/>
                <a:cs typeface="Arial"/>
                <a:sym typeface="Arial"/>
              </a:rPr>
              <a:t>ăng lượng</a:t>
            </a:r>
            <a:endParaRPr sz="2000" b="1" i="0" u="none" strike="noStrike" cap="none">
              <a:solidFill>
                <a:srgbClr val="053D5D"/>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US" sz="2000" b="0" i="0" u="none" strike="noStrike" cap="none">
                <a:solidFill>
                  <a:srgbClr val="053D5D"/>
                </a:solidFill>
                <a:latin typeface="Arial"/>
                <a:ea typeface="Arial"/>
                <a:cs typeface="Arial"/>
                <a:sym typeface="Arial"/>
              </a:rPr>
              <a:t>ESCO là tổ chức cung cấp dịch vụ, giải pháp kỹ thuật và tài chính, thực hiện dự án đầu tư về sử dụng năng lượng tiết kiệm và hiệu quả dựa trên hợp đồng hiệu quả năng lượng.</a:t>
            </a:r>
            <a:endParaRPr sz="2000" b="0" i="0" u="none" strike="noStrike" cap="none">
              <a:solidFill>
                <a:srgbClr val="053D5D"/>
              </a:solidFill>
              <a:latin typeface="Arial"/>
              <a:ea typeface="Arial"/>
              <a:cs typeface="Arial"/>
              <a:sym typeface="Arial"/>
            </a:endParaRPr>
          </a:p>
          <a:p>
            <a:pPr marL="0" marR="0" lvl="0" indent="0" algn="l" rtl="0">
              <a:lnSpc>
                <a:spcPct val="100000"/>
              </a:lnSpc>
              <a:spcBef>
                <a:spcPts val="1200"/>
              </a:spcBef>
              <a:spcAft>
                <a:spcPts val="0"/>
              </a:spcAft>
              <a:buClr>
                <a:srgbClr val="000000"/>
              </a:buClr>
              <a:buSzPts val="2000"/>
              <a:buFont typeface="Arial"/>
              <a:buNone/>
            </a:pPr>
            <a:r>
              <a:rPr lang="en-US" sz="2000" b="0" i="0" u="none" strike="noStrike" cap="none">
                <a:solidFill>
                  <a:srgbClr val="053D5D"/>
                </a:solidFill>
                <a:latin typeface="Arial"/>
                <a:ea typeface="Arial"/>
                <a:cs typeface="Arial"/>
                <a:sym typeface="Arial"/>
              </a:rPr>
              <a:t>Dự án TKNL + EPC = ESCO</a:t>
            </a:r>
            <a:endParaRPr sz="1400" b="0" i="0" u="none" strike="noStrike" cap="none">
              <a:solidFill>
                <a:srgbClr val="000000"/>
              </a:solidFill>
              <a:latin typeface="Arial"/>
              <a:ea typeface="Arial"/>
              <a:cs typeface="Arial"/>
              <a:sym typeface="Arial"/>
            </a:endParaRPr>
          </a:p>
        </p:txBody>
      </p:sp>
      <p:sp>
        <p:nvSpPr>
          <p:cNvPr id="83" name="Google Shape;83;p3"/>
          <p:cNvSpPr/>
          <p:nvPr/>
        </p:nvSpPr>
        <p:spPr>
          <a:xfrm>
            <a:off x="735550" y="1770300"/>
            <a:ext cx="5853900" cy="18261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0"/>
              <a:buFont typeface="Arial"/>
              <a:buNone/>
            </a:pPr>
            <a:r>
              <a:rPr lang="en-US" sz="12300" b="1" i="0" u="none" strike="noStrike" cap="none">
                <a:solidFill>
                  <a:srgbClr val="053D5D"/>
                </a:solidFill>
                <a:latin typeface="Arial"/>
                <a:ea typeface="Arial"/>
                <a:cs typeface="Arial"/>
                <a:sym typeface="Arial"/>
              </a:rPr>
              <a:t>ESCO</a:t>
            </a:r>
            <a:endParaRPr sz="12300" b="0" i="0" u="none" strike="noStrike" cap="none">
              <a:solidFill>
                <a:srgbClr val="000000"/>
              </a:solidFill>
              <a:latin typeface="Arial"/>
              <a:ea typeface="Arial"/>
              <a:cs typeface="Arial"/>
              <a:sym typeface="Arial"/>
            </a:endParaRPr>
          </a:p>
        </p:txBody>
      </p:sp>
      <p:sp>
        <p:nvSpPr>
          <p:cNvPr id="84" name="Google Shape;84;p3"/>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878"/>
        <p:cNvGrpSpPr/>
        <p:nvPr/>
      </p:nvGrpSpPr>
      <p:grpSpPr>
        <a:xfrm>
          <a:off x="0" y="0"/>
          <a:ext cx="0" cy="0"/>
          <a:chOff x="0" y="0"/>
          <a:chExt cx="0" cy="0"/>
        </a:xfrm>
      </p:grpSpPr>
      <p:sp>
        <p:nvSpPr>
          <p:cNvPr id="879" name="Google Shape;879;p30"/>
          <p:cNvSpPr txBox="1"/>
          <p:nvPr/>
        </p:nvSpPr>
        <p:spPr>
          <a:xfrm>
            <a:off x="838201" y="1137197"/>
            <a:ext cx="10515599" cy="457430"/>
          </a:xfrm>
          <a:prstGeom prst="rect">
            <a:avLst/>
          </a:prstGeom>
          <a:solidFill>
            <a:srgbClr val="004AAD"/>
          </a:solidFill>
          <a:ln>
            <a:noFill/>
          </a:ln>
        </p:spPr>
        <p:txBody>
          <a:bodyPr spcFirstLastPara="1" wrap="square" lIns="91425" tIns="45700" rIns="91425" bIns="45700" anchor="ctr" anchorCtr="0">
            <a:normAutofit fontScale="97500" lnSpcReduction="10000"/>
          </a:bodyPr>
          <a:lstStyle/>
          <a:p>
            <a:pPr marL="0" marR="0" lvl="0" indent="0" algn="l" rtl="0">
              <a:lnSpc>
                <a:spcPct val="90000"/>
              </a:lnSpc>
              <a:spcBef>
                <a:spcPts val="0"/>
              </a:spcBef>
              <a:spcAft>
                <a:spcPts val="0"/>
              </a:spcAft>
              <a:buClr>
                <a:srgbClr val="000000"/>
              </a:buClr>
              <a:buSzPct val="131868"/>
              <a:buFont typeface="Arial"/>
              <a:buNone/>
            </a:pPr>
            <a:r>
              <a:rPr lang="en-US" sz="2800" b="1" i="0" u="none" strike="noStrike" cap="none">
                <a:solidFill>
                  <a:srgbClr val="FFFFFF"/>
                </a:solidFill>
                <a:latin typeface="Arial"/>
                <a:ea typeface="Arial"/>
                <a:cs typeface="Arial"/>
                <a:sym typeface="Arial"/>
              </a:rPr>
              <a:t>SO SÁNH CÁC LOẠI HỢP ĐỒNG </a:t>
            </a:r>
            <a:endParaRPr sz="1400" b="0" i="0" u="none" strike="noStrike" cap="none">
              <a:solidFill>
                <a:srgbClr val="000000"/>
              </a:solidFill>
              <a:latin typeface="Arial"/>
              <a:ea typeface="Arial"/>
              <a:cs typeface="Arial"/>
              <a:sym typeface="Arial"/>
            </a:endParaRPr>
          </a:p>
        </p:txBody>
      </p:sp>
      <p:graphicFrame>
        <p:nvGraphicFramePr>
          <p:cNvPr id="880" name="Google Shape;880;p30"/>
          <p:cNvGraphicFramePr/>
          <p:nvPr/>
        </p:nvGraphicFramePr>
        <p:xfrm>
          <a:off x="838200" y="1687450"/>
          <a:ext cx="3000000" cy="3000000"/>
        </p:xfrm>
        <a:graphic>
          <a:graphicData uri="http://schemas.openxmlformats.org/drawingml/2006/table">
            <a:tbl>
              <a:tblPr>
                <a:noFill/>
                <a:tableStyleId>{6847487F-D965-4DA1-90D3-FFE3F9808A6B}</a:tableStyleId>
              </a:tblPr>
              <a:tblGrid>
                <a:gridCol w="1545475">
                  <a:extLst>
                    <a:ext uri="{9D8B030D-6E8A-4147-A177-3AD203B41FA5}">
                      <a16:colId xmlns:a16="http://schemas.microsoft.com/office/drawing/2014/main" val="20000"/>
                    </a:ext>
                  </a:extLst>
                </a:gridCol>
                <a:gridCol w="4472500">
                  <a:extLst>
                    <a:ext uri="{9D8B030D-6E8A-4147-A177-3AD203B41FA5}">
                      <a16:colId xmlns:a16="http://schemas.microsoft.com/office/drawing/2014/main" val="20001"/>
                    </a:ext>
                  </a:extLst>
                </a:gridCol>
                <a:gridCol w="4738900">
                  <a:extLst>
                    <a:ext uri="{9D8B030D-6E8A-4147-A177-3AD203B41FA5}">
                      <a16:colId xmlns:a16="http://schemas.microsoft.com/office/drawing/2014/main" val="20002"/>
                    </a:ext>
                  </a:extLst>
                </a:gridCol>
              </a:tblGrid>
              <a:tr h="348025">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Tiêu chí</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Guaranteed Savings (Đảm bảo mức tiết kiệm)</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lnSpc>
                          <a:spcPct val="100000"/>
                        </a:lnSpc>
                        <a:spcBef>
                          <a:spcPts val="0"/>
                        </a:spcBef>
                        <a:spcAft>
                          <a:spcPts val="0"/>
                        </a:spcAft>
                        <a:buClr>
                          <a:srgbClr val="000000"/>
                        </a:buClr>
                        <a:buSzPts val="1400"/>
                        <a:buFont typeface="Arial"/>
                        <a:buNone/>
                      </a:pPr>
                      <a:r>
                        <a:rPr lang="en-US" sz="1400" u="none" strike="noStrike" cap="none"/>
                        <a:t>Shared Savings (Chia sẻ mức tiết kiệm)</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extLst>
                  <a:ext uri="{0D108BD9-81ED-4DB2-BD59-A6C34878D82A}">
                    <a16:rowId xmlns:a16="http://schemas.microsoft.com/office/drawing/2014/main" val="10000"/>
                  </a:ext>
                </a:extLst>
              </a:tr>
              <a:tr h="423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Nguồn vốn</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Khách hàng tự chuẩn bị vốn/hoặc vay ngân hàng.</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ESCO thu xếp vốn (thường vẫn vay ngân hàng/project finance).</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1"/>
                  </a:ext>
                </a:extLst>
              </a:tr>
              <a:tr h="6692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Dòng tiền/Hoàn trả</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Khách hàng trả ESCO theo phí dịch vụ/hiệu suất; khách hàng tự trả nợ ngân hàng (nếu có).</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ESCO thu hồi vốn bằng tỷ lệ chia sẻ từ tiết kiệm thực tế đến hết kỳ hoàn vốn/lợi nhuận.</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2"/>
                  </a:ext>
                </a:extLst>
              </a:tr>
              <a:tr h="51532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Cam kết cốt lõi</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ESCO bảo đảm mức tiết kiệm tối thiểu; thiếu hụt ESCO bù.</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Không bảo đảm mức tối thiểu; chia theo tiết kiệm đo được.</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3"/>
                  </a:ext>
                </a:extLst>
              </a:tr>
              <a:tr h="5086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Rủi ro hiệu suất</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Chủ yếu trên ESCO.</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Chủ yếu trên ESCO, cộng rủi ro sản lượng/biến động vận hành vì thu hồi qua tiết kiệm.</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4"/>
                  </a:ext>
                </a:extLst>
              </a:tr>
              <a:tr h="5086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Rủi ro tín dụng đối tác</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Khách hàng chậm/không thanh toán.</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Khách hàng không chuyển phần chia sẻ.</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5"/>
                  </a:ext>
                </a:extLst>
              </a:tr>
              <a:tr h="675950">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M&amp;V (Đo lường &amp; Xác minh)</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Đơn giản hơn/ít tranh chấp hơn do có ngưỡng bảo đảm; baseline điều chỉnh ở mức vừa phải.</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Khắt khe hơn, phụ thuộc baseline và điều chỉnh hoạt động → nguy cơ tranh chấp cao hơn.</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6"/>
                  </a:ext>
                </a:extLst>
              </a:tr>
              <a:tr h="423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Độ phức tạp hợp đồng</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Trung bình; điều khoản bù thiếu, M&amp;V tiêu chuẩn.</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Cao; cần công thức chia sẻ, điều chỉnh baseline,…</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7"/>
                  </a:ext>
                </a:extLst>
              </a:tr>
              <a:tr h="632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Ngân hàng chấp nhận</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Thường dễ tiếp cận vốn vay hơn hơn (tiết kiệm được bảo đảm).</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Khả năng tiếp cận vốn vay phụ thuộc chặt vào tín nhiệm KH và chất lượng M&amp;V; thường cần bảo lãnh/bảo đảm bổ sung.</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8"/>
                  </a:ext>
                </a:extLst>
              </a:tr>
              <a:tr h="423975">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Quyền sở hữu &amp; O&amp;M</a:t>
                      </a:r>
                      <a:endParaRPr sz="1400" b="1"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Linh hoạt; O&amp;M do ESCO hoặc KH.</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400"/>
                        <a:buFont typeface="Arial"/>
                        <a:buNone/>
                      </a:pPr>
                      <a:r>
                        <a:rPr lang="en-US" sz="1400" u="none" strike="noStrike" cap="none"/>
                        <a:t>Thường ESCO O&amp;M để kiểm soát hiệu suất.</a:t>
                      </a:r>
                      <a:endParaRPr sz="1400" b="0" i="0" u="none" strike="noStrike" cap="none">
                        <a:solidFill>
                          <a:srgbClr val="000000"/>
                        </a:solidFill>
                        <a:latin typeface="Arial"/>
                        <a:ea typeface="Arial"/>
                        <a:cs typeface="Arial"/>
                        <a:sym typeface="Arial"/>
                      </a:endParaRPr>
                    </a:p>
                  </a:txBody>
                  <a:tcPr marL="6100" marR="6100" marT="6100" marB="0" anchor="ctr">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9"/>
                  </a:ext>
                </a:extLst>
              </a:tr>
            </a:tbl>
          </a:graphicData>
        </a:graphic>
      </p:graphicFrame>
      <p:sp>
        <p:nvSpPr>
          <p:cNvPr id="881" name="Google Shape;881;p30"/>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885"/>
        <p:cNvGrpSpPr/>
        <p:nvPr/>
      </p:nvGrpSpPr>
      <p:grpSpPr>
        <a:xfrm>
          <a:off x="0" y="0"/>
          <a:ext cx="0" cy="0"/>
          <a:chOff x="0" y="0"/>
          <a:chExt cx="0" cy="0"/>
        </a:xfrm>
      </p:grpSpPr>
      <p:sp>
        <p:nvSpPr>
          <p:cNvPr id="886" name="Google Shape;886;p31"/>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rgbClr val="000000"/>
                </a:solidFill>
                <a:latin typeface="Arial"/>
                <a:ea typeface="Arial"/>
                <a:cs typeface="Arial"/>
                <a:sym typeface="Arial"/>
              </a:rPr>
              <a:t>Xin cảm ơn!</a:t>
            </a:r>
            <a:endParaRPr sz="8000" b="1" i="0" u="none" strike="noStrike" cap="none">
              <a:solidFill>
                <a:srgbClr val="000000"/>
              </a:solidFill>
              <a:latin typeface="Arial"/>
              <a:ea typeface="Arial"/>
              <a:cs typeface="Arial"/>
              <a:sym typeface="Arial"/>
            </a:endParaRPr>
          </a:p>
        </p:txBody>
      </p:sp>
      <p:sp>
        <p:nvSpPr>
          <p:cNvPr id="887" name="Google Shape;887;p31"/>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sp>
        <p:nvSpPr>
          <p:cNvPr id="89" name="Google Shape;89;p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90" name="Google Shape;90;p4"/>
          <p:cNvSpPr txBox="1"/>
          <p:nvPr/>
        </p:nvSpPr>
        <p:spPr>
          <a:xfrm>
            <a:off x="856225" y="1168150"/>
            <a:ext cx="10463100" cy="4752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CÁC ĐẶC ĐIỂM CỦA ESCO</a:t>
            </a:r>
            <a:endParaRPr sz="1400" b="0" i="0" u="none" strike="noStrike" cap="none">
              <a:solidFill>
                <a:srgbClr val="000000"/>
              </a:solidFill>
              <a:latin typeface="Arial"/>
              <a:ea typeface="Arial"/>
              <a:cs typeface="Arial"/>
              <a:sym typeface="Arial"/>
            </a:endParaRPr>
          </a:p>
        </p:txBody>
      </p:sp>
      <p:grpSp>
        <p:nvGrpSpPr>
          <p:cNvPr id="91" name="Google Shape;91;p4"/>
          <p:cNvGrpSpPr/>
          <p:nvPr/>
        </p:nvGrpSpPr>
        <p:grpSpPr>
          <a:xfrm>
            <a:off x="641067" y="1643219"/>
            <a:ext cx="10887444" cy="5062090"/>
            <a:chOff x="405613" y="1386840"/>
            <a:chExt cx="8649066" cy="4841789"/>
          </a:xfrm>
        </p:grpSpPr>
        <p:grpSp>
          <p:nvGrpSpPr>
            <p:cNvPr id="92" name="Google Shape;92;p4"/>
            <p:cNvGrpSpPr/>
            <p:nvPr/>
          </p:nvGrpSpPr>
          <p:grpSpPr>
            <a:xfrm>
              <a:off x="6857714" y="1684905"/>
              <a:ext cx="2196965" cy="4543724"/>
              <a:chOff x="618839" y="3019"/>
              <a:chExt cx="2196965" cy="4543724"/>
            </a:xfrm>
          </p:grpSpPr>
          <p:sp>
            <p:nvSpPr>
              <p:cNvPr id="93" name="Google Shape;93;p4"/>
              <p:cNvSpPr/>
              <p:nvPr/>
            </p:nvSpPr>
            <p:spPr>
              <a:xfrm>
                <a:off x="1343838" y="3019"/>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p4"/>
              <p:cNvSpPr txBox="1"/>
              <p:nvPr/>
            </p:nvSpPr>
            <p:spPr>
              <a:xfrm>
                <a:off x="1343838" y="3019"/>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Nhà thầu</a:t>
                </a:r>
                <a:endParaRPr sz="1172" b="0" i="0" u="none" strike="noStrike" cap="none">
                  <a:solidFill>
                    <a:srgbClr val="FFFFFF"/>
                  </a:solidFill>
                  <a:latin typeface="Arial"/>
                  <a:ea typeface="Arial"/>
                  <a:cs typeface="Arial"/>
                  <a:sym typeface="Arial"/>
                </a:endParaRPr>
              </a:p>
            </p:txBody>
          </p:sp>
          <p:sp>
            <p:nvSpPr>
              <p:cNvPr id="95" name="Google Shape;95;p4"/>
              <p:cNvSpPr/>
              <p:nvPr/>
            </p:nvSpPr>
            <p:spPr>
              <a:xfrm>
                <a:off x="618839" y="3019"/>
                <a:ext cx="659089" cy="665747"/>
              </a:xfrm>
              <a:prstGeom prst="rect">
                <a:avLst/>
              </a:prstGeom>
              <a:blipFill rotWithShape="1">
                <a:blip r:embed="rId3">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6" name="Google Shape;96;p4"/>
              <p:cNvSpPr/>
              <p:nvPr/>
            </p:nvSpPr>
            <p:spPr>
              <a:xfrm>
                <a:off x="618839" y="778614"/>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7" name="Google Shape;97;p4"/>
              <p:cNvSpPr txBox="1"/>
              <p:nvPr/>
            </p:nvSpPr>
            <p:spPr>
              <a:xfrm>
                <a:off x="618839" y="778614"/>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Nhà sản xuất thiết bị</a:t>
                </a:r>
                <a:endParaRPr sz="1172" b="0" i="0" u="none" strike="noStrike" cap="none">
                  <a:solidFill>
                    <a:srgbClr val="FFFFFF"/>
                  </a:solidFill>
                  <a:latin typeface="Arial"/>
                  <a:ea typeface="Arial"/>
                  <a:cs typeface="Arial"/>
                  <a:sym typeface="Arial"/>
                </a:endParaRPr>
              </a:p>
            </p:txBody>
          </p:sp>
          <p:sp>
            <p:nvSpPr>
              <p:cNvPr id="98" name="Google Shape;98;p4"/>
              <p:cNvSpPr/>
              <p:nvPr/>
            </p:nvSpPr>
            <p:spPr>
              <a:xfrm>
                <a:off x="2156715" y="778614"/>
                <a:ext cx="659089" cy="665747"/>
              </a:xfrm>
              <a:prstGeom prst="rect">
                <a:avLst/>
              </a:prstGeom>
              <a:blipFill rotWithShape="1">
                <a:blip r:embed="rId4">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4"/>
              <p:cNvSpPr/>
              <p:nvPr/>
            </p:nvSpPr>
            <p:spPr>
              <a:xfrm>
                <a:off x="1343838" y="1554210"/>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4"/>
              <p:cNvSpPr txBox="1"/>
              <p:nvPr/>
            </p:nvSpPr>
            <p:spPr>
              <a:xfrm>
                <a:off x="1343838" y="1554210"/>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Chính phủ</a:t>
                </a:r>
                <a:endParaRPr sz="1172" b="0" i="0" u="none" strike="noStrike" cap="none">
                  <a:solidFill>
                    <a:srgbClr val="FFFFFF"/>
                  </a:solidFill>
                  <a:latin typeface="Arial"/>
                  <a:ea typeface="Arial"/>
                  <a:cs typeface="Arial"/>
                  <a:sym typeface="Arial"/>
                </a:endParaRPr>
              </a:p>
            </p:txBody>
          </p:sp>
          <p:sp>
            <p:nvSpPr>
              <p:cNvPr id="101" name="Google Shape;101;p4"/>
              <p:cNvSpPr/>
              <p:nvPr/>
            </p:nvSpPr>
            <p:spPr>
              <a:xfrm>
                <a:off x="618839" y="1554210"/>
                <a:ext cx="659089" cy="665747"/>
              </a:xfrm>
              <a:prstGeom prst="rect">
                <a:avLst/>
              </a:prstGeom>
              <a:blipFill rotWithShape="1">
                <a:blip r:embed="rId5">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4"/>
              <p:cNvSpPr/>
              <p:nvPr/>
            </p:nvSpPr>
            <p:spPr>
              <a:xfrm>
                <a:off x="618839" y="2329805"/>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4"/>
              <p:cNvSpPr txBox="1"/>
              <p:nvPr/>
            </p:nvSpPr>
            <p:spPr>
              <a:xfrm>
                <a:off x="618839" y="2329805"/>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Tổ chức tài chính</a:t>
                </a:r>
                <a:endParaRPr sz="1172" b="0" i="0" u="none" strike="noStrike" cap="none">
                  <a:solidFill>
                    <a:srgbClr val="FFFFFF"/>
                  </a:solidFill>
                  <a:latin typeface="Arial"/>
                  <a:ea typeface="Arial"/>
                  <a:cs typeface="Arial"/>
                  <a:sym typeface="Arial"/>
                </a:endParaRPr>
              </a:p>
            </p:txBody>
          </p:sp>
          <p:sp>
            <p:nvSpPr>
              <p:cNvPr id="104" name="Google Shape;104;p4"/>
              <p:cNvSpPr/>
              <p:nvPr/>
            </p:nvSpPr>
            <p:spPr>
              <a:xfrm>
                <a:off x="2156715" y="2329805"/>
                <a:ext cx="659089" cy="665747"/>
              </a:xfrm>
              <a:prstGeom prst="rect">
                <a:avLst/>
              </a:prstGeom>
              <a:blipFill rotWithShape="1">
                <a:blip r:embed="rId6">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4"/>
              <p:cNvSpPr/>
              <p:nvPr/>
            </p:nvSpPr>
            <p:spPr>
              <a:xfrm>
                <a:off x="1343838" y="3105400"/>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6" name="Google Shape;106;p4"/>
              <p:cNvSpPr txBox="1"/>
              <p:nvPr/>
            </p:nvSpPr>
            <p:spPr>
              <a:xfrm>
                <a:off x="1343838" y="3105400"/>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Nhà cung cấp năng lượng</a:t>
                </a:r>
                <a:endParaRPr sz="1172" b="0" i="0" u="none" strike="noStrike" cap="none">
                  <a:solidFill>
                    <a:srgbClr val="FFFFFF"/>
                  </a:solidFill>
                  <a:latin typeface="Arial"/>
                  <a:ea typeface="Arial"/>
                  <a:cs typeface="Arial"/>
                  <a:sym typeface="Arial"/>
                </a:endParaRPr>
              </a:p>
            </p:txBody>
          </p:sp>
          <p:sp>
            <p:nvSpPr>
              <p:cNvPr id="107" name="Google Shape;107;p4"/>
              <p:cNvSpPr/>
              <p:nvPr/>
            </p:nvSpPr>
            <p:spPr>
              <a:xfrm>
                <a:off x="618839" y="3105400"/>
                <a:ext cx="659089" cy="665747"/>
              </a:xfrm>
              <a:prstGeom prst="rect">
                <a:avLst/>
              </a:prstGeom>
              <a:blipFill rotWithShape="1">
                <a:blip r:embed="rId7">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8" name="Google Shape;108;p4"/>
              <p:cNvSpPr/>
              <p:nvPr/>
            </p:nvSpPr>
            <p:spPr>
              <a:xfrm>
                <a:off x="639479" y="3880996"/>
                <a:ext cx="1471966" cy="665747"/>
              </a:xfrm>
              <a:prstGeom prst="rect">
                <a:avLst/>
              </a:prstGeom>
              <a:solidFill>
                <a:srgbClr val="053D5D"/>
              </a:solid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9" name="Google Shape;109;p4"/>
              <p:cNvSpPr txBox="1"/>
              <p:nvPr/>
            </p:nvSpPr>
            <p:spPr>
              <a:xfrm>
                <a:off x="639479" y="3880996"/>
                <a:ext cx="1471966" cy="665747"/>
              </a:xfrm>
              <a:prstGeom prst="rect">
                <a:avLst/>
              </a:prstGeom>
              <a:noFill/>
              <a:ln>
                <a:noFill/>
              </a:ln>
            </p:spPr>
            <p:txBody>
              <a:bodyPr spcFirstLastPara="1" wrap="square" lIns="44675" tIns="44675" rIns="44675" bIns="44675" anchor="ctr" anchorCtr="0">
                <a:noAutofit/>
              </a:bodyPr>
              <a:lstStyle/>
              <a:p>
                <a:pPr marL="0" marR="0" lvl="0" indent="0" algn="ctr" rtl="0">
                  <a:lnSpc>
                    <a:spcPct val="90000"/>
                  </a:lnSpc>
                  <a:spcBef>
                    <a:spcPts val="0"/>
                  </a:spcBef>
                  <a:spcAft>
                    <a:spcPts val="0"/>
                  </a:spcAft>
                  <a:buClr>
                    <a:srgbClr val="FFFFFF"/>
                  </a:buClr>
                  <a:buSzPts val="1173"/>
                  <a:buFont typeface="Arial"/>
                  <a:buNone/>
                </a:pPr>
                <a:r>
                  <a:rPr lang="en-US" sz="1172" b="0" i="0" u="none" strike="noStrike" cap="none">
                    <a:solidFill>
                      <a:srgbClr val="FFFFFF"/>
                    </a:solidFill>
                    <a:latin typeface="Arial"/>
                    <a:ea typeface="Arial"/>
                    <a:cs typeface="Arial"/>
                    <a:sym typeface="Arial"/>
                  </a:rPr>
                  <a:t>Kỹ sư tư vấn kỹ thuật chuyên nghiệp</a:t>
                </a:r>
                <a:endParaRPr sz="1172" b="0" i="0" u="none" strike="noStrike" cap="none">
                  <a:solidFill>
                    <a:srgbClr val="FFFFFF"/>
                  </a:solidFill>
                  <a:latin typeface="Arial"/>
                  <a:ea typeface="Arial"/>
                  <a:cs typeface="Arial"/>
                  <a:sym typeface="Arial"/>
                </a:endParaRPr>
              </a:p>
            </p:txBody>
          </p:sp>
          <p:sp>
            <p:nvSpPr>
              <p:cNvPr id="110" name="Google Shape;110;p4"/>
              <p:cNvSpPr/>
              <p:nvPr/>
            </p:nvSpPr>
            <p:spPr>
              <a:xfrm>
                <a:off x="2218633" y="3890756"/>
                <a:ext cx="576532" cy="646227"/>
              </a:xfrm>
              <a:prstGeom prst="rect">
                <a:avLst/>
              </a:prstGeom>
              <a:blipFill rotWithShape="1">
                <a:blip r:embed="rId8">
                  <a:alphaModFix/>
                </a:blip>
                <a:stretch>
                  <a:fillRect/>
                </a:stretch>
              </a:blipFill>
              <a:ln w="24825" cap="flat" cmpd="sng">
                <a:solidFill>
                  <a:srgbClr val="FFFFFF"/>
                </a:solidFill>
                <a:prstDash val="solid"/>
                <a:miter lim="800000"/>
                <a:headEnd type="none" w="sm" len="sm"/>
                <a:tailEnd type="none" w="sm" len="sm"/>
              </a:ln>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111" name="Google Shape;111;p4"/>
            <p:cNvPicPr preferRelativeResize="0"/>
            <p:nvPr/>
          </p:nvPicPr>
          <p:blipFill rotWithShape="1">
            <a:blip r:embed="rId9">
              <a:alphaModFix/>
            </a:blip>
            <a:srcRect/>
            <a:stretch/>
          </p:blipFill>
          <p:spPr>
            <a:xfrm>
              <a:off x="4886599" y="3255778"/>
              <a:ext cx="1274170" cy="1274170"/>
            </a:xfrm>
            <a:prstGeom prst="rect">
              <a:avLst/>
            </a:prstGeom>
            <a:noFill/>
            <a:ln>
              <a:noFill/>
            </a:ln>
          </p:spPr>
        </p:pic>
        <p:sp>
          <p:nvSpPr>
            <p:cNvPr id="112" name="Google Shape;112;p4"/>
            <p:cNvSpPr/>
            <p:nvPr/>
          </p:nvSpPr>
          <p:spPr>
            <a:xfrm>
              <a:off x="6423660" y="1405328"/>
              <a:ext cx="152400" cy="4530336"/>
            </a:xfrm>
            <a:prstGeom prst="leftBracket">
              <a:avLst>
                <a:gd name="adj" fmla="val 8333"/>
              </a:avLst>
            </a:prstGeom>
            <a:noFill/>
            <a:ln w="37250" cap="flat" cmpd="sng">
              <a:solidFill>
                <a:srgbClr val="053D5D"/>
              </a:solidFill>
              <a:prstDash val="solid"/>
              <a:round/>
              <a:headEnd type="none" w="sm" len="sm"/>
              <a:tailEnd type="none" w="sm" len="sm"/>
            </a:ln>
            <a:effectLst>
              <a:outerShdw blurRad="39099" dist="22482" dir="5400000" rotWithShape="0">
                <a:srgbClr val="000000">
                  <a:alpha val="34509"/>
                </a:srgbClr>
              </a:outerShdw>
            </a:effectLst>
          </p:spPr>
          <p:txBody>
            <a:bodyPr spcFirstLastPara="1" wrap="square" lIns="89375" tIns="44675" rIns="89375" bIns="44675" anchor="ctr" anchorCtr="0">
              <a:noAutofit/>
            </a:bodyPr>
            <a:lstStyle/>
            <a:p>
              <a:pPr marL="0" marR="0" lvl="0" indent="0" algn="ctr" rtl="0">
                <a:lnSpc>
                  <a:spcPct val="100000"/>
                </a:lnSpc>
                <a:spcBef>
                  <a:spcPts val="0"/>
                </a:spcBef>
                <a:spcAft>
                  <a:spcPts val="0"/>
                </a:spcAft>
                <a:buClr>
                  <a:srgbClr val="000000"/>
                </a:buClr>
                <a:buSzPts val="1368"/>
                <a:buFont typeface="Arial"/>
                <a:buNone/>
              </a:pPr>
              <a:endParaRPr sz="1368" b="0" i="0" u="none" strike="noStrike" cap="none">
                <a:solidFill>
                  <a:srgbClr val="000000"/>
                </a:solidFill>
                <a:latin typeface="Arial"/>
                <a:ea typeface="Arial"/>
                <a:cs typeface="Arial"/>
                <a:sym typeface="Arial"/>
              </a:endParaRPr>
            </a:p>
          </p:txBody>
        </p:sp>
        <p:cxnSp>
          <p:nvCxnSpPr>
            <p:cNvPr id="113" name="Google Shape;113;p4"/>
            <p:cNvCxnSpPr/>
            <p:nvPr/>
          </p:nvCxnSpPr>
          <p:spPr>
            <a:xfrm rot="10800000">
              <a:off x="5945382" y="3388397"/>
              <a:ext cx="478279" cy="6269"/>
            </a:xfrm>
            <a:prstGeom prst="straightConnector1">
              <a:avLst/>
            </a:prstGeom>
            <a:noFill/>
            <a:ln w="24825" cap="flat" cmpd="sng">
              <a:solidFill>
                <a:srgbClr val="053D5D"/>
              </a:solidFill>
              <a:prstDash val="solid"/>
              <a:round/>
              <a:headEnd type="none" w="sm" len="sm"/>
              <a:tailEnd type="stealth" w="med" len="med"/>
            </a:ln>
            <a:effectLst>
              <a:outerShdw blurRad="39099" dist="19550" dir="5400000" rotWithShape="0">
                <a:srgbClr val="000000">
                  <a:alpha val="37254"/>
                </a:srgbClr>
              </a:outerShdw>
            </a:effectLst>
          </p:spPr>
        </p:cxnSp>
        <p:sp>
          <p:nvSpPr>
            <p:cNvPr id="114" name="Google Shape;114;p4"/>
            <p:cNvSpPr txBox="1"/>
            <p:nvPr/>
          </p:nvSpPr>
          <p:spPr>
            <a:xfrm>
              <a:off x="3906175" y="3883400"/>
              <a:ext cx="1678800" cy="287700"/>
            </a:xfrm>
            <a:prstGeom prst="rect">
              <a:avLst/>
            </a:prstGeom>
            <a:noFill/>
            <a:ln>
              <a:noFill/>
            </a:ln>
          </p:spPr>
          <p:txBody>
            <a:bodyPr spcFirstLastPara="1" wrap="square" lIns="89375" tIns="44675" rIns="89375" bIns="44675" anchor="t" anchorCtr="0">
              <a:spAutoFit/>
            </a:bodyPr>
            <a:lstStyle/>
            <a:p>
              <a:pPr marL="0" marR="0" lvl="0" indent="0" algn="ctr" rtl="0">
                <a:lnSpc>
                  <a:spcPct val="100000"/>
                </a:lnSpc>
                <a:spcBef>
                  <a:spcPts val="0"/>
                </a:spcBef>
                <a:spcAft>
                  <a:spcPts val="0"/>
                </a:spcAft>
                <a:buClr>
                  <a:srgbClr val="000000"/>
                </a:buClr>
                <a:buSzPts val="1368"/>
                <a:buFont typeface="Arial"/>
                <a:buNone/>
              </a:pPr>
              <a:r>
                <a:rPr lang="en-US" sz="1368" b="1" i="0" u="none" strike="noStrike" cap="none">
                  <a:solidFill>
                    <a:srgbClr val="5F86D2"/>
                  </a:solidFill>
                  <a:latin typeface="Arial"/>
                  <a:ea typeface="Arial"/>
                  <a:cs typeface="Arial"/>
                  <a:sym typeface="Arial"/>
                </a:rPr>
                <a:t>ESCO</a:t>
              </a:r>
              <a:endParaRPr sz="1368" b="0" i="0" u="none" strike="noStrike" cap="none">
                <a:solidFill>
                  <a:srgbClr val="000000"/>
                </a:solidFill>
                <a:latin typeface="Arial"/>
                <a:ea typeface="Arial"/>
                <a:cs typeface="Arial"/>
                <a:sym typeface="Arial"/>
              </a:endParaRPr>
            </a:p>
          </p:txBody>
        </p:sp>
        <p:cxnSp>
          <p:nvCxnSpPr>
            <p:cNvPr id="115" name="Google Shape;115;p4"/>
            <p:cNvCxnSpPr/>
            <p:nvPr/>
          </p:nvCxnSpPr>
          <p:spPr>
            <a:xfrm flipH="1">
              <a:off x="4745512" y="4536552"/>
              <a:ext cx="417038" cy="409480"/>
            </a:xfrm>
            <a:prstGeom prst="straightConnector1">
              <a:avLst/>
            </a:prstGeom>
            <a:noFill/>
            <a:ln w="24825" cap="flat" cmpd="sng">
              <a:solidFill>
                <a:srgbClr val="0BD0D9"/>
              </a:solidFill>
              <a:prstDash val="solid"/>
              <a:round/>
              <a:headEnd type="stealth" w="med" len="med"/>
              <a:tailEnd type="stealth" w="med" len="med"/>
            </a:ln>
            <a:effectLst>
              <a:outerShdw blurRad="39099" dist="19550" dir="5400000" rotWithShape="0">
                <a:srgbClr val="000000">
                  <a:alpha val="37254"/>
                </a:srgbClr>
              </a:outerShdw>
            </a:effectLst>
          </p:spPr>
        </p:cxnSp>
        <p:cxnSp>
          <p:nvCxnSpPr>
            <p:cNvPr id="116" name="Google Shape;116;p4"/>
            <p:cNvCxnSpPr/>
            <p:nvPr/>
          </p:nvCxnSpPr>
          <p:spPr>
            <a:xfrm>
              <a:off x="2867025" y="1688570"/>
              <a:ext cx="3238500" cy="281100"/>
            </a:xfrm>
            <a:prstGeom prst="curvedConnector3">
              <a:avLst>
                <a:gd name="adj1" fmla="val 18319"/>
              </a:avLst>
            </a:prstGeom>
            <a:noFill/>
            <a:ln w="74475" cap="flat" cmpd="sng">
              <a:solidFill>
                <a:srgbClr val="053D5D"/>
              </a:solidFill>
              <a:prstDash val="solid"/>
              <a:round/>
              <a:headEnd type="none" w="sm" len="sm"/>
              <a:tailEnd type="stealth" w="med" len="med"/>
            </a:ln>
          </p:spPr>
        </p:cxnSp>
        <p:grpSp>
          <p:nvGrpSpPr>
            <p:cNvPr id="117" name="Google Shape;117;p4"/>
            <p:cNvGrpSpPr/>
            <p:nvPr/>
          </p:nvGrpSpPr>
          <p:grpSpPr>
            <a:xfrm>
              <a:off x="405613" y="1386840"/>
              <a:ext cx="3393882" cy="3933352"/>
              <a:chOff x="139700" y="1346588"/>
              <a:chExt cx="3671226" cy="3599443"/>
            </a:xfrm>
          </p:grpSpPr>
          <p:grpSp>
            <p:nvGrpSpPr>
              <p:cNvPr id="118" name="Google Shape;118;p4"/>
              <p:cNvGrpSpPr/>
              <p:nvPr/>
            </p:nvGrpSpPr>
            <p:grpSpPr>
              <a:xfrm>
                <a:off x="803259" y="3277637"/>
                <a:ext cx="536591" cy="1106995"/>
                <a:chOff x="803259" y="3277637"/>
                <a:chExt cx="536591" cy="1106995"/>
              </a:xfrm>
            </p:grpSpPr>
            <p:sp>
              <p:nvSpPr>
                <p:cNvPr id="119" name="Google Shape;119;p4"/>
                <p:cNvSpPr/>
                <p:nvPr/>
              </p:nvSpPr>
              <p:spPr>
                <a:xfrm>
                  <a:off x="803259" y="3277637"/>
                  <a:ext cx="536591" cy="562720"/>
                </a:xfrm>
                <a:prstGeom prst="rect">
                  <a:avLst/>
                </a:prstGeom>
                <a:blipFill rotWithShape="1">
                  <a:blip r:embed="rId10">
                    <a:alphaModFix/>
                  </a:blip>
                  <a:stretch>
                    <a:fillRect/>
                  </a:stretch>
                </a:blipFill>
                <a:ln>
                  <a:noFill/>
                </a:ln>
                <a:effectLst>
                  <a:outerShdw blurRad="39099" dist="22482" dir="5400000" rotWithShape="0">
                    <a:srgbClr val="000000">
                      <a:alpha val="34509"/>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sp>
              <p:nvSpPr>
                <p:cNvPr id="120" name="Google Shape;120;p4"/>
                <p:cNvSpPr/>
                <p:nvPr/>
              </p:nvSpPr>
              <p:spPr>
                <a:xfrm>
                  <a:off x="803259" y="3821912"/>
                  <a:ext cx="536591" cy="562720"/>
                </a:xfrm>
                <a:prstGeom prst="rect">
                  <a:avLst/>
                </a:prstGeom>
                <a:blipFill rotWithShape="1">
                  <a:blip r:embed="rId11">
                    <a:alphaModFix/>
                  </a:blip>
                  <a:stretch>
                    <a:fillRect/>
                  </a:stretch>
                </a:blipFill>
                <a:ln>
                  <a:noFill/>
                </a:ln>
                <a:effectLst>
                  <a:outerShdw blurRad="39099" dist="22482" dir="5400000" rotWithShape="0">
                    <a:srgbClr val="000000">
                      <a:alpha val="34509"/>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grpSp>
          <p:grpSp>
            <p:nvGrpSpPr>
              <p:cNvPr id="121" name="Google Shape;121;p4"/>
              <p:cNvGrpSpPr/>
              <p:nvPr/>
            </p:nvGrpSpPr>
            <p:grpSpPr>
              <a:xfrm>
                <a:off x="139700" y="1346588"/>
                <a:ext cx="3671226" cy="3599443"/>
                <a:chOff x="139700" y="1346588"/>
                <a:chExt cx="3671226" cy="3599443"/>
              </a:xfrm>
            </p:grpSpPr>
            <p:grpSp>
              <p:nvGrpSpPr>
                <p:cNvPr id="122" name="Google Shape;122;p4"/>
                <p:cNvGrpSpPr/>
                <p:nvPr/>
              </p:nvGrpSpPr>
              <p:grpSpPr>
                <a:xfrm>
                  <a:off x="295664" y="1346588"/>
                  <a:ext cx="3435198" cy="3523862"/>
                  <a:chOff x="335008" y="1575189"/>
                  <a:chExt cx="4017863" cy="4075948"/>
                </a:xfrm>
              </p:grpSpPr>
              <p:sp>
                <p:nvSpPr>
                  <p:cNvPr id="123" name="Google Shape;123;p4"/>
                  <p:cNvSpPr/>
                  <p:nvPr/>
                </p:nvSpPr>
                <p:spPr>
                  <a:xfrm>
                    <a:off x="727084" y="2052442"/>
                    <a:ext cx="3145021" cy="3282707"/>
                  </a:xfrm>
                  <a:prstGeom prst="blockArc">
                    <a:avLst>
                      <a:gd name="adj1" fmla="val 5400000"/>
                      <a:gd name="adj2" fmla="val 7184266"/>
                      <a:gd name="adj3" fmla="val 4484"/>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4"/>
                  <p:cNvSpPr/>
                  <p:nvPr/>
                </p:nvSpPr>
                <p:spPr>
                  <a:xfrm>
                    <a:off x="593618" y="1970749"/>
                    <a:ext cx="3411951" cy="3446092"/>
                  </a:xfrm>
                  <a:prstGeom prst="blockArc">
                    <a:avLst>
                      <a:gd name="adj1" fmla="val 12600000"/>
                      <a:gd name="adj2" fmla="val 162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5" name="Google Shape;125;p4"/>
                  <p:cNvSpPr/>
                  <p:nvPr/>
                </p:nvSpPr>
                <p:spPr>
                  <a:xfrm>
                    <a:off x="570903" y="2135445"/>
                    <a:ext cx="3208289" cy="3047104"/>
                  </a:xfrm>
                  <a:prstGeom prst="blockArc">
                    <a:avLst>
                      <a:gd name="adj1" fmla="val 9000000"/>
                      <a:gd name="adj2" fmla="val 126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6" name="Google Shape;126;p4"/>
                  <p:cNvSpPr/>
                  <p:nvPr/>
                </p:nvSpPr>
                <p:spPr>
                  <a:xfrm>
                    <a:off x="686001" y="2339845"/>
                    <a:ext cx="3354619" cy="2995304"/>
                  </a:xfrm>
                  <a:prstGeom prst="blockArc">
                    <a:avLst>
                      <a:gd name="adj1" fmla="val 1800000"/>
                      <a:gd name="adj2" fmla="val 54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7" name="Google Shape;127;p4"/>
                  <p:cNvSpPr/>
                  <p:nvPr/>
                </p:nvSpPr>
                <p:spPr>
                  <a:xfrm>
                    <a:off x="448667" y="2295997"/>
                    <a:ext cx="3701852" cy="2795597"/>
                  </a:xfrm>
                  <a:prstGeom prst="blockArc">
                    <a:avLst>
                      <a:gd name="adj1" fmla="val 19800000"/>
                      <a:gd name="adj2" fmla="val 18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8" name="Google Shape;128;p4"/>
                  <p:cNvSpPr/>
                  <p:nvPr/>
                </p:nvSpPr>
                <p:spPr>
                  <a:xfrm>
                    <a:off x="593618" y="1970749"/>
                    <a:ext cx="3411951" cy="3446092"/>
                  </a:xfrm>
                  <a:prstGeom prst="blockArc">
                    <a:avLst>
                      <a:gd name="adj1" fmla="val 16200000"/>
                      <a:gd name="adj2" fmla="val 19800000"/>
                      <a:gd name="adj3" fmla="val 4528"/>
                    </a:avLst>
                  </a:prstGeom>
                  <a:solidFill>
                    <a:srgbClr val="DBEFF9"/>
                  </a:solidFill>
                  <a:ln>
                    <a:noFill/>
                  </a:ln>
                  <a:effectLst>
                    <a:outerShdw blurRad="39099" dist="22482" dir="5400000" rotWithShape="0">
                      <a:srgbClr val="000000">
                        <a:alpha val="34509"/>
                      </a:srgbClr>
                    </a:outerShdw>
                  </a:effectLst>
                </p:spPr>
                <p:txBody>
                  <a:bodyPr spcFirstLastPara="1" wrap="square" lIns="89375" tIns="89375" rIns="89375" bIns="8937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9" name="Google Shape;129;p4"/>
                  <p:cNvSpPr/>
                  <p:nvPr/>
                </p:nvSpPr>
                <p:spPr>
                  <a:xfrm>
                    <a:off x="1692644" y="3150718"/>
                    <a:ext cx="1213898" cy="1086154"/>
                  </a:xfrm>
                  <a:custGeom>
                    <a:avLst/>
                    <a:gdLst/>
                    <a:ahLst/>
                    <a:cxnLst/>
                    <a:rect l="l" t="t" r="r" b="b"/>
                    <a:pathLst>
                      <a:path w="1211964" h="1141787" extrusionOk="0">
                        <a:moveTo>
                          <a:pt x="0" y="570894"/>
                        </a:moveTo>
                        <a:cubicBezTo>
                          <a:pt x="0" y="255598"/>
                          <a:pt x="271307" y="0"/>
                          <a:pt x="605982" y="0"/>
                        </a:cubicBezTo>
                        <a:cubicBezTo>
                          <a:pt x="940657" y="0"/>
                          <a:pt x="1211964" y="255598"/>
                          <a:pt x="1211964" y="570894"/>
                        </a:cubicBezTo>
                        <a:cubicBezTo>
                          <a:pt x="1211964" y="886190"/>
                          <a:pt x="940657" y="1141788"/>
                          <a:pt x="605982" y="1141788"/>
                        </a:cubicBezTo>
                        <a:cubicBezTo>
                          <a:pt x="271307" y="1141788"/>
                          <a:pt x="0" y="886190"/>
                          <a:pt x="0" y="570894"/>
                        </a:cubicBezTo>
                        <a:close/>
                      </a:path>
                    </a:pathLst>
                  </a:custGeom>
                  <a:blipFill rotWithShape="1">
                    <a:blip r:embed="rId12">
                      <a:alphaModFix/>
                    </a:blip>
                    <a:stretch>
                      <a:fillRect/>
                    </a:stretch>
                  </a:blipFill>
                  <a:ln>
                    <a:noFill/>
                  </a:ln>
                  <a:effectLst>
                    <a:outerShdw blurRad="39099" dist="22482" dir="5400000" rotWithShape="0">
                      <a:srgbClr val="000000">
                        <a:alpha val="34509"/>
                      </a:srgbClr>
                    </a:outerShdw>
                  </a:effectLst>
                </p:spPr>
                <p:txBody>
                  <a:bodyPr spcFirstLastPara="1" wrap="square" lIns="200800" tIns="190750" rIns="200800" bIns="190750" anchor="ctr" anchorCtr="0">
                    <a:noAutofit/>
                  </a:bodyPr>
                  <a:lstStyle/>
                  <a:p>
                    <a:pPr marL="0" marR="0" lvl="0" indent="0" algn="ctr" rtl="0">
                      <a:lnSpc>
                        <a:spcPct val="90000"/>
                      </a:lnSpc>
                      <a:spcBef>
                        <a:spcPts val="0"/>
                      </a:spcBef>
                      <a:spcAft>
                        <a:spcPts val="0"/>
                      </a:spcAft>
                      <a:buClr>
                        <a:srgbClr val="000000"/>
                      </a:buClr>
                      <a:buSzPts val="2150"/>
                      <a:buFont typeface="Arial"/>
                      <a:buNone/>
                    </a:pPr>
                    <a:endParaRPr sz="2150" b="0" i="0" u="none" strike="noStrike" cap="none">
                      <a:solidFill>
                        <a:srgbClr val="FFFFFF"/>
                      </a:solidFill>
                      <a:latin typeface="Arial"/>
                      <a:ea typeface="Arial"/>
                      <a:cs typeface="Arial"/>
                      <a:sym typeface="Arial"/>
                    </a:endParaRPr>
                  </a:p>
                </p:txBody>
              </p:sp>
              <p:sp>
                <p:nvSpPr>
                  <p:cNvPr id="130" name="Google Shape;130;p4"/>
                  <p:cNvSpPr/>
                  <p:nvPr/>
                </p:nvSpPr>
                <p:spPr>
                  <a:xfrm>
                    <a:off x="1828730" y="1575189"/>
                    <a:ext cx="949715" cy="1013518"/>
                  </a:xfrm>
                  <a:prstGeom prst="rect">
                    <a:avLst/>
                  </a:prstGeom>
                  <a:blipFill rotWithShape="1">
                    <a:blip r:embed="rId3">
                      <a:alphaModFix/>
                    </a:blip>
                    <a:stretch>
                      <a:fillRect/>
                    </a:stretch>
                  </a:blipFill>
                  <a:ln>
                    <a:noFill/>
                  </a:ln>
                  <a:effectLst>
                    <a:outerShdw blurRad="39099" dist="22482" dir="5400000" rotWithShape="0">
                      <a:srgbClr val="000000">
                        <a:alpha val="34509"/>
                      </a:srgbClr>
                    </a:outerShdw>
                  </a:effectLst>
                </p:spPr>
                <p:txBody>
                  <a:bodyPr spcFirstLastPara="1" wrap="square" lIns="218300" tIns="208075" rIns="218300" bIns="208075" anchor="b" anchorCtr="0">
                    <a:noAutofit/>
                  </a:bodyPr>
                  <a:lstStyle/>
                  <a:p>
                    <a:pPr marL="0" marR="0" lvl="0" indent="0" algn="ctr" rtl="0">
                      <a:lnSpc>
                        <a:spcPct val="150000"/>
                      </a:lnSpc>
                      <a:spcBef>
                        <a:spcPts val="0"/>
                      </a:spcBef>
                      <a:spcAft>
                        <a:spcPts val="0"/>
                      </a:spcAft>
                      <a:buClr>
                        <a:srgbClr val="000000"/>
                      </a:buClr>
                      <a:buSzPts val="1466"/>
                      <a:buFont typeface="Arial"/>
                      <a:buNone/>
                    </a:pPr>
                    <a:endParaRPr sz="1466" b="0" i="0" u="none" strike="noStrike" cap="none">
                      <a:solidFill>
                        <a:srgbClr val="FFFFFF"/>
                      </a:solidFill>
                      <a:latin typeface="Arial"/>
                      <a:ea typeface="Arial"/>
                      <a:cs typeface="Arial"/>
                      <a:sym typeface="Arial"/>
                    </a:endParaRPr>
                  </a:p>
                </p:txBody>
              </p:sp>
              <p:sp>
                <p:nvSpPr>
                  <p:cNvPr id="131" name="Google Shape;131;p4"/>
                  <p:cNvSpPr/>
                  <p:nvPr/>
                </p:nvSpPr>
                <p:spPr>
                  <a:xfrm>
                    <a:off x="3278907" y="2081947"/>
                    <a:ext cx="1073964" cy="1135877"/>
                  </a:xfrm>
                  <a:prstGeom prst="rect">
                    <a:avLst/>
                  </a:prstGeom>
                  <a:blipFill rotWithShape="1">
                    <a:blip r:embed="rId13">
                      <a:alphaModFix/>
                    </a:blip>
                    <a:stretch>
                      <a:fillRect/>
                    </a:stretch>
                  </a:blipFill>
                  <a:ln>
                    <a:noFill/>
                  </a:ln>
                  <a:effectLst>
                    <a:outerShdw blurRad="39099" dist="22482" dir="5400000" rotWithShape="0">
                      <a:srgbClr val="000000">
                        <a:alpha val="34509"/>
                      </a:srgbClr>
                    </a:outerShdw>
                  </a:effectLst>
                </p:spPr>
                <p:txBody>
                  <a:bodyPr spcFirstLastPara="1" wrap="square" lIns="263000" tIns="252775" rIns="263000" bIns="252775" anchor="ctr" anchorCtr="0">
                    <a:noAutofit/>
                  </a:bodyPr>
                  <a:lstStyle/>
                  <a:p>
                    <a:pPr marL="0" marR="0" lvl="0" indent="0" algn="ctr" rtl="0">
                      <a:lnSpc>
                        <a:spcPct val="90000"/>
                      </a:lnSpc>
                      <a:spcBef>
                        <a:spcPts val="0"/>
                      </a:spcBef>
                      <a:spcAft>
                        <a:spcPts val="0"/>
                      </a:spcAft>
                      <a:buClr>
                        <a:srgbClr val="000000"/>
                      </a:buClr>
                      <a:buSzPts val="4985"/>
                      <a:buFont typeface="Arial"/>
                      <a:buNone/>
                    </a:pPr>
                    <a:endParaRPr sz="4985" b="0" i="0" u="none" strike="noStrike" cap="none">
                      <a:solidFill>
                        <a:srgbClr val="FFFFFF"/>
                      </a:solidFill>
                      <a:latin typeface="Arial"/>
                      <a:ea typeface="Arial"/>
                      <a:cs typeface="Arial"/>
                      <a:sym typeface="Arial"/>
                    </a:endParaRPr>
                  </a:p>
                </p:txBody>
              </p:sp>
              <p:sp>
                <p:nvSpPr>
                  <p:cNvPr id="132" name="Google Shape;132;p4"/>
                  <p:cNvSpPr/>
                  <p:nvPr/>
                </p:nvSpPr>
                <p:spPr>
                  <a:xfrm>
                    <a:off x="3212541" y="3808777"/>
                    <a:ext cx="1073963" cy="1034246"/>
                  </a:xfrm>
                  <a:prstGeom prst="rect">
                    <a:avLst/>
                  </a:prstGeom>
                  <a:blipFill rotWithShape="1">
                    <a:blip r:embed="rId14">
                      <a:alphaModFix/>
                    </a:blip>
                    <a:stretch>
                      <a:fillRect/>
                    </a:stretch>
                  </a:blipFill>
                  <a:ln>
                    <a:noFill/>
                  </a:ln>
                  <a:effectLst>
                    <a:outerShdw blurRad="39099" dist="22482" dir="5400000" rotWithShape="0">
                      <a:srgbClr val="000000">
                        <a:alpha val="34509"/>
                      </a:srgbClr>
                    </a:outerShdw>
                  </a:effectLst>
                </p:spPr>
                <p:txBody>
                  <a:bodyPr spcFirstLastPara="1" wrap="square" lIns="263000" tIns="252775" rIns="263000" bIns="252775" anchor="ctr" anchorCtr="0">
                    <a:noAutofit/>
                  </a:bodyPr>
                  <a:lstStyle/>
                  <a:p>
                    <a:pPr marL="0" marR="0" lvl="0" indent="0" algn="ctr" rtl="0">
                      <a:lnSpc>
                        <a:spcPct val="90000"/>
                      </a:lnSpc>
                      <a:spcBef>
                        <a:spcPts val="0"/>
                      </a:spcBef>
                      <a:spcAft>
                        <a:spcPts val="0"/>
                      </a:spcAft>
                      <a:buClr>
                        <a:srgbClr val="000000"/>
                      </a:buClr>
                      <a:buSzPts val="4985"/>
                      <a:buFont typeface="Arial"/>
                      <a:buNone/>
                    </a:pPr>
                    <a:endParaRPr sz="4985" b="0" i="0" u="none" strike="noStrike" cap="none">
                      <a:solidFill>
                        <a:srgbClr val="FFFFFF"/>
                      </a:solidFill>
                      <a:latin typeface="Arial"/>
                      <a:ea typeface="Arial"/>
                      <a:cs typeface="Arial"/>
                      <a:sym typeface="Arial"/>
                    </a:endParaRPr>
                  </a:p>
                </p:txBody>
              </p:sp>
              <p:sp>
                <p:nvSpPr>
                  <p:cNvPr id="133" name="Google Shape;133;p4"/>
                  <p:cNvSpPr/>
                  <p:nvPr/>
                </p:nvSpPr>
                <p:spPr>
                  <a:xfrm>
                    <a:off x="335008" y="3808775"/>
                    <a:ext cx="594387" cy="1259099"/>
                  </a:xfrm>
                  <a:prstGeom prst="rect">
                    <a:avLst/>
                  </a:prstGeom>
                  <a:blipFill rotWithShape="1">
                    <a:blip r:embed="rId7">
                      <a:alphaModFix/>
                    </a:blip>
                    <a:stretch>
                      <a:fillRect/>
                    </a:stretch>
                  </a:blipFill>
                  <a:ln>
                    <a:noFill/>
                  </a:ln>
                  <a:effectLst>
                    <a:outerShdw blurRad="39099" dist="22482" dir="5400000" rotWithShape="0">
                      <a:srgbClr val="000000">
                        <a:alpha val="34509"/>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sp>
                <p:nvSpPr>
                  <p:cNvPr id="134" name="Google Shape;134;p4"/>
                  <p:cNvSpPr/>
                  <p:nvPr/>
                </p:nvSpPr>
                <p:spPr>
                  <a:xfrm>
                    <a:off x="335008" y="2319717"/>
                    <a:ext cx="1001475" cy="1259099"/>
                  </a:xfrm>
                  <a:prstGeom prst="rect">
                    <a:avLst/>
                  </a:prstGeom>
                  <a:blipFill rotWithShape="1">
                    <a:blip r:embed="rId8">
                      <a:alphaModFix/>
                    </a:blip>
                    <a:stretch>
                      <a:fillRect/>
                    </a:stretch>
                  </a:blipFill>
                  <a:ln>
                    <a:noFill/>
                  </a:ln>
                  <a:effectLst>
                    <a:outerShdw blurRad="39099" dist="22482" dir="5400000" rotWithShape="0">
                      <a:srgbClr val="000000">
                        <a:alpha val="34509"/>
                      </a:srgbClr>
                    </a:outerShdw>
                  </a:effectLst>
                </p:spPr>
                <p:txBody>
                  <a:bodyPr spcFirstLastPara="1" wrap="square" lIns="231950" tIns="221750" rIns="231950" bIns="221750" anchor="ctr" anchorCtr="0">
                    <a:noAutofit/>
                  </a:bodyPr>
                  <a:lstStyle/>
                  <a:p>
                    <a:pPr marL="0" marR="0" lvl="0" indent="0" algn="ctr" rtl="0">
                      <a:lnSpc>
                        <a:spcPct val="90000"/>
                      </a:lnSpc>
                      <a:spcBef>
                        <a:spcPts val="0"/>
                      </a:spcBef>
                      <a:spcAft>
                        <a:spcPts val="0"/>
                      </a:spcAft>
                      <a:buClr>
                        <a:srgbClr val="000000"/>
                      </a:buClr>
                      <a:buSzPts val="2541"/>
                      <a:buFont typeface="Arial"/>
                      <a:buNone/>
                    </a:pPr>
                    <a:endParaRPr sz="2541" b="0" i="0" u="none" strike="noStrike" cap="none">
                      <a:solidFill>
                        <a:srgbClr val="FFFFFF"/>
                      </a:solidFill>
                      <a:latin typeface="Arial"/>
                      <a:ea typeface="Arial"/>
                      <a:cs typeface="Arial"/>
                      <a:sym typeface="Arial"/>
                    </a:endParaRPr>
                  </a:p>
                </p:txBody>
              </p:sp>
              <p:sp>
                <p:nvSpPr>
                  <p:cNvPr id="135" name="Google Shape;135;p4"/>
                  <p:cNvSpPr/>
                  <p:nvPr/>
                </p:nvSpPr>
                <p:spPr>
                  <a:xfrm>
                    <a:off x="1828731" y="4553306"/>
                    <a:ext cx="1091126" cy="1097831"/>
                  </a:xfrm>
                  <a:prstGeom prst="rect">
                    <a:avLst/>
                  </a:prstGeom>
                  <a:blipFill rotWithShape="1">
                    <a:blip r:embed="rId15">
                      <a:alphaModFix/>
                    </a:blip>
                    <a:stretch>
                      <a:fillRect/>
                    </a:stretch>
                  </a:blipFill>
                  <a:ln>
                    <a:noFill/>
                  </a:ln>
                  <a:effectLst>
                    <a:outerShdw blurRad="39099" dist="22482" dir="5400000" rotWithShape="0">
                      <a:srgbClr val="000000">
                        <a:alpha val="34509"/>
                      </a:srgbClr>
                    </a:outerShdw>
                  </a:effectLst>
                </p:spPr>
                <p:txBody>
                  <a:bodyPr spcFirstLastPara="1" wrap="square" lIns="263000" tIns="252775" rIns="263000" bIns="252775" anchor="ctr" anchorCtr="0">
                    <a:noAutofit/>
                  </a:bodyPr>
                  <a:lstStyle/>
                  <a:p>
                    <a:pPr marL="0" marR="0" lvl="0" indent="0" algn="ctr" rtl="0">
                      <a:lnSpc>
                        <a:spcPct val="90000"/>
                      </a:lnSpc>
                      <a:spcBef>
                        <a:spcPts val="0"/>
                      </a:spcBef>
                      <a:spcAft>
                        <a:spcPts val="0"/>
                      </a:spcAft>
                      <a:buClr>
                        <a:srgbClr val="000000"/>
                      </a:buClr>
                      <a:buSzPts val="4985"/>
                      <a:buFont typeface="Arial"/>
                      <a:buNone/>
                    </a:pPr>
                    <a:endParaRPr sz="4985" b="0" i="0" u="none" strike="noStrike" cap="none">
                      <a:solidFill>
                        <a:srgbClr val="FFFFFF"/>
                      </a:solidFill>
                      <a:latin typeface="Arial"/>
                      <a:ea typeface="Arial"/>
                      <a:cs typeface="Arial"/>
                      <a:sym typeface="Arial"/>
                    </a:endParaRPr>
                  </a:p>
                </p:txBody>
              </p:sp>
            </p:grpSp>
            <p:sp>
              <p:nvSpPr>
                <p:cNvPr id="136" name="Google Shape;136;p4"/>
                <p:cNvSpPr txBox="1"/>
                <p:nvPr/>
              </p:nvSpPr>
              <p:spPr>
                <a:xfrm>
                  <a:off x="1432682" y="2107082"/>
                  <a:ext cx="1072978" cy="231487"/>
                </a:xfrm>
                <a:prstGeom prst="rect">
                  <a:avLst/>
                </a:prstGeom>
                <a:solidFill>
                  <a:srgbClr val="D8D8D8">
                    <a:alpha val="66274"/>
                  </a:srgbClr>
                </a:solidFill>
                <a:ln>
                  <a:noFill/>
                </a:ln>
                <a:effectLst>
                  <a:reflection stA="52000" endA="300" endPos="35000" sy="-100000" algn="bl" rotWithShape="0"/>
                </a:effectLst>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Nhà thầu</a:t>
                  </a:r>
                  <a:endParaRPr sz="1563" b="1" i="0" u="none" strike="noStrike" cap="none">
                    <a:solidFill>
                      <a:srgbClr val="053D5D"/>
                    </a:solidFill>
                    <a:latin typeface="Arial"/>
                    <a:ea typeface="Arial"/>
                    <a:cs typeface="Arial"/>
                    <a:sym typeface="Arial"/>
                  </a:endParaRPr>
                </a:p>
              </p:txBody>
            </p:sp>
            <p:sp>
              <p:nvSpPr>
                <p:cNvPr id="137" name="Google Shape;137;p4"/>
                <p:cNvSpPr txBox="1"/>
                <p:nvPr/>
              </p:nvSpPr>
              <p:spPr>
                <a:xfrm>
                  <a:off x="2698119" y="4009564"/>
                  <a:ext cx="1072978" cy="225983"/>
                </a:xfrm>
                <a:prstGeom prst="rect">
                  <a:avLst/>
                </a:prstGeom>
                <a:solidFill>
                  <a:srgbClr val="D8D8D8">
                    <a:alpha val="37254"/>
                  </a:srgbClr>
                </a:solidFill>
                <a:ln>
                  <a:noFill/>
                </a:ln>
                <a:effectLst>
                  <a:reflection stA="52000" endA="300" endPos="35000" sy="-100000" algn="bl" rotWithShape="0"/>
                </a:effectLst>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977"/>
                    <a:buFont typeface="Arial"/>
                    <a:buNone/>
                  </a:pPr>
                  <a:r>
                    <a:rPr lang="en-US" sz="977" b="0" i="0" u="none" strike="noStrike" cap="none">
                      <a:solidFill>
                        <a:srgbClr val="000000"/>
                      </a:solidFill>
                      <a:latin typeface="Arial"/>
                      <a:ea typeface="Arial"/>
                      <a:cs typeface="Arial"/>
                      <a:sym typeface="Arial"/>
                    </a:rPr>
                    <a:t>Governments</a:t>
                  </a:r>
                  <a:endParaRPr sz="1368" b="0" i="0" u="none" strike="noStrike" cap="none">
                    <a:solidFill>
                      <a:srgbClr val="000000"/>
                    </a:solidFill>
                    <a:latin typeface="Arial"/>
                    <a:ea typeface="Arial"/>
                    <a:cs typeface="Arial"/>
                    <a:sym typeface="Arial"/>
                  </a:endParaRPr>
                </a:p>
              </p:txBody>
            </p:sp>
            <p:sp>
              <p:nvSpPr>
                <p:cNvPr id="138" name="Google Shape;138;p4"/>
                <p:cNvSpPr txBox="1"/>
                <p:nvPr/>
              </p:nvSpPr>
              <p:spPr>
                <a:xfrm>
                  <a:off x="2658291" y="2616200"/>
                  <a:ext cx="1152635" cy="394472"/>
                </a:xfrm>
                <a:prstGeom prst="rect">
                  <a:avLst/>
                </a:prstGeom>
                <a:solidFill>
                  <a:srgbClr val="D8D8D8">
                    <a:alpha val="65490"/>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075"/>
                    <a:buFont typeface="Arial"/>
                    <a:buNone/>
                  </a:pPr>
                  <a:r>
                    <a:rPr lang="en-US" sz="1075" b="1" i="0" u="none" strike="noStrike" cap="none">
                      <a:solidFill>
                        <a:srgbClr val="000000"/>
                      </a:solidFill>
                      <a:latin typeface="Arial"/>
                      <a:ea typeface="Arial"/>
                      <a:cs typeface="Arial"/>
                      <a:sym typeface="Arial"/>
                    </a:rPr>
                    <a:t>Nhà sản xuất thiết bị</a:t>
                  </a:r>
                  <a:r>
                    <a:rPr lang="en-US" sz="977" b="0" i="0" u="none" strike="noStrike" cap="none">
                      <a:solidFill>
                        <a:srgbClr val="000000"/>
                      </a:solidFill>
                      <a:latin typeface="Arial"/>
                      <a:ea typeface="Arial"/>
                      <a:cs typeface="Arial"/>
                      <a:sym typeface="Arial"/>
                    </a:rPr>
                    <a:t> </a:t>
                  </a:r>
                  <a:endParaRPr sz="1368" b="0" i="0" u="none" strike="noStrike" cap="none">
                    <a:solidFill>
                      <a:srgbClr val="000000"/>
                    </a:solidFill>
                    <a:latin typeface="Arial"/>
                    <a:ea typeface="Arial"/>
                    <a:cs typeface="Arial"/>
                    <a:sym typeface="Arial"/>
                  </a:endParaRPr>
                </a:p>
              </p:txBody>
            </p:sp>
            <p:sp>
              <p:nvSpPr>
                <p:cNvPr id="139" name="Google Shape;139;p4"/>
                <p:cNvSpPr txBox="1"/>
                <p:nvPr/>
              </p:nvSpPr>
              <p:spPr>
                <a:xfrm>
                  <a:off x="1422941" y="4536552"/>
                  <a:ext cx="1194058" cy="409479"/>
                </a:xfrm>
                <a:prstGeom prst="rect">
                  <a:avLst/>
                </a:prstGeom>
                <a:solidFill>
                  <a:srgbClr val="D8D8D8">
                    <a:alpha val="65490"/>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Tổ chức </a:t>
                  </a:r>
                  <a:endParaRPr sz="1368"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tài chính </a:t>
                  </a:r>
                  <a:endParaRPr sz="1368" b="0" i="0" u="none" strike="noStrike" cap="none">
                    <a:solidFill>
                      <a:srgbClr val="000000"/>
                    </a:solidFill>
                    <a:latin typeface="Arial"/>
                    <a:ea typeface="Arial"/>
                    <a:cs typeface="Arial"/>
                    <a:sym typeface="Arial"/>
                  </a:endParaRPr>
                </a:p>
              </p:txBody>
            </p:sp>
            <p:sp>
              <p:nvSpPr>
                <p:cNvPr id="140" name="Google Shape;140;p4"/>
                <p:cNvSpPr txBox="1"/>
                <p:nvPr/>
              </p:nvSpPr>
              <p:spPr>
                <a:xfrm>
                  <a:off x="139700" y="2659245"/>
                  <a:ext cx="1200150" cy="527164"/>
                </a:xfrm>
                <a:prstGeom prst="rect">
                  <a:avLst/>
                </a:prstGeom>
                <a:solidFill>
                  <a:srgbClr val="D8D8D8">
                    <a:alpha val="65490"/>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368"/>
                    <a:buFont typeface="Arial"/>
                    <a:buNone/>
                  </a:pPr>
                  <a:r>
                    <a:rPr lang="en-US" sz="1368" b="1" i="0" u="none" strike="noStrike" cap="none">
                      <a:solidFill>
                        <a:srgbClr val="053D5D"/>
                      </a:solidFill>
                      <a:latin typeface="Arial"/>
                      <a:ea typeface="Arial"/>
                      <a:cs typeface="Arial"/>
                      <a:sym typeface="Arial"/>
                    </a:rPr>
                    <a:t>Kỹ sư tư vấn kỹ thuật chuyên nghiệp</a:t>
                  </a:r>
                  <a:endParaRPr sz="1368" b="1" i="0" u="none" strike="noStrike" cap="none">
                    <a:solidFill>
                      <a:srgbClr val="053D5D"/>
                    </a:solidFill>
                    <a:latin typeface="Arial"/>
                    <a:ea typeface="Arial"/>
                    <a:cs typeface="Arial"/>
                    <a:sym typeface="Arial"/>
                  </a:endParaRPr>
                </a:p>
              </p:txBody>
            </p:sp>
            <p:sp>
              <p:nvSpPr>
                <p:cNvPr id="141" name="Google Shape;141;p4"/>
                <p:cNvSpPr txBox="1"/>
                <p:nvPr/>
              </p:nvSpPr>
              <p:spPr>
                <a:xfrm>
                  <a:off x="165697" y="4068066"/>
                  <a:ext cx="1254912" cy="389664"/>
                </a:xfrm>
                <a:prstGeom prst="rect">
                  <a:avLst/>
                </a:prstGeom>
                <a:solidFill>
                  <a:srgbClr val="D8D8D8">
                    <a:alpha val="65490"/>
                  </a:srgbClr>
                </a:solidFill>
                <a:ln>
                  <a:noFill/>
                </a:ln>
              </p:spPr>
              <p:txBody>
                <a:bodyPr spcFirstLastPara="1" wrap="square" lIns="89375" tIns="44675" rIns="89375" bIns="44675" anchor="t" anchorCtr="0">
                  <a:noAutofit/>
                </a:bodyPr>
                <a:lstStyle/>
                <a:p>
                  <a:pPr marL="0" marR="0" lvl="0" indent="0" algn="ctr" rtl="0">
                    <a:lnSpc>
                      <a:spcPct val="100000"/>
                    </a:lnSpc>
                    <a:spcBef>
                      <a:spcPts val="0"/>
                    </a:spcBef>
                    <a:spcAft>
                      <a:spcPts val="0"/>
                    </a:spcAft>
                    <a:buClr>
                      <a:srgbClr val="000000"/>
                    </a:buClr>
                    <a:buSzPts val="1564"/>
                    <a:buFont typeface="Arial"/>
                    <a:buNone/>
                  </a:pPr>
                  <a:r>
                    <a:rPr lang="en-US" sz="1563" b="1" i="0" u="none" strike="noStrike" cap="none">
                      <a:solidFill>
                        <a:srgbClr val="053D5D"/>
                      </a:solidFill>
                      <a:latin typeface="Arial"/>
                      <a:ea typeface="Arial"/>
                      <a:cs typeface="Arial"/>
                      <a:sym typeface="Arial"/>
                    </a:rPr>
                    <a:t>Nhà cung cấp năng lượng </a:t>
                  </a:r>
                  <a:endParaRPr sz="1368" b="0" i="0" u="none" strike="noStrike" cap="none">
                    <a:solidFill>
                      <a:srgbClr val="000000"/>
                    </a:solidFill>
                    <a:latin typeface="Arial"/>
                    <a:ea typeface="Arial"/>
                    <a:cs typeface="Arial"/>
                    <a:sym typeface="Arial"/>
                  </a:endParaRPr>
                </a:p>
              </p:txBody>
            </p:sp>
          </p:grpSp>
        </p:grpSp>
        <p:pic>
          <p:nvPicPr>
            <p:cNvPr id="142" name="Google Shape;142;p4"/>
            <p:cNvPicPr preferRelativeResize="0"/>
            <p:nvPr/>
          </p:nvPicPr>
          <p:blipFill rotWithShape="1">
            <a:blip r:embed="rId16">
              <a:alphaModFix/>
            </a:blip>
            <a:srcRect/>
            <a:stretch/>
          </p:blipFill>
          <p:spPr>
            <a:xfrm>
              <a:off x="3500703" y="4930588"/>
              <a:ext cx="1113156" cy="779209"/>
            </a:xfrm>
            <a:prstGeom prst="rect">
              <a:avLst/>
            </a:prstGeom>
            <a:noFill/>
            <a:ln>
              <a:noFill/>
            </a:ln>
          </p:spPr>
        </p:pic>
        <p:sp>
          <p:nvSpPr>
            <p:cNvPr id="143" name="Google Shape;143;p4"/>
            <p:cNvSpPr txBox="1"/>
            <p:nvPr/>
          </p:nvSpPr>
          <p:spPr>
            <a:xfrm>
              <a:off x="4254950" y="5320192"/>
              <a:ext cx="1435200" cy="489300"/>
            </a:xfrm>
            <a:prstGeom prst="rect">
              <a:avLst/>
            </a:prstGeom>
            <a:solidFill>
              <a:srgbClr val="FFFFFF">
                <a:alpha val="45490"/>
              </a:srgbClr>
            </a:solidFill>
            <a:ln>
              <a:noFill/>
            </a:ln>
          </p:spPr>
          <p:txBody>
            <a:bodyPr spcFirstLastPara="1" wrap="square" lIns="89375" tIns="44675" rIns="89375" bIns="44675" anchor="t" anchorCtr="0">
              <a:spAutoFit/>
            </a:bodyPr>
            <a:lstStyle/>
            <a:p>
              <a:pPr marL="0" marR="0" lvl="0" indent="0" algn="ctr" rtl="0">
                <a:lnSpc>
                  <a:spcPct val="100000"/>
                </a:lnSpc>
                <a:spcBef>
                  <a:spcPts val="0"/>
                </a:spcBef>
                <a:spcAft>
                  <a:spcPts val="0"/>
                </a:spcAft>
                <a:buClr>
                  <a:srgbClr val="000000"/>
                </a:buClr>
                <a:buSzPts val="1368"/>
                <a:buFont typeface="Arial"/>
                <a:buNone/>
              </a:pPr>
              <a:r>
                <a:rPr lang="en-US" sz="1368" b="1" i="0" u="none" strike="noStrike" cap="none">
                  <a:solidFill>
                    <a:srgbClr val="053D5D"/>
                  </a:solidFill>
                  <a:latin typeface="Arial"/>
                  <a:ea typeface="Arial"/>
                  <a:cs typeface="Arial"/>
                  <a:sym typeface="Arial"/>
                </a:rPr>
                <a:t>CHỦ DOANH NGHIỆP</a:t>
              </a:r>
              <a:endParaRPr sz="1368" b="0" i="0" u="none" strike="noStrike" cap="none">
                <a:solidFill>
                  <a:srgbClr val="000000"/>
                </a:solidFill>
                <a:latin typeface="Arial"/>
                <a:ea typeface="Arial"/>
                <a:cs typeface="Arial"/>
                <a:sym typeface="Arial"/>
              </a:endParaRPr>
            </a:p>
          </p:txBody>
        </p:sp>
        <p:pic>
          <p:nvPicPr>
            <p:cNvPr id="144" name="Google Shape;144;p4"/>
            <p:cNvPicPr preferRelativeResize="0"/>
            <p:nvPr/>
          </p:nvPicPr>
          <p:blipFill rotWithShape="1">
            <a:blip r:embed="rId17">
              <a:alphaModFix/>
            </a:blip>
            <a:srcRect/>
            <a:stretch/>
          </p:blipFill>
          <p:spPr>
            <a:xfrm>
              <a:off x="2688216" y="3205296"/>
              <a:ext cx="2438448" cy="1665153"/>
            </a:xfrm>
            <a:prstGeom prst="roundRect">
              <a:avLst>
                <a:gd name="adj" fmla="val 8594"/>
              </a:avLst>
            </a:prstGeom>
            <a:solidFill>
              <a:srgbClr val="ECECEC"/>
            </a:solidFill>
            <a:ln>
              <a:noFill/>
            </a:ln>
            <a:effectLst>
              <a:reflection stA="38000" endPos="28000" dist="4887" dir="5400000" sy="-100000" algn="bl" rotWithShape="0"/>
            </a:effectLst>
          </p:spPr>
        </p:pic>
        <p:sp>
          <p:nvSpPr>
            <p:cNvPr id="145" name="Google Shape;145;p4"/>
            <p:cNvSpPr/>
            <p:nvPr/>
          </p:nvSpPr>
          <p:spPr>
            <a:xfrm rot="-1545949">
              <a:off x="2715066" y="3680961"/>
              <a:ext cx="1959587" cy="774207"/>
            </a:xfrm>
            <a:prstGeom prst="roundRect">
              <a:avLst>
                <a:gd name="adj" fmla="val 16667"/>
              </a:avLst>
            </a:prstGeom>
            <a:noFill/>
            <a:ln w="9525" cap="flat" cmpd="sng">
              <a:solidFill>
                <a:srgbClr val="0BD0D9"/>
              </a:solidFill>
              <a:prstDash val="solid"/>
              <a:round/>
              <a:headEnd type="none" w="sm" len="sm"/>
              <a:tailEnd type="none" w="sm" len="sm"/>
            </a:ln>
            <a:effectLst>
              <a:outerShdw blurRad="39099" dist="22482" dir="5400000" rotWithShape="0">
                <a:srgbClr val="000000">
                  <a:alpha val="34509"/>
                </a:srgbClr>
              </a:outerShdw>
            </a:effectLst>
          </p:spPr>
          <p:txBody>
            <a:bodyPr spcFirstLastPara="1" wrap="square" lIns="89375" tIns="44675" rIns="89375" bIns="44675" anchor="ctr" anchorCtr="0">
              <a:noAutofit/>
            </a:bodyPr>
            <a:lstStyle/>
            <a:p>
              <a:pPr marL="0" marR="0" lvl="0" indent="0" algn="ctr" rtl="0">
                <a:lnSpc>
                  <a:spcPct val="100000"/>
                </a:lnSpc>
                <a:spcBef>
                  <a:spcPts val="0"/>
                </a:spcBef>
                <a:spcAft>
                  <a:spcPts val="0"/>
                </a:spcAft>
                <a:buClr>
                  <a:srgbClr val="000000"/>
                </a:buClr>
                <a:buSzPts val="1368"/>
                <a:buFont typeface="Arial"/>
                <a:buNone/>
              </a:pPr>
              <a:endParaRPr sz="1368" b="0" i="0" u="none" strike="noStrike" cap="none">
                <a:solidFill>
                  <a:srgbClr val="FFFFFF"/>
                </a:solidFill>
                <a:latin typeface="Arial"/>
                <a:ea typeface="Arial"/>
                <a:cs typeface="Arial"/>
                <a:sym typeface="Arial"/>
              </a:endParaRPr>
            </a:p>
          </p:txBody>
        </p:sp>
      </p:grpSp>
      <p:cxnSp>
        <p:nvCxnSpPr>
          <p:cNvPr id="146" name="Google Shape;146;p4"/>
          <p:cNvCxnSpPr/>
          <p:nvPr/>
        </p:nvCxnSpPr>
        <p:spPr>
          <a:xfrm flipH="1">
            <a:off x="7270026" y="5205305"/>
            <a:ext cx="589004" cy="686760"/>
          </a:xfrm>
          <a:prstGeom prst="straightConnector1">
            <a:avLst/>
          </a:prstGeom>
          <a:noFill/>
          <a:ln w="25400" cap="flat" cmpd="sng">
            <a:solidFill>
              <a:srgbClr val="053D5D"/>
            </a:solidFill>
            <a:prstDash val="solid"/>
            <a:round/>
            <a:headEnd type="stealth" w="med" len="med"/>
            <a:tailEnd type="stealth" w="med" len="med"/>
          </a:ln>
          <a:effectLst>
            <a:outerShdw blurRad="40000" dist="20000" dir="5400000" rotWithShape="0">
              <a:srgbClr val="000000">
                <a:alpha val="37254"/>
              </a:srgbClr>
            </a:outerShdw>
          </a:effectLst>
        </p:spPr>
      </p:cxnSp>
      <p:sp>
        <p:nvSpPr>
          <p:cNvPr id="147" name="Google Shape;147;p4"/>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5"/>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grpSp>
        <p:nvGrpSpPr>
          <p:cNvPr id="153" name="Google Shape;153;p5"/>
          <p:cNvGrpSpPr/>
          <p:nvPr/>
        </p:nvGrpSpPr>
        <p:grpSpPr>
          <a:xfrm>
            <a:off x="5753178" y="1752144"/>
            <a:ext cx="5566135" cy="4755314"/>
            <a:chOff x="3935027" y="1575189"/>
            <a:chExt cx="4894166" cy="4550104"/>
          </a:xfrm>
        </p:grpSpPr>
        <p:grpSp>
          <p:nvGrpSpPr>
            <p:cNvPr id="154" name="Google Shape;154;p5"/>
            <p:cNvGrpSpPr/>
            <p:nvPr/>
          </p:nvGrpSpPr>
          <p:grpSpPr>
            <a:xfrm>
              <a:off x="6681702" y="1683889"/>
              <a:ext cx="2147491" cy="4441404"/>
              <a:chOff x="442827" y="2003"/>
              <a:chExt cx="2147491" cy="4441404"/>
            </a:xfrm>
          </p:grpSpPr>
          <p:sp>
            <p:nvSpPr>
              <p:cNvPr id="155" name="Google Shape;155;p5"/>
              <p:cNvSpPr/>
              <p:nvPr/>
            </p:nvSpPr>
            <p:spPr>
              <a:xfrm>
                <a:off x="1151499" y="2003"/>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5"/>
              <p:cNvSpPr txBox="1"/>
              <p:nvPr/>
            </p:nvSpPr>
            <p:spPr>
              <a:xfrm>
                <a:off x="1151499" y="2003"/>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Nhà thầu</a:t>
                </a:r>
                <a:endParaRPr sz="1600" b="0" i="0" u="none" strike="noStrike" cap="none">
                  <a:solidFill>
                    <a:srgbClr val="FFFFFF"/>
                  </a:solidFill>
                  <a:latin typeface="Arial"/>
                  <a:ea typeface="Arial"/>
                  <a:cs typeface="Arial"/>
                  <a:sym typeface="Arial"/>
                </a:endParaRPr>
              </a:p>
            </p:txBody>
          </p:sp>
          <p:sp>
            <p:nvSpPr>
              <p:cNvPr id="157" name="Google Shape;157;p5"/>
              <p:cNvSpPr/>
              <p:nvPr/>
            </p:nvSpPr>
            <p:spPr>
              <a:xfrm>
                <a:off x="442827" y="2003"/>
                <a:ext cx="644247" cy="650755"/>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5"/>
              <p:cNvSpPr/>
              <p:nvPr/>
            </p:nvSpPr>
            <p:spPr>
              <a:xfrm>
                <a:off x="442827" y="760133"/>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5"/>
              <p:cNvSpPr txBox="1"/>
              <p:nvPr/>
            </p:nvSpPr>
            <p:spPr>
              <a:xfrm>
                <a:off x="442827" y="760133"/>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Nhà sản xuất thiết bị</a:t>
                </a:r>
                <a:endParaRPr sz="1600" b="0" i="0" u="none" strike="noStrike" cap="none">
                  <a:solidFill>
                    <a:srgbClr val="FFFFFF"/>
                  </a:solidFill>
                  <a:latin typeface="Arial"/>
                  <a:ea typeface="Arial"/>
                  <a:cs typeface="Arial"/>
                  <a:sym typeface="Arial"/>
                </a:endParaRPr>
              </a:p>
            </p:txBody>
          </p:sp>
          <p:sp>
            <p:nvSpPr>
              <p:cNvPr id="160" name="Google Shape;160;p5"/>
              <p:cNvSpPr/>
              <p:nvPr/>
            </p:nvSpPr>
            <p:spPr>
              <a:xfrm>
                <a:off x="1946071" y="760133"/>
                <a:ext cx="644247" cy="650755"/>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5"/>
              <p:cNvSpPr/>
              <p:nvPr/>
            </p:nvSpPr>
            <p:spPr>
              <a:xfrm>
                <a:off x="1151499" y="1518263"/>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5"/>
              <p:cNvSpPr txBox="1"/>
              <p:nvPr/>
            </p:nvSpPr>
            <p:spPr>
              <a:xfrm>
                <a:off x="1151499" y="1518263"/>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Chính phủ</a:t>
                </a:r>
                <a:endParaRPr sz="1600" b="0" i="0" u="none" strike="noStrike" cap="none">
                  <a:solidFill>
                    <a:srgbClr val="FFFFFF"/>
                  </a:solidFill>
                  <a:latin typeface="Arial"/>
                  <a:ea typeface="Arial"/>
                  <a:cs typeface="Arial"/>
                  <a:sym typeface="Arial"/>
                </a:endParaRPr>
              </a:p>
            </p:txBody>
          </p:sp>
          <p:sp>
            <p:nvSpPr>
              <p:cNvPr id="163" name="Google Shape;163;p5"/>
              <p:cNvSpPr/>
              <p:nvPr/>
            </p:nvSpPr>
            <p:spPr>
              <a:xfrm>
                <a:off x="442827" y="1518263"/>
                <a:ext cx="644247" cy="650755"/>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4" name="Google Shape;164;p5"/>
              <p:cNvSpPr/>
              <p:nvPr/>
            </p:nvSpPr>
            <p:spPr>
              <a:xfrm>
                <a:off x="442827" y="2276392"/>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5"/>
              <p:cNvSpPr txBox="1"/>
              <p:nvPr/>
            </p:nvSpPr>
            <p:spPr>
              <a:xfrm>
                <a:off x="442827" y="2276392"/>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Tổ chức tài chính</a:t>
                </a:r>
                <a:endParaRPr sz="1600" b="0" i="0" u="none" strike="noStrike" cap="none">
                  <a:solidFill>
                    <a:srgbClr val="FFFFFF"/>
                  </a:solidFill>
                  <a:latin typeface="Arial"/>
                  <a:ea typeface="Arial"/>
                  <a:cs typeface="Arial"/>
                  <a:sym typeface="Arial"/>
                </a:endParaRPr>
              </a:p>
            </p:txBody>
          </p:sp>
          <p:sp>
            <p:nvSpPr>
              <p:cNvPr id="166" name="Google Shape;166;p5"/>
              <p:cNvSpPr/>
              <p:nvPr/>
            </p:nvSpPr>
            <p:spPr>
              <a:xfrm>
                <a:off x="1946071" y="2276392"/>
                <a:ext cx="644247" cy="650755"/>
              </a:xfrm>
              <a:prstGeom prst="rect">
                <a:avLst/>
              </a:prstGeom>
              <a:blipFill rotWithShape="1">
                <a:blip r:embed="rId6">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5"/>
              <p:cNvSpPr/>
              <p:nvPr/>
            </p:nvSpPr>
            <p:spPr>
              <a:xfrm>
                <a:off x="1151499" y="3034522"/>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5"/>
              <p:cNvSpPr txBox="1"/>
              <p:nvPr/>
            </p:nvSpPr>
            <p:spPr>
              <a:xfrm>
                <a:off x="1151499" y="3034522"/>
                <a:ext cx="1438819" cy="650755"/>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600" b="0" i="0" u="none" strike="noStrike" cap="none">
                    <a:solidFill>
                      <a:srgbClr val="FFFFFF"/>
                    </a:solidFill>
                    <a:latin typeface="Arial"/>
                    <a:ea typeface="Arial"/>
                    <a:cs typeface="Arial"/>
                    <a:sym typeface="Arial"/>
                  </a:rPr>
                  <a:t>Nhà cung cấp năng lượng</a:t>
                </a:r>
                <a:endParaRPr sz="1600" b="0" i="0" u="none" strike="noStrike" cap="none">
                  <a:solidFill>
                    <a:srgbClr val="FFFFFF"/>
                  </a:solidFill>
                  <a:latin typeface="Arial"/>
                  <a:ea typeface="Arial"/>
                  <a:cs typeface="Arial"/>
                  <a:sym typeface="Arial"/>
                </a:endParaRPr>
              </a:p>
            </p:txBody>
          </p:sp>
          <p:sp>
            <p:nvSpPr>
              <p:cNvPr id="169" name="Google Shape;169;p5"/>
              <p:cNvSpPr/>
              <p:nvPr/>
            </p:nvSpPr>
            <p:spPr>
              <a:xfrm>
                <a:off x="442827" y="3034522"/>
                <a:ext cx="644247" cy="650755"/>
              </a:xfrm>
              <a:prstGeom prst="rect">
                <a:avLst/>
              </a:prstGeom>
              <a:blipFill rotWithShape="1">
                <a:blip r:embed="rId7">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p5"/>
              <p:cNvSpPr/>
              <p:nvPr/>
            </p:nvSpPr>
            <p:spPr>
              <a:xfrm>
                <a:off x="463002" y="3792652"/>
                <a:ext cx="1438819" cy="650755"/>
              </a:xfrm>
              <a:prstGeom prst="rect">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5"/>
              <p:cNvSpPr txBox="1"/>
              <p:nvPr/>
            </p:nvSpPr>
            <p:spPr>
              <a:xfrm>
                <a:off x="463002" y="3792652"/>
                <a:ext cx="1438800" cy="650700"/>
              </a:xfrm>
              <a:prstGeom prst="rect">
                <a:avLst/>
              </a:prstGeom>
              <a:noFill/>
              <a:ln>
                <a:noFill/>
              </a:ln>
            </p:spPr>
            <p:txBody>
              <a:bodyPr spcFirstLastPara="1" wrap="square" lIns="45700" tIns="45700" rIns="45700" bIns="45700" anchor="ctr" anchorCtr="0">
                <a:noAutofit/>
              </a:bodyPr>
              <a:lstStyle/>
              <a:p>
                <a:pPr marL="0" marR="0" lvl="0" indent="0" algn="ctr" rtl="0">
                  <a:lnSpc>
                    <a:spcPct val="90000"/>
                  </a:lnSpc>
                  <a:spcBef>
                    <a:spcPts val="0"/>
                  </a:spcBef>
                  <a:spcAft>
                    <a:spcPts val="0"/>
                  </a:spcAft>
                  <a:buClr>
                    <a:srgbClr val="FFFFFF"/>
                  </a:buClr>
                  <a:buSzPts val="1200"/>
                  <a:buFont typeface="Arial"/>
                  <a:buNone/>
                </a:pPr>
                <a:r>
                  <a:rPr lang="en-US" sz="1300" b="0" i="0" u="none" strike="noStrike" cap="none">
                    <a:solidFill>
                      <a:srgbClr val="FFFFFF"/>
                    </a:solidFill>
                    <a:latin typeface="Arial"/>
                    <a:ea typeface="Arial"/>
                    <a:cs typeface="Arial"/>
                    <a:sym typeface="Arial"/>
                  </a:rPr>
                  <a:t>Kỹ sư tư vấn kỹ thuật chuyên nghiệp</a:t>
                </a:r>
                <a:endParaRPr sz="1300" b="0" i="0" u="none" strike="noStrike" cap="none">
                  <a:solidFill>
                    <a:srgbClr val="FFFFFF"/>
                  </a:solidFill>
                  <a:latin typeface="Arial"/>
                  <a:ea typeface="Arial"/>
                  <a:cs typeface="Arial"/>
                  <a:sym typeface="Arial"/>
                </a:endParaRPr>
              </a:p>
            </p:txBody>
          </p:sp>
          <p:sp>
            <p:nvSpPr>
              <p:cNvPr id="172" name="Google Shape;172;p5"/>
              <p:cNvSpPr/>
              <p:nvPr/>
            </p:nvSpPr>
            <p:spPr>
              <a:xfrm>
                <a:off x="2006595" y="3802192"/>
                <a:ext cx="563549" cy="631674"/>
              </a:xfrm>
              <a:prstGeom prst="rect">
                <a:avLst/>
              </a:prstGeom>
              <a:blipFill rotWithShape="1">
                <a:blip r:embed="rId8">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pic>
          <p:nvPicPr>
            <p:cNvPr id="173" name="Google Shape;173;p5"/>
            <p:cNvPicPr preferRelativeResize="0"/>
            <p:nvPr/>
          </p:nvPicPr>
          <p:blipFill rotWithShape="1">
            <a:blip r:embed="rId9">
              <a:alphaModFix/>
            </a:blip>
            <a:srcRect/>
            <a:stretch/>
          </p:blipFill>
          <p:spPr>
            <a:xfrm>
              <a:off x="4886599" y="3255778"/>
              <a:ext cx="1274170" cy="1274170"/>
            </a:xfrm>
            <a:prstGeom prst="rect">
              <a:avLst/>
            </a:prstGeom>
            <a:noFill/>
            <a:ln>
              <a:noFill/>
            </a:ln>
          </p:spPr>
        </p:pic>
        <p:sp>
          <p:nvSpPr>
            <p:cNvPr id="174" name="Google Shape;174;p5"/>
            <p:cNvSpPr/>
            <p:nvPr/>
          </p:nvSpPr>
          <p:spPr>
            <a:xfrm>
              <a:off x="6423660" y="1575189"/>
              <a:ext cx="152400" cy="4530336"/>
            </a:xfrm>
            <a:prstGeom prst="leftBracket">
              <a:avLst>
                <a:gd name="adj" fmla="val 8333"/>
              </a:avLst>
            </a:prstGeom>
            <a:noFill/>
            <a:ln w="38100" cap="flat" cmpd="sng">
              <a:solidFill>
                <a:srgbClr val="053D5D"/>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cxnSp>
          <p:nvCxnSpPr>
            <p:cNvPr id="175" name="Google Shape;175;p5"/>
            <p:cNvCxnSpPr/>
            <p:nvPr/>
          </p:nvCxnSpPr>
          <p:spPr>
            <a:xfrm flipH="1">
              <a:off x="5947410" y="3394666"/>
              <a:ext cx="476250" cy="88750"/>
            </a:xfrm>
            <a:prstGeom prst="straightConnector1">
              <a:avLst/>
            </a:prstGeom>
            <a:noFill/>
            <a:ln w="25400" cap="flat" cmpd="sng">
              <a:solidFill>
                <a:srgbClr val="053D5D"/>
              </a:solidFill>
              <a:prstDash val="solid"/>
              <a:round/>
              <a:headEnd type="none" w="sm" len="sm"/>
              <a:tailEnd type="stealth" w="med" len="med"/>
            </a:ln>
            <a:effectLst>
              <a:outerShdw blurRad="40000" dist="20000" dir="5400000" rotWithShape="0">
                <a:srgbClr val="000000">
                  <a:alpha val="37254"/>
                </a:srgbClr>
              </a:outerShdw>
            </a:effectLst>
          </p:spPr>
        </p:cxnSp>
        <p:sp>
          <p:nvSpPr>
            <p:cNvPr id="176" name="Google Shape;176;p5"/>
            <p:cNvSpPr txBox="1"/>
            <p:nvPr/>
          </p:nvSpPr>
          <p:spPr>
            <a:xfrm>
              <a:off x="4299838" y="3883400"/>
              <a:ext cx="1284900" cy="2946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pic>
          <p:nvPicPr>
            <p:cNvPr id="177" name="Google Shape;177;p5"/>
            <p:cNvPicPr preferRelativeResize="0"/>
            <p:nvPr/>
          </p:nvPicPr>
          <p:blipFill rotWithShape="1">
            <a:blip r:embed="rId10">
              <a:alphaModFix/>
            </a:blip>
            <a:srcRect/>
            <a:stretch/>
          </p:blipFill>
          <p:spPr>
            <a:xfrm>
              <a:off x="3935027" y="4930588"/>
              <a:ext cx="1113156" cy="779209"/>
            </a:xfrm>
            <a:prstGeom prst="rect">
              <a:avLst/>
            </a:prstGeom>
            <a:noFill/>
            <a:ln>
              <a:noFill/>
            </a:ln>
          </p:spPr>
        </p:pic>
        <p:sp>
          <p:nvSpPr>
            <p:cNvPr id="178" name="Google Shape;178;p5"/>
            <p:cNvSpPr txBox="1"/>
            <p:nvPr/>
          </p:nvSpPr>
          <p:spPr>
            <a:xfrm>
              <a:off x="4688783" y="5320192"/>
              <a:ext cx="1435200" cy="500700"/>
            </a:xfrm>
            <a:prstGeom prst="rect">
              <a:avLst/>
            </a:prstGeom>
            <a:solidFill>
              <a:srgbClr val="FFFFFF">
                <a:alpha val="45490"/>
              </a:srgbClr>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53D5D"/>
                  </a:solidFill>
                  <a:latin typeface="Arial"/>
                  <a:ea typeface="Arial"/>
                  <a:cs typeface="Arial"/>
                  <a:sym typeface="Arial"/>
                </a:rPr>
                <a:t>CHỦ DOANH NGHIỆP</a:t>
              </a:r>
              <a:endParaRPr sz="1400" b="0" i="0" u="none" strike="noStrike" cap="none">
                <a:solidFill>
                  <a:srgbClr val="000000"/>
                </a:solidFill>
                <a:latin typeface="Arial"/>
                <a:ea typeface="Arial"/>
                <a:cs typeface="Arial"/>
                <a:sym typeface="Arial"/>
              </a:endParaRPr>
            </a:p>
          </p:txBody>
        </p:sp>
      </p:grpSp>
      <p:cxnSp>
        <p:nvCxnSpPr>
          <p:cNvPr id="179" name="Google Shape;179;p5"/>
          <p:cNvCxnSpPr/>
          <p:nvPr/>
        </p:nvCxnSpPr>
        <p:spPr>
          <a:xfrm flipH="1">
            <a:off x="7027515" y="4948587"/>
            <a:ext cx="569014" cy="580892"/>
          </a:xfrm>
          <a:prstGeom prst="straightConnector1">
            <a:avLst/>
          </a:prstGeom>
          <a:noFill/>
          <a:ln w="25400" cap="flat" cmpd="sng">
            <a:solidFill>
              <a:srgbClr val="053D5D"/>
            </a:solidFill>
            <a:prstDash val="solid"/>
            <a:round/>
            <a:headEnd type="stealth" w="med" len="med"/>
            <a:tailEnd type="stealth" w="med" len="med"/>
          </a:ln>
          <a:effectLst>
            <a:outerShdw blurRad="40000" dist="20000" dir="5400000" rotWithShape="0">
              <a:srgbClr val="000000">
                <a:alpha val="37254"/>
              </a:srgbClr>
            </a:outerShdw>
          </a:effectLst>
        </p:spPr>
      </p:cxnSp>
      <p:sp>
        <p:nvSpPr>
          <p:cNvPr id="180" name="Google Shape;180;p5"/>
          <p:cNvSpPr txBox="1"/>
          <p:nvPr/>
        </p:nvSpPr>
        <p:spPr>
          <a:xfrm>
            <a:off x="856225" y="1752150"/>
            <a:ext cx="6261900" cy="4536600"/>
          </a:xfrm>
          <a:prstGeom prst="rect">
            <a:avLst/>
          </a:prstGeom>
          <a:noFill/>
          <a:ln>
            <a:noFill/>
          </a:ln>
        </p:spPr>
        <p:txBody>
          <a:bodyPr spcFirstLastPara="1" wrap="square" lIns="91425" tIns="45700" rIns="91425" bIns="45700" anchor="t" anchorCtr="0">
            <a:noAutofit/>
          </a:bodyPr>
          <a:lstStyle/>
          <a:p>
            <a:pPr marL="0" marR="0" lvl="0" indent="0" algn="l" rtl="0">
              <a:lnSpc>
                <a:spcPct val="115000"/>
              </a:lnSpc>
              <a:spcBef>
                <a:spcPts val="0"/>
              </a:spcBef>
              <a:spcAft>
                <a:spcPts val="0"/>
              </a:spcAft>
              <a:buClr>
                <a:srgbClr val="A5C935"/>
              </a:buClr>
              <a:buSzPts val="2000"/>
              <a:buFont typeface="Arial"/>
              <a:buNone/>
            </a:pPr>
            <a:r>
              <a:rPr lang="en-US" sz="2000" b="0" i="0" u="none" strike="noStrike" cap="none">
                <a:solidFill>
                  <a:srgbClr val="00467F"/>
                </a:solidFill>
                <a:latin typeface="Arial"/>
                <a:ea typeface="Arial"/>
                <a:cs typeface="Arial"/>
                <a:sym typeface="Arial"/>
              </a:rPr>
              <a:t>Các dịch vụ năng lượng tích hợp</a:t>
            </a:r>
            <a:endParaRPr sz="2000" b="0" i="0" u="none" strike="noStrike" cap="none">
              <a:solidFill>
                <a:srgbClr val="FF0000"/>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Phát triển</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Nhận dạng giải pháp bảo toàn năng lượng (ECM)</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Thiết kế kỹ thuật</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Tài chính*</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Mua sắm</a:t>
            </a:r>
            <a:endParaRPr sz="2000" b="0" i="0" u="none" strike="noStrike" cap="none">
              <a:solidFill>
                <a:srgbClr val="FF0000"/>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Xây dựng và giám sát tại chỗ</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Nghiệm thu</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Xây dựng năng lực</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Bảo lãnh thực hiện</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Vận hành và bảo dưỡng *</a:t>
            </a:r>
            <a:endParaRPr sz="2000" b="0" i="0" u="none" strike="noStrike" cap="none">
              <a:solidFill>
                <a:srgbClr val="00467F"/>
              </a:solidFill>
              <a:latin typeface="Arial"/>
              <a:ea typeface="Arial"/>
              <a:cs typeface="Arial"/>
              <a:sym typeface="Arial"/>
            </a:endParaRPr>
          </a:p>
          <a:p>
            <a:pPr marL="354013" marR="0" lvl="1" indent="-354013" algn="l" rtl="0">
              <a:lnSpc>
                <a:spcPct val="115000"/>
              </a:lnSpc>
              <a:spcBef>
                <a:spcPts val="0"/>
              </a:spcBef>
              <a:spcAft>
                <a:spcPts val="0"/>
              </a:spcAft>
              <a:buClr>
                <a:srgbClr val="00467F"/>
              </a:buClr>
              <a:buSzPts val="2000"/>
              <a:buFont typeface="Arial"/>
              <a:buChar char="›"/>
            </a:pPr>
            <a:r>
              <a:rPr lang="en-US" sz="2000" b="0" i="0" u="none" strike="noStrike" cap="none">
                <a:solidFill>
                  <a:srgbClr val="00467F"/>
                </a:solidFill>
                <a:latin typeface="Arial"/>
                <a:ea typeface="Arial"/>
                <a:cs typeface="Arial"/>
                <a:sym typeface="Arial"/>
              </a:rPr>
              <a:t>Theo dõi &amp; Đánh giá mức tiết kiệm</a:t>
            </a:r>
            <a:endParaRPr sz="2000" b="0" i="0" u="none" strike="noStrike" cap="none">
              <a:solidFill>
                <a:srgbClr val="00467F"/>
              </a:solidFill>
              <a:latin typeface="Arial"/>
              <a:ea typeface="Arial"/>
              <a:cs typeface="Arial"/>
              <a:sym typeface="Arial"/>
            </a:endParaRPr>
          </a:p>
        </p:txBody>
      </p:sp>
      <p:sp>
        <p:nvSpPr>
          <p:cNvPr id="181" name="Google Shape;181;p5"/>
          <p:cNvSpPr txBox="1"/>
          <p:nvPr/>
        </p:nvSpPr>
        <p:spPr>
          <a:xfrm>
            <a:off x="856219" y="6397551"/>
            <a:ext cx="3133500" cy="323100"/>
          </a:xfrm>
          <a:prstGeom prst="rect">
            <a:avLst/>
          </a:prstGeom>
          <a:solidFill>
            <a:schemeClr val="lt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500"/>
              <a:buFont typeface="Arial"/>
              <a:buNone/>
            </a:pPr>
            <a:r>
              <a:rPr lang="en-US" sz="1500" b="0" i="0" u="none" strike="noStrike" cap="none">
                <a:solidFill>
                  <a:srgbClr val="00467F"/>
                </a:solidFill>
                <a:latin typeface="Montserrat"/>
                <a:ea typeface="Montserrat"/>
                <a:cs typeface="Montserrat"/>
                <a:sym typeface="Montserrat"/>
              </a:rPr>
              <a:t>* Một số ESCO chào hàng</a:t>
            </a:r>
            <a:endParaRPr sz="1500" b="0" i="0" u="none" strike="noStrike" cap="none">
              <a:solidFill>
                <a:srgbClr val="00467F"/>
              </a:solidFill>
              <a:latin typeface="Montserrat"/>
              <a:ea typeface="Montserrat"/>
              <a:cs typeface="Montserrat"/>
              <a:sym typeface="Montserrat"/>
            </a:endParaRPr>
          </a:p>
        </p:txBody>
      </p:sp>
      <p:sp>
        <p:nvSpPr>
          <p:cNvPr id="182" name="Google Shape;182;p5"/>
          <p:cNvSpPr txBox="1"/>
          <p:nvPr/>
        </p:nvSpPr>
        <p:spPr>
          <a:xfrm>
            <a:off x="856225" y="1168150"/>
            <a:ext cx="10463100" cy="4752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800"/>
              <a:buFont typeface="Arial"/>
              <a:buNone/>
            </a:pPr>
            <a:r>
              <a:rPr lang="en-US" sz="2800" b="1" i="0" u="none" strike="noStrike" cap="none">
                <a:solidFill>
                  <a:schemeClr val="lt1"/>
                </a:solidFill>
                <a:latin typeface="Arial"/>
                <a:ea typeface="Arial"/>
                <a:cs typeface="Arial"/>
                <a:sym typeface="Arial"/>
              </a:rPr>
              <a:t>MÔ HÌNH KINH DOANH ESCO – CÁC DỊCH VỤ TÍCH HỢP</a:t>
            </a:r>
            <a:endParaRPr sz="3200" b="1" i="0" u="none" strike="noStrike" cap="none">
              <a:solidFill>
                <a:srgbClr val="FFFFFF"/>
              </a:solidFill>
              <a:latin typeface="Arial"/>
              <a:ea typeface="Arial"/>
              <a:cs typeface="Arial"/>
              <a:sym typeface="Arial"/>
            </a:endParaRPr>
          </a:p>
        </p:txBody>
      </p:sp>
      <p:sp>
        <p:nvSpPr>
          <p:cNvPr id="183" name="Google Shape;183;p5"/>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17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6"/>
          <p:cNvSpPr txBox="1"/>
          <p:nvPr/>
        </p:nvSpPr>
        <p:spPr>
          <a:xfrm>
            <a:off x="838200" y="1322710"/>
            <a:ext cx="10515599" cy="506152"/>
          </a:xfrm>
          <a:prstGeom prst="rect">
            <a:avLst/>
          </a:prstGeom>
          <a:solidFill>
            <a:srgbClr val="004AAD"/>
          </a:solidFill>
          <a:ln>
            <a:noFill/>
          </a:ln>
        </p:spPr>
        <p:txBody>
          <a:bodyPr spcFirstLastPara="1" wrap="square" lIns="91425" tIns="45700" rIns="91425" bIns="45700" anchor="ctr" anchorCtr="0">
            <a:normAutofit fontScale="90000" lnSpcReduction="10000"/>
          </a:bodyPr>
          <a:lstStyle/>
          <a:p>
            <a:pPr marL="0" marR="0" lvl="0" indent="0" algn="l" rtl="0">
              <a:lnSpc>
                <a:spcPct val="90000"/>
              </a:lnSpc>
              <a:spcBef>
                <a:spcPts val="0"/>
              </a:spcBef>
              <a:spcAft>
                <a:spcPts val="0"/>
              </a:spcAft>
              <a:buClr>
                <a:srgbClr val="000000"/>
              </a:buClr>
              <a:buSzPct val="111111"/>
              <a:buFont typeface="Arial"/>
              <a:buNone/>
            </a:pPr>
            <a:r>
              <a:rPr lang="en-US" sz="3600" b="1" i="0" u="none" strike="noStrike" cap="none">
                <a:solidFill>
                  <a:srgbClr val="FFFFFF"/>
                </a:solidFill>
                <a:latin typeface="Arial"/>
                <a:ea typeface="Arial"/>
                <a:cs typeface="Arial"/>
                <a:sym typeface="Arial"/>
              </a:rPr>
              <a:t>CÁC LOẠI HỢP ĐỒNG HIỆU QUẢ NĂNG LƯỢNG</a:t>
            </a:r>
            <a:endParaRPr sz="1400" b="0" i="0" u="none" strike="noStrike" cap="none">
              <a:solidFill>
                <a:srgbClr val="000000"/>
              </a:solidFill>
              <a:latin typeface="Arial"/>
              <a:ea typeface="Arial"/>
              <a:cs typeface="Arial"/>
              <a:sym typeface="Arial"/>
            </a:endParaRPr>
          </a:p>
        </p:txBody>
      </p:sp>
      <p:sp>
        <p:nvSpPr>
          <p:cNvPr id="189" name="Google Shape;189;p6"/>
          <p:cNvSpPr txBox="1"/>
          <p:nvPr/>
        </p:nvSpPr>
        <p:spPr>
          <a:xfrm>
            <a:off x="1348325" y="2536448"/>
            <a:ext cx="9495300" cy="1785600"/>
          </a:xfrm>
          <a:prstGeom prst="rect">
            <a:avLst/>
          </a:prstGeom>
          <a:noFill/>
          <a:ln>
            <a:noFill/>
          </a:ln>
        </p:spPr>
        <p:txBody>
          <a:bodyPr spcFirstLastPara="1" wrap="square" lIns="45700" tIns="45700" rIns="45700" bIns="45700" anchor="t" anchorCtr="0">
            <a:spAutoFit/>
          </a:bodyPr>
          <a:lstStyle/>
          <a:p>
            <a:pPr marL="285750" marR="0" lvl="0" indent="-285750" algn="l" rtl="0">
              <a:lnSpc>
                <a:spcPct val="100000"/>
              </a:lnSpc>
              <a:spcBef>
                <a:spcPts val="0"/>
              </a:spcBef>
              <a:spcAft>
                <a:spcPts val="0"/>
              </a:spcAft>
              <a:buClr>
                <a:srgbClr val="000000"/>
              </a:buClr>
              <a:buSzPts val="3000"/>
              <a:buFont typeface="Arial"/>
              <a:buChar char="•"/>
            </a:pPr>
            <a:r>
              <a:rPr lang="en-US" sz="3000" b="0" i="0" u="none" strike="noStrike" cap="none">
                <a:solidFill>
                  <a:srgbClr val="053D5D"/>
                </a:solidFill>
                <a:latin typeface="Arial"/>
                <a:ea typeface="Arial"/>
                <a:cs typeface="Arial"/>
                <a:sym typeface="Arial"/>
              </a:rPr>
              <a:t>Hợp đồng đảm bảo mức tiết kiệm.</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1200"/>
              </a:spcBef>
              <a:spcAft>
                <a:spcPts val="0"/>
              </a:spcAft>
              <a:buClr>
                <a:srgbClr val="000000"/>
              </a:buClr>
              <a:buSzPts val="3000"/>
              <a:buFont typeface="Arial"/>
              <a:buChar char="•"/>
            </a:pPr>
            <a:r>
              <a:rPr lang="en-US" sz="3000" b="0" i="0" u="none" strike="noStrike" cap="none">
                <a:solidFill>
                  <a:srgbClr val="053D5D"/>
                </a:solidFill>
                <a:latin typeface="Arial"/>
                <a:ea typeface="Arial"/>
                <a:cs typeface="Arial"/>
                <a:sym typeface="Arial"/>
              </a:rPr>
              <a:t>Hợp đồng chia sẻ mức tiết kiệm.</a:t>
            </a:r>
            <a:endParaRPr sz="3000" b="0" i="0" u="none" strike="noStrike" cap="none">
              <a:solidFill>
                <a:srgbClr val="053D5D"/>
              </a:solidFill>
              <a:latin typeface="Arial"/>
              <a:ea typeface="Arial"/>
              <a:cs typeface="Arial"/>
              <a:sym typeface="Arial"/>
            </a:endParaRPr>
          </a:p>
          <a:p>
            <a:pPr marL="285750" marR="0" lvl="0" indent="-285750" algn="l" rtl="0">
              <a:lnSpc>
                <a:spcPct val="100000"/>
              </a:lnSpc>
              <a:spcBef>
                <a:spcPts val="1200"/>
              </a:spcBef>
              <a:spcAft>
                <a:spcPts val="0"/>
              </a:spcAft>
              <a:buClr>
                <a:srgbClr val="000000"/>
              </a:buClr>
              <a:buSzPts val="3000"/>
              <a:buFont typeface="Arial"/>
              <a:buChar char="•"/>
            </a:pPr>
            <a:r>
              <a:rPr lang="en-US" sz="3000" b="0" i="0" u="none" strike="noStrike" cap="none">
                <a:solidFill>
                  <a:srgbClr val="053D5D"/>
                </a:solidFill>
                <a:latin typeface="Arial"/>
                <a:ea typeface="Arial"/>
                <a:cs typeface="Arial"/>
                <a:sym typeface="Arial"/>
              </a:rPr>
              <a:t>Hợp đồng mua bán điện (Chauffage).</a:t>
            </a:r>
            <a:endParaRPr sz="1400" b="0" i="0" u="none" strike="noStrike" cap="none">
              <a:solidFill>
                <a:srgbClr val="000000"/>
              </a:solidFill>
              <a:latin typeface="Arial"/>
              <a:ea typeface="Arial"/>
              <a:cs typeface="Arial"/>
              <a:sym typeface="Arial"/>
            </a:endParaRPr>
          </a:p>
        </p:txBody>
      </p:sp>
      <p:sp>
        <p:nvSpPr>
          <p:cNvPr id="190" name="Google Shape;190;p6"/>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7"/>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sz="1400" b="0" i="0" u="none" strike="noStrike" cap="none">
              <a:solidFill>
                <a:srgbClr val="000000"/>
              </a:solidFill>
              <a:latin typeface="Arial"/>
              <a:ea typeface="Arial"/>
              <a:cs typeface="Arial"/>
              <a:sym typeface="Arial"/>
            </a:endParaRPr>
          </a:p>
        </p:txBody>
      </p:sp>
      <p:sp>
        <p:nvSpPr>
          <p:cNvPr id="196" name="Google Shape;196;p7"/>
          <p:cNvSpPr txBox="1"/>
          <p:nvPr/>
        </p:nvSpPr>
        <p:spPr>
          <a:xfrm>
            <a:off x="951015" y="1713159"/>
            <a:ext cx="10651939" cy="477054"/>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000000"/>
              </a:buClr>
              <a:buSzPts val="2500"/>
              <a:buFont typeface="Arial"/>
              <a:buNone/>
            </a:pPr>
            <a:r>
              <a:rPr lang="en-US" sz="2500" b="0" i="0" u="none" strike="noStrike" cap="none">
                <a:solidFill>
                  <a:srgbClr val="053D5D"/>
                </a:solidFill>
                <a:latin typeface="Arial"/>
                <a:ea typeface="Arial"/>
                <a:cs typeface="Arial"/>
                <a:sym typeface="Arial"/>
              </a:rPr>
              <a:t>Đảm bảo mức tiết kiệm – vốn hoạt động như thế nào</a:t>
            </a:r>
            <a:endParaRPr sz="1400" b="0" i="0" u="none" strike="noStrike" cap="none">
              <a:solidFill>
                <a:srgbClr val="000000"/>
              </a:solidFill>
              <a:latin typeface="Arial"/>
              <a:ea typeface="Arial"/>
              <a:cs typeface="Arial"/>
              <a:sym typeface="Arial"/>
            </a:endParaRPr>
          </a:p>
        </p:txBody>
      </p:sp>
      <p:grpSp>
        <p:nvGrpSpPr>
          <p:cNvPr id="197" name="Google Shape;197;p7"/>
          <p:cNvGrpSpPr/>
          <p:nvPr/>
        </p:nvGrpSpPr>
        <p:grpSpPr>
          <a:xfrm>
            <a:off x="1657910" y="2051257"/>
            <a:ext cx="8020347" cy="4806743"/>
            <a:chOff x="1152525" y="1724025"/>
            <a:chExt cx="6648449" cy="4429124"/>
          </a:xfrm>
        </p:grpSpPr>
        <p:graphicFrame>
          <p:nvGraphicFramePr>
            <p:cNvPr id="198" name="Google Shape;198;p7"/>
            <p:cNvGraphicFramePr/>
            <p:nvPr/>
          </p:nvGraphicFramePr>
          <p:xfrm>
            <a:off x="1152525" y="1724025"/>
            <a:ext cx="6648449" cy="4429124"/>
          </p:xfrm>
          <a:graphic>
            <a:graphicData uri="http://schemas.openxmlformats.org/drawingml/2006/chart">
              <c:chart xmlns:c="http://schemas.openxmlformats.org/drawingml/2006/chart" xmlns:r="http://schemas.openxmlformats.org/officeDocument/2006/relationships" r:id="rId3"/>
            </a:graphicData>
          </a:graphic>
        </p:graphicFrame>
        <p:sp>
          <p:nvSpPr>
            <p:cNvPr id="199" name="Google Shape;199;p7"/>
            <p:cNvSpPr/>
            <p:nvPr/>
          </p:nvSpPr>
          <p:spPr>
            <a:xfrm>
              <a:off x="3086580" y="4246785"/>
              <a:ext cx="756741" cy="1180907"/>
            </a:xfrm>
            <a:prstGeom prst="round2DiagRect">
              <a:avLst>
                <a:gd name="adj1" fmla="val 16667"/>
                <a:gd name="adj2" fmla="val 0"/>
              </a:avLst>
            </a:prstGeom>
            <a:solidFill>
              <a:srgbClr val="FFFFFF"/>
            </a:solidFill>
            <a:ln w="25400" cap="flat" cmpd="sng">
              <a:solidFill>
                <a:srgbClr val="0BD0D9"/>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phí hàng năm hiện nay của chủ doanh nghiệp</a:t>
              </a:r>
              <a:endParaRPr sz="1200" b="0" i="0" u="none" strike="noStrike" cap="none">
                <a:solidFill>
                  <a:srgbClr val="053D5D"/>
                </a:solidFill>
                <a:latin typeface="Montserrat"/>
                <a:ea typeface="Montserrat"/>
                <a:cs typeface="Montserrat"/>
                <a:sym typeface="Montserrat"/>
              </a:endParaRPr>
            </a:p>
          </p:txBody>
        </p:sp>
        <p:sp>
          <p:nvSpPr>
            <p:cNvPr id="200" name="Google Shape;200;p7"/>
            <p:cNvSpPr txBox="1"/>
            <p:nvPr/>
          </p:nvSpPr>
          <p:spPr>
            <a:xfrm>
              <a:off x="3843339" y="3887352"/>
              <a:ext cx="866666"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sz="1400" b="0" i="0" u="none" strike="noStrike" cap="none">
                <a:solidFill>
                  <a:srgbClr val="000000"/>
                </a:solidFill>
                <a:latin typeface="Arial"/>
                <a:ea typeface="Arial"/>
                <a:cs typeface="Arial"/>
                <a:sym typeface="Arial"/>
              </a:endParaRPr>
            </a:p>
          </p:txBody>
        </p:sp>
        <p:sp>
          <p:nvSpPr>
            <p:cNvPr id="201" name="Google Shape;201;p7"/>
            <p:cNvSpPr/>
            <p:nvPr/>
          </p:nvSpPr>
          <p:spPr>
            <a:xfrm>
              <a:off x="4343400" y="2809875"/>
              <a:ext cx="200025" cy="885825"/>
            </a:xfrm>
            <a:prstGeom prst="rightBrace">
              <a:avLst>
                <a:gd name="adj1" fmla="val 8333"/>
                <a:gd name="adj2" fmla="val 50000"/>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202" name="Google Shape;202;p7"/>
            <p:cNvCxnSpPr>
              <a:stCxn id="201" idx="1"/>
            </p:cNvCxnSpPr>
            <p:nvPr/>
          </p:nvCxnSpPr>
          <p:spPr>
            <a:xfrm>
              <a:off x="4543425" y="3252788"/>
              <a:ext cx="333300" cy="0"/>
            </a:xfrm>
            <a:prstGeom prst="straightConnector1">
              <a:avLst/>
            </a:prstGeom>
            <a:noFill/>
            <a:ln w="25400" cap="flat" cmpd="sng">
              <a:solidFill>
                <a:srgbClr val="0F6FC6"/>
              </a:solidFill>
              <a:prstDash val="solid"/>
              <a:round/>
              <a:headEnd type="none" w="sm" len="sm"/>
              <a:tailEnd type="none" w="sm" len="sm"/>
            </a:ln>
            <a:effectLst>
              <a:outerShdw blurRad="40000" dist="20000" dir="5400000" rotWithShape="0">
                <a:srgbClr val="000000">
                  <a:alpha val="37254"/>
                </a:srgbClr>
              </a:outerShdw>
            </a:effectLst>
          </p:spPr>
        </p:cxnSp>
        <p:sp>
          <p:nvSpPr>
            <p:cNvPr id="203" name="Google Shape;203;p7"/>
            <p:cNvSpPr txBox="1"/>
            <p:nvPr/>
          </p:nvSpPr>
          <p:spPr>
            <a:xfrm>
              <a:off x="3693607" y="2829841"/>
              <a:ext cx="780656" cy="84143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Chủ doanh nghiệp trả nợ ngân hàng</a:t>
              </a:r>
              <a:endParaRPr sz="1200" b="0" i="0" u="none" strike="noStrike" cap="none">
                <a:solidFill>
                  <a:srgbClr val="053D5D"/>
                </a:solidFill>
                <a:latin typeface="Montserrat"/>
                <a:ea typeface="Montserrat"/>
                <a:cs typeface="Montserrat"/>
                <a:sym typeface="Montserrat"/>
              </a:endParaRPr>
            </a:p>
          </p:txBody>
        </p:sp>
        <p:sp>
          <p:nvSpPr>
            <p:cNvPr id="204" name="Google Shape;204;p7"/>
            <p:cNvSpPr txBox="1"/>
            <p:nvPr/>
          </p:nvSpPr>
          <p:spPr>
            <a:xfrm>
              <a:off x="4408146" y="2809914"/>
              <a:ext cx="573351" cy="38247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Phí tài chính</a:t>
              </a:r>
              <a:endParaRPr sz="1200" b="0" i="0" u="none" strike="noStrike" cap="none">
                <a:solidFill>
                  <a:srgbClr val="053D5D"/>
                </a:solidFill>
                <a:latin typeface="Montserrat"/>
                <a:ea typeface="Montserrat"/>
                <a:cs typeface="Montserrat"/>
                <a:sym typeface="Montserrat"/>
              </a:endParaRPr>
            </a:p>
          </p:txBody>
        </p:sp>
        <p:sp>
          <p:nvSpPr>
            <p:cNvPr id="205" name="Google Shape;205;p7"/>
            <p:cNvSpPr txBox="1"/>
            <p:nvPr/>
          </p:nvSpPr>
          <p:spPr>
            <a:xfrm>
              <a:off x="4464858" y="3263721"/>
              <a:ext cx="456883" cy="382470"/>
            </a:xfrm>
            <a:prstGeom prst="rect">
              <a:avLst/>
            </a:prstGeom>
            <a:noFill/>
            <a:ln>
              <a:noFill/>
            </a:ln>
          </p:spPr>
          <p:txBody>
            <a:bodyPr spcFirstLastPara="1" wrap="square" lIns="0" tIns="45700" rIns="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Vốn đầu tư</a:t>
              </a:r>
              <a:endParaRPr sz="1200" b="0" i="0" u="none" strike="noStrike" cap="none">
                <a:solidFill>
                  <a:srgbClr val="053D5D"/>
                </a:solidFill>
                <a:latin typeface="Montserrat"/>
                <a:ea typeface="Montserrat"/>
                <a:cs typeface="Montserrat"/>
                <a:sym typeface="Montserrat"/>
              </a:endParaRPr>
            </a:p>
          </p:txBody>
        </p:sp>
        <p:sp>
          <p:nvSpPr>
            <p:cNvPr id="206" name="Google Shape;206;p7"/>
            <p:cNvSpPr txBox="1"/>
            <p:nvPr/>
          </p:nvSpPr>
          <p:spPr>
            <a:xfrm>
              <a:off x="3787497" y="2330955"/>
              <a:ext cx="1280061" cy="42539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Chủ DN thu được (tùy chọn)</a:t>
              </a:r>
              <a:endParaRPr sz="1400" b="0" i="0" u="none" strike="noStrike" cap="none">
                <a:solidFill>
                  <a:srgbClr val="000000"/>
                </a:solidFill>
                <a:latin typeface="Arial"/>
                <a:ea typeface="Arial"/>
                <a:cs typeface="Arial"/>
                <a:sym typeface="Arial"/>
              </a:endParaRPr>
            </a:p>
          </p:txBody>
        </p:sp>
        <p:sp>
          <p:nvSpPr>
            <p:cNvPr id="207" name="Google Shape;207;p7"/>
            <p:cNvSpPr txBox="1"/>
            <p:nvPr/>
          </p:nvSpPr>
          <p:spPr>
            <a:xfrm>
              <a:off x="5699646" y="3870175"/>
              <a:ext cx="1000124" cy="1419225"/>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FFFF"/>
                  </a:solidFill>
                  <a:latin typeface="Montserrat"/>
                  <a:ea typeface="Montserrat"/>
                  <a:cs typeface="Montserrat"/>
                  <a:sym typeface="Montserrat"/>
                </a:rPr>
                <a:t>Chi phí năng lượng và chi phí O&amp;M</a:t>
              </a:r>
              <a:endParaRPr sz="1400" b="0" i="0" u="none" strike="noStrike" cap="none">
                <a:solidFill>
                  <a:srgbClr val="000000"/>
                </a:solidFill>
                <a:latin typeface="Arial"/>
                <a:ea typeface="Arial"/>
                <a:cs typeface="Arial"/>
                <a:sym typeface="Arial"/>
              </a:endParaRPr>
            </a:p>
          </p:txBody>
        </p:sp>
        <p:sp>
          <p:nvSpPr>
            <p:cNvPr id="208" name="Google Shape;208;p7"/>
            <p:cNvSpPr txBox="1"/>
            <p:nvPr/>
          </p:nvSpPr>
          <p:spPr>
            <a:xfrm>
              <a:off x="5598081" y="2507689"/>
              <a:ext cx="1086525" cy="68844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Chủ doanh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nghiệp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600"/>
                <a:buFont typeface="Arial"/>
                <a:buNone/>
              </a:pPr>
              <a:r>
                <a:rPr lang="en-US" sz="1600" b="0" i="0" u="none" strike="noStrike" cap="none">
                  <a:solidFill>
                    <a:srgbClr val="053D5D"/>
                  </a:solidFill>
                  <a:latin typeface="Montserrat"/>
                  <a:ea typeface="Montserrat"/>
                  <a:cs typeface="Montserrat"/>
                  <a:sym typeface="Montserrat"/>
                </a:rPr>
                <a:t>hưởng lợi</a:t>
              </a:r>
              <a:endParaRPr sz="1600" b="0" i="0" u="none" strike="noStrike" cap="none">
                <a:solidFill>
                  <a:srgbClr val="053D5D"/>
                </a:solidFill>
                <a:latin typeface="Montserrat"/>
                <a:ea typeface="Montserrat"/>
                <a:cs typeface="Montserrat"/>
                <a:sym typeface="Montserrat"/>
              </a:endParaRPr>
            </a:p>
          </p:txBody>
        </p:sp>
        <p:sp>
          <p:nvSpPr>
            <p:cNvPr id="209" name="Google Shape;209;p7"/>
            <p:cNvSpPr/>
            <p:nvPr/>
          </p:nvSpPr>
          <p:spPr>
            <a:xfrm>
              <a:off x="5213375" y="2662654"/>
              <a:ext cx="209550" cy="2771584"/>
            </a:xfrm>
            <a:prstGeom prst="rightBracket">
              <a:avLst>
                <a:gd name="adj" fmla="val 8333"/>
              </a:avLst>
            </a:prstGeom>
            <a:noFill/>
            <a:ln w="25400" cap="flat" cmpd="sng">
              <a:solidFill>
                <a:srgbClr val="053D5D"/>
              </a:solidFill>
              <a:prstDash val="solid"/>
              <a:round/>
              <a:headEnd type="none" w="sm" len="sm"/>
              <a:tailEnd type="none" w="sm" len="sm"/>
            </a:ln>
            <a:effectLst>
              <a:outerShdw blurRad="40000" dist="20000" dir="5400000" rotWithShape="0">
                <a:srgbClr val="000000">
                  <a:alpha val="37254"/>
                </a:srgbClr>
              </a:outerShdw>
            </a:effectLst>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Montserrat"/>
                <a:ea typeface="Montserrat"/>
                <a:cs typeface="Montserrat"/>
                <a:sym typeface="Montserrat"/>
              </a:endParaRPr>
            </a:p>
          </p:txBody>
        </p:sp>
        <p:sp>
          <p:nvSpPr>
            <p:cNvPr id="210" name="Google Shape;210;p7"/>
            <p:cNvSpPr/>
            <p:nvPr/>
          </p:nvSpPr>
          <p:spPr>
            <a:xfrm>
              <a:off x="4789756" y="3874568"/>
              <a:ext cx="822846" cy="1362585"/>
            </a:xfrm>
            <a:prstGeom prst="round2DiagRect">
              <a:avLst>
                <a:gd name="adj1" fmla="val 16667"/>
                <a:gd name="adj2" fmla="val 0"/>
              </a:avLst>
            </a:prstGeom>
            <a:solidFill>
              <a:srgbClr val="FFFFFF"/>
            </a:solidFill>
            <a:ln w="25400" cap="flat" cmpd="sng">
              <a:solidFill>
                <a:srgbClr val="0BD0D9">
                  <a:alpha val="88235"/>
                </a:srgbClr>
              </a:solidFill>
              <a:prstDash val="solid"/>
              <a:round/>
              <a:headEnd type="none" w="sm" len="sm"/>
              <a:tailEnd type="none" w="sm" len="sm"/>
            </a:ln>
          </p:spPr>
          <p:txBody>
            <a:bodyPr spcFirstLastPara="1" wrap="square" lIns="7200" tIns="45700" rIns="7200" bIns="45700" anchor="t" anchorCtr="0">
              <a:sp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053D5D"/>
                  </a:solidFill>
                  <a:latin typeface="Montserrat"/>
                  <a:ea typeface="Montserrat"/>
                  <a:cs typeface="Montserrat"/>
                  <a:sym typeface="Montserrat"/>
                </a:rPr>
                <a:t>Chi phí hàng năm của doanh nghiệp giảm nhẹ hay ngang bằng</a:t>
              </a:r>
              <a:endParaRPr sz="1200" b="0" i="0" u="none" strike="noStrike" cap="none">
                <a:solidFill>
                  <a:srgbClr val="053D5D"/>
                </a:solidFill>
                <a:latin typeface="Montserrat"/>
                <a:ea typeface="Montserrat"/>
                <a:cs typeface="Montserrat"/>
                <a:sym typeface="Montserrat"/>
              </a:endParaRPr>
            </a:p>
          </p:txBody>
        </p:sp>
      </p:grpSp>
      <p:sp>
        <p:nvSpPr>
          <p:cNvPr id="211" name="Google Shape;211;p7"/>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18" name="Google Shape;218;p8"/>
          <p:cNvSpPr/>
          <p:nvPr/>
        </p:nvSpPr>
        <p:spPr>
          <a:xfrm>
            <a:off x="8340195" y="4586262"/>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219" name="Google Shape;219;p8"/>
          <p:cNvGrpSpPr/>
          <p:nvPr/>
        </p:nvGrpSpPr>
        <p:grpSpPr>
          <a:xfrm>
            <a:off x="842668" y="2205416"/>
            <a:ext cx="10937465" cy="4426369"/>
            <a:chOff x="134943" y="2375397"/>
            <a:chExt cx="8977645" cy="3957769"/>
          </a:xfrm>
        </p:grpSpPr>
        <p:grpSp>
          <p:nvGrpSpPr>
            <p:cNvPr id="220" name="Google Shape;220;p8"/>
            <p:cNvGrpSpPr/>
            <p:nvPr/>
          </p:nvGrpSpPr>
          <p:grpSpPr>
            <a:xfrm>
              <a:off x="5459969" y="2796542"/>
              <a:ext cx="3652619" cy="745655"/>
              <a:chOff x="-44502" y="135616"/>
              <a:chExt cx="3652619" cy="745655"/>
            </a:xfrm>
          </p:grpSpPr>
          <p:sp>
            <p:nvSpPr>
              <p:cNvPr id="221" name="Google Shape;221;p8"/>
              <p:cNvSpPr/>
              <p:nvPr/>
            </p:nvSpPr>
            <p:spPr>
              <a:xfrm>
                <a:off x="-44502" y="152572"/>
                <a:ext cx="615600" cy="684600"/>
              </a:xfrm>
              <a:prstGeom prst="ellipse">
                <a:avLst/>
              </a:prstGeom>
              <a:solidFill>
                <a:srgbClr val="FFC000">
                  <a:alpha val="49411"/>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2" name="Google Shape;222;p8"/>
              <p:cNvSpPr/>
              <p:nvPr/>
            </p:nvSpPr>
            <p:spPr>
              <a:xfrm>
                <a:off x="691217" y="135616"/>
                <a:ext cx="2916900" cy="7287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3" name="Google Shape;223;p8"/>
              <p:cNvSpPr txBox="1"/>
              <p:nvPr/>
            </p:nvSpPr>
            <p:spPr>
              <a:xfrm>
                <a:off x="646709" y="152571"/>
                <a:ext cx="2772300" cy="728700"/>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F6FC6"/>
                  </a:buClr>
                  <a:buSzPts val="1600"/>
                  <a:buFont typeface="Arial"/>
                  <a:buNone/>
                </a:pPr>
                <a:r>
                  <a:rPr lang="en-US" sz="1600" b="0" i="0" u="none" strike="noStrike" cap="none">
                    <a:solidFill>
                      <a:srgbClr val="00467F"/>
                    </a:solidFill>
                    <a:latin typeface="Arial"/>
                    <a:ea typeface="Arial"/>
                    <a:cs typeface="Arial"/>
                    <a:sym typeface="Arial"/>
                  </a:rPr>
                  <a:t>Thanh toán trong thời gian xây dựng* (tương tự như hình thức chìa khóa trao tay)</a:t>
                </a:r>
                <a:endParaRPr sz="1600" b="0" i="0" u="none" strike="noStrike" cap="none">
                  <a:solidFill>
                    <a:srgbClr val="00467F"/>
                  </a:solidFill>
                  <a:latin typeface="Arial"/>
                  <a:ea typeface="Arial"/>
                  <a:cs typeface="Arial"/>
                  <a:sym typeface="Arial"/>
                </a:endParaRPr>
              </a:p>
            </p:txBody>
          </p:sp>
        </p:grpSp>
        <p:cxnSp>
          <p:nvCxnSpPr>
            <p:cNvPr id="224" name="Google Shape;224;p8"/>
            <p:cNvCxnSpPr/>
            <p:nvPr/>
          </p:nvCxnSpPr>
          <p:spPr>
            <a:xfrm rot="10800000" flipH="1">
              <a:off x="1896505" y="3462547"/>
              <a:ext cx="1287274" cy="793739"/>
            </a:xfrm>
            <a:prstGeom prst="straightConnector1">
              <a:avLst/>
            </a:prstGeom>
            <a:noFill/>
            <a:ln w="38100" cap="flat" cmpd="sng">
              <a:solidFill>
                <a:srgbClr val="0F6FC6"/>
              </a:solidFill>
              <a:prstDash val="solid"/>
              <a:round/>
              <a:headEnd type="none" w="sm" len="sm"/>
              <a:tailEnd type="stealth" w="med" len="med"/>
            </a:ln>
          </p:spPr>
        </p:cxnSp>
        <p:grpSp>
          <p:nvGrpSpPr>
            <p:cNvPr id="225" name="Google Shape;225;p8"/>
            <p:cNvGrpSpPr/>
            <p:nvPr/>
          </p:nvGrpSpPr>
          <p:grpSpPr>
            <a:xfrm>
              <a:off x="134943" y="2948624"/>
              <a:ext cx="3766538" cy="864945"/>
              <a:chOff x="223406" y="70"/>
              <a:chExt cx="3766538" cy="864945"/>
            </a:xfrm>
          </p:grpSpPr>
          <p:sp>
            <p:nvSpPr>
              <p:cNvPr id="226" name="Google Shape;226;p8"/>
              <p:cNvSpPr/>
              <p:nvPr/>
            </p:nvSpPr>
            <p:spPr>
              <a:xfrm>
                <a:off x="242331" y="20702"/>
                <a:ext cx="422100" cy="422100"/>
              </a:xfrm>
              <a:prstGeom prst="ellipse">
                <a:avLst/>
              </a:prstGeom>
              <a:solidFill>
                <a:srgbClr val="FFC000">
                  <a:alpha val="49411"/>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7" name="Google Shape;227;p8"/>
              <p:cNvSpPr/>
              <p:nvPr/>
            </p:nvSpPr>
            <p:spPr>
              <a:xfrm>
                <a:off x="724913" y="70"/>
                <a:ext cx="3265031" cy="42221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28" name="Google Shape;228;p8"/>
              <p:cNvSpPr txBox="1"/>
              <p:nvPr/>
            </p:nvSpPr>
            <p:spPr>
              <a:xfrm>
                <a:off x="724913" y="70"/>
                <a:ext cx="3265031" cy="422213"/>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F6FC6"/>
                  </a:buClr>
                  <a:buSzPts val="1600"/>
                  <a:buFont typeface="Arial"/>
                  <a:buNone/>
                </a:pPr>
                <a:r>
                  <a:rPr lang="en-US" sz="1600" b="0" i="0" u="none" strike="noStrike" cap="none">
                    <a:solidFill>
                      <a:srgbClr val="00467F"/>
                    </a:solidFill>
                    <a:latin typeface="Arial"/>
                    <a:ea typeface="Arial"/>
                    <a:cs typeface="Arial"/>
                    <a:sym typeface="Arial"/>
                  </a:rPr>
                  <a:t>Cho khách hàng vay vốn (nếu có)</a:t>
                </a:r>
                <a:endParaRPr sz="1600" b="0" i="0" u="none" strike="noStrike" cap="none">
                  <a:solidFill>
                    <a:srgbClr val="00467F"/>
                  </a:solidFill>
                  <a:latin typeface="Arial"/>
                  <a:ea typeface="Arial"/>
                  <a:cs typeface="Arial"/>
                  <a:sym typeface="Arial"/>
                </a:endParaRPr>
              </a:p>
            </p:txBody>
          </p:sp>
          <p:sp>
            <p:nvSpPr>
              <p:cNvPr id="229" name="Google Shape;229;p8"/>
              <p:cNvSpPr/>
              <p:nvPr/>
            </p:nvSpPr>
            <p:spPr>
              <a:xfrm>
                <a:off x="223406" y="442915"/>
                <a:ext cx="422100" cy="422100"/>
              </a:xfrm>
              <a:prstGeom prst="ellipse">
                <a:avLst/>
              </a:prstGeom>
              <a:solidFill>
                <a:srgbClr val="FFC000">
                  <a:alpha val="49411"/>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0" name="Google Shape;230;p8"/>
              <p:cNvSpPr/>
              <p:nvPr/>
            </p:nvSpPr>
            <p:spPr>
              <a:xfrm>
                <a:off x="728593" y="422283"/>
                <a:ext cx="2252662" cy="422213"/>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1" name="Google Shape;231;p8"/>
              <p:cNvSpPr txBox="1"/>
              <p:nvPr/>
            </p:nvSpPr>
            <p:spPr>
              <a:xfrm>
                <a:off x="728593" y="422283"/>
                <a:ext cx="2252662" cy="422213"/>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F6FC6"/>
                  </a:buClr>
                  <a:buSzPts val="1600"/>
                  <a:buFont typeface="Arial"/>
                  <a:buNone/>
                </a:pPr>
                <a:r>
                  <a:rPr lang="en-US" sz="1600" b="0" i="0" u="none" strike="noStrike" cap="none">
                    <a:solidFill>
                      <a:srgbClr val="00467F"/>
                    </a:solidFill>
                    <a:latin typeface="Arial"/>
                    <a:ea typeface="Arial"/>
                    <a:cs typeface="Arial"/>
                    <a:sym typeface="Arial"/>
                  </a:rPr>
                  <a:t>Khách hàng cam kết</a:t>
                </a:r>
                <a:endParaRPr sz="1600" b="0" i="0" u="none" strike="noStrike" cap="none">
                  <a:solidFill>
                    <a:srgbClr val="00467F"/>
                  </a:solidFill>
                  <a:latin typeface="Arial"/>
                  <a:ea typeface="Arial"/>
                  <a:cs typeface="Arial"/>
                  <a:sym typeface="Arial"/>
                </a:endParaRPr>
              </a:p>
            </p:txBody>
          </p:sp>
        </p:grpSp>
        <p:cxnSp>
          <p:nvCxnSpPr>
            <p:cNvPr id="232" name="Google Shape;232;p8"/>
            <p:cNvCxnSpPr/>
            <p:nvPr/>
          </p:nvCxnSpPr>
          <p:spPr>
            <a:xfrm>
              <a:off x="5220071" y="3448438"/>
              <a:ext cx="1609353" cy="807849"/>
            </a:xfrm>
            <a:prstGeom prst="straightConnector1">
              <a:avLst/>
            </a:prstGeom>
            <a:noFill/>
            <a:ln w="38100" cap="flat" cmpd="sng">
              <a:solidFill>
                <a:srgbClr val="0F6FC6"/>
              </a:solidFill>
              <a:prstDash val="solid"/>
              <a:round/>
              <a:headEnd type="none" w="sm" len="sm"/>
              <a:tailEnd type="stealth" w="med" len="med"/>
            </a:ln>
          </p:spPr>
        </p:cxnSp>
        <p:grpSp>
          <p:nvGrpSpPr>
            <p:cNvPr id="233" name="Google Shape;233;p8"/>
            <p:cNvGrpSpPr/>
            <p:nvPr/>
          </p:nvGrpSpPr>
          <p:grpSpPr>
            <a:xfrm>
              <a:off x="365301" y="4356894"/>
              <a:ext cx="1899895" cy="1976272"/>
              <a:chOff x="9565" y="927"/>
              <a:chExt cx="1899895" cy="1976272"/>
            </a:xfrm>
          </p:grpSpPr>
          <p:sp>
            <p:nvSpPr>
              <p:cNvPr id="234" name="Google Shape;234;p8"/>
              <p:cNvSpPr/>
              <p:nvPr/>
            </p:nvSpPr>
            <p:spPr>
              <a:xfrm>
                <a:off x="9565" y="927"/>
                <a:ext cx="1899895" cy="1519916"/>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5" name="Google Shape;235;p8"/>
              <p:cNvSpPr/>
              <p:nvPr/>
            </p:nvSpPr>
            <p:spPr>
              <a:xfrm>
                <a:off x="29355" y="1292599"/>
                <a:ext cx="1800477" cy="684476"/>
              </a:xfrm>
              <a:prstGeom prst="wedgeRectCallout">
                <a:avLst>
                  <a:gd name="adj1" fmla="val 20250"/>
                  <a:gd name="adj2" fmla="val -60700"/>
                </a:avLst>
              </a:prstGeom>
              <a:solidFill>
                <a:srgbClr val="FFC00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6" name="Google Shape;236;p8"/>
              <p:cNvSpPr txBox="1"/>
              <p:nvPr/>
            </p:nvSpPr>
            <p:spPr>
              <a:xfrm>
                <a:off x="59274" y="1292599"/>
                <a:ext cx="1800600" cy="6846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F6FC6"/>
                  </a:buClr>
                  <a:buSzPts val="1700"/>
                  <a:buFont typeface="Arial"/>
                  <a:buNone/>
                </a:pPr>
                <a:r>
                  <a:rPr lang="en-US" sz="1700" b="1" i="0" u="none" strike="noStrike" cap="none">
                    <a:solidFill>
                      <a:srgbClr val="0F6FC6"/>
                    </a:solidFill>
                    <a:latin typeface="Arial"/>
                    <a:ea typeface="Arial"/>
                    <a:cs typeface="Arial"/>
                    <a:sym typeface="Arial"/>
                  </a:rPr>
                  <a:t>Tổ chức tài chính</a:t>
                </a:r>
                <a:endParaRPr sz="1700" b="1" i="0" u="none" strike="noStrike" cap="none">
                  <a:solidFill>
                    <a:srgbClr val="0F6FC6"/>
                  </a:solidFill>
                  <a:latin typeface="Arial"/>
                  <a:ea typeface="Arial"/>
                  <a:cs typeface="Arial"/>
                  <a:sym typeface="Arial"/>
                </a:endParaRPr>
              </a:p>
            </p:txBody>
          </p:sp>
        </p:grpSp>
        <p:grpSp>
          <p:nvGrpSpPr>
            <p:cNvPr id="237" name="Google Shape;237;p8"/>
            <p:cNvGrpSpPr/>
            <p:nvPr/>
          </p:nvGrpSpPr>
          <p:grpSpPr>
            <a:xfrm>
              <a:off x="3365980" y="2375397"/>
              <a:ext cx="1671900" cy="1618104"/>
              <a:chOff x="-179012" y="423087"/>
              <a:chExt cx="1671900" cy="1618104"/>
            </a:xfrm>
          </p:grpSpPr>
          <p:sp>
            <p:nvSpPr>
              <p:cNvPr id="238" name="Google Shape;238;p8"/>
              <p:cNvSpPr/>
              <p:nvPr/>
            </p:nvSpPr>
            <p:spPr>
              <a:xfrm>
                <a:off x="-179012" y="423087"/>
                <a:ext cx="1671900" cy="1337700"/>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39" name="Google Shape;239;p8"/>
              <p:cNvSpPr/>
              <p:nvPr/>
            </p:nvSpPr>
            <p:spPr>
              <a:xfrm>
                <a:off x="-87062" y="1572880"/>
                <a:ext cx="1488000" cy="468300"/>
              </a:xfrm>
              <a:prstGeom prst="wedgeRectCallout">
                <a:avLst>
                  <a:gd name="adj1" fmla="val 20250"/>
                  <a:gd name="adj2" fmla="val -60700"/>
                </a:avLst>
              </a:prstGeom>
              <a:solidFill>
                <a:srgbClr val="FFC00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0" name="Google Shape;240;p8"/>
              <p:cNvSpPr txBox="1"/>
              <p:nvPr/>
            </p:nvSpPr>
            <p:spPr>
              <a:xfrm>
                <a:off x="-87062" y="1572891"/>
                <a:ext cx="1488000" cy="468300"/>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F6FC6"/>
                  </a:buClr>
                  <a:buSzPts val="1800"/>
                  <a:buFont typeface="Arial"/>
                  <a:buNone/>
                </a:pPr>
                <a:r>
                  <a:rPr lang="en-US" sz="1800" b="1" i="0" u="none" strike="noStrike" cap="none">
                    <a:solidFill>
                      <a:srgbClr val="0F6FC6"/>
                    </a:solidFill>
                    <a:latin typeface="Arial"/>
                    <a:ea typeface="Arial"/>
                    <a:cs typeface="Arial"/>
                    <a:sym typeface="Arial"/>
                  </a:rPr>
                  <a:t>Khách hàng</a:t>
                </a:r>
                <a:endParaRPr sz="1800" b="1" i="0" u="none" strike="noStrike" cap="none">
                  <a:solidFill>
                    <a:srgbClr val="0F6FC6"/>
                  </a:solidFill>
                  <a:latin typeface="Arial"/>
                  <a:ea typeface="Arial"/>
                  <a:cs typeface="Arial"/>
                  <a:sym typeface="Arial"/>
                </a:endParaRPr>
              </a:p>
            </p:txBody>
          </p:sp>
        </p:grpSp>
        <p:grpSp>
          <p:nvGrpSpPr>
            <p:cNvPr id="241" name="Google Shape;241;p8"/>
            <p:cNvGrpSpPr/>
            <p:nvPr/>
          </p:nvGrpSpPr>
          <p:grpSpPr>
            <a:xfrm>
              <a:off x="7028120" y="4300746"/>
              <a:ext cx="1735777" cy="1877575"/>
              <a:chOff x="0" y="129733"/>
              <a:chExt cx="1735777" cy="1877575"/>
            </a:xfrm>
          </p:grpSpPr>
          <p:sp>
            <p:nvSpPr>
              <p:cNvPr id="242" name="Google Shape;242;p8"/>
              <p:cNvSpPr/>
              <p:nvPr/>
            </p:nvSpPr>
            <p:spPr>
              <a:xfrm>
                <a:off x="0" y="129733"/>
                <a:ext cx="1735777" cy="1672219"/>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3" name="Google Shape;243;p8"/>
              <p:cNvSpPr/>
              <p:nvPr/>
            </p:nvSpPr>
            <p:spPr>
              <a:xfrm>
                <a:off x="156219" y="1521291"/>
                <a:ext cx="1544841" cy="486017"/>
              </a:xfrm>
              <a:prstGeom prst="wedgeRectCallout">
                <a:avLst>
                  <a:gd name="adj1" fmla="val 20250"/>
                  <a:gd name="adj2" fmla="val -60700"/>
                </a:avLst>
              </a:prstGeom>
              <a:solidFill>
                <a:srgbClr val="FFC000"/>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4" name="Google Shape;244;p8"/>
              <p:cNvSpPr txBox="1"/>
              <p:nvPr/>
            </p:nvSpPr>
            <p:spPr>
              <a:xfrm>
                <a:off x="95468" y="1506337"/>
                <a:ext cx="1544700" cy="486000"/>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F6FC6"/>
                  </a:buClr>
                  <a:buSzPts val="1700"/>
                  <a:buFont typeface="Arial"/>
                  <a:buNone/>
                </a:pPr>
                <a:r>
                  <a:rPr lang="en-US" sz="1700" b="1" i="0" u="none" strike="noStrike" cap="none">
                    <a:solidFill>
                      <a:srgbClr val="0F6FC6"/>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245" name="Google Shape;245;p8"/>
            <p:cNvCxnSpPr/>
            <p:nvPr/>
          </p:nvCxnSpPr>
          <p:spPr>
            <a:xfrm>
              <a:off x="5220071" y="3732120"/>
              <a:ext cx="1609353" cy="807849"/>
            </a:xfrm>
            <a:prstGeom prst="straightConnector1">
              <a:avLst/>
            </a:prstGeom>
            <a:noFill/>
            <a:ln w="38100" cap="flat" cmpd="sng">
              <a:solidFill>
                <a:srgbClr val="0F6FC6"/>
              </a:solidFill>
              <a:prstDash val="solid"/>
              <a:round/>
              <a:headEnd type="stealth" w="med" len="med"/>
              <a:tailEnd type="none" w="sm" len="sm"/>
            </a:ln>
          </p:spPr>
        </p:cxnSp>
        <p:grpSp>
          <p:nvGrpSpPr>
            <p:cNvPr id="246" name="Google Shape;246;p8"/>
            <p:cNvGrpSpPr/>
            <p:nvPr/>
          </p:nvGrpSpPr>
          <p:grpSpPr>
            <a:xfrm>
              <a:off x="3894141" y="4236981"/>
              <a:ext cx="4553791" cy="737139"/>
              <a:chOff x="-199455" y="100936"/>
              <a:chExt cx="4553791" cy="737139"/>
            </a:xfrm>
          </p:grpSpPr>
          <p:sp>
            <p:nvSpPr>
              <p:cNvPr id="247" name="Google Shape;247;p8"/>
              <p:cNvSpPr/>
              <p:nvPr/>
            </p:nvSpPr>
            <p:spPr>
              <a:xfrm>
                <a:off x="-199455" y="204589"/>
                <a:ext cx="615600" cy="521400"/>
              </a:xfrm>
              <a:prstGeom prst="ellipse">
                <a:avLst/>
              </a:prstGeom>
              <a:solidFill>
                <a:srgbClr val="FFC000">
                  <a:alpha val="49411"/>
                </a:srgbClr>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8"/>
              <p:cNvSpPr/>
              <p:nvPr/>
            </p:nvSpPr>
            <p:spPr>
              <a:xfrm>
                <a:off x="821345" y="100936"/>
                <a:ext cx="3532991" cy="72865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8"/>
              <p:cNvSpPr txBox="1"/>
              <p:nvPr/>
            </p:nvSpPr>
            <p:spPr>
              <a:xfrm>
                <a:off x="430375" y="109375"/>
                <a:ext cx="2252700" cy="728700"/>
              </a:xfrm>
              <a:prstGeom prst="rect">
                <a:avLst/>
              </a:pr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3484CE"/>
                  </a:buClr>
                  <a:buSzPts val="1600"/>
                  <a:buFont typeface="Arial"/>
                  <a:buNone/>
                </a:pPr>
                <a:r>
                  <a:rPr lang="en-US" sz="1600" b="0" i="0" u="none" strike="noStrike" cap="none">
                    <a:solidFill>
                      <a:srgbClr val="00467F"/>
                    </a:solidFill>
                    <a:latin typeface="Arial"/>
                    <a:ea typeface="Arial"/>
                    <a:cs typeface="Arial"/>
                    <a:sym typeface="Arial"/>
                  </a:rPr>
                  <a:t>ESCO triển khai giải pháp</a:t>
                </a:r>
                <a:endParaRPr sz="1600" b="0" i="0" u="none" strike="noStrike" cap="none">
                  <a:solidFill>
                    <a:srgbClr val="00467F"/>
                  </a:solidFill>
                  <a:latin typeface="Arial"/>
                  <a:ea typeface="Arial"/>
                  <a:cs typeface="Arial"/>
                  <a:sym typeface="Arial"/>
                </a:endParaRPr>
              </a:p>
            </p:txBody>
          </p:sp>
        </p:grpSp>
      </p:grpSp>
      <p:cxnSp>
        <p:nvCxnSpPr>
          <p:cNvPr id="250" name="Google Shape;250;p8"/>
          <p:cNvCxnSpPr/>
          <p:nvPr/>
        </p:nvCxnSpPr>
        <p:spPr>
          <a:xfrm flipH="1">
            <a:off x="2886717" y="3769315"/>
            <a:ext cx="1455714" cy="825945"/>
          </a:xfrm>
          <a:prstGeom prst="straightConnector1">
            <a:avLst/>
          </a:prstGeom>
          <a:noFill/>
          <a:ln w="38100" cap="flat" cmpd="sng">
            <a:solidFill>
              <a:srgbClr val="0F6FC6"/>
            </a:solidFill>
            <a:prstDash val="solid"/>
            <a:round/>
            <a:headEnd type="none" w="sm" len="sm"/>
            <a:tailEnd type="stealth" w="med" len="med"/>
          </a:ln>
        </p:spPr>
      </p:cxnSp>
      <p:sp>
        <p:nvSpPr>
          <p:cNvPr id="251" name="Google Shape;251;p8"/>
          <p:cNvSpPr/>
          <p:nvPr/>
        </p:nvSpPr>
        <p:spPr>
          <a:xfrm>
            <a:off x="842675" y="1675147"/>
            <a:ext cx="8244900" cy="3219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0467F"/>
                </a:solidFill>
                <a:latin typeface="Arial"/>
                <a:ea typeface="Arial"/>
                <a:cs typeface="Arial"/>
                <a:sym typeface="Arial"/>
              </a:rPr>
              <a:t>Thời gian triển khai giải pháp</a:t>
            </a:r>
            <a:endParaRPr sz="2400" b="1" i="0" u="none" strike="noStrike" cap="none">
              <a:solidFill>
                <a:srgbClr val="00467F"/>
              </a:solidFill>
              <a:latin typeface="Arial"/>
              <a:ea typeface="Arial"/>
              <a:cs typeface="Arial"/>
              <a:sym typeface="Arial"/>
            </a:endParaRPr>
          </a:p>
        </p:txBody>
      </p:sp>
      <p:sp>
        <p:nvSpPr>
          <p:cNvPr id="252" name="Google Shape;252;p8"/>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sz="1400" b="0" i="0" u="none" strike="noStrike" cap="none">
              <a:solidFill>
                <a:srgbClr val="000000"/>
              </a:solidFill>
              <a:latin typeface="Arial"/>
              <a:ea typeface="Arial"/>
              <a:cs typeface="Arial"/>
              <a:sym typeface="Arial"/>
            </a:endParaRPr>
          </a:p>
        </p:txBody>
      </p:sp>
      <p:sp>
        <p:nvSpPr>
          <p:cNvPr id="253" name="Google Shape;253;p8"/>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60" name="Google Shape;260;p9"/>
          <p:cNvSpPr/>
          <p:nvPr/>
        </p:nvSpPr>
        <p:spPr>
          <a:xfrm>
            <a:off x="7488444" y="4954282"/>
            <a:ext cx="3634" cy="8997"/>
          </a:xfrm>
          <a:custGeom>
            <a:avLst/>
            <a:gdLst/>
            <a:ahLst/>
            <a:cxnLst/>
            <a:rect l="l" t="t" r="r" b="b"/>
            <a:pathLst>
              <a:path w="5" h="25" extrusionOk="0">
                <a:moveTo>
                  <a:pt x="0" y="25"/>
                </a:moveTo>
                <a:lnTo>
                  <a:pt x="5" y="0"/>
                </a:lnTo>
                <a:lnTo>
                  <a:pt x="0" y="7"/>
                </a:lnTo>
                <a:lnTo>
                  <a:pt x="0" y="25"/>
                </a:lnTo>
                <a:close/>
              </a:path>
            </a:pathLst>
          </a:custGeom>
          <a:solidFill>
            <a:srgbClr val="A18F84"/>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Montserrat"/>
              <a:ea typeface="Montserrat"/>
              <a:cs typeface="Montserrat"/>
              <a:sym typeface="Montserrat"/>
            </a:endParaRPr>
          </a:p>
        </p:txBody>
      </p:sp>
      <p:cxnSp>
        <p:nvCxnSpPr>
          <p:cNvPr id="261" name="Google Shape;261;p9"/>
          <p:cNvCxnSpPr/>
          <p:nvPr/>
        </p:nvCxnSpPr>
        <p:spPr>
          <a:xfrm rot="10800000" flipH="1">
            <a:off x="2926905" y="4713784"/>
            <a:ext cx="1703883" cy="741914"/>
          </a:xfrm>
          <a:prstGeom prst="straightConnector1">
            <a:avLst/>
          </a:prstGeom>
          <a:noFill/>
          <a:ln w="38100" cap="flat" cmpd="sng">
            <a:solidFill>
              <a:srgbClr val="053D5D"/>
            </a:solidFill>
            <a:prstDash val="solid"/>
            <a:round/>
            <a:headEnd type="none" w="sm" len="sm"/>
            <a:tailEnd type="stealth" w="med" len="med"/>
          </a:ln>
        </p:spPr>
      </p:cxnSp>
      <p:sp>
        <p:nvSpPr>
          <p:cNvPr id="262" name="Google Shape;262;p9"/>
          <p:cNvSpPr/>
          <p:nvPr/>
        </p:nvSpPr>
        <p:spPr>
          <a:xfrm>
            <a:off x="869824" y="3201803"/>
            <a:ext cx="352468" cy="352468"/>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3" name="Google Shape;263;p9"/>
          <p:cNvSpPr/>
          <p:nvPr/>
        </p:nvSpPr>
        <p:spPr>
          <a:xfrm>
            <a:off x="1314721" y="3075648"/>
            <a:ext cx="3303259" cy="623467"/>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Mức tiết kiệm năng lượng đã đạt được</a:t>
            </a:r>
            <a:endParaRPr sz="1400" b="0" i="0" u="none" strike="noStrike" cap="none">
              <a:solidFill>
                <a:srgbClr val="00467F"/>
              </a:solidFill>
              <a:latin typeface="Arial"/>
              <a:ea typeface="Arial"/>
              <a:cs typeface="Arial"/>
              <a:sym typeface="Arial"/>
            </a:endParaRPr>
          </a:p>
        </p:txBody>
      </p:sp>
      <p:sp>
        <p:nvSpPr>
          <p:cNvPr id="264" name="Google Shape;264;p9"/>
          <p:cNvSpPr/>
          <p:nvPr/>
        </p:nvSpPr>
        <p:spPr>
          <a:xfrm>
            <a:off x="240682" y="4265886"/>
            <a:ext cx="352468" cy="352468"/>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5" name="Google Shape;265;p9"/>
          <p:cNvSpPr/>
          <p:nvPr/>
        </p:nvSpPr>
        <p:spPr>
          <a:xfrm>
            <a:off x="653635" y="4196367"/>
            <a:ext cx="3490906" cy="574342"/>
          </a:xfrm>
          <a:custGeom>
            <a:avLst/>
            <a:gdLst/>
            <a:ahLst/>
            <a:cxnLst/>
            <a:rect l="l" t="t" r="r" b="b"/>
            <a:pathLst>
              <a:path w="1880547" h="352468" extrusionOk="0">
                <a:moveTo>
                  <a:pt x="0" y="0"/>
                </a:moveTo>
                <a:lnTo>
                  <a:pt x="1880547" y="0"/>
                </a:lnTo>
                <a:lnTo>
                  <a:pt x="1880547" y="352468"/>
                </a:lnTo>
                <a:lnTo>
                  <a:pt x="0" y="352468"/>
                </a:lnTo>
                <a:lnTo>
                  <a:pt x="0" y="0"/>
                </a:lnTo>
                <a:close/>
              </a:path>
            </a:pathLst>
          </a:custGeom>
          <a:noFill/>
          <a:ln>
            <a:noFill/>
          </a:ln>
        </p:spPr>
        <p:txBody>
          <a:bodyPr spcFirstLastPara="1" wrap="square" lIns="0" tIns="20300" rIns="0" bIns="203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Khách hàng trực tiếp trả nợ cho tổ chức tài chính</a:t>
            </a:r>
            <a:endParaRPr sz="2000" b="0" i="0" u="none" strike="noStrike" cap="none">
              <a:solidFill>
                <a:srgbClr val="00467F"/>
              </a:solidFill>
              <a:latin typeface="Arial"/>
              <a:ea typeface="Arial"/>
              <a:cs typeface="Arial"/>
              <a:sym typeface="Arial"/>
            </a:endParaRPr>
          </a:p>
        </p:txBody>
      </p:sp>
      <p:cxnSp>
        <p:nvCxnSpPr>
          <p:cNvPr id="266" name="Google Shape;266;p9"/>
          <p:cNvCxnSpPr/>
          <p:nvPr/>
        </p:nvCxnSpPr>
        <p:spPr>
          <a:xfrm>
            <a:off x="6695604" y="4241099"/>
            <a:ext cx="2130198" cy="755103"/>
          </a:xfrm>
          <a:prstGeom prst="straightConnector1">
            <a:avLst/>
          </a:prstGeom>
          <a:noFill/>
          <a:ln w="38100" cap="flat" cmpd="sng">
            <a:solidFill>
              <a:srgbClr val="053D5D"/>
            </a:solidFill>
            <a:prstDash val="solid"/>
            <a:round/>
            <a:headEnd type="stealth" w="med" len="med"/>
            <a:tailEnd type="none" w="sm" len="sm"/>
          </a:ln>
        </p:spPr>
      </p:cxnSp>
      <p:grpSp>
        <p:nvGrpSpPr>
          <p:cNvPr id="267" name="Google Shape;267;p9"/>
          <p:cNvGrpSpPr/>
          <p:nvPr/>
        </p:nvGrpSpPr>
        <p:grpSpPr>
          <a:xfrm>
            <a:off x="770430" y="5205737"/>
            <a:ext cx="1587671" cy="1651393"/>
            <a:chOff x="250751" y="869"/>
            <a:chExt cx="1587671" cy="1651393"/>
          </a:xfrm>
        </p:grpSpPr>
        <p:sp>
          <p:nvSpPr>
            <p:cNvPr id="268" name="Google Shape;268;p9"/>
            <p:cNvSpPr/>
            <p:nvPr/>
          </p:nvSpPr>
          <p:spPr>
            <a:xfrm>
              <a:off x="250751" y="869"/>
              <a:ext cx="1587671" cy="1270137"/>
            </a:xfrm>
            <a:prstGeom prst="rect">
              <a:avLst/>
            </a:prstGeom>
            <a:blipFill rotWithShape="1">
              <a:blip r:embed="rId3">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9"/>
            <p:cNvSpPr/>
            <p:nvPr/>
          </p:nvSpPr>
          <p:spPr>
            <a:xfrm>
              <a:off x="267288" y="1080271"/>
              <a:ext cx="1504592" cy="571991"/>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9"/>
            <p:cNvSpPr txBox="1"/>
            <p:nvPr/>
          </p:nvSpPr>
          <p:spPr>
            <a:xfrm>
              <a:off x="267288" y="1080271"/>
              <a:ext cx="1504592" cy="571991"/>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Tổ chức </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0"/>
                </a:spcBef>
                <a:spcAft>
                  <a:spcPts val="0"/>
                </a:spcAft>
                <a:buClr>
                  <a:srgbClr val="053D5D"/>
                </a:buClr>
                <a:buSzPts val="1700"/>
                <a:buFont typeface="Montserrat"/>
                <a:buNone/>
              </a:pPr>
              <a:r>
                <a:rPr lang="en-US" sz="1700" b="1" i="0" u="none" strike="noStrike" cap="none">
                  <a:solidFill>
                    <a:srgbClr val="053D5D"/>
                  </a:solidFill>
                  <a:latin typeface="Montserrat"/>
                  <a:ea typeface="Montserrat"/>
                  <a:cs typeface="Montserrat"/>
                  <a:sym typeface="Montserrat"/>
                </a:rPr>
                <a:t>tài chính</a:t>
              </a:r>
              <a:endParaRPr sz="1700" b="1" i="0" u="none" strike="noStrike" cap="none">
                <a:solidFill>
                  <a:srgbClr val="053D5D"/>
                </a:solidFill>
                <a:latin typeface="Montserrat"/>
                <a:ea typeface="Montserrat"/>
                <a:cs typeface="Montserrat"/>
                <a:sym typeface="Montserrat"/>
              </a:endParaRPr>
            </a:p>
          </p:txBody>
        </p:sp>
      </p:grpSp>
      <p:grpSp>
        <p:nvGrpSpPr>
          <p:cNvPr id="271" name="Google Shape;271;p9"/>
          <p:cNvGrpSpPr/>
          <p:nvPr/>
        </p:nvGrpSpPr>
        <p:grpSpPr>
          <a:xfrm>
            <a:off x="5028290" y="3337638"/>
            <a:ext cx="1396572" cy="1397507"/>
            <a:chOff x="410310" y="934"/>
            <a:chExt cx="1396572" cy="1397507"/>
          </a:xfrm>
        </p:grpSpPr>
        <p:sp>
          <p:nvSpPr>
            <p:cNvPr id="272" name="Google Shape;272;p9"/>
            <p:cNvSpPr/>
            <p:nvPr/>
          </p:nvSpPr>
          <p:spPr>
            <a:xfrm>
              <a:off x="410310" y="934"/>
              <a:ext cx="1396572" cy="1117257"/>
            </a:xfrm>
            <a:prstGeom prst="rect">
              <a:avLst/>
            </a:prstGeom>
            <a:blipFill rotWithShape="1">
              <a:blip r:embed="rId4">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9"/>
            <p:cNvSpPr/>
            <p:nvPr/>
          </p:nvSpPr>
          <p:spPr>
            <a:xfrm>
              <a:off x="536002" y="1007401"/>
              <a:ext cx="1242949" cy="391040"/>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4" name="Google Shape;274;p9"/>
            <p:cNvSpPr txBox="1"/>
            <p:nvPr/>
          </p:nvSpPr>
          <p:spPr>
            <a:xfrm>
              <a:off x="536002" y="1007401"/>
              <a:ext cx="1242949" cy="391040"/>
            </a:xfrm>
            <a:prstGeom prst="rect">
              <a:avLst/>
            </a:prstGeom>
            <a:noFill/>
            <a:ln>
              <a:noFill/>
            </a:ln>
          </p:spPr>
          <p:txBody>
            <a:bodyPr spcFirstLastPara="1" wrap="square" lIns="57150" tIns="57150" rIns="57150" bIns="57150" anchor="ctr" anchorCtr="0">
              <a:noAutofit/>
            </a:bodyPr>
            <a:lstStyle/>
            <a:p>
              <a:pPr marL="0" marR="0" lvl="0" indent="0" algn="ctr" rtl="0">
                <a:lnSpc>
                  <a:spcPct val="90000"/>
                </a:lnSpc>
                <a:spcBef>
                  <a:spcPts val="0"/>
                </a:spcBef>
                <a:spcAft>
                  <a:spcPts val="0"/>
                </a:spcAft>
                <a:buClr>
                  <a:srgbClr val="053D5D"/>
                </a:buClr>
                <a:buSzPts val="1500"/>
                <a:buFont typeface="Arial"/>
                <a:buNone/>
              </a:pPr>
              <a:r>
                <a:rPr lang="en-US" sz="1500" b="1" i="0" u="none" strike="noStrike" cap="none">
                  <a:solidFill>
                    <a:srgbClr val="053D5D"/>
                  </a:solidFill>
                  <a:latin typeface="Arial"/>
                  <a:ea typeface="Arial"/>
                  <a:cs typeface="Arial"/>
                  <a:sym typeface="Arial"/>
                </a:rPr>
                <a:t>Khách hàng</a:t>
              </a:r>
              <a:endParaRPr sz="1500" b="1" i="0" u="none" strike="noStrike" cap="none">
                <a:solidFill>
                  <a:srgbClr val="053D5D"/>
                </a:solidFill>
                <a:latin typeface="Arial"/>
                <a:ea typeface="Arial"/>
                <a:cs typeface="Arial"/>
                <a:sym typeface="Arial"/>
              </a:endParaRPr>
            </a:p>
          </p:txBody>
        </p:sp>
      </p:grpSp>
      <p:grpSp>
        <p:nvGrpSpPr>
          <p:cNvPr id="275" name="Google Shape;275;p9"/>
          <p:cNvGrpSpPr/>
          <p:nvPr/>
        </p:nvGrpSpPr>
        <p:grpSpPr>
          <a:xfrm>
            <a:off x="9364935" y="4634170"/>
            <a:ext cx="1556282" cy="1784936"/>
            <a:chOff x="164792" y="556"/>
            <a:chExt cx="1556282" cy="1784936"/>
          </a:xfrm>
        </p:grpSpPr>
        <p:sp>
          <p:nvSpPr>
            <p:cNvPr id="276" name="Google Shape;276;p9"/>
            <p:cNvSpPr/>
            <p:nvPr/>
          </p:nvSpPr>
          <p:spPr>
            <a:xfrm>
              <a:off x="164792" y="556"/>
              <a:ext cx="1528437" cy="1589713"/>
            </a:xfrm>
            <a:prstGeom prst="rect">
              <a:avLst/>
            </a:prstGeom>
            <a:blipFill rotWithShape="1">
              <a:blip r:embed="rId5">
                <a:alphaModFix/>
              </a:blip>
              <a:stretch>
                <a:fillRect/>
              </a:stretch>
            </a:blip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7" name="Google Shape;277;p9"/>
            <p:cNvSpPr/>
            <p:nvPr/>
          </p:nvSpPr>
          <p:spPr>
            <a:xfrm>
              <a:off x="252455" y="1323455"/>
              <a:ext cx="1468619" cy="462037"/>
            </a:xfrm>
            <a:prstGeom prst="wedgeRectCallout">
              <a:avLst>
                <a:gd name="adj1" fmla="val 20250"/>
                <a:gd name="adj2" fmla="val -60700"/>
              </a:avLst>
            </a:prstGeom>
            <a:solidFill>
              <a:srgbClr val="F0BC1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9"/>
            <p:cNvSpPr txBox="1"/>
            <p:nvPr/>
          </p:nvSpPr>
          <p:spPr>
            <a:xfrm>
              <a:off x="252455" y="1323455"/>
              <a:ext cx="1468619" cy="462037"/>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53D5D"/>
                </a:buClr>
                <a:buSzPts val="1700"/>
                <a:buFont typeface="Arial"/>
                <a:buNone/>
              </a:pPr>
              <a:r>
                <a:rPr lang="en-US" sz="1700" b="1" i="0" u="none" strike="noStrike" cap="none">
                  <a:solidFill>
                    <a:srgbClr val="053D5D"/>
                  </a:solidFill>
                  <a:latin typeface="Arial"/>
                  <a:ea typeface="Arial"/>
                  <a:cs typeface="Arial"/>
                  <a:sym typeface="Arial"/>
                </a:rPr>
                <a:t>ESCO</a:t>
              </a:r>
              <a:endParaRPr sz="1400" b="0" i="0" u="none" strike="noStrike" cap="none">
                <a:solidFill>
                  <a:srgbClr val="000000"/>
                </a:solidFill>
                <a:latin typeface="Arial"/>
                <a:ea typeface="Arial"/>
                <a:cs typeface="Arial"/>
                <a:sym typeface="Arial"/>
              </a:endParaRPr>
            </a:p>
          </p:txBody>
        </p:sp>
      </p:grpSp>
      <p:cxnSp>
        <p:nvCxnSpPr>
          <p:cNvPr id="279" name="Google Shape;279;p9"/>
          <p:cNvCxnSpPr/>
          <p:nvPr/>
        </p:nvCxnSpPr>
        <p:spPr>
          <a:xfrm flipH="1">
            <a:off x="2807741" y="4560144"/>
            <a:ext cx="1625380" cy="720726"/>
          </a:xfrm>
          <a:prstGeom prst="straightConnector1">
            <a:avLst/>
          </a:prstGeom>
          <a:noFill/>
          <a:ln w="38100" cap="flat" cmpd="sng">
            <a:solidFill>
              <a:srgbClr val="053D5D"/>
            </a:solidFill>
            <a:prstDash val="solid"/>
            <a:round/>
            <a:headEnd type="none" w="sm" len="sm"/>
            <a:tailEnd type="stealth" w="med" len="med"/>
          </a:ln>
        </p:spPr>
      </p:cxnSp>
      <p:sp>
        <p:nvSpPr>
          <p:cNvPr id="280" name="Google Shape;280;p9"/>
          <p:cNvSpPr/>
          <p:nvPr/>
        </p:nvSpPr>
        <p:spPr>
          <a:xfrm>
            <a:off x="869825" y="1599288"/>
            <a:ext cx="3551400" cy="4617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A5C935"/>
              </a:buClr>
              <a:buSzPts val="2400"/>
              <a:buFont typeface="Arial"/>
              <a:buNone/>
            </a:pPr>
            <a:r>
              <a:rPr lang="en-US" sz="2400" b="1" i="0" u="none" strike="noStrike" cap="none">
                <a:solidFill>
                  <a:srgbClr val="00467F"/>
                </a:solidFill>
                <a:latin typeface="Arial"/>
                <a:ea typeface="Arial"/>
                <a:cs typeface="Arial"/>
                <a:sym typeface="Arial"/>
              </a:rPr>
              <a:t>Thời gian bồi hoàn</a:t>
            </a:r>
            <a:endParaRPr sz="2400" b="1" i="0" u="none" strike="noStrike" cap="none">
              <a:solidFill>
                <a:srgbClr val="00467F"/>
              </a:solidFill>
              <a:latin typeface="Arial"/>
              <a:ea typeface="Arial"/>
              <a:cs typeface="Arial"/>
              <a:sym typeface="Arial"/>
            </a:endParaRPr>
          </a:p>
        </p:txBody>
      </p:sp>
      <p:grpSp>
        <p:nvGrpSpPr>
          <p:cNvPr id="281" name="Google Shape;281;p9"/>
          <p:cNvGrpSpPr/>
          <p:nvPr/>
        </p:nvGrpSpPr>
        <p:grpSpPr>
          <a:xfrm>
            <a:off x="7613044" y="3831295"/>
            <a:ext cx="3098499" cy="802319"/>
            <a:chOff x="7640453" y="2696062"/>
            <a:chExt cx="3098499" cy="802319"/>
          </a:xfrm>
        </p:grpSpPr>
        <p:sp>
          <p:nvSpPr>
            <p:cNvPr id="282" name="Google Shape;282;p9"/>
            <p:cNvSpPr/>
            <p:nvPr/>
          </p:nvSpPr>
          <p:spPr>
            <a:xfrm>
              <a:off x="8066383" y="2696062"/>
              <a:ext cx="2672569" cy="802319"/>
            </a:xfrm>
            <a:custGeom>
              <a:avLst/>
              <a:gdLst/>
              <a:ahLst/>
              <a:cxnLst/>
              <a:rect l="l" t="t" r="r" b="b"/>
              <a:pathLst>
                <a:path w="3447414" h="646144" extrusionOk="0">
                  <a:moveTo>
                    <a:pt x="0" y="0"/>
                  </a:moveTo>
                  <a:lnTo>
                    <a:pt x="3447414" y="0"/>
                  </a:lnTo>
                  <a:lnTo>
                    <a:pt x="3447414" y="646144"/>
                  </a:lnTo>
                  <a:lnTo>
                    <a:pt x="0" y="646144"/>
                  </a:lnTo>
                  <a:lnTo>
                    <a:pt x="0" y="0"/>
                  </a:lnTo>
                  <a:close/>
                </a:path>
              </a:pathLst>
            </a:custGeom>
            <a:noFill/>
            <a:ln>
              <a:noFill/>
            </a:ln>
          </p:spPr>
          <p:txBody>
            <a:bodyPr spcFirstLastPara="1" wrap="square" lIns="0" tIns="25400" rIns="0" bIns="25400" anchor="ctr" anchorCtr="0">
              <a:noAutofit/>
            </a:bodyPr>
            <a:lstStyle/>
            <a:p>
              <a:pPr marL="0" marR="0" lvl="0" indent="0" algn="l" rtl="0">
                <a:lnSpc>
                  <a:spcPct val="90000"/>
                </a:lnSpc>
                <a:spcBef>
                  <a:spcPts val="0"/>
                </a:spcBef>
                <a:spcAft>
                  <a:spcPts val="0"/>
                </a:spcAft>
                <a:buClr>
                  <a:srgbClr val="000000"/>
                </a:buClr>
                <a:buSzPts val="2000"/>
                <a:buFont typeface="Arial"/>
                <a:buNone/>
              </a:pPr>
              <a:r>
                <a:rPr lang="en-US" sz="2000" b="0" i="0" u="none" strike="noStrike" cap="none">
                  <a:solidFill>
                    <a:srgbClr val="00467F"/>
                  </a:solidFill>
                  <a:latin typeface="Arial"/>
                  <a:ea typeface="Arial"/>
                  <a:cs typeface="Arial"/>
                  <a:sym typeface="Arial"/>
                </a:rPr>
                <a:t>ESCO đảm bảo mức tiết kiệm</a:t>
              </a:r>
              <a:endParaRPr sz="2000" b="0" i="0" u="none" strike="noStrike" cap="none">
                <a:solidFill>
                  <a:srgbClr val="00467F"/>
                </a:solidFill>
                <a:latin typeface="Arial"/>
                <a:ea typeface="Arial"/>
                <a:cs typeface="Arial"/>
                <a:sym typeface="Arial"/>
              </a:endParaRPr>
            </a:p>
          </p:txBody>
        </p:sp>
        <p:sp>
          <p:nvSpPr>
            <p:cNvPr id="283" name="Google Shape;283;p9"/>
            <p:cNvSpPr/>
            <p:nvPr/>
          </p:nvSpPr>
          <p:spPr>
            <a:xfrm>
              <a:off x="7640453" y="2926282"/>
              <a:ext cx="352468" cy="352468"/>
            </a:xfrm>
            <a:prstGeom prst="ellipse">
              <a:avLst/>
            </a:prstGeom>
            <a:solidFill>
              <a:srgbClr val="F0BC19"/>
            </a:solidFill>
            <a:ln w="25400"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467F"/>
                </a:solidFill>
                <a:latin typeface="Arial"/>
                <a:ea typeface="Arial"/>
                <a:cs typeface="Arial"/>
                <a:sym typeface="Arial"/>
              </a:endParaRPr>
            </a:p>
          </p:txBody>
        </p:sp>
      </p:grpSp>
      <p:pic>
        <p:nvPicPr>
          <p:cNvPr id="284" name="Google Shape;284;p9"/>
          <p:cNvPicPr preferRelativeResize="0"/>
          <p:nvPr/>
        </p:nvPicPr>
        <p:blipFill rotWithShape="1">
          <a:blip r:embed="rId6">
            <a:alphaModFix/>
          </a:blip>
          <a:srcRect/>
          <a:stretch/>
        </p:blipFill>
        <p:spPr>
          <a:xfrm>
            <a:off x="1800285" y="2214619"/>
            <a:ext cx="614883" cy="922324"/>
          </a:xfrm>
          <a:prstGeom prst="rect">
            <a:avLst/>
          </a:prstGeom>
          <a:noFill/>
          <a:ln>
            <a:noFill/>
          </a:ln>
        </p:spPr>
      </p:pic>
      <p:grpSp>
        <p:nvGrpSpPr>
          <p:cNvPr id="285" name="Google Shape;285;p9"/>
          <p:cNvGrpSpPr/>
          <p:nvPr/>
        </p:nvGrpSpPr>
        <p:grpSpPr>
          <a:xfrm>
            <a:off x="6857851" y="1937109"/>
            <a:ext cx="4716813" cy="917280"/>
            <a:chOff x="0" y="3346"/>
            <a:chExt cx="4716813" cy="917280"/>
          </a:xfrm>
        </p:grpSpPr>
        <p:sp>
          <p:nvSpPr>
            <p:cNvPr id="286" name="Google Shape;286;p9"/>
            <p:cNvSpPr/>
            <p:nvPr/>
          </p:nvSpPr>
          <p:spPr>
            <a:xfrm>
              <a:off x="0" y="3346"/>
              <a:ext cx="4716813" cy="917280"/>
            </a:xfrm>
            <a:prstGeom prst="roundRect">
              <a:avLst>
                <a:gd name="adj" fmla="val 16667"/>
              </a:avLst>
            </a:prstGeom>
            <a:solidFill>
              <a:srgbClr val="053D5D"/>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9"/>
            <p:cNvSpPr txBox="1"/>
            <p:nvPr/>
          </p:nvSpPr>
          <p:spPr>
            <a:xfrm>
              <a:off x="44778" y="48124"/>
              <a:ext cx="4627257" cy="827724"/>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Montserrat"/>
                <a:buNone/>
              </a:pPr>
              <a:r>
                <a:rPr lang="en-US" sz="2000" b="0" i="0" u="none" strike="noStrike" cap="none">
                  <a:solidFill>
                    <a:srgbClr val="FFFFFF"/>
                  </a:solidFill>
                  <a:latin typeface="Montserrat"/>
                  <a:ea typeface="Montserrat"/>
                  <a:cs typeface="Montserrat"/>
                  <a:sym typeface="Montserrat"/>
                </a:rPr>
                <a:t>Chi phí tiết kiệm được sử dụng để trả nợ </a:t>
              </a:r>
              <a:r>
                <a:rPr lang="en-US" sz="2000" b="0" i="0" u="none" strike="noStrike" cap="none">
                  <a:solidFill>
                    <a:srgbClr val="F8F8F8"/>
                  </a:solidFill>
                  <a:latin typeface="Montserrat"/>
                  <a:ea typeface="Montserrat"/>
                  <a:cs typeface="Montserrat"/>
                  <a:sym typeface="Montserrat"/>
                </a:rPr>
                <a:t>và trả cho ESCO*</a:t>
              </a:r>
              <a:endParaRPr sz="2000" b="0" i="0" u="none" strike="noStrike" cap="none">
                <a:solidFill>
                  <a:srgbClr val="F8F8F8"/>
                </a:solidFill>
                <a:latin typeface="Montserrat"/>
                <a:ea typeface="Montserrat"/>
                <a:cs typeface="Montserrat"/>
                <a:sym typeface="Montserrat"/>
              </a:endParaRPr>
            </a:p>
          </p:txBody>
        </p:sp>
      </p:grpSp>
      <p:cxnSp>
        <p:nvCxnSpPr>
          <p:cNvPr id="288" name="Google Shape;288;p9"/>
          <p:cNvCxnSpPr/>
          <p:nvPr/>
        </p:nvCxnSpPr>
        <p:spPr>
          <a:xfrm>
            <a:off x="2603781" y="2621404"/>
            <a:ext cx="2283710" cy="0"/>
          </a:xfrm>
          <a:prstGeom prst="straightConnector1">
            <a:avLst/>
          </a:prstGeom>
          <a:noFill/>
          <a:ln w="38100" cap="flat" cmpd="sng">
            <a:solidFill>
              <a:srgbClr val="053D5D"/>
            </a:solidFill>
            <a:prstDash val="solid"/>
            <a:round/>
            <a:headEnd type="none" w="sm" len="sm"/>
            <a:tailEnd type="stealth" w="med" len="med"/>
          </a:ln>
        </p:spPr>
      </p:cxnSp>
      <p:sp>
        <p:nvSpPr>
          <p:cNvPr id="289" name="Google Shape;289;p9"/>
          <p:cNvSpPr/>
          <p:nvPr/>
        </p:nvSpPr>
        <p:spPr>
          <a:xfrm>
            <a:off x="3134929" y="2073209"/>
            <a:ext cx="918052" cy="461665"/>
          </a:xfrm>
          <a:prstGeom prst="rect">
            <a:avLst/>
          </a:prstGeom>
          <a:solidFill>
            <a:srgbClr val="053D5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0" name="Google Shape;290;p9"/>
          <p:cNvSpPr/>
          <p:nvPr/>
        </p:nvSpPr>
        <p:spPr>
          <a:xfrm>
            <a:off x="3134929" y="2081741"/>
            <a:ext cx="918052" cy="444600"/>
          </a:xfrm>
          <a:custGeom>
            <a:avLst/>
            <a:gdLst/>
            <a:ahLst/>
            <a:cxnLst/>
            <a:rect l="l" t="t" r="r" b="b"/>
            <a:pathLst>
              <a:path w="918052" h="444600" extrusionOk="0">
                <a:moveTo>
                  <a:pt x="0" y="74101"/>
                </a:moveTo>
                <a:cubicBezTo>
                  <a:pt x="0" y="33176"/>
                  <a:pt x="33176" y="0"/>
                  <a:pt x="74101" y="0"/>
                </a:cubicBezTo>
                <a:lnTo>
                  <a:pt x="843951" y="0"/>
                </a:lnTo>
                <a:cubicBezTo>
                  <a:pt x="884876" y="0"/>
                  <a:pt x="918052" y="33176"/>
                  <a:pt x="918052" y="74101"/>
                </a:cubicBezTo>
                <a:lnTo>
                  <a:pt x="918052" y="370499"/>
                </a:lnTo>
                <a:cubicBezTo>
                  <a:pt x="918052" y="411424"/>
                  <a:pt x="884876" y="444600"/>
                  <a:pt x="843951" y="444600"/>
                </a:cubicBezTo>
                <a:lnTo>
                  <a:pt x="74101" y="444600"/>
                </a:lnTo>
                <a:cubicBezTo>
                  <a:pt x="33176" y="444600"/>
                  <a:pt x="0" y="411424"/>
                  <a:pt x="0" y="370499"/>
                </a:cubicBezTo>
                <a:lnTo>
                  <a:pt x="0" y="74101"/>
                </a:lnTo>
                <a:close/>
              </a:path>
            </a:pathLst>
          </a:custGeom>
          <a:solidFill>
            <a:srgbClr val="053D5D"/>
          </a:solidFill>
          <a:ln w="25400" cap="flat" cmpd="sng">
            <a:solidFill>
              <a:srgbClr val="FFFFFF"/>
            </a:solidFill>
            <a:prstDash val="solid"/>
            <a:round/>
            <a:headEnd type="none" w="sm" len="sm"/>
            <a:tailEnd type="none" w="sm" len="sm"/>
          </a:ln>
        </p:spPr>
        <p:txBody>
          <a:bodyPr spcFirstLastPara="1" wrap="square" lIns="94075" tIns="94075" rIns="94075" bIns="94075" anchor="ctr" anchorCtr="0">
            <a:noAutofit/>
          </a:bodyPr>
          <a:lstStyle/>
          <a:p>
            <a:pPr marL="0" marR="0" lvl="0" indent="0" algn="ctr" rtl="0">
              <a:lnSpc>
                <a:spcPct val="90000"/>
              </a:lnSpc>
              <a:spcBef>
                <a:spcPts val="0"/>
              </a:spcBef>
              <a:spcAft>
                <a:spcPts val="0"/>
              </a:spcAft>
              <a:buClr>
                <a:srgbClr val="000000"/>
              </a:buClr>
              <a:buSzPts val="1900"/>
              <a:buFont typeface="Arial"/>
              <a:buNone/>
            </a:pPr>
            <a:r>
              <a:rPr lang="en-US" sz="1900" b="1" i="0" u="none" strike="noStrike" cap="none">
                <a:solidFill>
                  <a:srgbClr val="FFFFFF"/>
                </a:solidFill>
                <a:latin typeface="Arial"/>
                <a:ea typeface="Arial"/>
                <a:cs typeface="Arial"/>
                <a:sym typeface="Arial"/>
              </a:rPr>
              <a:t>M&amp;V</a:t>
            </a:r>
            <a:endParaRPr sz="1900" b="0" i="0" u="none" strike="noStrike" cap="none">
              <a:solidFill>
                <a:srgbClr val="FFFFFF"/>
              </a:solidFill>
              <a:latin typeface="Arial"/>
              <a:ea typeface="Arial"/>
              <a:cs typeface="Arial"/>
              <a:sym typeface="Arial"/>
            </a:endParaRPr>
          </a:p>
        </p:txBody>
      </p:sp>
      <p:pic>
        <p:nvPicPr>
          <p:cNvPr id="291" name="Google Shape;291;p9"/>
          <p:cNvPicPr preferRelativeResize="0"/>
          <p:nvPr/>
        </p:nvPicPr>
        <p:blipFill rotWithShape="1">
          <a:blip r:embed="rId7">
            <a:alphaModFix/>
          </a:blip>
          <a:srcRect/>
          <a:stretch/>
        </p:blipFill>
        <p:spPr>
          <a:xfrm>
            <a:off x="5091357" y="1959283"/>
            <a:ext cx="1270440" cy="1166608"/>
          </a:xfrm>
          <a:prstGeom prst="rect">
            <a:avLst/>
          </a:prstGeom>
          <a:noFill/>
          <a:ln>
            <a:noFill/>
          </a:ln>
        </p:spPr>
      </p:pic>
      <p:cxnSp>
        <p:nvCxnSpPr>
          <p:cNvPr id="292" name="Google Shape;292;p9"/>
          <p:cNvCxnSpPr/>
          <p:nvPr/>
        </p:nvCxnSpPr>
        <p:spPr>
          <a:xfrm flipH="1">
            <a:off x="5762096" y="3009483"/>
            <a:ext cx="4310" cy="327221"/>
          </a:xfrm>
          <a:prstGeom prst="straightConnector1">
            <a:avLst/>
          </a:prstGeom>
          <a:noFill/>
          <a:ln w="38100" cap="flat" cmpd="sng">
            <a:solidFill>
              <a:srgbClr val="053D5D"/>
            </a:solidFill>
            <a:prstDash val="solid"/>
            <a:round/>
            <a:headEnd type="none" w="sm" len="sm"/>
            <a:tailEnd type="stealth" w="med" len="med"/>
          </a:ln>
        </p:spPr>
      </p:cxnSp>
      <p:sp>
        <p:nvSpPr>
          <p:cNvPr id="293" name="Google Shape;293;p9"/>
          <p:cNvSpPr txBox="1"/>
          <p:nvPr/>
        </p:nvSpPr>
        <p:spPr>
          <a:xfrm>
            <a:off x="842675" y="1164400"/>
            <a:ext cx="10503900" cy="455100"/>
          </a:xfrm>
          <a:prstGeom prst="rect">
            <a:avLst/>
          </a:prstGeom>
          <a:solidFill>
            <a:srgbClr val="004AAD"/>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rgbClr val="000000"/>
              </a:buClr>
              <a:buSzPts val="3600"/>
              <a:buFont typeface="Arial"/>
              <a:buNone/>
            </a:pPr>
            <a:r>
              <a:rPr lang="en-US" sz="2800" b="1" i="0" u="none" strike="noStrike" cap="none">
                <a:solidFill>
                  <a:srgbClr val="FFFFFF"/>
                </a:solidFill>
                <a:latin typeface="Arial"/>
                <a:ea typeface="Arial"/>
                <a:cs typeface="Arial"/>
                <a:sym typeface="Arial"/>
              </a:rPr>
              <a:t>HỢP ĐỒNG ĐẢM BẢO MỨC TIẾT KIỆM</a:t>
            </a:r>
            <a:endParaRPr sz="1400" b="0" i="0" u="none" strike="noStrike" cap="none">
              <a:solidFill>
                <a:srgbClr val="000000"/>
              </a:solidFill>
              <a:latin typeface="Arial"/>
              <a:ea typeface="Arial"/>
              <a:cs typeface="Arial"/>
              <a:sym typeface="Arial"/>
            </a:endParaRPr>
          </a:p>
        </p:txBody>
      </p:sp>
      <p:sp>
        <p:nvSpPr>
          <p:cNvPr id="294" name="Google Shape;294;p9"/>
          <p:cNvSpPr txBox="1">
            <a:spLocks noGrp="1"/>
          </p:cNvSpPr>
          <p:nvPr>
            <p:ph type="sldNum" idx="12"/>
          </p:nvPr>
        </p:nvSpPr>
        <p:spPr>
          <a:xfrm>
            <a:off x="11409045" y="6333134"/>
            <a:ext cx="731700" cy="525000"/>
          </a:xfrm>
          <a:prstGeom prst="rect">
            <a:avLst/>
          </a:prstGeom>
        </p:spPr>
        <p:txBody>
          <a:bodyPr spcFirstLastPara="1" wrap="square" lIns="91425" tIns="45700" rIns="91425" bIns="45700" anchor="t"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Custom 1">
    <a:dk1>
      <a:srgbClr val="000000"/>
    </a:dk1>
    <a:lt1>
      <a:srgbClr val="FFFFFF"/>
    </a:lt1>
    <a:dk2>
      <a:srgbClr val="17406D"/>
    </a:dk2>
    <a:lt2>
      <a:srgbClr val="DBEF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TotalTime>
  <Words>5506</Words>
  <Application>Microsoft Office PowerPoint</Application>
  <PresentationFormat>Widescreen</PresentationFormat>
  <Paragraphs>448</Paragraphs>
  <Slides>31</Slides>
  <Notes>31</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0</vt:i4>
      </vt:variant>
      <vt:variant>
        <vt:lpstr>Slide Titles</vt:lpstr>
      </vt:variant>
      <vt:variant>
        <vt:i4>31</vt:i4>
      </vt:variant>
    </vt:vector>
  </HeadingPairs>
  <TitlesOfParts>
    <vt:vector size="35" baseType="lpstr">
      <vt:lpstr>Arial</vt:lpstr>
      <vt:lpstr>Montserrat</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lastModifiedBy>Lan Cao</cp:lastModifiedBy>
  <cp:revision>3</cp:revision>
  <dcterms:created xsi:type="dcterms:W3CDTF">2024-10-28T02:26:51Z</dcterms:created>
  <dcterms:modified xsi:type="dcterms:W3CDTF">2025-10-21T03:29:15Z</dcterms:modified>
</cp:coreProperties>
</file>