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showSpecialPlsOnTitleSld="0">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2" roundtripDataSignature="AMtx7mjI6Mb6dOpHic4oqM1IGan5Kucmm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customschemas.google.com/relationships/presentationmetadata" Target="metadata"/><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 name="Shape 35"/>
        <p:cNvGrpSpPr/>
        <p:nvPr/>
      </p:nvGrpSpPr>
      <p:grpSpPr>
        <a:xfrm>
          <a:off x="0" y="0"/>
          <a:ext cx="0" cy="0"/>
          <a:chOff x="0" y="0"/>
          <a:chExt cx="0" cy="0"/>
        </a:xfrm>
      </p:grpSpPr>
      <p:sp>
        <p:nvSpPr>
          <p:cNvPr id="36" name="Google Shape;36;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7" name="Google Shape;37;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p1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p1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 name="Google Shape;11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1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1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1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7" name="Google Shape;137;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3" name="Google Shape;153;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4" name="Google Shape;154;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p1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 name="Shape 40"/>
        <p:cNvGrpSpPr/>
        <p:nvPr/>
      </p:nvGrpSpPr>
      <p:grpSpPr>
        <a:xfrm>
          <a:off x="0" y="0"/>
          <a:ext cx="0" cy="0"/>
          <a:chOff x="0" y="0"/>
          <a:chExt cx="0" cy="0"/>
        </a:xfrm>
      </p:grpSpPr>
      <p:sp>
        <p:nvSpPr>
          <p:cNvPr id="41" name="Google Shape;41;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 name="Google Shape;42;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 name="Shape 45"/>
        <p:cNvGrpSpPr/>
        <p:nvPr/>
      </p:nvGrpSpPr>
      <p:grpSpPr>
        <a:xfrm>
          <a:off x="0" y="0"/>
          <a:ext cx="0" cy="0"/>
          <a:chOff x="0" y="0"/>
          <a:chExt cx="0" cy="0"/>
        </a:xfrm>
      </p:grpSpPr>
      <p:sp>
        <p:nvSpPr>
          <p:cNvPr id="46" name="Google Shape;46;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 name="Google Shape;47;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 name="Shape 54"/>
        <p:cNvGrpSpPr/>
        <p:nvPr/>
      </p:nvGrpSpPr>
      <p:grpSpPr>
        <a:xfrm>
          <a:off x="0" y="0"/>
          <a:ext cx="0" cy="0"/>
          <a:chOff x="0" y="0"/>
          <a:chExt cx="0" cy="0"/>
        </a:xfrm>
      </p:grpSpPr>
      <p:sp>
        <p:nvSpPr>
          <p:cNvPr id="55" name="Google Shape;55;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 name="Google Shape;56;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4" name="Google Shape;64;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1" name="Google Shape;71;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8" name="Google Shape;78;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5" name="Google Shape;85;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2" name="Google Shape;9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 Id="rId6" Type="http://schemas.openxmlformats.org/officeDocument/2006/relationships/image" Target="../media/image1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4.png"/><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4" name="Shape 14"/>
        <p:cNvGrpSpPr/>
        <p:nvPr/>
      </p:nvGrpSpPr>
      <p:grpSpPr>
        <a:xfrm>
          <a:off x="0" y="0"/>
          <a:ext cx="0" cy="0"/>
          <a:chOff x="0" y="0"/>
          <a:chExt cx="0" cy="0"/>
        </a:xfrm>
      </p:grpSpPr>
      <p:pic>
        <p:nvPicPr>
          <p:cNvPr id="15" name="Google Shape;15;p19"/>
          <p:cNvPicPr preferRelativeResize="0"/>
          <p:nvPr/>
        </p:nvPicPr>
        <p:blipFill rotWithShape="1">
          <a:blip r:embed="rId2">
            <a:alphaModFix/>
          </a:blip>
          <a:srcRect b="0" l="0" r="0" t="0"/>
          <a:stretch/>
        </p:blipFill>
        <p:spPr>
          <a:xfrm>
            <a:off x="1083" y="0"/>
            <a:ext cx="12189834" cy="6858000"/>
          </a:xfrm>
          <a:prstGeom prst="rect">
            <a:avLst/>
          </a:prstGeom>
          <a:noFill/>
          <a:ln>
            <a:noFill/>
          </a:ln>
        </p:spPr>
      </p:pic>
      <p:sp>
        <p:nvSpPr>
          <p:cNvPr id="16" name="Google Shape;16;p19"/>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anchorCtr="0" anchor="t" bIns="36575" lIns="36575" spcFirstLastPara="1" rIns="36575" wrap="square" tIns="36575">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 name="Google Shape;17;p19"/>
          <p:cNvSpPr txBox="1"/>
          <p:nvPr>
            <p:ph idx="1" type="subTitle"/>
          </p:nvPr>
        </p:nvSpPr>
        <p:spPr>
          <a:xfrm>
            <a:off x="838201" y="1926547"/>
            <a:ext cx="10515599" cy="1070557"/>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1000"/>
              </a:spcBef>
              <a:spcAft>
                <a:spcPts val="0"/>
              </a:spcAft>
              <a:buClr>
                <a:srgbClr val="003153"/>
              </a:buClr>
              <a:buSzPts val="2400"/>
              <a:buNone/>
              <a:defRPr b="1" sz="2400">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18" name="Google Shape;18;p1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
        <p:nvSpPr>
          <p:cNvPr id="21" name="Google Shape;21;p19"/>
          <p:cNvSpPr/>
          <p:nvPr/>
        </p:nvSpPr>
        <p:spPr>
          <a:xfrm>
            <a:off x="10399090" y="537310"/>
            <a:ext cx="954710" cy="674762"/>
          </a:xfrm>
          <a:custGeom>
            <a:rect b="b" l="l" r="r" t="t"/>
            <a:pathLst>
              <a:path extrusionOk="0" h="1388740" w="1964908">
                <a:moveTo>
                  <a:pt x="0" y="0"/>
                </a:moveTo>
                <a:lnTo>
                  <a:pt x="1964907" y="0"/>
                </a:lnTo>
                <a:lnTo>
                  <a:pt x="1964907" y="1388740"/>
                </a:lnTo>
                <a:lnTo>
                  <a:pt x="0" y="1388740"/>
                </a:lnTo>
                <a:lnTo>
                  <a:pt x="0" y="0"/>
                </a:lnTo>
                <a:close/>
              </a:path>
            </a:pathLst>
          </a:custGeom>
          <a:blipFill rotWithShape="1">
            <a:blip r:embed="rId3">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 name="Google Shape;22;p19"/>
          <p:cNvSpPr/>
          <p:nvPr/>
        </p:nvSpPr>
        <p:spPr>
          <a:xfrm>
            <a:off x="7043882" y="508294"/>
            <a:ext cx="1186237" cy="668008"/>
          </a:xfrm>
          <a:custGeom>
            <a:rect b="b" l="l" r="r" t="t"/>
            <a:pathLst>
              <a:path extrusionOk="0" h="1374840" w="2441419">
                <a:moveTo>
                  <a:pt x="0" y="0"/>
                </a:moveTo>
                <a:lnTo>
                  <a:pt x="2441419" y="0"/>
                </a:lnTo>
                <a:lnTo>
                  <a:pt x="2441419" y="1374839"/>
                </a:lnTo>
                <a:lnTo>
                  <a:pt x="0" y="1374839"/>
                </a:lnTo>
                <a:lnTo>
                  <a:pt x="0" y="0"/>
                </a:lnTo>
                <a:close/>
              </a:path>
            </a:pathLst>
          </a:cu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pic>
        <p:nvPicPr>
          <p:cNvPr id="23" name="Google Shape;23;p19"/>
          <p:cNvPicPr preferRelativeResize="0"/>
          <p:nvPr/>
        </p:nvPicPr>
        <p:blipFill rotWithShape="1">
          <a:blip r:embed="rId5">
            <a:alphaModFix/>
          </a:blip>
          <a:srcRect b="34452" l="0" r="0" t="26329"/>
          <a:stretch/>
        </p:blipFill>
        <p:spPr>
          <a:xfrm>
            <a:off x="807627" y="619012"/>
            <a:ext cx="1138706" cy="446573"/>
          </a:xfrm>
          <a:prstGeom prst="rect">
            <a:avLst/>
          </a:prstGeom>
          <a:noFill/>
          <a:ln>
            <a:noFill/>
          </a:ln>
        </p:spPr>
      </p:pic>
      <p:pic>
        <p:nvPicPr>
          <p:cNvPr id="24" name="Google Shape;24;p19"/>
          <p:cNvPicPr preferRelativeResize="0"/>
          <p:nvPr/>
        </p:nvPicPr>
        <p:blipFill rotWithShape="1">
          <a:blip r:embed="rId6">
            <a:alphaModFix/>
          </a:blip>
          <a:srcRect b="0" l="0" r="0" t="0"/>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25" name="Shape 25"/>
        <p:cNvGrpSpPr/>
        <p:nvPr/>
      </p:nvGrpSpPr>
      <p:grpSpPr>
        <a:xfrm>
          <a:off x="0" y="0"/>
          <a:ext cx="0" cy="0"/>
          <a:chOff x="0" y="0"/>
          <a:chExt cx="0" cy="0"/>
        </a:xfrm>
      </p:grpSpPr>
      <p:pic>
        <p:nvPicPr>
          <p:cNvPr id="26" name="Google Shape;26;p20"/>
          <p:cNvPicPr preferRelativeResize="0"/>
          <p:nvPr/>
        </p:nvPicPr>
        <p:blipFill rotWithShape="1">
          <a:blip r:embed="rId2">
            <a:alphaModFix/>
          </a:blip>
          <a:srcRect b="50681" l="0" r="7464" t="0"/>
          <a:stretch/>
        </p:blipFill>
        <p:spPr>
          <a:xfrm>
            <a:off x="0" y="5338657"/>
            <a:ext cx="12192000" cy="1519343"/>
          </a:xfrm>
          <a:prstGeom prst="rect">
            <a:avLst/>
          </a:prstGeom>
          <a:noFill/>
          <a:ln>
            <a:noFill/>
          </a:ln>
        </p:spPr>
      </p:pic>
      <p:sp>
        <p:nvSpPr>
          <p:cNvPr id="27" name="Google Shape;27;p20"/>
          <p:cNvSpPr/>
          <p:nvPr/>
        </p:nvSpPr>
        <p:spPr>
          <a:xfrm>
            <a:off x="0" y="0"/>
            <a:ext cx="12192000" cy="68580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ue and green logo&#10;&#10;Description automatically generated" id="28" name="Google Shape;28;p20"/>
          <p:cNvPicPr preferRelativeResize="0"/>
          <p:nvPr/>
        </p:nvPicPr>
        <p:blipFill rotWithShape="1">
          <a:blip r:embed="rId3">
            <a:alphaModFix/>
          </a:blip>
          <a:srcRect b="0" l="0" r="0" t="0"/>
          <a:stretch/>
        </p:blipFill>
        <p:spPr>
          <a:xfrm>
            <a:off x="838200" y="384725"/>
            <a:ext cx="1260953" cy="831363"/>
          </a:xfrm>
          <a:prstGeom prst="rect">
            <a:avLst/>
          </a:prstGeom>
          <a:noFill/>
          <a:ln>
            <a:noFill/>
          </a:ln>
        </p:spPr>
      </p:pic>
      <p:cxnSp>
        <p:nvCxnSpPr>
          <p:cNvPr id="29" name="Google Shape;29;p20"/>
          <p:cNvCxnSpPr/>
          <p:nvPr/>
        </p:nvCxnSpPr>
        <p:spPr>
          <a:xfrm>
            <a:off x="838200" y="1043797"/>
            <a:ext cx="10515600" cy="0"/>
          </a:xfrm>
          <a:prstGeom prst="straightConnector1">
            <a:avLst/>
          </a:prstGeom>
          <a:noFill/>
          <a:ln cap="flat" cmpd="sng" w="9525">
            <a:solidFill>
              <a:schemeClr val="accent1"/>
            </a:solidFill>
            <a:prstDash val="solid"/>
            <a:miter lim="800000"/>
            <a:headEnd len="sm" w="sm" type="none"/>
            <a:tailEnd len="sm" w="sm" type="none"/>
          </a:ln>
        </p:spPr>
      </p:cxnSp>
      <p:sp>
        <p:nvSpPr>
          <p:cNvPr id="30" name="Google Shape;30;p20"/>
          <p:cNvSpPr txBox="1"/>
          <p:nvPr/>
        </p:nvSpPr>
        <p:spPr>
          <a:xfrm>
            <a:off x="2099153" y="667369"/>
            <a:ext cx="7583423" cy="3693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i="1" lang="en-US" sz="1800">
                <a:solidFill>
                  <a:srgbClr val="466DB0"/>
                </a:solidFill>
                <a:latin typeface="Calibri"/>
                <a:ea typeface="Calibri"/>
                <a:cs typeface="Calibri"/>
                <a:sym typeface="Calibri"/>
              </a:rPr>
              <a:t>Dự</a:t>
            </a:r>
            <a:r>
              <a:rPr b="1" i="1" lang="en-US" sz="1800">
                <a:solidFill>
                  <a:srgbClr val="466DB0"/>
                </a:solidFill>
                <a:latin typeface="Calibri"/>
                <a:ea typeface="Calibri"/>
                <a:cs typeface="Calibri"/>
                <a:sym typeface="Calibri"/>
              </a:rPr>
              <a:t> án Thúc đẩy Tiết kiệm năng lượng trong các ngành công nghiệp Việt Nam</a:t>
            </a:r>
            <a:endParaRPr b="1" i="1" sz="1800">
              <a:solidFill>
                <a:srgbClr val="466DB0"/>
              </a:solidFill>
              <a:latin typeface="Calibri"/>
              <a:ea typeface="Calibri"/>
              <a:cs typeface="Calibri"/>
              <a:sym typeface="Calibri"/>
            </a:endParaRPr>
          </a:p>
        </p:txBody>
      </p:sp>
      <p:pic>
        <p:nvPicPr>
          <p:cNvPr id="31" name="Google Shape;31;p20"/>
          <p:cNvPicPr preferRelativeResize="0"/>
          <p:nvPr/>
        </p:nvPicPr>
        <p:blipFill rotWithShape="1">
          <a:blip r:embed="rId4">
            <a:alphaModFix/>
          </a:blip>
          <a:srcRect b="0" l="0" r="0" t="0"/>
          <a:stretch/>
        </p:blipFill>
        <p:spPr>
          <a:xfrm>
            <a:off x="9678498" y="384725"/>
            <a:ext cx="1903411" cy="791366"/>
          </a:xfrm>
          <a:prstGeom prst="rect">
            <a:avLst/>
          </a:prstGeom>
          <a:noFill/>
          <a:ln>
            <a:noFill/>
          </a:ln>
        </p:spPr>
      </p:pic>
      <p:sp>
        <p:nvSpPr>
          <p:cNvPr id="32" name="Google Shape;32;p2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3" name="Google Shape;33;p2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4" name="Google Shape;34;p2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b="1" sz="1600">
                <a:solidFill>
                  <a:srgbClr val="888888"/>
                </a:solidFill>
                <a:latin typeface="Times New Roman"/>
                <a:ea typeface="Times New Roman"/>
                <a:cs typeface="Times New Roman"/>
                <a:sym typeface="Times New Roman"/>
              </a:defRPr>
            </a:lvl1pPr>
            <a:lvl2pPr indent="0" lvl="1" marL="0" algn="r">
              <a:spcBef>
                <a:spcPts val="0"/>
              </a:spcBef>
              <a:buNone/>
              <a:defRPr b="1" sz="1600">
                <a:solidFill>
                  <a:srgbClr val="888888"/>
                </a:solidFill>
                <a:latin typeface="Times New Roman"/>
                <a:ea typeface="Times New Roman"/>
                <a:cs typeface="Times New Roman"/>
                <a:sym typeface="Times New Roman"/>
              </a:defRPr>
            </a:lvl2pPr>
            <a:lvl3pPr indent="0" lvl="2" marL="0" algn="r">
              <a:spcBef>
                <a:spcPts val="0"/>
              </a:spcBef>
              <a:buNone/>
              <a:defRPr b="1" sz="1600">
                <a:solidFill>
                  <a:srgbClr val="888888"/>
                </a:solidFill>
                <a:latin typeface="Times New Roman"/>
                <a:ea typeface="Times New Roman"/>
                <a:cs typeface="Times New Roman"/>
                <a:sym typeface="Times New Roman"/>
              </a:defRPr>
            </a:lvl3pPr>
            <a:lvl4pPr indent="0" lvl="3" marL="0" algn="r">
              <a:spcBef>
                <a:spcPts val="0"/>
              </a:spcBef>
              <a:buNone/>
              <a:defRPr b="1" sz="1600">
                <a:solidFill>
                  <a:srgbClr val="888888"/>
                </a:solidFill>
                <a:latin typeface="Times New Roman"/>
                <a:ea typeface="Times New Roman"/>
                <a:cs typeface="Times New Roman"/>
                <a:sym typeface="Times New Roman"/>
              </a:defRPr>
            </a:lvl4pPr>
            <a:lvl5pPr indent="0" lvl="4" marL="0" algn="r">
              <a:spcBef>
                <a:spcPts val="0"/>
              </a:spcBef>
              <a:buNone/>
              <a:defRPr b="1" sz="1600">
                <a:solidFill>
                  <a:srgbClr val="888888"/>
                </a:solidFill>
                <a:latin typeface="Times New Roman"/>
                <a:ea typeface="Times New Roman"/>
                <a:cs typeface="Times New Roman"/>
                <a:sym typeface="Times New Roman"/>
              </a:defRPr>
            </a:lvl5pPr>
            <a:lvl6pPr indent="0" lvl="5" marL="0" algn="r">
              <a:spcBef>
                <a:spcPts val="0"/>
              </a:spcBef>
              <a:buNone/>
              <a:defRPr b="1" sz="1600">
                <a:solidFill>
                  <a:srgbClr val="888888"/>
                </a:solidFill>
                <a:latin typeface="Times New Roman"/>
                <a:ea typeface="Times New Roman"/>
                <a:cs typeface="Times New Roman"/>
                <a:sym typeface="Times New Roman"/>
              </a:defRPr>
            </a:lvl6pPr>
            <a:lvl7pPr indent="0" lvl="6" marL="0" algn="r">
              <a:spcBef>
                <a:spcPts val="0"/>
              </a:spcBef>
              <a:buNone/>
              <a:defRPr b="1" sz="1600">
                <a:solidFill>
                  <a:srgbClr val="888888"/>
                </a:solidFill>
                <a:latin typeface="Times New Roman"/>
                <a:ea typeface="Times New Roman"/>
                <a:cs typeface="Times New Roman"/>
                <a:sym typeface="Times New Roman"/>
              </a:defRPr>
            </a:lvl7pPr>
            <a:lvl8pPr indent="0" lvl="7" marL="0" algn="r">
              <a:spcBef>
                <a:spcPts val="0"/>
              </a:spcBef>
              <a:buNone/>
              <a:defRPr b="1" sz="1600">
                <a:solidFill>
                  <a:srgbClr val="888888"/>
                </a:solidFill>
                <a:latin typeface="Times New Roman"/>
                <a:ea typeface="Times New Roman"/>
                <a:cs typeface="Times New Roman"/>
                <a:sym typeface="Times New Roman"/>
              </a:defRPr>
            </a:lvl8pPr>
            <a:lvl9pPr indent="0" lvl="8" marL="0" algn="r">
              <a:spcBef>
                <a:spcPts val="0"/>
              </a:spcBef>
              <a:buNone/>
              <a:defRPr b="1" sz="1600">
                <a:solidFill>
                  <a:srgbClr val="888888"/>
                </a:solidFill>
                <a:latin typeface="Times New Roman"/>
                <a:ea typeface="Times New Roman"/>
                <a:cs typeface="Times New Roman"/>
                <a:sym typeface="Times New Roman"/>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8"/>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1" name="Google Shape;11;p1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2" name="Google Shape;12;p1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1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3.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1.png"/><Relationship Id="rId4" Type="http://schemas.openxmlformats.org/officeDocument/2006/relationships/image" Target="../media/image10.png"/><Relationship Id="rId5"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8.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 name="Shape 38"/>
        <p:cNvGrpSpPr/>
        <p:nvPr/>
      </p:nvGrpSpPr>
      <p:grpSpPr>
        <a:xfrm>
          <a:off x="0" y="0"/>
          <a:ext cx="0" cy="0"/>
          <a:chOff x="0" y="0"/>
          <a:chExt cx="0" cy="0"/>
        </a:xfrm>
      </p:grpSpPr>
      <p:sp>
        <p:nvSpPr>
          <p:cNvPr id="39" name="Google Shape;39;p1"/>
          <p:cNvSpPr txBox="1"/>
          <p:nvPr>
            <p:ph idx="1" type="subTitle"/>
          </p:nvPr>
        </p:nvSpPr>
        <p:spPr>
          <a:xfrm>
            <a:off x="865496" y="1831012"/>
            <a:ext cx="10515599" cy="1070557"/>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rgbClr val="003153"/>
              </a:buClr>
              <a:buSzPts val="2400"/>
              <a:buNone/>
            </a:pPr>
            <a:r>
              <a:rPr lang="en-US"/>
              <a:t>DỰ ÁN THÚC ĐẨY TIẾT KIỆM NĂNG LƯỢNG </a:t>
            </a:r>
            <a:endParaRPr/>
          </a:p>
          <a:p>
            <a:pPr indent="0" lvl="0" marL="0" rtl="0" algn="ctr">
              <a:lnSpc>
                <a:spcPct val="100000"/>
              </a:lnSpc>
              <a:spcBef>
                <a:spcPts val="1000"/>
              </a:spcBef>
              <a:spcAft>
                <a:spcPts val="0"/>
              </a:spcAft>
              <a:buClr>
                <a:srgbClr val="003153"/>
              </a:buClr>
              <a:buSzPts val="2400"/>
              <a:buNone/>
            </a:pPr>
            <a:r>
              <a:rPr lang="en-US"/>
              <a:t>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sp>
        <p:nvSpPr>
          <p:cNvPr id="101" name="Google Shape;101;p10"/>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TIÊU CHÍ HỢP LỆ (IE/ESCO)</a:t>
            </a:r>
            <a:endParaRPr/>
          </a:p>
        </p:txBody>
      </p:sp>
      <p:sp>
        <p:nvSpPr>
          <p:cNvPr id="102" name="Google Shape;102;p10"/>
          <p:cNvSpPr/>
          <p:nvPr/>
        </p:nvSpPr>
        <p:spPr>
          <a:xfrm>
            <a:off x="756214" y="2090030"/>
            <a:ext cx="10679574" cy="4653646"/>
          </a:xfrm>
          <a:prstGeom prst="rect">
            <a:avLst/>
          </a:prstGeom>
          <a:noFill/>
          <a:ln>
            <a:noFill/>
          </a:ln>
        </p:spPr>
        <p:txBody>
          <a:bodyPr anchorCtr="0" anchor="ctr" bIns="45700" lIns="91425" spcFirstLastPara="1" rIns="91425" wrap="square" tIns="45700">
            <a:spAutoFit/>
          </a:bodyPr>
          <a:lstStyle/>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Đăng ký và hoạt động hợp pháp tại Việt Nam</a:t>
            </a:r>
            <a:endParaRPr/>
          </a:p>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Cung cấp tài sản thế chấp theo yêu cầu PFI</a:t>
            </a:r>
            <a:endParaRPr/>
          </a:p>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Có kế hoạch kinh doanh và mục đích vay vốn rõ ràng</a:t>
            </a:r>
            <a:endParaRPr b="0" i="0" sz="2000" u="none" cap="none" strike="noStrike">
              <a:solidFill>
                <a:schemeClr val="dk1"/>
              </a:solidFill>
              <a:latin typeface="Times New Roman"/>
              <a:ea typeface="Times New Roman"/>
              <a:cs typeface="Times New Roman"/>
              <a:sym typeface="Times New Roman"/>
            </a:endParaRPr>
          </a:p>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Chứng minh khả năng tài chính trả nợ</a:t>
            </a:r>
            <a:endParaRPr b="0" i="0" sz="2000" u="none" cap="none" strike="noStrike">
              <a:solidFill>
                <a:schemeClr val="dk1"/>
              </a:solidFill>
              <a:latin typeface="Times New Roman"/>
              <a:ea typeface="Times New Roman"/>
              <a:cs typeface="Times New Roman"/>
              <a:sym typeface="Times New Roman"/>
            </a:endParaRPr>
          </a:p>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Đang thực hiện đầy đủ nghĩa vụ nợ hiện tại</a:t>
            </a:r>
            <a:endParaRPr b="0" i="0" sz="2000" u="none" cap="none" strike="noStrike">
              <a:solidFill>
                <a:schemeClr val="dk1"/>
              </a:solidFill>
              <a:latin typeface="Times New Roman"/>
              <a:ea typeface="Times New Roman"/>
              <a:cs typeface="Times New Roman"/>
              <a:sym typeface="Times New Roman"/>
            </a:endParaRPr>
          </a:p>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Không vi phạm các chế tài (theo Phụ lục 12)</a:t>
            </a:r>
            <a:endParaRPr/>
          </a:p>
          <a:p>
            <a:pPr indent="-285750" lvl="0" marL="285750" marR="0" rtl="0" algn="ctr">
              <a:lnSpc>
                <a:spcPct val="150000"/>
              </a:lnSpc>
              <a:spcBef>
                <a:spcPts val="0"/>
              </a:spcBef>
              <a:spcAft>
                <a:spcPts val="0"/>
              </a:spcAft>
              <a:buClr>
                <a:schemeClr val="dk1"/>
              </a:buClr>
              <a:buSzPts val="2000"/>
              <a:buFont typeface="Arial"/>
              <a:buChar char="•"/>
            </a:pPr>
            <a:r>
              <a:rPr b="0" i="0" lang="en-US" sz="2000" u="none" cap="none" strike="noStrike">
                <a:solidFill>
                  <a:schemeClr val="dk1"/>
                </a:solidFill>
                <a:latin typeface="Times New Roman"/>
                <a:ea typeface="Times New Roman"/>
                <a:cs typeface="Times New Roman"/>
                <a:sym typeface="Times New Roman"/>
              </a:rPr>
              <a:t>Không có sở hữu chéo với PFI cho vay</a:t>
            </a:r>
            <a:endParaRPr sz="2000">
              <a:solidFill>
                <a:schemeClr val="dk1"/>
              </a:solidFill>
              <a:latin typeface="Times New Roman"/>
              <a:ea typeface="Times New Roman"/>
              <a:cs typeface="Times New Roman"/>
              <a:sym typeface="Times New Roman"/>
            </a:endParaRPr>
          </a:p>
          <a:p>
            <a:pPr indent="-285750" lvl="0" marL="285750" marR="0" rtl="0" algn="ctr">
              <a:lnSpc>
                <a:spcPct val="150000"/>
              </a:lnSpc>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Đáp ứng yêu cầu tiết kiệm năng lượng tối thiểu là 20%\</a:t>
            </a:r>
            <a:endParaRPr/>
          </a:p>
          <a:p>
            <a:pPr indent="-285750" lvl="0" marL="285750" marR="0" rtl="0" algn="ctr">
              <a:lnSpc>
                <a:spcPct val="150000"/>
              </a:lnSpc>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Mọi dự án được đề xuất cần bảo lãnh tín dụng RSF đều tập trung phát triển TKNL, đáp ứng các tiêu chí hợp lệ của một tiểu dự án.</a:t>
            </a:r>
            <a:endParaRPr sz="2000">
              <a:solidFill>
                <a:schemeClr val="dk1"/>
              </a:solidFill>
              <a:latin typeface="Times New Roman"/>
              <a:ea typeface="Times New Roman"/>
              <a:cs typeface="Times New Roman"/>
              <a:sym typeface="Times New Roman"/>
            </a:endParaRPr>
          </a:p>
        </p:txBody>
      </p:sp>
      <p:sp>
        <p:nvSpPr>
          <p:cNvPr id="103" name="Google Shape;103;p1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sp>
        <p:nvSpPr>
          <p:cNvPr id="108" name="Google Shape;108;p11"/>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TIÊU CHÍ HỢP LỆ (KHOẢN VAY PFI)</a:t>
            </a:r>
            <a:endParaRPr b="1" i="0" sz="3200" u="none" cap="none" strike="noStrike">
              <a:solidFill>
                <a:schemeClr val="lt1"/>
              </a:solidFill>
              <a:latin typeface="Cambria"/>
              <a:ea typeface="Cambria"/>
              <a:cs typeface="Cambria"/>
              <a:sym typeface="Cambria"/>
            </a:endParaRPr>
          </a:p>
        </p:txBody>
      </p:sp>
      <p:sp>
        <p:nvSpPr>
          <p:cNvPr id="109" name="Google Shape;109;p11"/>
          <p:cNvSpPr txBox="1"/>
          <p:nvPr/>
        </p:nvSpPr>
        <p:spPr>
          <a:xfrm>
            <a:off x="941166" y="2539365"/>
            <a:ext cx="9564915" cy="1938992"/>
          </a:xfrm>
          <a:prstGeom prst="rect">
            <a:avLst/>
          </a:prstGeom>
          <a:noFill/>
          <a:ln>
            <a:noFill/>
          </a:ln>
        </p:spPr>
        <p:txBody>
          <a:bodyPr anchorCtr="0" anchor="t" bIns="45700" lIns="91425" spcFirstLastPara="1" rIns="91425" wrap="square" tIns="45700">
            <a:spAutoFit/>
          </a:bodyPr>
          <a:lstStyle/>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Được tài trợ toàn bộ bằng nguồn vốn của PFI;</a:t>
            </a:r>
            <a:endParaRPr sz="2400">
              <a:solidFill>
                <a:schemeClr val="dk1"/>
              </a:solidFill>
              <a:latin typeface="Calibri"/>
              <a:ea typeface="Calibri"/>
              <a:cs typeface="Calibri"/>
              <a:sym typeface="Calibri"/>
            </a:endParaRPr>
          </a:p>
          <a:p>
            <a:pPr indent="-342900" lvl="0" marL="34290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Tổng giá trị khoản vay của PFI tài trợ cho một doanh nghiệp công nghiệp/ESCO tối đa là 80% tổng chi phí đầu tư của mỗi Tiểu dự án hợp lệ, các doanh nghiệp công nghiệp/ESCO phải đóng góp ít nhất 20% chi phí đầu tư bằng vốn chủ sở hữu. </a:t>
            </a:r>
            <a:endParaRPr sz="2400">
              <a:solidFill>
                <a:schemeClr val="dk1"/>
              </a:solidFill>
              <a:latin typeface="Calibri"/>
              <a:ea typeface="Calibri"/>
              <a:cs typeface="Calibri"/>
              <a:sym typeface="Calibri"/>
            </a:endParaRPr>
          </a:p>
        </p:txBody>
      </p:sp>
      <p:sp>
        <p:nvSpPr>
          <p:cNvPr id="110" name="Google Shape;110;p11"/>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2"/>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TIỂU DỰ ÁN TKNL HỢP LỆ</a:t>
            </a:r>
            <a:endParaRPr/>
          </a:p>
        </p:txBody>
      </p:sp>
      <p:sp>
        <p:nvSpPr>
          <p:cNvPr id="116" name="Google Shape;116;p12"/>
          <p:cNvSpPr/>
          <p:nvPr/>
        </p:nvSpPr>
        <p:spPr>
          <a:xfrm>
            <a:off x="941166" y="2556046"/>
            <a:ext cx="10101854" cy="2677656"/>
          </a:xfrm>
          <a:prstGeom prst="rect">
            <a:avLst/>
          </a:prstGeom>
          <a:noFill/>
          <a:ln>
            <a:noFill/>
          </a:ln>
        </p:spPr>
        <p:txBody>
          <a:bodyPr anchorCtr="0" anchor="ctr" bIns="45700" lIns="91425" spcFirstLastPara="1" rIns="91425" wrap="square" tIns="45700">
            <a:spAutoFit/>
          </a:bodyPr>
          <a:lstStyle/>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Đầu tư vào cải tạo và nâng cấp (điều chỉnh, thay thế) các cấu phần và hệ thống hiện có để đạt được hiệu quả năng lượng;</a:t>
            </a:r>
            <a:endParaRPr sz="2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Có mức tiết kiệm năng lượng đạt được theo yêu cầu;</a:t>
            </a:r>
            <a:endParaRPr sz="2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Thời gian hoàn vốn trong vòng 10 năm;</a:t>
            </a:r>
            <a:endParaRPr sz="2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Tỷ suất hoàn vốn kinh tế nội bộ phải cao hơn 10%;</a:t>
            </a:r>
            <a:endParaRPr sz="2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Đáp ứng và tuân thủ các yêu cầu về môi trường và xã hội theo quy định của Việt Nam và Ngân hàng Thế giới.</a:t>
            </a:r>
            <a:endParaRPr b="0" i="0" sz="2400" u="none" cap="none" strike="noStrike">
              <a:solidFill>
                <a:schemeClr val="dk1"/>
              </a:solidFill>
              <a:latin typeface="Calibri"/>
              <a:ea typeface="Calibri"/>
              <a:cs typeface="Calibri"/>
              <a:sym typeface="Calibri"/>
            </a:endParaRPr>
          </a:p>
        </p:txBody>
      </p:sp>
      <p:sp>
        <p:nvSpPr>
          <p:cNvPr id="117" name="Google Shape;117;p1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13"/>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TIỂU DỰ ÁN TKNL HỢP LỆ</a:t>
            </a:r>
            <a:endParaRPr/>
          </a:p>
        </p:txBody>
      </p:sp>
      <p:sp>
        <p:nvSpPr>
          <p:cNvPr id="123" name="Google Shape;123;p13"/>
          <p:cNvSpPr txBox="1"/>
          <p:nvPr/>
        </p:nvSpPr>
        <p:spPr>
          <a:xfrm>
            <a:off x="941166" y="2219417"/>
            <a:ext cx="3124807" cy="317009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Times New Roman"/>
                <a:ea typeface="Times New Roman"/>
                <a:cs typeface="Times New Roman"/>
                <a:sym typeface="Times New Roman"/>
              </a:rPr>
              <a:t>Tính hợp lệ về kỹ thuật</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rPr lang="en-US" sz="2000">
                <a:solidFill>
                  <a:schemeClr val="dk1"/>
                </a:solidFill>
                <a:latin typeface="Times New Roman"/>
                <a:ea typeface="Times New Roman"/>
                <a:cs typeface="Times New Roman"/>
                <a:sym typeface="Times New Roman"/>
              </a:rPr>
              <a:t>Khung đánh giá kỹ thuật được trình bày trong phụ lục 5 của Sổ tay Hướng dẫn thực hiện kèm theo Quyết định số 1337/QĐ-BCT ngày 03 tháng 06 năm 2024 của Bộ trưởng Bộ Công Thương.</a:t>
            </a:r>
            <a:endParaRPr sz="2000">
              <a:solidFill>
                <a:schemeClr val="dk1"/>
              </a:solidFill>
              <a:latin typeface="Times New Roman"/>
              <a:ea typeface="Times New Roman"/>
              <a:cs typeface="Times New Roman"/>
              <a:sym typeface="Times New Roman"/>
            </a:endParaRPr>
          </a:p>
        </p:txBody>
      </p:sp>
      <p:sp>
        <p:nvSpPr>
          <p:cNvPr id="124" name="Google Shape;124;p13"/>
          <p:cNvSpPr txBox="1"/>
          <p:nvPr/>
        </p:nvSpPr>
        <p:spPr>
          <a:xfrm>
            <a:off x="4370971" y="2219417"/>
            <a:ext cx="3604134" cy="347787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Times New Roman"/>
                <a:ea typeface="Times New Roman"/>
                <a:cs typeface="Times New Roman"/>
                <a:sym typeface="Times New Roman"/>
              </a:rPr>
              <a:t>Tính hợp lệ về kinh tế</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2000">
              <a:solidFill>
                <a:schemeClr val="dk1"/>
              </a:solidFill>
              <a:latin typeface="Times New Roman"/>
              <a:ea typeface="Times New Roman"/>
              <a:cs typeface="Times New Roman"/>
              <a:sym typeface="Times New Roman"/>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Mức tiết kiệm năng lượng tối thiểu đạt được là hai mươi phần trăm (20%)</a:t>
            </a:r>
            <a:endParaRPr sz="2000">
              <a:solidFill>
                <a:schemeClr val="dk1"/>
              </a:solidFill>
              <a:latin typeface="Times New Roman"/>
              <a:ea typeface="Times New Roman"/>
              <a:cs typeface="Times New Roman"/>
              <a:sym typeface="Times New Roman"/>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Có dự án với thời gian hoàn vốn trong vòng mười (10) năm</a:t>
            </a:r>
            <a:endParaRPr sz="2000">
              <a:solidFill>
                <a:schemeClr val="dk1"/>
              </a:solidFill>
              <a:latin typeface="Times New Roman"/>
              <a:ea typeface="Times New Roman"/>
              <a:cs typeface="Times New Roman"/>
              <a:sym typeface="Times New Roman"/>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Có tỷ suất hoàn vốn kinh tế nội bộ phải cao hơn mười phần trăm (10%) </a:t>
            </a:r>
            <a:endParaRPr/>
          </a:p>
        </p:txBody>
      </p:sp>
      <p:sp>
        <p:nvSpPr>
          <p:cNvPr id="125" name="Google Shape;125;p13"/>
          <p:cNvSpPr txBox="1"/>
          <p:nvPr/>
        </p:nvSpPr>
        <p:spPr>
          <a:xfrm>
            <a:off x="8010750" y="2219417"/>
            <a:ext cx="3425037" cy="4401205"/>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1" lang="en-US" sz="2000">
                <a:solidFill>
                  <a:schemeClr val="dk1"/>
                </a:solidFill>
                <a:latin typeface="Times New Roman"/>
                <a:ea typeface="Times New Roman"/>
                <a:cs typeface="Times New Roman"/>
                <a:sym typeface="Times New Roman"/>
              </a:rPr>
              <a:t>Tính hợp lệ về môi trường – xã hội</a:t>
            </a:r>
            <a:endParaRPr b="1" sz="2000">
              <a:solidFill>
                <a:schemeClr val="dk1"/>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2000">
              <a:solidFill>
                <a:schemeClr val="dk1"/>
              </a:solidFill>
              <a:latin typeface="Times New Roman"/>
              <a:ea typeface="Times New Roman"/>
              <a:cs typeface="Times New Roman"/>
              <a:sym typeface="Times New Roman"/>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IE cần có các phê duyệt về môi trường cần thiết từ các cơ quan có thẩm quyền về môi trường</a:t>
            </a:r>
            <a:endParaRPr sz="2000">
              <a:solidFill>
                <a:schemeClr val="dk1"/>
              </a:solidFill>
              <a:latin typeface="Times New Roman"/>
              <a:ea typeface="Times New Roman"/>
              <a:cs typeface="Times New Roman"/>
              <a:sym typeface="Times New Roman"/>
            </a:endParaRPr>
          </a:p>
          <a:p>
            <a:pPr indent="-285750" lvl="0" marL="285750" marR="0" rtl="0" algn="l">
              <a:spcBef>
                <a:spcPts val="0"/>
              </a:spcBef>
              <a:spcAft>
                <a:spcPts val="0"/>
              </a:spcAft>
              <a:buClr>
                <a:schemeClr val="dk1"/>
              </a:buClr>
              <a:buSzPts val="2000"/>
              <a:buFont typeface="Arial"/>
              <a:buChar char="•"/>
            </a:pPr>
            <a:r>
              <a:rPr lang="en-US" sz="2000">
                <a:solidFill>
                  <a:schemeClr val="dk1"/>
                </a:solidFill>
                <a:latin typeface="Times New Roman"/>
                <a:ea typeface="Times New Roman"/>
                <a:cs typeface="Times New Roman"/>
                <a:sym typeface="Times New Roman"/>
              </a:rPr>
              <a:t>Các tiểu dự án phải được sàng lọc về độ an toàn và tuân thủ các yêu cầu về môi trường và xã hội của Ngân hàng Thế giới và các quy định trong nước về môi trường và xã hội. </a:t>
            </a:r>
            <a:endParaRPr/>
          </a:p>
        </p:txBody>
      </p:sp>
      <p:sp>
        <p:nvSpPr>
          <p:cNvPr id="126" name="Google Shape;126;p1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sp>
        <p:nvSpPr>
          <p:cNvPr id="131" name="Google Shape;131;p14"/>
          <p:cNvSpPr txBox="1"/>
          <p:nvPr/>
        </p:nvSpPr>
        <p:spPr>
          <a:xfrm>
            <a:off x="941166" y="116455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HỒ SƠ VAY VỐN PFI</a:t>
            </a:r>
            <a:endParaRPr/>
          </a:p>
        </p:txBody>
      </p:sp>
      <p:sp>
        <p:nvSpPr>
          <p:cNvPr id="132" name="Google Shape;132;p14"/>
          <p:cNvSpPr/>
          <p:nvPr/>
        </p:nvSpPr>
        <p:spPr>
          <a:xfrm>
            <a:off x="941166" y="2150974"/>
            <a:ext cx="4997627" cy="4612738"/>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Thông tin tiêu chuẩn theo yêu cầu của PFI</a:t>
            </a:r>
            <a:endParaRPr/>
          </a:p>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Mô tả chung về phạm vi tiểu dự án và Bên vay vốn </a:t>
            </a:r>
            <a:endParaRPr sz="1800">
              <a:solidFill>
                <a:schemeClr val="dk1"/>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Mục tiêu và thuyết minh cho tiểu dự án </a:t>
            </a:r>
            <a:endParaRPr sz="1800">
              <a:solidFill>
                <a:schemeClr val="dk1"/>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Tóm tắt đánh giá hồ sơ kỹ thuật tiểu dự án </a:t>
            </a:r>
            <a:endParaRPr sz="1800">
              <a:solidFill>
                <a:schemeClr val="dk1"/>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Dữ liệu mức tiêu thụ năng lượng ban đầu và mức tiết kiệm năng lượng dự kiến của tiểu dự án </a:t>
            </a:r>
            <a:endParaRPr sz="1800">
              <a:solidFill>
                <a:schemeClr val="dk1"/>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Đánh giá tác động môi trường và xã hội, và tình trạng các phê duyệt của chính phủ (theo Luật Bảo vệ môi trường) </a:t>
            </a:r>
            <a:endParaRPr sz="1800">
              <a:solidFill>
                <a:schemeClr val="dk1"/>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chemeClr val="dk1"/>
              </a:buClr>
              <a:buSzPts val="1800"/>
              <a:buFont typeface="Arial"/>
              <a:buChar char="•"/>
            </a:pPr>
            <a:r>
              <a:rPr lang="en-US" sz="1800">
                <a:solidFill>
                  <a:schemeClr val="dk1"/>
                </a:solidFill>
                <a:latin typeface="Times New Roman"/>
                <a:ea typeface="Times New Roman"/>
                <a:cs typeface="Times New Roman"/>
                <a:sym typeface="Times New Roman"/>
              </a:rPr>
              <a:t>Dự thảo chi phí đầu tư và kế hoạch vay vốn</a:t>
            </a:r>
            <a:endParaRPr b="0" i="0" sz="1800" u="none" cap="none" strike="noStrike">
              <a:solidFill>
                <a:schemeClr val="dk1"/>
              </a:solidFill>
              <a:latin typeface="Times New Roman"/>
              <a:ea typeface="Times New Roman"/>
              <a:cs typeface="Times New Roman"/>
              <a:sym typeface="Times New Roman"/>
            </a:endParaRPr>
          </a:p>
        </p:txBody>
      </p:sp>
      <p:sp>
        <p:nvSpPr>
          <p:cNvPr id="133" name="Google Shape;133;p14"/>
          <p:cNvSpPr txBox="1"/>
          <p:nvPr/>
        </p:nvSpPr>
        <p:spPr>
          <a:xfrm>
            <a:off x="6593711" y="2056686"/>
            <a:ext cx="4842076" cy="4801314"/>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spAutoFit/>
          </a:bodyPr>
          <a:lstStyle/>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Nghiên cứu khả thi hoặc đề xuất đầu tư của tiểu dự án</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Báo cáo kiểm toán năng lượng sơ bộ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Phân tích tài chính dự án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Báo cáo tài chính đã được kiểm toán của Bên vay vốn trong ba năm trở lại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Tài liệu môi trường và xã hội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Phê duyệt về môi trường của Chính phủ (nếu cần)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Phê duyệt thực hiện tiểu dự án của Chính phủ (nếu cần)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Bản sao giấy chứng nhận đăng ký/thành lập IE/ESCO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Đối với các ESCO: Bản sao ESPC đã ký trong trường hợp thực hiện hợp đồng đảm bảo mức tiết kiệm </a:t>
            </a:r>
            <a:endParaRPr sz="1800">
              <a:solidFill>
                <a:schemeClr val="dk1"/>
              </a:solidFill>
              <a:latin typeface="Calibri"/>
              <a:ea typeface="Calibri"/>
              <a:cs typeface="Calibri"/>
              <a:sym typeface="Calibri"/>
            </a:endParaRPr>
          </a:p>
          <a:p>
            <a:pPr indent="-400050" lvl="0" marL="400050" marR="0" rtl="0" algn="l">
              <a:spcBef>
                <a:spcPts val="0"/>
              </a:spcBef>
              <a:spcAft>
                <a:spcPts val="0"/>
              </a:spcAft>
              <a:buClr>
                <a:schemeClr val="dk1"/>
              </a:buClr>
              <a:buSzPts val="1800"/>
              <a:buFont typeface="Arial"/>
              <a:buChar char="•"/>
            </a:pPr>
            <a:r>
              <a:rPr lang="en-US" sz="1800">
                <a:solidFill>
                  <a:schemeClr val="dk1"/>
                </a:solidFill>
                <a:latin typeface="Calibri"/>
                <a:ea typeface="Calibri"/>
                <a:cs typeface="Calibri"/>
                <a:sym typeface="Calibri"/>
              </a:rPr>
              <a:t>Các tài liệu khác có liên quan</a:t>
            </a:r>
            <a:endParaRPr sz="1800">
              <a:solidFill>
                <a:schemeClr val="dk1"/>
              </a:solidFill>
              <a:latin typeface="Calibri"/>
              <a:ea typeface="Calibri"/>
              <a:cs typeface="Calibri"/>
              <a:sym typeface="Calibri"/>
            </a:endParaRPr>
          </a:p>
        </p:txBody>
      </p:sp>
      <p:sp>
        <p:nvSpPr>
          <p:cNvPr id="134" name="Google Shape;134;p1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15"/>
          <p:cNvSpPr txBox="1"/>
          <p:nvPr/>
        </p:nvSpPr>
        <p:spPr>
          <a:xfrm>
            <a:off x="941166" y="122551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LỰA CHỌN VÀ ĐÁNH GIÁ PFI</a:t>
            </a:r>
            <a:endParaRPr/>
          </a:p>
        </p:txBody>
      </p:sp>
      <p:pic>
        <p:nvPicPr>
          <p:cNvPr descr="A diagram of a bank&#10;&#10;AI-generated content may be incorrect." id="140" name="Google Shape;140;p15"/>
          <p:cNvPicPr preferRelativeResize="0"/>
          <p:nvPr/>
        </p:nvPicPr>
        <p:blipFill rotWithShape="1">
          <a:blip r:embed="rId3">
            <a:alphaModFix/>
          </a:blip>
          <a:srcRect b="0" l="0" r="0" t="0"/>
          <a:stretch/>
        </p:blipFill>
        <p:spPr>
          <a:xfrm>
            <a:off x="2125713" y="1949947"/>
            <a:ext cx="7940573" cy="4908053"/>
          </a:xfrm>
          <a:prstGeom prst="rect">
            <a:avLst/>
          </a:prstGeom>
          <a:noFill/>
          <a:ln>
            <a:noFill/>
          </a:ln>
        </p:spPr>
      </p:pic>
      <p:sp>
        <p:nvSpPr>
          <p:cNvPr id="141" name="Google Shape;141;p15"/>
          <p:cNvSpPr txBox="1"/>
          <p:nvPr/>
        </p:nvSpPr>
        <p:spPr>
          <a:xfrm>
            <a:off x="5477521" y="2212715"/>
            <a:ext cx="1100831" cy="923330"/>
          </a:xfrm>
          <a:prstGeom prst="rect">
            <a:avLst/>
          </a:prstGeom>
          <a:solidFill>
            <a:schemeClr val="accent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Ngân hàng Thế giới</a:t>
            </a:r>
            <a:endParaRPr sz="1800">
              <a:solidFill>
                <a:schemeClr val="lt1"/>
              </a:solidFill>
              <a:latin typeface="Calibri"/>
              <a:ea typeface="Calibri"/>
              <a:cs typeface="Calibri"/>
              <a:sym typeface="Calibri"/>
            </a:endParaRPr>
          </a:p>
        </p:txBody>
      </p:sp>
      <p:sp>
        <p:nvSpPr>
          <p:cNvPr id="142" name="Google Shape;142;p15"/>
          <p:cNvSpPr txBox="1"/>
          <p:nvPr/>
        </p:nvSpPr>
        <p:spPr>
          <a:xfrm>
            <a:off x="5477520" y="4588623"/>
            <a:ext cx="1100831" cy="646331"/>
          </a:xfrm>
          <a:prstGeom prst="rect">
            <a:avLst/>
          </a:prstGeom>
          <a:solidFill>
            <a:schemeClr val="accent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Bộ Công Thương</a:t>
            </a:r>
            <a:endParaRPr/>
          </a:p>
        </p:txBody>
      </p:sp>
      <p:sp>
        <p:nvSpPr>
          <p:cNvPr id="143" name="Google Shape;143;p15"/>
          <p:cNvSpPr txBox="1"/>
          <p:nvPr/>
        </p:nvSpPr>
        <p:spPr>
          <a:xfrm>
            <a:off x="8829327" y="4652246"/>
            <a:ext cx="1100831" cy="646331"/>
          </a:xfrm>
          <a:prstGeom prst="rect">
            <a:avLst/>
          </a:prstGeom>
          <a:solidFill>
            <a:schemeClr val="accent1"/>
          </a:solid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lt1"/>
                </a:solidFill>
                <a:latin typeface="Calibri"/>
                <a:ea typeface="Calibri"/>
                <a:cs typeface="Calibri"/>
                <a:sym typeface="Calibri"/>
              </a:rPr>
              <a:t>PFIs tiềm năng</a:t>
            </a:r>
            <a:endParaRPr sz="1800">
              <a:solidFill>
                <a:schemeClr val="lt1"/>
              </a:solidFill>
              <a:latin typeface="Calibri"/>
              <a:ea typeface="Calibri"/>
              <a:cs typeface="Calibri"/>
              <a:sym typeface="Calibri"/>
            </a:endParaRPr>
          </a:p>
        </p:txBody>
      </p:sp>
      <p:sp>
        <p:nvSpPr>
          <p:cNvPr id="144" name="Google Shape;144;p15"/>
          <p:cNvSpPr txBox="1"/>
          <p:nvPr/>
        </p:nvSpPr>
        <p:spPr>
          <a:xfrm>
            <a:off x="6027935" y="3289260"/>
            <a:ext cx="3097567" cy="738664"/>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1. Bộ Công Thương gửi yêu cầu nộp hồ sơ quan tâm (EOI) tới Ngân hàng Thế giới xem xét</a:t>
            </a:r>
            <a:endParaRPr sz="1400">
              <a:solidFill>
                <a:schemeClr val="dk1"/>
              </a:solidFill>
              <a:latin typeface="Calibri"/>
              <a:ea typeface="Calibri"/>
              <a:cs typeface="Calibri"/>
              <a:sym typeface="Calibri"/>
            </a:endParaRPr>
          </a:p>
        </p:txBody>
      </p:sp>
      <p:sp>
        <p:nvSpPr>
          <p:cNvPr id="145" name="Google Shape;145;p15"/>
          <p:cNvSpPr txBox="1"/>
          <p:nvPr/>
        </p:nvSpPr>
        <p:spPr>
          <a:xfrm>
            <a:off x="6701374" y="3957681"/>
            <a:ext cx="2004929" cy="95410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2. Bộ Công Thương gửi Yêu cầu quan tâm (EOI) cuối cùng tới các PFIs tiềm năng</a:t>
            </a:r>
            <a:endParaRPr sz="1400">
              <a:solidFill>
                <a:schemeClr val="dk1"/>
              </a:solidFill>
              <a:latin typeface="Calibri"/>
              <a:ea typeface="Calibri"/>
              <a:cs typeface="Calibri"/>
              <a:sym typeface="Calibri"/>
            </a:endParaRPr>
          </a:p>
        </p:txBody>
      </p:sp>
      <p:sp>
        <p:nvSpPr>
          <p:cNvPr id="146" name="Google Shape;146;p15"/>
          <p:cNvSpPr txBox="1"/>
          <p:nvPr/>
        </p:nvSpPr>
        <p:spPr>
          <a:xfrm>
            <a:off x="6701373" y="6097558"/>
            <a:ext cx="3097567" cy="52322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6. Bộ Công Thương cấp thư công nhận PFI kèm bản sao gửi PIE</a:t>
            </a:r>
            <a:endParaRPr/>
          </a:p>
        </p:txBody>
      </p:sp>
      <p:sp>
        <p:nvSpPr>
          <p:cNvPr id="147" name="Google Shape;147;p15"/>
          <p:cNvSpPr txBox="1"/>
          <p:nvPr/>
        </p:nvSpPr>
        <p:spPr>
          <a:xfrm>
            <a:off x="6701373" y="5061881"/>
            <a:ext cx="1991826" cy="738664"/>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3. Các PFIs quan tâm nộp EOI kèm theo báo cáo tài chính</a:t>
            </a:r>
            <a:endParaRPr sz="1400">
              <a:solidFill>
                <a:schemeClr val="dk1"/>
              </a:solidFill>
              <a:latin typeface="Calibri"/>
              <a:ea typeface="Calibri"/>
              <a:cs typeface="Calibri"/>
              <a:sym typeface="Calibri"/>
            </a:endParaRPr>
          </a:p>
        </p:txBody>
      </p:sp>
      <p:sp>
        <p:nvSpPr>
          <p:cNvPr id="148" name="Google Shape;148;p15"/>
          <p:cNvSpPr txBox="1"/>
          <p:nvPr/>
        </p:nvSpPr>
        <p:spPr>
          <a:xfrm>
            <a:off x="2807344" y="3289260"/>
            <a:ext cx="3097567" cy="738664"/>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5. Bộ Công Thương đề nghị Ngân hàng Thế giới phê duyệt các PFIs được lựa chọn</a:t>
            </a:r>
            <a:endParaRPr sz="1400">
              <a:solidFill>
                <a:schemeClr val="dk1"/>
              </a:solidFill>
              <a:latin typeface="Calibri"/>
              <a:ea typeface="Calibri"/>
              <a:cs typeface="Calibri"/>
              <a:sym typeface="Calibri"/>
            </a:endParaRPr>
          </a:p>
        </p:txBody>
      </p:sp>
      <p:sp>
        <p:nvSpPr>
          <p:cNvPr id="149" name="Google Shape;149;p15"/>
          <p:cNvSpPr txBox="1"/>
          <p:nvPr/>
        </p:nvSpPr>
        <p:spPr>
          <a:xfrm>
            <a:off x="3637878" y="3975830"/>
            <a:ext cx="1599947" cy="954107"/>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400">
                <a:solidFill>
                  <a:schemeClr val="dk1"/>
                </a:solidFill>
                <a:latin typeface="Calibri"/>
                <a:ea typeface="Calibri"/>
                <a:cs typeface="Calibri"/>
                <a:sym typeface="Calibri"/>
              </a:rPr>
              <a:t>4. PIE hỗ trợ Bộ Công Thương trong việc đánh giá EOI theo tiêu chí hợp lệ</a:t>
            </a:r>
            <a:endParaRPr sz="1400">
              <a:solidFill>
                <a:schemeClr val="dk1"/>
              </a:solidFill>
              <a:latin typeface="Calibri"/>
              <a:ea typeface="Calibri"/>
              <a:cs typeface="Calibri"/>
              <a:sym typeface="Calibri"/>
            </a:endParaRPr>
          </a:p>
        </p:txBody>
      </p:sp>
      <p:sp>
        <p:nvSpPr>
          <p:cNvPr id="150" name="Google Shape;150;p1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sp>
        <p:nvSpPr>
          <p:cNvPr id="156" name="Google Shape;156;p16"/>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TIÊU CHÍ HỢP LỆ PFI</a:t>
            </a:r>
            <a:endParaRPr/>
          </a:p>
        </p:txBody>
      </p:sp>
      <p:sp>
        <p:nvSpPr>
          <p:cNvPr id="157" name="Google Shape;157;p16"/>
          <p:cNvSpPr/>
          <p:nvPr/>
        </p:nvSpPr>
        <p:spPr>
          <a:xfrm>
            <a:off x="941166" y="2192120"/>
            <a:ext cx="3692978" cy="2308324"/>
          </a:xfrm>
          <a:prstGeom prst="rect">
            <a:avLst/>
          </a:prstGeom>
          <a:noFill/>
          <a:ln>
            <a:noFill/>
          </a:ln>
        </p:spPr>
        <p:txBody>
          <a:bodyPr anchorCtr="0" anchor="ctr" bIns="45700" lIns="91425" spcFirstLastPara="1" rIns="91425" wrap="square" tIns="45700">
            <a:spAutoFit/>
          </a:bodyPr>
          <a:lstStyle/>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Được Bộ Công Thương công nhận là PFI của Dự án;</a:t>
            </a:r>
            <a:endParaRPr sz="2400">
              <a:solidFill>
                <a:schemeClr val="dk1"/>
              </a:solidFill>
              <a:latin typeface="Calibri"/>
              <a:ea typeface="Calibri"/>
              <a:cs typeface="Calibri"/>
              <a:sym typeface="Calibri"/>
            </a:endParaRPr>
          </a:p>
          <a:p>
            <a:pPr indent="-285750" lvl="0" marL="285750" marR="0" rtl="0" algn="l">
              <a:spcBef>
                <a:spcPts val="0"/>
              </a:spcBef>
              <a:spcAft>
                <a:spcPts val="0"/>
              </a:spcAft>
              <a:buClr>
                <a:schemeClr val="dk1"/>
              </a:buClr>
              <a:buSzPts val="2400"/>
              <a:buFont typeface="Arial"/>
              <a:buChar char="•"/>
            </a:pPr>
            <a:r>
              <a:rPr lang="en-US" sz="2400">
                <a:solidFill>
                  <a:schemeClr val="dk1"/>
                </a:solidFill>
                <a:latin typeface="Calibri"/>
                <a:ea typeface="Calibri"/>
                <a:cs typeface="Calibri"/>
                <a:sym typeface="Calibri"/>
              </a:rPr>
              <a:t>Đáp ứng các tiêu chí hợp lệ trong suốt thời gian tham gia Dự án.</a:t>
            </a:r>
            <a:endParaRPr b="0" i="0" sz="2400" u="none" cap="none" strike="noStrike">
              <a:solidFill>
                <a:schemeClr val="dk1"/>
              </a:solidFill>
              <a:latin typeface="Calibri"/>
              <a:ea typeface="Calibri"/>
              <a:cs typeface="Calibri"/>
              <a:sym typeface="Calibri"/>
            </a:endParaRPr>
          </a:p>
        </p:txBody>
      </p:sp>
      <p:pic>
        <p:nvPicPr>
          <p:cNvPr id="158" name="Google Shape;158;p16"/>
          <p:cNvPicPr preferRelativeResize="0"/>
          <p:nvPr/>
        </p:nvPicPr>
        <p:blipFill rotWithShape="1">
          <a:blip r:embed="rId3">
            <a:alphaModFix/>
          </a:blip>
          <a:srcRect b="0" l="0" r="0" t="0"/>
          <a:stretch/>
        </p:blipFill>
        <p:spPr>
          <a:xfrm>
            <a:off x="5685684" y="150922"/>
            <a:ext cx="4886511" cy="5797120"/>
          </a:xfrm>
          <a:prstGeom prst="rect">
            <a:avLst/>
          </a:prstGeom>
          <a:noFill/>
          <a:ln>
            <a:noFill/>
          </a:ln>
        </p:spPr>
      </p:pic>
      <p:pic>
        <p:nvPicPr>
          <p:cNvPr id="159" name="Google Shape;159;p16"/>
          <p:cNvPicPr preferRelativeResize="0"/>
          <p:nvPr/>
        </p:nvPicPr>
        <p:blipFill rotWithShape="1">
          <a:blip r:embed="rId4">
            <a:alphaModFix/>
          </a:blip>
          <a:srcRect b="0" l="0" r="0" t="0"/>
          <a:stretch/>
        </p:blipFill>
        <p:spPr>
          <a:xfrm>
            <a:off x="5685684" y="5948042"/>
            <a:ext cx="4886511" cy="531424"/>
          </a:xfrm>
          <a:prstGeom prst="rect">
            <a:avLst/>
          </a:prstGeom>
          <a:noFill/>
          <a:ln>
            <a:noFill/>
          </a:ln>
        </p:spPr>
      </p:pic>
      <p:pic>
        <p:nvPicPr>
          <p:cNvPr id="160" name="Google Shape;160;p16"/>
          <p:cNvPicPr preferRelativeResize="0"/>
          <p:nvPr/>
        </p:nvPicPr>
        <p:blipFill rotWithShape="1">
          <a:blip r:embed="rId5">
            <a:alphaModFix/>
          </a:blip>
          <a:srcRect b="0" l="0" r="0" t="0"/>
          <a:stretch/>
        </p:blipFill>
        <p:spPr>
          <a:xfrm>
            <a:off x="5685684" y="6479466"/>
            <a:ext cx="4886511" cy="333025"/>
          </a:xfrm>
          <a:prstGeom prst="rect">
            <a:avLst/>
          </a:prstGeom>
          <a:noFill/>
          <a:ln>
            <a:noFill/>
          </a:ln>
        </p:spPr>
      </p:pic>
      <p:sp>
        <p:nvSpPr>
          <p:cNvPr id="161" name="Google Shape;161;p1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17"/>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THỰC HÀNH – XÁC ĐỊNH TÍNH HỢP LỆ CỦA TIỂU DỰ ÁN</a:t>
            </a:r>
            <a:endParaRPr b="1" i="0" sz="3200" u="none" cap="none" strike="noStrike">
              <a:solidFill>
                <a:schemeClr val="lt1"/>
              </a:solidFill>
              <a:latin typeface="Cambria"/>
              <a:ea typeface="Cambria"/>
              <a:cs typeface="Cambria"/>
              <a:sym typeface="Cambria"/>
            </a:endParaRPr>
          </a:p>
        </p:txBody>
      </p:sp>
      <p:sp>
        <p:nvSpPr>
          <p:cNvPr id="167" name="Google Shape;167;p17"/>
          <p:cNvSpPr/>
          <p:nvPr/>
        </p:nvSpPr>
        <p:spPr>
          <a:xfrm>
            <a:off x="1175790" y="2404906"/>
            <a:ext cx="4762948" cy="2677656"/>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Công ty A là doanh nghiệp sản xuất giấy tư nhân tại Bắc Ninh. Họ đề xuất vay vốn từ Ngân hàng PFI để thay thế nồi hơi cũ (công suất 10 tấn hơi/giờ, hiệu suất 60%) bằng nồi hơi tầng sôi tuần hoàn mới (công suất tương đương, hiệu suất 82%).</a:t>
            </a:r>
            <a:endParaRPr/>
          </a:p>
        </p:txBody>
      </p:sp>
      <p:sp>
        <p:nvSpPr>
          <p:cNvPr id="168" name="Google Shape;168;p17"/>
          <p:cNvSpPr txBox="1"/>
          <p:nvPr/>
        </p:nvSpPr>
        <p:spPr>
          <a:xfrm>
            <a:off x="6475636" y="2404906"/>
            <a:ext cx="4615541" cy="2308324"/>
          </a:xfrm>
          <a:prstGeom prst="rect">
            <a:avLst/>
          </a:prstGeom>
          <a:noFill/>
          <a:ln>
            <a:noFill/>
          </a:ln>
        </p:spPr>
        <p:txBody>
          <a:bodyPr anchorCtr="0" anchor="ctr" bIns="45700" lIns="91425" spcFirstLastPara="1" rIns="91425" wrap="square" tIns="45700">
            <a:spAutoFit/>
          </a:bodyPr>
          <a:lstStyle/>
          <a:p>
            <a:pPr indent="0" lvl="0" marL="0" marR="0" rtl="0" algn="l">
              <a:spcBef>
                <a:spcPts val="0"/>
              </a:spcBef>
              <a:spcAft>
                <a:spcPts val="0"/>
              </a:spcAft>
              <a:buNone/>
            </a:pPr>
            <a:r>
              <a:rPr lang="en-US" sz="2400">
                <a:solidFill>
                  <a:schemeClr val="dk1"/>
                </a:solidFill>
                <a:latin typeface="Calibri"/>
                <a:ea typeface="Calibri"/>
                <a:cs typeface="Calibri"/>
                <a:sym typeface="Calibri"/>
              </a:rPr>
              <a:t>Công ty B là doanh nghiệp nhà nước, hoạt động trong ngành xi măng. Họ đề xuất vay vốn để mở rộng dây chuyền sản xuất </a:t>
            </a:r>
            <a:r>
              <a:rPr lang="en-US" sz="2400">
                <a:solidFill>
                  <a:schemeClr val="dk1"/>
                </a:solidFill>
                <a:latin typeface="Times New Roman"/>
                <a:ea typeface="Times New Roman"/>
                <a:cs typeface="Times New Roman"/>
                <a:sym typeface="Times New Roman"/>
              </a:rPr>
              <a:t>sử dụng công nghệ cũ</a:t>
            </a:r>
            <a:r>
              <a:rPr lang="en-US" sz="2400">
                <a:solidFill>
                  <a:schemeClr val="dk1"/>
                </a:solidFill>
                <a:latin typeface="Calibri"/>
                <a:ea typeface="Calibri"/>
                <a:cs typeface="Calibri"/>
                <a:sym typeface="Calibri"/>
              </a:rPr>
              <a:t>, nâng công suất từ 2 triệu tấn/năm lên 3 triệu tấn/năm. </a:t>
            </a:r>
            <a:endParaRPr sz="2400">
              <a:solidFill>
                <a:schemeClr val="dk1"/>
              </a:solidFill>
              <a:latin typeface="Calibri"/>
              <a:ea typeface="Calibri"/>
              <a:cs typeface="Calibri"/>
              <a:sym typeface="Calibri"/>
            </a:endParaRPr>
          </a:p>
        </p:txBody>
      </p:sp>
      <p:sp>
        <p:nvSpPr>
          <p:cNvPr id="169" name="Google Shape;169;p17"/>
          <p:cNvSpPr txBox="1"/>
          <p:nvPr/>
        </p:nvSpPr>
        <p:spPr>
          <a:xfrm>
            <a:off x="3098800" y="5369434"/>
            <a:ext cx="5994399" cy="830997"/>
          </a:xfrm>
          <a:prstGeom prst="rect">
            <a:avLst/>
          </a:prstGeom>
          <a:noFill/>
          <a:ln>
            <a:noFill/>
          </a:ln>
        </p:spPr>
        <p:txBody>
          <a:bodyPr anchorCtr="0" anchor="t" bIns="45700" lIns="91425" spcFirstLastPara="1" rIns="91425" wrap="square" tIns="45700">
            <a:spAutoFit/>
          </a:bodyPr>
          <a:lstStyle/>
          <a:p>
            <a:pPr indent="-457200" lvl="0" marL="457200" marR="0" rtl="0" algn="ctr">
              <a:spcBef>
                <a:spcPts val="0"/>
              </a:spcBef>
              <a:spcAft>
                <a:spcPts val="0"/>
              </a:spcAft>
              <a:buClr>
                <a:schemeClr val="dk1"/>
              </a:buClr>
              <a:buSzPts val="2400"/>
              <a:buFont typeface="Noto Sans Symbols"/>
              <a:buChar char="🡺"/>
            </a:pPr>
            <a:r>
              <a:rPr lang="en-US" sz="2400">
                <a:solidFill>
                  <a:schemeClr val="dk1"/>
                </a:solidFill>
                <a:latin typeface="Calibri"/>
                <a:ea typeface="Calibri"/>
                <a:cs typeface="Calibri"/>
                <a:sym typeface="Calibri"/>
              </a:rPr>
              <a:t>Xác định các tiêu chí hợp lệ cần đánh giá</a:t>
            </a:r>
            <a:endParaRPr/>
          </a:p>
          <a:p>
            <a:pPr indent="-457200" lvl="0" marL="457200" marR="0" rtl="0" algn="ctr">
              <a:spcBef>
                <a:spcPts val="0"/>
              </a:spcBef>
              <a:spcAft>
                <a:spcPts val="0"/>
              </a:spcAft>
              <a:buClr>
                <a:schemeClr val="dk1"/>
              </a:buClr>
              <a:buSzPts val="2400"/>
              <a:buFont typeface="Noto Sans Symbols"/>
              <a:buChar char="🡺"/>
            </a:pPr>
            <a:r>
              <a:rPr lang="en-US" sz="2400">
                <a:solidFill>
                  <a:schemeClr val="dk1"/>
                </a:solidFill>
                <a:latin typeface="Calibri"/>
                <a:ea typeface="Calibri"/>
                <a:cs typeface="Calibri"/>
                <a:sym typeface="Calibri"/>
              </a:rPr>
              <a:t>Tiểu dự án nào sẽ hợp lệ</a:t>
            </a:r>
            <a:endParaRPr/>
          </a:p>
        </p:txBody>
      </p:sp>
      <p:sp>
        <p:nvSpPr>
          <p:cNvPr id="170" name="Google Shape;170;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 name="Shape 43"/>
        <p:cNvGrpSpPr/>
        <p:nvPr/>
      </p:nvGrpSpPr>
      <p:grpSpPr>
        <a:xfrm>
          <a:off x="0" y="0"/>
          <a:ext cx="0" cy="0"/>
          <a:chOff x="0" y="0"/>
          <a:chExt cx="0" cy="0"/>
        </a:xfrm>
      </p:grpSpPr>
      <p:sp>
        <p:nvSpPr>
          <p:cNvPr id="44" name="Google Shape;44;p2"/>
          <p:cNvSpPr txBox="1"/>
          <p:nvPr>
            <p:ph idx="1" type="subTitle"/>
          </p:nvPr>
        </p:nvSpPr>
        <p:spPr>
          <a:xfrm>
            <a:off x="865496" y="1937548"/>
            <a:ext cx="10515599" cy="1070557"/>
          </a:xfrm>
          <a:prstGeom prst="rect">
            <a:avLst/>
          </a:prstGeom>
          <a:noFill/>
          <a:ln>
            <a:noFill/>
          </a:ln>
        </p:spPr>
        <p:txBody>
          <a:bodyPr anchorCtr="0" anchor="t" bIns="45700" lIns="91425" spcFirstLastPara="1" rIns="91425" wrap="square" tIns="45700">
            <a:normAutofit/>
          </a:bodyPr>
          <a:lstStyle/>
          <a:p>
            <a:pPr indent="0" lvl="0" marL="0" rtl="0" algn="ctr">
              <a:lnSpc>
                <a:spcPct val="100000"/>
              </a:lnSpc>
              <a:spcBef>
                <a:spcPts val="0"/>
              </a:spcBef>
              <a:spcAft>
                <a:spcPts val="0"/>
              </a:spcAft>
              <a:buClr>
                <a:srgbClr val="003153"/>
              </a:buClr>
              <a:buSzPts val="2400"/>
              <a:buNone/>
            </a:pPr>
            <a:r>
              <a:rPr lang="en-US"/>
              <a:t>Đánh giá Dự án và PFIs để cấp bảo lãnh RSF</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 name="Shape 48"/>
        <p:cNvGrpSpPr/>
        <p:nvPr/>
      </p:nvGrpSpPr>
      <p:grpSpPr>
        <a:xfrm>
          <a:off x="0" y="0"/>
          <a:ext cx="0" cy="0"/>
          <a:chOff x="0" y="0"/>
          <a:chExt cx="0" cy="0"/>
        </a:xfrm>
      </p:grpSpPr>
      <p:sp>
        <p:nvSpPr>
          <p:cNvPr id="49" name="Google Shape;49;p3"/>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MỤC TIÊU</a:t>
            </a:r>
            <a:endParaRPr/>
          </a:p>
        </p:txBody>
      </p:sp>
      <p:sp>
        <p:nvSpPr>
          <p:cNvPr id="50" name="Google Shape;50;p3"/>
          <p:cNvSpPr/>
          <p:nvPr/>
        </p:nvSpPr>
        <p:spPr>
          <a:xfrm>
            <a:off x="941165" y="2257055"/>
            <a:ext cx="5002434" cy="4049224"/>
          </a:xfrm>
          <a:prstGeom prst="rect">
            <a:avLst/>
          </a:prstGeom>
          <a:solidFill>
            <a:srgbClr val="FFFFFF"/>
          </a:solidFill>
          <a:ln cap="flat" cmpd="sng" w="9525">
            <a:solidFill>
              <a:srgbClr val="0F6FC6"/>
            </a:solidFill>
            <a:prstDash val="solid"/>
            <a:round/>
            <a:headEnd len="sm" w="sm" type="none"/>
            <a:tailEnd len="sm" w="sm" type="none"/>
          </a:ln>
        </p:spPr>
        <p:txBody>
          <a:bodyPr anchorCtr="0" anchor="ctr" bIns="45700" lIns="91425" spcFirstLastPara="1" rIns="91425" wrap="square" tIns="45700">
            <a:normAutofit/>
          </a:bodyPr>
          <a:lstStyle/>
          <a:p>
            <a:pPr indent="-285750" lvl="0" marL="28575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Times New Roman"/>
                <a:ea typeface="Times New Roman"/>
                <a:cs typeface="Times New Roman"/>
                <a:sym typeface="Times New Roman"/>
              </a:rPr>
              <a:t>Tổng quan quy trình cấp bảo lãnh RSF cho dự án EE</a:t>
            </a:r>
            <a:endParaRPr/>
          </a:p>
          <a:p>
            <a:pPr indent="-285750" lvl="0" marL="28575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Times New Roman"/>
                <a:ea typeface="Times New Roman"/>
                <a:cs typeface="Times New Roman"/>
                <a:sym typeface="Times New Roman"/>
              </a:rPr>
              <a:t>Nắm tiêu chí đánh giá dự án, IE/ESCO, và PFI</a:t>
            </a:r>
            <a:endParaRPr/>
          </a:p>
          <a:p>
            <a:pPr indent="-285750" lvl="0" marL="285750" marR="0" rtl="0" algn="l">
              <a:lnSpc>
                <a:spcPct val="150000"/>
              </a:lnSpc>
              <a:spcBef>
                <a:spcPts val="0"/>
              </a:spcBef>
              <a:spcAft>
                <a:spcPts val="0"/>
              </a:spcAft>
              <a:buClr>
                <a:srgbClr val="000000"/>
              </a:buClr>
              <a:buSzPts val="2400"/>
              <a:buFont typeface="Arial"/>
              <a:buChar char="•"/>
            </a:pPr>
            <a:r>
              <a:rPr b="0" i="0" lang="en-US" sz="2400" u="none" cap="none" strike="noStrike">
                <a:solidFill>
                  <a:srgbClr val="000000"/>
                </a:solidFill>
                <a:latin typeface="Times New Roman"/>
                <a:ea typeface="Times New Roman"/>
                <a:cs typeface="Times New Roman"/>
                <a:sym typeface="Times New Roman"/>
              </a:rPr>
              <a:t>Biết vai trò, trách nhiệm của IE/ESCO và PFIs trong quá trình thẩm định và giám sát</a:t>
            </a:r>
            <a:endParaRPr b="0" i="0" sz="2400" u="none" cap="none" strike="noStrike">
              <a:solidFill>
                <a:srgbClr val="000000"/>
              </a:solidFill>
              <a:latin typeface="Times New Roman"/>
              <a:ea typeface="Times New Roman"/>
              <a:cs typeface="Times New Roman"/>
              <a:sym typeface="Times New Roman"/>
            </a:endParaRPr>
          </a:p>
        </p:txBody>
      </p:sp>
      <p:pic>
        <p:nvPicPr>
          <p:cNvPr id="51" name="Google Shape;51;p3"/>
          <p:cNvPicPr preferRelativeResize="0"/>
          <p:nvPr/>
        </p:nvPicPr>
        <p:blipFill rotWithShape="1">
          <a:blip r:embed="rId3">
            <a:alphaModFix/>
          </a:blip>
          <a:srcRect b="0" l="0" r="0" t="0"/>
          <a:stretch/>
        </p:blipFill>
        <p:spPr>
          <a:xfrm>
            <a:off x="6096000" y="1609719"/>
            <a:ext cx="5711021" cy="4788000"/>
          </a:xfrm>
          <a:prstGeom prst="rect">
            <a:avLst/>
          </a:prstGeom>
          <a:noFill/>
          <a:ln>
            <a:noFill/>
          </a:ln>
        </p:spPr>
      </p:pic>
      <p:sp>
        <p:nvSpPr>
          <p:cNvPr id="52" name="Google Shape;52;p3"/>
          <p:cNvSpPr/>
          <p:nvPr/>
        </p:nvSpPr>
        <p:spPr>
          <a:xfrm>
            <a:off x="941165" y="6397719"/>
            <a:ext cx="10494621" cy="523220"/>
          </a:xfrm>
          <a:prstGeom prst="rect">
            <a:avLst/>
          </a:prstGeom>
          <a:noFill/>
          <a:ln>
            <a:noFill/>
          </a:ln>
        </p:spPr>
        <p:txBody>
          <a:bodyPr anchorCtr="0" anchor="ctr"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Times New Roman"/>
                <a:ea typeface="Times New Roman"/>
                <a:cs typeface="Times New Roman"/>
                <a:sym typeface="Times New Roman"/>
              </a:rPr>
              <a:t>*Các thông tin trong slide này đều tham khảo Ban Quản lý Dự án (11/2021), </a:t>
            </a:r>
            <a:r>
              <a:rPr b="0" i="1" lang="en-US" sz="1400" u="none" cap="none" strike="noStrike">
                <a:solidFill>
                  <a:srgbClr val="000000"/>
                </a:solidFill>
                <a:latin typeface="Times New Roman"/>
                <a:ea typeface="Times New Roman"/>
                <a:cs typeface="Times New Roman"/>
                <a:sym typeface="Times New Roman"/>
              </a:rPr>
              <a:t>Sổ tay hướng dẫn thực hiện Quỹ Chia sẻ rủi ro thuộc Dự án Thúc đẩy tiết kiệm năng lượng trong các ngành Công nghiệp Việt Nam (VSUEE), Bộ Công Thương, Việt Nam.</a:t>
            </a:r>
            <a:endParaRPr b="0" i="1" sz="1400" u="none" cap="none" strike="noStrike">
              <a:solidFill>
                <a:srgbClr val="000000"/>
              </a:solidFill>
              <a:latin typeface="Times New Roman"/>
              <a:ea typeface="Times New Roman"/>
              <a:cs typeface="Times New Roman"/>
              <a:sym typeface="Times New Roman"/>
            </a:endParaRPr>
          </a:p>
        </p:txBody>
      </p:sp>
      <p:sp>
        <p:nvSpPr>
          <p:cNvPr id="53" name="Google Shape;53;p3"/>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 name="Shape 57"/>
        <p:cNvGrpSpPr/>
        <p:nvPr/>
      </p:nvGrpSpPr>
      <p:grpSpPr>
        <a:xfrm>
          <a:off x="0" y="0"/>
          <a:ext cx="0" cy="0"/>
          <a:chOff x="0" y="0"/>
          <a:chExt cx="0" cy="0"/>
        </a:xfrm>
      </p:grpSpPr>
      <p:sp>
        <p:nvSpPr>
          <p:cNvPr id="58" name="Google Shape;58;p4"/>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TỔNG QUAN TỔ CHỨC THỰC HIỆN DỰ ÁN</a:t>
            </a:r>
            <a:endParaRPr/>
          </a:p>
        </p:txBody>
      </p:sp>
      <p:pic>
        <p:nvPicPr>
          <p:cNvPr descr="A diagram of a flowchart&#10;&#10;AI-generated content may be incorrect." id="59" name="Google Shape;59;p4"/>
          <p:cNvPicPr preferRelativeResize="0"/>
          <p:nvPr/>
        </p:nvPicPr>
        <p:blipFill rotWithShape="1">
          <a:blip r:embed="rId3">
            <a:alphaModFix/>
          </a:blip>
          <a:srcRect b="0" l="0" r="0" t="0"/>
          <a:stretch/>
        </p:blipFill>
        <p:spPr>
          <a:xfrm>
            <a:off x="209973" y="2097293"/>
            <a:ext cx="8482852" cy="4760707"/>
          </a:xfrm>
          <a:prstGeom prst="rect">
            <a:avLst/>
          </a:prstGeom>
          <a:noFill/>
          <a:ln>
            <a:noFill/>
          </a:ln>
        </p:spPr>
      </p:pic>
      <p:sp>
        <p:nvSpPr>
          <p:cNvPr id="60" name="Google Shape;60;p4"/>
          <p:cNvSpPr txBox="1"/>
          <p:nvPr/>
        </p:nvSpPr>
        <p:spPr>
          <a:xfrm>
            <a:off x="8692825" y="2218498"/>
            <a:ext cx="3346775" cy="4480073"/>
          </a:xfrm>
          <a:prstGeom prst="rect">
            <a:avLst/>
          </a:prstGeom>
          <a:noFill/>
          <a:ln>
            <a:noFill/>
          </a:ln>
        </p:spPr>
        <p:txBody>
          <a:bodyPr anchorCtr="0" anchor="t"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1600"/>
              <a:buFont typeface="Arial"/>
              <a:buChar char="•"/>
            </a:pPr>
            <a:r>
              <a:rPr b="1" lang="en-US" sz="1600">
                <a:solidFill>
                  <a:srgbClr val="000000"/>
                </a:solidFill>
                <a:latin typeface="Times New Roman"/>
                <a:ea typeface="Times New Roman"/>
                <a:cs typeface="Times New Roman"/>
                <a:sym typeface="Times New Roman"/>
              </a:rPr>
              <a:t>RSF (Risk Sharing Facility)</a:t>
            </a:r>
            <a:r>
              <a:rPr lang="en-US" sz="1600">
                <a:solidFill>
                  <a:srgbClr val="000000"/>
                </a:solidFill>
                <a:latin typeface="Times New Roman"/>
                <a:ea typeface="Times New Roman"/>
                <a:cs typeface="Times New Roman"/>
                <a:sym typeface="Times New Roman"/>
              </a:rPr>
              <a:t>: Quỹ bảo lãnh rủi ro cho dự án EE</a:t>
            </a:r>
            <a:endParaRPr/>
          </a:p>
          <a:p>
            <a:pPr indent="-285750" lvl="0" marL="285750" marR="0" rtl="0" algn="l">
              <a:lnSpc>
                <a:spcPct val="150000"/>
              </a:lnSpc>
              <a:spcBef>
                <a:spcPts val="0"/>
              </a:spcBef>
              <a:spcAft>
                <a:spcPts val="0"/>
              </a:spcAft>
              <a:buClr>
                <a:srgbClr val="000000"/>
              </a:buClr>
              <a:buSzPts val="1600"/>
              <a:buFont typeface="Arial"/>
              <a:buChar char="•"/>
            </a:pPr>
            <a:r>
              <a:rPr b="1" lang="en-US" sz="1600">
                <a:solidFill>
                  <a:srgbClr val="000000"/>
                </a:solidFill>
                <a:latin typeface="Times New Roman"/>
                <a:ea typeface="Times New Roman"/>
                <a:cs typeface="Times New Roman"/>
                <a:sym typeface="Times New Roman"/>
              </a:rPr>
              <a:t>PFIs (Participating Financial Institutions)</a:t>
            </a:r>
            <a:r>
              <a:rPr lang="en-US" sz="1600">
                <a:solidFill>
                  <a:srgbClr val="000000"/>
                </a:solidFill>
                <a:latin typeface="Times New Roman"/>
                <a:ea typeface="Times New Roman"/>
                <a:cs typeface="Times New Roman"/>
                <a:sym typeface="Times New Roman"/>
              </a:rPr>
              <a:t>: Ngân hàng / tổ chức tín dụng tham gia, </a:t>
            </a:r>
            <a:endParaRPr/>
          </a:p>
          <a:p>
            <a:pPr indent="-285750" lvl="0" marL="285750" marR="0" rtl="0" algn="l">
              <a:lnSpc>
                <a:spcPct val="150000"/>
              </a:lnSpc>
              <a:spcBef>
                <a:spcPts val="0"/>
              </a:spcBef>
              <a:spcAft>
                <a:spcPts val="0"/>
              </a:spcAft>
              <a:buClr>
                <a:srgbClr val="000000"/>
              </a:buClr>
              <a:buSzPts val="1600"/>
              <a:buFont typeface="Arial"/>
              <a:buChar char="•"/>
            </a:pPr>
            <a:r>
              <a:rPr b="1" lang="en-US" sz="1600">
                <a:solidFill>
                  <a:srgbClr val="000000"/>
                </a:solidFill>
                <a:latin typeface="Times New Roman"/>
                <a:ea typeface="Times New Roman"/>
                <a:cs typeface="Times New Roman"/>
                <a:sym typeface="Times New Roman"/>
              </a:rPr>
              <a:t>PIE (Program Implementing Entity): </a:t>
            </a:r>
            <a:r>
              <a:rPr lang="en-US" sz="1600">
                <a:solidFill>
                  <a:srgbClr val="000000"/>
                </a:solidFill>
                <a:latin typeface="Times New Roman"/>
                <a:ea typeface="Times New Roman"/>
                <a:cs typeface="Times New Roman"/>
                <a:sym typeface="Times New Roman"/>
              </a:rPr>
              <a:t>Đơn vị thực hiện chương trình, quản lý các hoạt động của RSF hàng ngày</a:t>
            </a:r>
            <a:endParaRPr sz="16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600"/>
              <a:buFont typeface="Arial"/>
              <a:buChar char="•"/>
            </a:pPr>
            <a:r>
              <a:rPr b="1" lang="en-US" sz="1600">
                <a:solidFill>
                  <a:srgbClr val="000000"/>
                </a:solidFill>
                <a:latin typeface="Times New Roman"/>
                <a:ea typeface="Times New Roman"/>
                <a:cs typeface="Times New Roman"/>
                <a:sym typeface="Times New Roman"/>
              </a:rPr>
              <a:t>IE</a:t>
            </a:r>
            <a:r>
              <a:rPr lang="en-US" sz="1600">
                <a:solidFill>
                  <a:srgbClr val="000000"/>
                </a:solidFill>
                <a:latin typeface="Times New Roman"/>
                <a:ea typeface="Times New Roman"/>
                <a:cs typeface="Times New Roman"/>
                <a:sym typeface="Times New Roman"/>
              </a:rPr>
              <a:t> (Cơ sở sản xuất công nghiệp) /</a:t>
            </a:r>
            <a:r>
              <a:rPr b="1" lang="en-US" sz="1600">
                <a:solidFill>
                  <a:srgbClr val="000000"/>
                </a:solidFill>
                <a:latin typeface="Times New Roman"/>
                <a:ea typeface="Times New Roman"/>
                <a:cs typeface="Times New Roman"/>
                <a:sym typeface="Times New Roman"/>
              </a:rPr>
              <a:t> ESCO </a:t>
            </a:r>
            <a:r>
              <a:rPr lang="en-US" sz="1600">
                <a:solidFill>
                  <a:srgbClr val="000000"/>
                </a:solidFill>
                <a:latin typeface="Times New Roman"/>
                <a:ea typeface="Times New Roman"/>
                <a:cs typeface="Times New Roman"/>
                <a:sym typeface="Times New Roman"/>
              </a:rPr>
              <a:t>(Công ty dịch vụ năng lượng): Các bên vay vốn</a:t>
            </a:r>
            <a:endParaRPr sz="1600">
              <a:solidFill>
                <a:srgbClr val="000000"/>
              </a:solidFill>
              <a:latin typeface="Times New Roman"/>
              <a:ea typeface="Times New Roman"/>
              <a:cs typeface="Times New Roman"/>
              <a:sym typeface="Times New Roman"/>
            </a:endParaRPr>
          </a:p>
        </p:txBody>
      </p:sp>
      <p:sp>
        <p:nvSpPr>
          <p:cNvPr id="61" name="Google Shape;61;p4"/>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5"/>
          <p:cNvSpPr txBox="1"/>
          <p:nvPr/>
        </p:nvSpPr>
        <p:spPr>
          <a:xfrm>
            <a:off x="941166" y="122551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VAI TRÒ VÀ TRÁCH NHIỆM CỦA CÁC BÊN THAM GIA</a:t>
            </a:r>
            <a:endParaRPr/>
          </a:p>
        </p:txBody>
      </p:sp>
      <p:pic>
        <p:nvPicPr>
          <p:cNvPr descr="A diagram of a diagram&#10;&#10;AI-generated content may be incorrect." id="67" name="Google Shape;67;p5"/>
          <p:cNvPicPr preferRelativeResize="0"/>
          <p:nvPr/>
        </p:nvPicPr>
        <p:blipFill rotWithShape="1">
          <a:blip r:embed="rId3">
            <a:alphaModFix/>
          </a:blip>
          <a:srcRect b="0" l="0" r="0" t="0"/>
          <a:stretch/>
        </p:blipFill>
        <p:spPr>
          <a:xfrm>
            <a:off x="1673138" y="1949947"/>
            <a:ext cx="8845723" cy="4908053"/>
          </a:xfrm>
          <a:prstGeom prst="rect">
            <a:avLst/>
          </a:prstGeom>
          <a:noFill/>
          <a:ln>
            <a:noFill/>
          </a:ln>
        </p:spPr>
      </p:pic>
      <p:sp>
        <p:nvSpPr>
          <p:cNvPr id="68" name="Google Shape;68;p5"/>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6"/>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VAI TRÒ VÀ TRÁCH NHIỆM CỦA PIE</a:t>
            </a:r>
            <a:endParaRPr/>
          </a:p>
        </p:txBody>
      </p:sp>
      <p:sp>
        <p:nvSpPr>
          <p:cNvPr id="74" name="Google Shape;74;p6"/>
          <p:cNvSpPr/>
          <p:nvPr/>
        </p:nvSpPr>
        <p:spPr>
          <a:xfrm>
            <a:off x="785896" y="2112208"/>
            <a:ext cx="10805160" cy="4613058"/>
          </a:xfrm>
          <a:prstGeom prst="rect">
            <a:avLst/>
          </a:prstGeom>
          <a:noFill/>
          <a:ln>
            <a:noFill/>
          </a:ln>
        </p:spPr>
        <p:txBody>
          <a:bodyPr anchorCtr="0" anchor="ctr" bIns="45700" lIns="91425" spcFirstLastPara="1" rIns="91425" wrap="square" tIns="45700">
            <a:spAutoFit/>
          </a:bodyPr>
          <a:lstStyle/>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Thực hiện các hoạt động thường ngày của Quỹ Chia sẻ rủi ro (RSF)</a:t>
            </a:r>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Xây dựng kế hoạch chiến lược và xác định Tiểu dự án tiềm năng</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Phát hành bảo lãnh tín dụng RSF dựa trên hồ sơ đăng ký hợp lệ</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Xác nhận, giám sát và giảm thiểu rủi ro danh mục đầu tư</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Quản lý tiền mặt của Quỹ RSF</a:t>
            </a:r>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Chịu sự giám sát của Bộ Công Thương theo IA (Thỏa thuận thực hiện)</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Được Bộ Công Thương hỗ trợ kỹ thuật trong xây dựng kế hoạch và danh mục dự án</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Ký kết GA (Thỏa thuận bảo lãnh GCF) với Ngân hàng Thế giới, tuân thủ điều kiện bảo lãnh GCF và cam kết quản lý Quỹ RSF</a:t>
            </a:r>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Đề xuất tổ chức làm PFI dựa trên nhu cầu, danh mục đầu tư và tiêu chí lựa chọn → trình Bộ Công Thương &amp; WB phê duyệt</a:t>
            </a:r>
            <a:endParaRPr sz="1800">
              <a:solidFill>
                <a:srgbClr val="000000"/>
              </a:solidFill>
              <a:latin typeface="Times New Roman"/>
              <a:ea typeface="Times New Roman"/>
              <a:cs typeface="Times New Roman"/>
              <a:sym typeface="Times New Roman"/>
            </a:endParaRPr>
          </a:p>
        </p:txBody>
      </p:sp>
      <p:sp>
        <p:nvSpPr>
          <p:cNvPr id="75" name="Google Shape;75;p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7"/>
          <p:cNvSpPr txBox="1"/>
          <p:nvPr/>
        </p:nvSpPr>
        <p:spPr>
          <a:xfrm>
            <a:off x="1200247" y="1484594"/>
            <a:ext cx="2045874" cy="4519966"/>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ctr">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QUY TRÌNH XỬ LÝ HỒ SƠ BẢO LÃNH TÍNH DỤNG RFS</a:t>
            </a:r>
            <a:endParaRPr/>
          </a:p>
        </p:txBody>
      </p:sp>
      <p:pic>
        <p:nvPicPr>
          <p:cNvPr descr="A blue and white chart with blue arrows&#10;&#10;AI-generated content may be incorrect." id="81" name="Google Shape;81;p7"/>
          <p:cNvPicPr preferRelativeResize="0"/>
          <p:nvPr/>
        </p:nvPicPr>
        <p:blipFill rotWithShape="1">
          <a:blip r:embed="rId3">
            <a:alphaModFix/>
          </a:blip>
          <a:srcRect b="0" l="0" r="0" t="0"/>
          <a:stretch/>
        </p:blipFill>
        <p:spPr>
          <a:xfrm>
            <a:off x="4124831" y="253690"/>
            <a:ext cx="7661754" cy="6368316"/>
          </a:xfrm>
          <a:prstGeom prst="rect">
            <a:avLst/>
          </a:prstGeom>
          <a:noFill/>
          <a:ln>
            <a:noFill/>
          </a:ln>
        </p:spPr>
      </p:pic>
      <p:sp>
        <p:nvSpPr>
          <p:cNvPr id="82" name="Google Shape;82;p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8"/>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ĐIỀU KIỆN HỢP LỆ</a:t>
            </a:r>
            <a:endParaRPr/>
          </a:p>
        </p:txBody>
      </p:sp>
      <p:sp>
        <p:nvSpPr>
          <p:cNvPr id="88" name="Google Shape;88;p8"/>
          <p:cNvSpPr txBox="1"/>
          <p:nvPr/>
        </p:nvSpPr>
        <p:spPr>
          <a:xfrm>
            <a:off x="3751975" y="2970252"/>
            <a:ext cx="4873001" cy="181588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1800">
                <a:solidFill>
                  <a:schemeClr val="dk1"/>
                </a:solidFill>
                <a:latin typeface="Calibri"/>
                <a:ea typeface="Calibri"/>
                <a:cs typeface="Calibri"/>
                <a:sym typeface="Calibri"/>
              </a:rPr>
              <a:t> </a:t>
            </a:r>
            <a:r>
              <a:rPr lang="en-US" sz="2800">
                <a:solidFill>
                  <a:schemeClr val="dk1"/>
                </a:solidFill>
                <a:latin typeface="Calibri"/>
                <a:ea typeface="Calibri"/>
                <a:cs typeface="Calibri"/>
                <a:sym typeface="Calibri"/>
              </a:rPr>
              <a:t>✓ </a:t>
            </a:r>
            <a:r>
              <a:rPr lang="en-US" sz="3600">
                <a:solidFill>
                  <a:schemeClr val="dk1"/>
                </a:solidFill>
                <a:latin typeface="Times New Roman"/>
                <a:ea typeface="Times New Roman"/>
                <a:cs typeface="Times New Roman"/>
                <a:sym typeface="Times New Roman"/>
              </a:rPr>
              <a:t>IE/ESCO hợp lệ</a:t>
            </a:r>
            <a:endParaRPr sz="3600">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rPr lang="en-US" sz="2800">
                <a:solidFill>
                  <a:schemeClr val="dk1"/>
                </a:solidFill>
                <a:latin typeface="Calibri"/>
                <a:ea typeface="Calibri"/>
                <a:cs typeface="Calibri"/>
                <a:sym typeface="Calibri"/>
              </a:rPr>
              <a:t> ✓ </a:t>
            </a:r>
            <a:r>
              <a:rPr lang="en-US" sz="3600">
                <a:solidFill>
                  <a:schemeClr val="dk1"/>
                </a:solidFill>
                <a:latin typeface="Times New Roman"/>
                <a:ea typeface="Times New Roman"/>
                <a:cs typeface="Times New Roman"/>
                <a:sym typeface="Times New Roman"/>
              </a:rPr>
              <a:t>PFI hợp lệ</a:t>
            </a:r>
            <a:endParaRPr sz="3600">
              <a:solidFill>
                <a:schemeClr val="dk1"/>
              </a:solidFill>
              <a:latin typeface="Times New Roman"/>
              <a:ea typeface="Times New Roman"/>
              <a:cs typeface="Times New Roman"/>
              <a:sym typeface="Times New Roman"/>
            </a:endParaRPr>
          </a:p>
          <a:p>
            <a:pPr indent="0" lvl="0" marL="0" marR="0" rtl="0" algn="ctr">
              <a:spcBef>
                <a:spcPts val="0"/>
              </a:spcBef>
              <a:spcAft>
                <a:spcPts val="0"/>
              </a:spcAft>
              <a:buNone/>
            </a:pPr>
            <a:r>
              <a:rPr lang="en-US" sz="2800">
                <a:solidFill>
                  <a:schemeClr val="dk1"/>
                </a:solidFill>
                <a:latin typeface="Calibri"/>
                <a:ea typeface="Calibri"/>
                <a:cs typeface="Calibri"/>
                <a:sym typeface="Calibri"/>
              </a:rPr>
              <a:t> ✓ </a:t>
            </a:r>
            <a:r>
              <a:rPr lang="en-US" sz="3600">
                <a:solidFill>
                  <a:schemeClr val="dk1"/>
                </a:solidFill>
                <a:latin typeface="Times New Roman"/>
                <a:ea typeface="Times New Roman"/>
                <a:cs typeface="Times New Roman"/>
                <a:sym typeface="Times New Roman"/>
              </a:rPr>
              <a:t>Khoản vay PFI hợp lệ</a:t>
            </a:r>
            <a:endParaRPr sz="3600">
              <a:solidFill>
                <a:schemeClr val="dk1"/>
              </a:solidFill>
              <a:latin typeface="Calibri"/>
              <a:ea typeface="Calibri"/>
              <a:cs typeface="Calibri"/>
              <a:sym typeface="Calibri"/>
            </a:endParaRPr>
          </a:p>
        </p:txBody>
      </p:sp>
      <p:sp>
        <p:nvSpPr>
          <p:cNvPr id="89" name="Google Shape;89;p8"/>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9"/>
          <p:cNvSpPr txBox="1"/>
          <p:nvPr/>
        </p:nvSpPr>
        <p:spPr>
          <a:xfrm>
            <a:off x="941166" y="1347434"/>
            <a:ext cx="10494621" cy="724433"/>
          </a:xfrm>
          <a:prstGeom prst="rect">
            <a:avLst/>
          </a:prstGeom>
          <a:solidFill>
            <a:srgbClr val="004AAD"/>
          </a:solidFill>
          <a:ln>
            <a:noFill/>
          </a:ln>
        </p:spPr>
        <p:txBody>
          <a:bodyPr anchorCtr="0" anchor="ctr" bIns="34275" lIns="68575" spcFirstLastPara="1" rIns="68575" wrap="square" tIns="34275">
            <a:normAutofit fontScale="97500"/>
          </a:bodyPr>
          <a:lstStyle/>
          <a:p>
            <a:pPr indent="0" lvl="0" marL="0" marR="0" rtl="0" algn="l">
              <a:lnSpc>
                <a:spcPct val="90000"/>
              </a:lnSpc>
              <a:spcBef>
                <a:spcPts val="0"/>
              </a:spcBef>
              <a:spcAft>
                <a:spcPts val="0"/>
              </a:spcAft>
              <a:buClr>
                <a:schemeClr val="dk1"/>
              </a:buClr>
              <a:buSzPct val="111111"/>
              <a:buFont typeface="Arial"/>
              <a:buNone/>
            </a:pPr>
            <a:r>
              <a:rPr b="1" i="0" lang="en-US" sz="3200" u="none" cap="none" strike="noStrike">
                <a:solidFill>
                  <a:schemeClr val="lt1"/>
                </a:solidFill>
                <a:latin typeface="Cambria"/>
                <a:ea typeface="Cambria"/>
                <a:cs typeface="Cambria"/>
                <a:sym typeface="Cambria"/>
              </a:rPr>
              <a:t>TỔNG QUAN VỀ TÍNH HỢP LỆ (IE/ESCO)</a:t>
            </a:r>
            <a:endParaRPr/>
          </a:p>
        </p:txBody>
      </p:sp>
      <p:sp>
        <p:nvSpPr>
          <p:cNvPr id="95" name="Google Shape;95;p9"/>
          <p:cNvSpPr/>
          <p:nvPr/>
        </p:nvSpPr>
        <p:spPr>
          <a:xfrm>
            <a:off x="914973" y="1957456"/>
            <a:ext cx="10362053" cy="5078313"/>
          </a:xfrm>
          <a:prstGeom prst="rect">
            <a:avLst/>
          </a:prstGeom>
          <a:noFill/>
          <a:ln>
            <a:noFill/>
          </a:ln>
        </p:spPr>
        <p:txBody>
          <a:bodyPr anchorCtr="0" anchor="ctr" bIns="45700" lIns="91425" spcFirstLastPara="1" rIns="91425" wrap="square" tIns="45700">
            <a:spAutoFit/>
          </a:bodyPr>
          <a:lstStyle/>
          <a:p>
            <a:pPr indent="0" lvl="0" marL="0" marR="0" rtl="0" algn="ctr">
              <a:lnSpc>
                <a:spcPct val="150000"/>
              </a:lnSpc>
              <a:spcBef>
                <a:spcPts val="0"/>
              </a:spcBef>
              <a:spcAft>
                <a:spcPts val="0"/>
              </a:spcAft>
              <a:buClr>
                <a:srgbClr val="000000"/>
              </a:buClr>
              <a:buSzPts val="2400"/>
              <a:buFont typeface="Arial"/>
              <a:buNone/>
            </a:pPr>
            <a:r>
              <a:rPr lang="en-US" sz="2400">
                <a:solidFill>
                  <a:srgbClr val="000000"/>
                </a:solidFill>
                <a:latin typeface="Times New Roman"/>
                <a:ea typeface="Times New Roman"/>
                <a:cs typeface="Times New Roman"/>
                <a:sym typeface="Times New Roman"/>
              </a:rPr>
              <a:t>RSF chỉ bảo lãnh cho các khoản vay PFI cấp cho </a:t>
            </a:r>
            <a:r>
              <a:rPr b="1" lang="en-US" sz="2400">
                <a:solidFill>
                  <a:srgbClr val="000000"/>
                </a:solidFill>
                <a:latin typeface="Times New Roman"/>
                <a:ea typeface="Times New Roman"/>
                <a:cs typeface="Times New Roman"/>
                <a:sym typeface="Times New Roman"/>
              </a:rPr>
              <a:t>IE/ESCO hợp </a:t>
            </a:r>
            <a:r>
              <a:rPr b="1" lang="en-US" sz="1800">
                <a:solidFill>
                  <a:srgbClr val="000000"/>
                </a:solidFill>
                <a:latin typeface="Times New Roman"/>
                <a:ea typeface="Times New Roman"/>
                <a:cs typeface="Times New Roman"/>
                <a:sym typeface="Times New Roman"/>
              </a:rPr>
              <a:t>lệ</a:t>
            </a:r>
            <a:endParaRPr b="1" sz="1800">
              <a:solidFill>
                <a:srgbClr val="000000"/>
              </a:solidFill>
              <a:latin typeface="Times New Roman"/>
              <a:ea typeface="Times New Roman"/>
              <a:cs typeface="Times New Roman"/>
              <a:sym typeface="Times New Roman"/>
            </a:endParaRPr>
          </a:p>
          <a:p>
            <a:pPr indent="0" lvl="0" marL="0" marR="0" rtl="0" algn="l">
              <a:lnSpc>
                <a:spcPct val="150000"/>
              </a:lnSpc>
              <a:spcBef>
                <a:spcPts val="0"/>
              </a:spcBef>
              <a:spcAft>
                <a:spcPts val="0"/>
              </a:spcAft>
              <a:buClr>
                <a:schemeClr val="dk1"/>
              </a:buClr>
              <a:buSzPts val="1800"/>
              <a:buFont typeface="Arial"/>
              <a:buNone/>
            </a:pPr>
            <a:r>
              <a:t/>
            </a:r>
            <a:endParaRPr b="1"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b="1" lang="en-US" sz="1800">
                <a:solidFill>
                  <a:srgbClr val="000000"/>
                </a:solidFill>
                <a:latin typeface="Times New Roman"/>
                <a:ea typeface="Times New Roman"/>
                <a:cs typeface="Times New Roman"/>
                <a:sym typeface="Times New Roman"/>
              </a:rPr>
              <a:t>Đối tượng đủ điều kiện:</a:t>
            </a:r>
            <a:endParaRPr sz="1800">
              <a:solidFill>
                <a:srgbClr val="000000"/>
              </a:solidFill>
              <a:latin typeface="Times New Roman"/>
              <a:ea typeface="Times New Roman"/>
              <a:cs typeface="Times New Roman"/>
              <a:sym typeface="Times New Roman"/>
            </a:endParaRPr>
          </a:p>
          <a:p>
            <a:pPr indent="-285750" lvl="5" marL="285750" marR="0" rtl="0" algn="l">
              <a:lnSpc>
                <a:spcPct val="150000"/>
              </a:lnSpc>
              <a:spcBef>
                <a:spcPts val="0"/>
              </a:spcBef>
              <a:spcAft>
                <a:spcPts val="0"/>
              </a:spcAft>
              <a:buClr>
                <a:srgbClr val="000000"/>
              </a:buClr>
              <a:buSzPts val="1800"/>
              <a:buFont typeface="Arial"/>
              <a:buChar char="•"/>
            </a:pPr>
            <a:r>
              <a:rPr b="0" i="0" lang="en-US" sz="1800" u="none" cap="none" strike="noStrike">
                <a:solidFill>
                  <a:srgbClr val="000000"/>
                </a:solidFill>
                <a:latin typeface="Times New Roman"/>
                <a:ea typeface="Times New Roman"/>
                <a:cs typeface="Times New Roman"/>
                <a:sym typeface="Times New Roman"/>
              </a:rPr>
              <a:t>Cơ sở sản xuất công nghiệp (sở hữu nhà nước hoặc tư nhân)</a:t>
            </a:r>
            <a:endParaRPr/>
          </a:p>
          <a:p>
            <a:pPr indent="-285750" lvl="5" marL="285750" marR="0" rtl="0" algn="l">
              <a:lnSpc>
                <a:spcPct val="150000"/>
              </a:lnSpc>
              <a:spcBef>
                <a:spcPts val="0"/>
              </a:spcBef>
              <a:spcAft>
                <a:spcPts val="0"/>
              </a:spcAft>
              <a:buClr>
                <a:srgbClr val="000000"/>
              </a:buClr>
              <a:buSzPts val="1800"/>
              <a:buFont typeface="Arial"/>
              <a:buChar char="•"/>
            </a:pPr>
            <a:r>
              <a:rPr b="0" i="0" lang="en-US" sz="1800" u="none" cap="none" strike="noStrike">
                <a:solidFill>
                  <a:srgbClr val="000000"/>
                </a:solidFill>
                <a:latin typeface="Times New Roman"/>
                <a:ea typeface="Times New Roman"/>
                <a:cs typeface="Times New Roman"/>
                <a:sym typeface="Times New Roman"/>
              </a:rPr>
              <a:t>ESCO (công ty dịch vụ năng lượng, kể cả công ty cho thuê)</a:t>
            </a:r>
            <a:endParaRPr/>
          </a:p>
          <a:p>
            <a:pPr indent="0" lvl="5" marL="0" marR="0" rtl="0" algn="l">
              <a:lnSpc>
                <a:spcPct val="150000"/>
              </a:lnSpc>
              <a:spcBef>
                <a:spcPts val="0"/>
              </a:spcBef>
              <a:spcAft>
                <a:spcPts val="0"/>
              </a:spcAft>
              <a:buClr>
                <a:schemeClr val="dk1"/>
              </a:buClr>
              <a:buSzPts val="1800"/>
              <a:buFont typeface="Arial"/>
              <a:buNone/>
            </a:pPr>
            <a:r>
              <a:t/>
            </a:r>
            <a:endParaRPr b="0" i="0" sz="1800" u="none" cap="none" strike="noStrike">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b="1" lang="en-US" sz="1800">
                <a:solidFill>
                  <a:srgbClr val="000000"/>
                </a:solidFill>
                <a:latin typeface="Times New Roman"/>
                <a:ea typeface="Times New Roman"/>
                <a:cs typeface="Times New Roman"/>
                <a:sym typeface="Times New Roman"/>
              </a:rPr>
              <a:t>Điều kiện chung:</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Không có sở hữu chéo với PFI cho vay</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Mục tiêu: hỗ trợ ngành sử dụng nhiều năng lượng, tiềm năng tiết kiệm lớn</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Không phân biệt quy mô IE (lớn/nhỏ), chỉ cần đáp ứng tiêu chí tiết kiệm năng lượng</a:t>
            </a:r>
            <a:endParaRPr sz="1800">
              <a:solidFill>
                <a:srgbClr val="000000"/>
              </a:solidFill>
              <a:latin typeface="Times New Roman"/>
              <a:ea typeface="Times New Roman"/>
              <a:cs typeface="Times New Roman"/>
              <a:sym typeface="Times New Roman"/>
            </a:endParaRPr>
          </a:p>
          <a:p>
            <a:pPr indent="-285750" lvl="0" marL="285750" marR="0" rtl="0" algn="l">
              <a:lnSpc>
                <a:spcPct val="150000"/>
              </a:lnSpc>
              <a:spcBef>
                <a:spcPts val="0"/>
              </a:spcBef>
              <a:spcAft>
                <a:spcPts val="0"/>
              </a:spcAft>
              <a:buClr>
                <a:srgbClr val="000000"/>
              </a:buClr>
              <a:buSzPts val="1800"/>
              <a:buFont typeface="Arial"/>
              <a:buChar char="•"/>
            </a:pPr>
            <a:r>
              <a:rPr lang="en-US" sz="1800">
                <a:solidFill>
                  <a:srgbClr val="000000"/>
                </a:solidFill>
                <a:latin typeface="Times New Roman"/>
                <a:ea typeface="Times New Roman"/>
                <a:cs typeface="Times New Roman"/>
                <a:sym typeface="Times New Roman"/>
              </a:rPr>
              <a:t>Khoản vay không dưới 250.000 USD, và không quá 15 triệu USD (trong đó 50% được bảo lãnh);</a:t>
            </a:r>
            <a:endParaRPr sz="1800">
              <a:solidFill>
                <a:srgbClr val="000000"/>
              </a:solidFill>
              <a:latin typeface="Times New Roman"/>
              <a:ea typeface="Times New Roman"/>
              <a:cs typeface="Times New Roman"/>
              <a:sym typeface="Times New Roman"/>
            </a:endParaRPr>
          </a:p>
          <a:p>
            <a:pPr indent="0" lvl="0" marL="0" marR="0" rtl="0" algn="l">
              <a:spcBef>
                <a:spcPts val="0"/>
              </a:spcBef>
              <a:spcAft>
                <a:spcPts val="0"/>
              </a:spcAft>
              <a:buNone/>
            </a:pPr>
            <a:r>
              <a:t/>
            </a:r>
            <a:endParaRPr sz="1800">
              <a:solidFill>
                <a:srgbClr val="000000"/>
              </a:solidFill>
              <a:latin typeface="Arial"/>
              <a:ea typeface="Arial"/>
              <a:cs typeface="Arial"/>
              <a:sym typeface="Arial"/>
            </a:endParaRPr>
          </a:p>
        </p:txBody>
      </p:sp>
      <p:sp>
        <p:nvSpPr>
          <p:cNvPr id="96" name="Google Shape;96;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2024-10-28T02:26:51Z</dcterms:created>
  <dc:creator>Microsoft account</dc:creator>
</cp:coreProperties>
</file>