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36"/>
  </p:notesMasterIdLst>
  <p:sldIdLst>
    <p:sldId id="256" r:id="rId2"/>
    <p:sldId id="307" r:id="rId3"/>
    <p:sldId id="278" r:id="rId4"/>
    <p:sldId id="259" r:id="rId5"/>
    <p:sldId id="264" r:id="rId6"/>
    <p:sldId id="279" r:id="rId7"/>
    <p:sldId id="280" r:id="rId8"/>
    <p:sldId id="282" r:id="rId9"/>
    <p:sldId id="304" r:id="rId10"/>
    <p:sldId id="306" r:id="rId11"/>
    <p:sldId id="284" r:id="rId12"/>
    <p:sldId id="285" r:id="rId13"/>
    <p:sldId id="281" r:id="rId14"/>
    <p:sldId id="286" r:id="rId15"/>
    <p:sldId id="287" r:id="rId16"/>
    <p:sldId id="288" r:id="rId17"/>
    <p:sldId id="289" r:id="rId18"/>
    <p:sldId id="290" r:id="rId19"/>
    <p:sldId id="291" r:id="rId20"/>
    <p:sldId id="265" r:id="rId21"/>
    <p:sldId id="292" r:id="rId22"/>
    <p:sldId id="293" r:id="rId23"/>
    <p:sldId id="294" r:id="rId24"/>
    <p:sldId id="295" r:id="rId25"/>
    <p:sldId id="296" r:id="rId26"/>
    <p:sldId id="297" r:id="rId27"/>
    <p:sldId id="298" r:id="rId28"/>
    <p:sldId id="299" r:id="rId29"/>
    <p:sldId id="300" r:id="rId30"/>
    <p:sldId id="301" r:id="rId31"/>
    <p:sldId id="302" r:id="rId32"/>
    <p:sldId id="303" r:id="rId33"/>
    <p:sldId id="283" r:id="rId34"/>
    <p:sldId id="305"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6DB0"/>
    <a:srgbClr val="0031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204" autoAdjust="0"/>
    <p:restoredTop sz="79423" autoAdjust="0"/>
  </p:normalViewPr>
  <p:slideViewPr>
    <p:cSldViewPr snapToGrid="0">
      <p:cViewPr varScale="1">
        <p:scale>
          <a:sx n="72" d="100"/>
          <a:sy n="72" d="100"/>
        </p:scale>
        <p:origin x="1094"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7001495-594D-4D3B-B57A-188361514CFB}" type="doc">
      <dgm:prSet loTypeId="urn:microsoft.com/office/officeart/2005/8/layout/process4" loCatId="process" qsTypeId="urn:microsoft.com/office/officeart/2005/8/quickstyle/simple2" qsCatId="simple" csTypeId="urn:microsoft.com/office/officeart/2005/8/colors/accent1_1" csCatId="accent1" phldr="1"/>
      <dgm:spPr/>
      <dgm:t>
        <a:bodyPr/>
        <a:lstStyle/>
        <a:p>
          <a:endParaRPr lang="en-US"/>
        </a:p>
      </dgm:t>
    </dgm:pt>
    <dgm:pt modelId="{17DD9D4B-E4FA-4006-A12A-41FD8A18CBDA}">
      <dgm:prSet custT="1"/>
      <dgm:spPr/>
      <dgm:t>
        <a:bodyPr/>
        <a:lstStyle/>
        <a:p>
          <a:r>
            <a:rPr lang="en-US" sz="2400" b="1" i="0" dirty="0">
              <a:solidFill>
                <a:srgbClr val="C00000"/>
              </a:solidFill>
              <a:latin typeface="Cambria" panose="02040503050406030204" pitchFamily="18" charset="0"/>
              <a:ea typeface="Cambria" panose="02040503050406030204" pitchFamily="18" charset="0"/>
            </a:rPr>
            <a:t>Giai </a:t>
          </a:r>
          <a:r>
            <a:rPr lang="en-US" sz="2400" b="1" i="0" dirty="0" err="1">
              <a:solidFill>
                <a:srgbClr val="C00000"/>
              </a:solidFill>
              <a:latin typeface="Cambria" panose="02040503050406030204" pitchFamily="18" charset="0"/>
              <a:ea typeface="Cambria" panose="02040503050406030204" pitchFamily="18" charset="0"/>
            </a:rPr>
            <a:t>đoạn</a:t>
          </a:r>
          <a:r>
            <a:rPr lang="en-US" sz="2400" b="1" i="0" dirty="0">
              <a:solidFill>
                <a:srgbClr val="C00000"/>
              </a:solidFill>
              <a:latin typeface="Cambria" panose="02040503050406030204" pitchFamily="18" charset="0"/>
              <a:ea typeface="Cambria" panose="02040503050406030204" pitchFamily="18" charset="0"/>
            </a:rPr>
            <a:t> 2025–2030: </a:t>
          </a:r>
          <a:r>
            <a:rPr lang="en-US" sz="2400" b="0" i="0" dirty="0" err="1">
              <a:latin typeface="Cambria" panose="02040503050406030204" pitchFamily="18" charset="0"/>
              <a:ea typeface="Cambria" panose="02040503050406030204" pitchFamily="18" charset="0"/>
            </a:rPr>
            <a:t>Thực</a:t>
          </a:r>
          <a:r>
            <a:rPr lang="en-US" sz="2400" b="0" i="0" dirty="0">
              <a:latin typeface="Cambria" panose="02040503050406030204" pitchFamily="18" charset="0"/>
              <a:ea typeface="Cambria" panose="02040503050406030204" pitchFamily="18" charset="0"/>
            </a:rPr>
            <a:t> </a:t>
          </a:r>
          <a:r>
            <a:rPr lang="en-US" sz="2400" b="0" i="0" dirty="0" err="1">
              <a:latin typeface="Cambria" panose="02040503050406030204" pitchFamily="18" charset="0"/>
              <a:ea typeface="Cambria" panose="02040503050406030204" pitchFamily="18" charset="0"/>
            </a:rPr>
            <a:t>thi</a:t>
          </a:r>
          <a:r>
            <a:rPr lang="en-US" sz="2400" b="0" i="0" dirty="0">
              <a:latin typeface="Cambria" panose="02040503050406030204" pitchFamily="18" charset="0"/>
              <a:ea typeface="Cambria" panose="02040503050406030204" pitchFamily="18" charset="0"/>
            </a:rPr>
            <a:t> </a:t>
          </a:r>
          <a:r>
            <a:rPr lang="en-US" sz="2400" b="0" i="0" dirty="0" err="1">
              <a:latin typeface="Cambria" panose="02040503050406030204" pitchFamily="18" charset="0"/>
              <a:ea typeface="Cambria" panose="02040503050406030204" pitchFamily="18" charset="0"/>
            </a:rPr>
            <a:t>nền</a:t>
          </a:r>
          <a:r>
            <a:rPr lang="en-US" sz="2400" b="0" i="0" dirty="0">
              <a:latin typeface="Cambria" panose="02040503050406030204" pitchFamily="18" charset="0"/>
              <a:ea typeface="Cambria" panose="02040503050406030204" pitchFamily="18" charset="0"/>
            </a:rPr>
            <a:t> </a:t>
          </a:r>
          <a:r>
            <a:rPr lang="en-US" sz="2400" b="0" i="0" dirty="0" err="1">
              <a:latin typeface="Cambria" panose="02040503050406030204" pitchFamily="18" charset="0"/>
              <a:ea typeface="Cambria" panose="02040503050406030204" pitchFamily="18" charset="0"/>
            </a:rPr>
            <a:t>tảng</a:t>
          </a:r>
          <a:r>
            <a:rPr lang="en-US" sz="2400" b="0" i="0" dirty="0">
              <a:latin typeface="Cambria" panose="02040503050406030204" pitchFamily="18" charset="0"/>
              <a:ea typeface="Cambria" panose="02040503050406030204" pitchFamily="18" charset="0"/>
            </a:rPr>
            <a:t> </a:t>
          </a:r>
          <a:r>
            <a:rPr lang="en-US" sz="2400" b="0" i="0" dirty="0" err="1">
              <a:latin typeface="Cambria" panose="02040503050406030204" pitchFamily="18" charset="0"/>
              <a:ea typeface="Cambria" panose="02040503050406030204" pitchFamily="18" charset="0"/>
            </a:rPr>
            <a:t>chính</a:t>
          </a:r>
          <a:r>
            <a:rPr lang="en-US" sz="2400" b="0" i="0" dirty="0">
              <a:latin typeface="Cambria" panose="02040503050406030204" pitchFamily="18" charset="0"/>
              <a:ea typeface="Cambria" panose="02040503050406030204" pitchFamily="18" charset="0"/>
            </a:rPr>
            <a:t> </a:t>
          </a:r>
          <a:r>
            <a:rPr lang="en-US" sz="2400" b="0" i="0" dirty="0" err="1">
              <a:latin typeface="Cambria" panose="02040503050406030204" pitchFamily="18" charset="0"/>
              <a:ea typeface="Cambria" panose="02040503050406030204" pitchFamily="18" charset="0"/>
            </a:rPr>
            <a:t>sách</a:t>
          </a:r>
          <a:endParaRPr lang="en-US" sz="2400" dirty="0">
            <a:latin typeface="Cambria" panose="02040503050406030204" pitchFamily="18" charset="0"/>
            <a:ea typeface="Cambria" panose="02040503050406030204" pitchFamily="18" charset="0"/>
          </a:endParaRPr>
        </a:p>
      </dgm:t>
    </dgm:pt>
    <dgm:pt modelId="{27BAB731-5566-4BC0-A276-62F5BAE176E5}" type="parTrans" cxnId="{48A45F5D-9569-41D0-B704-B332C4603D32}">
      <dgm:prSet/>
      <dgm:spPr/>
      <dgm:t>
        <a:bodyPr/>
        <a:lstStyle/>
        <a:p>
          <a:endParaRPr lang="en-US">
            <a:latin typeface="Cambria" panose="02040503050406030204" pitchFamily="18" charset="0"/>
            <a:ea typeface="Cambria" panose="02040503050406030204" pitchFamily="18" charset="0"/>
          </a:endParaRPr>
        </a:p>
      </dgm:t>
    </dgm:pt>
    <dgm:pt modelId="{F117A461-0811-42D7-950E-6DA3B54EDB57}" type="sibTrans" cxnId="{48A45F5D-9569-41D0-B704-B332C4603D32}">
      <dgm:prSet/>
      <dgm:spPr/>
      <dgm:t>
        <a:bodyPr/>
        <a:lstStyle/>
        <a:p>
          <a:endParaRPr lang="en-US">
            <a:latin typeface="Cambria" panose="02040503050406030204" pitchFamily="18" charset="0"/>
            <a:ea typeface="Cambria" panose="02040503050406030204" pitchFamily="18" charset="0"/>
          </a:endParaRPr>
        </a:p>
      </dgm:t>
    </dgm:pt>
    <dgm:pt modelId="{6649D8B7-FF36-4EC5-8B1B-B75B9B224E22}">
      <dgm:prSet custT="1"/>
      <dgm:spPr/>
      <dgm:t>
        <a:bodyPr/>
        <a:lstStyle/>
        <a:p>
          <a:r>
            <a:rPr lang="en-US" sz="2400" b="1" i="0" dirty="0">
              <a:solidFill>
                <a:srgbClr val="C00000"/>
              </a:solidFill>
              <a:latin typeface="Cambria" panose="02040503050406030204" pitchFamily="18" charset="0"/>
              <a:ea typeface="Cambria" panose="02040503050406030204" pitchFamily="18" charset="0"/>
            </a:rPr>
            <a:t>Giai </a:t>
          </a:r>
          <a:r>
            <a:rPr lang="en-US" sz="2400" b="1" i="0" dirty="0" err="1">
              <a:solidFill>
                <a:srgbClr val="C00000"/>
              </a:solidFill>
              <a:latin typeface="Cambria" panose="02040503050406030204" pitchFamily="18" charset="0"/>
              <a:ea typeface="Cambria" panose="02040503050406030204" pitchFamily="18" charset="0"/>
            </a:rPr>
            <a:t>đoạn</a:t>
          </a:r>
          <a:r>
            <a:rPr lang="en-US" sz="2400" b="1" i="0" dirty="0">
              <a:solidFill>
                <a:srgbClr val="C00000"/>
              </a:solidFill>
              <a:latin typeface="Cambria" panose="02040503050406030204" pitchFamily="18" charset="0"/>
              <a:ea typeface="Cambria" panose="02040503050406030204" pitchFamily="18" charset="0"/>
            </a:rPr>
            <a:t> 2030–2050: </a:t>
          </a:r>
          <a:r>
            <a:rPr lang="en-US" sz="2400" b="0" i="0" dirty="0" err="1">
              <a:latin typeface="Cambria" panose="02040503050406030204" pitchFamily="18" charset="0"/>
              <a:ea typeface="Cambria" panose="02040503050406030204" pitchFamily="18" charset="0"/>
            </a:rPr>
            <a:t>Chuyển</a:t>
          </a:r>
          <a:r>
            <a:rPr lang="en-US" sz="2400" b="0" i="0" dirty="0">
              <a:latin typeface="Cambria" panose="02040503050406030204" pitchFamily="18" charset="0"/>
              <a:ea typeface="Cambria" panose="02040503050406030204" pitchFamily="18" charset="0"/>
            </a:rPr>
            <a:t> </a:t>
          </a:r>
          <a:r>
            <a:rPr lang="en-US" sz="2400" b="0" i="0" dirty="0" err="1">
              <a:latin typeface="Cambria" panose="02040503050406030204" pitchFamily="18" charset="0"/>
              <a:ea typeface="Cambria" panose="02040503050406030204" pitchFamily="18" charset="0"/>
            </a:rPr>
            <a:t>đổi</a:t>
          </a:r>
          <a:r>
            <a:rPr lang="en-US" sz="2400" b="0" i="0" dirty="0">
              <a:latin typeface="Cambria" panose="02040503050406030204" pitchFamily="18" charset="0"/>
              <a:ea typeface="Cambria" panose="02040503050406030204" pitchFamily="18" charset="0"/>
            </a:rPr>
            <a:t> </a:t>
          </a:r>
          <a:r>
            <a:rPr lang="en-US" sz="2400" b="0" i="0" dirty="0" err="1">
              <a:latin typeface="Cambria" panose="02040503050406030204" pitchFamily="18" charset="0"/>
              <a:ea typeface="Cambria" panose="02040503050406030204" pitchFamily="18" charset="0"/>
            </a:rPr>
            <a:t>sâu</a:t>
          </a:r>
          <a:r>
            <a:rPr lang="en-US" sz="2400" b="0" i="0" dirty="0">
              <a:latin typeface="Cambria" panose="02040503050406030204" pitchFamily="18" charset="0"/>
              <a:ea typeface="Cambria" panose="02040503050406030204" pitchFamily="18" charset="0"/>
            </a:rPr>
            <a:t> </a:t>
          </a:r>
          <a:r>
            <a:rPr lang="en-US" sz="2400" b="0" i="0" dirty="0" err="1">
              <a:latin typeface="Cambria" panose="02040503050406030204" pitchFamily="18" charset="0"/>
              <a:ea typeface="Cambria" panose="02040503050406030204" pitchFamily="18" charset="0"/>
            </a:rPr>
            <a:t>rộng</a:t>
          </a:r>
          <a:r>
            <a:rPr lang="en-US" sz="2400" b="0" i="0" dirty="0">
              <a:latin typeface="Cambria" panose="02040503050406030204" pitchFamily="18" charset="0"/>
              <a:ea typeface="Cambria" panose="02040503050406030204" pitchFamily="18" charset="0"/>
            </a:rPr>
            <a:t> </a:t>
          </a:r>
          <a:r>
            <a:rPr lang="en-US" sz="2400" b="0" i="0" dirty="0" err="1">
              <a:latin typeface="Cambria" panose="02040503050406030204" pitchFamily="18" charset="0"/>
              <a:ea typeface="Cambria" panose="02040503050406030204" pitchFamily="18" charset="0"/>
            </a:rPr>
            <a:t>toàn</a:t>
          </a:r>
          <a:r>
            <a:rPr lang="en-US" sz="2400" b="0" i="0" dirty="0">
              <a:latin typeface="Cambria" panose="02040503050406030204" pitchFamily="18" charset="0"/>
              <a:ea typeface="Cambria" panose="02040503050406030204" pitchFamily="18" charset="0"/>
            </a:rPr>
            <a:t> </a:t>
          </a:r>
          <a:r>
            <a:rPr lang="en-US" sz="2400" b="0" i="0" dirty="0" err="1">
              <a:latin typeface="Cambria" panose="02040503050406030204" pitchFamily="18" charset="0"/>
              <a:ea typeface="Cambria" panose="02040503050406030204" pitchFamily="18" charset="0"/>
            </a:rPr>
            <a:t>nền</a:t>
          </a:r>
          <a:r>
            <a:rPr lang="en-US" sz="2400" b="0" i="0" dirty="0">
              <a:latin typeface="Cambria" panose="02040503050406030204" pitchFamily="18" charset="0"/>
              <a:ea typeface="Cambria" panose="02040503050406030204" pitchFamily="18" charset="0"/>
            </a:rPr>
            <a:t> </a:t>
          </a:r>
          <a:r>
            <a:rPr lang="en-US" sz="2400" b="0" i="0" dirty="0" err="1">
              <a:latin typeface="Cambria" panose="02040503050406030204" pitchFamily="18" charset="0"/>
              <a:ea typeface="Cambria" panose="02040503050406030204" pitchFamily="18" charset="0"/>
            </a:rPr>
            <a:t>kinh</a:t>
          </a:r>
          <a:r>
            <a:rPr lang="en-US" sz="2400" b="0" i="0" dirty="0">
              <a:latin typeface="Cambria" panose="02040503050406030204" pitchFamily="18" charset="0"/>
              <a:ea typeface="Cambria" panose="02040503050406030204" pitchFamily="18" charset="0"/>
            </a:rPr>
            <a:t> </a:t>
          </a:r>
          <a:r>
            <a:rPr lang="en-US" sz="2400" b="0" i="0" dirty="0" err="1">
              <a:latin typeface="Cambria" panose="02040503050406030204" pitchFamily="18" charset="0"/>
              <a:ea typeface="Cambria" panose="02040503050406030204" pitchFamily="18" charset="0"/>
            </a:rPr>
            <a:t>tế</a:t>
          </a:r>
          <a:endParaRPr lang="en-US" sz="2400" dirty="0">
            <a:latin typeface="Cambria" panose="02040503050406030204" pitchFamily="18" charset="0"/>
            <a:ea typeface="Cambria" panose="02040503050406030204" pitchFamily="18" charset="0"/>
          </a:endParaRPr>
        </a:p>
      </dgm:t>
    </dgm:pt>
    <dgm:pt modelId="{49C38D1C-C99D-4302-87E0-85E949F5341A}" type="parTrans" cxnId="{DF056878-6D02-444B-A9C1-50CF4D0C5FA4}">
      <dgm:prSet/>
      <dgm:spPr/>
      <dgm:t>
        <a:bodyPr/>
        <a:lstStyle/>
        <a:p>
          <a:endParaRPr lang="en-US">
            <a:latin typeface="Cambria" panose="02040503050406030204" pitchFamily="18" charset="0"/>
            <a:ea typeface="Cambria" panose="02040503050406030204" pitchFamily="18" charset="0"/>
          </a:endParaRPr>
        </a:p>
      </dgm:t>
    </dgm:pt>
    <dgm:pt modelId="{9BC6370B-7B19-43C7-9D79-D9800498D988}" type="sibTrans" cxnId="{DF056878-6D02-444B-A9C1-50CF4D0C5FA4}">
      <dgm:prSet/>
      <dgm:spPr/>
      <dgm:t>
        <a:bodyPr/>
        <a:lstStyle/>
        <a:p>
          <a:endParaRPr lang="en-US">
            <a:latin typeface="Cambria" panose="02040503050406030204" pitchFamily="18" charset="0"/>
            <a:ea typeface="Cambria" panose="02040503050406030204" pitchFamily="18" charset="0"/>
          </a:endParaRPr>
        </a:p>
      </dgm:t>
    </dgm:pt>
    <dgm:pt modelId="{5D37CE33-C721-412E-8326-E3C347654117}">
      <dgm:prSet custT="1"/>
      <dgm:spPr/>
      <dgm:t>
        <a:bodyPr/>
        <a:lstStyle/>
        <a:p>
          <a:r>
            <a:rPr lang="en-US" sz="1800" dirty="0" err="1">
              <a:latin typeface="Cambria" panose="02040503050406030204" pitchFamily="18" charset="0"/>
              <a:ea typeface="Cambria" panose="02040503050406030204" pitchFamily="18" charset="0"/>
            </a:rPr>
            <a:t>Triển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khai</a:t>
          </a:r>
          <a:r>
            <a:rPr lang="en-US" sz="1800" dirty="0">
              <a:latin typeface="Cambria" panose="02040503050406030204" pitchFamily="18" charset="0"/>
              <a:ea typeface="Cambria" panose="02040503050406030204" pitchFamily="18" charset="0"/>
            </a:rPr>
            <a:t> NDC </a:t>
          </a:r>
          <a:r>
            <a:rPr lang="en-US" sz="1800" dirty="0" err="1">
              <a:latin typeface="Cambria" panose="02040503050406030204" pitchFamily="18" charset="0"/>
              <a:ea typeface="Cambria" panose="02040503050406030204" pitchFamily="18" charset="0"/>
            </a:rPr>
            <a:t>cập</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nhật</a:t>
          </a:r>
          <a:endParaRPr lang="en-US" sz="1800" dirty="0">
            <a:latin typeface="Cambria" panose="02040503050406030204" pitchFamily="18" charset="0"/>
            <a:ea typeface="Cambria" panose="02040503050406030204" pitchFamily="18" charset="0"/>
          </a:endParaRPr>
        </a:p>
      </dgm:t>
    </dgm:pt>
    <dgm:pt modelId="{808E989E-6DDE-4CBB-8B01-2C328773CFFC}" type="parTrans" cxnId="{4E255C06-77CA-4E98-98C4-AFF22AE6275C}">
      <dgm:prSet/>
      <dgm:spPr/>
      <dgm:t>
        <a:bodyPr/>
        <a:lstStyle/>
        <a:p>
          <a:endParaRPr lang="en-US">
            <a:latin typeface="Cambria" panose="02040503050406030204" pitchFamily="18" charset="0"/>
            <a:ea typeface="Cambria" panose="02040503050406030204" pitchFamily="18" charset="0"/>
          </a:endParaRPr>
        </a:p>
      </dgm:t>
    </dgm:pt>
    <dgm:pt modelId="{6620D0A5-55F3-4A32-9BE0-54B77B4E039E}" type="sibTrans" cxnId="{4E255C06-77CA-4E98-98C4-AFF22AE6275C}">
      <dgm:prSet/>
      <dgm:spPr/>
      <dgm:t>
        <a:bodyPr/>
        <a:lstStyle/>
        <a:p>
          <a:endParaRPr lang="en-US">
            <a:latin typeface="Cambria" panose="02040503050406030204" pitchFamily="18" charset="0"/>
            <a:ea typeface="Cambria" panose="02040503050406030204" pitchFamily="18" charset="0"/>
          </a:endParaRPr>
        </a:p>
      </dgm:t>
    </dgm:pt>
    <dgm:pt modelId="{D3BE7FC7-BEC7-44C0-A2FB-E2FE60F3232B}">
      <dgm:prSet custT="1"/>
      <dgm:spPr/>
      <dgm:t>
        <a:bodyPr/>
        <a:lstStyle/>
        <a:p>
          <a:r>
            <a:rPr lang="en-US" sz="1800" dirty="0" err="1">
              <a:latin typeface="Cambria" panose="02040503050406030204" pitchFamily="18" charset="0"/>
              <a:ea typeface="Cambria" panose="02040503050406030204" pitchFamily="18" charset="0"/>
            </a:rPr>
            <a:t>Thử</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nghiệm</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và</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vạn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hành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thị</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trường</a:t>
          </a:r>
          <a:r>
            <a:rPr lang="en-US" sz="1800" dirty="0">
              <a:latin typeface="Cambria" panose="02040503050406030204" pitchFamily="18" charset="0"/>
              <a:ea typeface="Cambria" panose="02040503050406030204" pitchFamily="18" charset="0"/>
            </a:rPr>
            <a:t> carbon </a:t>
          </a:r>
          <a:r>
            <a:rPr lang="en-US" sz="1800" dirty="0" err="1">
              <a:latin typeface="Cambria" panose="02040503050406030204" pitchFamily="18" charset="0"/>
              <a:ea typeface="Cambria" panose="02040503050406030204" pitchFamily="18" charset="0"/>
            </a:rPr>
            <a:t>nội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địa</a:t>
          </a:r>
          <a:endParaRPr lang="en-US" sz="1800" dirty="0">
            <a:latin typeface="Cambria" panose="02040503050406030204" pitchFamily="18" charset="0"/>
            <a:ea typeface="Cambria" panose="02040503050406030204" pitchFamily="18" charset="0"/>
          </a:endParaRPr>
        </a:p>
      </dgm:t>
    </dgm:pt>
    <dgm:pt modelId="{75E2A8F1-1354-4D9B-93D6-5554B9C1C23C}" type="parTrans" cxnId="{743421B4-591A-454A-BC95-88B6988BAC65}">
      <dgm:prSet/>
      <dgm:spPr/>
      <dgm:t>
        <a:bodyPr/>
        <a:lstStyle/>
        <a:p>
          <a:endParaRPr lang="en-US">
            <a:latin typeface="Cambria" panose="02040503050406030204" pitchFamily="18" charset="0"/>
            <a:ea typeface="Cambria" panose="02040503050406030204" pitchFamily="18" charset="0"/>
          </a:endParaRPr>
        </a:p>
      </dgm:t>
    </dgm:pt>
    <dgm:pt modelId="{A77EFA45-E446-41EF-A88C-76F48E36FAE9}" type="sibTrans" cxnId="{743421B4-591A-454A-BC95-88B6988BAC65}">
      <dgm:prSet/>
      <dgm:spPr/>
      <dgm:t>
        <a:bodyPr/>
        <a:lstStyle/>
        <a:p>
          <a:endParaRPr lang="en-US">
            <a:latin typeface="Cambria" panose="02040503050406030204" pitchFamily="18" charset="0"/>
            <a:ea typeface="Cambria" panose="02040503050406030204" pitchFamily="18" charset="0"/>
          </a:endParaRPr>
        </a:p>
      </dgm:t>
    </dgm:pt>
    <dgm:pt modelId="{701F8C2A-4D61-4AF3-A2C4-018CF537297C}">
      <dgm:prSet custT="1"/>
      <dgm:spPr/>
      <dgm:t>
        <a:bodyPr/>
        <a:lstStyle/>
        <a:p>
          <a:r>
            <a:rPr lang="en-US" sz="1800" dirty="0" err="1">
              <a:latin typeface="Cambria" panose="02040503050406030204" pitchFamily="18" charset="0"/>
              <a:ea typeface="Cambria" panose="02040503050406030204" pitchFamily="18" charset="0"/>
            </a:rPr>
            <a:t>Đầu</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tư</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vào</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năng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lượng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tái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tạo</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chuyển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đổi</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giao</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thông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đô</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thị</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quản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lý</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rừng</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bền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vững</a:t>
          </a:r>
          <a:endParaRPr lang="en-US" sz="1800" dirty="0">
            <a:latin typeface="Cambria" panose="02040503050406030204" pitchFamily="18" charset="0"/>
            <a:ea typeface="Cambria" panose="02040503050406030204" pitchFamily="18" charset="0"/>
          </a:endParaRPr>
        </a:p>
      </dgm:t>
    </dgm:pt>
    <dgm:pt modelId="{B941A868-950C-4826-AE9E-7F430CF9567C}" type="parTrans" cxnId="{2204C56F-FDD5-4877-A6FB-BBC633AEB6D6}">
      <dgm:prSet/>
      <dgm:spPr/>
      <dgm:t>
        <a:bodyPr/>
        <a:lstStyle/>
        <a:p>
          <a:endParaRPr lang="en-US">
            <a:latin typeface="Cambria" panose="02040503050406030204" pitchFamily="18" charset="0"/>
            <a:ea typeface="Cambria" panose="02040503050406030204" pitchFamily="18" charset="0"/>
          </a:endParaRPr>
        </a:p>
      </dgm:t>
    </dgm:pt>
    <dgm:pt modelId="{41B4D3CD-E62F-4DCD-A48E-E51A3B3E5B5A}" type="sibTrans" cxnId="{2204C56F-FDD5-4877-A6FB-BBC633AEB6D6}">
      <dgm:prSet/>
      <dgm:spPr/>
      <dgm:t>
        <a:bodyPr/>
        <a:lstStyle/>
        <a:p>
          <a:endParaRPr lang="en-US">
            <a:latin typeface="Cambria" panose="02040503050406030204" pitchFamily="18" charset="0"/>
            <a:ea typeface="Cambria" panose="02040503050406030204" pitchFamily="18" charset="0"/>
          </a:endParaRPr>
        </a:p>
      </dgm:t>
    </dgm:pt>
    <dgm:pt modelId="{56BB04BD-8557-4926-AFB8-009B91CB1DBF}">
      <dgm:prSet custT="1"/>
      <dgm:spPr/>
      <dgm:t>
        <a:bodyPr/>
        <a:lstStyle/>
        <a:p>
          <a:r>
            <a:rPr lang="en-US" sz="1800" dirty="0">
              <a:latin typeface="Cambria" panose="02040503050406030204" pitchFamily="18" charset="0"/>
              <a:ea typeface="Cambria" panose="02040503050406030204" pitchFamily="18" charset="0"/>
            </a:rPr>
            <a:t>Ban </a:t>
          </a:r>
          <a:r>
            <a:rPr lang="en-US" sz="1800" dirty="0" err="1">
              <a:latin typeface="Cambria" panose="02040503050406030204" pitchFamily="18" charset="0"/>
              <a:ea typeface="Cambria" panose="02040503050406030204" pitchFamily="18" charset="0"/>
            </a:rPr>
            <a:t>hành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lộ</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trình</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giảm</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dần</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nhiệt</a:t>
          </a:r>
          <a:r>
            <a:rPr lang="en-US" sz="1800" dirty="0">
              <a:latin typeface="Cambria" panose="02040503050406030204" pitchFamily="18" charset="0"/>
              <a:ea typeface="Cambria" panose="02040503050406030204" pitchFamily="18" charset="0"/>
            </a:rPr>
            <a:t> </a:t>
          </a:r>
          <a:r>
            <a:rPr lang="en-US" sz="1800" dirty="0" err="1">
              <a:latin typeface="Cambria" panose="02040503050406030204" pitchFamily="18" charset="0"/>
              <a:ea typeface="Cambria" panose="02040503050406030204" pitchFamily="18" charset="0"/>
            </a:rPr>
            <a:t>điện</a:t>
          </a:r>
          <a:r>
            <a:rPr lang="en-US" sz="1800" dirty="0">
              <a:latin typeface="Cambria" panose="02040503050406030204" pitchFamily="18" charset="0"/>
              <a:ea typeface="Cambria" panose="02040503050406030204" pitchFamily="18" charset="0"/>
            </a:rPr>
            <a:t> than</a:t>
          </a:r>
        </a:p>
      </dgm:t>
    </dgm:pt>
    <dgm:pt modelId="{35B9B92D-83C6-47C5-91A9-01AC92E4C21F}" type="parTrans" cxnId="{D246AE43-0D71-4FBA-A6CB-93036DC616B8}">
      <dgm:prSet/>
      <dgm:spPr/>
      <dgm:t>
        <a:bodyPr/>
        <a:lstStyle/>
        <a:p>
          <a:endParaRPr lang="en-US">
            <a:latin typeface="Cambria" panose="02040503050406030204" pitchFamily="18" charset="0"/>
            <a:ea typeface="Cambria" panose="02040503050406030204" pitchFamily="18" charset="0"/>
          </a:endParaRPr>
        </a:p>
      </dgm:t>
    </dgm:pt>
    <dgm:pt modelId="{34F6FC3E-CB6C-4655-A2A1-FD8BDE3329CD}" type="sibTrans" cxnId="{D246AE43-0D71-4FBA-A6CB-93036DC616B8}">
      <dgm:prSet/>
      <dgm:spPr/>
      <dgm:t>
        <a:bodyPr/>
        <a:lstStyle/>
        <a:p>
          <a:endParaRPr lang="en-US">
            <a:latin typeface="Cambria" panose="02040503050406030204" pitchFamily="18" charset="0"/>
            <a:ea typeface="Cambria" panose="02040503050406030204" pitchFamily="18" charset="0"/>
          </a:endParaRPr>
        </a:p>
      </dgm:t>
    </dgm:pt>
    <dgm:pt modelId="{AF4D001E-CEAF-453F-B18A-406B1AE9D4EF}">
      <dgm:prSet custT="1"/>
      <dgm:spPr/>
      <dgm:t>
        <a:bodyPr/>
        <a:lstStyle/>
        <a:p>
          <a:pPr>
            <a:buNone/>
          </a:pPr>
          <a:r>
            <a:rPr lang="vi-VN" sz="1800" b="0" dirty="0">
              <a:latin typeface="Cambria" panose="02040503050406030204" pitchFamily="18" charset="0"/>
              <a:ea typeface="Cambria" panose="02040503050406030204" pitchFamily="18" charset="0"/>
            </a:rPr>
            <a:t>Cắt giảm mạnh phát thải từ năng lượng, công nghiệp nặng, giao thông, xây dựng</a:t>
          </a:r>
          <a:endParaRPr lang="en-US" sz="1800" b="0" dirty="0">
            <a:latin typeface="Cambria" panose="02040503050406030204" pitchFamily="18" charset="0"/>
            <a:ea typeface="Cambria" panose="02040503050406030204" pitchFamily="18" charset="0"/>
          </a:endParaRPr>
        </a:p>
      </dgm:t>
    </dgm:pt>
    <dgm:pt modelId="{B75FA5CA-C0B1-40B3-926E-11EA8C9AF1B4}" type="parTrans" cxnId="{303FEB06-E8EE-4F4F-B6F9-0635DF4FA5FD}">
      <dgm:prSet/>
      <dgm:spPr/>
      <dgm:t>
        <a:bodyPr/>
        <a:lstStyle/>
        <a:p>
          <a:endParaRPr lang="en-US">
            <a:latin typeface="Cambria" panose="02040503050406030204" pitchFamily="18" charset="0"/>
            <a:ea typeface="Cambria" panose="02040503050406030204" pitchFamily="18" charset="0"/>
          </a:endParaRPr>
        </a:p>
      </dgm:t>
    </dgm:pt>
    <dgm:pt modelId="{1817BACE-D277-478A-834E-35FBB236742D}" type="sibTrans" cxnId="{303FEB06-E8EE-4F4F-B6F9-0635DF4FA5FD}">
      <dgm:prSet/>
      <dgm:spPr/>
      <dgm:t>
        <a:bodyPr/>
        <a:lstStyle/>
        <a:p>
          <a:endParaRPr lang="en-US">
            <a:latin typeface="Cambria" panose="02040503050406030204" pitchFamily="18" charset="0"/>
            <a:ea typeface="Cambria" panose="02040503050406030204" pitchFamily="18" charset="0"/>
          </a:endParaRPr>
        </a:p>
      </dgm:t>
    </dgm:pt>
    <dgm:pt modelId="{5647C195-7BE9-4B2F-83D7-04A5435E2BD1}">
      <dgm:prSet custT="1"/>
      <dgm:spPr/>
      <dgm:t>
        <a:bodyPr/>
        <a:lstStyle/>
        <a:p>
          <a:pPr>
            <a:buNone/>
          </a:pPr>
          <a:r>
            <a:rPr lang="en-US" sz="1800" b="0" dirty="0">
              <a:latin typeface="Cambria" panose="02040503050406030204" pitchFamily="18" charset="0"/>
              <a:ea typeface="Cambria" panose="02040503050406030204" pitchFamily="18" charset="0"/>
            </a:rPr>
            <a:t>Thay </a:t>
          </a:r>
          <a:r>
            <a:rPr lang="en-US" sz="1800" b="0" dirty="0" err="1">
              <a:latin typeface="Cambria" panose="02040503050406030204" pitchFamily="18" charset="0"/>
              <a:ea typeface="Cambria" panose="02040503050406030204" pitchFamily="18" charset="0"/>
            </a:rPr>
            <a:t>thế</a:t>
          </a:r>
          <a:r>
            <a:rPr lang="en-US" sz="1800" b="0" dirty="0">
              <a:latin typeface="Cambria" panose="02040503050406030204" pitchFamily="18" charset="0"/>
              <a:ea typeface="Cambria" panose="02040503050406030204" pitchFamily="18" charset="0"/>
            </a:rPr>
            <a:t> </a:t>
          </a:r>
          <a:r>
            <a:rPr lang="en-US" sz="1800" b="0" dirty="0" err="1">
              <a:latin typeface="Cambria" panose="02040503050406030204" pitchFamily="18" charset="0"/>
              <a:ea typeface="Cambria" panose="02040503050406030204" pitchFamily="18" charset="0"/>
            </a:rPr>
            <a:t>nhiên</a:t>
          </a:r>
          <a:r>
            <a:rPr lang="en-US" sz="1800" b="0" dirty="0">
              <a:latin typeface="Cambria" panose="02040503050406030204" pitchFamily="18" charset="0"/>
              <a:ea typeface="Cambria" panose="02040503050406030204" pitchFamily="18" charset="0"/>
            </a:rPr>
            <a:t> </a:t>
          </a:r>
          <a:r>
            <a:rPr lang="en-US" sz="1800" b="0" dirty="0" err="1">
              <a:latin typeface="Cambria" panose="02040503050406030204" pitchFamily="18" charset="0"/>
              <a:ea typeface="Cambria" panose="02040503050406030204" pitchFamily="18" charset="0"/>
            </a:rPr>
            <a:t>liệu</a:t>
          </a:r>
          <a:r>
            <a:rPr lang="en-US" sz="1800" b="0" dirty="0">
              <a:latin typeface="Cambria" panose="02040503050406030204" pitchFamily="18" charset="0"/>
              <a:ea typeface="Cambria" panose="02040503050406030204" pitchFamily="18" charset="0"/>
            </a:rPr>
            <a:t> </a:t>
          </a:r>
          <a:r>
            <a:rPr lang="en-US" sz="1800" b="0" dirty="0" err="1">
              <a:latin typeface="Cambria" panose="02040503050406030204" pitchFamily="18" charset="0"/>
              <a:ea typeface="Cambria" panose="02040503050406030204" pitchFamily="18" charset="0"/>
            </a:rPr>
            <a:t>hóa</a:t>
          </a:r>
          <a:r>
            <a:rPr lang="en-US" sz="1800" b="0" dirty="0">
              <a:latin typeface="Cambria" panose="02040503050406030204" pitchFamily="18" charset="0"/>
              <a:ea typeface="Cambria" panose="02040503050406030204" pitchFamily="18" charset="0"/>
            </a:rPr>
            <a:t> </a:t>
          </a:r>
          <a:r>
            <a:rPr lang="en-US" sz="1800" b="0" dirty="0" err="1">
              <a:latin typeface="Cambria" panose="02040503050406030204" pitchFamily="18" charset="0"/>
              <a:ea typeface="Cambria" panose="02040503050406030204" pitchFamily="18" charset="0"/>
            </a:rPr>
            <a:t>thạch</a:t>
          </a:r>
          <a:r>
            <a:rPr lang="en-US" sz="1800" b="0" dirty="0">
              <a:latin typeface="Cambria" panose="02040503050406030204" pitchFamily="18" charset="0"/>
              <a:ea typeface="Cambria" panose="02040503050406030204" pitchFamily="18" charset="0"/>
            </a:rPr>
            <a:t> </a:t>
          </a:r>
          <a:r>
            <a:rPr lang="en-US" sz="1800" b="0" dirty="0" err="1">
              <a:latin typeface="Cambria" panose="02040503050406030204" pitchFamily="18" charset="0"/>
              <a:ea typeface="Cambria" panose="02040503050406030204" pitchFamily="18" charset="0"/>
            </a:rPr>
            <a:t>bằng</a:t>
          </a:r>
          <a:r>
            <a:rPr lang="en-US" sz="1800" b="0" dirty="0">
              <a:latin typeface="Cambria" panose="02040503050406030204" pitchFamily="18" charset="0"/>
              <a:ea typeface="Cambria" panose="02040503050406030204" pitchFamily="18" charset="0"/>
            </a:rPr>
            <a:t> </a:t>
          </a:r>
          <a:r>
            <a:rPr lang="en-US" sz="1800" b="0" dirty="0" err="1">
              <a:latin typeface="Cambria" panose="02040503050406030204" pitchFamily="18" charset="0"/>
              <a:ea typeface="Cambria" panose="02040503050406030204" pitchFamily="18" charset="0"/>
            </a:rPr>
            <a:t>điện</a:t>
          </a:r>
          <a:r>
            <a:rPr lang="en-US" sz="1800" b="0" dirty="0">
              <a:latin typeface="Cambria" panose="02040503050406030204" pitchFamily="18" charset="0"/>
              <a:ea typeface="Cambria" panose="02040503050406030204" pitchFamily="18" charset="0"/>
            </a:rPr>
            <a:t> </a:t>
          </a:r>
          <a:r>
            <a:rPr lang="en-US" sz="1800" b="0" dirty="0" err="1">
              <a:latin typeface="Cambria" panose="02040503050406030204" pitchFamily="18" charset="0"/>
              <a:ea typeface="Cambria" panose="02040503050406030204" pitchFamily="18" charset="0"/>
            </a:rPr>
            <a:t>xanh</a:t>
          </a:r>
          <a:r>
            <a:rPr lang="en-US" sz="1800" b="0" dirty="0">
              <a:latin typeface="Cambria" panose="02040503050406030204" pitchFamily="18" charset="0"/>
              <a:ea typeface="Cambria" panose="02040503050406030204" pitchFamily="18" charset="0"/>
            </a:rPr>
            <a:t> (RE + hydro)</a:t>
          </a:r>
        </a:p>
      </dgm:t>
    </dgm:pt>
    <dgm:pt modelId="{00633CA5-F700-454A-820F-C886E7137CCD}" type="parTrans" cxnId="{F9B7DAC7-C48F-49F0-ABA7-A25F41F39B74}">
      <dgm:prSet/>
      <dgm:spPr/>
      <dgm:t>
        <a:bodyPr/>
        <a:lstStyle/>
        <a:p>
          <a:endParaRPr lang="en-US">
            <a:latin typeface="Cambria" panose="02040503050406030204" pitchFamily="18" charset="0"/>
            <a:ea typeface="Cambria" panose="02040503050406030204" pitchFamily="18" charset="0"/>
          </a:endParaRPr>
        </a:p>
      </dgm:t>
    </dgm:pt>
    <dgm:pt modelId="{3DF18C55-8CF5-4939-BD9A-D208C4E1F827}" type="sibTrans" cxnId="{F9B7DAC7-C48F-49F0-ABA7-A25F41F39B74}">
      <dgm:prSet/>
      <dgm:spPr/>
      <dgm:t>
        <a:bodyPr/>
        <a:lstStyle/>
        <a:p>
          <a:endParaRPr lang="en-US">
            <a:latin typeface="Cambria" panose="02040503050406030204" pitchFamily="18" charset="0"/>
            <a:ea typeface="Cambria" panose="02040503050406030204" pitchFamily="18" charset="0"/>
          </a:endParaRPr>
        </a:p>
      </dgm:t>
    </dgm:pt>
    <dgm:pt modelId="{E3AAE361-3316-4152-B2F5-D759B5B69E01}">
      <dgm:prSet custT="1"/>
      <dgm:spPr/>
      <dgm:t>
        <a:bodyPr/>
        <a:lstStyle/>
        <a:p>
          <a:pPr>
            <a:buNone/>
          </a:pPr>
          <a:r>
            <a:rPr lang="vi-VN" sz="1800" b="0" dirty="0">
              <a:latin typeface="Cambria" panose="02040503050406030204" pitchFamily="18" charset="0"/>
              <a:ea typeface="Cambria" panose="02040503050406030204" pitchFamily="18" charset="0"/>
            </a:rPr>
            <a:t>Áp dụng quy mô lớn công nghệ thu giữ – lưu trữ carbon (CCS)</a:t>
          </a:r>
        </a:p>
      </dgm:t>
    </dgm:pt>
    <dgm:pt modelId="{A8A5408A-D1F8-4E51-AB84-DD852CC42E53}" type="parTrans" cxnId="{C24DC2FC-F66D-4FF8-8A60-376F4FA5A3F8}">
      <dgm:prSet/>
      <dgm:spPr/>
      <dgm:t>
        <a:bodyPr/>
        <a:lstStyle/>
        <a:p>
          <a:endParaRPr lang="en-US">
            <a:latin typeface="Cambria" panose="02040503050406030204" pitchFamily="18" charset="0"/>
            <a:ea typeface="Cambria" panose="02040503050406030204" pitchFamily="18" charset="0"/>
          </a:endParaRPr>
        </a:p>
      </dgm:t>
    </dgm:pt>
    <dgm:pt modelId="{49637FC1-3AB1-4293-B636-99C043C05064}" type="sibTrans" cxnId="{C24DC2FC-F66D-4FF8-8A60-376F4FA5A3F8}">
      <dgm:prSet/>
      <dgm:spPr/>
      <dgm:t>
        <a:bodyPr/>
        <a:lstStyle/>
        <a:p>
          <a:endParaRPr lang="en-US">
            <a:latin typeface="Cambria" panose="02040503050406030204" pitchFamily="18" charset="0"/>
            <a:ea typeface="Cambria" panose="02040503050406030204" pitchFamily="18" charset="0"/>
          </a:endParaRPr>
        </a:p>
      </dgm:t>
    </dgm:pt>
    <dgm:pt modelId="{9756BCEB-7DC5-4297-97DA-51547CD373F5}">
      <dgm:prSet custT="1"/>
      <dgm:spPr/>
      <dgm:t>
        <a:bodyPr/>
        <a:lstStyle/>
        <a:p>
          <a:pPr>
            <a:buNone/>
          </a:pPr>
          <a:r>
            <a:rPr lang="vi-VN" sz="1800" b="0" dirty="0">
              <a:latin typeface="Cambria" panose="02040503050406030204" pitchFamily="18" charset="0"/>
              <a:ea typeface="Cambria" panose="02040503050406030204" pitchFamily="18" charset="0"/>
            </a:rPr>
            <a:t>Tái cơ cấu nông nghiệp và chuỗi cung ứng bền vững</a:t>
          </a:r>
        </a:p>
      </dgm:t>
    </dgm:pt>
    <dgm:pt modelId="{07B13EBE-60E2-486D-94AE-A1157739BFBD}" type="parTrans" cxnId="{6C7A43FE-E9F6-41B4-9270-ED68478F4C6B}">
      <dgm:prSet/>
      <dgm:spPr/>
      <dgm:t>
        <a:bodyPr/>
        <a:lstStyle/>
        <a:p>
          <a:endParaRPr lang="en-US">
            <a:latin typeface="Cambria" panose="02040503050406030204" pitchFamily="18" charset="0"/>
            <a:ea typeface="Cambria" panose="02040503050406030204" pitchFamily="18" charset="0"/>
          </a:endParaRPr>
        </a:p>
      </dgm:t>
    </dgm:pt>
    <dgm:pt modelId="{F56BD3D5-6590-4BB6-8088-665A2E60BEF6}" type="sibTrans" cxnId="{6C7A43FE-E9F6-41B4-9270-ED68478F4C6B}">
      <dgm:prSet/>
      <dgm:spPr/>
      <dgm:t>
        <a:bodyPr/>
        <a:lstStyle/>
        <a:p>
          <a:endParaRPr lang="en-US">
            <a:latin typeface="Cambria" panose="02040503050406030204" pitchFamily="18" charset="0"/>
            <a:ea typeface="Cambria" panose="02040503050406030204" pitchFamily="18" charset="0"/>
          </a:endParaRPr>
        </a:p>
      </dgm:t>
    </dgm:pt>
    <dgm:pt modelId="{DBB919B6-7F21-4E3E-93B8-36954699EA35}">
      <dgm:prSet custT="1"/>
      <dgm:spPr/>
      <dgm:t>
        <a:bodyPr/>
        <a:lstStyle/>
        <a:p>
          <a:r>
            <a:rPr lang="vi-VN" sz="1800" b="0" dirty="0">
              <a:latin typeface="Cambria" panose="02040503050406030204" pitchFamily="18" charset="0"/>
              <a:ea typeface="Cambria" panose="02040503050406030204" pitchFamily="18" charset="0"/>
            </a:rPr>
            <a:t>Tích hợp hệ thống ETS Việt Nam với thị trường khu vực/quốc tế</a:t>
          </a:r>
        </a:p>
      </dgm:t>
    </dgm:pt>
    <dgm:pt modelId="{E53B78DD-0332-4DFC-BB83-48434EB8293F}" type="parTrans" cxnId="{FABE94C3-1648-420E-8B8B-4E89A6E0B072}">
      <dgm:prSet/>
      <dgm:spPr/>
      <dgm:t>
        <a:bodyPr/>
        <a:lstStyle/>
        <a:p>
          <a:endParaRPr lang="en-US">
            <a:latin typeface="Cambria" panose="02040503050406030204" pitchFamily="18" charset="0"/>
            <a:ea typeface="Cambria" panose="02040503050406030204" pitchFamily="18" charset="0"/>
          </a:endParaRPr>
        </a:p>
      </dgm:t>
    </dgm:pt>
    <dgm:pt modelId="{D9A10E58-7243-4685-B7E2-C232BA62668B}" type="sibTrans" cxnId="{FABE94C3-1648-420E-8B8B-4E89A6E0B072}">
      <dgm:prSet/>
      <dgm:spPr/>
      <dgm:t>
        <a:bodyPr/>
        <a:lstStyle/>
        <a:p>
          <a:endParaRPr lang="en-US">
            <a:latin typeface="Cambria" panose="02040503050406030204" pitchFamily="18" charset="0"/>
            <a:ea typeface="Cambria" panose="02040503050406030204" pitchFamily="18" charset="0"/>
          </a:endParaRPr>
        </a:p>
      </dgm:t>
    </dgm:pt>
    <dgm:pt modelId="{D752F802-2CCB-41D6-8945-CDC34203F786}" type="pres">
      <dgm:prSet presAssocID="{17001495-594D-4D3B-B57A-188361514CFB}" presName="Name0" presStyleCnt="0">
        <dgm:presLayoutVars>
          <dgm:dir/>
          <dgm:animLvl val="lvl"/>
          <dgm:resizeHandles val="exact"/>
        </dgm:presLayoutVars>
      </dgm:prSet>
      <dgm:spPr/>
    </dgm:pt>
    <dgm:pt modelId="{AA015235-3804-47C1-84F3-CC63454B7933}" type="pres">
      <dgm:prSet presAssocID="{6649D8B7-FF36-4EC5-8B1B-B75B9B224E22}" presName="boxAndChildren" presStyleCnt="0"/>
      <dgm:spPr/>
    </dgm:pt>
    <dgm:pt modelId="{7CFFA77A-273C-4BD3-82DD-975BA7F6DDE7}" type="pres">
      <dgm:prSet presAssocID="{6649D8B7-FF36-4EC5-8B1B-B75B9B224E22}" presName="parentTextBox" presStyleLbl="node1" presStyleIdx="0" presStyleCnt="2"/>
      <dgm:spPr/>
    </dgm:pt>
    <dgm:pt modelId="{F6687A80-74EA-44DE-AB38-428ADA4D1151}" type="pres">
      <dgm:prSet presAssocID="{6649D8B7-FF36-4EC5-8B1B-B75B9B224E22}" presName="entireBox" presStyleLbl="node1" presStyleIdx="0" presStyleCnt="2" custScaleY="125579"/>
      <dgm:spPr/>
    </dgm:pt>
    <dgm:pt modelId="{A18E84BC-98DF-41EE-A8E2-235F34A9D2D2}" type="pres">
      <dgm:prSet presAssocID="{6649D8B7-FF36-4EC5-8B1B-B75B9B224E22}" presName="descendantBox" presStyleCnt="0"/>
      <dgm:spPr/>
    </dgm:pt>
    <dgm:pt modelId="{DD6DEEDA-5BE4-47E5-80B7-509B93F6D74A}" type="pres">
      <dgm:prSet presAssocID="{AF4D001E-CEAF-453F-B18A-406B1AE9D4EF}" presName="childTextBox" presStyleLbl="fgAccFollowNode1" presStyleIdx="0" presStyleCnt="9" custScaleX="135644" custScaleY="154248" custLinFactNeighborX="916" custLinFactNeighborY="16062">
        <dgm:presLayoutVars>
          <dgm:bulletEnabled val="1"/>
        </dgm:presLayoutVars>
      </dgm:prSet>
      <dgm:spPr/>
    </dgm:pt>
    <dgm:pt modelId="{63449008-4944-4A3C-8A43-B78CA0E42944}" type="pres">
      <dgm:prSet presAssocID="{5647C195-7BE9-4B2F-83D7-04A5435E2BD1}" presName="childTextBox" presStyleLbl="fgAccFollowNode1" presStyleIdx="1" presStyleCnt="9" custScaleY="154248" custLinFactNeighborX="916" custLinFactNeighborY="16062">
        <dgm:presLayoutVars>
          <dgm:bulletEnabled val="1"/>
        </dgm:presLayoutVars>
      </dgm:prSet>
      <dgm:spPr/>
    </dgm:pt>
    <dgm:pt modelId="{81C37011-62EE-4DC4-9FEC-FA70AF4021F3}" type="pres">
      <dgm:prSet presAssocID="{E3AAE361-3316-4152-B2F5-D759B5B69E01}" presName="childTextBox" presStyleLbl="fgAccFollowNode1" presStyleIdx="2" presStyleCnt="9" custScaleY="154248" custLinFactNeighborX="916" custLinFactNeighborY="16062">
        <dgm:presLayoutVars>
          <dgm:bulletEnabled val="1"/>
        </dgm:presLayoutVars>
      </dgm:prSet>
      <dgm:spPr/>
    </dgm:pt>
    <dgm:pt modelId="{0F9FB54F-A084-45C8-A714-0D054A7F91AF}" type="pres">
      <dgm:prSet presAssocID="{9756BCEB-7DC5-4297-97DA-51547CD373F5}" presName="childTextBox" presStyleLbl="fgAccFollowNode1" presStyleIdx="3" presStyleCnt="9" custScaleX="96143" custScaleY="154248" custLinFactNeighborX="916" custLinFactNeighborY="16062">
        <dgm:presLayoutVars>
          <dgm:bulletEnabled val="1"/>
        </dgm:presLayoutVars>
      </dgm:prSet>
      <dgm:spPr/>
    </dgm:pt>
    <dgm:pt modelId="{16740F95-5813-416A-9438-E5FB7BE1513D}" type="pres">
      <dgm:prSet presAssocID="{DBB919B6-7F21-4E3E-93B8-36954699EA35}" presName="childTextBox" presStyleLbl="fgAccFollowNode1" presStyleIdx="4" presStyleCnt="9" custScaleX="118479" custScaleY="154248" custLinFactNeighborX="136" custLinFactNeighborY="16062">
        <dgm:presLayoutVars>
          <dgm:bulletEnabled val="1"/>
        </dgm:presLayoutVars>
      </dgm:prSet>
      <dgm:spPr/>
    </dgm:pt>
    <dgm:pt modelId="{B3B9A5BF-7821-4331-9969-AA2E79CDE8DB}" type="pres">
      <dgm:prSet presAssocID="{F117A461-0811-42D7-950E-6DA3B54EDB57}" presName="sp" presStyleCnt="0"/>
      <dgm:spPr/>
    </dgm:pt>
    <dgm:pt modelId="{7F039E1C-2935-458C-B6CB-94AA95D08E42}" type="pres">
      <dgm:prSet presAssocID="{17DD9D4B-E4FA-4006-A12A-41FD8A18CBDA}" presName="arrowAndChildren" presStyleCnt="0"/>
      <dgm:spPr/>
    </dgm:pt>
    <dgm:pt modelId="{6314EE30-0720-41FB-AE2C-465C11F1790E}" type="pres">
      <dgm:prSet presAssocID="{17DD9D4B-E4FA-4006-A12A-41FD8A18CBDA}" presName="parentTextArrow" presStyleLbl="node1" presStyleIdx="0" presStyleCnt="2"/>
      <dgm:spPr/>
    </dgm:pt>
    <dgm:pt modelId="{CB33A0EE-DD02-4053-B74F-CDA2CFEF8BE9}" type="pres">
      <dgm:prSet presAssocID="{17DD9D4B-E4FA-4006-A12A-41FD8A18CBDA}" presName="arrow" presStyleLbl="node1" presStyleIdx="1" presStyleCnt="2"/>
      <dgm:spPr/>
    </dgm:pt>
    <dgm:pt modelId="{E5D30A82-2476-43D0-8857-2C397842DC1E}" type="pres">
      <dgm:prSet presAssocID="{17DD9D4B-E4FA-4006-A12A-41FD8A18CBDA}" presName="descendantArrow" presStyleCnt="0"/>
      <dgm:spPr/>
    </dgm:pt>
    <dgm:pt modelId="{4B9EC787-AC6B-4F37-B2D1-81DD6B1D7EC3}" type="pres">
      <dgm:prSet presAssocID="{5D37CE33-C721-412E-8326-E3C347654117}" presName="childTextArrow" presStyleLbl="fgAccFollowNode1" presStyleIdx="5" presStyleCnt="9" custScaleX="56593" custScaleY="120973" custLinFactNeighborX="530" custLinFactNeighborY="-8395">
        <dgm:presLayoutVars>
          <dgm:bulletEnabled val="1"/>
        </dgm:presLayoutVars>
      </dgm:prSet>
      <dgm:spPr/>
    </dgm:pt>
    <dgm:pt modelId="{7667B368-E4A3-4AF7-8954-BB308EEDAF67}" type="pres">
      <dgm:prSet presAssocID="{D3BE7FC7-BEC7-44C0-A2FB-E2FE60F3232B}" presName="childTextArrow" presStyleLbl="fgAccFollowNode1" presStyleIdx="6" presStyleCnt="9" custScaleX="78027" custScaleY="120973" custLinFactNeighborX="530" custLinFactNeighborY="-8395">
        <dgm:presLayoutVars>
          <dgm:bulletEnabled val="1"/>
        </dgm:presLayoutVars>
      </dgm:prSet>
      <dgm:spPr/>
    </dgm:pt>
    <dgm:pt modelId="{E068E68D-090D-4A78-B360-8ECF24D6FFC3}" type="pres">
      <dgm:prSet presAssocID="{701F8C2A-4D61-4AF3-A2C4-018CF537297C}" presName="childTextArrow" presStyleLbl="fgAccFollowNode1" presStyleIdx="7" presStyleCnt="9" custScaleX="112288" custScaleY="120973" custLinFactNeighborX="530" custLinFactNeighborY="-8395">
        <dgm:presLayoutVars>
          <dgm:bulletEnabled val="1"/>
        </dgm:presLayoutVars>
      </dgm:prSet>
      <dgm:spPr/>
    </dgm:pt>
    <dgm:pt modelId="{44764D6D-703E-49E2-B02C-0F16356FF405}" type="pres">
      <dgm:prSet presAssocID="{56BB04BD-8557-4926-AFB8-009B91CB1DBF}" presName="childTextArrow" presStyleLbl="fgAccFollowNode1" presStyleIdx="8" presStyleCnt="9" custScaleX="71452" custScaleY="120973" custLinFactNeighborX="530" custLinFactNeighborY="-8395">
        <dgm:presLayoutVars>
          <dgm:bulletEnabled val="1"/>
        </dgm:presLayoutVars>
      </dgm:prSet>
      <dgm:spPr/>
    </dgm:pt>
  </dgm:ptLst>
  <dgm:cxnLst>
    <dgm:cxn modelId="{4E255C06-77CA-4E98-98C4-AFF22AE6275C}" srcId="{17DD9D4B-E4FA-4006-A12A-41FD8A18CBDA}" destId="{5D37CE33-C721-412E-8326-E3C347654117}" srcOrd="0" destOrd="0" parTransId="{808E989E-6DDE-4CBB-8B01-2C328773CFFC}" sibTransId="{6620D0A5-55F3-4A32-9BE0-54B77B4E039E}"/>
    <dgm:cxn modelId="{303FEB06-E8EE-4F4F-B6F9-0635DF4FA5FD}" srcId="{6649D8B7-FF36-4EC5-8B1B-B75B9B224E22}" destId="{AF4D001E-CEAF-453F-B18A-406B1AE9D4EF}" srcOrd="0" destOrd="0" parTransId="{B75FA5CA-C0B1-40B3-926E-11EA8C9AF1B4}" sibTransId="{1817BACE-D277-478A-834E-35FBB236742D}"/>
    <dgm:cxn modelId="{36E6590D-4D62-4604-A224-93954002037A}" type="presOf" srcId="{E3AAE361-3316-4152-B2F5-D759B5B69E01}" destId="{81C37011-62EE-4DC4-9FEC-FA70AF4021F3}" srcOrd="0" destOrd="0" presId="urn:microsoft.com/office/officeart/2005/8/layout/process4"/>
    <dgm:cxn modelId="{755F4917-60B2-45C5-B981-8568ACB3B878}" type="presOf" srcId="{9756BCEB-7DC5-4297-97DA-51547CD373F5}" destId="{0F9FB54F-A084-45C8-A714-0D054A7F91AF}" srcOrd="0" destOrd="0" presId="urn:microsoft.com/office/officeart/2005/8/layout/process4"/>
    <dgm:cxn modelId="{70775C19-858B-42DB-AB25-66C4652604CE}" type="presOf" srcId="{AF4D001E-CEAF-453F-B18A-406B1AE9D4EF}" destId="{DD6DEEDA-5BE4-47E5-80B7-509B93F6D74A}" srcOrd="0" destOrd="0" presId="urn:microsoft.com/office/officeart/2005/8/layout/process4"/>
    <dgm:cxn modelId="{54FA9928-A457-4342-9700-304FAA5EC0F6}" type="presOf" srcId="{5647C195-7BE9-4B2F-83D7-04A5435E2BD1}" destId="{63449008-4944-4A3C-8A43-B78CA0E42944}" srcOrd="0" destOrd="0" presId="urn:microsoft.com/office/officeart/2005/8/layout/process4"/>
    <dgm:cxn modelId="{B083B92E-C1AF-42BD-96E0-661F1B385B2E}" type="presOf" srcId="{5D37CE33-C721-412E-8326-E3C347654117}" destId="{4B9EC787-AC6B-4F37-B2D1-81DD6B1D7EC3}" srcOrd="0" destOrd="0" presId="urn:microsoft.com/office/officeart/2005/8/layout/process4"/>
    <dgm:cxn modelId="{48A45F5D-9569-41D0-B704-B332C4603D32}" srcId="{17001495-594D-4D3B-B57A-188361514CFB}" destId="{17DD9D4B-E4FA-4006-A12A-41FD8A18CBDA}" srcOrd="0" destOrd="0" parTransId="{27BAB731-5566-4BC0-A276-62F5BAE176E5}" sibTransId="{F117A461-0811-42D7-950E-6DA3B54EDB57}"/>
    <dgm:cxn modelId="{CEC95042-B12D-47F1-B32E-57F13724083A}" type="presOf" srcId="{D3BE7FC7-BEC7-44C0-A2FB-E2FE60F3232B}" destId="{7667B368-E4A3-4AF7-8954-BB308EEDAF67}" srcOrd="0" destOrd="0" presId="urn:microsoft.com/office/officeart/2005/8/layout/process4"/>
    <dgm:cxn modelId="{D246AE43-0D71-4FBA-A6CB-93036DC616B8}" srcId="{17DD9D4B-E4FA-4006-A12A-41FD8A18CBDA}" destId="{56BB04BD-8557-4926-AFB8-009B91CB1DBF}" srcOrd="3" destOrd="0" parTransId="{35B9B92D-83C6-47C5-91A9-01AC92E4C21F}" sibTransId="{34F6FC3E-CB6C-4655-A2A1-FD8BDE3329CD}"/>
    <dgm:cxn modelId="{E36C144B-75CC-4DFB-A5C5-9F92AA95F868}" type="presOf" srcId="{6649D8B7-FF36-4EC5-8B1B-B75B9B224E22}" destId="{7CFFA77A-273C-4BD3-82DD-975BA7F6DDE7}" srcOrd="0" destOrd="0" presId="urn:microsoft.com/office/officeart/2005/8/layout/process4"/>
    <dgm:cxn modelId="{2204C56F-FDD5-4877-A6FB-BBC633AEB6D6}" srcId="{17DD9D4B-E4FA-4006-A12A-41FD8A18CBDA}" destId="{701F8C2A-4D61-4AF3-A2C4-018CF537297C}" srcOrd="2" destOrd="0" parTransId="{B941A868-950C-4826-AE9E-7F430CF9567C}" sibTransId="{41B4D3CD-E62F-4DCD-A48E-E51A3B3E5B5A}"/>
    <dgm:cxn modelId="{DF056878-6D02-444B-A9C1-50CF4D0C5FA4}" srcId="{17001495-594D-4D3B-B57A-188361514CFB}" destId="{6649D8B7-FF36-4EC5-8B1B-B75B9B224E22}" srcOrd="1" destOrd="0" parTransId="{49C38D1C-C99D-4302-87E0-85E949F5341A}" sibTransId="{9BC6370B-7B19-43C7-9D79-D9800498D988}"/>
    <dgm:cxn modelId="{4E2C6F82-0F03-4C7F-B92D-2E6386D215E5}" type="presOf" srcId="{17DD9D4B-E4FA-4006-A12A-41FD8A18CBDA}" destId="{CB33A0EE-DD02-4053-B74F-CDA2CFEF8BE9}" srcOrd="1" destOrd="0" presId="urn:microsoft.com/office/officeart/2005/8/layout/process4"/>
    <dgm:cxn modelId="{18746384-53CE-40C6-AAE5-3F1211BDE59F}" type="presOf" srcId="{17DD9D4B-E4FA-4006-A12A-41FD8A18CBDA}" destId="{6314EE30-0720-41FB-AE2C-465C11F1790E}" srcOrd="0" destOrd="0" presId="urn:microsoft.com/office/officeart/2005/8/layout/process4"/>
    <dgm:cxn modelId="{A749A78C-0C62-4E19-BE26-2AF2D75B6883}" type="presOf" srcId="{17001495-594D-4D3B-B57A-188361514CFB}" destId="{D752F802-2CCB-41D6-8945-CDC34203F786}" srcOrd="0" destOrd="0" presId="urn:microsoft.com/office/officeart/2005/8/layout/process4"/>
    <dgm:cxn modelId="{AF8693AB-1690-4D0C-A320-4C69CCF95BFD}" type="presOf" srcId="{701F8C2A-4D61-4AF3-A2C4-018CF537297C}" destId="{E068E68D-090D-4A78-B360-8ECF24D6FFC3}" srcOrd="0" destOrd="0" presId="urn:microsoft.com/office/officeart/2005/8/layout/process4"/>
    <dgm:cxn modelId="{743421B4-591A-454A-BC95-88B6988BAC65}" srcId="{17DD9D4B-E4FA-4006-A12A-41FD8A18CBDA}" destId="{D3BE7FC7-BEC7-44C0-A2FB-E2FE60F3232B}" srcOrd="1" destOrd="0" parTransId="{75E2A8F1-1354-4D9B-93D6-5554B9C1C23C}" sibTransId="{A77EFA45-E446-41EF-A88C-76F48E36FAE9}"/>
    <dgm:cxn modelId="{FABE94C3-1648-420E-8B8B-4E89A6E0B072}" srcId="{6649D8B7-FF36-4EC5-8B1B-B75B9B224E22}" destId="{DBB919B6-7F21-4E3E-93B8-36954699EA35}" srcOrd="4" destOrd="0" parTransId="{E53B78DD-0332-4DFC-BB83-48434EB8293F}" sibTransId="{D9A10E58-7243-4685-B7E2-C232BA62668B}"/>
    <dgm:cxn modelId="{F9B7DAC7-C48F-49F0-ABA7-A25F41F39B74}" srcId="{6649D8B7-FF36-4EC5-8B1B-B75B9B224E22}" destId="{5647C195-7BE9-4B2F-83D7-04A5435E2BD1}" srcOrd="1" destOrd="0" parTransId="{00633CA5-F700-454A-820F-C886E7137CCD}" sibTransId="{3DF18C55-8CF5-4939-BD9A-D208C4E1F827}"/>
    <dgm:cxn modelId="{147C49CC-A7B1-4DF8-881A-B3DA527C7387}" type="presOf" srcId="{DBB919B6-7F21-4E3E-93B8-36954699EA35}" destId="{16740F95-5813-416A-9438-E5FB7BE1513D}" srcOrd="0" destOrd="0" presId="urn:microsoft.com/office/officeart/2005/8/layout/process4"/>
    <dgm:cxn modelId="{C73642D4-F046-4234-BC22-8D1AC86A4EB3}" type="presOf" srcId="{6649D8B7-FF36-4EC5-8B1B-B75B9B224E22}" destId="{F6687A80-74EA-44DE-AB38-428ADA4D1151}" srcOrd="1" destOrd="0" presId="urn:microsoft.com/office/officeart/2005/8/layout/process4"/>
    <dgm:cxn modelId="{C24DC2FC-F66D-4FF8-8A60-376F4FA5A3F8}" srcId="{6649D8B7-FF36-4EC5-8B1B-B75B9B224E22}" destId="{E3AAE361-3316-4152-B2F5-D759B5B69E01}" srcOrd="2" destOrd="0" parTransId="{A8A5408A-D1F8-4E51-AB84-DD852CC42E53}" sibTransId="{49637FC1-3AB1-4293-B636-99C043C05064}"/>
    <dgm:cxn modelId="{09AFF9FC-A2D2-4B29-925D-CCABD86C6A87}" type="presOf" srcId="{56BB04BD-8557-4926-AFB8-009B91CB1DBF}" destId="{44764D6D-703E-49E2-B02C-0F16356FF405}" srcOrd="0" destOrd="0" presId="urn:microsoft.com/office/officeart/2005/8/layout/process4"/>
    <dgm:cxn modelId="{6C7A43FE-E9F6-41B4-9270-ED68478F4C6B}" srcId="{6649D8B7-FF36-4EC5-8B1B-B75B9B224E22}" destId="{9756BCEB-7DC5-4297-97DA-51547CD373F5}" srcOrd="3" destOrd="0" parTransId="{07B13EBE-60E2-486D-94AE-A1157739BFBD}" sibTransId="{F56BD3D5-6590-4BB6-8088-665A2E60BEF6}"/>
    <dgm:cxn modelId="{1C4A4690-6C34-4FAA-BA59-DC6B0B959CA4}" type="presParOf" srcId="{D752F802-2CCB-41D6-8945-CDC34203F786}" destId="{AA015235-3804-47C1-84F3-CC63454B7933}" srcOrd="0" destOrd="0" presId="urn:microsoft.com/office/officeart/2005/8/layout/process4"/>
    <dgm:cxn modelId="{B1540D07-A29F-4D1F-AAE9-006DC512D559}" type="presParOf" srcId="{AA015235-3804-47C1-84F3-CC63454B7933}" destId="{7CFFA77A-273C-4BD3-82DD-975BA7F6DDE7}" srcOrd="0" destOrd="0" presId="urn:microsoft.com/office/officeart/2005/8/layout/process4"/>
    <dgm:cxn modelId="{832D9AE8-BBE1-4117-BD67-21D844B80AA2}" type="presParOf" srcId="{AA015235-3804-47C1-84F3-CC63454B7933}" destId="{F6687A80-74EA-44DE-AB38-428ADA4D1151}" srcOrd="1" destOrd="0" presId="urn:microsoft.com/office/officeart/2005/8/layout/process4"/>
    <dgm:cxn modelId="{F9537F01-6190-48BF-98AA-86369F82AAD0}" type="presParOf" srcId="{AA015235-3804-47C1-84F3-CC63454B7933}" destId="{A18E84BC-98DF-41EE-A8E2-235F34A9D2D2}" srcOrd="2" destOrd="0" presId="urn:microsoft.com/office/officeart/2005/8/layout/process4"/>
    <dgm:cxn modelId="{36B26A31-AF36-45A6-8BF8-5BB3D94A48E4}" type="presParOf" srcId="{A18E84BC-98DF-41EE-A8E2-235F34A9D2D2}" destId="{DD6DEEDA-5BE4-47E5-80B7-509B93F6D74A}" srcOrd="0" destOrd="0" presId="urn:microsoft.com/office/officeart/2005/8/layout/process4"/>
    <dgm:cxn modelId="{F062486A-D551-4C51-A236-26D7E329E3E2}" type="presParOf" srcId="{A18E84BC-98DF-41EE-A8E2-235F34A9D2D2}" destId="{63449008-4944-4A3C-8A43-B78CA0E42944}" srcOrd="1" destOrd="0" presId="urn:microsoft.com/office/officeart/2005/8/layout/process4"/>
    <dgm:cxn modelId="{B101E77A-B81F-4349-9E88-2F3EABEE0D44}" type="presParOf" srcId="{A18E84BC-98DF-41EE-A8E2-235F34A9D2D2}" destId="{81C37011-62EE-4DC4-9FEC-FA70AF4021F3}" srcOrd="2" destOrd="0" presId="urn:microsoft.com/office/officeart/2005/8/layout/process4"/>
    <dgm:cxn modelId="{87C6D46C-6BBC-4B07-8C11-1596A79CC4C6}" type="presParOf" srcId="{A18E84BC-98DF-41EE-A8E2-235F34A9D2D2}" destId="{0F9FB54F-A084-45C8-A714-0D054A7F91AF}" srcOrd="3" destOrd="0" presId="urn:microsoft.com/office/officeart/2005/8/layout/process4"/>
    <dgm:cxn modelId="{C800C97D-F1A3-4B64-B6C5-DC26E4CF6BDA}" type="presParOf" srcId="{A18E84BC-98DF-41EE-A8E2-235F34A9D2D2}" destId="{16740F95-5813-416A-9438-E5FB7BE1513D}" srcOrd="4" destOrd="0" presId="urn:microsoft.com/office/officeart/2005/8/layout/process4"/>
    <dgm:cxn modelId="{29ECB9D2-59BB-46C9-A58F-50BD38C467B7}" type="presParOf" srcId="{D752F802-2CCB-41D6-8945-CDC34203F786}" destId="{B3B9A5BF-7821-4331-9969-AA2E79CDE8DB}" srcOrd="1" destOrd="0" presId="urn:microsoft.com/office/officeart/2005/8/layout/process4"/>
    <dgm:cxn modelId="{B0A588B4-0B86-4346-9066-ED5DA0FAFF79}" type="presParOf" srcId="{D752F802-2CCB-41D6-8945-CDC34203F786}" destId="{7F039E1C-2935-458C-B6CB-94AA95D08E42}" srcOrd="2" destOrd="0" presId="urn:microsoft.com/office/officeart/2005/8/layout/process4"/>
    <dgm:cxn modelId="{8D5E80DB-0F00-4E7E-8AAB-67FC9AEEF165}" type="presParOf" srcId="{7F039E1C-2935-458C-B6CB-94AA95D08E42}" destId="{6314EE30-0720-41FB-AE2C-465C11F1790E}" srcOrd="0" destOrd="0" presId="urn:microsoft.com/office/officeart/2005/8/layout/process4"/>
    <dgm:cxn modelId="{BDF58DFD-9E7B-4551-ADC7-54463FBE0FD1}" type="presParOf" srcId="{7F039E1C-2935-458C-B6CB-94AA95D08E42}" destId="{CB33A0EE-DD02-4053-B74F-CDA2CFEF8BE9}" srcOrd="1" destOrd="0" presId="urn:microsoft.com/office/officeart/2005/8/layout/process4"/>
    <dgm:cxn modelId="{64687C04-FBFA-453B-BBC9-14FFB93F8EC9}" type="presParOf" srcId="{7F039E1C-2935-458C-B6CB-94AA95D08E42}" destId="{E5D30A82-2476-43D0-8857-2C397842DC1E}" srcOrd="2" destOrd="0" presId="urn:microsoft.com/office/officeart/2005/8/layout/process4"/>
    <dgm:cxn modelId="{A43E18BD-FD0A-4CD5-B152-AA255D4BC6DF}" type="presParOf" srcId="{E5D30A82-2476-43D0-8857-2C397842DC1E}" destId="{4B9EC787-AC6B-4F37-B2D1-81DD6B1D7EC3}" srcOrd="0" destOrd="0" presId="urn:microsoft.com/office/officeart/2005/8/layout/process4"/>
    <dgm:cxn modelId="{0FA0ED29-AE89-4185-ACA3-E7C0A4FEC127}" type="presParOf" srcId="{E5D30A82-2476-43D0-8857-2C397842DC1E}" destId="{7667B368-E4A3-4AF7-8954-BB308EEDAF67}" srcOrd="1" destOrd="0" presId="urn:microsoft.com/office/officeart/2005/8/layout/process4"/>
    <dgm:cxn modelId="{59E3984C-1A77-44B2-926E-8A4A4AD0F985}" type="presParOf" srcId="{E5D30A82-2476-43D0-8857-2C397842DC1E}" destId="{E068E68D-090D-4A78-B360-8ECF24D6FFC3}" srcOrd="2" destOrd="0" presId="urn:microsoft.com/office/officeart/2005/8/layout/process4"/>
    <dgm:cxn modelId="{5D8FC566-8351-402E-A01E-C82757F642EE}" type="presParOf" srcId="{E5D30A82-2476-43D0-8857-2C397842DC1E}" destId="{44764D6D-703E-49E2-B02C-0F16356FF405}" srcOrd="3" destOrd="0" presId="urn:microsoft.com/office/officeart/2005/8/layout/process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D2EB394-C707-4684-9859-0E2AF867A740}" type="doc">
      <dgm:prSet loTypeId="urn:microsoft.com/office/officeart/2005/8/layout/lProcess2" loCatId="list" qsTypeId="urn:microsoft.com/office/officeart/2005/8/quickstyle/simple1" qsCatId="simple" csTypeId="urn:microsoft.com/office/officeart/2005/8/colors/accent1_2" csCatId="accent1" phldr="1"/>
      <dgm:spPr/>
      <dgm:t>
        <a:bodyPr/>
        <a:lstStyle/>
        <a:p>
          <a:endParaRPr lang="en-US"/>
        </a:p>
      </dgm:t>
    </dgm:pt>
    <dgm:pt modelId="{3F78D054-F2DB-45DA-ABB9-CDEDB6164722}">
      <dgm:prSet custT="1"/>
      <dgm:spPr>
        <a:xfrm>
          <a:off x="2180"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2005</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677F56D9-B8DB-4E4C-9CD6-FD7E34C27984}" type="parTrans" cxnId="{6F841440-700D-47AC-ADC0-A9FFC8826F0B}">
      <dgm:prSet/>
      <dgm:spPr/>
      <dgm:t>
        <a:bodyPr/>
        <a:lstStyle/>
        <a:p>
          <a:endParaRPr lang="en-US" sz="1800">
            <a:latin typeface="Cambria" panose="02040503050406030204" pitchFamily="18" charset="0"/>
            <a:ea typeface="Cambria" panose="02040503050406030204" pitchFamily="18" charset="0"/>
          </a:endParaRPr>
        </a:p>
      </dgm:t>
    </dgm:pt>
    <dgm:pt modelId="{FB680601-3BD5-4E6A-A7CB-AD906A3156E1}" type="sibTrans" cxnId="{6F841440-700D-47AC-ADC0-A9FFC8826F0B}">
      <dgm:prSet/>
      <dgm:spPr/>
      <dgm:t>
        <a:bodyPr/>
        <a:lstStyle/>
        <a:p>
          <a:endParaRPr lang="en-US" sz="1800">
            <a:latin typeface="Cambria" panose="02040503050406030204" pitchFamily="18" charset="0"/>
            <a:ea typeface="Cambria" panose="02040503050406030204" pitchFamily="18" charset="0"/>
          </a:endParaRPr>
        </a:p>
      </dgm:t>
    </dgm:pt>
    <dgm:pt modelId="{4A7D2C75-940D-4E83-BCEE-2ED9EE89D27B}">
      <dgm:prSet custT="1"/>
      <dgm:spPr>
        <a:xfrm>
          <a:off x="1251812"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2013</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AA495303-613C-4E6C-831B-CF997B17DDA4}" type="parTrans" cxnId="{C02D9928-DC73-48E9-B15F-966018ED91D6}">
      <dgm:prSet/>
      <dgm:spPr/>
      <dgm:t>
        <a:bodyPr/>
        <a:lstStyle/>
        <a:p>
          <a:endParaRPr lang="en-US" sz="1800">
            <a:latin typeface="Cambria" panose="02040503050406030204" pitchFamily="18" charset="0"/>
            <a:ea typeface="Cambria" panose="02040503050406030204" pitchFamily="18" charset="0"/>
          </a:endParaRPr>
        </a:p>
      </dgm:t>
    </dgm:pt>
    <dgm:pt modelId="{8FFAF733-F1BE-4939-A41E-803DFD790E99}" type="sibTrans" cxnId="{C02D9928-DC73-48E9-B15F-966018ED91D6}">
      <dgm:prSet/>
      <dgm:spPr/>
      <dgm:t>
        <a:bodyPr/>
        <a:lstStyle/>
        <a:p>
          <a:endParaRPr lang="en-US" sz="1800">
            <a:latin typeface="Cambria" panose="02040503050406030204" pitchFamily="18" charset="0"/>
            <a:ea typeface="Cambria" panose="02040503050406030204" pitchFamily="18" charset="0"/>
          </a:endParaRPr>
        </a:p>
      </dgm:t>
    </dgm:pt>
    <dgm:pt modelId="{B4EC8FEF-AAA6-4C8A-B415-27D2A273CCC3}">
      <dgm:prSet custT="1"/>
      <dgm:spPr>
        <a:xfrm>
          <a:off x="2501445"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2021</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41A9D884-8EBE-495B-80C3-2D682D13984A}" type="parTrans" cxnId="{36E5F8F9-3EC1-44D3-AAD7-84FAB0F6B374}">
      <dgm:prSet/>
      <dgm:spPr/>
      <dgm:t>
        <a:bodyPr/>
        <a:lstStyle/>
        <a:p>
          <a:endParaRPr lang="en-US" sz="1800">
            <a:latin typeface="Cambria" panose="02040503050406030204" pitchFamily="18" charset="0"/>
            <a:ea typeface="Cambria" panose="02040503050406030204" pitchFamily="18" charset="0"/>
          </a:endParaRPr>
        </a:p>
      </dgm:t>
    </dgm:pt>
    <dgm:pt modelId="{6692BE80-B9B7-4738-A799-8775495FC1A6}" type="sibTrans" cxnId="{36E5F8F9-3EC1-44D3-AAD7-84FAB0F6B374}">
      <dgm:prSet/>
      <dgm:spPr/>
      <dgm:t>
        <a:bodyPr/>
        <a:lstStyle/>
        <a:p>
          <a:endParaRPr lang="en-US" sz="1800">
            <a:latin typeface="Cambria" panose="02040503050406030204" pitchFamily="18" charset="0"/>
            <a:ea typeface="Cambria" panose="02040503050406030204" pitchFamily="18" charset="0"/>
          </a:endParaRPr>
        </a:p>
      </dgm:t>
    </dgm:pt>
    <dgm:pt modelId="{4ADF7F78-FC1C-4972-9648-EE309061DB51}">
      <dgm:prSet custT="1"/>
      <dgm:spPr>
        <a:xfrm>
          <a:off x="3751077"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2024</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9539EB25-7159-4B5C-ADE3-CD96652699E1}" type="parTrans" cxnId="{11295ECE-692B-4A93-BCEA-CC90EC146D57}">
      <dgm:prSet/>
      <dgm:spPr/>
      <dgm:t>
        <a:bodyPr/>
        <a:lstStyle/>
        <a:p>
          <a:endParaRPr lang="en-US" sz="1800">
            <a:latin typeface="Cambria" panose="02040503050406030204" pitchFamily="18" charset="0"/>
            <a:ea typeface="Cambria" panose="02040503050406030204" pitchFamily="18" charset="0"/>
          </a:endParaRPr>
        </a:p>
      </dgm:t>
    </dgm:pt>
    <dgm:pt modelId="{B92B586D-56FC-42C4-84E8-CBDBD16E4372}" type="sibTrans" cxnId="{11295ECE-692B-4A93-BCEA-CC90EC146D57}">
      <dgm:prSet/>
      <dgm:spPr/>
      <dgm:t>
        <a:bodyPr/>
        <a:lstStyle/>
        <a:p>
          <a:endParaRPr lang="en-US" sz="1800">
            <a:latin typeface="Cambria" panose="02040503050406030204" pitchFamily="18" charset="0"/>
            <a:ea typeface="Cambria" panose="02040503050406030204" pitchFamily="18" charset="0"/>
          </a:endParaRPr>
        </a:p>
      </dgm:t>
    </dgm:pt>
    <dgm:pt modelId="{6E8B379D-86DE-4CDA-8AED-BEA43742B0A9}">
      <dgm:prSet custT="1"/>
      <dgm:spPr>
        <a:xfrm>
          <a:off x="5000710"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2026</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201E89EA-A95D-4676-8092-4B0BCCE6342B}" type="parTrans" cxnId="{A359F5D7-FC90-48DC-A8BA-73100A84D863}">
      <dgm:prSet/>
      <dgm:spPr/>
      <dgm:t>
        <a:bodyPr/>
        <a:lstStyle/>
        <a:p>
          <a:endParaRPr lang="en-US" sz="1800">
            <a:latin typeface="Cambria" panose="02040503050406030204" pitchFamily="18" charset="0"/>
            <a:ea typeface="Cambria" panose="02040503050406030204" pitchFamily="18" charset="0"/>
          </a:endParaRPr>
        </a:p>
      </dgm:t>
    </dgm:pt>
    <dgm:pt modelId="{84EB4F8A-398F-4851-88DA-8A6EF399D51B}" type="sibTrans" cxnId="{A359F5D7-FC90-48DC-A8BA-73100A84D863}">
      <dgm:prSet/>
      <dgm:spPr/>
      <dgm:t>
        <a:bodyPr/>
        <a:lstStyle/>
        <a:p>
          <a:endParaRPr lang="en-US" sz="1800">
            <a:latin typeface="Cambria" panose="02040503050406030204" pitchFamily="18" charset="0"/>
            <a:ea typeface="Cambria" panose="02040503050406030204" pitchFamily="18" charset="0"/>
          </a:endParaRPr>
        </a:p>
      </dgm:t>
    </dgm:pt>
    <dgm:pt modelId="{701CEA17-A345-4354-A59B-94800717F4C4}">
      <dgm:prSet custT="1"/>
      <dgm:spPr>
        <a:xfrm>
          <a:off x="6250342"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2027</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4FF8B95D-60F5-4EB2-8290-92F92D86F3C8}" type="parTrans" cxnId="{9CEF660E-4A96-4691-90DA-4774989EE5C2}">
      <dgm:prSet/>
      <dgm:spPr/>
      <dgm:t>
        <a:bodyPr/>
        <a:lstStyle/>
        <a:p>
          <a:endParaRPr lang="en-US" sz="1800">
            <a:latin typeface="Cambria" panose="02040503050406030204" pitchFamily="18" charset="0"/>
            <a:ea typeface="Cambria" panose="02040503050406030204" pitchFamily="18" charset="0"/>
          </a:endParaRPr>
        </a:p>
      </dgm:t>
    </dgm:pt>
    <dgm:pt modelId="{4CA81F8F-ABD7-4434-9DD5-310F978BABF7}" type="sibTrans" cxnId="{9CEF660E-4A96-4691-90DA-4774989EE5C2}">
      <dgm:prSet/>
      <dgm:spPr/>
      <dgm:t>
        <a:bodyPr/>
        <a:lstStyle/>
        <a:p>
          <a:endParaRPr lang="en-US" sz="1800">
            <a:latin typeface="Cambria" panose="02040503050406030204" pitchFamily="18" charset="0"/>
            <a:ea typeface="Cambria" panose="02040503050406030204" pitchFamily="18" charset="0"/>
          </a:endParaRPr>
        </a:p>
      </dgm:t>
    </dgm:pt>
    <dgm:pt modelId="{9FA2B7D8-DA71-49D1-973A-041E164E723F}">
      <dgm:prSet custT="1"/>
      <dgm:spPr>
        <a:xfrm>
          <a:off x="7499974"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2030</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A1319B1C-A033-4221-96C4-A14CC473B161}" type="parTrans" cxnId="{A2DA13B7-22D4-4076-BD9E-DCF88F2A43C2}">
      <dgm:prSet/>
      <dgm:spPr/>
      <dgm:t>
        <a:bodyPr/>
        <a:lstStyle/>
        <a:p>
          <a:endParaRPr lang="en-US" sz="1800">
            <a:latin typeface="Cambria" panose="02040503050406030204" pitchFamily="18" charset="0"/>
            <a:ea typeface="Cambria" panose="02040503050406030204" pitchFamily="18" charset="0"/>
          </a:endParaRPr>
        </a:p>
      </dgm:t>
    </dgm:pt>
    <dgm:pt modelId="{20419CA8-CE5B-48D2-A9F1-255E3E5DEDE7}" type="sibTrans" cxnId="{A2DA13B7-22D4-4076-BD9E-DCF88F2A43C2}">
      <dgm:prSet/>
      <dgm:spPr/>
      <dgm:t>
        <a:bodyPr/>
        <a:lstStyle/>
        <a:p>
          <a:endParaRPr lang="en-US" sz="1800">
            <a:latin typeface="Cambria" panose="02040503050406030204" pitchFamily="18" charset="0"/>
            <a:ea typeface="Cambria" panose="02040503050406030204" pitchFamily="18" charset="0"/>
          </a:endParaRPr>
        </a:p>
      </dgm:t>
    </dgm:pt>
    <dgm:pt modelId="{CEEDE4A5-A116-4174-B0DD-397B10F5BC0B}">
      <dgm:prSet custT="1"/>
      <dgm:spPr>
        <a:xfrm>
          <a:off x="8749607"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2034</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7A246CBC-D52C-4615-9BFD-81F5FA99F8A9}" type="parTrans" cxnId="{8091047A-14F9-46FB-BCD9-F6D43F935614}">
      <dgm:prSet/>
      <dgm:spPr/>
      <dgm:t>
        <a:bodyPr/>
        <a:lstStyle/>
        <a:p>
          <a:endParaRPr lang="en-US" sz="1800">
            <a:latin typeface="Cambria" panose="02040503050406030204" pitchFamily="18" charset="0"/>
            <a:ea typeface="Cambria" panose="02040503050406030204" pitchFamily="18" charset="0"/>
          </a:endParaRPr>
        </a:p>
      </dgm:t>
    </dgm:pt>
    <dgm:pt modelId="{A176400E-9C0A-4939-BBC9-0F602D68B2BB}" type="sibTrans" cxnId="{8091047A-14F9-46FB-BCD9-F6D43F935614}">
      <dgm:prSet/>
      <dgm:spPr/>
      <dgm:t>
        <a:bodyPr/>
        <a:lstStyle/>
        <a:p>
          <a:endParaRPr lang="en-US" sz="1800">
            <a:latin typeface="Cambria" panose="02040503050406030204" pitchFamily="18" charset="0"/>
            <a:ea typeface="Cambria" panose="02040503050406030204" pitchFamily="18" charset="0"/>
          </a:endParaRPr>
        </a:p>
      </dgm:t>
    </dgm:pt>
    <dgm:pt modelId="{075E1C1B-1D55-4556-BECD-5C9B89A524FA}">
      <dgm:prSet custT="1"/>
      <dgm:spPr>
        <a:xfrm>
          <a:off x="9999239" y="0"/>
          <a:ext cx="1162448" cy="2691487"/>
        </a:xfrm>
        <a:prstGeom prst="roundRect">
          <a:avLst>
            <a:gd name="adj" fmla="val 10000"/>
          </a:avLst>
        </a:prstGeom>
        <a:solidFill>
          <a:srgbClr val="0F6FC6">
            <a:tint val="40000"/>
            <a:hueOff val="0"/>
            <a:satOff val="0"/>
            <a:lumOff val="0"/>
            <a:alphaOff val="0"/>
          </a:srgbClr>
        </a:solidFill>
        <a:ln>
          <a:noFill/>
        </a:ln>
        <a:effectLst/>
      </dgm:spPr>
      <dgm:t>
        <a:bodyPr/>
        <a:lstStyle/>
        <a:p>
          <a:pPr>
            <a:buNone/>
          </a:pPr>
          <a:r>
            <a:rPr lang="vi-VN" sz="2400" b="1" i="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2035+</a:t>
          </a:r>
          <a:endParaRPr lang="en-US" sz="2400" b="1"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gm:t>
    </dgm:pt>
    <dgm:pt modelId="{A23C260C-E00F-42A8-8E20-953CB96FF9F8}" type="parTrans" cxnId="{7CA01B0F-2769-47DD-9817-CFDC957C4C67}">
      <dgm:prSet/>
      <dgm:spPr/>
      <dgm:t>
        <a:bodyPr/>
        <a:lstStyle/>
        <a:p>
          <a:endParaRPr lang="en-US" sz="1800">
            <a:latin typeface="Cambria" panose="02040503050406030204" pitchFamily="18" charset="0"/>
            <a:ea typeface="Cambria" panose="02040503050406030204" pitchFamily="18" charset="0"/>
          </a:endParaRPr>
        </a:p>
      </dgm:t>
    </dgm:pt>
    <dgm:pt modelId="{A9B49A9C-709B-495C-945C-7B401F862E73}" type="sibTrans" cxnId="{7CA01B0F-2769-47DD-9817-CFDC957C4C67}">
      <dgm:prSet/>
      <dgm:spPr/>
      <dgm:t>
        <a:bodyPr/>
        <a:lstStyle/>
        <a:p>
          <a:endParaRPr lang="en-US" sz="1800">
            <a:latin typeface="Cambria" panose="02040503050406030204" pitchFamily="18" charset="0"/>
            <a:ea typeface="Cambria" panose="02040503050406030204" pitchFamily="18" charset="0"/>
          </a:endParaRPr>
        </a:p>
      </dgm:t>
    </dgm:pt>
    <dgm:pt modelId="{16FB68E6-7AB1-42CD-AEA7-0C19ADC703A1}">
      <dgm:prSet custT="1"/>
      <dgm:spPr>
        <a:xfrm>
          <a:off x="118425"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EU ETS chính thức khởi động (Giai đoạn 1)</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EAD7226B-94FD-4C77-AD67-C4AB87FE5599}" type="parTrans" cxnId="{9AB56562-DD1C-4D8F-BC4B-EAAD9D893FA9}">
      <dgm:prSet/>
      <dgm:spPr/>
      <dgm:t>
        <a:bodyPr/>
        <a:lstStyle/>
        <a:p>
          <a:endParaRPr lang="en-US" sz="1800"/>
        </a:p>
      </dgm:t>
    </dgm:pt>
    <dgm:pt modelId="{FB8EAA5A-8D36-4EE8-80CB-AA99D3CB3020}" type="sibTrans" cxnId="{9AB56562-DD1C-4D8F-BC4B-EAAD9D893FA9}">
      <dgm:prSet/>
      <dgm:spPr/>
      <dgm:t>
        <a:bodyPr/>
        <a:lstStyle/>
        <a:p>
          <a:endParaRPr lang="en-US" sz="1800"/>
        </a:p>
      </dgm:t>
    </dgm:pt>
    <dgm:pt modelId="{87AC1335-B505-45AF-92B8-BEA65B961085}">
      <dgm:prSet custT="1"/>
      <dgm:spPr>
        <a:xfrm>
          <a:off x="1368057"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EU ETS thống nhất toàn khối – Giai đoạn 3</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4F07F716-3E0F-4BDE-9BAF-ADD8C6B009B7}" type="parTrans" cxnId="{63A5D3AE-2377-408A-8799-8CAEE811A357}">
      <dgm:prSet/>
      <dgm:spPr/>
      <dgm:t>
        <a:bodyPr/>
        <a:lstStyle/>
        <a:p>
          <a:endParaRPr lang="en-US" sz="1800"/>
        </a:p>
      </dgm:t>
    </dgm:pt>
    <dgm:pt modelId="{00F1D585-D95F-4FB1-9EFA-45BC19B0D82A}" type="sibTrans" cxnId="{63A5D3AE-2377-408A-8799-8CAEE811A357}">
      <dgm:prSet/>
      <dgm:spPr/>
      <dgm:t>
        <a:bodyPr/>
        <a:lstStyle/>
        <a:p>
          <a:endParaRPr lang="en-US" sz="1800"/>
        </a:p>
      </dgm:t>
    </dgm:pt>
    <dgm:pt modelId="{4F7EFD7E-B54B-4A1E-957F-973DCF522F12}">
      <dgm:prSet custT="1"/>
      <dgm:spPr>
        <a:xfrm>
          <a:off x="2617690"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Bắt đầu Giai đoạn 4 – tăng cap, chuẩn bị ETS 2</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2CC3EBBE-998D-4745-B8BB-13B970A9B07A}" type="parTrans" cxnId="{0BB699FB-AFFE-488A-8B80-80CEBCD0F52B}">
      <dgm:prSet/>
      <dgm:spPr/>
      <dgm:t>
        <a:bodyPr/>
        <a:lstStyle/>
        <a:p>
          <a:endParaRPr lang="en-US" sz="1800"/>
        </a:p>
      </dgm:t>
    </dgm:pt>
    <dgm:pt modelId="{F5FBB057-797D-46B4-91E4-1DFFAA8098F3}" type="sibTrans" cxnId="{0BB699FB-AFFE-488A-8B80-80CEBCD0F52B}">
      <dgm:prSet/>
      <dgm:spPr/>
      <dgm:t>
        <a:bodyPr/>
        <a:lstStyle/>
        <a:p>
          <a:endParaRPr lang="en-US" sz="1800"/>
        </a:p>
      </dgm:t>
    </dgm:pt>
    <dgm:pt modelId="{09E50EEF-4B4F-4B22-955D-C6579CC42B8E}">
      <dgm:prSet custT="1"/>
      <dgm:spPr>
        <a:xfrm>
          <a:off x="3867322"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Mở rộng ETS sang vận tải biển</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49620C13-50E6-41E1-9FEE-2BDE003EB19E}" type="parTrans" cxnId="{6EE94410-A5F5-4C60-9716-DECD1EA88D64}">
      <dgm:prSet/>
      <dgm:spPr/>
      <dgm:t>
        <a:bodyPr/>
        <a:lstStyle/>
        <a:p>
          <a:endParaRPr lang="en-US" sz="1800"/>
        </a:p>
      </dgm:t>
    </dgm:pt>
    <dgm:pt modelId="{793EFE29-93DB-4679-836A-3046920B390C}" type="sibTrans" cxnId="{6EE94410-A5F5-4C60-9716-DECD1EA88D64}">
      <dgm:prSet/>
      <dgm:spPr/>
      <dgm:t>
        <a:bodyPr/>
        <a:lstStyle/>
        <a:p>
          <a:endParaRPr lang="en-US" sz="1800"/>
        </a:p>
      </dgm:t>
    </dgm:pt>
    <dgm:pt modelId="{C667B5D5-3101-4B25-B9BC-69D066E6D223}">
      <dgm:prSet custT="1"/>
      <dgm:spPr>
        <a:xfrm>
          <a:off x="5116954"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Bắt đầu giảm dần miễn phí hạn ngạch</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1262C453-44D9-4DCA-8E8C-DD7BB7099FF0}" type="parTrans" cxnId="{B8536ED8-6977-4860-92EC-B61A71E6A14E}">
      <dgm:prSet/>
      <dgm:spPr/>
      <dgm:t>
        <a:bodyPr/>
        <a:lstStyle/>
        <a:p>
          <a:endParaRPr lang="en-US" sz="1800"/>
        </a:p>
      </dgm:t>
    </dgm:pt>
    <dgm:pt modelId="{F2B67EC5-0D0F-444C-9277-E1192BC80C27}" type="sibTrans" cxnId="{B8536ED8-6977-4860-92EC-B61A71E6A14E}">
      <dgm:prSet/>
      <dgm:spPr/>
      <dgm:t>
        <a:bodyPr/>
        <a:lstStyle/>
        <a:p>
          <a:endParaRPr lang="en-US" sz="1800"/>
        </a:p>
      </dgm:t>
    </dgm:pt>
    <dgm:pt modelId="{D22BF111-8376-4A90-A509-3962058C2250}">
      <dgm:prSet custT="1"/>
      <dgm:spPr>
        <a:xfrm>
          <a:off x="6366587"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ETS 2 </a:t>
          </a:r>
          <a:r>
            <a:rPr lang="en-US" sz="1600" b="0" i="0" dirty="0" err="1">
              <a:solidFill>
                <a:srgbClr val="FFFFFF"/>
              </a:solidFill>
              <a:latin typeface="Cambria" panose="02040503050406030204" pitchFamily="18" charset="0"/>
              <a:ea typeface="Cambria" panose="02040503050406030204" pitchFamily="18" charset="0"/>
              <a:cs typeface="+mn-cs"/>
            </a:rPr>
            <a:t>chính</a:t>
          </a:r>
          <a:r>
            <a:rPr lang="en-US" sz="1600" b="0" i="0" dirty="0">
              <a:solidFill>
                <a:srgbClr val="FFFFFF"/>
              </a:solidFill>
              <a:latin typeface="Cambria" panose="02040503050406030204" pitchFamily="18" charset="0"/>
              <a:ea typeface="Cambria" panose="02040503050406030204" pitchFamily="18" charset="0"/>
              <a:cs typeface="+mn-cs"/>
            </a:rPr>
            <a:t> </a:t>
          </a:r>
          <a:r>
            <a:rPr lang="en-US" sz="1600" b="0" i="0" dirty="0" err="1">
              <a:solidFill>
                <a:srgbClr val="FFFFFF"/>
              </a:solidFill>
              <a:latin typeface="Cambria" panose="02040503050406030204" pitchFamily="18" charset="0"/>
              <a:ea typeface="Cambria" panose="02040503050406030204" pitchFamily="18" charset="0"/>
              <a:cs typeface="+mn-cs"/>
            </a:rPr>
            <a:t>thức</a:t>
          </a:r>
          <a:r>
            <a:rPr lang="en-US" sz="1600" b="0" i="0" dirty="0">
              <a:solidFill>
                <a:srgbClr val="FFFFFF"/>
              </a:solidFill>
              <a:latin typeface="Cambria" panose="02040503050406030204" pitchFamily="18" charset="0"/>
              <a:ea typeface="Cambria" panose="02040503050406030204" pitchFamily="18" charset="0"/>
              <a:cs typeface="+mn-cs"/>
            </a:rPr>
            <a:t> </a:t>
          </a:r>
          <a:r>
            <a:rPr lang="en-US" sz="1600" b="0" i="0" dirty="0" err="1">
              <a:solidFill>
                <a:srgbClr val="FFFFFF"/>
              </a:solidFill>
              <a:latin typeface="Cambria" panose="02040503050406030204" pitchFamily="18" charset="0"/>
              <a:ea typeface="Cambria" panose="02040503050406030204" pitchFamily="18" charset="0"/>
              <a:cs typeface="+mn-cs"/>
            </a:rPr>
            <a:t>triển</a:t>
          </a:r>
          <a:r>
            <a:rPr lang="en-US" sz="1600" b="0" i="0" dirty="0">
              <a:solidFill>
                <a:srgbClr val="FFFFFF"/>
              </a:solidFill>
              <a:latin typeface="Cambria" panose="02040503050406030204" pitchFamily="18" charset="0"/>
              <a:ea typeface="Cambria" panose="02040503050406030204" pitchFamily="18" charset="0"/>
              <a:cs typeface="+mn-cs"/>
            </a:rPr>
            <a:t> </a:t>
          </a:r>
          <a:r>
            <a:rPr lang="en-US" sz="1600" b="0" i="0" dirty="0" err="1">
              <a:solidFill>
                <a:srgbClr val="FFFFFF"/>
              </a:solidFill>
              <a:latin typeface="Cambria" panose="02040503050406030204" pitchFamily="18" charset="0"/>
              <a:ea typeface="Cambria" panose="02040503050406030204" pitchFamily="18" charset="0"/>
              <a:cs typeface="+mn-cs"/>
            </a:rPr>
            <a:t>khai</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37FD3D74-4278-4B27-99B1-2B06655B6FFA}" type="parTrans" cxnId="{50A2FB81-B1DF-4035-8532-1A0232D1C308}">
      <dgm:prSet/>
      <dgm:spPr/>
      <dgm:t>
        <a:bodyPr/>
        <a:lstStyle/>
        <a:p>
          <a:endParaRPr lang="en-US" sz="1800"/>
        </a:p>
      </dgm:t>
    </dgm:pt>
    <dgm:pt modelId="{9AE9D8DE-0270-450E-8449-7750427F0B91}" type="sibTrans" cxnId="{50A2FB81-B1DF-4035-8532-1A0232D1C308}">
      <dgm:prSet/>
      <dgm:spPr/>
      <dgm:t>
        <a:bodyPr/>
        <a:lstStyle/>
        <a:p>
          <a:endParaRPr lang="en-US" sz="1800"/>
        </a:p>
      </dgm:t>
    </dgm:pt>
    <dgm:pt modelId="{8A76BE47-7E43-4523-9CF5-34E322E39740}">
      <dgm:prSet custT="1"/>
      <dgm:spPr>
        <a:xfrm>
          <a:off x="7616219"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Xem xét mở rộng CBAM – điều chỉnh ETS 2</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A5942755-C1EF-4EC1-88F4-8B8AF87ADD3B}" type="parTrans" cxnId="{9C812CBC-1039-47D5-8A1B-175F4745D9CD}">
      <dgm:prSet/>
      <dgm:spPr/>
      <dgm:t>
        <a:bodyPr/>
        <a:lstStyle/>
        <a:p>
          <a:endParaRPr lang="en-US" sz="1800"/>
        </a:p>
      </dgm:t>
    </dgm:pt>
    <dgm:pt modelId="{8DCF6F05-035E-4FF4-9841-04C3F0A07F8D}" type="sibTrans" cxnId="{9C812CBC-1039-47D5-8A1B-175F4745D9CD}">
      <dgm:prSet/>
      <dgm:spPr/>
      <dgm:t>
        <a:bodyPr/>
        <a:lstStyle/>
        <a:p>
          <a:endParaRPr lang="en-US" sz="1800"/>
        </a:p>
      </dgm:t>
    </dgm:pt>
    <dgm:pt modelId="{C9D2DE2D-9A8A-432D-8B20-F68C000095B2}">
      <dgm:prSet custT="1"/>
      <dgm:spPr>
        <a:xfrm>
          <a:off x="10115484"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Hướng tới hợp nhất ETS 1 &amp; ETS 2, giá carbon tăng</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0ED1A5AA-F563-4D7B-A0B1-7B09E1308B0E}" type="parTrans" cxnId="{8DC8697F-1AE4-45F1-8124-76EA9B928588}">
      <dgm:prSet/>
      <dgm:spPr/>
      <dgm:t>
        <a:bodyPr/>
        <a:lstStyle/>
        <a:p>
          <a:endParaRPr lang="en-US" sz="1800"/>
        </a:p>
      </dgm:t>
    </dgm:pt>
    <dgm:pt modelId="{420FDBC2-E9E3-4F50-A3B5-32DAD587A102}" type="sibTrans" cxnId="{8DC8697F-1AE4-45F1-8124-76EA9B928588}">
      <dgm:prSet/>
      <dgm:spPr/>
      <dgm:t>
        <a:bodyPr/>
        <a:lstStyle/>
        <a:p>
          <a:endParaRPr lang="en-US" sz="1800"/>
        </a:p>
      </dgm:t>
    </dgm:pt>
    <dgm:pt modelId="{A32D6373-859D-44B6-B394-396DD61CB864}">
      <dgm:prSet custT="1"/>
      <dgm:spPr>
        <a:xfrm>
          <a:off x="8865852"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vi-VN" sz="1600" b="0" i="0" dirty="0">
              <a:solidFill>
                <a:srgbClr val="FFFFFF"/>
              </a:solidFill>
              <a:latin typeface="Cambria" panose="02040503050406030204" pitchFamily="18" charset="0"/>
              <a:ea typeface="Cambria" panose="02040503050406030204" pitchFamily="18" charset="0"/>
              <a:cs typeface="+mn-cs"/>
            </a:rPr>
            <a:t>Chấm dứt toàn bộ cấp miễn phí – ETS toàn phần</a:t>
          </a:r>
          <a:endParaRPr lang="en-US" sz="1600" dirty="0">
            <a:solidFill>
              <a:srgbClr val="FFFFFF"/>
            </a:solidFill>
            <a:latin typeface="Cambria" panose="02040503050406030204" pitchFamily="18" charset="0"/>
            <a:ea typeface="Cambria" panose="02040503050406030204" pitchFamily="18" charset="0"/>
            <a:cs typeface="+mn-cs"/>
          </a:endParaRPr>
        </a:p>
      </dgm:t>
    </dgm:pt>
    <dgm:pt modelId="{B09489AC-D526-4786-ACBA-96E823628A1E}" type="parTrans" cxnId="{56E32A9F-EDE8-4B14-8DC7-981D23B90AB5}">
      <dgm:prSet/>
      <dgm:spPr/>
      <dgm:t>
        <a:bodyPr/>
        <a:lstStyle/>
        <a:p>
          <a:endParaRPr lang="en-US" sz="1800"/>
        </a:p>
      </dgm:t>
    </dgm:pt>
    <dgm:pt modelId="{5B67934E-213C-47EE-A367-8D685CE315B6}" type="sibTrans" cxnId="{56E32A9F-EDE8-4B14-8DC7-981D23B90AB5}">
      <dgm:prSet/>
      <dgm:spPr/>
      <dgm:t>
        <a:bodyPr/>
        <a:lstStyle/>
        <a:p>
          <a:endParaRPr lang="en-US" sz="1800"/>
        </a:p>
      </dgm:t>
    </dgm:pt>
    <dgm:pt modelId="{D17952D7-C7F0-45F6-B832-D4C2CC7093FF}" type="pres">
      <dgm:prSet presAssocID="{4D2EB394-C707-4684-9859-0E2AF867A740}" presName="theList" presStyleCnt="0">
        <dgm:presLayoutVars>
          <dgm:dir/>
          <dgm:animLvl val="lvl"/>
          <dgm:resizeHandles val="exact"/>
        </dgm:presLayoutVars>
      </dgm:prSet>
      <dgm:spPr/>
    </dgm:pt>
    <dgm:pt modelId="{E07F5B5D-BEBF-44E5-8C81-695AE008D847}" type="pres">
      <dgm:prSet presAssocID="{3F78D054-F2DB-45DA-ABB9-CDEDB6164722}" presName="compNode" presStyleCnt="0"/>
      <dgm:spPr/>
    </dgm:pt>
    <dgm:pt modelId="{16A582F8-3DE6-40C4-98C4-2E8D4D082B90}" type="pres">
      <dgm:prSet presAssocID="{3F78D054-F2DB-45DA-ABB9-CDEDB6164722}" presName="aNode" presStyleLbl="bgShp" presStyleIdx="0" presStyleCnt="9"/>
      <dgm:spPr/>
    </dgm:pt>
    <dgm:pt modelId="{635400DB-9644-4F47-A8CE-00E373BD99C9}" type="pres">
      <dgm:prSet presAssocID="{3F78D054-F2DB-45DA-ABB9-CDEDB6164722}" presName="textNode" presStyleLbl="bgShp" presStyleIdx="0" presStyleCnt="9"/>
      <dgm:spPr/>
    </dgm:pt>
    <dgm:pt modelId="{B0A0D40B-AEF6-4A8B-A6D5-4D2EDF4CC953}" type="pres">
      <dgm:prSet presAssocID="{3F78D054-F2DB-45DA-ABB9-CDEDB6164722}" presName="compChildNode" presStyleCnt="0"/>
      <dgm:spPr/>
    </dgm:pt>
    <dgm:pt modelId="{65D0583D-930F-4EF1-9F89-ECB4D3F23F48}" type="pres">
      <dgm:prSet presAssocID="{3F78D054-F2DB-45DA-ABB9-CDEDB6164722}" presName="theInnerList" presStyleCnt="0"/>
      <dgm:spPr/>
    </dgm:pt>
    <dgm:pt modelId="{4172D9FA-D53A-4304-AA95-3BBE8E2BB37C}" type="pres">
      <dgm:prSet presAssocID="{16FB68E6-7AB1-42CD-AEA7-0C19ADC703A1}" presName="childNode" presStyleLbl="node1" presStyleIdx="0" presStyleCnt="9">
        <dgm:presLayoutVars>
          <dgm:bulletEnabled val="1"/>
        </dgm:presLayoutVars>
      </dgm:prSet>
      <dgm:spPr/>
    </dgm:pt>
    <dgm:pt modelId="{F6EEE679-90DB-403C-8C8C-B24F5E08F661}" type="pres">
      <dgm:prSet presAssocID="{3F78D054-F2DB-45DA-ABB9-CDEDB6164722}" presName="aSpace" presStyleCnt="0"/>
      <dgm:spPr/>
    </dgm:pt>
    <dgm:pt modelId="{E8451051-FD40-4095-962E-154DEB26CB87}" type="pres">
      <dgm:prSet presAssocID="{4A7D2C75-940D-4E83-BCEE-2ED9EE89D27B}" presName="compNode" presStyleCnt="0"/>
      <dgm:spPr/>
    </dgm:pt>
    <dgm:pt modelId="{C27FD6DC-1F3D-4884-A758-316B4A19BDD8}" type="pres">
      <dgm:prSet presAssocID="{4A7D2C75-940D-4E83-BCEE-2ED9EE89D27B}" presName="aNode" presStyleLbl="bgShp" presStyleIdx="1" presStyleCnt="9"/>
      <dgm:spPr/>
    </dgm:pt>
    <dgm:pt modelId="{F389EB6C-25D4-4022-9B86-E9BD2C7C838F}" type="pres">
      <dgm:prSet presAssocID="{4A7D2C75-940D-4E83-BCEE-2ED9EE89D27B}" presName="textNode" presStyleLbl="bgShp" presStyleIdx="1" presStyleCnt="9"/>
      <dgm:spPr/>
    </dgm:pt>
    <dgm:pt modelId="{1F9D0696-0854-4FF1-9A1F-87BA84021DA6}" type="pres">
      <dgm:prSet presAssocID="{4A7D2C75-940D-4E83-BCEE-2ED9EE89D27B}" presName="compChildNode" presStyleCnt="0"/>
      <dgm:spPr/>
    </dgm:pt>
    <dgm:pt modelId="{473410F8-99BB-4532-9EAE-26A64D70A0C6}" type="pres">
      <dgm:prSet presAssocID="{4A7D2C75-940D-4E83-BCEE-2ED9EE89D27B}" presName="theInnerList" presStyleCnt="0"/>
      <dgm:spPr/>
    </dgm:pt>
    <dgm:pt modelId="{7793CC87-6F4D-4A5E-80FB-882FAD6CE00C}" type="pres">
      <dgm:prSet presAssocID="{87AC1335-B505-45AF-92B8-BEA65B961085}" presName="childNode" presStyleLbl="node1" presStyleIdx="1" presStyleCnt="9">
        <dgm:presLayoutVars>
          <dgm:bulletEnabled val="1"/>
        </dgm:presLayoutVars>
      </dgm:prSet>
      <dgm:spPr/>
    </dgm:pt>
    <dgm:pt modelId="{0FD2E4FD-957E-4357-BA8C-D5188AF3ECF7}" type="pres">
      <dgm:prSet presAssocID="{4A7D2C75-940D-4E83-BCEE-2ED9EE89D27B}" presName="aSpace" presStyleCnt="0"/>
      <dgm:spPr/>
    </dgm:pt>
    <dgm:pt modelId="{91261111-637B-4037-9989-208A5CADDD8A}" type="pres">
      <dgm:prSet presAssocID="{B4EC8FEF-AAA6-4C8A-B415-27D2A273CCC3}" presName="compNode" presStyleCnt="0"/>
      <dgm:spPr/>
    </dgm:pt>
    <dgm:pt modelId="{498B3160-B18F-40A8-8801-2CBEDC63C678}" type="pres">
      <dgm:prSet presAssocID="{B4EC8FEF-AAA6-4C8A-B415-27D2A273CCC3}" presName="aNode" presStyleLbl="bgShp" presStyleIdx="2" presStyleCnt="9"/>
      <dgm:spPr/>
    </dgm:pt>
    <dgm:pt modelId="{BC08376B-ECEF-4F30-A6DD-5C28C9CFADA4}" type="pres">
      <dgm:prSet presAssocID="{B4EC8FEF-AAA6-4C8A-B415-27D2A273CCC3}" presName="textNode" presStyleLbl="bgShp" presStyleIdx="2" presStyleCnt="9"/>
      <dgm:spPr/>
    </dgm:pt>
    <dgm:pt modelId="{D7ACEC6A-5889-4BFD-8084-2A5146314FA4}" type="pres">
      <dgm:prSet presAssocID="{B4EC8FEF-AAA6-4C8A-B415-27D2A273CCC3}" presName="compChildNode" presStyleCnt="0"/>
      <dgm:spPr/>
    </dgm:pt>
    <dgm:pt modelId="{7A8E5896-B844-42E9-90F6-20B92CF6B800}" type="pres">
      <dgm:prSet presAssocID="{B4EC8FEF-AAA6-4C8A-B415-27D2A273CCC3}" presName="theInnerList" presStyleCnt="0"/>
      <dgm:spPr/>
    </dgm:pt>
    <dgm:pt modelId="{99A51319-5E2C-4ACE-92A8-8D14CF259C21}" type="pres">
      <dgm:prSet presAssocID="{4F7EFD7E-B54B-4A1E-957F-973DCF522F12}" presName="childNode" presStyleLbl="node1" presStyleIdx="2" presStyleCnt="9">
        <dgm:presLayoutVars>
          <dgm:bulletEnabled val="1"/>
        </dgm:presLayoutVars>
      </dgm:prSet>
      <dgm:spPr/>
    </dgm:pt>
    <dgm:pt modelId="{08754B8D-62FC-455D-B12E-5DBC996665C0}" type="pres">
      <dgm:prSet presAssocID="{B4EC8FEF-AAA6-4C8A-B415-27D2A273CCC3}" presName="aSpace" presStyleCnt="0"/>
      <dgm:spPr/>
    </dgm:pt>
    <dgm:pt modelId="{34E5D329-7B8A-4042-9CA9-5ECA1B59F0E8}" type="pres">
      <dgm:prSet presAssocID="{4ADF7F78-FC1C-4972-9648-EE309061DB51}" presName="compNode" presStyleCnt="0"/>
      <dgm:spPr/>
    </dgm:pt>
    <dgm:pt modelId="{7025C266-BBEC-48CB-A0A7-EBC6D9AC9965}" type="pres">
      <dgm:prSet presAssocID="{4ADF7F78-FC1C-4972-9648-EE309061DB51}" presName="aNode" presStyleLbl="bgShp" presStyleIdx="3" presStyleCnt="9" custLinFactNeighborY="557"/>
      <dgm:spPr/>
    </dgm:pt>
    <dgm:pt modelId="{5987B773-D694-487B-BAF0-55244FA65DBF}" type="pres">
      <dgm:prSet presAssocID="{4ADF7F78-FC1C-4972-9648-EE309061DB51}" presName="textNode" presStyleLbl="bgShp" presStyleIdx="3" presStyleCnt="9"/>
      <dgm:spPr/>
    </dgm:pt>
    <dgm:pt modelId="{F9D85D72-E5E1-435D-BE8F-6D854A267943}" type="pres">
      <dgm:prSet presAssocID="{4ADF7F78-FC1C-4972-9648-EE309061DB51}" presName="compChildNode" presStyleCnt="0"/>
      <dgm:spPr/>
    </dgm:pt>
    <dgm:pt modelId="{9AD22F92-DED0-4302-B438-49B800DF4E47}" type="pres">
      <dgm:prSet presAssocID="{4ADF7F78-FC1C-4972-9648-EE309061DB51}" presName="theInnerList" presStyleCnt="0"/>
      <dgm:spPr/>
    </dgm:pt>
    <dgm:pt modelId="{166B6C98-55C1-4B19-98B5-017332ADD32D}" type="pres">
      <dgm:prSet presAssocID="{09E50EEF-4B4F-4B22-955D-C6579CC42B8E}" presName="childNode" presStyleLbl="node1" presStyleIdx="3" presStyleCnt="9">
        <dgm:presLayoutVars>
          <dgm:bulletEnabled val="1"/>
        </dgm:presLayoutVars>
      </dgm:prSet>
      <dgm:spPr/>
    </dgm:pt>
    <dgm:pt modelId="{9263B083-5B70-4BC6-B2B4-8037D6561723}" type="pres">
      <dgm:prSet presAssocID="{4ADF7F78-FC1C-4972-9648-EE309061DB51}" presName="aSpace" presStyleCnt="0"/>
      <dgm:spPr/>
    </dgm:pt>
    <dgm:pt modelId="{521CCFF0-D6F9-4EA3-AEFC-B688BC5B669F}" type="pres">
      <dgm:prSet presAssocID="{6E8B379D-86DE-4CDA-8AED-BEA43742B0A9}" presName="compNode" presStyleCnt="0"/>
      <dgm:spPr/>
    </dgm:pt>
    <dgm:pt modelId="{07BE7B94-60F3-40AC-B02A-89DF35823789}" type="pres">
      <dgm:prSet presAssocID="{6E8B379D-86DE-4CDA-8AED-BEA43742B0A9}" presName="aNode" presStyleLbl="bgShp" presStyleIdx="4" presStyleCnt="9"/>
      <dgm:spPr/>
    </dgm:pt>
    <dgm:pt modelId="{46C5FCEF-CC0C-44DF-8478-209A152EE279}" type="pres">
      <dgm:prSet presAssocID="{6E8B379D-86DE-4CDA-8AED-BEA43742B0A9}" presName="textNode" presStyleLbl="bgShp" presStyleIdx="4" presStyleCnt="9"/>
      <dgm:spPr/>
    </dgm:pt>
    <dgm:pt modelId="{C66CBDFB-EA6C-4458-8D6D-62C2969C465C}" type="pres">
      <dgm:prSet presAssocID="{6E8B379D-86DE-4CDA-8AED-BEA43742B0A9}" presName="compChildNode" presStyleCnt="0"/>
      <dgm:spPr/>
    </dgm:pt>
    <dgm:pt modelId="{FA255173-6509-4D99-A8F0-42CB3E8B5C23}" type="pres">
      <dgm:prSet presAssocID="{6E8B379D-86DE-4CDA-8AED-BEA43742B0A9}" presName="theInnerList" presStyleCnt="0"/>
      <dgm:spPr/>
    </dgm:pt>
    <dgm:pt modelId="{A6D5C592-9909-4C23-A215-BAC58BD171B5}" type="pres">
      <dgm:prSet presAssocID="{C667B5D5-3101-4B25-B9BC-69D066E6D223}" presName="childNode" presStyleLbl="node1" presStyleIdx="4" presStyleCnt="9">
        <dgm:presLayoutVars>
          <dgm:bulletEnabled val="1"/>
        </dgm:presLayoutVars>
      </dgm:prSet>
      <dgm:spPr/>
    </dgm:pt>
    <dgm:pt modelId="{1872FE2E-394D-4033-976A-2F99C4AD3E02}" type="pres">
      <dgm:prSet presAssocID="{6E8B379D-86DE-4CDA-8AED-BEA43742B0A9}" presName="aSpace" presStyleCnt="0"/>
      <dgm:spPr/>
    </dgm:pt>
    <dgm:pt modelId="{30B93935-9D80-452C-8AAF-AC72090B35A6}" type="pres">
      <dgm:prSet presAssocID="{701CEA17-A345-4354-A59B-94800717F4C4}" presName="compNode" presStyleCnt="0"/>
      <dgm:spPr/>
    </dgm:pt>
    <dgm:pt modelId="{C30E119F-F20A-45C8-B1D2-F3953BE15898}" type="pres">
      <dgm:prSet presAssocID="{701CEA17-A345-4354-A59B-94800717F4C4}" presName="aNode" presStyleLbl="bgShp" presStyleIdx="5" presStyleCnt="9"/>
      <dgm:spPr/>
    </dgm:pt>
    <dgm:pt modelId="{F689F4D3-74E2-4B4A-9FC9-E9A7236B7D34}" type="pres">
      <dgm:prSet presAssocID="{701CEA17-A345-4354-A59B-94800717F4C4}" presName="textNode" presStyleLbl="bgShp" presStyleIdx="5" presStyleCnt="9"/>
      <dgm:spPr/>
    </dgm:pt>
    <dgm:pt modelId="{AC5B38EF-D60C-4CED-B330-1AF652909DD4}" type="pres">
      <dgm:prSet presAssocID="{701CEA17-A345-4354-A59B-94800717F4C4}" presName="compChildNode" presStyleCnt="0"/>
      <dgm:spPr/>
    </dgm:pt>
    <dgm:pt modelId="{E4B0A7C1-118A-4255-84FB-2CD03BA8256F}" type="pres">
      <dgm:prSet presAssocID="{701CEA17-A345-4354-A59B-94800717F4C4}" presName="theInnerList" presStyleCnt="0"/>
      <dgm:spPr/>
    </dgm:pt>
    <dgm:pt modelId="{3D2D974E-F8A9-450F-92F4-B316C994DFB0}" type="pres">
      <dgm:prSet presAssocID="{D22BF111-8376-4A90-A509-3962058C2250}" presName="childNode" presStyleLbl="node1" presStyleIdx="5" presStyleCnt="9">
        <dgm:presLayoutVars>
          <dgm:bulletEnabled val="1"/>
        </dgm:presLayoutVars>
      </dgm:prSet>
      <dgm:spPr/>
    </dgm:pt>
    <dgm:pt modelId="{B5BD1E7D-E001-438E-84F0-FB9543BCAB00}" type="pres">
      <dgm:prSet presAssocID="{701CEA17-A345-4354-A59B-94800717F4C4}" presName="aSpace" presStyleCnt="0"/>
      <dgm:spPr/>
    </dgm:pt>
    <dgm:pt modelId="{27A89171-E7CE-449A-A288-F416E09119F5}" type="pres">
      <dgm:prSet presAssocID="{9FA2B7D8-DA71-49D1-973A-041E164E723F}" presName="compNode" presStyleCnt="0"/>
      <dgm:spPr/>
    </dgm:pt>
    <dgm:pt modelId="{A1B91859-9E16-48B3-A089-54AA7C68DB5B}" type="pres">
      <dgm:prSet presAssocID="{9FA2B7D8-DA71-49D1-973A-041E164E723F}" presName="aNode" presStyleLbl="bgShp" presStyleIdx="6" presStyleCnt="9"/>
      <dgm:spPr/>
    </dgm:pt>
    <dgm:pt modelId="{B9E20E18-48F6-4CC0-8B02-1E1ED7FD1D14}" type="pres">
      <dgm:prSet presAssocID="{9FA2B7D8-DA71-49D1-973A-041E164E723F}" presName="textNode" presStyleLbl="bgShp" presStyleIdx="6" presStyleCnt="9"/>
      <dgm:spPr/>
    </dgm:pt>
    <dgm:pt modelId="{0221EB50-715B-4AFA-87A1-40BD1139906C}" type="pres">
      <dgm:prSet presAssocID="{9FA2B7D8-DA71-49D1-973A-041E164E723F}" presName="compChildNode" presStyleCnt="0"/>
      <dgm:spPr/>
    </dgm:pt>
    <dgm:pt modelId="{0C78C7FE-1E73-482F-A429-359C9EA6E69B}" type="pres">
      <dgm:prSet presAssocID="{9FA2B7D8-DA71-49D1-973A-041E164E723F}" presName="theInnerList" presStyleCnt="0"/>
      <dgm:spPr/>
    </dgm:pt>
    <dgm:pt modelId="{4B426C66-08C7-4C7F-B352-2B29994E6A06}" type="pres">
      <dgm:prSet presAssocID="{8A76BE47-7E43-4523-9CF5-34E322E39740}" presName="childNode" presStyleLbl="node1" presStyleIdx="6" presStyleCnt="9">
        <dgm:presLayoutVars>
          <dgm:bulletEnabled val="1"/>
        </dgm:presLayoutVars>
      </dgm:prSet>
      <dgm:spPr/>
    </dgm:pt>
    <dgm:pt modelId="{70E69127-A432-4A37-91C2-0C2155B2F37D}" type="pres">
      <dgm:prSet presAssocID="{9FA2B7D8-DA71-49D1-973A-041E164E723F}" presName="aSpace" presStyleCnt="0"/>
      <dgm:spPr/>
    </dgm:pt>
    <dgm:pt modelId="{FC23A22A-2E76-400C-B51B-71239CF7E9E8}" type="pres">
      <dgm:prSet presAssocID="{CEEDE4A5-A116-4174-B0DD-397B10F5BC0B}" presName="compNode" presStyleCnt="0"/>
      <dgm:spPr/>
    </dgm:pt>
    <dgm:pt modelId="{AC04866B-E82C-4109-B80D-C13B09FD133C}" type="pres">
      <dgm:prSet presAssocID="{CEEDE4A5-A116-4174-B0DD-397B10F5BC0B}" presName="aNode" presStyleLbl="bgShp" presStyleIdx="7" presStyleCnt="9"/>
      <dgm:spPr/>
    </dgm:pt>
    <dgm:pt modelId="{BAF07613-C832-4F43-883E-494B7069C7E5}" type="pres">
      <dgm:prSet presAssocID="{CEEDE4A5-A116-4174-B0DD-397B10F5BC0B}" presName="textNode" presStyleLbl="bgShp" presStyleIdx="7" presStyleCnt="9"/>
      <dgm:spPr/>
    </dgm:pt>
    <dgm:pt modelId="{BEB8CE43-86E3-40C6-A1FB-7D61EFE878E5}" type="pres">
      <dgm:prSet presAssocID="{CEEDE4A5-A116-4174-B0DD-397B10F5BC0B}" presName="compChildNode" presStyleCnt="0"/>
      <dgm:spPr/>
    </dgm:pt>
    <dgm:pt modelId="{D9EB8ADF-36E7-438B-9C2C-AC7BBCD2BA5C}" type="pres">
      <dgm:prSet presAssocID="{CEEDE4A5-A116-4174-B0DD-397B10F5BC0B}" presName="theInnerList" presStyleCnt="0"/>
      <dgm:spPr/>
    </dgm:pt>
    <dgm:pt modelId="{03BB7B80-DFED-47D9-91CB-421A3E71624D}" type="pres">
      <dgm:prSet presAssocID="{A32D6373-859D-44B6-B394-396DD61CB864}" presName="childNode" presStyleLbl="node1" presStyleIdx="7" presStyleCnt="9">
        <dgm:presLayoutVars>
          <dgm:bulletEnabled val="1"/>
        </dgm:presLayoutVars>
      </dgm:prSet>
      <dgm:spPr/>
    </dgm:pt>
    <dgm:pt modelId="{DCA6B54E-20D4-4D73-9D5A-5C2D8B254D60}" type="pres">
      <dgm:prSet presAssocID="{CEEDE4A5-A116-4174-B0DD-397B10F5BC0B}" presName="aSpace" presStyleCnt="0"/>
      <dgm:spPr/>
    </dgm:pt>
    <dgm:pt modelId="{FFE20CA8-0103-43D2-9D4A-4BAA5254782E}" type="pres">
      <dgm:prSet presAssocID="{075E1C1B-1D55-4556-BECD-5C9B89A524FA}" presName="compNode" presStyleCnt="0"/>
      <dgm:spPr/>
    </dgm:pt>
    <dgm:pt modelId="{4532F34E-5C40-458B-9A93-5E79A0602906}" type="pres">
      <dgm:prSet presAssocID="{075E1C1B-1D55-4556-BECD-5C9B89A524FA}" presName="aNode" presStyleLbl="bgShp" presStyleIdx="8" presStyleCnt="9"/>
      <dgm:spPr/>
    </dgm:pt>
    <dgm:pt modelId="{BCC64769-3FBB-420F-A247-28046C949443}" type="pres">
      <dgm:prSet presAssocID="{075E1C1B-1D55-4556-BECD-5C9B89A524FA}" presName="textNode" presStyleLbl="bgShp" presStyleIdx="8" presStyleCnt="9"/>
      <dgm:spPr/>
    </dgm:pt>
    <dgm:pt modelId="{85A9E67B-A3EC-432B-A764-CAB2792AE95F}" type="pres">
      <dgm:prSet presAssocID="{075E1C1B-1D55-4556-BECD-5C9B89A524FA}" presName="compChildNode" presStyleCnt="0"/>
      <dgm:spPr/>
    </dgm:pt>
    <dgm:pt modelId="{A39BB6F7-CF60-4736-A17F-8D415C524F00}" type="pres">
      <dgm:prSet presAssocID="{075E1C1B-1D55-4556-BECD-5C9B89A524FA}" presName="theInnerList" presStyleCnt="0"/>
      <dgm:spPr/>
    </dgm:pt>
    <dgm:pt modelId="{57728420-5DF0-48B3-8EE9-09CFAA1EA607}" type="pres">
      <dgm:prSet presAssocID="{C9D2DE2D-9A8A-432D-8B20-F68C000095B2}" presName="childNode" presStyleLbl="node1" presStyleIdx="8" presStyleCnt="9">
        <dgm:presLayoutVars>
          <dgm:bulletEnabled val="1"/>
        </dgm:presLayoutVars>
      </dgm:prSet>
      <dgm:spPr/>
    </dgm:pt>
  </dgm:ptLst>
  <dgm:cxnLst>
    <dgm:cxn modelId="{9CEF660E-4A96-4691-90DA-4774989EE5C2}" srcId="{4D2EB394-C707-4684-9859-0E2AF867A740}" destId="{701CEA17-A345-4354-A59B-94800717F4C4}" srcOrd="5" destOrd="0" parTransId="{4FF8B95D-60F5-4EB2-8290-92F92D86F3C8}" sibTransId="{4CA81F8F-ABD7-4434-9DD5-310F978BABF7}"/>
    <dgm:cxn modelId="{7CA01B0F-2769-47DD-9817-CFDC957C4C67}" srcId="{4D2EB394-C707-4684-9859-0E2AF867A740}" destId="{075E1C1B-1D55-4556-BECD-5C9B89A524FA}" srcOrd="8" destOrd="0" parTransId="{A23C260C-E00F-42A8-8E20-953CB96FF9F8}" sibTransId="{A9B49A9C-709B-495C-945C-7B401F862E73}"/>
    <dgm:cxn modelId="{6EE94410-A5F5-4C60-9716-DECD1EA88D64}" srcId="{4ADF7F78-FC1C-4972-9648-EE309061DB51}" destId="{09E50EEF-4B4F-4B22-955D-C6579CC42B8E}" srcOrd="0" destOrd="0" parTransId="{49620C13-50E6-41E1-9FEE-2BDE003EB19E}" sibTransId="{793EFE29-93DB-4679-836A-3046920B390C}"/>
    <dgm:cxn modelId="{0BACB224-3D4A-4DB5-AF81-CEEA70869BB1}" type="presOf" srcId="{8A76BE47-7E43-4523-9CF5-34E322E39740}" destId="{4B426C66-08C7-4C7F-B352-2B29994E6A06}" srcOrd="0" destOrd="0" presId="urn:microsoft.com/office/officeart/2005/8/layout/lProcess2"/>
    <dgm:cxn modelId="{C02D9928-DC73-48E9-B15F-966018ED91D6}" srcId="{4D2EB394-C707-4684-9859-0E2AF867A740}" destId="{4A7D2C75-940D-4E83-BCEE-2ED9EE89D27B}" srcOrd="1" destOrd="0" parTransId="{AA495303-613C-4E6C-831B-CF997B17DDA4}" sibTransId="{8FFAF733-F1BE-4939-A41E-803DFD790E99}"/>
    <dgm:cxn modelId="{BC0A792A-41BF-43FE-BEE3-90114715AB1A}" type="presOf" srcId="{4ADF7F78-FC1C-4972-9648-EE309061DB51}" destId="{7025C266-BBEC-48CB-A0A7-EBC6D9AC9965}" srcOrd="0" destOrd="0" presId="urn:microsoft.com/office/officeart/2005/8/layout/lProcess2"/>
    <dgm:cxn modelId="{AEB7C634-4961-443E-8BD9-F4913544119E}" type="presOf" srcId="{4A7D2C75-940D-4E83-BCEE-2ED9EE89D27B}" destId="{F389EB6C-25D4-4022-9B86-E9BD2C7C838F}" srcOrd="1" destOrd="0" presId="urn:microsoft.com/office/officeart/2005/8/layout/lProcess2"/>
    <dgm:cxn modelId="{B76AEC37-2A35-46CC-9CD1-035F7D2A8A1E}" type="presOf" srcId="{C9D2DE2D-9A8A-432D-8B20-F68C000095B2}" destId="{57728420-5DF0-48B3-8EE9-09CFAA1EA607}" srcOrd="0" destOrd="0" presId="urn:microsoft.com/office/officeart/2005/8/layout/lProcess2"/>
    <dgm:cxn modelId="{0A97E639-3059-4183-BDFB-270285DBE3C5}" type="presOf" srcId="{16FB68E6-7AB1-42CD-AEA7-0C19ADC703A1}" destId="{4172D9FA-D53A-4304-AA95-3BBE8E2BB37C}" srcOrd="0" destOrd="0" presId="urn:microsoft.com/office/officeart/2005/8/layout/lProcess2"/>
    <dgm:cxn modelId="{6F841440-700D-47AC-ADC0-A9FFC8826F0B}" srcId="{4D2EB394-C707-4684-9859-0E2AF867A740}" destId="{3F78D054-F2DB-45DA-ABB9-CDEDB6164722}" srcOrd="0" destOrd="0" parTransId="{677F56D9-B8DB-4E4C-9CD6-FD7E34C27984}" sibTransId="{FB680601-3BD5-4E6A-A7CB-AD906A3156E1}"/>
    <dgm:cxn modelId="{AE4CD85D-B032-4447-98DC-01854F4BAB36}" type="presOf" srcId="{B4EC8FEF-AAA6-4C8A-B415-27D2A273CCC3}" destId="{498B3160-B18F-40A8-8801-2CBEDC63C678}" srcOrd="0" destOrd="0" presId="urn:microsoft.com/office/officeart/2005/8/layout/lProcess2"/>
    <dgm:cxn modelId="{19BBE241-5A0F-4C44-BFF5-E0BF9F065FAA}" type="presOf" srcId="{CEEDE4A5-A116-4174-B0DD-397B10F5BC0B}" destId="{BAF07613-C832-4F43-883E-494B7069C7E5}" srcOrd="1" destOrd="0" presId="urn:microsoft.com/office/officeart/2005/8/layout/lProcess2"/>
    <dgm:cxn modelId="{9AB56562-DD1C-4D8F-BC4B-EAAD9D893FA9}" srcId="{3F78D054-F2DB-45DA-ABB9-CDEDB6164722}" destId="{16FB68E6-7AB1-42CD-AEA7-0C19ADC703A1}" srcOrd="0" destOrd="0" parTransId="{EAD7226B-94FD-4C77-AD67-C4AB87FE5599}" sibTransId="{FB8EAA5A-8D36-4EE8-80CB-AA99D3CB3020}"/>
    <dgm:cxn modelId="{1E8A9146-3AE2-45AB-8D6B-D1AFA6D56251}" type="presOf" srcId="{CEEDE4A5-A116-4174-B0DD-397B10F5BC0B}" destId="{AC04866B-E82C-4109-B80D-C13B09FD133C}" srcOrd="0" destOrd="0" presId="urn:microsoft.com/office/officeart/2005/8/layout/lProcess2"/>
    <dgm:cxn modelId="{DA2BC24D-1656-4570-A32A-400FCB6A8214}" type="presOf" srcId="{D22BF111-8376-4A90-A509-3962058C2250}" destId="{3D2D974E-F8A9-450F-92F4-B316C994DFB0}" srcOrd="0" destOrd="0" presId="urn:microsoft.com/office/officeart/2005/8/layout/lProcess2"/>
    <dgm:cxn modelId="{55725E70-645D-46F0-B682-B43172125395}" type="presOf" srcId="{C667B5D5-3101-4B25-B9BC-69D066E6D223}" destId="{A6D5C592-9909-4C23-A215-BAC58BD171B5}" srcOrd="0" destOrd="0" presId="urn:microsoft.com/office/officeart/2005/8/layout/lProcess2"/>
    <dgm:cxn modelId="{09656072-0568-4F80-949D-FD5607C053B4}" type="presOf" srcId="{701CEA17-A345-4354-A59B-94800717F4C4}" destId="{F689F4D3-74E2-4B4A-9FC9-E9A7236B7D34}" srcOrd="1" destOrd="0" presId="urn:microsoft.com/office/officeart/2005/8/layout/lProcess2"/>
    <dgm:cxn modelId="{8091047A-14F9-46FB-BCD9-F6D43F935614}" srcId="{4D2EB394-C707-4684-9859-0E2AF867A740}" destId="{CEEDE4A5-A116-4174-B0DD-397B10F5BC0B}" srcOrd="7" destOrd="0" parTransId="{7A246CBC-D52C-4615-9BFD-81F5FA99F8A9}" sibTransId="{A176400E-9C0A-4939-BBC9-0F602D68B2BB}"/>
    <dgm:cxn modelId="{9638107A-1882-4E30-8F6C-AA3113FD40EA}" type="presOf" srcId="{B4EC8FEF-AAA6-4C8A-B415-27D2A273CCC3}" destId="{BC08376B-ECEF-4F30-A6DD-5C28C9CFADA4}" srcOrd="1" destOrd="0" presId="urn:microsoft.com/office/officeart/2005/8/layout/lProcess2"/>
    <dgm:cxn modelId="{746E2F7E-070A-4F43-95C8-3DEADE7E8B29}" type="presOf" srcId="{6E8B379D-86DE-4CDA-8AED-BEA43742B0A9}" destId="{07BE7B94-60F3-40AC-B02A-89DF35823789}" srcOrd="0" destOrd="0" presId="urn:microsoft.com/office/officeart/2005/8/layout/lProcess2"/>
    <dgm:cxn modelId="{8DC8697F-1AE4-45F1-8124-76EA9B928588}" srcId="{075E1C1B-1D55-4556-BECD-5C9B89A524FA}" destId="{C9D2DE2D-9A8A-432D-8B20-F68C000095B2}" srcOrd="0" destOrd="0" parTransId="{0ED1A5AA-F563-4D7B-A0B1-7B09E1308B0E}" sibTransId="{420FDBC2-E9E3-4F50-A3B5-32DAD587A102}"/>
    <dgm:cxn modelId="{50A2FB81-B1DF-4035-8532-1A0232D1C308}" srcId="{701CEA17-A345-4354-A59B-94800717F4C4}" destId="{D22BF111-8376-4A90-A509-3962058C2250}" srcOrd="0" destOrd="0" parTransId="{37FD3D74-4278-4B27-99B1-2B06655B6FFA}" sibTransId="{9AE9D8DE-0270-450E-8449-7750427F0B91}"/>
    <dgm:cxn modelId="{2A701587-B9E7-45C6-99CD-327DD3580B9C}" type="presOf" srcId="{701CEA17-A345-4354-A59B-94800717F4C4}" destId="{C30E119F-F20A-45C8-B1D2-F3953BE15898}" srcOrd="0" destOrd="0" presId="urn:microsoft.com/office/officeart/2005/8/layout/lProcess2"/>
    <dgm:cxn modelId="{B52FE88B-8453-4B09-996D-75863E48694E}" type="presOf" srcId="{6E8B379D-86DE-4CDA-8AED-BEA43742B0A9}" destId="{46C5FCEF-CC0C-44DF-8478-209A152EE279}" srcOrd="1" destOrd="0" presId="urn:microsoft.com/office/officeart/2005/8/layout/lProcess2"/>
    <dgm:cxn modelId="{0DB5FD94-351A-4901-B77D-F3231C4331A4}" type="presOf" srcId="{A32D6373-859D-44B6-B394-396DD61CB864}" destId="{03BB7B80-DFED-47D9-91CB-421A3E71624D}" srcOrd="0" destOrd="0" presId="urn:microsoft.com/office/officeart/2005/8/layout/lProcess2"/>
    <dgm:cxn modelId="{B33ACA95-B953-44B7-B7CE-ECD858F11B6E}" type="presOf" srcId="{87AC1335-B505-45AF-92B8-BEA65B961085}" destId="{7793CC87-6F4D-4A5E-80FB-882FAD6CE00C}" srcOrd="0" destOrd="0" presId="urn:microsoft.com/office/officeart/2005/8/layout/lProcess2"/>
    <dgm:cxn modelId="{059BE598-7F1A-41F9-8B77-4E493A7192A6}" type="presOf" srcId="{4ADF7F78-FC1C-4972-9648-EE309061DB51}" destId="{5987B773-D694-487B-BAF0-55244FA65DBF}" srcOrd="1" destOrd="0" presId="urn:microsoft.com/office/officeart/2005/8/layout/lProcess2"/>
    <dgm:cxn modelId="{56E32A9F-EDE8-4B14-8DC7-981D23B90AB5}" srcId="{CEEDE4A5-A116-4174-B0DD-397B10F5BC0B}" destId="{A32D6373-859D-44B6-B394-396DD61CB864}" srcOrd="0" destOrd="0" parTransId="{B09489AC-D526-4786-ACBA-96E823628A1E}" sibTransId="{5B67934E-213C-47EE-A367-8D685CE315B6}"/>
    <dgm:cxn modelId="{0E6FF0A2-06D4-44B4-AD69-1762E108C536}" type="presOf" srcId="{075E1C1B-1D55-4556-BECD-5C9B89A524FA}" destId="{4532F34E-5C40-458B-9A93-5E79A0602906}" srcOrd="0" destOrd="0" presId="urn:microsoft.com/office/officeart/2005/8/layout/lProcess2"/>
    <dgm:cxn modelId="{63A5D3AE-2377-408A-8799-8CAEE811A357}" srcId="{4A7D2C75-940D-4E83-BCEE-2ED9EE89D27B}" destId="{87AC1335-B505-45AF-92B8-BEA65B961085}" srcOrd="0" destOrd="0" parTransId="{4F07F716-3E0F-4BDE-9BAF-ADD8C6B009B7}" sibTransId="{00F1D585-D95F-4FB1-9EFA-45BC19B0D82A}"/>
    <dgm:cxn modelId="{FEE8D9AE-3DF4-47FD-AAA0-6F84C82F6912}" type="presOf" srcId="{4F7EFD7E-B54B-4A1E-957F-973DCF522F12}" destId="{99A51319-5E2C-4ACE-92A8-8D14CF259C21}" srcOrd="0" destOrd="0" presId="urn:microsoft.com/office/officeart/2005/8/layout/lProcess2"/>
    <dgm:cxn modelId="{85DD8EB5-B999-429A-80D1-BDFE877907AA}" type="presOf" srcId="{09E50EEF-4B4F-4B22-955D-C6579CC42B8E}" destId="{166B6C98-55C1-4B19-98B5-017332ADD32D}" srcOrd="0" destOrd="0" presId="urn:microsoft.com/office/officeart/2005/8/layout/lProcess2"/>
    <dgm:cxn modelId="{A2DA13B7-22D4-4076-BD9E-DCF88F2A43C2}" srcId="{4D2EB394-C707-4684-9859-0E2AF867A740}" destId="{9FA2B7D8-DA71-49D1-973A-041E164E723F}" srcOrd="6" destOrd="0" parTransId="{A1319B1C-A033-4221-96C4-A14CC473B161}" sibTransId="{20419CA8-CE5B-48D2-A9F1-255E3E5DEDE7}"/>
    <dgm:cxn modelId="{1781A4B9-D228-45E8-91D3-A313F5819ED1}" type="presOf" srcId="{4D2EB394-C707-4684-9859-0E2AF867A740}" destId="{D17952D7-C7F0-45F6-B832-D4C2CC7093FF}" srcOrd="0" destOrd="0" presId="urn:microsoft.com/office/officeart/2005/8/layout/lProcess2"/>
    <dgm:cxn modelId="{9C812CBC-1039-47D5-8A1B-175F4745D9CD}" srcId="{9FA2B7D8-DA71-49D1-973A-041E164E723F}" destId="{8A76BE47-7E43-4523-9CF5-34E322E39740}" srcOrd="0" destOrd="0" parTransId="{A5942755-C1EF-4EC1-88F4-8B8AF87ADD3B}" sibTransId="{8DCF6F05-035E-4FF4-9841-04C3F0A07F8D}"/>
    <dgm:cxn modelId="{11295ECE-692B-4A93-BCEA-CC90EC146D57}" srcId="{4D2EB394-C707-4684-9859-0E2AF867A740}" destId="{4ADF7F78-FC1C-4972-9648-EE309061DB51}" srcOrd="3" destOrd="0" parTransId="{9539EB25-7159-4B5C-ADE3-CD96652699E1}" sibTransId="{B92B586D-56FC-42C4-84E8-CBDBD16E4372}"/>
    <dgm:cxn modelId="{2A7053D4-E67F-4D1D-B6F8-BF2D3ED87FC2}" type="presOf" srcId="{3F78D054-F2DB-45DA-ABB9-CDEDB6164722}" destId="{635400DB-9644-4F47-A8CE-00E373BD99C9}" srcOrd="1" destOrd="0" presId="urn:microsoft.com/office/officeart/2005/8/layout/lProcess2"/>
    <dgm:cxn modelId="{D04FA1D6-7E8D-4EFB-BCDE-4D6E9CC107CF}" type="presOf" srcId="{3F78D054-F2DB-45DA-ABB9-CDEDB6164722}" destId="{16A582F8-3DE6-40C4-98C4-2E8D4D082B90}" srcOrd="0" destOrd="0" presId="urn:microsoft.com/office/officeart/2005/8/layout/lProcess2"/>
    <dgm:cxn modelId="{A359F5D7-FC90-48DC-A8BA-73100A84D863}" srcId="{4D2EB394-C707-4684-9859-0E2AF867A740}" destId="{6E8B379D-86DE-4CDA-8AED-BEA43742B0A9}" srcOrd="4" destOrd="0" parTransId="{201E89EA-A95D-4676-8092-4B0BCCE6342B}" sibTransId="{84EB4F8A-398F-4851-88DA-8A6EF399D51B}"/>
    <dgm:cxn modelId="{B8536ED8-6977-4860-92EC-B61A71E6A14E}" srcId="{6E8B379D-86DE-4CDA-8AED-BEA43742B0A9}" destId="{C667B5D5-3101-4B25-B9BC-69D066E6D223}" srcOrd="0" destOrd="0" parTransId="{1262C453-44D9-4DCA-8E8C-DD7BB7099FF0}" sibTransId="{F2B67EC5-0D0F-444C-9277-E1192BC80C27}"/>
    <dgm:cxn modelId="{5D8AC0D9-10B3-48FD-B07B-ADE0CB968D3A}" type="presOf" srcId="{4A7D2C75-940D-4E83-BCEE-2ED9EE89D27B}" destId="{C27FD6DC-1F3D-4884-A758-316B4A19BDD8}" srcOrd="0" destOrd="0" presId="urn:microsoft.com/office/officeart/2005/8/layout/lProcess2"/>
    <dgm:cxn modelId="{7BD020E8-1CE0-44EF-80FF-E1AEF358F996}" type="presOf" srcId="{075E1C1B-1D55-4556-BECD-5C9B89A524FA}" destId="{BCC64769-3FBB-420F-A247-28046C949443}" srcOrd="1" destOrd="0" presId="urn:microsoft.com/office/officeart/2005/8/layout/lProcess2"/>
    <dgm:cxn modelId="{F9C74BF0-D3B4-4CCA-8DA2-998C080C7B96}" type="presOf" srcId="{9FA2B7D8-DA71-49D1-973A-041E164E723F}" destId="{A1B91859-9E16-48B3-A089-54AA7C68DB5B}" srcOrd="0" destOrd="0" presId="urn:microsoft.com/office/officeart/2005/8/layout/lProcess2"/>
    <dgm:cxn modelId="{36E5F8F9-3EC1-44D3-AAD7-84FAB0F6B374}" srcId="{4D2EB394-C707-4684-9859-0E2AF867A740}" destId="{B4EC8FEF-AAA6-4C8A-B415-27D2A273CCC3}" srcOrd="2" destOrd="0" parTransId="{41A9D884-8EBE-495B-80C3-2D682D13984A}" sibTransId="{6692BE80-B9B7-4738-A799-8775495FC1A6}"/>
    <dgm:cxn modelId="{0BB699FB-AFFE-488A-8B80-80CEBCD0F52B}" srcId="{B4EC8FEF-AAA6-4C8A-B415-27D2A273CCC3}" destId="{4F7EFD7E-B54B-4A1E-957F-973DCF522F12}" srcOrd="0" destOrd="0" parTransId="{2CC3EBBE-998D-4745-B8BB-13B970A9B07A}" sibTransId="{F5FBB057-797D-46B4-91E4-1DFFAA8098F3}"/>
    <dgm:cxn modelId="{6B6582FC-13DB-4F12-A11F-2FF327E3AFD5}" type="presOf" srcId="{9FA2B7D8-DA71-49D1-973A-041E164E723F}" destId="{B9E20E18-48F6-4CC0-8B02-1E1ED7FD1D14}" srcOrd="1" destOrd="0" presId="urn:microsoft.com/office/officeart/2005/8/layout/lProcess2"/>
    <dgm:cxn modelId="{045DE074-8D40-4814-9369-5A88F27B06C7}" type="presParOf" srcId="{D17952D7-C7F0-45F6-B832-D4C2CC7093FF}" destId="{E07F5B5D-BEBF-44E5-8C81-695AE008D847}" srcOrd="0" destOrd="0" presId="urn:microsoft.com/office/officeart/2005/8/layout/lProcess2"/>
    <dgm:cxn modelId="{A5D7A268-0B86-411D-9F40-4E9ADF92BA57}" type="presParOf" srcId="{E07F5B5D-BEBF-44E5-8C81-695AE008D847}" destId="{16A582F8-3DE6-40C4-98C4-2E8D4D082B90}" srcOrd="0" destOrd="0" presId="urn:microsoft.com/office/officeart/2005/8/layout/lProcess2"/>
    <dgm:cxn modelId="{2E922C46-2504-426B-9367-482BEBDC06EB}" type="presParOf" srcId="{E07F5B5D-BEBF-44E5-8C81-695AE008D847}" destId="{635400DB-9644-4F47-A8CE-00E373BD99C9}" srcOrd="1" destOrd="0" presId="urn:microsoft.com/office/officeart/2005/8/layout/lProcess2"/>
    <dgm:cxn modelId="{8DC76C4F-7B39-406C-A962-A908F7A4C145}" type="presParOf" srcId="{E07F5B5D-BEBF-44E5-8C81-695AE008D847}" destId="{B0A0D40B-AEF6-4A8B-A6D5-4D2EDF4CC953}" srcOrd="2" destOrd="0" presId="urn:microsoft.com/office/officeart/2005/8/layout/lProcess2"/>
    <dgm:cxn modelId="{558A666A-7EB5-4AA0-8E3B-7CE75FB07D50}" type="presParOf" srcId="{B0A0D40B-AEF6-4A8B-A6D5-4D2EDF4CC953}" destId="{65D0583D-930F-4EF1-9F89-ECB4D3F23F48}" srcOrd="0" destOrd="0" presId="urn:microsoft.com/office/officeart/2005/8/layout/lProcess2"/>
    <dgm:cxn modelId="{C4E1E9B1-228A-4F52-9EC0-E93F3FDD4D47}" type="presParOf" srcId="{65D0583D-930F-4EF1-9F89-ECB4D3F23F48}" destId="{4172D9FA-D53A-4304-AA95-3BBE8E2BB37C}" srcOrd="0" destOrd="0" presId="urn:microsoft.com/office/officeart/2005/8/layout/lProcess2"/>
    <dgm:cxn modelId="{4B26B079-49FE-4987-92D2-7A4F19C7DD51}" type="presParOf" srcId="{D17952D7-C7F0-45F6-B832-D4C2CC7093FF}" destId="{F6EEE679-90DB-403C-8C8C-B24F5E08F661}" srcOrd="1" destOrd="0" presId="urn:microsoft.com/office/officeart/2005/8/layout/lProcess2"/>
    <dgm:cxn modelId="{D7C6D513-01F2-4A74-B248-12896B76533E}" type="presParOf" srcId="{D17952D7-C7F0-45F6-B832-D4C2CC7093FF}" destId="{E8451051-FD40-4095-962E-154DEB26CB87}" srcOrd="2" destOrd="0" presId="urn:microsoft.com/office/officeart/2005/8/layout/lProcess2"/>
    <dgm:cxn modelId="{74035490-A056-4A88-A692-05FB8FEAEC90}" type="presParOf" srcId="{E8451051-FD40-4095-962E-154DEB26CB87}" destId="{C27FD6DC-1F3D-4884-A758-316B4A19BDD8}" srcOrd="0" destOrd="0" presId="urn:microsoft.com/office/officeart/2005/8/layout/lProcess2"/>
    <dgm:cxn modelId="{A2FA5AE2-6501-44DC-A600-3A539EB0378F}" type="presParOf" srcId="{E8451051-FD40-4095-962E-154DEB26CB87}" destId="{F389EB6C-25D4-4022-9B86-E9BD2C7C838F}" srcOrd="1" destOrd="0" presId="urn:microsoft.com/office/officeart/2005/8/layout/lProcess2"/>
    <dgm:cxn modelId="{7FE698FB-8E0E-4CC9-AC23-995A8ED79FA9}" type="presParOf" srcId="{E8451051-FD40-4095-962E-154DEB26CB87}" destId="{1F9D0696-0854-4FF1-9A1F-87BA84021DA6}" srcOrd="2" destOrd="0" presId="urn:microsoft.com/office/officeart/2005/8/layout/lProcess2"/>
    <dgm:cxn modelId="{05EC1914-C455-4B56-9BB8-A9350A049D11}" type="presParOf" srcId="{1F9D0696-0854-4FF1-9A1F-87BA84021DA6}" destId="{473410F8-99BB-4532-9EAE-26A64D70A0C6}" srcOrd="0" destOrd="0" presId="urn:microsoft.com/office/officeart/2005/8/layout/lProcess2"/>
    <dgm:cxn modelId="{F878CDF2-9B11-49CC-99F3-9F48C3D1B1DC}" type="presParOf" srcId="{473410F8-99BB-4532-9EAE-26A64D70A0C6}" destId="{7793CC87-6F4D-4A5E-80FB-882FAD6CE00C}" srcOrd="0" destOrd="0" presId="urn:microsoft.com/office/officeart/2005/8/layout/lProcess2"/>
    <dgm:cxn modelId="{DFFAAB50-3786-49BE-B839-097551CA82D3}" type="presParOf" srcId="{D17952D7-C7F0-45F6-B832-D4C2CC7093FF}" destId="{0FD2E4FD-957E-4357-BA8C-D5188AF3ECF7}" srcOrd="3" destOrd="0" presId="urn:microsoft.com/office/officeart/2005/8/layout/lProcess2"/>
    <dgm:cxn modelId="{022FEBB5-620A-4866-A39A-3236ADEA7004}" type="presParOf" srcId="{D17952D7-C7F0-45F6-B832-D4C2CC7093FF}" destId="{91261111-637B-4037-9989-208A5CADDD8A}" srcOrd="4" destOrd="0" presId="urn:microsoft.com/office/officeart/2005/8/layout/lProcess2"/>
    <dgm:cxn modelId="{772978C1-B82F-4672-96B8-2769C63786F5}" type="presParOf" srcId="{91261111-637B-4037-9989-208A5CADDD8A}" destId="{498B3160-B18F-40A8-8801-2CBEDC63C678}" srcOrd="0" destOrd="0" presId="urn:microsoft.com/office/officeart/2005/8/layout/lProcess2"/>
    <dgm:cxn modelId="{D9FEF5F0-929F-4420-8E99-97E6A652A493}" type="presParOf" srcId="{91261111-637B-4037-9989-208A5CADDD8A}" destId="{BC08376B-ECEF-4F30-A6DD-5C28C9CFADA4}" srcOrd="1" destOrd="0" presId="urn:microsoft.com/office/officeart/2005/8/layout/lProcess2"/>
    <dgm:cxn modelId="{BC9A2D67-08ED-42F9-B747-7A72F5A05B77}" type="presParOf" srcId="{91261111-637B-4037-9989-208A5CADDD8A}" destId="{D7ACEC6A-5889-4BFD-8084-2A5146314FA4}" srcOrd="2" destOrd="0" presId="urn:microsoft.com/office/officeart/2005/8/layout/lProcess2"/>
    <dgm:cxn modelId="{43333F69-F043-4861-B399-8F3094196467}" type="presParOf" srcId="{D7ACEC6A-5889-4BFD-8084-2A5146314FA4}" destId="{7A8E5896-B844-42E9-90F6-20B92CF6B800}" srcOrd="0" destOrd="0" presId="urn:microsoft.com/office/officeart/2005/8/layout/lProcess2"/>
    <dgm:cxn modelId="{2F1152C6-A41F-40FA-A51B-0DA2A5860587}" type="presParOf" srcId="{7A8E5896-B844-42E9-90F6-20B92CF6B800}" destId="{99A51319-5E2C-4ACE-92A8-8D14CF259C21}" srcOrd="0" destOrd="0" presId="urn:microsoft.com/office/officeart/2005/8/layout/lProcess2"/>
    <dgm:cxn modelId="{25DA8706-72F7-4A7C-B21A-7BAB57A9E1F6}" type="presParOf" srcId="{D17952D7-C7F0-45F6-B832-D4C2CC7093FF}" destId="{08754B8D-62FC-455D-B12E-5DBC996665C0}" srcOrd="5" destOrd="0" presId="urn:microsoft.com/office/officeart/2005/8/layout/lProcess2"/>
    <dgm:cxn modelId="{FA5C83A1-B91E-434B-9E6E-479607A6F027}" type="presParOf" srcId="{D17952D7-C7F0-45F6-B832-D4C2CC7093FF}" destId="{34E5D329-7B8A-4042-9CA9-5ECA1B59F0E8}" srcOrd="6" destOrd="0" presId="urn:microsoft.com/office/officeart/2005/8/layout/lProcess2"/>
    <dgm:cxn modelId="{B7055522-3596-4227-B742-633A89A0B4DF}" type="presParOf" srcId="{34E5D329-7B8A-4042-9CA9-5ECA1B59F0E8}" destId="{7025C266-BBEC-48CB-A0A7-EBC6D9AC9965}" srcOrd="0" destOrd="0" presId="urn:microsoft.com/office/officeart/2005/8/layout/lProcess2"/>
    <dgm:cxn modelId="{32A25A41-8C30-49FA-8168-84C581F481B0}" type="presParOf" srcId="{34E5D329-7B8A-4042-9CA9-5ECA1B59F0E8}" destId="{5987B773-D694-487B-BAF0-55244FA65DBF}" srcOrd="1" destOrd="0" presId="urn:microsoft.com/office/officeart/2005/8/layout/lProcess2"/>
    <dgm:cxn modelId="{5E4B619B-1044-4F83-AC59-D4D030A63370}" type="presParOf" srcId="{34E5D329-7B8A-4042-9CA9-5ECA1B59F0E8}" destId="{F9D85D72-E5E1-435D-BE8F-6D854A267943}" srcOrd="2" destOrd="0" presId="urn:microsoft.com/office/officeart/2005/8/layout/lProcess2"/>
    <dgm:cxn modelId="{B1D07362-1D35-460C-B0B6-7D0069C9551C}" type="presParOf" srcId="{F9D85D72-E5E1-435D-BE8F-6D854A267943}" destId="{9AD22F92-DED0-4302-B438-49B800DF4E47}" srcOrd="0" destOrd="0" presId="urn:microsoft.com/office/officeart/2005/8/layout/lProcess2"/>
    <dgm:cxn modelId="{A2268664-E27E-47D8-A482-33E4515703EC}" type="presParOf" srcId="{9AD22F92-DED0-4302-B438-49B800DF4E47}" destId="{166B6C98-55C1-4B19-98B5-017332ADD32D}" srcOrd="0" destOrd="0" presId="urn:microsoft.com/office/officeart/2005/8/layout/lProcess2"/>
    <dgm:cxn modelId="{7ABFD344-7BDD-4C8D-86B8-2672DA15FCA7}" type="presParOf" srcId="{D17952D7-C7F0-45F6-B832-D4C2CC7093FF}" destId="{9263B083-5B70-4BC6-B2B4-8037D6561723}" srcOrd="7" destOrd="0" presId="urn:microsoft.com/office/officeart/2005/8/layout/lProcess2"/>
    <dgm:cxn modelId="{0878545A-6B78-4B76-A548-3BACB0357727}" type="presParOf" srcId="{D17952D7-C7F0-45F6-B832-D4C2CC7093FF}" destId="{521CCFF0-D6F9-4EA3-AEFC-B688BC5B669F}" srcOrd="8" destOrd="0" presId="urn:microsoft.com/office/officeart/2005/8/layout/lProcess2"/>
    <dgm:cxn modelId="{B44C3C37-1F1F-4FC0-AA8F-F6F325F95A50}" type="presParOf" srcId="{521CCFF0-D6F9-4EA3-AEFC-B688BC5B669F}" destId="{07BE7B94-60F3-40AC-B02A-89DF35823789}" srcOrd="0" destOrd="0" presId="urn:microsoft.com/office/officeart/2005/8/layout/lProcess2"/>
    <dgm:cxn modelId="{F6B83FD5-883D-474C-8CF0-5A5300B991D4}" type="presParOf" srcId="{521CCFF0-D6F9-4EA3-AEFC-B688BC5B669F}" destId="{46C5FCEF-CC0C-44DF-8478-209A152EE279}" srcOrd="1" destOrd="0" presId="urn:microsoft.com/office/officeart/2005/8/layout/lProcess2"/>
    <dgm:cxn modelId="{55418D6B-A4C4-4FFF-A25B-6169000B2CF2}" type="presParOf" srcId="{521CCFF0-D6F9-4EA3-AEFC-B688BC5B669F}" destId="{C66CBDFB-EA6C-4458-8D6D-62C2969C465C}" srcOrd="2" destOrd="0" presId="urn:microsoft.com/office/officeart/2005/8/layout/lProcess2"/>
    <dgm:cxn modelId="{3FFB477D-E50A-4D3B-A39D-DCF8B99CE6AA}" type="presParOf" srcId="{C66CBDFB-EA6C-4458-8D6D-62C2969C465C}" destId="{FA255173-6509-4D99-A8F0-42CB3E8B5C23}" srcOrd="0" destOrd="0" presId="urn:microsoft.com/office/officeart/2005/8/layout/lProcess2"/>
    <dgm:cxn modelId="{D10CDF34-4DEE-44FD-A7CB-AEBA65F330D0}" type="presParOf" srcId="{FA255173-6509-4D99-A8F0-42CB3E8B5C23}" destId="{A6D5C592-9909-4C23-A215-BAC58BD171B5}" srcOrd="0" destOrd="0" presId="urn:microsoft.com/office/officeart/2005/8/layout/lProcess2"/>
    <dgm:cxn modelId="{A2A24395-035F-4AB9-AA02-DB716E073449}" type="presParOf" srcId="{D17952D7-C7F0-45F6-B832-D4C2CC7093FF}" destId="{1872FE2E-394D-4033-976A-2F99C4AD3E02}" srcOrd="9" destOrd="0" presId="urn:microsoft.com/office/officeart/2005/8/layout/lProcess2"/>
    <dgm:cxn modelId="{09EADEFE-EC78-4D59-BB9A-1BFF6020AC4B}" type="presParOf" srcId="{D17952D7-C7F0-45F6-B832-D4C2CC7093FF}" destId="{30B93935-9D80-452C-8AAF-AC72090B35A6}" srcOrd="10" destOrd="0" presId="urn:microsoft.com/office/officeart/2005/8/layout/lProcess2"/>
    <dgm:cxn modelId="{35457974-0364-4BA0-A259-F8F4059F96DA}" type="presParOf" srcId="{30B93935-9D80-452C-8AAF-AC72090B35A6}" destId="{C30E119F-F20A-45C8-B1D2-F3953BE15898}" srcOrd="0" destOrd="0" presId="urn:microsoft.com/office/officeart/2005/8/layout/lProcess2"/>
    <dgm:cxn modelId="{439E2BB2-6569-467A-8680-30F8EA171559}" type="presParOf" srcId="{30B93935-9D80-452C-8AAF-AC72090B35A6}" destId="{F689F4D3-74E2-4B4A-9FC9-E9A7236B7D34}" srcOrd="1" destOrd="0" presId="urn:microsoft.com/office/officeart/2005/8/layout/lProcess2"/>
    <dgm:cxn modelId="{B2A6011B-F661-4EC3-81F2-F7A8B57DC212}" type="presParOf" srcId="{30B93935-9D80-452C-8AAF-AC72090B35A6}" destId="{AC5B38EF-D60C-4CED-B330-1AF652909DD4}" srcOrd="2" destOrd="0" presId="urn:microsoft.com/office/officeart/2005/8/layout/lProcess2"/>
    <dgm:cxn modelId="{9FE45020-8A0D-4E63-96FE-E3A9D389F541}" type="presParOf" srcId="{AC5B38EF-D60C-4CED-B330-1AF652909DD4}" destId="{E4B0A7C1-118A-4255-84FB-2CD03BA8256F}" srcOrd="0" destOrd="0" presId="urn:microsoft.com/office/officeart/2005/8/layout/lProcess2"/>
    <dgm:cxn modelId="{2C218654-36A6-47F4-9154-4D2B8BE5448A}" type="presParOf" srcId="{E4B0A7C1-118A-4255-84FB-2CD03BA8256F}" destId="{3D2D974E-F8A9-450F-92F4-B316C994DFB0}" srcOrd="0" destOrd="0" presId="urn:microsoft.com/office/officeart/2005/8/layout/lProcess2"/>
    <dgm:cxn modelId="{D44D630E-7DC2-4500-BE5A-303E07847686}" type="presParOf" srcId="{D17952D7-C7F0-45F6-B832-D4C2CC7093FF}" destId="{B5BD1E7D-E001-438E-84F0-FB9543BCAB00}" srcOrd="11" destOrd="0" presId="urn:microsoft.com/office/officeart/2005/8/layout/lProcess2"/>
    <dgm:cxn modelId="{4253F851-CA1C-410C-A696-9184CBF93B71}" type="presParOf" srcId="{D17952D7-C7F0-45F6-B832-D4C2CC7093FF}" destId="{27A89171-E7CE-449A-A288-F416E09119F5}" srcOrd="12" destOrd="0" presId="urn:microsoft.com/office/officeart/2005/8/layout/lProcess2"/>
    <dgm:cxn modelId="{EC1768BE-6DF6-473C-8C80-78F4E9B153E5}" type="presParOf" srcId="{27A89171-E7CE-449A-A288-F416E09119F5}" destId="{A1B91859-9E16-48B3-A089-54AA7C68DB5B}" srcOrd="0" destOrd="0" presId="urn:microsoft.com/office/officeart/2005/8/layout/lProcess2"/>
    <dgm:cxn modelId="{2C4809C1-50E8-4130-BA94-EDC6CC097EC4}" type="presParOf" srcId="{27A89171-E7CE-449A-A288-F416E09119F5}" destId="{B9E20E18-48F6-4CC0-8B02-1E1ED7FD1D14}" srcOrd="1" destOrd="0" presId="urn:microsoft.com/office/officeart/2005/8/layout/lProcess2"/>
    <dgm:cxn modelId="{7C6E3D02-3B12-41B5-A9F8-EE54ED472FFB}" type="presParOf" srcId="{27A89171-E7CE-449A-A288-F416E09119F5}" destId="{0221EB50-715B-4AFA-87A1-40BD1139906C}" srcOrd="2" destOrd="0" presId="urn:microsoft.com/office/officeart/2005/8/layout/lProcess2"/>
    <dgm:cxn modelId="{4B38D2F9-AB6F-4DCB-A32B-F59740909BB3}" type="presParOf" srcId="{0221EB50-715B-4AFA-87A1-40BD1139906C}" destId="{0C78C7FE-1E73-482F-A429-359C9EA6E69B}" srcOrd="0" destOrd="0" presId="urn:microsoft.com/office/officeart/2005/8/layout/lProcess2"/>
    <dgm:cxn modelId="{64DB31B6-2E56-4A67-85AC-80D35FA742C3}" type="presParOf" srcId="{0C78C7FE-1E73-482F-A429-359C9EA6E69B}" destId="{4B426C66-08C7-4C7F-B352-2B29994E6A06}" srcOrd="0" destOrd="0" presId="urn:microsoft.com/office/officeart/2005/8/layout/lProcess2"/>
    <dgm:cxn modelId="{A5E68E4E-E069-407D-9033-F25176343149}" type="presParOf" srcId="{D17952D7-C7F0-45F6-B832-D4C2CC7093FF}" destId="{70E69127-A432-4A37-91C2-0C2155B2F37D}" srcOrd="13" destOrd="0" presId="urn:microsoft.com/office/officeart/2005/8/layout/lProcess2"/>
    <dgm:cxn modelId="{DD874335-3036-4D5C-B080-AE442FDABEC0}" type="presParOf" srcId="{D17952D7-C7F0-45F6-B832-D4C2CC7093FF}" destId="{FC23A22A-2E76-400C-B51B-71239CF7E9E8}" srcOrd="14" destOrd="0" presId="urn:microsoft.com/office/officeart/2005/8/layout/lProcess2"/>
    <dgm:cxn modelId="{87BCAD86-58F9-45EC-B6C8-535DB32079C3}" type="presParOf" srcId="{FC23A22A-2E76-400C-B51B-71239CF7E9E8}" destId="{AC04866B-E82C-4109-B80D-C13B09FD133C}" srcOrd="0" destOrd="0" presId="urn:microsoft.com/office/officeart/2005/8/layout/lProcess2"/>
    <dgm:cxn modelId="{D6E87E4C-8D17-483C-850F-10C6DABF3FBF}" type="presParOf" srcId="{FC23A22A-2E76-400C-B51B-71239CF7E9E8}" destId="{BAF07613-C832-4F43-883E-494B7069C7E5}" srcOrd="1" destOrd="0" presId="urn:microsoft.com/office/officeart/2005/8/layout/lProcess2"/>
    <dgm:cxn modelId="{06BB98E2-1D8E-4EC5-928C-2683B5FFE3B0}" type="presParOf" srcId="{FC23A22A-2E76-400C-B51B-71239CF7E9E8}" destId="{BEB8CE43-86E3-40C6-A1FB-7D61EFE878E5}" srcOrd="2" destOrd="0" presId="urn:microsoft.com/office/officeart/2005/8/layout/lProcess2"/>
    <dgm:cxn modelId="{19C88116-1DD0-4BE6-8824-424EFF163064}" type="presParOf" srcId="{BEB8CE43-86E3-40C6-A1FB-7D61EFE878E5}" destId="{D9EB8ADF-36E7-438B-9C2C-AC7BBCD2BA5C}" srcOrd="0" destOrd="0" presId="urn:microsoft.com/office/officeart/2005/8/layout/lProcess2"/>
    <dgm:cxn modelId="{BDDD4AF1-F1C0-4218-85C5-ADF68FAD2B96}" type="presParOf" srcId="{D9EB8ADF-36E7-438B-9C2C-AC7BBCD2BA5C}" destId="{03BB7B80-DFED-47D9-91CB-421A3E71624D}" srcOrd="0" destOrd="0" presId="urn:microsoft.com/office/officeart/2005/8/layout/lProcess2"/>
    <dgm:cxn modelId="{54987B40-316A-4583-9D60-31AC81E1146B}" type="presParOf" srcId="{D17952D7-C7F0-45F6-B832-D4C2CC7093FF}" destId="{DCA6B54E-20D4-4D73-9D5A-5C2D8B254D60}" srcOrd="15" destOrd="0" presId="urn:microsoft.com/office/officeart/2005/8/layout/lProcess2"/>
    <dgm:cxn modelId="{FF5CD403-5633-4CF5-B129-9344E8AA29BF}" type="presParOf" srcId="{D17952D7-C7F0-45F6-B832-D4C2CC7093FF}" destId="{FFE20CA8-0103-43D2-9D4A-4BAA5254782E}" srcOrd="16" destOrd="0" presId="urn:microsoft.com/office/officeart/2005/8/layout/lProcess2"/>
    <dgm:cxn modelId="{A5DE91BA-4B15-4CE2-AA0C-3C73287E3FD3}" type="presParOf" srcId="{FFE20CA8-0103-43D2-9D4A-4BAA5254782E}" destId="{4532F34E-5C40-458B-9A93-5E79A0602906}" srcOrd="0" destOrd="0" presId="urn:microsoft.com/office/officeart/2005/8/layout/lProcess2"/>
    <dgm:cxn modelId="{F76B98AC-58C4-4188-9361-C6090D26FBF2}" type="presParOf" srcId="{FFE20CA8-0103-43D2-9D4A-4BAA5254782E}" destId="{BCC64769-3FBB-420F-A247-28046C949443}" srcOrd="1" destOrd="0" presId="urn:microsoft.com/office/officeart/2005/8/layout/lProcess2"/>
    <dgm:cxn modelId="{221851B7-0165-4042-828F-7CF5EE394E06}" type="presParOf" srcId="{FFE20CA8-0103-43D2-9D4A-4BAA5254782E}" destId="{85A9E67B-A3EC-432B-A764-CAB2792AE95F}" srcOrd="2" destOrd="0" presId="urn:microsoft.com/office/officeart/2005/8/layout/lProcess2"/>
    <dgm:cxn modelId="{25468068-20B4-4035-80B3-DD932D44F400}" type="presParOf" srcId="{85A9E67B-A3EC-432B-A764-CAB2792AE95F}" destId="{A39BB6F7-CF60-4736-A17F-8D415C524F00}" srcOrd="0" destOrd="0" presId="urn:microsoft.com/office/officeart/2005/8/layout/lProcess2"/>
    <dgm:cxn modelId="{EBB87F8A-E4CC-412A-9EC0-D4C29646A3A6}" type="presParOf" srcId="{A39BB6F7-CF60-4736-A17F-8D415C524F00}" destId="{57728420-5DF0-48B3-8EE9-09CFAA1EA607}" srcOrd="0" destOrd="0" presId="urn:microsoft.com/office/officeart/2005/8/layout/l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124F286-294F-4CB0-A6A0-2524E7769807}" type="doc">
      <dgm:prSet loTypeId="urn:microsoft.com/office/officeart/2005/8/layout/chevron1" loCatId="process" qsTypeId="urn:microsoft.com/office/officeart/2005/8/quickstyle/simple1" qsCatId="simple" csTypeId="urn:microsoft.com/office/officeart/2005/8/colors/accent0_2" csCatId="mainScheme" phldr="1"/>
      <dgm:spPr/>
      <dgm:t>
        <a:bodyPr/>
        <a:lstStyle/>
        <a:p>
          <a:endParaRPr lang="en-US"/>
        </a:p>
      </dgm:t>
    </dgm:pt>
    <dgm:pt modelId="{E277DD03-F48C-4204-A7D2-D0AD4DE65DED}">
      <dgm:prSet custT="1"/>
      <dgm:spPr>
        <a:xfrm>
          <a:off x="4865" y="112882"/>
          <a:ext cx="2794998" cy="1117999"/>
        </a:xfrm>
        <a:prstGeom prst="chevron">
          <a:avLst/>
        </a:prstGeom>
        <a:solidFill>
          <a:srgbClr val="FFFFFF">
            <a:hueOff val="0"/>
            <a:satOff val="0"/>
            <a:lumOff val="0"/>
            <a:alphaOff val="0"/>
          </a:srgbClr>
        </a:solidFill>
        <a:ln w="25400" cap="flat" cmpd="sng" algn="ctr">
          <a:solidFill>
            <a:srgbClr val="17406D">
              <a:shade val="80000"/>
              <a:hueOff val="0"/>
              <a:satOff val="0"/>
              <a:lumOff val="0"/>
              <a:alphaOff val="0"/>
            </a:srgbClr>
          </a:solidFill>
          <a:prstDash val="solid"/>
        </a:ln>
        <a:effectLst/>
      </dgm:spPr>
      <dgm:t>
        <a:bodyPr/>
        <a:lstStyle/>
        <a:p>
          <a:pPr>
            <a:buNone/>
          </a:pPr>
          <a:r>
            <a:rPr lang="en-US" sz="1800" b="1"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01/102023 – 31/12/2025</a:t>
          </a:r>
          <a:r>
            <a:rPr lang="en-US" sz="1800" b="0"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Transitional phase</a:t>
          </a:r>
          <a:endParaRPr lang="en-US" sz="1800" dirty="0">
            <a:solidFill>
              <a:srgbClr val="17406D">
                <a:hueOff val="0"/>
                <a:satOff val="0"/>
                <a:lumOff val="0"/>
                <a:alphaOff val="0"/>
              </a:srgbClr>
            </a:solidFill>
            <a:latin typeface="Cambria" panose="02040503050406030204" pitchFamily="18" charset="0"/>
            <a:ea typeface="Cambria" panose="02040503050406030204" pitchFamily="18" charset="0"/>
            <a:cs typeface="+mn-cs"/>
          </a:endParaRPr>
        </a:p>
      </dgm:t>
    </dgm:pt>
    <dgm:pt modelId="{1F10AEEA-A86A-40A1-B037-AD825E1CB32C}" type="parTrans" cxnId="{9452A44A-C39E-424D-938F-EFDD02F9E046}">
      <dgm:prSet/>
      <dgm:spPr/>
      <dgm:t>
        <a:bodyPr/>
        <a:lstStyle/>
        <a:p>
          <a:endParaRPr lang="en-US" sz="1800">
            <a:latin typeface="Cambria" panose="02040503050406030204" pitchFamily="18" charset="0"/>
            <a:ea typeface="Cambria" panose="02040503050406030204" pitchFamily="18" charset="0"/>
          </a:endParaRPr>
        </a:p>
      </dgm:t>
    </dgm:pt>
    <dgm:pt modelId="{3EBF6995-E40A-4B11-8377-272D037B2B62}" type="sibTrans" cxnId="{9452A44A-C39E-424D-938F-EFDD02F9E046}">
      <dgm:prSet custT="1"/>
      <dgm:spPr/>
      <dgm:t>
        <a:bodyPr/>
        <a:lstStyle/>
        <a:p>
          <a:endParaRPr lang="en-US" sz="1800">
            <a:latin typeface="Cambria" panose="02040503050406030204" pitchFamily="18" charset="0"/>
            <a:ea typeface="Cambria" panose="02040503050406030204" pitchFamily="18" charset="0"/>
          </a:endParaRPr>
        </a:p>
      </dgm:t>
    </dgm:pt>
    <dgm:pt modelId="{7C3F4F69-3754-4338-86D0-74C9B271AB00}">
      <dgm:prSet custT="1"/>
      <dgm:spPr>
        <a:xfrm>
          <a:off x="2583864" y="112882"/>
          <a:ext cx="2794998" cy="1117999"/>
        </a:xfrm>
        <a:prstGeom prst="chevron">
          <a:avLst/>
        </a:prstGeom>
        <a:solidFill>
          <a:srgbClr val="FFFFFF">
            <a:hueOff val="0"/>
            <a:satOff val="0"/>
            <a:lumOff val="0"/>
            <a:alphaOff val="0"/>
          </a:srgbClr>
        </a:solidFill>
        <a:ln w="25400" cap="flat" cmpd="sng" algn="ctr">
          <a:solidFill>
            <a:srgbClr val="17406D">
              <a:shade val="80000"/>
              <a:hueOff val="0"/>
              <a:satOff val="0"/>
              <a:lumOff val="0"/>
              <a:alphaOff val="0"/>
            </a:srgbClr>
          </a:solidFill>
          <a:prstDash val="solid"/>
        </a:ln>
        <a:effectLst/>
      </dgm:spPr>
      <dgm:t>
        <a:bodyPr/>
        <a:lstStyle/>
        <a:p>
          <a:pPr>
            <a:buNone/>
          </a:pPr>
          <a:r>
            <a:rPr lang="en-US" sz="1800" b="1" i="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Từ</a:t>
          </a:r>
          <a:r>
            <a:rPr lang="en-US" sz="1800" b="1"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01/01/2026</a:t>
          </a:r>
          <a:r>
            <a:rPr lang="en-US" sz="1800" b="0"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Definitive phase</a:t>
          </a:r>
          <a:endParaRPr lang="en-US" sz="1800" dirty="0">
            <a:solidFill>
              <a:srgbClr val="17406D">
                <a:hueOff val="0"/>
                <a:satOff val="0"/>
                <a:lumOff val="0"/>
                <a:alphaOff val="0"/>
              </a:srgbClr>
            </a:solidFill>
            <a:latin typeface="Cambria" panose="02040503050406030204" pitchFamily="18" charset="0"/>
            <a:ea typeface="Cambria" panose="02040503050406030204" pitchFamily="18" charset="0"/>
            <a:cs typeface="+mn-cs"/>
          </a:endParaRPr>
        </a:p>
      </dgm:t>
    </dgm:pt>
    <dgm:pt modelId="{665292F0-4E8D-48F3-8993-2E8F21B0675D}" type="parTrans" cxnId="{F998B635-8A0B-450A-A1DB-56292421F5B0}">
      <dgm:prSet/>
      <dgm:spPr/>
      <dgm:t>
        <a:bodyPr/>
        <a:lstStyle/>
        <a:p>
          <a:endParaRPr lang="en-US" sz="1800">
            <a:latin typeface="Cambria" panose="02040503050406030204" pitchFamily="18" charset="0"/>
            <a:ea typeface="Cambria" panose="02040503050406030204" pitchFamily="18" charset="0"/>
          </a:endParaRPr>
        </a:p>
      </dgm:t>
    </dgm:pt>
    <dgm:pt modelId="{4917ADC8-4A3C-4DD6-ABED-EF9FFD548B54}" type="sibTrans" cxnId="{F998B635-8A0B-450A-A1DB-56292421F5B0}">
      <dgm:prSet custT="1"/>
      <dgm:spPr/>
      <dgm:t>
        <a:bodyPr/>
        <a:lstStyle/>
        <a:p>
          <a:endParaRPr lang="en-US" sz="1800">
            <a:latin typeface="Cambria" panose="02040503050406030204" pitchFamily="18" charset="0"/>
            <a:ea typeface="Cambria" panose="02040503050406030204" pitchFamily="18" charset="0"/>
          </a:endParaRPr>
        </a:p>
      </dgm:t>
    </dgm:pt>
    <dgm:pt modelId="{6C0E7F18-1034-4EE2-9141-097DBD7962E9}">
      <dgm:prSet custT="1"/>
      <dgm:spPr>
        <a:xfrm>
          <a:off x="5162862" y="112882"/>
          <a:ext cx="2794998" cy="1117999"/>
        </a:xfrm>
        <a:prstGeom prst="chevron">
          <a:avLst/>
        </a:prstGeom>
        <a:solidFill>
          <a:srgbClr val="FFFFFF">
            <a:hueOff val="0"/>
            <a:satOff val="0"/>
            <a:lumOff val="0"/>
            <a:alphaOff val="0"/>
          </a:srgbClr>
        </a:solidFill>
        <a:ln w="25400" cap="flat" cmpd="sng" algn="ctr">
          <a:solidFill>
            <a:srgbClr val="17406D">
              <a:shade val="80000"/>
              <a:hueOff val="0"/>
              <a:satOff val="0"/>
              <a:lumOff val="0"/>
              <a:alphaOff val="0"/>
            </a:srgbClr>
          </a:solidFill>
          <a:prstDash val="solid"/>
        </a:ln>
        <a:effectLst/>
      </dgm:spPr>
      <dgm:t>
        <a:bodyPr/>
        <a:lstStyle/>
        <a:p>
          <a:pPr>
            <a:buNone/>
          </a:pPr>
          <a:r>
            <a:rPr lang="en-US" sz="1800" b="1" i="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Cuối</a:t>
          </a:r>
          <a:r>
            <a:rPr lang="en-US" sz="1800" b="1"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2030: </a:t>
          </a:r>
          <a:r>
            <a:rPr lang="en-US" sz="1800" b="0"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Xem </a:t>
          </a:r>
          <a:r>
            <a:rPr lang="en-US" sz="1800" b="0" i="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xét</a:t>
          </a:r>
          <a:r>
            <a:rPr lang="en-US" sz="1800" b="0"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a:t>
          </a:r>
          <a:r>
            <a:rPr lang="en-US" sz="1800" b="0" i="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mở</a:t>
          </a:r>
          <a:r>
            <a:rPr lang="en-US" sz="1800" b="0"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a:t>
          </a:r>
          <a:r>
            <a:rPr lang="en-US" sz="1800" b="0" i="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rộng</a:t>
          </a:r>
          <a:r>
            <a:rPr lang="en-US" sz="1800" b="0"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a:t>
          </a:r>
          <a:r>
            <a:rPr lang="en-US" sz="1800" b="0" i="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phạm</a:t>
          </a:r>
          <a:r>
            <a:rPr lang="en-US" sz="1800" b="0"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vi</a:t>
          </a:r>
          <a:endParaRPr lang="en-US" sz="1800" dirty="0">
            <a:solidFill>
              <a:srgbClr val="17406D">
                <a:hueOff val="0"/>
                <a:satOff val="0"/>
                <a:lumOff val="0"/>
                <a:alphaOff val="0"/>
              </a:srgbClr>
            </a:solidFill>
            <a:latin typeface="Cambria" panose="02040503050406030204" pitchFamily="18" charset="0"/>
            <a:ea typeface="Cambria" panose="02040503050406030204" pitchFamily="18" charset="0"/>
            <a:cs typeface="+mn-cs"/>
          </a:endParaRPr>
        </a:p>
      </dgm:t>
    </dgm:pt>
    <dgm:pt modelId="{0353D47C-D0FA-49CF-979E-F9BDB118D1C4}" type="parTrans" cxnId="{DB1F4DFE-601C-4EAA-B067-67639D9ABFB2}">
      <dgm:prSet/>
      <dgm:spPr/>
      <dgm:t>
        <a:bodyPr/>
        <a:lstStyle/>
        <a:p>
          <a:endParaRPr lang="en-US" sz="1800">
            <a:latin typeface="Cambria" panose="02040503050406030204" pitchFamily="18" charset="0"/>
            <a:ea typeface="Cambria" panose="02040503050406030204" pitchFamily="18" charset="0"/>
          </a:endParaRPr>
        </a:p>
      </dgm:t>
    </dgm:pt>
    <dgm:pt modelId="{2DE990F1-042F-4EFE-BF2C-64F0FD7230C4}" type="sibTrans" cxnId="{DB1F4DFE-601C-4EAA-B067-67639D9ABFB2}">
      <dgm:prSet custT="1"/>
      <dgm:spPr/>
      <dgm:t>
        <a:bodyPr/>
        <a:lstStyle/>
        <a:p>
          <a:endParaRPr lang="en-US" sz="1800">
            <a:latin typeface="Cambria" panose="02040503050406030204" pitchFamily="18" charset="0"/>
            <a:ea typeface="Cambria" panose="02040503050406030204" pitchFamily="18" charset="0"/>
          </a:endParaRPr>
        </a:p>
      </dgm:t>
    </dgm:pt>
    <dgm:pt modelId="{DFCC14CE-FC76-43D3-90FA-C4AA636BF962}">
      <dgm:prSet custT="1"/>
      <dgm:spPr>
        <a:xfrm>
          <a:off x="7741860" y="112882"/>
          <a:ext cx="2794998" cy="1117999"/>
        </a:xfrm>
        <a:prstGeom prst="chevron">
          <a:avLst/>
        </a:prstGeom>
        <a:solidFill>
          <a:srgbClr val="FFFFFF">
            <a:hueOff val="0"/>
            <a:satOff val="0"/>
            <a:lumOff val="0"/>
            <a:alphaOff val="0"/>
          </a:srgbClr>
        </a:solidFill>
        <a:ln w="25400" cap="flat" cmpd="sng" algn="ctr">
          <a:solidFill>
            <a:srgbClr val="17406D">
              <a:shade val="80000"/>
              <a:hueOff val="0"/>
              <a:satOff val="0"/>
              <a:lumOff val="0"/>
              <a:alphaOff val="0"/>
            </a:srgbClr>
          </a:solidFill>
          <a:prstDash val="solid"/>
        </a:ln>
        <a:effectLst/>
      </dgm:spPr>
      <dgm:t>
        <a:bodyPr/>
        <a:lstStyle/>
        <a:p>
          <a:pPr>
            <a:buNone/>
          </a:pPr>
          <a:r>
            <a:rPr lang="en-US" sz="1800" b="1" i="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Cuối</a:t>
          </a:r>
          <a:r>
            <a:rPr lang="en-US" sz="1800" b="1"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2034: </a:t>
          </a:r>
          <a:r>
            <a:rPr lang="en-US" sz="1800" b="0" i="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Thực</a:t>
          </a:r>
          <a:r>
            <a:rPr lang="en-US" sz="1800" b="0"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a:t>
          </a:r>
          <a:r>
            <a:rPr lang="en-US" sz="1800" b="0" i="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hiện</a:t>
          </a:r>
          <a:r>
            <a:rPr lang="en-US" sz="1800" b="0"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a:t>
          </a:r>
          <a:r>
            <a:rPr lang="en-US" sz="1800" b="0" i="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hoàn</a:t>
          </a:r>
          <a:r>
            <a:rPr lang="en-US" sz="1800" b="0" i="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a:t>
          </a:r>
          <a:r>
            <a:rPr lang="en-US" sz="1800" b="0" i="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toàn</a:t>
          </a:r>
          <a:endParaRPr lang="en-US" sz="1800" dirty="0">
            <a:solidFill>
              <a:srgbClr val="17406D">
                <a:hueOff val="0"/>
                <a:satOff val="0"/>
                <a:lumOff val="0"/>
                <a:alphaOff val="0"/>
              </a:srgbClr>
            </a:solidFill>
            <a:latin typeface="Cambria" panose="02040503050406030204" pitchFamily="18" charset="0"/>
            <a:ea typeface="Cambria" panose="02040503050406030204" pitchFamily="18" charset="0"/>
            <a:cs typeface="+mn-cs"/>
          </a:endParaRPr>
        </a:p>
      </dgm:t>
    </dgm:pt>
    <dgm:pt modelId="{0E8095E0-18D6-42B9-AB5A-23E984FFFD35}" type="parTrans" cxnId="{BEA3B295-4357-4C9B-83C0-A4DDD80AE1AB}">
      <dgm:prSet/>
      <dgm:spPr/>
      <dgm:t>
        <a:bodyPr/>
        <a:lstStyle/>
        <a:p>
          <a:endParaRPr lang="en-US" sz="1800">
            <a:latin typeface="Cambria" panose="02040503050406030204" pitchFamily="18" charset="0"/>
            <a:ea typeface="Cambria" panose="02040503050406030204" pitchFamily="18" charset="0"/>
          </a:endParaRPr>
        </a:p>
      </dgm:t>
    </dgm:pt>
    <dgm:pt modelId="{5EB7AF86-66A4-4BEF-8FA2-9EA57FBB9DA2}" type="sibTrans" cxnId="{BEA3B295-4357-4C9B-83C0-A4DDD80AE1AB}">
      <dgm:prSet/>
      <dgm:spPr/>
      <dgm:t>
        <a:bodyPr/>
        <a:lstStyle/>
        <a:p>
          <a:endParaRPr lang="en-US" sz="1800">
            <a:latin typeface="Cambria" panose="02040503050406030204" pitchFamily="18" charset="0"/>
            <a:ea typeface="Cambria" panose="02040503050406030204" pitchFamily="18" charset="0"/>
          </a:endParaRPr>
        </a:p>
      </dgm:t>
    </dgm:pt>
    <dgm:pt modelId="{BCBD037A-7185-4DF4-B078-EA3619D49574}">
      <dgm:prSet custT="1"/>
      <dgm:spPr>
        <a:xfrm>
          <a:off x="4865" y="1370631"/>
          <a:ext cx="2235998" cy="1170000"/>
        </a:xfrm>
        <a:prstGeom prst="rect">
          <a:avLst/>
        </a:prstGeom>
        <a:noFill/>
        <a:ln>
          <a:noFill/>
        </a:ln>
        <a:effectLst/>
      </dgm:spPr>
      <dgm:t>
        <a:bodyPr/>
        <a:lstStyle/>
        <a:p>
          <a:pPr>
            <a:buChar char="•"/>
          </a:pP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Báo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cáo</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theo</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quý</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cho</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6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loại</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hàng</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hóa</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vào</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EU</a:t>
          </a:r>
        </a:p>
      </dgm:t>
    </dgm:pt>
    <dgm:pt modelId="{B41D8755-393A-46C6-AB97-A021E4AB903F}" type="parTrans" cxnId="{ED01C5FE-60AC-4F41-BD70-A92CB384C5E9}">
      <dgm:prSet/>
      <dgm:spPr/>
      <dgm:t>
        <a:bodyPr/>
        <a:lstStyle/>
        <a:p>
          <a:endParaRPr lang="en-US" sz="1800">
            <a:latin typeface="Cambria" panose="02040503050406030204" pitchFamily="18" charset="0"/>
            <a:ea typeface="Cambria" panose="02040503050406030204" pitchFamily="18" charset="0"/>
          </a:endParaRPr>
        </a:p>
      </dgm:t>
    </dgm:pt>
    <dgm:pt modelId="{6A7AD95E-DE43-4410-AD7A-D01C62D3DC0D}" type="sibTrans" cxnId="{ED01C5FE-60AC-4F41-BD70-A92CB384C5E9}">
      <dgm:prSet/>
      <dgm:spPr/>
      <dgm:t>
        <a:bodyPr/>
        <a:lstStyle/>
        <a:p>
          <a:endParaRPr lang="en-US" sz="1800">
            <a:latin typeface="Cambria" panose="02040503050406030204" pitchFamily="18" charset="0"/>
            <a:ea typeface="Cambria" panose="02040503050406030204" pitchFamily="18" charset="0"/>
          </a:endParaRPr>
        </a:p>
      </dgm:t>
    </dgm:pt>
    <dgm:pt modelId="{6DE6E54D-CA4B-4293-83D0-6794CDFF1227}">
      <dgm:prSet custT="1"/>
      <dgm:spPr>
        <a:xfrm>
          <a:off x="5162862" y="1370631"/>
          <a:ext cx="2235998" cy="1170000"/>
        </a:xfrm>
        <a:prstGeom prst="rect">
          <a:avLst/>
        </a:prstGeom>
        <a:noFill/>
        <a:ln>
          <a:noFill/>
        </a:ln>
        <a:effectLst/>
      </dgm:spPr>
      <dgm:t>
        <a:bodyPr/>
        <a:lstStyle/>
        <a:p>
          <a:pPr>
            <a:buChar char="•"/>
          </a:pP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Mở</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rộng</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CBAM sang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các</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nhóm</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hàng</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bổ</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sung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để</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phù</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hợp</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với</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ETS</a:t>
          </a:r>
        </a:p>
      </dgm:t>
    </dgm:pt>
    <dgm:pt modelId="{CDA879A8-6E0B-4B61-B93B-E58608C2C095}" type="parTrans" cxnId="{554B8448-854C-4350-B2C0-74D75B238D60}">
      <dgm:prSet/>
      <dgm:spPr/>
      <dgm:t>
        <a:bodyPr/>
        <a:lstStyle/>
        <a:p>
          <a:endParaRPr lang="en-US" sz="1800">
            <a:latin typeface="Cambria" panose="02040503050406030204" pitchFamily="18" charset="0"/>
            <a:ea typeface="Cambria" panose="02040503050406030204" pitchFamily="18" charset="0"/>
          </a:endParaRPr>
        </a:p>
      </dgm:t>
    </dgm:pt>
    <dgm:pt modelId="{633793C9-C0C4-4837-AA65-F25E36199A83}" type="sibTrans" cxnId="{554B8448-854C-4350-B2C0-74D75B238D60}">
      <dgm:prSet/>
      <dgm:spPr/>
      <dgm:t>
        <a:bodyPr/>
        <a:lstStyle/>
        <a:p>
          <a:endParaRPr lang="en-US" sz="1800">
            <a:latin typeface="Cambria" panose="02040503050406030204" pitchFamily="18" charset="0"/>
            <a:ea typeface="Cambria" panose="02040503050406030204" pitchFamily="18" charset="0"/>
          </a:endParaRPr>
        </a:p>
      </dgm:t>
    </dgm:pt>
    <dgm:pt modelId="{16893429-F6EC-4E68-8B31-0F955E9F120B}">
      <dgm:prSet custT="1"/>
      <dgm:spPr>
        <a:xfrm>
          <a:off x="7741860" y="1370631"/>
          <a:ext cx="2235998" cy="1170000"/>
        </a:xfrm>
        <a:prstGeom prst="rect">
          <a:avLst/>
        </a:prstGeom>
        <a:noFill/>
        <a:ln>
          <a:noFill/>
        </a:ln>
        <a:effectLst/>
      </dgm:spPr>
      <dgm:t>
        <a:bodyPr/>
        <a:lstStyle/>
        <a:p>
          <a:pPr>
            <a:buChar char="•"/>
          </a:pP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Ngừng</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cấp</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phát</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miễn</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phí</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EUA</a:t>
          </a:r>
        </a:p>
      </dgm:t>
    </dgm:pt>
    <dgm:pt modelId="{AFD536CE-E846-46BF-8544-2D6886E45746}" type="sibTrans" cxnId="{F4847C1B-6762-4548-9027-C9B4832BC351}">
      <dgm:prSet/>
      <dgm:spPr/>
      <dgm:t>
        <a:bodyPr/>
        <a:lstStyle/>
        <a:p>
          <a:endParaRPr lang="en-US" sz="1800">
            <a:latin typeface="Cambria" panose="02040503050406030204" pitchFamily="18" charset="0"/>
            <a:ea typeface="Cambria" panose="02040503050406030204" pitchFamily="18" charset="0"/>
          </a:endParaRPr>
        </a:p>
      </dgm:t>
    </dgm:pt>
    <dgm:pt modelId="{DF18A8E5-87F3-441E-AB2A-04F130AFF61D}" type="parTrans" cxnId="{F4847C1B-6762-4548-9027-C9B4832BC351}">
      <dgm:prSet/>
      <dgm:spPr/>
      <dgm:t>
        <a:bodyPr/>
        <a:lstStyle/>
        <a:p>
          <a:endParaRPr lang="en-US" sz="1800">
            <a:latin typeface="Cambria" panose="02040503050406030204" pitchFamily="18" charset="0"/>
            <a:ea typeface="Cambria" panose="02040503050406030204" pitchFamily="18" charset="0"/>
          </a:endParaRPr>
        </a:p>
      </dgm:t>
    </dgm:pt>
    <dgm:pt modelId="{2217BFC0-5263-42FB-86A2-AFCE0E7A21F8}">
      <dgm:prSet custT="1"/>
      <dgm:spPr>
        <a:xfrm>
          <a:off x="2583864" y="1370631"/>
          <a:ext cx="2235998" cy="1170000"/>
        </a:xfrm>
        <a:prstGeom prst="rect">
          <a:avLst/>
        </a:prstGeom>
        <a:noFill/>
        <a:ln>
          <a:noFill/>
        </a:ln>
        <a:effectLst/>
      </dgm:spPr>
      <dgm:t>
        <a:bodyPr/>
        <a:lstStyle/>
        <a:p>
          <a:pPr>
            <a:buChar char="•"/>
          </a:pP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Mua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và</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nộp</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chứng</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chỉ</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CBAM</a:t>
          </a:r>
        </a:p>
      </dgm:t>
    </dgm:pt>
    <dgm:pt modelId="{0E005CE7-54FE-41B3-99E0-7B60CA8FC172}" type="parTrans" cxnId="{45DCA8D8-CA04-4136-A389-B791B5B44387}">
      <dgm:prSet/>
      <dgm:spPr/>
      <dgm:t>
        <a:bodyPr/>
        <a:lstStyle/>
        <a:p>
          <a:endParaRPr lang="en-US" sz="1800">
            <a:latin typeface="Cambria" panose="02040503050406030204" pitchFamily="18" charset="0"/>
            <a:ea typeface="Cambria" panose="02040503050406030204" pitchFamily="18" charset="0"/>
          </a:endParaRPr>
        </a:p>
      </dgm:t>
    </dgm:pt>
    <dgm:pt modelId="{1D6120C1-D8CF-46D8-B8AF-EC791F7E0D7A}" type="sibTrans" cxnId="{45DCA8D8-CA04-4136-A389-B791B5B44387}">
      <dgm:prSet/>
      <dgm:spPr/>
      <dgm:t>
        <a:bodyPr/>
        <a:lstStyle/>
        <a:p>
          <a:endParaRPr lang="en-US" sz="1800">
            <a:latin typeface="Cambria" panose="02040503050406030204" pitchFamily="18" charset="0"/>
            <a:ea typeface="Cambria" panose="02040503050406030204" pitchFamily="18" charset="0"/>
          </a:endParaRPr>
        </a:p>
      </dgm:t>
    </dgm:pt>
    <dgm:pt modelId="{E0FCF370-BCAA-488D-8C2B-C6B8A861FB04}">
      <dgm:prSet custT="1"/>
      <dgm:spPr>
        <a:xfrm>
          <a:off x="7741860" y="1370631"/>
          <a:ext cx="2235998" cy="1170000"/>
        </a:xfrm>
        <a:prstGeom prst="rect">
          <a:avLst/>
        </a:prstGeom>
        <a:noFill/>
        <a:ln>
          <a:noFill/>
        </a:ln>
        <a:effectLst/>
      </dgm:spPr>
      <dgm:t>
        <a:bodyPr/>
        <a:lstStyle/>
        <a:p>
          <a:pPr>
            <a:buChar char="•"/>
          </a:pP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CBAM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hoàn</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thiện</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cho</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toàn</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ngành</a:t>
          </a:r>
          <a:r>
            <a:rPr lang="en-US" sz="18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ETS.</a:t>
          </a:r>
        </a:p>
      </dgm:t>
    </dgm:pt>
    <dgm:pt modelId="{2EC35235-1B2F-4837-87A1-16E45F745AE1}" type="parTrans" cxnId="{BEBC9D4F-C03B-422E-81C7-554D1A3922DE}">
      <dgm:prSet/>
      <dgm:spPr/>
      <dgm:t>
        <a:bodyPr/>
        <a:lstStyle/>
        <a:p>
          <a:endParaRPr lang="en-US" sz="1800">
            <a:latin typeface="Cambria" panose="02040503050406030204" pitchFamily="18" charset="0"/>
            <a:ea typeface="Cambria" panose="02040503050406030204" pitchFamily="18" charset="0"/>
          </a:endParaRPr>
        </a:p>
      </dgm:t>
    </dgm:pt>
    <dgm:pt modelId="{8E308E6C-E5D0-4212-A052-523C7BB1D1B1}" type="sibTrans" cxnId="{BEBC9D4F-C03B-422E-81C7-554D1A3922DE}">
      <dgm:prSet/>
      <dgm:spPr/>
      <dgm:t>
        <a:bodyPr/>
        <a:lstStyle/>
        <a:p>
          <a:endParaRPr lang="en-US" sz="1800">
            <a:latin typeface="Cambria" panose="02040503050406030204" pitchFamily="18" charset="0"/>
            <a:ea typeface="Cambria" panose="02040503050406030204" pitchFamily="18" charset="0"/>
          </a:endParaRPr>
        </a:p>
      </dgm:t>
    </dgm:pt>
    <dgm:pt modelId="{F13D5F8C-835D-4170-9C3B-577EC59EFB0B}" type="pres">
      <dgm:prSet presAssocID="{C124F286-294F-4CB0-A6A0-2524E7769807}" presName="Name0" presStyleCnt="0">
        <dgm:presLayoutVars>
          <dgm:dir/>
          <dgm:animLvl val="lvl"/>
          <dgm:resizeHandles val="exact"/>
        </dgm:presLayoutVars>
      </dgm:prSet>
      <dgm:spPr/>
    </dgm:pt>
    <dgm:pt modelId="{830D073E-64CF-4DDE-ADDB-948C1C86FB38}" type="pres">
      <dgm:prSet presAssocID="{E277DD03-F48C-4204-A7D2-D0AD4DE65DED}" presName="composite" presStyleCnt="0"/>
      <dgm:spPr/>
    </dgm:pt>
    <dgm:pt modelId="{1499D5CE-8141-4BBC-8F20-DAC23F01E49F}" type="pres">
      <dgm:prSet presAssocID="{E277DD03-F48C-4204-A7D2-D0AD4DE65DED}" presName="parTx" presStyleLbl="node1" presStyleIdx="0" presStyleCnt="4">
        <dgm:presLayoutVars>
          <dgm:chMax val="0"/>
          <dgm:chPref val="0"/>
          <dgm:bulletEnabled val="1"/>
        </dgm:presLayoutVars>
      </dgm:prSet>
      <dgm:spPr/>
    </dgm:pt>
    <dgm:pt modelId="{7CBC61E6-D051-4FFF-844A-C0B690E3B6D2}" type="pres">
      <dgm:prSet presAssocID="{E277DD03-F48C-4204-A7D2-D0AD4DE65DED}" presName="desTx" presStyleLbl="revTx" presStyleIdx="0" presStyleCnt="4">
        <dgm:presLayoutVars>
          <dgm:bulletEnabled val="1"/>
        </dgm:presLayoutVars>
      </dgm:prSet>
      <dgm:spPr/>
    </dgm:pt>
    <dgm:pt modelId="{02334ABD-E495-4BAA-AEE8-EA0D1D50BE91}" type="pres">
      <dgm:prSet presAssocID="{3EBF6995-E40A-4B11-8377-272D037B2B62}" presName="space" presStyleCnt="0"/>
      <dgm:spPr/>
    </dgm:pt>
    <dgm:pt modelId="{7C621BB9-B852-4E93-BEE0-E0976C3D7F7E}" type="pres">
      <dgm:prSet presAssocID="{7C3F4F69-3754-4338-86D0-74C9B271AB00}" presName="composite" presStyleCnt="0"/>
      <dgm:spPr/>
    </dgm:pt>
    <dgm:pt modelId="{72BF54B4-72E7-425F-BE69-40A3D46A3870}" type="pres">
      <dgm:prSet presAssocID="{7C3F4F69-3754-4338-86D0-74C9B271AB00}" presName="parTx" presStyleLbl="node1" presStyleIdx="1" presStyleCnt="4">
        <dgm:presLayoutVars>
          <dgm:chMax val="0"/>
          <dgm:chPref val="0"/>
          <dgm:bulletEnabled val="1"/>
        </dgm:presLayoutVars>
      </dgm:prSet>
      <dgm:spPr/>
    </dgm:pt>
    <dgm:pt modelId="{D27ECA40-3114-4D83-84C2-F6052C1B46ED}" type="pres">
      <dgm:prSet presAssocID="{7C3F4F69-3754-4338-86D0-74C9B271AB00}" presName="desTx" presStyleLbl="revTx" presStyleIdx="1" presStyleCnt="4">
        <dgm:presLayoutVars>
          <dgm:bulletEnabled val="1"/>
        </dgm:presLayoutVars>
      </dgm:prSet>
      <dgm:spPr/>
    </dgm:pt>
    <dgm:pt modelId="{D7A444ED-B9CB-4881-B53E-BBCE9AC7C678}" type="pres">
      <dgm:prSet presAssocID="{4917ADC8-4A3C-4DD6-ABED-EF9FFD548B54}" presName="space" presStyleCnt="0"/>
      <dgm:spPr/>
    </dgm:pt>
    <dgm:pt modelId="{05820F67-F80D-49B0-86ED-19C2228255AE}" type="pres">
      <dgm:prSet presAssocID="{6C0E7F18-1034-4EE2-9141-097DBD7962E9}" presName="composite" presStyleCnt="0"/>
      <dgm:spPr/>
    </dgm:pt>
    <dgm:pt modelId="{5B7548E3-7DA8-49DA-A286-EE0AE52D66D7}" type="pres">
      <dgm:prSet presAssocID="{6C0E7F18-1034-4EE2-9141-097DBD7962E9}" presName="parTx" presStyleLbl="node1" presStyleIdx="2" presStyleCnt="4">
        <dgm:presLayoutVars>
          <dgm:chMax val="0"/>
          <dgm:chPref val="0"/>
          <dgm:bulletEnabled val="1"/>
        </dgm:presLayoutVars>
      </dgm:prSet>
      <dgm:spPr/>
    </dgm:pt>
    <dgm:pt modelId="{17A70EB5-57CE-4836-9CC0-E24C989475EE}" type="pres">
      <dgm:prSet presAssocID="{6C0E7F18-1034-4EE2-9141-097DBD7962E9}" presName="desTx" presStyleLbl="revTx" presStyleIdx="2" presStyleCnt="4">
        <dgm:presLayoutVars>
          <dgm:bulletEnabled val="1"/>
        </dgm:presLayoutVars>
      </dgm:prSet>
      <dgm:spPr/>
    </dgm:pt>
    <dgm:pt modelId="{83770979-1D80-469A-B41E-E42779A87827}" type="pres">
      <dgm:prSet presAssocID="{2DE990F1-042F-4EFE-BF2C-64F0FD7230C4}" presName="space" presStyleCnt="0"/>
      <dgm:spPr/>
    </dgm:pt>
    <dgm:pt modelId="{2FE24AD3-408A-46B7-810B-A357B8B9E879}" type="pres">
      <dgm:prSet presAssocID="{DFCC14CE-FC76-43D3-90FA-C4AA636BF962}" presName="composite" presStyleCnt="0"/>
      <dgm:spPr/>
    </dgm:pt>
    <dgm:pt modelId="{ACFBB37B-2885-48E7-89E3-50A5638AAD5D}" type="pres">
      <dgm:prSet presAssocID="{DFCC14CE-FC76-43D3-90FA-C4AA636BF962}" presName="parTx" presStyleLbl="node1" presStyleIdx="3" presStyleCnt="4">
        <dgm:presLayoutVars>
          <dgm:chMax val="0"/>
          <dgm:chPref val="0"/>
          <dgm:bulletEnabled val="1"/>
        </dgm:presLayoutVars>
      </dgm:prSet>
      <dgm:spPr/>
    </dgm:pt>
    <dgm:pt modelId="{6ED1CA2F-CBEF-47DE-9953-745AF4E698BC}" type="pres">
      <dgm:prSet presAssocID="{DFCC14CE-FC76-43D3-90FA-C4AA636BF962}" presName="desTx" presStyleLbl="revTx" presStyleIdx="3" presStyleCnt="4">
        <dgm:presLayoutVars>
          <dgm:bulletEnabled val="1"/>
        </dgm:presLayoutVars>
      </dgm:prSet>
      <dgm:spPr/>
    </dgm:pt>
  </dgm:ptLst>
  <dgm:cxnLst>
    <dgm:cxn modelId="{6B146C10-AC42-4DEA-9C83-B41DD63D2C1C}" type="presOf" srcId="{16893429-F6EC-4E68-8B31-0F955E9F120B}" destId="{6ED1CA2F-CBEF-47DE-9953-745AF4E698BC}" srcOrd="0" destOrd="1" presId="urn:microsoft.com/office/officeart/2005/8/layout/chevron1"/>
    <dgm:cxn modelId="{F4847C1B-6762-4548-9027-C9B4832BC351}" srcId="{DFCC14CE-FC76-43D3-90FA-C4AA636BF962}" destId="{16893429-F6EC-4E68-8B31-0F955E9F120B}" srcOrd="1" destOrd="0" parTransId="{DF18A8E5-87F3-441E-AB2A-04F130AFF61D}" sibTransId="{AFD536CE-E846-46BF-8544-2D6886E45746}"/>
    <dgm:cxn modelId="{F998B635-8A0B-450A-A1DB-56292421F5B0}" srcId="{C124F286-294F-4CB0-A6A0-2524E7769807}" destId="{7C3F4F69-3754-4338-86D0-74C9B271AB00}" srcOrd="1" destOrd="0" parTransId="{665292F0-4E8D-48F3-8993-2E8F21B0675D}" sibTransId="{4917ADC8-4A3C-4DD6-ABED-EF9FFD548B54}"/>
    <dgm:cxn modelId="{554B8448-854C-4350-B2C0-74D75B238D60}" srcId="{6C0E7F18-1034-4EE2-9141-097DBD7962E9}" destId="{6DE6E54D-CA4B-4293-83D0-6794CDFF1227}" srcOrd="0" destOrd="0" parTransId="{CDA879A8-6E0B-4B61-B93B-E58608C2C095}" sibTransId="{633793C9-C0C4-4837-AA65-F25E36199A83}"/>
    <dgm:cxn modelId="{9452A44A-C39E-424D-938F-EFDD02F9E046}" srcId="{C124F286-294F-4CB0-A6A0-2524E7769807}" destId="{E277DD03-F48C-4204-A7D2-D0AD4DE65DED}" srcOrd="0" destOrd="0" parTransId="{1F10AEEA-A86A-40A1-B037-AD825E1CB32C}" sibTransId="{3EBF6995-E40A-4B11-8377-272D037B2B62}"/>
    <dgm:cxn modelId="{B41CC14B-BA47-4E55-B659-36040F44D79D}" type="presOf" srcId="{2217BFC0-5263-42FB-86A2-AFCE0E7A21F8}" destId="{D27ECA40-3114-4D83-84C2-F6052C1B46ED}" srcOrd="0" destOrd="0" presId="urn:microsoft.com/office/officeart/2005/8/layout/chevron1"/>
    <dgm:cxn modelId="{BEBC9D4F-C03B-422E-81C7-554D1A3922DE}" srcId="{DFCC14CE-FC76-43D3-90FA-C4AA636BF962}" destId="{E0FCF370-BCAA-488D-8C2B-C6B8A861FB04}" srcOrd="0" destOrd="0" parTransId="{2EC35235-1B2F-4837-87A1-16E45F745AE1}" sibTransId="{8E308E6C-E5D0-4212-A052-523C7BB1D1B1}"/>
    <dgm:cxn modelId="{F9CBF575-6A37-487B-BE8F-448B5FBFB799}" type="presOf" srcId="{DFCC14CE-FC76-43D3-90FA-C4AA636BF962}" destId="{ACFBB37B-2885-48E7-89E3-50A5638AAD5D}" srcOrd="0" destOrd="0" presId="urn:microsoft.com/office/officeart/2005/8/layout/chevron1"/>
    <dgm:cxn modelId="{3ACB5391-8194-4D33-A806-32C438E63FA2}" type="presOf" srcId="{BCBD037A-7185-4DF4-B078-EA3619D49574}" destId="{7CBC61E6-D051-4FFF-844A-C0B690E3B6D2}" srcOrd="0" destOrd="0" presId="urn:microsoft.com/office/officeart/2005/8/layout/chevron1"/>
    <dgm:cxn modelId="{5DA8E992-4172-4D25-990B-D786869985D8}" type="presOf" srcId="{E0FCF370-BCAA-488D-8C2B-C6B8A861FB04}" destId="{6ED1CA2F-CBEF-47DE-9953-745AF4E698BC}" srcOrd="0" destOrd="0" presId="urn:microsoft.com/office/officeart/2005/8/layout/chevron1"/>
    <dgm:cxn modelId="{BEA3B295-4357-4C9B-83C0-A4DDD80AE1AB}" srcId="{C124F286-294F-4CB0-A6A0-2524E7769807}" destId="{DFCC14CE-FC76-43D3-90FA-C4AA636BF962}" srcOrd="3" destOrd="0" parTransId="{0E8095E0-18D6-42B9-AB5A-23E984FFFD35}" sibTransId="{5EB7AF86-66A4-4BEF-8FA2-9EA57FBB9DA2}"/>
    <dgm:cxn modelId="{BFE194B1-1F22-4F29-B905-B643922F26E3}" type="presOf" srcId="{6DE6E54D-CA4B-4293-83D0-6794CDFF1227}" destId="{17A70EB5-57CE-4836-9CC0-E24C989475EE}" srcOrd="0" destOrd="0" presId="urn:microsoft.com/office/officeart/2005/8/layout/chevron1"/>
    <dgm:cxn modelId="{D0E230B7-81A2-409C-BC55-817CB1663CD7}" type="presOf" srcId="{6C0E7F18-1034-4EE2-9141-097DBD7962E9}" destId="{5B7548E3-7DA8-49DA-A286-EE0AE52D66D7}" srcOrd="0" destOrd="0" presId="urn:microsoft.com/office/officeart/2005/8/layout/chevron1"/>
    <dgm:cxn modelId="{426919C3-80D3-4AB2-8B6C-98DB66CC1DF8}" type="presOf" srcId="{E277DD03-F48C-4204-A7D2-D0AD4DE65DED}" destId="{1499D5CE-8141-4BBC-8F20-DAC23F01E49F}" srcOrd="0" destOrd="0" presId="urn:microsoft.com/office/officeart/2005/8/layout/chevron1"/>
    <dgm:cxn modelId="{91D3D8C5-989E-43A8-BAEC-C453152CD33F}" type="presOf" srcId="{C124F286-294F-4CB0-A6A0-2524E7769807}" destId="{F13D5F8C-835D-4170-9C3B-577EC59EFB0B}" srcOrd="0" destOrd="0" presId="urn:microsoft.com/office/officeart/2005/8/layout/chevron1"/>
    <dgm:cxn modelId="{45DCA8D8-CA04-4136-A389-B791B5B44387}" srcId="{7C3F4F69-3754-4338-86D0-74C9B271AB00}" destId="{2217BFC0-5263-42FB-86A2-AFCE0E7A21F8}" srcOrd="0" destOrd="0" parTransId="{0E005CE7-54FE-41B3-99E0-7B60CA8FC172}" sibTransId="{1D6120C1-D8CF-46D8-B8AF-EC791F7E0D7A}"/>
    <dgm:cxn modelId="{9F8ACFE9-32BF-4F1C-998A-A779F06CB831}" type="presOf" srcId="{7C3F4F69-3754-4338-86D0-74C9B271AB00}" destId="{72BF54B4-72E7-425F-BE69-40A3D46A3870}" srcOrd="0" destOrd="0" presId="urn:microsoft.com/office/officeart/2005/8/layout/chevron1"/>
    <dgm:cxn modelId="{DB1F4DFE-601C-4EAA-B067-67639D9ABFB2}" srcId="{C124F286-294F-4CB0-A6A0-2524E7769807}" destId="{6C0E7F18-1034-4EE2-9141-097DBD7962E9}" srcOrd="2" destOrd="0" parTransId="{0353D47C-D0FA-49CF-979E-F9BDB118D1C4}" sibTransId="{2DE990F1-042F-4EFE-BF2C-64F0FD7230C4}"/>
    <dgm:cxn modelId="{ED01C5FE-60AC-4F41-BD70-A92CB384C5E9}" srcId="{E277DD03-F48C-4204-A7D2-D0AD4DE65DED}" destId="{BCBD037A-7185-4DF4-B078-EA3619D49574}" srcOrd="0" destOrd="0" parTransId="{B41D8755-393A-46C6-AB97-A021E4AB903F}" sibTransId="{6A7AD95E-DE43-4410-AD7A-D01C62D3DC0D}"/>
    <dgm:cxn modelId="{9C4B1E16-6DE4-4654-A35F-E7555F8DCAD3}" type="presParOf" srcId="{F13D5F8C-835D-4170-9C3B-577EC59EFB0B}" destId="{830D073E-64CF-4DDE-ADDB-948C1C86FB38}" srcOrd="0" destOrd="0" presId="urn:microsoft.com/office/officeart/2005/8/layout/chevron1"/>
    <dgm:cxn modelId="{DF5FA7C2-FC45-490A-80A6-DFB724BFBDF8}" type="presParOf" srcId="{830D073E-64CF-4DDE-ADDB-948C1C86FB38}" destId="{1499D5CE-8141-4BBC-8F20-DAC23F01E49F}" srcOrd="0" destOrd="0" presId="urn:microsoft.com/office/officeart/2005/8/layout/chevron1"/>
    <dgm:cxn modelId="{3D1B9120-2F87-4299-B8E3-155B18D60F53}" type="presParOf" srcId="{830D073E-64CF-4DDE-ADDB-948C1C86FB38}" destId="{7CBC61E6-D051-4FFF-844A-C0B690E3B6D2}" srcOrd="1" destOrd="0" presId="urn:microsoft.com/office/officeart/2005/8/layout/chevron1"/>
    <dgm:cxn modelId="{650127FA-F329-4431-B394-CA6AF5ACAF1A}" type="presParOf" srcId="{F13D5F8C-835D-4170-9C3B-577EC59EFB0B}" destId="{02334ABD-E495-4BAA-AEE8-EA0D1D50BE91}" srcOrd="1" destOrd="0" presId="urn:microsoft.com/office/officeart/2005/8/layout/chevron1"/>
    <dgm:cxn modelId="{1FC93959-67BD-4219-B4F7-C480ED7D46C1}" type="presParOf" srcId="{F13D5F8C-835D-4170-9C3B-577EC59EFB0B}" destId="{7C621BB9-B852-4E93-BEE0-E0976C3D7F7E}" srcOrd="2" destOrd="0" presId="urn:microsoft.com/office/officeart/2005/8/layout/chevron1"/>
    <dgm:cxn modelId="{69A11520-DDC0-4CB4-ABE4-B235C54DB73F}" type="presParOf" srcId="{7C621BB9-B852-4E93-BEE0-E0976C3D7F7E}" destId="{72BF54B4-72E7-425F-BE69-40A3D46A3870}" srcOrd="0" destOrd="0" presId="urn:microsoft.com/office/officeart/2005/8/layout/chevron1"/>
    <dgm:cxn modelId="{6FF03FFB-BC58-4D32-9412-9636B8DD3FE8}" type="presParOf" srcId="{7C621BB9-B852-4E93-BEE0-E0976C3D7F7E}" destId="{D27ECA40-3114-4D83-84C2-F6052C1B46ED}" srcOrd="1" destOrd="0" presId="urn:microsoft.com/office/officeart/2005/8/layout/chevron1"/>
    <dgm:cxn modelId="{DF09438B-6FC9-4047-A71C-BC0D4E6FD0F0}" type="presParOf" srcId="{F13D5F8C-835D-4170-9C3B-577EC59EFB0B}" destId="{D7A444ED-B9CB-4881-B53E-BBCE9AC7C678}" srcOrd="3" destOrd="0" presId="urn:microsoft.com/office/officeart/2005/8/layout/chevron1"/>
    <dgm:cxn modelId="{2F8C7BFF-DFAA-4B5E-AAE4-16A9C9AC298F}" type="presParOf" srcId="{F13D5F8C-835D-4170-9C3B-577EC59EFB0B}" destId="{05820F67-F80D-49B0-86ED-19C2228255AE}" srcOrd="4" destOrd="0" presId="urn:microsoft.com/office/officeart/2005/8/layout/chevron1"/>
    <dgm:cxn modelId="{59C0621D-EC67-4901-91E3-19D136BCE00C}" type="presParOf" srcId="{05820F67-F80D-49B0-86ED-19C2228255AE}" destId="{5B7548E3-7DA8-49DA-A286-EE0AE52D66D7}" srcOrd="0" destOrd="0" presId="urn:microsoft.com/office/officeart/2005/8/layout/chevron1"/>
    <dgm:cxn modelId="{60A72376-7314-41CA-AC4B-EF45D9167029}" type="presParOf" srcId="{05820F67-F80D-49B0-86ED-19C2228255AE}" destId="{17A70EB5-57CE-4836-9CC0-E24C989475EE}" srcOrd="1" destOrd="0" presId="urn:microsoft.com/office/officeart/2005/8/layout/chevron1"/>
    <dgm:cxn modelId="{6BCC04F2-4C06-48AB-98B8-FE0E03296DA5}" type="presParOf" srcId="{F13D5F8C-835D-4170-9C3B-577EC59EFB0B}" destId="{83770979-1D80-469A-B41E-E42779A87827}" srcOrd="5" destOrd="0" presId="urn:microsoft.com/office/officeart/2005/8/layout/chevron1"/>
    <dgm:cxn modelId="{B5D95776-B6DD-4CB7-A21B-5A1DB6CC83A5}" type="presParOf" srcId="{F13D5F8C-835D-4170-9C3B-577EC59EFB0B}" destId="{2FE24AD3-408A-46B7-810B-A357B8B9E879}" srcOrd="6" destOrd="0" presId="urn:microsoft.com/office/officeart/2005/8/layout/chevron1"/>
    <dgm:cxn modelId="{8ACC5AAA-54EA-4523-A356-416994054632}" type="presParOf" srcId="{2FE24AD3-408A-46B7-810B-A357B8B9E879}" destId="{ACFBB37B-2885-48E7-89E3-50A5638AAD5D}" srcOrd="0" destOrd="0" presId="urn:microsoft.com/office/officeart/2005/8/layout/chevron1"/>
    <dgm:cxn modelId="{F58C5EB2-B40F-42A3-992A-B70162D30BC2}" type="presParOf" srcId="{2FE24AD3-408A-46B7-810B-A357B8B9E879}" destId="{6ED1CA2F-CBEF-47DE-9953-745AF4E698BC}" srcOrd="1"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6687A80-74EA-44DE-AB38-428ADA4D1151}">
      <dsp:nvSpPr>
        <dsp:cNvPr id="0" name=""/>
        <dsp:cNvSpPr/>
      </dsp:nvSpPr>
      <dsp:spPr>
        <a:xfrm>
          <a:off x="0" y="2787187"/>
          <a:ext cx="9009751" cy="2298143"/>
        </a:xfrm>
        <a:prstGeom prst="rect">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b="1" i="0" kern="1200" dirty="0">
              <a:solidFill>
                <a:srgbClr val="C00000"/>
              </a:solidFill>
              <a:latin typeface="Cambria" panose="02040503050406030204" pitchFamily="18" charset="0"/>
              <a:ea typeface="Cambria" panose="02040503050406030204" pitchFamily="18" charset="0"/>
            </a:rPr>
            <a:t>Giai </a:t>
          </a:r>
          <a:r>
            <a:rPr lang="en-US" sz="2400" b="1" i="0" kern="1200" dirty="0" err="1">
              <a:solidFill>
                <a:srgbClr val="C00000"/>
              </a:solidFill>
              <a:latin typeface="Cambria" panose="02040503050406030204" pitchFamily="18" charset="0"/>
              <a:ea typeface="Cambria" panose="02040503050406030204" pitchFamily="18" charset="0"/>
            </a:rPr>
            <a:t>đoạn</a:t>
          </a:r>
          <a:r>
            <a:rPr lang="en-US" sz="2400" b="1" i="0" kern="1200" dirty="0">
              <a:solidFill>
                <a:srgbClr val="C00000"/>
              </a:solidFill>
              <a:latin typeface="Cambria" panose="02040503050406030204" pitchFamily="18" charset="0"/>
              <a:ea typeface="Cambria" panose="02040503050406030204" pitchFamily="18" charset="0"/>
            </a:rPr>
            <a:t> 2030–2050: </a:t>
          </a:r>
          <a:r>
            <a:rPr lang="en-US" sz="2400" b="0" i="0" kern="1200" dirty="0" err="1">
              <a:latin typeface="Cambria" panose="02040503050406030204" pitchFamily="18" charset="0"/>
              <a:ea typeface="Cambria" panose="02040503050406030204" pitchFamily="18" charset="0"/>
            </a:rPr>
            <a:t>Chuyển</a:t>
          </a:r>
          <a:r>
            <a:rPr lang="en-US" sz="2400" b="0" i="0" kern="1200" dirty="0">
              <a:latin typeface="Cambria" panose="02040503050406030204" pitchFamily="18" charset="0"/>
              <a:ea typeface="Cambria" panose="02040503050406030204" pitchFamily="18" charset="0"/>
            </a:rPr>
            <a:t> </a:t>
          </a:r>
          <a:r>
            <a:rPr lang="en-US" sz="2400" b="0" i="0" kern="1200" dirty="0" err="1">
              <a:latin typeface="Cambria" panose="02040503050406030204" pitchFamily="18" charset="0"/>
              <a:ea typeface="Cambria" panose="02040503050406030204" pitchFamily="18" charset="0"/>
            </a:rPr>
            <a:t>đổi</a:t>
          </a:r>
          <a:r>
            <a:rPr lang="en-US" sz="2400" b="0" i="0" kern="1200" dirty="0">
              <a:latin typeface="Cambria" panose="02040503050406030204" pitchFamily="18" charset="0"/>
              <a:ea typeface="Cambria" panose="02040503050406030204" pitchFamily="18" charset="0"/>
            </a:rPr>
            <a:t> </a:t>
          </a:r>
          <a:r>
            <a:rPr lang="en-US" sz="2400" b="0" i="0" kern="1200" dirty="0" err="1">
              <a:latin typeface="Cambria" panose="02040503050406030204" pitchFamily="18" charset="0"/>
              <a:ea typeface="Cambria" panose="02040503050406030204" pitchFamily="18" charset="0"/>
            </a:rPr>
            <a:t>sâu</a:t>
          </a:r>
          <a:r>
            <a:rPr lang="en-US" sz="2400" b="0" i="0" kern="1200" dirty="0">
              <a:latin typeface="Cambria" panose="02040503050406030204" pitchFamily="18" charset="0"/>
              <a:ea typeface="Cambria" panose="02040503050406030204" pitchFamily="18" charset="0"/>
            </a:rPr>
            <a:t> </a:t>
          </a:r>
          <a:r>
            <a:rPr lang="en-US" sz="2400" b="0" i="0" kern="1200" dirty="0" err="1">
              <a:latin typeface="Cambria" panose="02040503050406030204" pitchFamily="18" charset="0"/>
              <a:ea typeface="Cambria" panose="02040503050406030204" pitchFamily="18" charset="0"/>
            </a:rPr>
            <a:t>rộng</a:t>
          </a:r>
          <a:r>
            <a:rPr lang="en-US" sz="2400" b="0" i="0" kern="1200" dirty="0">
              <a:latin typeface="Cambria" panose="02040503050406030204" pitchFamily="18" charset="0"/>
              <a:ea typeface="Cambria" panose="02040503050406030204" pitchFamily="18" charset="0"/>
            </a:rPr>
            <a:t> </a:t>
          </a:r>
          <a:r>
            <a:rPr lang="en-US" sz="2400" b="0" i="0" kern="1200" dirty="0" err="1">
              <a:latin typeface="Cambria" panose="02040503050406030204" pitchFamily="18" charset="0"/>
              <a:ea typeface="Cambria" panose="02040503050406030204" pitchFamily="18" charset="0"/>
            </a:rPr>
            <a:t>toàn</a:t>
          </a:r>
          <a:r>
            <a:rPr lang="en-US" sz="2400" b="0" i="0" kern="1200" dirty="0">
              <a:latin typeface="Cambria" panose="02040503050406030204" pitchFamily="18" charset="0"/>
              <a:ea typeface="Cambria" panose="02040503050406030204" pitchFamily="18" charset="0"/>
            </a:rPr>
            <a:t> </a:t>
          </a:r>
          <a:r>
            <a:rPr lang="en-US" sz="2400" b="0" i="0" kern="1200" dirty="0" err="1">
              <a:latin typeface="Cambria" panose="02040503050406030204" pitchFamily="18" charset="0"/>
              <a:ea typeface="Cambria" panose="02040503050406030204" pitchFamily="18" charset="0"/>
            </a:rPr>
            <a:t>nền</a:t>
          </a:r>
          <a:r>
            <a:rPr lang="en-US" sz="2400" b="0" i="0" kern="1200" dirty="0">
              <a:latin typeface="Cambria" panose="02040503050406030204" pitchFamily="18" charset="0"/>
              <a:ea typeface="Cambria" panose="02040503050406030204" pitchFamily="18" charset="0"/>
            </a:rPr>
            <a:t> </a:t>
          </a:r>
          <a:r>
            <a:rPr lang="en-US" sz="2400" b="0" i="0" kern="1200" dirty="0" err="1">
              <a:latin typeface="Cambria" panose="02040503050406030204" pitchFamily="18" charset="0"/>
              <a:ea typeface="Cambria" panose="02040503050406030204" pitchFamily="18" charset="0"/>
            </a:rPr>
            <a:t>kinh</a:t>
          </a:r>
          <a:r>
            <a:rPr lang="en-US" sz="2400" b="0" i="0" kern="1200" dirty="0">
              <a:latin typeface="Cambria" panose="02040503050406030204" pitchFamily="18" charset="0"/>
              <a:ea typeface="Cambria" panose="02040503050406030204" pitchFamily="18" charset="0"/>
            </a:rPr>
            <a:t> </a:t>
          </a:r>
          <a:r>
            <a:rPr lang="en-US" sz="2400" b="0" i="0" kern="1200" dirty="0" err="1">
              <a:latin typeface="Cambria" panose="02040503050406030204" pitchFamily="18" charset="0"/>
              <a:ea typeface="Cambria" panose="02040503050406030204" pitchFamily="18" charset="0"/>
            </a:rPr>
            <a:t>tế</a:t>
          </a:r>
          <a:endParaRPr lang="en-US" sz="2400" kern="1200" dirty="0">
            <a:latin typeface="Cambria" panose="02040503050406030204" pitchFamily="18" charset="0"/>
            <a:ea typeface="Cambria" panose="02040503050406030204" pitchFamily="18" charset="0"/>
          </a:endParaRPr>
        </a:p>
      </dsp:txBody>
      <dsp:txXfrm>
        <a:off x="0" y="2787187"/>
        <a:ext cx="9009751" cy="1240997"/>
      </dsp:txXfrm>
    </dsp:sp>
    <dsp:sp modelId="{DD6DEEDA-5BE4-47E5-80B7-509B93F6D74A}">
      <dsp:nvSpPr>
        <dsp:cNvPr id="0" name=""/>
        <dsp:cNvSpPr/>
      </dsp:nvSpPr>
      <dsp:spPr>
        <a:xfrm>
          <a:off x="17213" y="3786883"/>
          <a:ext cx="2219863" cy="129848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vi-VN" sz="1800" b="0" kern="1200" dirty="0">
              <a:latin typeface="Cambria" panose="02040503050406030204" pitchFamily="18" charset="0"/>
              <a:ea typeface="Cambria" panose="02040503050406030204" pitchFamily="18" charset="0"/>
            </a:rPr>
            <a:t>Cắt giảm mạnh phát thải từ năng lượng, công nghiệp nặng, giao thông, xây dựng</a:t>
          </a:r>
          <a:endParaRPr lang="en-US" sz="1800" b="0" kern="1200" dirty="0">
            <a:latin typeface="Cambria" panose="02040503050406030204" pitchFamily="18" charset="0"/>
            <a:ea typeface="Cambria" panose="02040503050406030204" pitchFamily="18" charset="0"/>
          </a:endParaRPr>
        </a:p>
      </dsp:txBody>
      <dsp:txXfrm>
        <a:off x="17213" y="3786883"/>
        <a:ext cx="2219863" cy="1298486"/>
      </dsp:txXfrm>
    </dsp:sp>
    <dsp:sp modelId="{63449008-4944-4A3C-8A43-B78CA0E42944}">
      <dsp:nvSpPr>
        <dsp:cNvPr id="0" name=""/>
        <dsp:cNvSpPr/>
      </dsp:nvSpPr>
      <dsp:spPr>
        <a:xfrm>
          <a:off x="2237077" y="3786883"/>
          <a:ext cx="1636536" cy="129848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b="0" kern="1200" dirty="0">
              <a:latin typeface="Cambria" panose="02040503050406030204" pitchFamily="18" charset="0"/>
              <a:ea typeface="Cambria" panose="02040503050406030204" pitchFamily="18" charset="0"/>
            </a:rPr>
            <a:t>Thay </a:t>
          </a:r>
          <a:r>
            <a:rPr lang="en-US" sz="1800" b="0" kern="1200" dirty="0" err="1">
              <a:latin typeface="Cambria" panose="02040503050406030204" pitchFamily="18" charset="0"/>
              <a:ea typeface="Cambria" panose="02040503050406030204" pitchFamily="18" charset="0"/>
            </a:rPr>
            <a:t>thế</a:t>
          </a:r>
          <a:r>
            <a:rPr lang="en-US" sz="1800" b="0" kern="1200" dirty="0">
              <a:latin typeface="Cambria" panose="02040503050406030204" pitchFamily="18" charset="0"/>
              <a:ea typeface="Cambria" panose="02040503050406030204" pitchFamily="18" charset="0"/>
            </a:rPr>
            <a:t> </a:t>
          </a:r>
          <a:r>
            <a:rPr lang="en-US" sz="1800" b="0" kern="1200" dirty="0" err="1">
              <a:latin typeface="Cambria" panose="02040503050406030204" pitchFamily="18" charset="0"/>
              <a:ea typeface="Cambria" panose="02040503050406030204" pitchFamily="18" charset="0"/>
            </a:rPr>
            <a:t>nhiên</a:t>
          </a:r>
          <a:r>
            <a:rPr lang="en-US" sz="1800" b="0" kern="1200" dirty="0">
              <a:latin typeface="Cambria" panose="02040503050406030204" pitchFamily="18" charset="0"/>
              <a:ea typeface="Cambria" panose="02040503050406030204" pitchFamily="18" charset="0"/>
            </a:rPr>
            <a:t> </a:t>
          </a:r>
          <a:r>
            <a:rPr lang="en-US" sz="1800" b="0" kern="1200" dirty="0" err="1">
              <a:latin typeface="Cambria" panose="02040503050406030204" pitchFamily="18" charset="0"/>
              <a:ea typeface="Cambria" panose="02040503050406030204" pitchFamily="18" charset="0"/>
            </a:rPr>
            <a:t>liệu</a:t>
          </a:r>
          <a:r>
            <a:rPr lang="en-US" sz="1800" b="0" kern="1200" dirty="0">
              <a:latin typeface="Cambria" panose="02040503050406030204" pitchFamily="18" charset="0"/>
              <a:ea typeface="Cambria" panose="02040503050406030204" pitchFamily="18" charset="0"/>
            </a:rPr>
            <a:t> </a:t>
          </a:r>
          <a:r>
            <a:rPr lang="en-US" sz="1800" b="0" kern="1200" dirty="0" err="1">
              <a:latin typeface="Cambria" panose="02040503050406030204" pitchFamily="18" charset="0"/>
              <a:ea typeface="Cambria" panose="02040503050406030204" pitchFamily="18" charset="0"/>
            </a:rPr>
            <a:t>hóa</a:t>
          </a:r>
          <a:r>
            <a:rPr lang="en-US" sz="1800" b="0" kern="1200" dirty="0">
              <a:latin typeface="Cambria" panose="02040503050406030204" pitchFamily="18" charset="0"/>
              <a:ea typeface="Cambria" panose="02040503050406030204" pitchFamily="18" charset="0"/>
            </a:rPr>
            <a:t> </a:t>
          </a:r>
          <a:r>
            <a:rPr lang="en-US" sz="1800" b="0" kern="1200" dirty="0" err="1">
              <a:latin typeface="Cambria" panose="02040503050406030204" pitchFamily="18" charset="0"/>
              <a:ea typeface="Cambria" panose="02040503050406030204" pitchFamily="18" charset="0"/>
            </a:rPr>
            <a:t>thạch</a:t>
          </a:r>
          <a:r>
            <a:rPr lang="en-US" sz="1800" b="0" kern="1200" dirty="0">
              <a:latin typeface="Cambria" panose="02040503050406030204" pitchFamily="18" charset="0"/>
              <a:ea typeface="Cambria" panose="02040503050406030204" pitchFamily="18" charset="0"/>
            </a:rPr>
            <a:t> </a:t>
          </a:r>
          <a:r>
            <a:rPr lang="en-US" sz="1800" b="0" kern="1200" dirty="0" err="1">
              <a:latin typeface="Cambria" panose="02040503050406030204" pitchFamily="18" charset="0"/>
              <a:ea typeface="Cambria" panose="02040503050406030204" pitchFamily="18" charset="0"/>
            </a:rPr>
            <a:t>bằng</a:t>
          </a:r>
          <a:r>
            <a:rPr lang="en-US" sz="1800" b="0" kern="1200" dirty="0">
              <a:latin typeface="Cambria" panose="02040503050406030204" pitchFamily="18" charset="0"/>
              <a:ea typeface="Cambria" panose="02040503050406030204" pitchFamily="18" charset="0"/>
            </a:rPr>
            <a:t> </a:t>
          </a:r>
          <a:r>
            <a:rPr lang="en-US" sz="1800" b="0" kern="1200" dirty="0" err="1">
              <a:latin typeface="Cambria" panose="02040503050406030204" pitchFamily="18" charset="0"/>
              <a:ea typeface="Cambria" panose="02040503050406030204" pitchFamily="18" charset="0"/>
            </a:rPr>
            <a:t>điện</a:t>
          </a:r>
          <a:r>
            <a:rPr lang="en-US" sz="1800" b="0" kern="1200" dirty="0">
              <a:latin typeface="Cambria" panose="02040503050406030204" pitchFamily="18" charset="0"/>
              <a:ea typeface="Cambria" panose="02040503050406030204" pitchFamily="18" charset="0"/>
            </a:rPr>
            <a:t> </a:t>
          </a:r>
          <a:r>
            <a:rPr lang="en-US" sz="1800" b="0" kern="1200" dirty="0" err="1">
              <a:latin typeface="Cambria" panose="02040503050406030204" pitchFamily="18" charset="0"/>
              <a:ea typeface="Cambria" panose="02040503050406030204" pitchFamily="18" charset="0"/>
            </a:rPr>
            <a:t>xanh</a:t>
          </a:r>
          <a:r>
            <a:rPr lang="en-US" sz="1800" b="0" kern="1200" dirty="0">
              <a:latin typeface="Cambria" panose="02040503050406030204" pitchFamily="18" charset="0"/>
              <a:ea typeface="Cambria" panose="02040503050406030204" pitchFamily="18" charset="0"/>
            </a:rPr>
            <a:t> (RE + hydro)</a:t>
          </a:r>
        </a:p>
      </dsp:txBody>
      <dsp:txXfrm>
        <a:off x="2237077" y="3786883"/>
        <a:ext cx="1636536" cy="1298486"/>
      </dsp:txXfrm>
    </dsp:sp>
    <dsp:sp modelId="{81C37011-62EE-4DC4-9FEC-FA70AF4021F3}">
      <dsp:nvSpPr>
        <dsp:cNvPr id="0" name=""/>
        <dsp:cNvSpPr/>
      </dsp:nvSpPr>
      <dsp:spPr>
        <a:xfrm>
          <a:off x="3873614" y="3786883"/>
          <a:ext cx="1636536" cy="129848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vi-VN" sz="1800" b="0" kern="1200" dirty="0">
              <a:latin typeface="Cambria" panose="02040503050406030204" pitchFamily="18" charset="0"/>
              <a:ea typeface="Cambria" panose="02040503050406030204" pitchFamily="18" charset="0"/>
            </a:rPr>
            <a:t>Áp dụng quy mô lớn công nghệ thu giữ – lưu trữ carbon (CCS)</a:t>
          </a:r>
        </a:p>
      </dsp:txBody>
      <dsp:txXfrm>
        <a:off x="3873614" y="3786883"/>
        <a:ext cx="1636536" cy="1298486"/>
      </dsp:txXfrm>
    </dsp:sp>
    <dsp:sp modelId="{0F9FB54F-A084-45C8-A714-0D054A7F91AF}">
      <dsp:nvSpPr>
        <dsp:cNvPr id="0" name=""/>
        <dsp:cNvSpPr/>
      </dsp:nvSpPr>
      <dsp:spPr>
        <a:xfrm>
          <a:off x="5510150" y="3786883"/>
          <a:ext cx="1573415" cy="129848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vi-VN" sz="1800" b="0" kern="1200" dirty="0">
              <a:latin typeface="Cambria" panose="02040503050406030204" pitchFamily="18" charset="0"/>
              <a:ea typeface="Cambria" panose="02040503050406030204" pitchFamily="18" charset="0"/>
            </a:rPr>
            <a:t>Tái cơ cấu nông nghiệp và chuỗi cung ứng bền vững</a:t>
          </a:r>
        </a:p>
      </dsp:txBody>
      <dsp:txXfrm>
        <a:off x="5510150" y="3786883"/>
        <a:ext cx="1573415" cy="1298486"/>
      </dsp:txXfrm>
    </dsp:sp>
    <dsp:sp modelId="{16740F95-5813-416A-9438-E5FB7BE1513D}">
      <dsp:nvSpPr>
        <dsp:cNvPr id="0" name=""/>
        <dsp:cNvSpPr/>
      </dsp:nvSpPr>
      <dsp:spPr>
        <a:xfrm>
          <a:off x="7070798" y="3786883"/>
          <a:ext cx="1938952" cy="129848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vi-VN" sz="1800" b="0" kern="1200" dirty="0">
              <a:latin typeface="Cambria" panose="02040503050406030204" pitchFamily="18" charset="0"/>
              <a:ea typeface="Cambria" panose="02040503050406030204" pitchFamily="18" charset="0"/>
            </a:rPr>
            <a:t>Tích hợp hệ thống ETS Việt Nam với thị trường khu vực/quốc tế</a:t>
          </a:r>
        </a:p>
      </dsp:txBody>
      <dsp:txXfrm>
        <a:off x="7070798" y="3786883"/>
        <a:ext cx="1938952" cy="1298486"/>
      </dsp:txXfrm>
    </dsp:sp>
    <dsp:sp modelId="{CB33A0EE-DD02-4053-B74F-CDA2CFEF8BE9}">
      <dsp:nvSpPr>
        <dsp:cNvPr id="0" name=""/>
        <dsp:cNvSpPr/>
      </dsp:nvSpPr>
      <dsp:spPr>
        <a:xfrm rot="10800000">
          <a:off x="0" y="39"/>
          <a:ext cx="9009751" cy="2814598"/>
        </a:xfrm>
        <a:prstGeom prst="upArrowCallout">
          <a:avLst/>
        </a:prstGeom>
        <a:solidFill>
          <a:schemeClr val="lt1">
            <a:hueOff val="0"/>
            <a:satOff val="0"/>
            <a:lumOff val="0"/>
            <a:alphaOff val="0"/>
          </a:schemeClr>
        </a:solidFill>
        <a:ln w="19050" cap="flat" cmpd="sng" algn="ctr">
          <a:solidFill>
            <a:schemeClr val="accent1">
              <a:shade val="80000"/>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170688" tIns="170688" rIns="170688" bIns="170688" numCol="1" spcCol="1270" anchor="ctr" anchorCtr="0">
          <a:noAutofit/>
        </a:bodyPr>
        <a:lstStyle/>
        <a:p>
          <a:pPr marL="0" lvl="0" indent="0" algn="ctr" defTabSz="1066800">
            <a:lnSpc>
              <a:spcPct val="90000"/>
            </a:lnSpc>
            <a:spcBef>
              <a:spcPct val="0"/>
            </a:spcBef>
            <a:spcAft>
              <a:spcPct val="35000"/>
            </a:spcAft>
            <a:buNone/>
          </a:pPr>
          <a:r>
            <a:rPr lang="en-US" sz="2400" b="1" i="0" kern="1200" dirty="0">
              <a:solidFill>
                <a:srgbClr val="C00000"/>
              </a:solidFill>
              <a:latin typeface="Cambria" panose="02040503050406030204" pitchFamily="18" charset="0"/>
              <a:ea typeface="Cambria" panose="02040503050406030204" pitchFamily="18" charset="0"/>
            </a:rPr>
            <a:t>Giai </a:t>
          </a:r>
          <a:r>
            <a:rPr lang="en-US" sz="2400" b="1" i="0" kern="1200" dirty="0" err="1">
              <a:solidFill>
                <a:srgbClr val="C00000"/>
              </a:solidFill>
              <a:latin typeface="Cambria" panose="02040503050406030204" pitchFamily="18" charset="0"/>
              <a:ea typeface="Cambria" panose="02040503050406030204" pitchFamily="18" charset="0"/>
            </a:rPr>
            <a:t>đoạn</a:t>
          </a:r>
          <a:r>
            <a:rPr lang="en-US" sz="2400" b="1" i="0" kern="1200" dirty="0">
              <a:solidFill>
                <a:srgbClr val="C00000"/>
              </a:solidFill>
              <a:latin typeface="Cambria" panose="02040503050406030204" pitchFamily="18" charset="0"/>
              <a:ea typeface="Cambria" panose="02040503050406030204" pitchFamily="18" charset="0"/>
            </a:rPr>
            <a:t> 2025–2030: </a:t>
          </a:r>
          <a:r>
            <a:rPr lang="en-US" sz="2400" b="0" i="0" kern="1200" dirty="0" err="1">
              <a:latin typeface="Cambria" panose="02040503050406030204" pitchFamily="18" charset="0"/>
              <a:ea typeface="Cambria" panose="02040503050406030204" pitchFamily="18" charset="0"/>
            </a:rPr>
            <a:t>Thực</a:t>
          </a:r>
          <a:r>
            <a:rPr lang="en-US" sz="2400" b="0" i="0" kern="1200" dirty="0">
              <a:latin typeface="Cambria" panose="02040503050406030204" pitchFamily="18" charset="0"/>
              <a:ea typeface="Cambria" panose="02040503050406030204" pitchFamily="18" charset="0"/>
            </a:rPr>
            <a:t> </a:t>
          </a:r>
          <a:r>
            <a:rPr lang="en-US" sz="2400" b="0" i="0" kern="1200" dirty="0" err="1">
              <a:latin typeface="Cambria" panose="02040503050406030204" pitchFamily="18" charset="0"/>
              <a:ea typeface="Cambria" panose="02040503050406030204" pitchFamily="18" charset="0"/>
            </a:rPr>
            <a:t>thi</a:t>
          </a:r>
          <a:r>
            <a:rPr lang="en-US" sz="2400" b="0" i="0" kern="1200" dirty="0">
              <a:latin typeface="Cambria" panose="02040503050406030204" pitchFamily="18" charset="0"/>
              <a:ea typeface="Cambria" panose="02040503050406030204" pitchFamily="18" charset="0"/>
            </a:rPr>
            <a:t> </a:t>
          </a:r>
          <a:r>
            <a:rPr lang="en-US" sz="2400" b="0" i="0" kern="1200" dirty="0" err="1">
              <a:latin typeface="Cambria" panose="02040503050406030204" pitchFamily="18" charset="0"/>
              <a:ea typeface="Cambria" panose="02040503050406030204" pitchFamily="18" charset="0"/>
            </a:rPr>
            <a:t>nền</a:t>
          </a:r>
          <a:r>
            <a:rPr lang="en-US" sz="2400" b="0" i="0" kern="1200" dirty="0">
              <a:latin typeface="Cambria" panose="02040503050406030204" pitchFamily="18" charset="0"/>
              <a:ea typeface="Cambria" panose="02040503050406030204" pitchFamily="18" charset="0"/>
            </a:rPr>
            <a:t> </a:t>
          </a:r>
          <a:r>
            <a:rPr lang="en-US" sz="2400" b="0" i="0" kern="1200" dirty="0" err="1">
              <a:latin typeface="Cambria" panose="02040503050406030204" pitchFamily="18" charset="0"/>
              <a:ea typeface="Cambria" panose="02040503050406030204" pitchFamily="18" charset="0"/>
            </a:rPr>
            <a:t>tảng</a:t>
          </a:r>
          <a:r>
            <a:rPr lang="en-US" sz="2400" b="0" i="0" kern="1200" dirty="0">
              <a:latin typeface="Cambria" panose="02040503050406030204" pitchFamily="18" charset="0"/>
              <a:ea typeface="Cambria" panose="02040503050406030204" pitchFamily="18" charset="0"/>
            </a:rPr>
            <a:t> </a:t>
          </a:r>
          <a:r>
            <a:rPr lang="en-US" sz="2400" b="0" i="0" kern="1200" dirty="0" err="1">
              <a:latin typeface="Cambria" panose="02040503050406030204" pitchFamily="18" charset="0"/>
              <a:ea typeface="Cambria" panose="02040503050406030204" pitchFamily="18" charset="0"/>
            </a:rPr>
            <a:t>chính</a:t>
          </a:r>
          <a:r>
            <a:rPr lang="en-US" sz="2400" b="0" i="0" kern="1200" dirty="0">
              <a:latin typeface="Cambria" panose="02040503050406030204" pitchFamily="18" charset="0"/>
              <a:ea typeface="Cambria" panose="02040503050406030204" pitchFamily="18" charset="0"/>
            </a:rPr>
            <a:t> </a:t>
          </a:r>
          <a:r>
            <a:rPr lang="en-US" sz="2400" b="0" i="0" kern="1200" dirty="0" err="1">
              <a:latin typeface="Cambria" panose="02040503050406030204" pitchFamily="18" charset="0"/>
              <a:ea typeface="Cambria" panose="02040503050406030204" pitchFamily="18" charset="0"/>
            </a:rPr>
            <a:t>sách</a:t>
          </a:r>
          <a:endParaRPr lang="en-US" sz="2400" kern="1200" dirty="0">
            <a:latin typeface="Cambria" panose="02040503050406030204" pitchFamily="18" charset="0"/>
            <a:ea typeface="Cambria" panose="02040503050406030204" pitchFamily="18" charset="0"/>
          </a:endParaRPr>
        </a:p>
      </dsp:txBody>
      <dsp:txXfrm rot="-10800000">
        <a:off x="0" y="39"/>
        <a:ext cx="9009751" cy="987924"/>
      </dsp:txXfrm>
    </dsp:sp>
    <dsp:sp modelId="{4B9EC787-AC6B-4F37-B2D1-81DD6B1D7EC3}">
      <dsp:nvSpPr>
        <dsp:cNvPr id="0" name=""/>
        <dsp:cNvSpPr/>
      </dsp:nvSpPr>
      <dsp:spPr>
        <a:xfrm>
          <a:off x="17071" y="829063"/>
          <a:ext cx="1600871" cy="101806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Triển</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khai</a:t>
          </a:r>
          <a:r>
            <a:rPr lang="en-US" sz="1800" kern="1200" dirty="0">
              <a:latin typeface="Cambria" panose="02040503050406030204" pitchFamily="18" charset="0"/>
              <a:ea typeface="Cambria" panose="02040503050406030204" pitchFamily="18" charset="0"/>
            </a:rPr>
            <a:t> NDC </a:t>
          </a:r>
          <a:r>
            <a:rPr lang="en-US" sz="1800" kern="1200" dirty="0" err="1">
              <a:latin typeface="Cambria" panose="02040503050406030204" pitchFamily="18" charset="0"/>
              <a:ea typeface="Cambria" panose="02040503050406030204" pitchFamily="18" charset="0"/>
            </a:rPr>
            <a:t>cập</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nhật</a:t>
          </a:r>
          <a:endParaRPr lang="en-US" sz="1800" kern="1200" dirty="0">
            <a:latin typeface="Cambria" panose="02040503050406030204" pitchFamily="18" charset="0"/>
            <a:ea typeface="Cambria" panose="02040503050406030204" pitchFamily="18" charset="0"/>
          </a:endParaRPr>
        </a:p>
      </dsp:txBody>
      <dsp:txXfrm>
        <a:off x="17071" y="829063"/>
        <a:ext cx="1600871" cy="1018066"/>
      </dsp:txXfrm>
    </dsp:sp>
    <dsp:sp modelId="{7667B368-E4A3-4AF7-8954-BB308EEDAF67}">
      <dsp:nvSpPr>
        <dsp:cNvPr id="0" name=""/>
        <dsp:cNvSpPr/>
      </dsp:nvSpPr>
      <dsp:spPr>
        <a:xfrm>
          <a:off x="1617943" y="829063"/>
          <a:ext cx="2207184" cy="101806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Thử</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nghiệm</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và</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vạn</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hành</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thị</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trường</a:t>
          </a:r>
          <a:r>
            <a:rPr lang="en-US" sz="1800" kern="1200" dirty="0">
              <a:latin typeface="Cambria" panose="02040503050406030204" pitchFamily="18" charset="0"/>
              <a:ea typeface="Cambria" panose="02040503050406030204" pitchFamily="18" charset="0"/>
            </a:rPr>
            <a:t> carbon </a:t>
          </a:r>
          <a:r>
            <a:rPr lang="en-US" sz="1800" kern="1200" dirty="0" err="1">
              <a:latin typeface="Cambria" panose="02040503050406030204" pitchFamily="18" charset="0"/>
              <a:ea typeface="Cambria" panose="02040503050406030204" pitchFamily="18" charset="0"/>
            </a:rPr>
            <a:t>nội</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địa</a:t>
          </a:r>
          <a:endParaRPr lang="en-US" sz="1800" kern="1200" dirty="0">
            <a:latin typeface="Cambria" panose="02040503050406030204" pitchFamily="18" charset="0"/>
            <a:ea typeface="Cambria" panose="02040503050406030204" pitchFamily="18" charset="0"/>
          </a:endParaRPr>
        </a:p>
      </dsp:txBody>
      <dsp:txXfrm>
        <a:off x="1617943" y="829063"/>
        <a:ext cx="2207184" cy="1018066"/>
      </dsp:txXfrm>
    </dsp:sp>
    <dsp:sp modelId="{E068E68D-090D-4A78-B360-8ECF24D6FFC3}">
      <dsp:nvSpPr>
        <dsp:cNvPr id="0" name=""/>
        <dsp:cNvSpPr/>
      </dsp:nvSpPr>
      <dsp:spPr>
        <a:xfrm>
          <a:off x="3825128" y="829063"/>
          <a:ext cx="3176341" cy="101806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kern="1200" dirty="0" err="1">
              <a:latin typeface="Cambria" panose="02040503050406030204" pitchFamily="18" charset="0"/>
              <a:ea typeface="Cambria" panose="02040503050406030204" pitchFamily="18" charset="0"/>
            </a:rPr>
            <a:t>Đầu</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tư</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vào</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năng</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lượng</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tái</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tạo</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chuyển</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đổi</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giao</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thông</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đô</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thị</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quản</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lý</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rừng</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bền</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vững</a:t>
          </a:r>
          <a:endParaRPr lang="en-US" sz="1800" kern="1200" dirty="0">
            <a:latin typeface="Cambria" panose="02040503050406030204" pitchFamily="18" charset="0"/>
            <a:ea typeface="Cambria" panose="02040503050406030204" pitchFamily="18" charset="0"/>
          </a:endParaRPr>
        </a:p>
      </dsp:txBody>
      <dsp:txXfrm>
        <a:off x="3825128" y="829063"/>
        <a:ext cx="3176341" cy="1018066"/>
      </dsp:txXfrm>
    </dsp:sp>
    <dsp:sp modelId="{44764D6D-703E-49E2-B02C-0F16356FF405}">
      <dsp:nvSpPr>
        <dsp:cNvPr id="0" name=""/>
        <dsp:cNvSpPr/>
      </dsp:nvSpPr>
      <dsp:spPr>
        <a:xfrm>
          <a:off x="6988556" y="829063"/>
          <a:ext cx="2021194" cy="1018066"/>
        </a:xfrm>
        <a:prstGeom prst="rect">
          <a:avLst/>
        </a:prstGeom>
        <a:solidFill>
          <a:schemeClr val="lt1">
            <a:alpha val="90000"/>
            <a:tint val="40000"/>
            <a:hueOff val="0"/>
            <a:satOff val="0"/>
            <a:lumOff val="0"/>
            <a:alphaOff val="0"/>
          </a:schemeClr>
        </a:solidFill>
        <a:ln w="12700" cap="flat" cmpd="sng" algn="ctr">
          <a:solidFill>
            <a:schemeClr val="accent1">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marL="0" lvl="0" indent="0" algn="ctr" defTabSz="800100">
            <a:lnSpc>
              <a:spcPct val="90000"/>
            </a:lnSpc>
            <a:spcBef>
              <a:spcPct val="0"/>
            </a:spcBef>
            <a:spcAft>
              <a:spcPct val="35000"/>
            </a:spcAft>
            <a:buNone/>
          </a:pPr>
          <a:r>
            <a:rPr lang="en-US" sz="1800" kern="1200" dirty="0">
              <a:latin typeface="Cambria" panose="02040503050406030204" pitchFamily="18" charset="0"/>
              <a:ea typeface="Cambria" panose="02040503050406030204" pitchFamily="18" charset="0"/>
            </a:rPr>
            <a:t>Ban </a:t>
          </a:r>
          <a:r>
            <a:rPr lang="en-US" sz="1800" kern="1200" dirty="0" err="1">
              <a:latin typeface="Cambria" panose="02040503050406030204" pitchFamily="18" charset="0"/>
              <a:ea typeface="Cambria" panose="02040503050406030204" pitchFamily="18" charset="0"/>
            </a:rPr>
            <a:t>hành</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lộ</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trình</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giảm</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dần</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nhiệt</a:t>
          </a:r>
          <a:r>
            <a:rPr lang="en-US" sz="1800" kern="1200" dirty="0">
              <a:latin typeface="Cambria" panose="02040503050406030204" pitchFamily="18" charset="0"/>
              <a:ea typeface="Cambria" panose="02040503050406030204" pitchFamily="18" charset="0"/>
            </a:rPr>
            <a:t> </a:t>
          </a:r>
          <a:r>
            <a:rPr lang="en-US" sz="1800" kern="1200" dirty="0" err="1">
              <a:latin typeface="Cambria" panose="02040503050406030204" pitchFamily="18" charset="0"/>
              <a:ea typeface="Cambria" panose="02040503050406030204" pitchFamily="18" charset="0"/>
            </a:rPr>
            <a:t>điện</a:t>
          </a:r>
          <a:r>
            <a:rPr lang="en-US" sz="1800" kern="1200" dirty="0">
              <a:latin typeface="Cambria" panose="02040503050406030204" pitchFamily="18" charset="0"/>
              <a:ea typeface="Cambria" panose="02040503050406030204" pitchFamily="18" charset="0"/>
            </a:rPr>
            <a:t> than</a:t>
          </a:r>
        </a:p>
      </dsp:txBody>
      <dsp:txXfrm>
        <a:off x="6988556" y="829063"/>
        <a:ext cx="2021194" cy="10180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A582F8-3DE6-40C4-98C4-2E8D4D082B90}">
      <dsp:nvSpPr>
        <dsp:cNvPr id="0" name=""/>
        <dsp:cNvSpPr/>
      </dsp:nvSpPr>
      <dsp:spPr>
        <a:xfrm>
          <a:off x="2180"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2005</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25829" y="23649"/>
        <a:ext cx="1115150" cy="760148"/>
      </dsp:txXfrm>
    </dsp:sp>
    <dsp:sp modelId="{4172D9FA-D53A-4304-AA95-3BBE8E2BB37C}">
      <dsp:nvSpPr>
        <dsp:cNvPr id="0" name=""/>
        <dsp:cNvSpPr/>
      </dsp:nvSpPr>
      <dsp:spPr>
        <a:xfrm>
          <a:off x="118425"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EU ETS chính thức khởi động (Giai đoạn 1)</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145663" y="834684"/>
        <a:ext cx="875483" cy="1694990"/>
      </dsp:txXfrm>
    </dsp:sp>
    <dsp:sp modelId="{C27FD6DC-1F3D-4884-A758-316B4A19BDD8}">
      <dsp:nvSpPr>
        <dsp:cNvPr id="0" name=""/>
        <dsp:cNvSpPr/>
      </dsp:nvSpPr>
      <dsp:spPr>
        <a:xfrm>
          <a:off x="1251812"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2013</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1275461" y="23649"/>
        <a:ext cx="1115150" cy="760148"/>
      </dsp:txXfrm>
    </dsp:sp>
    <dsp:sp modelId="{7793CC87-6F4D-4A5E-80FB-882FAD6CE00C}">
      <dsp:nvSpPr>
        <dsp:cNvPr id="0" name=""/>
        <dsp:cNvSpPr/>
      </dsp:nvSpPr>
      <dsp:spPr>
        <a:xfrm>
          <a:off x="1368057"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EU ETS thống nhất toàn khối – Giai đoạn 3</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1395295" y="834684"/>
        <a:ext cx="875483" cy="1694990"/>
      </dsp:txXfrm>
    </dsp:sp>
    <dsp:sp modelId="{498B3160-B18F-40A8-8801-2CBEDC63C678}">
      <dsp:nvSpPr>
        <dsp:cNvPr id="0" name=""/>
        <dsp:cNvSpPr/>
      </dsp:nvSpPr>
      <dsp:spPr>
        <a:xfrm>
          <a:off x="2501445"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2021</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2525094" y="23649"/>
        <a:ext cx="1115150" cy="760148"/>
      </dsp:txXfrm>
    </dsp:sp>
    <dsp:sp modelId="{99A51319-5E2C-4ACE-92A8-8D14CF259C21}">
      <dsp:nvSpPr>
        <dsp:cNvPr id="0" name=""/>
        <dsp:cNvSpPr/>
      </dsp:nvSpPr>
      <dsp:spPr>
        <a:xfrm>
          <a:off x="2617690"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Bắt đầu Giai đoạn 4 – tăng cap, chuẩn bị ETS 2</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2644928" y="834684"/>
        <a:ext cx="875483" cy="1694990"/>
      </dsp:txXfrm>
    </dsp:sp>
    <dsp:sp modelId="{7025C266-BBEC-48CB-A0A7-EBC6D9AC9965}">
      <dsp:nvSpPr>
        <dsp:cNvPr id="0" name=""/>
        <dsp:cNvSpPr/>
      </dsp:nvSpPr>
      <dsp:spPr>
        <a:xfrm>
          <a:off x="3751077"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2024</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3774726" y="23649"/>
        <a:ext cx="1115150" cy="760148"/>
      </dsp:txXfrm>
    </dsp:sp>
    <dsp:sp modelId="{166B6C98-55C1-4B19-98B5-017332ADD32D}">
      <dsp:nvSpPr>
        <dsp:cNvPr id="0" name=""/>
        <dsp:cNvSpPr/>
      </dsp:nvSpPr>
      <dsp:spPr>
        <a:xfrm>
          <a:off x="3867322"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Mở rộng ETS sang vận tải biển</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3894560" y="834684"/>
        <a:ext cx="875483" cy="1694990"/>
      </dsp:txXfrm>
    </dsp:sp>
    <dsp:sp modelId="{07BE7B94-60F3-40AC-B02A-89DF35823789}">
      <dsp:nvSpPr>
        <dsp:cNvPr id="0" name=""/>
        <dsp:cNvSpPr/>
      </dsp:nvSpPr>
      <dsp:spPr>
        <a:xfrm>
          <a:off x="5000710"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2026</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5024359" y="23649"/>
        <a:ext cx="1115150" cy="760148"/>
      </dsp:txXfrm>
    </dsp:sp>
    <dsp:sp modelId="{A6D5C592-9909-4C23-A215-BAC58BD171B5}">
      <dsp:nvSpPr>
        <dsp:cNvPr id="0" name=""/>
        <dsp:cNvSpPr/>
      </dsp:nvSpPr>
      <dsp:spPr>
        <a:xfrm>
          <a:off x="5116954"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Bắt đầu giảm dần miễn phí hạn ngạch</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5144192" y="834684"/>
        <a:ext cx="875483" cy="1694990"/>
      </dsp:txXfrm>
    </dsp:sp>
    <dsp:sp modelId="{C30E119F-F20A-45C8-B1D2-F3953BE15898}">
      <dsp:nvSpPr>
        <dsp:cNvPr id="0" name=""/>
        <dsp:cNvSpPr/>
      </dsp:nvSpPr>
      <dsp:spPr>
        <a:xfrm>
          <a:off x="6250342"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2027</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6273991" y="23649"/>
        <a:ext cx="1115150" cy="760148"/>
      </dsp:txXfrm>
    </dsp:sp>
    <dsp:sp modelId="{3D2D974E-F8A9-450F-92F4-B316C994DFB0}">
      <dsp:nvSpPr>
        <dsp:cNvPr id="0" name=""/>
        <dsp:cNvSpPr/>
      </dsp:nvSpPr>
      <dsp:spPr>
        <a:xfrm>
          <a:off x="6366587"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ETS 2 </a:t>
          </a:r>
          <a:r>
            <a:rPr lang="en-US" sz="1600" b="0" i="0" kern="1200" dirty="0" err="1">
              <a:solidFill>
                <a:srgbClr val="FFFFFF"/>
              </a:solidFill>
              <a:latin typeface="Cambria" panose="02040503050406030204" pitchFamily="18" charset="0"/>
              <a:ea typeface="Cambria" panose="02040503050406030204" pitchFamily="18" charset="0"/>
              <a:cs typeface="+mn-cs"/>
            </a:rPr>
            <a:t>chính</a:t>
          </a:r>
          <a:r>
            <a:rPr lang="en-US" sz="1600" b="0" i="0" kern="1200" dirty="0">
              <a:solidFill>
                <a:srgbClr val="FFFFFF"/>
              </a:solidFill>
              <a:latin typeface="Cambria" panose="02040503050406030204" pitchFamily="18" charset="0"/>
              <a:ea typeface="Cambria" panose="02040503050406030204" pitchFamily="18" charset="0"/>
              <a:cs typeface="+mn-cs"/>
            </a:rPr>
            <a:t> </a:t>
          </a:r>
          <a:r>
            <a:rPr lang="en-US" sz="1600" b="0" i="0" kern="1200" dirty="0" err="1">
              <a:solidFill>
                <a:srgbClr val="FFFFFF"/>
              </a:solidFill>
              <a:latin typeface="Cambria" panose="02040503050406030204" pitchFamily="18" charset="0"/>
              <a:ea typeface="Cambria" panose="02040503050406030204" pitchFamily="18" charset="0"/>
              <a:cs typeface="+mn-cs"/>
            </a:rPr>
            <a:t>thức</a:t>
          </a:r>
          <a:r>
            <a:rPr lang="en-US" sz="1600" b="0" i="0" kern="1200" dirty="0">
              <a:solidFill>
                <a:srgbClr val="FFFFFF"/>
              </a:solidFill>
              <a:latin typeface="Cambria" panose="02040503050406030204" pitchFamily="18" charset="0"/>
              <a:ea typeface="Cambria" panose="02040503050406030204" pitchFamily="18" charset="0"/>
              <a:cs typeface="+mn-cs"/>
            </a:rPr>
            <a:t> </a:t>
          </a:r>
          <a:r>
            <a:rPr lang="en-US" sz="1600" b="0" i="0" kern="1200" dirty="0" err="1">
              <a:solidFill>
                <a:srgbClr val="FFFFFF"/>
              </a:solidFill>
              <a:latin typeface="Cambria" panose="02040503050406030204" pitchFamily="18" charset="0"/>
              <a:ea typeface="Cambria" panose="02040503050406030204" pitchFamily="18" charset="0"/>
              <a:cs typeface="+mn-cs"/>
            </a:rPr>
            <a:t>triển</a:t>
          </a:r>
          <a:r>
            <a:rPr lang="en-US" sz="1600" b="0" i="0" kern="1200" dirty="0">
              <a:solidFill>
                <a:srgbClr val="FFFFFF"/>
              </a:solidFill>
              <a:latin typeface="Cambria" panose="02040503050406030204" pitchFamily="18" charset="0"/>
              <a:ea typeface="Cambria" panose="02040503050406030204" pitchFamily="18" charset="0"/>
              <a:cs typeface="+mn-cs"/>
            </a:rPr>
            <a:t> </a:t>
          </a:r>
          <a:r>
            <a:rPr lang="en-US" sz="1600" b="0" i="0" kern="1200" dirty="0" err="1">
              <a:solidFill>
                <a:srgbClr val="FFFFFF"/>
              </a:solidFill>
              <a:latin typeface="Cambria" panose="02040503050406030204" pitchFamily="18" charset="0"/>
              <a:ea typeface="Cambria" panose="02040503050406030204" pitchFamily="18" charset="0"/>
              <a:cs typeface="+mn-cs"/>
            </a:rPr>
            <a:t>khai</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6393825" y="834684"/>
        <a:ext cx="875483" cy="1694990"/>
      </dsp:txXfrm>
    </dsp:sp>
    <dsp:sp modelId="{A1B91859-9E16-48B3-A089-54AA7C68DB5B}">
      <dsp:nvSpPr>
        <dsp:cNvPr id="0" name=""/>
        <dsp:cNvSpPr/>
      </dsp:nvSpPr>
      <dsp:spPr>
        <a:xfrm>
          <a:off x="7499974"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2030</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7523623" y="23649"/>
        <a:ext cx="1115150" cy="760148"/>
      </dsp:txXfrm>
    </dsp:sp>
    <dsp:sp modelId="{4B426C66-08C7-4C7F-B352-2B29994E6A06}">
      <dsp:nvSpPr>
        <dsp:cNvPr id="0" name=""/>
        <dsp:cNvSpPr/>
      </dsp:nvSpPr>
      <dsp:spPr>
        <a:xfrm>
          <a:off x="7616219"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Xem xét mở rộng CBAM – điều chỉnh ETS 2</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7643457" y="834684"/>
        <a:ext cx="875483" cy="1694990"/>
      </dsp:txXfrm>
    </dsp:sp>
    <dsp:sp modelId="{AC04866B-E82C-4109-B80D-C13B09FD133C}">
      <dsp:nvSpPr>
        <dsp:cNvPr id="0" name=""/>
        <dsp:cNvSpPr/>
      </dsp:nvSpPr>
      <dsp:spPr>
        <a:xfrm>
          <a:off x="8749607"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2034</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8773256" y="23649"/>
        <a:ext cx="1115150" cy="760148"/>
      </dsp:txXfrm>
    </dsp:sp>
    <dsp:sp modelId="{03BB7B80-DFED-47D9-91CB-421A3E71624D}">
      <dsp:nvSpPr>
        <dsp:cNvPr id="0" name=""/>
        <dsp:cNvSpPr/>
      </dsp:nvSpPr>
      <dsp:spPr>
        <a:xfrm>
          <a:off x="8865852"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Chấm dứt toàn bộ cấp miễn phí – ETS toàn phần</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8893090" y="834684"/>
        <a:ext cx="875483" cy="1694990"/>
      </dsp:txXfrm>
    </dsp:sp>
    <dsp:sp modelId="{4532F34E-5C40-458B-9A93-5E79A0602906}">
      <dsp:nvSpPr>
        <dsp:cNvPr id="0" name=""/>
        <dsp:cNvSpPr/>
      </dsp:nvSpPr>
      <dsp:spPr>
        <a:xfrm>
          <a:off x="9999239" y="0"/>
          <a:ext cx="1162448" cy="2691487"/>
        </a:xfrm>
        <a:prstGeom prst="roundRect">
          <a:avLst>
            <a:gd name="adj" fmla="val 10000"/>
          </a:avLst>
        </a:prstGeom>
        <a:solidFill>
          <a:srgbClr val="0F6FC6">
            <a:tint val="40000"/>
            <a:hueOff val="0"/>
            <a:satOff val="0"/>
            <a:lumOff val="0"/>
            <a:alphaOff val="0"/>
          </a:srgbClr>
        </a:solidFill>
        <a:ln>
          <a:noFill/>
        </a:ln>
        <a:effectLst/>
      </dsp:spPr>
      <dsp:style>
        <a:lnRef idx="0">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vi-VN" sz="2400" b="1" i="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2035+</a:t>
          </a:r>
          <a:endParaRPr lang="en-US" sz="2400" b="1"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endParaRPr>
        </a:p>
      </dsp:txBody>
      <dsp:txXfrm>
        <a:off x="10022888" y="23649"/>
        <a:ext cx="1115150" cy="760148"/>
      </dsp:txXfrm>
    </dsp:sp>
    <dsp:sp modelId="{57728420-5DF0-48B3-8EE9-09CFAA1EA607}">
      <dsp:nvSpPr>
        <dsp:cNvPr id="0" name=""/>
        <dsp:cNvSpPr/>
      </dsp:nvSpPr>
      <dsp:spPr>
        <a:xfrm>
          <a:off x="10115484" y="807446"/>
          <a:ext cx="929959" cy="1749466"/>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0640" tIns="30480" rIns="40640" bIns="30480" numCol="1" spcCol="1270" anchor="ctr" anchorCtr="0">
          <a:noAutofit/>
        </a:bodyPr>
        <a:lstStyle/>
        <a:p>
          <a:pPr marL="0" lvl="0" indent="0" algn="ctr" defTabSz="711200">
            <a:lnSpc>
              <a:spcPct val="90000"/>
            </a:lnSpc>
            <a:spcBef>
              <a:spcPct val="0"/>
            </a:spcBef>
            <a:spcAft>
              <a:spcPct val="35000"/>
            </a:spcAft>
            <a:buNone/>
          </a:pPr>
          <a:r>
            <a:rPr lang="vi-VN" sz="1600" b="0" i="0" kern="1200" dirty="0">
              <a:solidFill>
                <a:srgbClr val="FFFFFF"/>
              </a:solidFill>
              <a:latin typeface="Cambria" panose="02040503050406030204" pitchFamily="18" charset="0"/>
              <a:ea typeface="Cambria" panose="02040503050406030204" pitchFamily="18" charset="0"/>
              <a:cs typeface="+mn-cs"/>
            </a:rPr>
            <a:t>Hướng tới hợp nhất ETS 1 &amp; ETS 2, giá carbon tăng</a:t>
          </a:r>
          <a:endParaRPr lang="en-US" sz="1600" kern="1200" dirty="0">
            <a:solidFill>
              <a:srgbClr val="FFFFFF"/>
            </a:solidFill>
            <a:latin typeface="Cambria" panose="02040503050406030204" pitchFamily="18" charset="0"/>
            <a:ea typeface="Cambria" panose="02040503050406030204" pitchFamily="18" charset="0"/>
            <a:cs typeface="+mn-cs"/>
          </a:endParaRPr>
        </a:p>
      </dsp:txBody>
      <dsp:txXfrm>
        <a:off x="10142722" y="834684"/>
        <a:ext cx="875483" cy="169499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99D5CE-8141-4BBC-8F20-DAC23F01E49F}">
      <dsp:nvSpPr>
        <dsp:cNvPr id="0" name=""/>
        <dsp:cNvSpPr/>
      </dsp:nvSpPr>
      <dsp:spPr>
        <a:xfrm>
          <a:off x="4865" y="112882"/>
          <a:ext cx="2794998" cy="1117999"/>
        </a:xfrm>
        <a:prstGeom prst="chevron">
          <a:avLst/>
        </a:prstGeom>
        <a:solidFill>
          <a:srgbClr val="FFFFFF">
            <a:hueOff val="0"/>
            <a:satOff val="0"/>
            <a:lumOff val="0"/>
            <a:alphaOff val="0"/>
          </a:srgbClr>
        </a:solidFill>
        <a:ln w="25400" cap="flat" cmpd="sng" algn="ctr">
          <a:solidFill>
            <a:srgbClr val="17406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en-US" sz="1800" b="1"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01/102023 – 31/12/2025</a:t>
          </a:r>
          <a:r>
            <a:rPr lang="en-US" sz="1800" b="0"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Transitional phase</a:t>
          </a:r>
          <a:endParaRPr lang="en-US" sz="180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endParaRPr>
        </a:p>
      </dsp:txBody>
      <dsp:txXfrm>
        <a:off x="563865" y="112882"/>
        <a:ext cx="1676999" cy="1117999"/>
      </dsp:txXfrm>
    </dsp:sp>
    <dsp:sp modelId="{7CBC61E6-D051-4FFF-844A-C0B690E3B6D2}">
      <dsp:nvSpPr>
        <dsp:cNvPr id="0" name=""/>
        <dsp:cNvSpPr/>
      </dsp:nvSpPr>
      <dsp:spPr>
        <a:xfrm>
          <a:off x="4865" y="1370631"/>
          <a:ext cx="2235998" cy="117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71450" lvl="1" indent="-171450" algn="l" defTabSz="800100">
            <a:lnSpc>
              <a:spcPct val="90000"/>
            </a:lnSpc>
            <a:spcBef>
              <a:spcPct val="0"/>
            </a:spcBef>
            <a:spcAft>
              <a:spcPct val="15000"/>
            </a:spcAft>
            <a:buChar char="•"/>
          </a:pP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Báo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cáo</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theo</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quý</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cho</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6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loại</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hàng</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hóa</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vào</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EU</a:t>
          </a:r>
        </a:p>
      </dsp:txBody>
      <dsp:txXfrm>
        <a:off x="4865" y="1370631"/>
        <a:ext cx="2235998" cy="1170000"/>
      </dsp:txXfrm>
    </dsp:sp>
    <dsp:sp modelId="{72BF54B4-72E7-425F-BE69-40A3D46A3870}">
      <dsp:nvSpPr>
        <dsp:cNvPr id="0" name=""/>
        <dsp:cNvSpPr/>
      </dsp:nvSpPr>
      <dsp:spPr>
        <a:xfrm>
          <a:off x="2583864" y="112882"/>
          <a:ext cx="2794998" cy="1117999"/>
        </a:xfrm>
        <a:prstGeom prst="chevron">
          <a:avLst/>
        </a:prstGeom>
        <a:solidFill>
          <a:srgbClr val="FFFFFF">
            <a:hueOff val="0"/>
            <a:satOff val="0"/>
            <a:lumOff val="0"/>
            <a:alphaOff val="0"/>
          </a:srgbClr>
        </a:solidFill>
        <a:ln w="25400" cap="flat" cmpd="sng" algn="ctr">
          <a:solidFill>
            <a:srgbClr val="17406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en-US" sz="1800" b="1" i="0" kern="120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Từ</a:t>
          </a:r>
          <a:r>
            <a:rPr lang="en-US" sz="1800" b="1"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01/01/2026</a:t>
          </a:r>
          <a:r>
            <a:rPr lang="en-US" sz="1800" b="0"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Definitive phase</a:t>
          </a:r>
          <a:endParaRPr lang="en-US" sz="180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endParaRPr>
        </a:p>
      </dsp:txBody>
      <dsp:txXfrm>
        <a:off x="3142864" y="112882"/>
        <a:ext cx="1676999" cy="1117999"/>
      </dsp:txXfrm>
    </dsp:sp>
    <dsp:sp modelId="{D27ECA40-3114-4D83-84C2-F6052C1B46ED}">
      <dsp:nvSpPr>
        <dsp:cNvPr id="0" name=""/>
        <dsp:cNvSpPr/>
      </dsp:nvSpPr>
      <dsp:spPr>
        <a:xfrm>
          <a:off x="2583864" y="1370631"/>
          <a:ext cx="2235998" cy="117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71450" lvl="1" indent="-171450" algn="l" defTabSz="800100">
            <a:lnSpc>
              <a:spcPct val="90000"/>
            </a:lnSpc>
            <a:spcBef>
              <a:spcPct val="0"/>
            </a:spcBef>
            <a:spcAft>
              <a:spcPct val="15000"/>
            </a:spcAft>
            <a:buChar char="•"/>
          </a:pP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Mua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và</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nộp</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chứng</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chỉ</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CBAM</a:t>
          </a:r>
        </a:p>
      </dsp:txBody>
      <dsp:txXfrm>
        <a:off x="2583864" y="1370631"/>
        <a:ext cx="2235998" cy="1170000"/>
      </dsp:txXfrm>
    </dsp:sp>
    <dsp:sp modelId="{5B7548E3-7DA8-49DA-A286-EE0AE52D66D7}">
      <dsp:nvSpPr>
        <dsp:cNvPr id="0" name=""/>
        <dsp:cNvSpPr/>
      </dsp:nvSpPr>
      <dsp:spPr>
        <a:xfrm>
          <a:off x="5162862" y="112882"/>
          <a:ext cx="2794998" cy="1117999"/>
        </a:xfrm>
        <a:prstGeom prst="chevron">
          <a:avLst/>
        </a:prstGeom>
        <a:solidFill>
          <a:srgbClr val="FFFFFF">
            <a:hueOff val="0"/>
            <a:satOff val="0"/>
            <a:lumOff val="0"/>
            <a:alphaOff val="0"/>
          </a:srgbClr>
        </a:solidFill>
        <a:ln w="25400" cap="flat" cmpd="sng" algn="ctr">
          <a:solidFill>
            <a:srgbClr val="17406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en-US" sz="1800" b="1" i="0" kern="120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Cuối</a:t>
          </a:r>
          <a:r>
            <a:rPr lang="en-US" sz="1800" b="1"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2030: </a:t>
          </a:r>
          <a:r>
            <a:rPr lang="en-US" sz="1800" b="0"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Xem </a:t>
          </a:r>
          <a:r>
            <a:rPr lang="en-US" sz="1800" b="0" i="0" kern="120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xét</a:t>
          </a:r>
          <a:r>
            <a:rPr lang="en-US" sz="1800" b="0"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a:t>
          </a:r>
          <a:r>
            <a:rPr lang="en-US" sz="1800" b="0" i="0" kern="120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mở</a:t>
          </a:r>
          <a:r>
            <a:rPr lang="en-US" sz="1800" b="0"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a:t>
          </a:r>
          <a:r>
            <a:rPr lang="en-US" sz="1800" b="0" i="0" kern="120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rộng</a:t>
          </a:r>
          <a:r>
            <a:rPr lang="en-US" sz="1800" b="0"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a:t>
          </a:r>
          <a:r>
            <a:rPr lang="en-US" sz="1800" b="0" i="0" kern="120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phạm</a:t>
          </a:r>
          <a:r>
            <a:rPr lang="en-US" sz="1800" b="0"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vi</a:t>
          </a:r>
          <a:endParaRPr lang="en-US" sz="180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endParaRPr>
        </a:p>
      </dsp:txBody>
      <dsp:txXfrm>
        <a:off x="5721862" y="112882"/>
        <a:ext cx="1676999" cy="1117999"/>
      </dsp:txXfrm>
    </dsp:sp>
    <dsp:sp modelId="{17A70EB5-57CE-4836-9CC0-E24C989475EE}">
      <dsp:nvSpPr>
        <dsp:cNvPr id="0" name=""/>
        <dsp:cNvSpPr/>
      </dsp:nvSpPr>
      <dsp:spPr>
        <a:xfrm>
          <a:off x="5162862" y="1370631"/>
          <a:ext cx="2235998" cy="117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71450" lvl="1" indent="-171450" algn="l" defTabSz="800100">
            <a:lnSpc>
              <a:spcPct val="90000"/>
            </a:lnSpc>
            <a:spcBef>
              <a:spcPct val="0"/>
            </a:spcBef>
            <a:spcAft>
              <a:spcPct val="15000"/>
            </a:spcAft>
            <a:buChar char="•"/>
          </a:pP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Mở</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rộng</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CBAM sang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các</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nhóm</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hàng</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bổ</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sung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để</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phù</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hợp</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với</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ETS</a:t>
          </a:r>
        </a:p>
      </dsp:txBody>
      <dsp:txXfrm>
        <a:off x="5162862" y="1370631"/>
        <a:ext cx="2235998" cy="1170000"/>
      </dsp:txXfrm>
    </dsp:sp>
    <dsp:sp modelId="{ACFBB37B-2885-48E7-89E3-50A5638AAD5D}">
      <dsp:nvSpPr>
        <dsp:cNvPr id="0" name=""/>
        <dsp:cNvSpPr/>
      </dsp:nvSpPr>
      <dsp:spPr>
        <a:xfrm>
          <a:off x="7741860" y="112882"/>
          <a:ext cx="2794998" cy="1117999"/>
        </a:xfrm>
        <a:prstGeom prst="chevron">
          <a:avLst/>
        </a:prstGeom>
        <a:solidFill>
          <a:srgbClr val="FFFFFF">
            <a:hueOff val="0"/>
            <a:satOff val="0"/>
            <a:lumOff val="0"/>
            <a:alphaOff val="0"/>
          </a:srgbClr>
        </a:solidFill>
        <a:ln w="25400" cap="flat" cmpd="sng" algn="ctr">
          <a:solidFill>
            <a:srgbClr val="17406D">
              <a:shade val="80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2009" tIns="24003" rIns="24003" bIns="24003" numCol="1" spcCol="1270" anchor="ctr" anchorCtr="0">
          <a:noAutofit/>
        </a:bodyPr>
        <a:lstStyle/>
        <a:p>
          <a:pPr marL="0" lvl="0" indent="0" algn="ctr" defTabSz="800100">
            <a:lnSpc>
              <a:spcPct val="90000"/>
            </a:lnSpc>
            <a:spcBef>
              <a:spcPct val="0"/>
            </a:spcBef>
            <a:spcAft>
              <a:spcPct val="35000"/>
            </a:spcAft>
            <a:buNone/>
          </a:pPr>
          <a:r>
            <a:rPr lang="en-US" sz="1800" b="1" i="0" kern="120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Cuối</a:t>
          </a:r>
          <a:r>
            <a:rPr lang="en-US" sz="1800" b="1"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2034: </a:t>
          </a:r>
          <a:r>
            <a:rPr lang="en-US" sz="1800" b="0" i="0" kern="120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Thực</a:t>
          </a:r>
          <a:r>
            <a:rPr lang="en-US" sz="1800" b="0"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a:t>
          </a:r>
          <a:r>
            <a:rPr lang="en-US" sz="1800" b="0" i="0" kern="120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hiện</a:t>
          </a:r>
          <a:r>
            <a:rPr lang="en-US" sz="1800" b="0"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a:t>
          </a:r>
          <a:r>
            <a:rPr lang="en-US" sz="1800" b="0" i="0" kern="120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hoàn</a:t>
          </a:r>
          <a:r>
            <a:rPr lang="en-US" sz="1800" b="0" i="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rPr>
            <a:t> </a:t>
          </a:r>
          <a:r>
            <a:rPr lang="en-US" sz="1800" b="0" i="0" kern="1200" dirty="0" err="1">
              <a:solidFill>
                <a:srgbClr val="17406D">
                  <a:hueOff val="0"/>
                  <a:satOff val="0"/>
                  <a:lumOff val="0"/>
                  <a:alphaOff val="0"/>
                </a:srgbClr>
              </a:solidFill>
              <a:latin typeface="Cambria" panose="02040503050406030204" pitchFamily="18" charset="0"/>
              <a:ea typeface="Cambria" panose="02040503050406030204" pitchFamily="18" charset="0"/>
              <a:cs typeface="+mn-cs"/>
            </a:rPr>
            <a:t>toàn</a:t>
          </a:r>
          <a:endParaRPr lang="en-US" sz="1800" kern="1200" dirty="0">
            <a:solidFill>
              <a:srgbClr val="17406D">
                <a:hueOff val="0"/>
                <a:satOff val="0"/>
                <a:lumOff val="0"/>
                <a:alphaOff val="0"/>
              </a:srgbClr>
            </a:solidFill>
            <a:latin typeface="Cambria" panose="02040503050406030204" pitchFamily="18" charset="0"/>
            <a:ea typeface="Cambria" panose="02040503050406030204" pitchFamily="18" charset="0"/>
            <a:cs typeface="+mn-cs"/>
          </a:endParaRPr>
        </a:p>
      </dsp:txBody>
      <dsp:txXfrm>
        <a:off x="8300860" y="112882"/>
        <a:ext cx="1676999" cy="1117999"/>
      </dsp:txXfrm>
    </dsp:sp>
    <dsp:sp modelId="{6ED1CA2F-CBEF-47DE-9953-745AF4E698BC}">
      <dsp:nvSpPr>
        <dsp:cNvPr id="0" name=""/>
        <dsp:cNvSpPr/>
      </dsp:nvSpPr>
      <dsp:spPr>
        <a:xfrm>
          <a:off x="7741860" y="1370631"/>
          <a:ext cx="2235998" cy="117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71450" lvl="1" indent="-171450" algn="l" defTabSz="800100">
            <a:lnSpc>
              <a:spcPct val="90000"/>
            </a:lnSpc>
            <a:spcBef>
              <a:spcPct val="0"/>
            </a:spcBef>
            <a:spcAft>
              <a:spcPct val="15000"/>
            </a:spcAft>
            <a:buChar char="•"/>
          </a:pP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CBAM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hoàn</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thiện</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cho</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toàn</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ngành</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ETS.</a:t>
          </a:r>
        </a:p>
        <a:p>
          <a:pPr marL="171450" lvl="1" indent="-171450" algn="l" defTabSz="800100">
            <a:lnSpc>
              <a:spcPct val="90000"/>
            </a:lnSpc>
            <a:spcBef>
              <a:spcPct val="0"/>
            </a:spcBef>
            <a:spcAft>
              <a:spcPct val="15000"/>
            </a:spcAft>
            <a:buChar char="•"/>
          </a:pP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Ngừng</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cấp</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phát</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miễn</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a:t>
          </a:r>
          <a:r>
            <a:rPr lang="en-US" sz="1800" kern="1200" dirty="0" err="1">
              <a:solidFill>
                <a:srgbClr val="000000">
                  <a:hueOff val="0"/>
                  <a:satOff val="0"/>
                  <a:lumOff val="0"/>
                  <a:alphaOff val="0"/>
                </a:srgbClr>
              </a:solidFill>
              <a:latin typeface="Cambria" panose="02040503050406030204" pitchFamily="18" charset="0"/>
              <a:ea typeface="Cambria" panose="02040503050406030204" pitchFamily="18" charset="0"/>
              <a:cs typeface="+mn-cs"/>
            </a:rPr>
            <a:t>phí</a:t>
          </a:r>
          <a:r>
            <a:rPr lang="en-US" sz="1800" kern="1200" dirty="0">
              <a:solidFill>
                <a:srgbClr val="000000">
                  <a:hueOff val="0"/>
                  <a:satOff val="0"/>
                  <a:lumOff val="0"/>
                  <a:alphaOff val="0"/>
                </a:srgbClr>
              </a:solidFill>
              <a:latin typeface="Cambria" panose="02040503050406030204" pitchFamily="18" charset="0"/>
              <a:ea typeface="Cambria" panose="02040503050406030204" pitchFamily="18" charset="0"/>
              <a:cs typeface="+mn-cs"/>
            </a:rPr>
            <a:t> EUA</a:t>
          </a:r>
        </a:p>
      </dsp:txBody>
      <dsp:txXfrm>
        <a:off x="7741860" y="1370631"/>
        <a:ext cx="2235998" cy="1170000"/>
      </dsp:txXfrm>
    </dsp:sp>
  </dsp:spTree>
</dsp:drawing>
</file>

<file path=ppt/diagrams/layout1.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6CE992-FA20-473B-8793-9E5B0099D7DF}" type="datetimeFigureOut">
              <a:rPr lang="en-US" smtClean="0"/>
              <a:t>10/21/2025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B661D9-2678-497E-9DBA-24511D0C2D20}" type="slidenum">
              <a:rPr lang="en-US" smtClean="0"/>
              <a:t>‹#›</a:t>
            </a:fld>
            <a:endParaRPr lang="en-US"/>
          </a:p>
        </p:txBody>
      </p:sp>
    </p:spTree>
    <p:extLst>
      <p:ext uri="{BB962C8B-B14F-4D97-AF65-F5344CB8AC3E}">
        <p14:creationId xmlns:p14="http://schemas.microsoft.com/office/powerpoint/2010/main" val="703678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22</a:t>
            </a:fld>
            <a:endParaRPr lang="en-US"/>
          </a:p>
        </p:txBody>
      </p:sp>
    </p:spTree>
    <p:extLst>
      <p:ext uri="{BB962C8B-B14F-4D97-AF65-F5344CB8AC3E}">
        <p14:creationId xmlns:p14="http://schemas.microsoft.com/office/powerpoint/2010/main" val="16855485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213F33-0598-3BE9-5B67-9746A38842D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7A3800-F693-44DB-0B54-226A3881F2D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267A684-55B9-2F66-080B-6662C0319F1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63ABC7E-113A-0CAA-2D10-5C6F9B8BEB39}"/>
              </a:ext>
            </a:extLst>
          </p:cNvPr>
          <p:cNvSpPr>
            <a:spLocks noGrp="1"/>
          </p:cNvSpPr>
          <p:nvPr>
            <p:ph type="sldNum" sz="quarter" idx="5"/>
          </p:nvPr>
        </p:nvSpPr>
        <p:spPr/>
        <p:txBody>
          <a:bodyPr/>
          <a:lstStyle/>
          <a:p>
            <a:fld id="{F1B661D9-2678-497E-9DBA-24511D0C2D20}" type="slidenum">
              <a:rPr lang="en-US" smtClean="0"/>
              <a:t>23</a:t>
            </a:fld>
            <a:endParaRPr lang="en-US"/>
          </a:p>
        </p:txBody>
      </p:sp>
    </p:spTree>
    <p:extLst>
      <p:ext uri="{BB962C8B-B14F-4D97-AF65-F5344CB8AC3E}">
        <p14:creationId xmlns:p14="http://schemas.microsoft.com/office/powerpoint/2010/main" val="3853750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EA1A4-53AF-3C67-473B-4DB5233E8E3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3DEE27-8D04-5ED3-1CA5-F69B8320E68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E4F039-DC1D-2D83-95B0-452B1F979E3E}"/>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2.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một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5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Tăng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cường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nguồn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để</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đẩy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mạnh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nghiên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cứu</a:t>
            </a:r>
            <a:r>
              <a:rPr lang="en-US" sz="1200" kern="1200" dirty="0">
                <a:solidFill>
                  <a:schemeClr val="tx1"/>
                </a:solidFill>
                <a:effectLst/>
                <a:latin typeface="+mn-lt"/>
                <a:ea typeface="+mn-ea"/>
                <a:cs typeface="+mn-cs"/>
              </a:rPr>
              <a:t> khoa </a:t>
            </a:r>
            <a:r>
              <a:rPr lang="en-US" sz="1200" kern="1200" dirty="0" err="1">
                <a:solidFill>
                  <a:schemeClr val="tx1"/>
                </a:solidFill>
                <a:effectLst/>
                <a:latin typeface="+mn-lt"/>
                <a:ea typeface="+mn-ea"/>
                <a:cs typeface="+mn-cs"/>
              </a:rPr>
              <a:t>học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triển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ứng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xanh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thống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nâng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triển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tái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tế</a:t>
            </a:r>
            <a:r>
              <a:rPr lang="en-US" sz="1200" kern="1200" dirty="0">
                <a:solidFill>
                  <a:schemeClr val="tx1"/>
                </a:solidFill>
                <a:effectLst/>
                <a:latin typeface="+mn-lt"/>
                <a:ea typeface="+mn-ea"/>
                <a:cs typeface="+mn-cs"/>
              </a:rPr>
              <a:t> - </a:t>
            </a:r>
            <a:r>
              <a:rPr lang="en-US" sz="1200" kern="1200" dirty="0" err="1">
                <a:solidFill>
                  <a:schemeClr val="tx1"/>
                </a:solidFill>
                <a:effectLst/>
                <a:latin typeface="+mn-lt"/>
                <a:ea typeface="+mn-ea"/>
                <a:cs typeface="+mn-cs"/>
              </a:rPr>
              <a:t>xã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hội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Việt Nam </a:t>
            </a:r>
            <a:r>
              <a:rPr lang="en-US" sz="1200" kern="1200" dirty="0" err="1">
                <a:solidFill>
                  <a:schemeClr val="tx1"/>
                </a:solidFill>
                <a:effectLst/>
                <a:latin typeface="+mn-lt"/>
                <a:ea typeface="+mn-ea"/>
                <a:cs typeface="+mn-cs"/>
              </a:rPr>
              <a:t>góp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phần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bảo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đảm</a:t>
            </a:r>
            <a:r>
              <a:rPr lang="en-US" sz="1200" kern="1200" dirty="0">
                <a:solidFill>
                  <a:schemeClr val="tx1"/>
                </a:solidFill>
                <a:effectLst/>
                <a:latin typeface="+mn-lt"/>
                <a:ea typeface="+mn-ea"/>
                <a:cs typeface="+mn-cs"/>
              </a:rPr>
              <a:t> an </a:t>
            </a:r>
            <a:r>
              <a:rPr lang="en-US" sz="1200" kern="1200" dirty="0" err="1">
                <a:solidFill>
                  <a:schemeClr val="tx1"/>
                </a:solidFill>
                <a:effectLst/>
                <a:latin typeface="+mn-lt"/>
                <a:ea typeface="+mn-ea"/>
                <a:cs typeface="+mn-cs"/>
              </a:rPr>
              <a:t>ninh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bảo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môi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trường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Khuyến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khích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triển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những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lĩnh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tiêu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tài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nguyên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cường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soát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những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lĩnh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cường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tiêu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nhiều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tài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nguyên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nhiên</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5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6 </a:t>
            </a:r>
            <a:r>
              <a:rPr lang="en-US" sz="1200" kern="1200" dirty="0" err="1">
                <a:solidFill>
                  <a:schemeClr val="tx1"/>
                </a:solidFill>
                <a:effectLst/>
                <a:latin typeface="+mn-lt"/>
                <a:ea typeface="+mn-ea"/>
                <a:cs typeface="+mn-cs"/>
              </a:rPr>
              <a:t>vào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5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“5. </a:t>
            </a:r>
            <a:r>
              <a:rPr lang="en-US" sz="1200" kern="1200" dirty="0" err="1">
                <a:solidFill>
                  <a:schemeClr val="tx1"/>
                </a:solidFill>
                <a:effectLst/>
                <a:latin typeface="+mn-lt"/>
                <a:ea typeface="+mn-ea"/>
                <a:cs typeface="+mn-cs"/>
              </a:rPr>
              <a:t>Khuyến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khích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hỗ</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triển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dịch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tuyên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truyền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nâng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hỗ</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đồng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Tổ</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nâng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môn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cập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kiến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tổ</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lĩnh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đặc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biệt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toán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người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tại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trọng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Khuyến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khích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hỗ</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thỏa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tự</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nguyện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quan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nước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hoặc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tổ</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cung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do </a:t>
            </a:r>
            <a:r>
              <a:rPr lang="en-US" sz="1200" kern="1200" dirty="0" err="1">
                <a:solidFill>
                  <a:schemeClr val="tx1"/>
                </a:solidFill>
                <a:effectLst/>
                <a:latin typeface="+mn-lt"/>
                <a:ea typeface="+mn-ea"/>
                <a:cs typeface="+mn-cs"/>
              </a:rPr>
              <a:t>Nhà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nước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hoặc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ủy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quyền</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6.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một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chỉ</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tiêu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triển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tế</a:t>
            </a:r>
            <a:r>
              <a:rPr lang="en-US" sz="1200" kern="1200" dirty="0">
                <a:solidFill>
                  <a:schemeClr val="tx1"/>
                </a:solidFill>
                <a:effectLst/>
                <a:latin typeface="+mn-lt"/>
                <a:ea typeface="+mn-ea"/>
                <a:cs typeface="+mn-cs"/>
              </a:rPr>
              <a:t> - </a:t>
            </a:r>
            <a:r>
              <a:rPr lang="en-US" sz="1200" kern="1200" dirty="0" err="1">
                <a:solidFill>
                  <a:schemeClr val="tx1"/>
                </a:solidFill>
                <a:effectLst/>
                <a:latin typeface="+mn-lt"/>
                <a:ea typeface="+mn-ea"/>
                <a:cs typeface="+mn-cs"/>
              </a:rPr>
              <a:t>xã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hội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quốc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tỉnh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trọng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Tỉnh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cứ</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tế</a:t>
            </a:r>
            <a:r>
              <a:rPr lang="en-US" sz="1200" kern="1200" dirty="0">
                <a:solidFill>
                  <a:schemeClr val="tx1"/>
                </a:solidFill>
                <a:effectLst/>
                <a:latin typeface="+mn-lt"/>
                <a:ea typeface="+mn-ea"/>
                <a:cs typeface="+mn-cs"/>
              </a:rPr>
              <a:t> - </a:t>
            </a:r>
            <a:r>
              <a:rPr lang="en-US" sz="1200" kern="1200" dirty="0" err="1">
                <a:solidFill>
                  <a:schemeClr val="tx1"/>
                </a:solidFill>
                <a:effectLst/>
                <a:latin typeface="+mn-lt"/>
                <a:ea typeface="+mn-ea"/>
                <a:cs typeface="+mn-cs"/>
              </a:rPr>
              <a:t>xã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hội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1a </a:t>
            </a:r>
            <a:r>
              <a:rPr lang="en-US" sz="1200" kern="1200" dirty="0" err="1">
                <a:solidFill>
                  <a:schemeClr val="tx1"/>
                </a:solidFill>
                <a:effectLst/>
                <a:latin typeface="+mn-lt"/>
                <a:ea typeface="+mn-ea"/>
                <a:cs typeface="+mn-cs"/>
              </a:rPr>
              <a:t>vào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1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6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“1a. </a:t>
            </a:r>
            <a:r>
              <a:rPr lang="en-US" sz="1200" kern="1200" dirty="0" err="1">
                <a:solidFill>
                  <a:schemeClr val="tx1"/>
                </a:solidFill>
                <a:effectLst/>
                <a:latin typeface="+mn-lt"/>
                <a:ea typeface="+mn-ea"/>
                <a:cs typeface="+mn-cs"/>
              </a:rPr>
              <a:t>Nguồn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để</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bao </a:t>
            </a:r>
            <a:r>
              <a:rPr lang="en-US" sz="1200" kern="1200" dirty="0" err="1">
                <a:solidFill>
                  <a:schemeClr val="tx1"/>
                </a:solidFill>
                <a:effectLst/>
                <a:latin typeface="+mn-lt"/>
                <a:ea typeface="+mn-ea"/>
                <a:cs typeface="+mn-cs"/>
              </a:rPr>
              <a:t>gồm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nguồn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nước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nguồn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vốn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hội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hóa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nguồn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luật</a:t>
            </a:r>
            <a:r>
              <a:rPr lang="en-US" sz="1200" kern="1200" dirty="0">
                <a:solidFill>
                  <a:schemeClr val="tx1"/>
                </a:solidFill>
                <a:effectLst/>
                <a:latin typeface="+mn-lt"/>
                <a:ea typeface="+mn-ea"/>
                <a:cs typeface="+mn-cs"/>
              </a:rPr>
              <a:t>.”.</a:t>
            </a:r>
          </a:p>
          <a:p>
            <a:endParaRPr lang="en-US" dirty="0"/>
          </a:p>
        </p:txBody>
      </p:sp>
      <p:sp>
        <p:nvSpPr>
          <p:cNvPr id="4" name="Slide Number Placeholder 3">
            <a:extLst>
              <a:ext uri="{FF2B5EF4-FFF2-40B4-BE49-F238E27FC236}">
                <a16:creationId xmlns:a16="http://schemas.microsoft.com/office/drawing/2014/main" id="{06B1148E-6C62-DBCA-968A-D780531796E9}"/>
              </a:ext>
            </a:extLst>
          </p:cNvPr>
          <p:cNvSpPr>
            <a:spLocks noGrp="1"/>
          </p:cNvSpPr>
          <p:nvPr>
            <p:ph type="sldNum" sz="quarter" idx="5"/>
          </p:nvPr>
        </p:nvSpPr>
        <p:spPr/>
        <p:txBody>
          <a:bodyPr/>
          <a:lstStyle/>
          <a:p>
            <a:fld id="{F1B661D9-2678-497E-9DBA-24511D0C2D20}" type="slidenum">
              <a:rPr lang="en-US" smtClean="0"/>
              <a:t>24</a:t>
            </a:fld>
            <a:endParaRPr lang="en-US"/>
          </a:p>
        </p:txBody>
      </p:sp>
    </p:spTree>
    <p:extLst>
      <p:ext uri="{BB962C8B-B14F-4D97-AF65-F5344CB8AC3E}">
        <p14:creationId xmlns:p14="http://schemas.microsoft.com/office/powerpoint/2010/main" val="37332629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CD4B44-7EA1-6195-6FB1-96013C8183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C0FB29F-CDD5-D8A1-0E10-4DDF3203DC5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E2022F4-4EE2-8831-A0EA-BE3F06D498F4}"/>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4.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7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Điều</a:t>
            </a:r>
            <a:r>
              <a:rPr lang="en-US" sz="1200" b="1" kern="1200" dirty="0">
                <a:solidFill>
                  <a:schemeClr val="tx1"/>
                </a:solidFill>
                <a:effectLst/>
                <a:latin typeface="+mn-lt"/>
                <a:ea typeface="+mn-ea"/>
                <a:cs typeface="+mn-cs"/>
              </a:rPr>
              <a:t> 7. </a:t>
            </a:r>
            <a:r>
              <a:rPr lang="en-US" sz="1200" b="1" kern="1200" dirty="0" err="1">
                <a:solidFill>
                  <a:schemeClr val="tx1"/>
                </a:solidFill>
                <a:effectLst/>
                <a:latin typeface="+mn-lt"/>
                <a:ea typeface="+mn-ea"/>
                <a:cs typeface="+mn-cs"/>
              </a:rPr>
              <a:t>Thống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kê</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về</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sử</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dụng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năng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lượng</a:t>
            </a:r>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Việc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thống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kê</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lĩnh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được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luật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thống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kê</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5.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4 </a:t>
            </a:r>
            <a:r>
              <a:rPr lang="en-US" sz="1200" kern="1200" dirty="0" err="1">
                <a:solidFill>
                  <a:schemeClr val="tx1"/>
                </a:solidFill>
                <a:effectLst/>
                <a:latin typeface="+mn-lt"/>
                <a:ea typeface="+mn-ea"/>
                <a:cs typeface="+mn-cs"/>
              </a:rPr>
              <a:t>vào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9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trưởng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Công Thương ban </a:t>
            </a:r>
            <a:r>
              <a:rPr lang="en-US" sz="1200" kern="1200" dirty="0" err="1">
                <a:solidFill>
                  <a:schemeClr val="tx1"/>
                </a:solidFill>
                <a:effectLst/>
                <a:latin typeface="+mn-lt"/>
                <a:ea typeface="+mn-ea"/>
                <a:cs typeface="+mn-cs"/>
              </a:rPr>
              <a: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từng </a:t>
            </a:r>
            <a:r>
              <a:rPr lang="en-US" sz="1200" kern="1200" dirty="0" err="1">
                <a:solidFill>
                  <a:schemeClr val="tx1"/>
                </a:solidFill>
                <a:effectLst/>
                <a:latin typeface="+mn-lt"/>
                <a:ea typeface="+mn-ea"/>
                <a:cs typeface="+mn-cs"/>
              </a:rPr>
              <a:t>ngành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nghiệp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trừ</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trường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tại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4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này</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4.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trưởng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ban </a:t>
            </a:r>
            <a:r>
              <a:rPr lang="en-US" sz="1200" kern="1200" dirty="0" err="1">
                <a:solidFill>
                  <a:schemeClr val="tx1"/>
                </a:solidFill>
                <a:effectLst/>
                <a:latin typeface="+mn-lt"/>
                <a:ea typeface="+mn-ea"/>
                <a:cs typeface="+mn-cs"/>
              </a:rPr>
              <a: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thuộc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phạm</a:t>
            </a:r>
            <a:r>
              <a:rPr lang="en-US" sz="1200" kern="1200" dirty="0">
                <a:solidFill>
                  <a:schemeClr val="tx1"/>
                </a:solidFill>
                <a:effectLst/>
                <a:latin typeface="+mn-lt"/>
                <a:ea typeface="+mn-ea"/>
                <a:cs typeface="+mn-cs"/>
              </a:rPr>
              <a:t> vi </a:t>
            </a:r>
            <a:r>
              <a:rPr lang="en-US" sz="1200" kern="1200" dirty="0" err="1">
                <a:solidFill>
                  <a:schemeClr val="tx1"/>
                </a:solidFill>
                <a:effectLst/>
                <a:latin typeface="+mn-lt"/>
                <a:ea typeface="+mn-ea"/>
                <a:cs typeface="+mn-cs"/>
              </a:rPr>
              <a:t>quản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6.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một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13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điểm</a:t>
            </a:r>
            <a:r>
              <a:rPr lang="en-US" sz="1200" kern="1200" dirty="0">
                <a:solidFill>
                  <a:schemeClr val="tx1"/>
                </a:solidFill>
                <a:effectLst/>
                <a:latin typeface="+mn-lt"/>
                <a:ea typeface="+mn-ea"/>
                <a:cs typeface="+mn-cs"/>
              </a:rPr>
              <a:t> d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điểm</a:t>
            </a:r>
            <a:r>
              <a:rPr lang="en-US" sz="1200" kern="1200" dirty="0">
                <a:solidFill>
                  <a:schemeClr val="tx1"/>
                </a:solidFill>
                <a:effectLst/>
                <a:latin typeface="+mn-lt"/>
                <a:ea typeface="+mn-ea"/>
                <a:cs typeface="+mn-cs"/>
              </a:rPr>
              <a:t> đ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1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Nhà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máy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thuỷ</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tuân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thủ</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đầy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đủ</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khai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hồ</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hoặc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hồ</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được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thẩm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quyền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phê</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duyệt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bảo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đảm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yêu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 an </a:t>
            </a:r>
            <a:r>
              <a:rPr lang="en-US" sz="1200" kern="1200" dirty="0" err="1">
                <a:solidFill>
                  <a:schemeClr val="tx1"/>
                </a:solidFill>
                <a:effectLst/>
                <a:latin typeface="+mn-lt"/>
                <a:ea typeface="+mn-ea"/>
                <a:cs typeface="+mn-cs"/>
              </a:rPr>
              <a:t>toàn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tham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nước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đời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đúng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mục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đích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đ) </a:t>
            </a:r>
            <a:r>
              <a:rPr lang="en-US" sz="1200" kern="1200" dirty="0" err="1">
                <a:solidFill>
                  <a:schemeClr val="tx1"/>
                </a:solidFill>
                <a:effectLst/>
                <a:latin typeface="+mn-lt"/>
                <a:ea typeface="+mn-ea"/>
                <a:cs typeface="+mn-cs"/>
              </a:rPr>
              <a:t>Đơn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truyền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thể</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nhằm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giảm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tổn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thống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truyền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giám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a:t>
            </a:r>
            <a:r>
              <a:rPr lang="en-US" sz="1200" kern="1200" dirty="0">
                <a:solidFill>
                  <a:schemeClr val="tx1"/>
                </a:solidFill>
                <a:effectLst/>
                <a:latin typeface="+mn-lt"/>
                <a:ea typeface="+mn-ea"/>
                <a:cs typeface="+mn-cs"/>
              </a:rPr>
              <a:t> non </a:t>
            </a:r>
            <a:r>
              <a:rPr lang="en-US" sz="1200" kern="1200" dirty="0" err="1">
                <a:solidFill>
                  <a:schemeClr val="tx1"/>
                </a:solidFill>
                <a:effectLst/>
                <a:latin typeface="+mn-lt"/>
                <a:ea typeface="+mn-ea"/>
                <a:cs typeface="+mn-cs"/>
              </a:rPr>
              <a:t>tải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thống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điểm</a:t>
            </a:r>
            <a:r>
              <a:rPr lang="en-US" sz="1200" kern="1200" dirty="0">
                <a:solidFill>
                  <a:schemeClr val="tx1"/>
                </a:solidFill>
                <a:effectLst/>
                <a:latin typeface="+mn-lt"/>
                <a:ea typeface="+mn-ea"/>
                <a:cs typeface="+mn-cs"/>
              </a:rPr>
              <a:t> 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1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“g) </a:t>
            </a:r>
            <a:r>
              <a:rPr lang="en-US" sz="1200" kern="1200" dirty="0" err="1">
                <a:solidFill>
                  <a:schemeClr val="tx1"/>
                </a:solidFill>
                <a:effectLst/>
                <a:latin typeface="+mn-lt"/>
                <a:ea typeface="+mn-ea"/>
                <a:cs typeface="+mn-cs"/>
              </a:rPr>
              <a:t>Đơn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khai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thác</a:t>
            </a:r>
            <a:r>
              <a:rPr lang="en-US" sz="1200" kern="1200" dirty="0">
                <a:solidFill>
                  <a:schemeClr val="tx1"/>
                </a:solidFill>
                <a:effectLst/>
                <a:latin typeface="+mn-lt"/>
                <a:ea typeface="+mn-ea"/>
                <a:cs typeface="+mn-cs"/>
              </a:rPr>
              <a:t> than, </a:t>
            </a:r>
            <a:r>
              <a:rPr lang="en-US" sz="1200" kern="1200" dirty="0" err="1">
                <a:solidFill>
                  <a:schemeClr val="tx1"/>
                </a:solidFill>
                <a:effectLst/>
                <a:latin typeface="+mn-lt"/>
                <a:ea typeface="+mn-ea"/>
                <a:cs typeface="+mn-cs"/>
              </a:rPr>
              <a:t>dầu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đánh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hồi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tài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nguyên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sinh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khâu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khai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phối</a:t>
            </a:r>
            <a:r>
              <a:rPr lang="en-US" sz="1200" kern="1200" dirty="0">
                <a:solidFill>
                  <a:schemeClr val="tx1"/>
                </a:solidFill>
                <a:effectLst/>
                <a:latin typeface="+mn-lt"/>
                <a:ea typeface="+mn-ea"/>
                <a:cs typeface="+mn-cs"/>
              </a:rPr>
              <a:t> than, </a:t>
            </a:r>
            <a:r>
              <a:rPr lang="en-US" sz="1200" kern="1200" dirty="0" err="1">
                <a:solidFill>
                  <a:schemeClr val="tx1"/>
                </a:solidFill>
                <a:effectLst/>
                <a:latin typeface="+mn-lt"/>
                <a:ea typeface="+mn-ea"/>
                <a:cs typeface="+mn-cs"/>
              </a:rPr>
              <a:t>dầu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đánh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tài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nguyên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soát</a:t>
            </a:r>
            <a:r>
              <a:rPr lang="en-US" sz="1200" kern="1200" dirty="0">
                <a:solidFill>
                  <a:schemeClr val="tx1"/>
                </a:solidFill>
                <a:effectLst/>
                <a:latin typeface="+mn-lt"/>
                <a:ea typeface="+mn-ea"/>
                <a:cs typeface="+mn-cs"/>
              </a:rPr>
              <a:t> hao </a:t>
            </a:r>
            <a:r>
              <a:rPr lang="en-US" sz="1200" kern="1200" dirty="0" err="1">
                <a:solidFill>
                  <a:schemeClr val="tx1"/>
                </a:solidFill>
                <a:effectLst/>
                <a:latin typeface="+mn-lt"/>
                <a:ea typeface="+mn-ea"/>
                <a:cs typeface="+mn-cs"/>
              </a:rPr>
              <a:t>hụt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khâu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biến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tồn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trữ</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thống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cung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ứng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doanh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nghiệp</a:t>
            </a:r>
            <a:r>
              <a:rPr lang="en-US" sz="1200" kern="1200" dirty="0">
                <a:solidFill>
                  <a:schemeClr val="tx1"/>
                </a:solidFill>
                <a:effectLst/>
                <a:latin typeface="+mn-lt"/>
                <a:ea typeface="+mn-ea"/>
                <a:cs typeface="+mn-cs"/>
              </a:rPr>
              <a:t>. Định </a:t>
            </a:r>
            <a:r>
              <a:rPr lang="en-US" sz="1200" kern="1200" dirty="0" err="1">
                <a:solidFill>
                  <a:schemeClr val="tx1"/>
                </a:solidFill>
                <a:effectLst/>
                <a:latin typeface="+mn-lt"/>
                <a:ea typeface="+mn-ea"/>
                <a:cs typeface="+mn-cs"/>
              </a:rPr>
              <a:t>kỳ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tổ</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soát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cập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mức</a:t>
            </a:r>
            <a:r>
              <a:rPr lang="en-US" sz="1200" kern="1200" dirty="0">
                <a:solidFill>
                  <a:schemeClr val="tx1"/>
                </a:solidFill>
                <a:effectLst/>
                <a:latin typeface="+mn-lt"/>
                <a:ea typeface="+mn-ea"/>
                <a:cs typeface="+mn-cs"/>
              </a:rPr>
              <a:t> hao </a:t>
            </a:r>
            <a:r>
              <a:rPr lang="en-US" sz="1200" kern="1200" dirty="0" err="1">
                <a:solidFill>
                  <a:schemeClr val="tx1"/>
                </a:solidFill>
                <a:effectLst/>
                <a:latin typeface="+mn-lt"/>
                <a:ea typeface="+mn-ea"/>
                <a:cs typeface="+mn-cs"/>
              </a:rPr>
              <a:t>hụt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dầu</a:t>
            </a:r>
            <a:r>
              <a:rPr lang="en-US" sz="1200" kern="1200" dirty="0">
                <a:solidFill>
                  <a:schemeClr val="tx1"/>
                </a:solidFill>
                <a:effectLst/>
                <a:latin typeface="+mn-lt"/>
                <a:ea typeface="+mn-ea"/>
                <a:cs typeface="+mn-cs"/>
              </a:rPr>
              <a:t>, than.”;</a:t>
            </a:r>
          </a:p>
          <a:p>
            <a:r>
              <a:rPr lang="en-US" sz="1200" kern="1200" dirty="0">
                <a:solidFill>
                  <a:schemeClr val="tx1"/>
                </a:solidFill>
                <a:effectLst/>
                <a:latin typeface="+mn-lt"/>
                <a:ea typeface="+mn-ea"/>
                <a:cs typeface="+mn-cs"/>
              </a:rPr>
              <a:t>c)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vào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2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trưởng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Công Thương ban </a:t>
            </a:r>
            <a:r>
              <a:rPr lang="en-US" sz="1200" kern="1200" dirty="0" err="1">
                <a:solidFill>
                  <a:schemeClr val="tx1"/>
                </a:solidFill>
                <a:effectLst/>
                <a:latin typeface="+mn-lt"/>
                <a:ea typeface="+mn-ea"/>
                <a:cs typeface="+mn-cs"/>
              </a:rPr>
              <a: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tự</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dùng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Công Thương </a:t>
            </a:r>
            <a:r>
              <a:rPr lang="en-US" sz="1200" kern="1200" dirty="0" err="1">
                <a:solidFill>
                  <a:schemeClr val="tx1"/>
                </a:solidFill>
                <a:effectLst/>
                <a:latin typeface="+mn-lt"/>
                <a:ea typeface="+mn-ea"/>
                <a:cs typeface="+mn-cs"/>
              </a:rPr>
              <a:t>để</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tự</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dùng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a:t>
            </a:r>
          </a:p>
          <a:p>
            <a:endParaRPr lang="en-US" dirty="0"/>
          </a:p>
        </p:txBody>
      </p:sp>
      <p:sp>
        <p:nvSpPr>
          <p:cNvPr id="4" name="Slide Number Placeholder 3">
            <a:extLst>
              <a:ext uri="{FF2B5EF4-FFF2-40B4-BE49-F238E27FC236}">
                <a16:creationId xmlns:a16="http://schemas.microsoft.com/office/drawing/2014/main" id="{461BA58C-0B73-8492-657B-5361DCE9008F}"/>
              </a:ext>
            </a:extLst>
          </p:cNvPr>
          <p:cNvSpPr>
            <a:spLocks noGrp="1"/>
          </p:cNvSpPr>
          <p:nvPr>
            <p:ph type="sldNum" sz="quarter" idx="5"/>
          </p:nvPr>
        </p:nvSpPr>
        <p:spPr/>
        <p:txBody>
          <a:bodyPr/>
          <a:lstStyle/>
          <a:p>
            <a:fld id="{F1B661D9-2678-497E-9DBA-24511D0C2D20}" type="slidenum">
              <a:rPr lang="en-US" smtClean="0"/>
              <a:t>25</a:t>
            </a:fld>
            <a:endParaRPr lang="en-US"/>
          </a:p>
        </p:txBody>
      </p:sp>
    </p:spTree>
    <p:extLst>
      <p:ext uri="{BB962C8B-B14F-4D97-AF65-F5344CB8AC3E}">
        <p14:creationId xmlns:p14="http://schemas.microsoft.com/office/powerpoint/2010/main" val="1758017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97990-FFE2-3D6B-AC8D-3CBC037DD4D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2ED07C-112D-BF3B-9E95-BEA1BFA5B7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ED91E4-28E0-61AF-7A25-A905B7710CBD}"/>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6.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một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13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điểm</a:t>
            </a:r>
            <a:r>
              <a:rPr lang="en-US" sz="1200" kern="1200" dirty="0">
                <a:solidFill>
                  <a:schemeClr val="tx1"/>
                </a:solidFill>
                <a:effectLst/>
                <a:latin typeface="+mn-lt"/>
                <a:ea typeface="+mn-ea"/>
                <a:cs typeface="+mn-cs"/>
              </a:rPr>
              <a:t> d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điểm</a:t>
            </a:r>
            <a:r>
              <a:rPr lang="en-US" sz="1200" kern="1200" dirty="0">
                <a:solidFill>
                  <a:schemeClr val="tx1"/>
                </a:solidFill>
                <a:effectLst/>
                <a:latin typeface="+mn-lt"/>
                <a:ea typeface="+mn-ea"/>
                <a:cs typeface="+mn-cs"/>
              </a:rPr>
              <a:t> đ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1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Nhà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máy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thuỷ</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tuân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thủ</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đầy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đủ</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khai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hồ</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hoặc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hồ</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được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thẩm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quyền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phê</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duyệt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bảo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đảm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yêu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 an </a:t>
            </a:r>
            <a:r>
              <a:rPr lang="en-US" sz="1200" kern="1200" dirty="0" err="1">
                <a:solidFill>
                  <a:schemeClr val="tx1"/>
                </a:solidFill>
                <a:effectLst/>
                <a:latin typeface="+mn-lt"/>
                <a:ea typeface="+mn-ea"/>
                <a:cs typeface="+mn-cs"/>
              </a:rPr>
              <a:t>toàn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tham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nước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đời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đúng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mục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đích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đ) </a:t>
            </a:r>
            <a:r>
              <a:rPr lang="en-US" sz="1200" kern="1200" dirty="0" err="1">
                <a:solidFill>
                  <a:schemeClr val="tx1"/>
                </a:solidFill>
                <a:effectLst/>
                <a:latin typeface="+mn-lt"/>
                <a:ea typeface="+mn-ea"/>
                <a:cs typeface="+mn-cs"/>
              </a:rPr>
              <a:t>Đơn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truyền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thể</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nhằm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giảm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tổn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thống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truyền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giám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a:t>
            </a:r>
            <a:r>
              <a:rPr lang="en-US" sz="1200" kern="1200" dirty="0">
                <a:solidFill>
                  <a:schemeClr val="tx1"/>
                </a:solidFill>
                <a:effectLst/>
                <a:latin typeface="+mn-lt"/>
                <a:ea typeface="+mn-ea"/>
                <a:cs typeface="+mn-cs"/>
              </a:rPr>
              <a:t> non </a:t>
            </a:r>
            <a:r>
              <a:rPr lang="en-US" sz="1200" kern="1200" dirty="0" err="1">
                <a:solidFill>
                  <a:schemeClr val="tx1"/>
                </a:solidFill>
                <a:effectLst/>
                <a:latin typeface="+mn-lt"/>
                <a:ea typeface="+mn-ea"/>
                <a:cs typeface="+mn-cs"/>
              </a:rPr>
              <a:t>tải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thống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điểm</a:t>
            </a:r>
            <a:r>
              <a:rPr lang="en-US" sz="1200" kern="1200" dirty="0">
                <a:solidFill>
                  <a:schemeClr val="tx1"/>
                </a:solidFill>
                <a:effectLst/>
                <a:latin typeface="+mn-lt"/>
                <a:ea typeface="+mn-ea"/>
                <a:cs typeface="+mn-cs"/>
              </a:rPr>
              <a:t> 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1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“g) </a:t>
            </a:r>
            <a:r>
              <a:rPr lang="en-US" sz="1200" kern="1200" dirty="0" err="1">
                <a:solidFill>
                  <a:schemeClr val="tx1"/>
                </a:solidFill>
                <a:effectLst/>
                <a:latin typeface="+mn-lt"/>
                <a:ea typeface="+mn-ea"/>
                <a:cs typeface="+mn-cs"/>
              </a:rPr>
              <a:t>Đơn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khai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thác</a:t>
            </a:r>
            <a:r>
              <a:rPr lang="en-US" sz="1200" kern="1200" dirty="0">
                <a:solidFill>
                  <a:schemeClr val="tx1"/>
                </a:solidFill>
                <a:effectLst/>
                <a:latin typeface="+mn-lt"/>
                <a:ea typeface="+mn-ea"/>
                <a:cs typeface="+mn-cs"/>
              </a:rPr>
              <a:t> than, </a:t>
            </a:r>
            <a:r>
              <a:rPr lang="en-US" sz="1200" kern="1200" dirty="0" err="1">
                <a:solidFill>
                  <a:schemeClr val="tx1"/>
                </a:solidFill>
                <a:effectLst/>
                <a:latin typeface="+mn-lt"/>
                <a:ea typeface="+mn-ea"/>
                <a:cs typeface="+mn-cs"/>
              </a:rPr>
              <a:t>dầu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đánh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hồi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tài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nguyên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sinh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khâu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khai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phối</a:t>
            </a:r>
            <a:r>
              <a:rPr lang="en-US" sz="1200" kern="1200" dirty="0">
                <a:solidFill>
                  <a:schemeClr val="tx1"/>
                </a:solidFill>
                <a:effectLst/>
                <a:latin typeface="+mn-lt"/>
                <a:ea typeface="+mn-ea"/>
                <a:cs typeface="+mn-cs"/>
              </a:rPr>
              <a:t> than, </a:t>
            </a:r>
            <a:r>
              <a:rPr lang="en-US" sz="1200" kern="1200" dirty="0" err="1">
                <a:solidFill>
                  <a:schemeClr val="tx1"/>
                </a:solidFill>
                <a:effectLst/>
                <a:latin typeface="+mn-lt"/>
                <a:ea typeface="+mn-ea"/>
                <a:cs typeface="+mn-cs"/>
              </a:rPr>
              <a:t>dầu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đánh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tài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nguyên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soát</a:t>
            </a:r>
            <a:r>
              <a:rPr lang="en-US" sz="1200" kern="1200" dirty="0">
                <a:solidFill>
                  <a:schemeClr val="tx1"/>
                </a:solidFill>
                <a:effectLst/>
                <a:latin typeface="+mn-lt"/>
                <a:ea typeface="+mn-ea"/>
                <a:cs typeface="+mn-cs"/>
              </a:rPr>
              <a:t> hao </a:t>
            </a:r>
            <a:r>
              <a:rPr lang="en-US" sz="1200" kern="1200" dirty="0" err="1">
                <a:solidFill>
                  <a:schemeClr val="tx1"/>
                </a:solidFill>
                <a:effectLst/>
                <a:latin typeface="+mn-lt"/>
                <a:ea typeface="+mn-ea"/>
                <a:cs typeface="+mn-cs"/>
              </a:rPr>
              <a:t>hụt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khâu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biến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tồn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trữ</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thống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cung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ứng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doanh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nghiệp</a:t>
            </a:r>
            <a:r>
              <a:rPr lang="en-US" sz="1200" kern="1200" dirty="0">
                <a:solidFill>
                  <a:schemeClr val="tx1"/>
                </a:solidFill>
                <a:effectLst/>
                <a:latin typeface="+mn-lt"/>
                <a:ea typeface="+mn-ea"/>
                <a:cs typeface="+mn-cs"/>
              </a:rPr>
              <a:t>. Định </a:t>
            </a:r>
            <a:r>
              <a:rPr lang="en-US" sz="1200" kern="1200" dirty="0" err="1">
                <a:solidFill>
                  <a:schemeClr val="tx1"/>
                </a:solidFill>
                <a:effectLst/>
                <a:latin typeface="+mn-lt"/>
                <a:ea typeface="+mn-ea"/>
                <a:cs typeface="+mn-cs"/>
              </a:rPr>
              <a:t>kỳ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tổ</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soát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cập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mức</a:t>
            </a:r>
            <a:r>
              <a:rPr lang="en-US" sz="1200" kern="1200" dirty="0">
                <a:solidFill>
                  <a:schemeClr val="tx1"/>
                </a:solidFill>
                <a:effectLst/>
                <a:latin typeface="+mn-lt"/>
                <a:ea typeface="+mn-ea"/>
                <a:cs typeface="+mn-cs"/>
              </a:rPr>
              <a:t> hao </a:t>
            </a:r>
            <a:r>
              <a:rPr lang="en-US" sz="1200" kern="1200" dirty="0" err="1">
                <a:solidFill>
                  <a:schemeClr val="tx1"/>
                </a:solidFill>
                <a:effectLst/>
                <a:latin typeface="+mn-lt"/>
                <a:ea typeface="+mn-ea"/>
                <a:cs typeface="+mn-cs"/>
              </a:rPr>
              <a:t>hụt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dầu</a:t>
            </a:r>
            <a:r>
              <a:rPr lang="en-US" sz="1200" kern="1200" dirty="0">
                <a:solidFill>
                  <a:schemeClr val="tx1"/>
                </a:solidFill>
                <a:effectLst/>
                <a:latin typeface="+mn-lt"/>
                <a:ea typeface="+mn-ea"/>
                <a:cs typeface="+mn-cs"/>
              </a:rPr>
              <a:t>, than.”;</a:t>
            </a:r>
          </a:p>
          <a:p>
            <a:r>
              <a:rPr lang="en-US" sz="1200" kern="1200" dirty="0">
                <a:solidFill>
                  <a:schemeClr val="tx1"/>
                </a:solidFill>
                <a:effectLst/>
                <a:latin typeface="+mn-lt"/>
                <a:ea typeface="+mn-ea"/>
                <a:cs typeface="+mn-cs"/>
              </a:rPr>
              <a:t>c)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vào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2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trưởng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Công Thương ban </a:t>
            </a:r>
            <a:r>
              <a:rPr lang="en-US" sz="1200" kern="1200" dirty="0" err="1">
                <a:solidFill>
                  <a:schemeClr val="tx1"/>
                </a:solidFill>
                <a:effectLst/>
                <a:latin typeface="+mn-lt"/>
                <a:ea typeface="+mn-ea"/>
                <a:cs typeface="+mn-cs"/>
              </a:rPr>
              <a: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tự</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dùng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Công Thương </a:t>
            </a:r>
            <a:r>
              <a:rPr lang="en-US" sz="1200" kern="1200" dirty="0" err="1">
                <a:solidFill>
                  <a:schemeClr val="tx1"/>
                </a:solidFill>
                <a:effectLst/>
                <a:latin typeface="+mn-lt"/>
                <a:ea typeface="+mn-ea"/>
                <a:cs typeface="+mn-cs"/>
              </a:rPr>
              <a:t>để</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tự</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dùng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7.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18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Ủy</a:t>
            </a:r>
            <a:r>
              <a:rPr lang="en-US" sz="1200" kern="1200" dirty="0">
                <a:solidFill>
                  <a:schemeClr val="tx1"/>
                </a:solidFill>
                <a:effectLst/>
                <a:latin typeface="+mn-lt"/>
                <a:ea typeface="+mn-ea"/>
                <a:cs typeface="+mn-cs"/>
              </a:rPr>
              <a:t> ban </a:t>
            </a:r>
            <a:r>
              <a:rPr lang="en-US" sz="1200" kern="1200" dirty="0" err="1">
                <a:solidFill>
                  <a:schemeClr val="tx1"/>
                </a:solidFill>
                <a:effectLst/>
                <a:latin typeface="+mn-lt"/>
                <a:ea typeface="+mn-ea"/>
                <a:cs typeface="+mn-cs"/>
              </a:rPr>
              <a:t>nhân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đồng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soát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chặt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việc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chiếu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chiếu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thẩm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quyền</a:t>
            </a:r>
            <a:r>
              <a:rPr lang="en-US" sz="1200" kern="1200" dirty="0">
                <a:solidFill>
                  <a:schemeClr val="tx1"/>
                </a:solidFill>
                <a:effectLst/>
                <a:latin typeface="+mn-lt"/>
                <a:ea typeface="+mn-ea"/>
                <a:cs typeface="+mn-cs"/>
              </a:rPr>
              <a:t>”.</a:t>
            </a:r>
          </a:p>
          <a:p>
            <a:endParaRPr lang="en-US" dirty="0"/>
          </a:p>
        </p:txBody>
      </p:sp>
      <p:sp>
        <p:nvSpPr>
          <p:cNvPr id="4" name="Slide Number Placeholder 3">
            <a:extLst>
              <a:ext uri="{FF2B5EF4-FFF2-40B4-BE49-F238E27FC236}">
                <a16:creationId xmlns:a16="http://schemas.microsoft.com/office/drawing/2014/main" id="{9B4C8512-6A1B-B44F-B8C9-3C53DC0168DF}"/>
              </a:ext>
            </a:extLst>
          </p:cNvPr>
          <p:cNvSpPr>
            <a:spLocks noGrp="1"/>
          </p:cNvSpPr>
          <p:nvPr>
            <p:ph type="sldNum" sz="quarter" idx="5"/>
          </p:nvPr>
        </p:nvSpPr>
        <p:spPr/>
        <p:txBody>
          <a:bodyPr/>
          <a:lstStyle/>
          <a:p>
            <a:fld id="{F1B661D9-2678-497E-9DBA-24511D0C2D20}" type="slidenum">
              <a:rPr lang="en-US" smtClean="0"/>
              <a:t>26</a:t>
            </a:fld>
            <a:endParaRPr lang="en-US"/>
          </a:p>
        </p:txBody>
      </p:sp>
    </p:spTree>
    <p:extLst>
      <p:ext uri="{BB962C8B-B14F-4D97-AF65-F5344CB8AC3E}">
        <p14:creationId xmlns:p14="http://schemas.microsoft.com/office/powerpoint/2010/main" val="895270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B5A7E9-F49D-E240-176E-2752C886838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4C8F84-64F4-892F-D810-AD240EB980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62D6063-7127-A1EE-192C-A7F5C0C08923}"/>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11.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32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Điều</a:t>
            </a:r>
            <a:r>
              <a:rPr lang="en-US" sz="1200" b="1" kern="1200" dirty="0">
                <a:solidFill>
                  <a:schemeClr val="tx1"/>
                </a:solidFill>
                <a:effectLst/>
                <a:latin typeface="+mn-lt"/>
                <a:ea typeface="+mn-ea"/>
                <a:cs typeface="+mn-cs"/>
              </a:rPr>
              <a:t> 32. </a:t>
            </a:r>
            <a:r>
              <a:rPr lang="en-US" sz="1200" b="1" kern="1200" dirty="0" err="1">
                <a:solidFill>
                  <a:schemeClr val="tx1"/>
                </a:solidFill>
                <a:effectLst/>
                <a:latin typeface="+mn-lt"/>
                <a:ea typeface="+mn-ea"/>
                <a:cs typeface="+mn-cs"/>
              </a:rPr>
              <a:t>Cơ</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sở</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sử</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dụng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năng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lượng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trọng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điểm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1.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trọng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lớn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phủ</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2. </a:t>
            </a:r>
            <a:r>
              <a:rPr lang="en-US" sz="1200" kern="1200" dirty="0" err="1">
                <a:solidFill>
                  <a:schemeClr val="tx1"/>
                </a:solidFill>
                <a:effectLst/>
                <a:latin typeface="+mn-lt"/>
                <a:ea typeface="+mn-ea"/>
                <a:cs typeface="+mn-cs"/>
              </a:rPr>
              <a:t>Ủy</a:t>
            </a:r>
            <a:r>
              <a:rPr lang="en-US" sz="1200" kern="1200" dirty="0">
                <a:solidFill>
                  <a:schemeClr val="tx1"/>
                </a:solidFill>
                <a:effectLst/>
                <a:latin typeface="+mn-lt"/>
                <a:ea typeface="+mn-ea"/>
                <a:cs typeface="+mn-cs"/>
              </a:rPr>
              <a:t> ban </a:t>
            </a:r>
            <a:r>
              <a:rPr lang="en-US" sz="1200" kern="1200" dirty="0" err="1">
                <a:solidFill>
                  <a:schemeClr val="tx1"/>
                </a:solidFill>
                <a:effectLst/>
                <a:latin typeface="+mn-lt"/>
                <a:ea typeface="+mn-ea"/>
                <a:cs typeface="+mn-cs"/>
              </a:rPr>
              <a:t>nhân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tỉnh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ban </a:t>
            </a:r>
            <a:r>
              <a:rPr lang="en-US" sz="1200" kern="1200" dirty="0" err="1">
                <a:solidFill>
                  <a:schemeClr val="tx1"/>
                </a:solidFill>
                <a:effectLst/>
                <a:latin typeface="+mn-lt"/>
                <a:ea typeface="+mn-ea"/>
                <a:cs typeface="+mn-cs"/>
              </a:rPr>
              <a: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danh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trọng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bàn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một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một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lần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gửi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Công Thương </a:t>
            </a:r>
            <a:r>
              <a:rPr lang="en-US" sz="1200" kern="1200" dirty="0" err="1">
                <a:solidFill>
                  <a:schemeClr val="tx1"/>
                </a:solidFill>
                <a:effectLst/>
                <a:latin typeface="+mn-lt"/>
                <a:ea typeface="+mn-ea"/>
                <a:cs typeface="+mn-cs"/>
              </a:rPr>
              <a:t>tổng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12.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một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33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điểm</a:t>
            </a:r>
            <a:r>
              <a:rPr lang="en-US" sz="1200" kern="1200" dirty="0">
                <a:solidFill>
                  <a:schemeClr val="tx1"/>
                </a:solidFill>
                <a:effectLst/>
                <a:latin typeface="+mn-lt"/>
                <a:ea typeface="+mn-ea"/>
                <a:cs typeface="+mn-cs"/>
              </a:rPr>
              <a:t> đ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1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“đ) </a:t>
            </a:r>
            <a:r>
              <a:rPr lang="en-US" sz="1200" kern="1200" dirty="0" err="1">
                <a:solidFill>
                  <a:schemeClr val="tx1"/>
                </a:solidFill>
                <a:effectLst/>
                <a:latin typeface="+mn-lt"/>
                <a:ea typeface="+mn-ea"/>
                <a:cs typeface="+mn-cs"/>
              </a:rPr>
              <a:t>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mô</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trưởng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Công Thương. </a:t>
            </a:r>
            <a:r>
              <a:rPr lang="en-US" sz="1200" kern="1200" dirty="0" err="1">
                <a:solidFill>
                  <a:schemeClr val="tx1"/>
                </a:solidFill>
                <a:effectLst/>
                <a:latin typeface="+mn-lt"/>
                <a:ea typeface="+mn-ea"/>
                <a:cs typeface="+mn-cs"/>
              </a:rPr>
              <a:t>Tổ</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thống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đếm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ứng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tiêu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chuẩn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bảo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đảm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nhằm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dõi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giám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thống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kê</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tiêu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lập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2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“2.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trưởng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Công Thương ban </a:t>
            </a:r>
            <a:r>
              <a:rPr lang="en-US" sz="1200" kern="1200" dirty="0" err="1">
                <a:solidFill>
                  <a:schemeClr val="tx1"/>
                </a:solidFill>
                <a:effectLst/>
                <a:latin typeface="+mn-lt"/>
                <a:ea typeface="+mn-ea"/>
                <a:cs typeface="+mn-cs"/>
              </a:rPr>
              <a: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mẫu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mô</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trọng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điểm</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13.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4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34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“4.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trưởng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Công Thương ban </a:t>
            </a:r>
            <a:r>
              <a:rPr lang="en-US" sz="1200" kern="1200" dirty="0" err="1">
                <a:solidFill>
                  <a:schemeClr val="tx1"/>
                </a:solidFill>
                <a:effectLst/>
                <a:latin typeface="+mn-lt"/>
                <a:ea typeface="+mn-ea"/>
                <a:cs typeface="+mn-cs"/>
              </a:rPr>
              <a: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việc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toán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nội</a:t>
            </a:r>
            <a:r>
              <a:rPr lang="en-US" sz="1200" kern="1200" dirty="0">
                <a:solidFill>
                  <a:schemeClr val="tx1"/>
                </a:solidFill>
                <a:effectLst/>
                <a:latin typeface="+mn-lt"/>
                <a:ea typeface="+mn-ea"/>
                <a:cs typeface="+mn-cs"/>
              </a:rPr>
              <a:t> dung,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giám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thẩm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quyền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hồi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chỉ</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toán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do </a:t>
            </a:r>
            <a:r>
              <a:rPr lang="en-US" sz="1200" kern="1200" dirty="0" err="1">
                <a:solidFill>
                  <a:schemeClr val="tx1"/>
                </a:solidFill>
                <a:effectLst/>
                <a:latin typeface="+mn-lt"/>
                <a:ea typeface="+mn-ea"/>
                <a:cs typeface="+mn-cs"/>
              </a:rPr>
              <a:t>đơn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14.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một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35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điểm</a:t>
            </a:r>
            <a:r>
              <a:rPr lang="en-US" sz="1200" kern="1200" dirty="0">
                <a:solidFill>
                  <a:schemeClr val="tx1"/>
                </a:solidFill>
                <a:effectLst/>
                <a:latin typeface="+mn-lt"/>
                <a:ea typeface="+mn-ea"/>
                <a:cs typeface="+mn-cs"/>
              </a:rPr>
              <a:t> d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2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giám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việc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dõi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giám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trưởng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Công Thương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nội</a:t>
            </a:r>
            <a:r>
              <a:rPr lang="en-US" sz="1200" kern="1200" dirty="0">
                <a:solidFill>
                  <a:schemeClr val="tx1"/>
                </a:solidFill>
                <a:effectLst/>
                <a:latin typeface="+mn-lt"/>
                <a:ea typeface="+mn-ea"/>
                <a:cs typeface="+mn-cs"/>
              </a:rPr>
              <a:t> dung;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giám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thẩm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quyền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ủy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quyền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lại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hồi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chỉ</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thời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chỉ</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Công Thương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khai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danh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tổ</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Cổng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thông</a:t>
            </a:r>
            <a:r>
              <a:rPr lang="en-US" sz="1200" kern="1200" dirty="0">
                <a:solidFill>
                  <a:schemeClr val="tx1"/>
                </a:solidFill>
                <a:effectLst/>
                <a:latin typeface="+mn-lt"/>
                <a:ea typeface="+mn-ea"/>
                <a:cs typeface="+mn-cs"/>
              </a:rPr>
              <a:t> tin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a:t>
            </a:r>
          </a:p>
        </p:txBody>
      </p:sp>
      <p:sp>
        <p:nvSpPr>
          <p:cNvPr id="4" name="Slide Number Placeholder 3">
            <a:extLst>
              <a:ext uri="{FF2B5EF4-FFF2-40B4-BE49-F238E27FC236}">
                <a16:creationId xmlns:a16="http://schemas.microsoft.com/office/drawing/2014/main" id="{53A867BF-3865-92DF-CA6F-68567C51394B}"/>
              </a:ext>
            </a:extLst>
          </p:cNvPr>
          <p:cNvSpPr>
            <a:spLocks noGrp="1"/>
          </p:cNvSpPr>
          <p:nvPr>
            <p:ph type="sldNum" sz="quarter" idx="5"/>
          </p:nvPr>
        </p:nvSpPr>
        <p:spPr/>
        <p:txBody>
          <a:bodyPr/>
          <a:lstStyle/>
          <a:p>
            <a:fld id="{F1B661D9-2678-497E-9DBA-24511D0C2D20}" type="slidenum">
              <a:rPr lang="en-US" smtClean="0"/>
              <a:t>27</a:t>
            </a:fld>
            <a:endParaRPr lang="en-US"/>
          </a:p>
        </p:txBody>
      </p:sp>
    </p:spTree>
    <p:extLst>
      <p:ext uri="{BB962C8B-B14F-4D97-AF65-F5344CB8AC3E}">
        <p14:creationId xmlns:p14="http://schemas.microsoft.com/office/powerpoint/2010/main" val="76615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87434E-D3D7-01BD-807E-53F5A21E242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BCAC5CE-A497-C232-7CA1-F805C88A049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CCA5625-EEE4-5E05-2920-95BF5C37F740}"/>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15.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tên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IX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Chương</a:t>
            </a:r>
            <a:r>
              <a:rPr lang="en-US" sz="1200" b="1" kern="1200" dirty="0">
                <a:solidFill>
                  <a:schemeClr val="tx1"/>
                </a:solidFill>
                <a:effectLst/>
                <a:latin typeface="+mn-lt"/>
                <a:ea typeface="+mn-ea"/>
                <a:cs typeface="+mn-cs"/>
              </a:rPr>
              <a:t> IX</a:t>
            </a:r>
            <a:endParaRPr lang="en-US" sz="120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QUẢN LÝ PHƯƠNG TIỆN, THIẾT BỊ SỬ DỤNG NĂNG LƯỢNG VÀ VẬT LIỆU XÂY DỰNG”.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16.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tên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một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37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tên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Điều</a:t>
            </a:r>
            <a:r>
              <a:rPr lang="en-US" sz="1200" b="1" kern="1200" dirty="0">
                <a:solidFill>
                  <a:schemeClr val="tx1"/>
                </a:solidFill>
                <a:effectLst/>
                <a:latin typeface="+mn-lt"/>
                <a:ea typeface="+mn-ea"/>
                <a:cs typeface="+mn-cs"/>
              </a:rPr>
              <a:t> 37. </a:t>
            </a:r>
            <a:r>
              <a:rPr lang="en-US" sz="1200" b="1" kern="1200" dirty="0" err="1">
                <a:solidFill>
                  <a:schemeClr val="tx1"/>
                </a:solidFill>
                <a:effectLst/>
                <a:latin typeface="+mn-lt"/>
                <a:ea typeface="+mn-ea"/>
                <a:cs typeface="+mn-cs"/>
              </a:rPr>
              <a:t>Biện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pháp</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quản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lý</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sử</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dụng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năng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lượng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tiết</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kiệm</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và</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hiệu</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quả</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đối</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với</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phương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tiện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thiết</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bị</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và</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vật</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liệu</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xây</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dựng</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2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“2. </a:t>
            </a:r>
            <a:r>
              <a:rPr lang="en-US" sz="1200" kern="1200" dirty="0" err="1">
                <a:solidFill>
                  <a:schemeClr val="tx1"/>
                </a:solidFill>
                <a:effectLst/>
                <a:latin typeface="+mn-lt"/>
                <a:ea typeface="+mn-ea"/>
                <a:cs typeface="+mn-cs"/>
              </a:rPr>
              <a:t>Dán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Công </a:t>
            </a:r>
            <a:r>
              <a:rPr lang="en-US" sz="1200" kern="1200" dirty="0" err="1">
                <a:solidFill>
                  <a:schemeClr val="tx1"/>
                </a:solidFill>
                <a:effectLst/>
                <a:latin typeface="+mn-lt"/>
                <a:ea typeface="+mn-ea"/>
                <a:cs typeface="+mn-cs"/>
              </a:rPr>
              <a:t>bố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thông</a:t>
            </a:r>
            <a:r>
              <a:rPr lang="en-US" sz="1200" kern="1200" dirty="0">
                <a:solidFill>
                  <a:schemeClr val="tx1"/>
                </a:solidFill>
                <a:effectLst/>
                <a:latin typeface="+mn-lt"/>
                <a:ea typeface="+mn-ea"/>
                <a:cs typeface="+mn-cs"/>
              </a:rPr>
              <a:t> tin </a:t>
            </a:r>
            <a:r>
              <a:rPr lang="en-US" sz="1200" kern="1200" dirty="0" err="1">
                <a:solidFill>
                  <a:schemeClr val="tx1"/>
                </a:solidFill>
                <a:effectLst/>
                <a:latin typeface="+mn-lt"/>
                <a:ea typeface="+mn-ea"/>
                <a:cs typeface="+mn-cs"/>
              </a:rPr>
              <a:t>cần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17.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39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Điều</a:t>
            </a:r>
            <a:r>
              <a:rPr lang="en-US" sz="1200" b="1" kern="1200" dirty="0">
                <a:solidFill>
                  <a:schemeClr val="tx1"/>
                </a:solidFill>
                <a:effectLst/>
                <a:latin typeface="+mn-lt"/>
                <a:ea typeface="+mn-ea"/>
                <a:cs typeface="+mn-cs"/>
              </a:rPr>
              <a:t> 39. </a:t>
            </a:r>
            <a:r>
              <a:rPr lang="en-US" sz="1200" b="1" kern="1200" dirty="0" err="1">
                <a:solidFill>
                  <a:schemeClr val="tx1"/>
                </a:solidFill>
                <a:effectLst/>
                <a:latin typeface="+mn-lt"/>
                <a:ea typeface="+mn-ea"/>
                <a:cs typeface="+mn-cs"/>
              </a:rPr>
              <a:t>Dán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nhãn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năng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lượng</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1. Phương </a:t>
            </a:r>
            <a:r>
              <a:rPr lang="en-US" sz="1200" kern="1200" dirty="0" err="1">
                <a:solidFill>
                  <a:schemeClr val="tx1"/>
                </a:solidFill>
                <a:effectLst/>
                <a:latin typeface="+mn-lt"/>
                <a:ea typeface="+mn-ea"/>
                <a:cs typeface="+mn-cs"/>
              </a:rPr>
              <a:t>tiện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thuộc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danh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mục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được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trước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đưa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trường</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2.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doanh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nghiệp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nhập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khẩu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doanh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bao </a:t>
            </a:r>
            <a:r>
              <a:rPr lang="en-US" sz="1200" kern="1200" dirty="0" err="1">
                <a:solidFill>
                  <a:schemeClr val="tx1"/>
                </a:solidFill>
                <a:effectLst/>
                <a:latin typeface="+mn-lt"/>
                <a:ea typeface="+mn-ea"/>
                <a:cs typeface="+mn-cs"/>
              </a:rPr>
              <a:t>gồm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nền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mại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được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đánh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sự</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tiêu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chuẩn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quốc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luật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tiêu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chuẩn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chuẩn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luật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lường</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trưởng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Công Thương,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trưởng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phạm</a:t>
            </a:r>
            <a:r>
              <a:rPr lang="en-US" sz="1200" kern="1200" dirty="0">
                <a:solidFill>
                  <a:schemeClr val="tx1"/>
                </a:solidFill>
                <a:effectLst/>
                <a:latin typeface="+mn-lt"/>
                <a:ea typeface="+mn-ea"/>
                <a:cs typeface="+mn-cs"/>
              </a:rPr>
              <a:t> vi </a:t>
            </a:r>
            <a:r>
              <a:rPr lang="en-US" sz="1200" kern="1200" dirty="0" err="1">
                <a:solidFill>
                  <a:schemeClr val="tx1"/>
                </a:solidFill>
                <a:effectLst/>
                <a:latin typeface="+mn-lt"/>
                <a:ea typeface="+mn-ea"/>
                <a:cs typeface="+mn-cs"/>
              </a:rPr>
              <a:t>nhiệm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quyền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nhiệm</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ban </a:t>
            </a:r>
            <a:r>
              <a:rPr lang="en-US" sz="1200" kern="1200" dirty="0" err="1">
                <a:solidFill>
                  <a:schemeClr val="tx1"/>
                </a:solidFill>
                <a:effectLst/>
                <a:latin typeface="+mn-lt"/>
                <a:ea typeface="+mn-ea"/>
                <a:cs typeface="+mn-cs"/>
              </a:rPr>
              <a: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danh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mục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thuộc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phạm</a:t>
            </a:r>
            <a:r>
              <a:rPr lang="en-US" sz="1200" kern="1200" dirty="0">
                <a:solidFill>
                  <a:schemeClr val="tx1"/>
                </a:solidFill>
                <a:effectLst/>
                <a:latin typeface="+mn-lt"/>
                <a:ea typeface="+mn-ea"/>
                <a:cs typeface="+mn-cs"/>
              </a:rPr>
              <a:t> vi </a:t>
            </a:r>
            <a:r>
              <a:rPr lang="en-US" sz="1200" kern="1200" dirty="0" err="1">
                <a:solidFill>
                  <a:schemeClr val="tx1"/>
                </a:solidFill>
                <a:effectLst/>
                <a:latin typeface="+mn-lt"/>
                <a:ea typeface="+mn-ea"/>
                <a:cs typeface="+mn-cs"/>
              </a:rPr>
              <a:t>quản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Quy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nội</a:t>
            </a:r>
            <a:r>
              <a:rPr lang="en-US" sz="1200" kern="1200" dirty="0">
                <a:solidFill>
                  <a:schemeClr val="tx1"/>
                </a:solidFill>
                <a:effectLst/>
                <a:latin typeface="+mn-lt"/>
                <a:ea typeface="+mn-ea"/>
                <a:cs typeface="+mn-cs"/>
              </a:rPr>
              <a:t> dung,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c) Quy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phòng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đủ</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được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giấy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tiêu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chuẩn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Hướng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dẫn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việc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thuộc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phạm</a:t>
            </a:r>
            <a:r>
              <a:rPr lang="en-US" sz="1200" kern="1200" dirty="0">
                <a:solidFill>
                  <a:schemeClr val="tx1"/>
                </a:solidFill>
                <a:effectLst/>
                <a:latin typeface="+mn-lt"/>
                <a:ea typeface="+mn-ea"/>
                <a:cs typeface="+mn-cs"/>
              </a:rPr>
              <a:t> vi </a:t>
            </a:r>
            <a:r>
              <a:rPr lang="en-US" sz="1200" kern="1200" dirty="0" err="1">
                <a:solidFill>
                  <a:schemeClr val="tx1"/>
                </a:solidFill>
                <a:effectLst/>
                <a:latin typeface="+mn-lt"/>
                <a:ea typeface="+mn-ea"/>
                <a:cs typeface="+mn-cs"/>
              </a:rPr>
              <a:t>quản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đ) Quy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việc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nhập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khẩu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4. </a:t>
            </a:r>
            <a:r>
              <a:rPr lang="en-US" sz="1200" kern="1200" dirty="0" err="1">
                <a:solidFill>
                  <a:schemeClr val="tx1"/>
                </a:solidFill>
                <a:effectLst/>
                <a:latin typeface="+mn-lt"/>
                <a:ea typeface="+mn-ea"/>
                <a:cs typeface="+mn-cs"/>
              </a:rPr>
              <a:t>Ủy</a:t>
            </a:r>
            <a:r>
              <a:rPr lang="en-US" sz="1200" kern="1200" dirty="0">
                <a:solidFill>
                  <a:schemeClr val="tx1"/>
                </a:solidFill>
                <a:effectLst/>
                <a:latin typeface="+mn-lt"/>
                <a:ea typeface="+mn-ea"/>
                <a:cs typeface="+mn-cs"/>
              </a:rPr>
              <a:t> ban </a:t>
            </a:r>
            <a:r>
              <a:rPr lang="en-US" sz="1200" kern="1200" dirty="0" err="1">
                <a:solidFill>
                  <a:schemeClr val="tx1"/>
                </a:solidFill>
                <a:effectLst/>
                <a:latin typeface="+mn-lt"/>
                <a:ea typeface="+mn-ea"/>
                <a:cs typeface="+mn-cs"/>
              </a:rPr>
              <a:t>nhân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tỉnh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tổ</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triển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khai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thanh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việc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tuân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thủ</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luật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doanh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bàn</a:t>
            </a:r>
            <a:r>
              <a:rPr lang="en-US" sz="1200" kern="1200" dirty="0">
                <a:solidFill>
                  <a:schemeClr val="tx1"/>
                </a:solidFill>
                <a:effectLst/>
                <a:latin typeface="+mn-lt"/>
                <a:ea typeface="+mn-ea"/>
                <a:cs typeface="+mn-cs"/>
              </a:rPr>
              <a:t>.”.</a:t>
            </a:r>
          </a:p>
          <a:p>
            <a:endParaRPr lang="en-US" dirty="0"/>
          </a:p>
        </p:txBody>
      </p:sp>
      <p:sp>
        <p:nvSpPr>
          <p:cNvPr id="4" name="Slide Number Placeholder 3">
            <a:extLst>
              <a:ext uri="{FF2B5EF4-FFF2-40B4-BE49-F238E27FC236}">
                <a16:creationId xmlns:a16="http://schemas.microsoft.com/office/drawing/2014/main" id="{1F0930C5-7D19-BD9B-77FC-67605D14CD0F}"/>
              </a:ext>
            </a:extLst>
          </p:cNvPr>
          <p:cNvSpPr>
            <a:spLocks noGrp="1"/>
          </p:cNvSpPr>
          <p:nvPr>
            <p:ph type="sldNum" sz="quarter" idx="5"/>
          </p:nvPr>
        </p:nvSpPr>
        <p:spPr/>
        <p:txBody>
          <a:bodyPr/>
          <a:lstStyle/>
          <a:p>
            <a:fld id="{F1B661D9-2678-497E-9DBA-24511D0C2D20}" type="slidenum">
              <a:rPr lang="en-US" smtClean="0"/>
              <a:t>28</a:t>
            </a:fld>
            <a:endParaRPr lang="en-US"/>
          </a:p>
        </p:txBody>
      </p:sp>
    </p:spTree>
    <p:extLst>
      <p:ext uri="{BB962C8B-B14F-4D97-AF65-F5344CB8AC3E}">
        <p14:creationId xmlns:p14="http://schemas.microsoft.com/office/powerpoint/2010/main" val="27024894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B6F045-BE24-2AC1-0913-D19CF900EBF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1C2FD1-A0B2-41EF-83D5-E0F6653BFC2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D05936-9C5E-DE9C-EA64-83ED577A445D}"/>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18.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2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4 </a:t>
            </a:r>
            <a:r>
              <a:rPr lang="en-US" sz="1200" kern="1200" dirty="0" err="1">
                <a:solidFill>
                  <a:schemeClr val="tx1"/>
                </a:solidFill>
                <a:effectLst/>
                <a:latin typeface="+mn-lt"/>
                <a:ea typeface="+mn-ea"/>
                <a:cs typeface="+mn-cs"/>
              </a:rPr>
              <a:t>vào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41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“2. </a:t>
            </a:r>
            <a:r>
              <a:rPr lang="en-US" sz="1200" kern="1200" dirty="0" err="1">
                <a:solidFill>
                  <a:schemeClr val="tx1"/>
                </a:solidFill>
                <a:effectLst/>
                <a:latin typeface="+mn-lt"/>
                <a:ea typeface="+mn-ea"/>
                <a:cs typeface="+mn-cs"/>
              </a:rPr>
              <a:t>Tổ</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phẩm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nâng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chuyền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mô</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lắp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đặt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máy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móc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hoặc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nhằm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ưu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hóa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việc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hoặc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giảm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được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ưu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hỗ</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Ưu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luật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đai</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a:t>
            </a:r>
            <a:r>
              <a:rPr lang="en-US" sz="1200" kern="1200" dirty="0" err="1">
                <a:solidFill>
                  <a:schemeClr val="tx1"/>
                </a:solidFill>
                <a:effectLst/>
                <a:latin typeface="+mn-lt"/>
                <a:ea typeface="+mn-ea"/>
                <a:cs typeface="+mn-cs"/>
              </a:rPr>
              <a:t>Được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vay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vốn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ưu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hỗ</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luật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từ</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thúc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đẩy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Ngân </a:t>
            </a:r>
            <a:r>
              <a:rPr lang="en-US" sz="1200" kern="1200" dirty="0" err="1">
                <a:solidFill>
                  <a:schemeClr val="tx1"/>
                </a:solidFill>
                <a:effectLst/>
                <a:latin typeface="+mn-lt"/>
                <a:ea typeface="+mn-ea"/>
                <a:cs typeface="+mn-cs"/>
              </a:rPr>
              <a:t>hàng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triển</a:t>
            </a:r>
            <a:r>
              <a:rPr lang="en-US" sz="1200" kern="1200" dirty="0">
                <a:solidFill>
                  <a:schemeClr val="tx1"/>
                </a:solidFill>
                <a:effectLst/>
                <a:latin typeface="+mn-lt"/>
                <a:ea typeface="+mn-ea"/>
                <a:cs typeface="+mn-cs"/>
              </a:rPr>
              <a:t> Việt Nam, </a:t>
            </a:r>
            <a:r>
              <a:rPr lang="en-US" sz="1200" kern="1200" dirty="0" err="1">
                <a:solidFill>
                  <a:schemeClr val="tx1"/>
                </a:solidFill>
                <a:effectLst/>
                <a:latin typeface="+mn-lt"/>
                <a:ea typeface="+mn-ea"/>
                <a:cs typeface="+mn-cs"/>
              </a:rPr>
              <a:t>Quỹ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quốc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Quỹ</a:t>
            </a:r>
            <a:r>
              <a:rPr lang="en-US" sz="1200" kern="1200" dirty="0">
                <a:solidFill>
                  <a:schemeClr val="tx1"/>
                </a:solidFill>
                <a:effectLst/>
                <a:latin typeface="+mn-lt"/>
                <a:ea typeface="+mn-ea"/>
                <a:cs typeface="+mn-cs"/>
              </a:rPr>
              <a:t> Bảo </a:t>
            </a:r>
            <a:r>
              <a:rPr lang="en-US" sz="1200" kern="1200" dirty="0" err="1">
                <a:solidFill>
                  <a:schemeClr val="tx1"/>
                </a:solidFill>
                <a:effectLst/>
                <a:latin typeface="+mn-lt"/>
                <a:ea typeface="+mn-ea"/>
                <a:cs typeface="+mn-cs"/>
              </a:rPr>
              <a:t>vệ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môi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trường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được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hỗ</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từ</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quốc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triển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cao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quốc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c) </a:t>
            </a:r>
            <a:r>
              <a:rPr lang="en-US" sz="1200" kern="1200" dirty="0" err="1">
                <a:solidFill>
                  <a:schemeClr val="tx1"/>
                </a:solidFill>
                <a:effectLst/>
                <a:latin typeface="+mn-lt"/>
                <a:ea typeface="+mn-ea"/>
                <a:cs typeface="+mn-cs"/>
              </a:rPr>
              <a:t>Ưu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Luật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này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luật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quan</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Hỗ</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thuật</a:t>
            </a:r>
            <a:r>
              <a:rPr lang="en-US" sz="1200" kern="1200" dirty="0">
                <a:solidFill>
                  <a:schemeClr val="tx1"/>
                </a:solidFill>
                <a:effectLst/>
                <a:latin typeface="+mn-lt"/>
                <a:ea typeface="+mn-ea"/>
                <a:cs typeface="+mn-cs"/>
              </a:rPr>
              <a:t> bao </a:t>
            </a:r>
            <a:r>
              <a:rPr lang="en-US" sz="1200" kern="1200" dirty="0" err="1">
                <a:solidFill>
                  <a:schemeClr val="tx1"/>
                </a:solidFill>
                <a:effectLst/>
                <a:latin typeface="+mn-lt"/>
                <a:ea typeface="+mn-ea"/>
                <a:cs typeface="+mn-cs"/>
              </a:rPr>
              <a:t>gồm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toán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nghiên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cứu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vấn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vấn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ứng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Chính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phủ</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việc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khuyến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khích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tổ</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doanh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nghiệp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rộng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nâng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sang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giảm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sang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phẩm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giảm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thông</a:t>
            </a:r>
            <a:r>
              <a:rPr lang="en-US" sz="1200" kern="1200" dirty="0">
                <a:solidFill>
                  <a:schemeClr val="tx1"/>
                </a:solidFill>
                <a:effectLst/>
                <a:latin typeface="+mn-lt"/>
                <a:ea typeface="+mn-ea"/>
                <a:cs typeface="+mn-cs"/>
              </a:rPr>
              <a:t> qua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hỗ</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xanh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trái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phiếu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xanh</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4. </a:t>
            </a:r>
            <a:r>
              <a:rPr lang="en-US" sz="1200" kern="1200" dirty="0" err="1">
                <a:solidFill>
                  <a:schemeClr val="tx1"/>
                </a:solidFill>
                <a:effectLst/>
                <a:latin typeface="+mn-lt"/>
                <a:ea typeface="+mn-ea"/>
                <a:cs typeface="+mn-cs"/>
              </a:rPr>
              <a:t>Chính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phủ</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khuyến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khích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hỗ</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thúc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đẩy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ứng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cuộc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chuyển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biến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nghiệp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thúc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đẩy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lĩnh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19.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41a </a:t>
            </a:r>
            <a:r>
              <a:rPr lang="en-US" sz="1200" kern="1200" dirty="0" err="1">
                <a:solidFill>
                  <a:schemeClr val="tx1"/>
                </a:solidFill>
                <a:effectLst/>
                <a:latin typeface="+mn-lt"/>
                <a:ea typeface="+mn-ea"/>
                <a:cs typeface="+mn-cs"/>
              </a:rPr>
              <a:t>vào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41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Điều</a:t>
            </a:r>
            <a:r>
              <a:rPr lang="en-US" sz="1200" b="1" kern="1200" dirty="0">
                <a:solidFill>
                  <a:schemeClr val="tx1"/>
                </a:solidFill>
                <a:effectLst/>
                <a:latin typeface="+mn-lt"/>
                <a:ea typeface="+mn-ea"/>
                <a:cs typeface="+mn-cs"/>
              </a:rPr>
              <a:t> 41a. </a:t>
            </a:r>
            <a:r>
              <a:rPr lang="en-US" sz="1200" b="1" kern="1200" dirty="0" err="1">
                <a:solidFill>
                  <a:schemeClr val="tx1"/>
                </a:solidFill>
                <a:effectLst/>
                <a:latin typeface="+mn-lt"/>
                <a:ea typeface="+mn-ea"/>
                <a:cs typeface="+mn-cs"/>
              </a:rPr>
              <a:t>Quỹ</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thúc</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đẩy</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sử</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dụng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năng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lượng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tiết</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kiệm</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và</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hiệu</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quả</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1. </a:t>
            </a:r>
            <a:r>
              <a:rPr lang="en-US" sz="1200" kern="1200" dirty="0" err="1">
                <a:solidFill>
                  <a:schemeClr val="tx1"/>
                </a:solidFill>
                <a:effectLst/>
                <a:latin typeface="+mn-lt"/>
                <a:ea typeface="+mn-ea"/>
                <a:cs typeface="+mn-cs"/>
              </a:rPr>
              <a:t>Quỹ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thúc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đẩy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tài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nước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ngoài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vì</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mục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đích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lợi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nhuận</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2. </a:t>
            </a:r>
            <a:r>
              <a:rPr lang="en-US" sz="1200" kern="1200" dirty="0" err="1">
                <a:solidFill>
                  <a:schemeClr val="tx1"/>
                </a:solidFill>
                <a:effectLst/>
                <a:latin typeface="+mn-lt"/>
                <a:ea typeface="+mn-ea"/>
                <a:cs typeface="+mn-cs"/>
              </a:rPr>
              <a:t>Quỹ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thúc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đẩy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được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vốn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vay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ủy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nhận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ủy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để</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thúc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đẩy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bàn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nước</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Quỹ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thúc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đẩy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mục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tiêu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hỗ</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tài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thúc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đẩy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linh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yêu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tài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luật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hành</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4. </a:t>
            </a:r>
            <a:r>
              <a:rPr lang="en-US" sz="1200" kern="1200" dirty="0" err="1">
                <a:solidFill>
                  <a:schemeClr val="tx1"/>
                </a:solidFill>
                <a:effectLst/>
                <a:latin typeface="+mn-lt"/>
                <a:ea typeface="+mn-ea"/>
                <a:cs typeface="+mn-cs"/>
              </a:rPr>
              <a:t>Thủ</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tướng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phủ</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việc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lập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tổ</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thúc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đẩy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theo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hướng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hội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bảo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đảm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lập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tài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trùng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lặp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nguồn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vụ</a:t>
            </a:r>
            <a:r>
              <a:rPr lang="en-US" sz="1200" kern="1200" dirty="0">
                <a:solidFill>
                  <a:schemeClr val="tx1"/>
                </a:solidFill>
                <a:effectLst/>
                <a:latin typeface="+mn-lt"/>
                <a:ea typeface="+mn-ea"/>
                <a:cs typeface="+mn-cs"/>
              </a:rPr>
              <a:t> chi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nước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việc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làm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tăng</a:t>
            </a:r>
            <a:r>
              <a:rPr lang="en-US" sz="1200" kern="1200" dirty="0">
                <a:solidFill>
                  <a:schemeClr val="tx1"/>
                </a:solidFill>
                <a:effectLst/>
                <a:latin typeface="+mn-lt"/>
                <a:ea typeface="+mn-ea"/>
                <a:cs typeface="+mn-cs"/>
              </a:rPr>
              <a:t> chi </a:t>
            </a:r>
            <a:r>
              <a:rPr lang="en-US" sz="1200" kern="1200" dirty="0" err="1">
                <a:solidFill>
                  <a:schemeClr val="tx1"/>
                </a:solidFill>
                <a:effectLst/>
                <a:latin typeface="+mn-lt"/>
                <a:ea typeface="+mn-ea"/>
                <a:cs typeface="+mn-cs"/>
              </a:rPr>
              <a:t>phí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doanh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doanh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nghiệp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xuất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doanh</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5. </a:t>
            </a:r>
            <a:r>
              <a:rPr lang="en-US" sz="1200" kern="1200" dirty="0" err="1">
                <a:solidFill>
                  <a:schemeClr val="tx1"/>
                </a:solidFill>
                <a:effectLst/>
                <a:latin typeface="+mn-lt"/>
                <a:ea typeface="+mn-ea"/>
                <a:cs typeface="+mn-cs"/>
              </a:rPr>
              <a:t>Chính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phủ</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nguồn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vốn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thúc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đẩy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20.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tên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một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43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tên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b="1" kern="1200" dirty="0">
                <a:solidFill>
                  <a:schemeClr val="tx1"/>
                </a:solidFill>
                <a:effectLst/>
                <a:latin typeface="+mn-lt"/>
                <a:ea typeface="+mn-ea"/>
                <a:cs typeface="+mn-cs"/>
              </a:rPr>
              <a:t>“</a:t>
            </a:r>
            <a:r>
              <a:rPr lang="en-US" sz="1200" b="1" kern="1200" dirty="0" err="1">
                <a:solidFill>
                  <a:schemeClr val="tx1"/>
                </a:solidFill>
                <a:effectLst/>
                <a:latin typeface="+mn-lt"/>
                <a:ea typeface="+mn-ea"/>
                <a:cs typeface="+mn-cs"/>
              </a:rPr>
              <a:t>Điều</a:t>
            </a:r>
            <a:r>
              <a:rPr lang="en-US" sz="1200" b="1" kern="1200" dirty="0">
                <a:solidFill>
                  <a:schemeClr val="tx1"/>
                </a:solidFill>
                <a:effectLst/>
                <a:latin typeface="+mn-lt"/>
                <a:ea typeface="+mn-ea"/>
                <a:cs typeface="+mn-cs"/>
              </a:rPr>
              <a:t> 43. </a:t>
            </a:r>
            <a:r>
              <a:rPr lang="en-US" sz="1200" b="1" kern="1200" dirty="0" err="1">
                <a:solidFill>
                  <a:schemeClr val="tx1"/>
                </a:solidFill>
                <a:effectLst/>
                <a:latin typeface="+mn-lt"/>
                <a:ea typeface="+mn-ea"/>
                <a:cs typeface="+mn-cs"/>
              </a:rPr>
              <a:t>Tuyên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truyền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giáo</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dục</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sử</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dụng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năng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lượng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tiết</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kiệm</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và</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hiệu</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quả</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phát</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triển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dịch</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vụ</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năng</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lượng</a:t>
            </a:r>
            <a:r>
              <a:rPr lang="en-US" sz="1200" b="1" kern="1200" dirty="0">
                <a:solidFill>
                  <a:schemeClr val="tx1"/>
                </a:solidFill>
                <a:effectLst/>
                <a:latin typeface="+mn-lt"/>
                <a:ea typeface="+mn-ea"/>
                <a:cs typeface="+mn-cs"/>
              </a:rPr>
              <a: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b)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4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5 </a:t>
            </a:r>
            <a:r>
              <a:rPr lang="en-US" sz="1200" kern="1200" dirty="0" err="1">
                <a:solidFill>
                  <a:schemeClr val="tx1"/>
                </a:solidFill>
                <a:effectLst/>
                <a:latin typeface="+mn-lt"/>
                <a:ea typeface="+mn-ea"/>
                <a:cs typeface="+mn-cs"/>
              </a:rPr>
              <a:t>vào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“3. </a:t>
            </a:r>
            <a:r>
              <a:rPr lang="en-US" sz="1200" kern="1200" dirty="0" err="1">
                <a:solidFill>
                  <a:schemeClr val="tx1"/>
                </a:solidFill>
                <a:effectLst/>
                <a:latin typeface="+mn-lt"/>
                <a:ea typeface="+mn-ea"/>
                <a:cs typeface="+mn-cs"/>
              </a:rPr>
              <a:t>Tổ</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dịch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đây</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toán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a:t>
            </a:r>
            <a:r>
              <a:rPr lang="en-US" sz="1200" kern="1200" dirty="0" err="1">
                <a:solidFill>
                  <a:schemeClr val="tx1"/>
                </a:solidFill>
                <a:effectLst/>
                <a:latin typeface="+mn-lt"/>
                <a:ea typeface="+mn-ea"/>
                <a:cs typeface="+mn-cs"/>
              </a:rPr>
              <a:t>Chuyển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giao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môi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trường</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c) Đào </a:t>
            </a:r>
            <a:r>
              <a:rPr lang="en-US" sz="1200" kern="1200" dirty="0" err="1">
                <a:solidFill>
                  <a:schemeClr val="tx1"/>
                </a:solidFill>
                <a:effectLst/>
                <a:latin typeface="+mn-lt"/>
                <a:ea typeface="+mn-ea"/>
                <a:cs typeface="+mn-cs"/>
              </a:rPr>
              <a:t>tạo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toán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người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vấn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mô</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tiến</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d) </a:t>
            </a:r>
            <a:r>
              <a:rPr lang="en-US" sz="1200" kern="1200" dirty="0" err="1">
                <a:solidFill>
                  <a:schemeClr val="tx1"/>
                </a:solidFill>
                <a:effectLst/>
                <a:latin typeface="+mn-lt"/>
                <a:ea typeface="+mn-ea"/>
                <a:cs typeface="+mn-cs"/>
              </a:rPr>
              <a:t>Tư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vấn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đồng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sở</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đ) Cung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thông</a:t>
            </a:r>
            <a:r>
              <a:rPr lang="en-US" sz="1200" kern="1200" dirty="0">
                <a:solidFill>
                  <a:schemeClr val="tx1"/>
                </a:solidFill>
                <a:effectLst/>
                <a:latin typeface="+mn-lt"/>
                <a:ea typeface="+mn-ea"/>
                <a:cs typeface="+mn-cs"/>
              </a:rPr>
              <a:t> tin, </a:t>
            </a:r>
            <a:r>
              <a:rPr lang="en-US" sz="1200" kern="1200" dirty="0" err="1">
                <a:solidFill>
                  <a:schemeClr val="tx1"/>
                </a:solidFill>
                <a:effectLst/>
                <a:latin typeface="+mn-lt"/>
                <a:ea typeface="+mn-ea"/>
                <a:cs typeface="+mn-cs"/>
              </a:rPr>
              <a:t>quảng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e) </a:t>
            </a:r>
            <a:r>
              <a:rPr lang="en-US" sz="1200" kern="1200" dirty="0" err="1">
                <a:solidFill>
                  <a:schemeClr val="tx1"/>
                </a:solidFill>
                <a:effectLst/>
                <a:latin typeface="+mn-lt"/>
                <a:ea typeface="+mn-ea"/>
                <a:cs typeface="+mn-cs"/>
              </a:rPr>
              <a:t>Dịch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4. </a:t>
            </a:r>
            <a:r>
              <a:rPr lang="en-US" sz="1200" kern="1200" dirty="0" err="1">
                <a:solidFill>
                  <a:schemeClr val="tx1"/>
                </a:solidFill>
                <a:effectLst/>
                <a:latin typeface="+mn-lt"/>
                <a:ea typeface="+mn-ea"/>
                <a:cs typeface="+mn-cs"/>
              </a:rPr>
              <a:t>Chính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phủ</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doanh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toán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hỗ</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khuyến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khích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để</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hình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hệ</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thống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tổ</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dịch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5.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trưởng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Công Thương </a:t>
            </a:r>
            <a:r>
              <a:rPr lang="en-US" sz="1200" kern="1200" dirty="0" err="1">
                <a:solidFill>
                  <a:schemeClr val="tx1"/>
                </a:solidFill>
                <a:effectLst/>
                <a:latin typeface="+mn-lt"/>
                <a:ea typeface="+mn-ea"/>
                <a:cs typeface="+mn-cs"/>
              </a:rPr>
              <a:t>quy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tác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giám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lĩnh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dịch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toán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toán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viên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người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hướng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dẫn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yêu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cầu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thuật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biểu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mẫu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đối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tổ</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dịch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Công Thương </a:t>
            </a:r>
            <a:r>
              <a:rPr lang="en-US" sz="1200" kern="1200" dirty="0" err="1">
                <a:solidFill>
                  <a:schemeClr val="tx1"/>
                </a:solidFill>
                <a:effectLst/>
                <a:latin typeface="+mn-lt"/>
                <a:ea typeface="+mn-ea"/>
                <a:cs typeface="+mn-cs"/>
              </a:rPr>
              <a:t>công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khai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danh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tổ</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chức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nhân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động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lĩnh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dịch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vụ</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trên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Cổng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thông</a:t>
            </a:r>
            <a:r>
              <a:rPr lang="en-US" sz="1200" kern="1200" dirty="0">
                <a:solidFill>
                  <a:schemeClr val="tx1"/>
                </a:solidFill>
                <a:effectLst/>
                <a:latin typeface="+mn-lt"/>
                <a:ea typeface="+mn-ea"/>
                <a:cs typeface="+mn-cs"/>
              </a:rPr>
              <a:t> tin </a:t>
            </a:r>
            <a:r>
              <a:rPr lang="en-US" sz="1200" kern="1200" dirty="0" err="1">
                <a:solidFill>
                  <a:schemeClr val="tx1"/>
                </a:solidFill>
                <a:effectLst/>
                <a:latin typeface="+mn-lt"/>
                <a:ea typeface="+mn-ea"/>
                <a:cs typeface="+mn-cs"/>
              </a:rPr>
              <a:t>điện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a:t>
            </a:r>
          </a:p>
          <a:p>
            <a:endParaRPr lang="en-US" dirty="0"/>
          </a:p>
        </p:txBody>
      </p:sp>
      <p:sp>
        <p:nvSpPr>
          <p:cNvPr id="4" name="Slide Number Placeholder 3">
            <a:extLst>
              <a:ext uri="{FF2B5EF4-FFF2-40B4-BE49-F238E27FC236}">
                <a16:creationId xmlns:a16="http://schemas.microsoft.com/office/drawing/2014/main" id="{D6245F44-36BA-4351-4AF4-C6802EA27D00}"/>
              </a:ext>
            </a:extLst>
          </p:cNvPr>
          <p:cNvSpPr>
            <a:spLocks noGrp="1"/>
          </p:cNvSpPr>
          <p:nvPr>
            <p:ph type="sldNum" sz="quarter" idx="5"/>
          </p:nvPr>
        </p:nvSpPr>
        <p:spPr/>
        <p:txBody>
          <a:bodyPr/>
          <a:lstStyle/>
          <a:p>
            <a:fld id="{F1B661D9-2678-497E-9DBA-24511D0C2D20}" type="slidenum">
              <a:rPr lang="en-US" smtClean="0"/>
              <a:t>29</a:t>
            </a:fld>
            <a:endParaRPr lang="en-US"/>
          </a:p>
        </p:txBody>
      </p:sp>
    </p:spTree>
    <p:extLst>
      <p:ext uri="{BB962C8B-B14F-4D97-AF65-F5344CB8AC3E}">
        <p14:creationId xmlns:p14="http://schemas.microsoft.com/office/powerpoint/2010/main" val="415983343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66BD88-857C-D781-27FB-0C125FBBB19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5494457-3810-4250-17B2-A55403838B9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1B385AE-7954-4F81-8AA5-1FED82425B60}"/>
              </a:ext>
            </a:extLst>
          </p:cNvPr>
          <p:cNvSpPr>
            <a:spLocks noGrp="1"/>
          </p:cNvSpPr>
          <p:nvPr>
            <p:ph type="body" idx="1"/>
          </p:nvPr>
        </p:nvSpPr>
        <p:spPr/>
        <p:txBody>
          <a:bodyPr/>
          <a:lstStyle/>
          <a:p>
            <a:r>
              <a:rPr lang="en-US" sz="1200" kern="1200" dirty="0">
                <a:solidFill>
                  <a:schemeClr val="tx1"/>
                </a:solidFill>
                <a:effectLst/>
                <a:latin typeface="+mn-lt"/>
                <a:ea typeface="+mn-ea"/>
                <a:cs typeface="+mn-cs"/>
              </a:rPr>
              <a:t>21.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một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số</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Điều</a:t>
            </a:r>
            <a:r>
              <a:rPr lang="en-US" sz="1200" kern="1200" dirty="0">
                <a:solidFill>
                  <a:schemeClr val="tx1"/>
                </a:solidFill>
                <a:effectLst/>
                <a:latin typeface="+mn-lt"/>
                <a:ea typeface="+mn-ea"/>
                <a:cs typeface="+mn-cs"/>
              </a:rPr>
              <a:t> 46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 Sửa </a:t>
            </a:r>
            <a:r>
              <a:rPr lang="en-US" sz="1200" kern="1200" dirty="0" err="1">
                <a:solidFill>
                  <a:schemeClr val="tx1"/>
                </a:solidFill>
                <a:effectLst/>
                <a:latin typeface="+mn-lt"/>
                <a:ea typeface="+mn-ea"/>
                <a:cs typeface="+mn-cs"/>
              </a:rPr>
              <a:t>đổi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1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“1. </a:t>
            </a:r>
            <a:r>
              <a:rPr lang="en-US" sz="1200" kern="1200" dirty="0" err="1">
                <a:solidFill>
                  <a:schemeClr val="tx1"/>
                </a:solidFill>
                <a:effectLst/>
                <a:latin typeface="+mn-lt"/>
                <a:ea typeface="+mn-ea"/>
                <a:cs typeface="+mn-cs"/>
              </a:rPr>
              <a:t>Xây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phù</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với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phát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triển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tế</a:t>
            </a:r>
            <a:r>
              <a:rPr lang="en-US" sz="1200" kern="1200" dirty="0">
                <a:solidFill>
                  <a:schemeClr val="tx1"/>
                </a:solidFill>
                <a:effectLst/>
                <a:latin typeface="+mn-lt"/>
                <a:ea typeface="+mn-ea"/>
                <a:cs typeface="+mn-cs"/>
              </a:rPr>
              <a:t> - </a:t>
            </a:r>
            <a:r>
              <a:rPr lang="en-US" sz="1200" kern="1200" dirty="0" err="1">
                <a:solidFill>
                  <a:schemeClr val="tx1"/>
                </a:solidFill>
                <a:effectLst/>
                <a:latin typeface="+mn-lt"/>
                <a:ea typeface="+mn-ea"/>
                <a:cs typeface="+mn-cs"/>
              </a:rPr>
              <a:t>xã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hội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của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địa</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phương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gửi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kế</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hoạch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về</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Công Thương </a:t>
            </a:r>
            <a:r>
              <a:rPr lang="en-US" sz="1200" kern="1200" dirty="0" err="1">
                <a:solidFill>
                  <a:schemeClr val="tx1"/>
                </a:solidFill>
                <a:effectLst/>
                <a:latin typeface="+mn-lt"/>
                <a:ea typeface="+mn-ea"/>
                <a:cs typeface="+mn-cs"/>
              </a:rPr>
              <a:t>để</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tổng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b) </a:t>
            </a:r>
            <a:r>
              <a:rPr lang="en-US" sz="1200" kern="1200" dirty="0" err="1">
                <a:solidFill>
                  <a:schemeClr val="tx1"/>
                </a:solidFill>
                <a:effectLst/>
                <a:latin typeface="+mn-lt"/>
                <a:ea typeface="+mn-ea"/>
                <a:cs typeface="+mn-cs"/>
              </a:rPr>
              <a:t>Bổ</a:t>
            </a:r>
            <a:r>
              <a:rPr lang="en-US" sz="1200" kern="1200" dirty="0">
                <a:solidFill>
                  <a:schemeClr val="tx1"/>
                </a:solidFill>
                <a:effectLst/>
                <a:latin typeface="+mn-lt"/>
                <a:ea typeface="+mn-ea"/>
                <a:cs typeface="+mn-cs"/>
              </a:rPr>
              <a:t> sung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4 </a:t>
            </a:r>
            <a:r>
              <a:rPr lang="en-US" sz="1200" kern="1200" dirty="0" err="1">
                <a:solidFill>
                  <a:schemeClr val="tx1"/>
                </a:solidFill>
                <a:effectLst/>
                <a:latin typeface="+mn-lt"/>
                <a:ea typeface="+mn-ea"/>
                <a:cs typeface="+mn-cs"/>
              </a:rPr>
              <a:t>vào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khoản</a:t>
            </a:r>
            <a:r>
              <a:rPr lang="en-US" sz="1200" kern="1200" dirty="0">
                <a:solidFill>
                  <a:schemeClr val="tx1"/>
                </a:solidFill>
                <a:effectLst/>
                <a:latin typeface="+mn-lt"/>
                <a:ea typeface="+mn-ea"/>
                <a:cs typeface="+mn-cs"/>
              </a:rPr>
              <a:t> 3 </a:t>
            </a:r>
            <a:r>
              <a:rPr lang="en-US" sz="1200" kern="1200" dirty="0" err="1">
                <a:solidFill>
                  <a:schemeClr val="tx1"/>
                </a:solidFill>
                <a:effectLst/>
                <a:latin typeface="+mn-lt"/>
                <a:ea typeface="+mn-ea"/>
                <a:cs typeface="+mn-cs"/>
              </a:rPr>
              <a:t>như</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sau</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“4. Báo </a:t>
            </a:r>
            <a:r>
              <a:rPr lang="en-US" sz="1200" kern="1200" dirty="0" err="1">
                <a:solidFill>
                  <a:schemeClr val="tx1"/>
                </a:solidFill>
                <a:effectLst/>
                <a:latin typeface="+mn-lt"/>
                <a:ea typeface="+mn-ea"/>
                <a:cs typeface="+mn-cs"/>
              </a:rPr>
              <a:t>cáo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mục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tiêu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sử</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dụng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tiết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kiệm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hằng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và</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trong</a:t>
            </a:r>
            <a:r>
              <a:rPr lang="en-US" sz="1200" kern="1200" dirty="0">
                <a:solidFill>
                  <a:schemeClr val="tx1"/>
                </a:solidFill>
                <a:effectLst/>
                <a:latin typeface="+mn-lt"/>
                <a:ea typeface="+mn-ea"/>
                <a:cs typeface="+mn-cs"/>
              </a:rPr>
              <a:t> từng </a:t>
            </a:r>
            <a:r>
              <a:rPr lang="en-US" sz="1200" kern="1200" dirty="0" err="1">
                <a:solidFill>
                  <a:schemeClr val="tx1"/>
                </a:solidFill>
                <a:effectLst/>
                <a:latin typeface="+mn-lt"/>
                <a:ea typeface="+mn-ea"/>
                <a:cs typeface="+mn-cs"/>
              </a:rPr>
              <a:t>giai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đoạn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gửi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Bộ</a:t>
            </a:r>
            <a:r>
              <a:rPr lang="en-US" sz="1200" kern="1200" dirty="0">
                <a:solidFill>
                  <a:schemeClr val="tx1"/>
                </a:solidFill>
                <a:effectLst/>
                <a:latin typeface="+mn-lt"/>
                <a:ea typeface="+mn-ea"/>
                <a:cs typeface="+mn-cs"/>
              </a:rPr>
              <a:t> Công Thương </a:t>
            </a:r>
            <a:r>
              <a:rPr lang="en-US" sz="1200" kern="1200" dirty="0" err="1">
                <a:solidFill>
                  <a:schemeClr val="tx1"/>
                </a:solidFill>
                <a:effectLst/>
                <a:latin typeface="+mn-lt"/>
                <a:ea typeface="+mn-ea"/>
                <a:cs typeface="+mn-cs"/>
              </a:rPr>
              <a:t>tổng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hợp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báo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cáo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Thủ</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tướng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Chính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phủ</a:t>
            </a:r>
            <a:r>
              <a:rPr lang="en-US" sz="1200" kern="1200" dirty="0">
                <a:solidFill>
                  <a:schemeClr val="tx1"/>
                </a:solidFill>
                <a:effectLst/>
                <a:latin typeface="+mn-lt"/>
                <a:ea typeface="+mn-ea"/>
                <a:cs typeface="+mn-cs"/>
              </a:rPr>
              <a:t>.”.</a:t>
            </a:r>
          </a:p>
          <a:p>
            <a:endParaRPr lang="en-US" dirty="0"/>
          </a:p>
          <a:p>
            <a:r>
              <a:rPr lang="en-US" sz="1200" b="1" kern="1200" dirty="0" err="1">
                <a:solidFill>
                  <a:schemeClr val="tx1"/>
                </a:solidFill>
                <a:effectLst/>
                <a:latin typeface="+mn-lt"/>
                <a:ea typeface="+mn-ea"/>
                <a:cs typeface="+mn-cs"/>
              </a:rPr>
              <a:t>Điều</a:t>
            </a:r>
            <a:r>
              <a:rPr lang="en-US" sz="1200" b="1" kern="1200" dirty="0">
                <a:solidFill>
                  <a:schemeClr val="tx1"/>
                </a:solidFill>
                <a:effectLst/>
                <a:latin typeface="+mn-lt"/>
                <a:ea typeface="+mn-ea"/>
                <a:cs typeface="+mn-cs"/>
              </a:rPr>
              <a:t> 2. Hiệu </a:t>
            </a:r>
            <a:r>
              <a:rPr lang="en-US" sz="1200" b="1" kern="1200" dirty="0" err="1">
                <a:solidFill>
                  <a:schemeClr val="tx1"/>
                </a:solidFill>
                <a:effectLst/>
                <a:latin typeface="+mn-lt"/>
                <a:ea typeface="+mn-ea"/>
                <a:cs typeface="+mn-cs"/>
              </a:rPr>
              <a:t>lực</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thi</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hành</a:t>
            </a:r>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Luật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này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từ</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ngày</a:t>
            </a:r>
            <a:r>
              <a:rPr lang="en-US" sz="1200" kern="1200" dirty="0">
                <a:solidFill>
                  <a:schemeClr val="tx1"/>
                </a:solidFill>
                <a:effectLst/>
                <a:latin typeface="+mn-lt"/>
                <a:ea typeface="+mn-ea"/>
                <a:cs typeface="+mn-cs"/>
              </a:rPr>
              <a:t> 01 </a:t>
            </a:r>
            <a:r>
              <a:rPr lang="en-US" sz="1200" kern="1200" dirty="0" err="1">
                <a:solidFill>
                  <a:schemeClr val="tx1"/>
                </a:solidFill>
                <a:effectLst/>
                <a:latin typeface="+mn-lt"/>
                <a:ea typeface="+mn-ea"/>
                <a:cs typeface="+mn-cs"/>
              </a:rPr>
              <a:t>tháng</a:t>
            </a:r>
            <a:r>
              <a:rPr lang="en-US" sz="1200" kern="1200" dirty="0">
                <a:solidFill>
                  <a:schemeClr val="tx1"/>
                </a:solidFill>
                <a:effectLst/>
                <a:latin typeface="+mn-lt"/>
                <a:ea typeface="+mn-ea"/>
                <a:cs typeface="+mn-cs"/>
              </a:rPr>
              <a:t> 01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2026.</a:t>
            </a:r>
          </a:p>
          <a:p>
            <a:r>
              <a:rPr lang="en-US" sz="1200" b="1" kern="1200" dirty="0" err="1">
                <a:solidFill>
                  <a:schemeClr val="tx1"/>
                </a:solidFill>
                <a:effectLst/>
                <a:latin typeface="+mn-lt"/>
                <a:ea typeface="+mn-ea"/>
                <a:cs typeface="+mn-cs"/>
              </a:rPr>
              <a:t>Điều</a:t>
            </a:r>
            <a:r>
              <a:rPr lang="en-US" sz="1200" b="1" kern="1200" dirty="0">
                <a:solidFill>
                  <a:schemeClr val="tx1"/>
                </a:solidFill>
                <a:effectLst/>
                <a:latin typeface="+mn-lt"/>
                <a:ea typeface="+mn-ea"/>
                <a:cs typeface="+mn-cs"/>
              </a:rPr>
              <a:t> 3. </a:t>
            </a:r>
            <a:r>
              <a:rPr lang="en-US" sz="1200" b="1" kern="1200" dirty="0" err="1">
                <a:solidFill>
                  <a:schemeClr val="tx1"/>
                </a:solidFill>
                <a:effectLst/>
                <a:latin typeface="+mn-lt"/>
                <a:ea typeface="+mn-ea"/>
                <a:cs typeface="+mn-cs"/>
              </a:rPr>
              <a:t>Điều</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khoản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chuyển</a:t>
            </a:r>
            <a:r>
              <a:rPr lang="en-US" sz="1200" b="1" kern="1200" dirty="0">
                <a:solidFill>
                  <a:schemeClr val="tx1"/>
                </a:solidFill>
                <a:effectLst/>
                <a:latin typeface="+mn-lt"/>
                <a:ea typeface="+mn-ea"/>
                <a:cs typeface="+mn-cs"/>
              </a:rPr>
              <a:t> </a:t>
            </a:r>
            <a:r>
              <a:rPr lang="en-US" sz="1200" b="1" kern="1200" dirty="0" err="1">
                <a:solidFill>
                  <a:schemeClr val="tx1"/>
                </a:solidFill>
                <a:effectLst/>
                <a:latin typeface="+mn-lt"/>
                <a:ea typeface="+mn-ea"/>
                <a:cs typeface="+mn-cs"/>
              </a:rPr>
              <a:t>tiếp</a:t>
            </a:r>
            <a:endParaRPr lang="en-US" sz="1200" kern="1200" dirty="0">
              <a:solidFill>
                <a:schemeClr val="tx1"/>
              </a:solidFill>
              <a:effectLst/>
              <a:latin typeface="+mn-lt"/>
              <a:ea typeface="+mn-ea"/>
              <a:cs typeface="+mn-cs"/>
            </a:endParaRPr>
          </a:p>
          <a:p>
            <a:r>
              <a:rPr lang="en-US" sz="1200" kern="1200" dirty="0" err="1">
                <a:solidFill>
                  <a:schemeClr val="tx1"/>
                </a:solidFill>
                <a:effectLst/>
                <a:latin typeface="+mn-lt"/>
                <a:ea typeface="+mn-ea"/>
                <a:cs typeface="+mn-cs"/>
              </a:rPr>
              <a:t>Chứng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chỉ</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quản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lý</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năng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lượng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được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cấp</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trước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ngày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Luật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này</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hiệu</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lực</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thi</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hành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có</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giá</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trị</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đến</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hết</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ngày</a:t>
            </a:r>
            <a:r>
              <a:rPr lang="en-US" sz="1200" kern="1200" dirty="0">
                <a:solidFill>
                  <a:schemeClr val="tx1"/>
                </a:solidFill>
                <a:effectLst/>
                <a:latin typeface="+mn-lt"/>
                <a:ea typeface="+mn-ea"/>
                <a:cs typeface="+mn-cs"/>
              </a:rPr>
              <a:t> 31 </a:t>
            </a:r>
            <a:r>
              <a:rPr lang="en-US" sz="1200" kern="1200" dirty="0" err="1">
                <a:solidFill>
                  <a:schemeClr val="tx1"/>
                </a:solidFill>
                <a:effectLst/>
                <a:latin typeface="+mn-lt"/>
                <a:ea typeface="+mn-ea"/>
                <a:cs typeface="+mn-cs"/>
              </a:rPr>
              <a:t>tháng</a:t>
            </a:r>
            <a:r>
              <a:rPr lang="en-US" sz="1200" kern="1200" dirty="0">
                <a:solidFill>
                  <a:schemeClr val="tx1"/>
                </a:solidFill>
                <a:effectLst/>
                <a:latin typeface="+mn-lt"/>
                <a:ea typeface="+mn-ea"/>
                <a:cs typeface="+mn-cs"/>
              </a:rPr>
              <a:t> 12 </a:t>
            </a:r>
            <a:r>
              <a:rPr lang="en-US" sz="1200" kern="1200" dirty="0" err="1">
                <a:solidFill>
                  <a:schemeClr val="tx1"/>
                </a:solidFill>
                <a:effectLst/>
                <a:latin typeface="+mn-lt"/>
                <a:ea typeface="+mn-ea"/>
                <a:cs typeface="+mn-cs"/>
              </a:rPr>
              <a:t>năm</a:t>
            </a:r>
            <a:r>
              <a:rPr lang="en-US" sz="1200" kern="1200" dirty="0">
                <a:solidFill>
                  <a:schemeClr val="tx1"/>
                </a:solidFill>
                <a:effectLst/>
                <a:latin typeface="+mn-lt"/>
                <a:ea typeface="+mn-ea"/>
                <a:cs typeface="+mn-cs"/>
              </a:rPr>
              <a:t> 2030.</a:t>
            </a:r>
          </a:p>
          <a:p>
            <a:r>
              <a:rPr lang="en-US" sz="1200" i="1" kern="1200" dirty="0" err="1">
                <a:solidFill>
                  <a:schemeClr val="tx1"/>
                </a:solidFill>
                <a:effectLst/>
                <a:latin typeface="+mn-lt"/>
                <a:ea typeface="+mn-ea"/>
                <a:cs typeface="+mn-cs"/>
              </a:rPr>
              <a:t>Luật</a:t>
            </a:r>
            <a:r>
              <a:rPr lang="en-US" sz="1200"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này</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được</a:t>
            </a:r>
            <a:r>
              <a:rPr lang="en-US" sz="1200" i="1" kern="1200" dirty="0">
                <a:solidFill>
                  <a:schemeClr val="tx1"/>
                </a:solidFill>
                <a:effectLst/>
                <a:latin typeface="+mn-lt"/>
                <a:ea typeface="+mn-ea"/>
                <a:cs typeface="+mn-cs"/>
              </a:rPr>
              <a:t> Quốc </a:t>
            </a:r>
            <a:r>
              <a:rPr lang="en-US" sz="1200" i="1" kern="1200" dirty="0" err="1">
                <a:solidFill>
                  <a:schemeClr val="tx1"/>
                </a:solidFill>
                <a:effectLst/>
                <a:latin typeface="+mn-lt"/>
                <a:ea typeface="+mn-ea"/>
                <a:cs typeface="+mn-cs"/>
              </a:rPr>
              <a:t>hội</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nước</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Cộng</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hoà</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xã</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hội</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chủ</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nghĩa</a:t>
            </a:r>
            <a:r>
              <a:rPr lang="en-US" sz="1200" i="1" kern="1200" dirty="0">
                <a:solidFill>
                  <a:schemeClr val="tx1"/>
                </a:solidFill>
                <a:effectLst/>
                <a:latin typeface="+mn-lt"/>
                <a:ea typeface="+mn-ea"/>
                <a:cs typeface="+mn-cs"/>
              </a:rPr>
              <a:t> Việt Nam </a:t>
            </a:r>
            <a:r>
              <a:rPr lang="en-US" sz="1200" i="1" kern="1200" dirty="0" err="1">
                <a:solidFill>
                  <a:schemeClr val="tx1"/>
                </a:solidFill>
                <a:effectLst/>
                <a:latin typeface="+mn-lt"/>
                <a:ea typeface="+mn-ea"/>
                <a:cs typeface="+mn-cs"/>
              </a:rPr>
              <a:t>khoá</a:t>
            </a:r>
            <a:r>
              <a:rPr lang="en-US" sz="1200" i="1" kern="1200" dirty="0">
                <a:solidFill>
                  <a:schemeClr val="tx1"/>
                </a:solidFill>
                <a:effectLst/>
                <a:latin typeface="+mn-lt"/>
                <a:ea typeface="+mn-ea"/>
                <a:cs typeface="+mn-cs"/>
              </a:rPr>
              <a:t> XV, </a:t>
            </a:r>
            <a:r>
              <a:rPr lang="en-US" sz="1200" i="1" kern="1200" dirty="0" err="1">
                <a:solidFill>
                  <a:schemeClr val="tx1"/>
                </a:solidFill>
                <a:effectLst/>
                <a:latin typeface="+mn-lt"/>
                <a:ea typeface="+mn-ea"/>
                <a:cs typeface="+mn-cs"/>
              </a:rPr>
              <a:t>kỳ</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họp</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thứ</a:t>
            </a:r>
            <a:r>
              <a:rPr lang="en-US" sz="1200" i="1" kern="1200" dirty="0">
                <a:solidFill>
                  <a:schemeClr val="tx1"/>
                </a:solidFill>
                <a:effectLst/>
                <a:latin typeface="+mn-lt"/>
                <a:ea typeface="+mn-ea"/>
                <a:cs typeface="+mn-cs"/>
              </a:rPr>
              <a:t> 9 </a:t>
            </a:r>
            <a:r>
              <a:rPr lang="en-US" sz="1200" i="1" kern="1200" dirty="0" err="1">
                <a:solidFill>
                  <a:schemeClr val="tx1"/>
                </a:solidFill>
                <a:effectLst/>
                <a:latin typeface="+mn-lt"/>
                <a:ea typeface="+mn-ea"/>
                <a:cs typeface="+mn-cs"/>
              </a:rPr>
              <a:t>thông</a:t>
            </a:r>
            <a:r>
              <a:rPr lang="en-US" sz="1200" i="1" kern="1200" dirty="0">
                <a:solidFill>
                  <a:schemeClr val="tx1"/>
                </a:solidFill>
                <a:effectLst/>
                <a:latin typeface="+mn-lt"/>
                <a:ea typeface="+mn-ea"/>
                <a:cs typeface="+mn-cs"/>
              </a:rPr>
              <a:t> qua </a:t>
            </a:r>
            <a:r>
              <a:rPr lang="en-US" sz="1200" i="1" kern="1200" dirty="0" err="1">
                <a:solidFill>
                  <a:schemeClr val="tx1"/>
                </a:solidFill>
                <a:effectLst/>
                <a:latin typeface="+mn-lt"/>
                <a:ea typeface="+mn-ea"/>
                <a:cs typeface="+mn-cs"/>
              </a:rPr>
              <a:t>ngày</a:t>
            </a:r>
            <a:r>
              <a:rPr lang="en-US" sz="1200" i="1" kern="1200" dirty="0">
                <a:solidFill>
                  <a:schemeClr val="tx1"/>
                </a:solidFill>
                <a:effectLst/>
                <a:latin typeface="+mn-lt"/>
                <a:ea typeface="+mn-ea"/>
                <a:cs typeface="+mn-cs"/>
              </a:rPr>
              <a:t> 18 </a:t>
            </a:r>
            <a:r>
              <a:rPr lang="en-US" sz="1200" i="1" kern="1200" dirty="0" err="1">
                <a:solidFill>
                  <a:schemeClr val="tx1"/>
                </a:solidFill>
                <a:effectLst/>
                <a:latin typeface="+mn-lt"/>
                <a:ea typeface="+mn-ea"/>
                <a:cs typeface="+mn-cs"/>
              </a:rPr>
              <a:t>tháng</a:t>
            </a:r>
            <a:r>
              <a:rPr lang="en-US" sz="1200" i="1" kern="1200" dirty="0">
                <a:solidFill>
                  <a:schemeClr val="tx1"/>
                </a:solidFill>
                <a:effectLst/>
                <a:latin typeface="+mn-lt"/>
                <a:ea typeface="+mn-ea"/>
                <a:cs typeface="+mn-cs"/>
              </a:rPr>
              <a:t> 6 </a:t>
            </a:r>
            <a:r>
              <a:rPr lang="en-US" sz="1200" i="1" kern="1200" dirty="0" err="1">
                <a:solidFill>
                  <a:schemeClr val="tx1"/>
                </a:solidFill>
                <a:effectLst/>
                <a:latin typeface="+mn-lt"/>
                <a:ea typeface="+mn-ea"/>
                <a:cs typeface="+mn-cs"/>
              </a:rPr>
              <a:t>năm</a:t>
            </a:r>
            <a:r>
              <a:rPr lang="en-US" sz="1200" i="1" kern="1200" dirty="0">
                <a:solidFill>
                  <a:schemeClr val="tx1"/>
                </a:solidFill>
                <a:effectLst/>
                <a:latin typeface="+mn-lt"/>
                <a:ea typeface="+mn-ea"/>
                <a:cs typeface="+mn-cs"/>
              </a:rPr>
              <a:t> 2025.</a:t>
            </a:r>
            <a:endParaRPr lang="en-US" sz="1200" kern="1200" dirty="0">
              <a:solidFill>
                <a:schemeClr val="tx1"/>
              </a:solidFill>
              <a:effectLst/>
              <a:latin typeface="+mn-lt"/>
              <a:ea typeface="+mn-ea"/>
              <a:cs typeface="+mn-cs"/>
            </a:endParaRPr>
          </a:p>
          <a:p>
            <a:endParaRPr lang="en-US" dirty="0"/>
          </a:p>
        </p:txBody>
      </p:sp>
      <p:sp>
        <p:nvSpPr>
          <p:cNvPr id="4" name="Slide Number Placeholder 3">
            <a:extLst>
              <a:ext uri="{FF2B5EF4-FFF2-40B4-BE49-F238E27FC236}">
                <a16:creationId xmlns:a16="http://schemas.microsoft.com/office/drawing/2014/main" id="{FF6D5840-1D79-EFCF-6F48-47D9F216D1C0}"/>
              </a:ext>
            </a:extLst>
          </p:cNvPr>
          <p:cNvSpPr>
            <a:spLocks noGrp="1"/>
          </p:cNvSpPr>
          <p:nvPr>
            <p:ph type="sldNum" sz="quarter" idx="5"/>
          </p:nvPr>
        </p:nvSpPr>
        <p:spPr/>
        <p:txBody>
          <a:bodyPr/>
          <a:lstStyle/>
          <a:p>
            <a:fld id="{F1B661D9-2678-497E-9DBA-24511D0C2D20}" type="slidenum">
              <a:rPr lang="en-US" smtClean="0"/>
              <a:t>30</a:t>
            </a:fld>
            <a:endParaRPr lang="en-US"/>
          </a:p>
        </p:txBody>
      </p:sp>
    </p:spTree>
    <p:extLst>
      <p:ext uri="{BB962C8B-B14F-4D97-AF65-F5344CB8AC3E}">
        <p14:creationId xmlns:p14="http://schemas.microsoft.com/office/powerpoint/2010/main" val="76099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Cam kết Net Zero 2050 và mục tiêu giảm phát thải 43,5% có điều kiện trong NDC cập nhật 2022; khung pháp lý gồm Luật BVMT 2020, Chiến lược quốc gia BĐKH 2050, đề án thị trường carbon</a:t>
            </a:r>
          </a:p>
          <a:p>
            <a:r>
              <a:rPr lang="vi-VN" dirty="0"/>
              <a:t>PIE_Module 1.8 + 1.9 +1.10 Cam …</a:t>
            </a:r>
          </a:p>
          <a:p>
            <a:r>
              <a:rPr lang="vi-VN" dirty="0"/>
              <a:t>.</a:t>
            </a:r>
          </a:p>
          <a:p>
            <a:r>
              <a:rPr lang="vi-VN" dirty="0"/>
              <a:t>Huy động </a:t>
            </a:r>
            <a:r>
              <a:rPr lang="vi-VN" b="1" dirty="0"/>
              <a:t>~86,8 tỷ USD</a:t>
            </a:r>
            <a:r>
              <a:rPr lang="vi-VN" dirty="0"/>
              <a:t> tài chính xanh đến 2030 thông qua ODA, vốn tư nhân, vay ưu đãi</a:t>
            </a:r>
          </a:p>
          <a:p>
            <a:r>
              <a:rPr lang="vi-VN" dirty="0"/>
              <a:t>PIE_Module 1.8 + 1.9 +1.10 Cam …</a:t>
            </a:r>
          </a:p>
          <a:p>
            <a:r>
              <a:rPr lang="vi-VN" dirty="0"/>
              <a:t>.</a:t>
            </a:r>
          </a:p>
          <a:p>
            <a:r>
              <a:rPr lang="vi-VN" dirty="0"/>
              <a:t>EU và Việt Nam ký </a:t>
            </a:r>
            <a:r>
              <a:rPr lang="vi-VN" b="1" dirty="0"/>
              <a:t>JETP trị giá 15,5 tỷ USD</a:t>
            </a:r>
            <a:r>
              <a:rPr lang="vi-VN" dirty="0"/>
              <a:t>, tạo dòng vốn lớn cho năng lượng tái tạo và EE</a:t>
            </a:r>
          </a:p>
          <a:p>
            <a:r>
              <a:rPr lang="vi-VN" dirty="0"/>
              <a:t>PIE_Module 1.8 + 1.9 +1.10 Cam …</a:t>
            </a:r>
          </a:p>
          <a:p>
            <a:r>
              <a:rPr lang="vi-VN" dirty="0"/>
              <a:t>.</a:t>
            </a:r>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33</a:t>
            </a:fld>
            <a:endParaRPr lang="en-US"/>
          </a:p>
        </p:txBody>
      </p:sp>
    </p:spTree>
    <p:extLst>
      <p:ext uri="{BB962C8B-B14F-4D97-AF65-F5344CB8AC3E}">
        <p14:creationId xmlns:p14="http://schemas.microsoft.com/office/powerpoint/2010/main" val="422229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Lộ trình Net Zero tại Việt Nam – Phân tích theo giai đoạn</a:t>
            </a:r>
          </a:p>
          <a:p>
            <a:r>
              <a:rPr lang="en-US" b="1" dirty="0"/>
              <a:t>🎯 </a:t>
            </a:r>
            <a:r>
              <a:rPr lang="vi-VN" b="1" dirty="0"/>
              <a:t>Mục tiêu tổng thể</a:t>
            </a:r>
          </a:p>
          <a:p>
            <a:r>
              <a:rPr lang="vi-VN" b="1" dirty="0"/>
              <a:t>Phát thải ròng bằng 0 (Net Zero) vào năm 2050</a:t>
            </a:r>
            <a:r>
              <a:rPr lang="vi-VN" dirty="0"/>
              <a:t> – được Thủ tướng Chính phủ công bố tại COP26 (Glasgow, 2021).</a:t>
            </a:r>
          </a:p>
          <a:p>
            <a:r>
              <a:rPr lang="vi-VN" dirty="0"/>
              <a:t>Là mục tiêu dài hạn toàn quốc, cần đồng bộ hành động từ nhà nước, doanh nghiệp, và cộng đồng.</a:t>
            </a:r>
          </a:p>
          <a:p>
            <a:r>
              <a:rPr lang="en-US" dirty="0"/>
              <a:t>📌 </a:t>
            </a:r>
            <a:r>
              <a:rPr lang="vi-VN" b="1" dirty="0"/>
              <a:t>Nguồn:</a:t>
            </a:r>
            <a:r>
              <a:rPr lang="vi-VN" dirty="0"/>
              <a:t> Tuyên bố của Thủ tướng Chính phủ Việt Nam tại COP26.</a:t>
            </a:r>
          </a:p>
          <a:p>
            <a:r>
              <a:rPr lang="en-US" b="1" dirty="0"/>
              <a:t>📘 </a:t>
            </a:r>
            <a:r>
              <a:rPr lang="vi-VN" b="1" dirty="0"/>
              <a:t>Giai đoạn 2025–2030: Thực thi nền tảng chính sách</a:t>
            </a:r>
          </a:p>
          <a:p>
            <a:r>
              <a:rPr lang="vi-VN" b="1" dirty="0"/>
              <a:t>Triển khai NDC cập nhật</a:t>
            </a:r>
            <a:r>
              <a:rPr lang="vi-VN" dirty="0"/>
              <a:t> (giảm 15,8% không điều kiện &amp; 43,5% có điều kiện)</a:t>
            </a:r>
          </a:p>
          <a:p>
            <a:r>
              <a:rPr lang="vi-VN" b="1" dirty="0"/>
              <a:t>Thử nghiệm và vận hành thị trường carbon nội địa</a:t>
            </a:r>
            <a:endParaRPr lang="vi-VN" dirty="0"/>
          </a:p>
          <a:p>
            <a:pPr lvl="1"/>
            <a:r>
              <a:rPr lang="vi-VN" dirty="0"/>
              <a:t>Áp dụng hạn ngạch phát thải thử nghiệm</a:t>
            </a:r>
          </a:p>
          <a:p>
            <a:pPr lvl="1"/>
            <a:r>
              <a:rPr lang="vi-VN" dirty="0"/>
              <a:t>Hoàn thiện hệ thống MRV và sổ đăng ký quốc gia</a:t>
            </a:r>
          </a:p>
          <a:p>
            <a:r>
              <a:rPr lang="vi-VN" b="1" dirty="0"/>
              <a:t>Đầu tư vào năng lượng tái tạo, chuyển đổi giao thông đô thị, quản lý rừng bền vững</a:t>
            </a:r>
            <a:endParaRPr lang="vi-VN" dirty="0"/>
          </a:p>
          <a:p>
            <a:r>
              <a:rPr lang="vi-VN" b="1" dirty="0"/>
              <a:t>Ban hành lộ trình giảm dần nhiệt điện than</a:t>
            </a:r>
            <a:endParaRPr lang="vi-VN" dirty="0"/>
          </a:p>
          <a:p>
            <a:r>
              <a:rPr lang="en-US" dirty="0"/>
              <a:t>📌 </a:t>
            </a:r>
            <a:r>
              <a:rPr lang="vi-VN" b="1" dirty="0"/>
              <a:t>Nguồn:</a:t>
            </a:r>
            <a:r>
              <a:rPr lang="vi-VN" dirty="0"/>
              <a:t> NDC 2022, Quyết định 01/QĐ-TTg, Luật BVMT 2020.</a:t>
            </a:r>
          </a:p>
          <a:p>
            <a:r>
              <a:rPr lang="vi-VN" b="1" dirty="0"/>
              <a:t>⚡ Giai đoạn 2030–2050: Chuyển đổi sâu rộng toàn nền kinh tế</a:t>
            </a:r>
          </a:p>
          <a:p>
            <a:r>
              <a:rPr lang="vi-VN" b="1" dirty="0"/>
              <a:t>Cắt giảm mạnh phát thải từ năng lượng, công nghiệp nặng, giao thông, xây dựng</a:t>
            </a:r>
            <a:endParaRPr lang="vi-VN" dirty="0"/>
          </a:p>
          <a:p>
            <a:r>
              <a:rPr lang="vi-VN" b="1" dirty="0"/>
              <a:t>Thay thế nhiên liệu hóa thạch bằng điện xanh (RE + hydro)</a:t>
            </a:r>
            <a:endParaRPr lang="vi-VN" dirty="0"/>
          </a:p>
          <a:p>
            <a:r>
              <a:rPr lang="vi-VN" b="1" dirty="0"/>
              <a:t>Áp dụng quy mô lớn công nghệ thu giữ – lưu trữ carbon (CCS)</a:t>
            </a:r>
            <a:endParaRPr lang="vi-VN" dirty="0"/>
          </a:p>
          <a:p>
            <a:r>
              <a:rPr lang="vi-VN" b="1" dirty="0"/>
              <a:t>Tái cơ cấu nông nghiệp và chuỗi cung ứng bền vững</a:t>
            </a:r>
            <a:endParaRPr lang="vi-VN" dirty="0"/>
          </a:p>
          <a:p>
            <a:r>
              <a:rPr lang="vi-VN" b="1" dirty="0"/>
              <a:t>Tích hợp hệ thống ETS Việt Nam với thị trường khu vực/quốc tế</a:t>
            </a:r>
            <a:endParaRPr lang="vi-VN" dirty="0"/>
          </a:p>
          <a:p>
            <a:r>
              <a:rPr lang="en-US" dirty="0"/>
              <a:t>📌 </a:t>
            </a:r>
            <a:r>
              <a:rPr lang="vi-VN" b="1"/>
              <a:t>Nguồn:</a:t>
            </a:r>
            <a:r>
              <a:rPr lang="vi-VN"/>
              <a:t> Chiến lược quốc gia về biến đổi khí </a:t>
            </a:r>
            <a:endParaRPr lang="en-US"/>
          </a:p>
        </p:txBody>
      </p:sp>
      <p:sp>
        <p:nvSpPr>
          <p:cNvPr id="4" name="Slide Number Placeholder 3"/>
          <p:cNvSpPr>
            <a:spLocks noGrp="1"/>
          </p:cNvSpPr>
          <p:nvPr>
            <p:ph type="sldNum" sz="quarter" idx="5"/>
          </p:nvPr>
        </p:nvSpPr>
        <p:spPr/>
        <p:txBody>
          <a:bodyPr/>
          <a:lstStyle/>
          <a:p>
            <a:fld id="{F1B661D9-2678-497E-9DBA-24511D0C2D20}" type="slidenum">
              <a:rPr lang="en-US" smtClean="0"/>
              <a:t>12</a:t>
            </a:fld>
            <a:endParaRPr lang="en-US"/>
          </a:p>
        </p:txBody>
      </p:sp>
    </p:spTree>
    <p:extLst>
      <p:ext uri="{BB962C8B-B14F-4D97-AF65-F5344CB8AC3E}">
        <p14:creationId xmlns:p14="http://schemas.microsoft.com/office/powerpoint/2010/main" val="21123512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Khung pháp luật hỗ trợ:</a:t>
            </a:r>
            <a:endParaRPr lang="vi-VN" dirty="0"/>
          </a:p>
          <a:p>
            <a:r>
              <a:rPr lang="vi-VN" dirty="0"/>
              <a:t>Luật 77/2025/QH15 (hiệu lực 2026) bổ sung </a:t>
            </a:r>
            <a:r>
              <a:rPr lang="vi-VN" b="1" dirty="0"/>
              <a:t>ưu đãi tín dụng xanh, quỹ EE</a:t>
            </a:r>
            <a:r>
              <a:rPr lang="vi-VN" dirty="0"/>
              <a:t>.</a:t>
            </a:r>
          </a:p>
          <a:p>
            <a:r>
              <a:rPr lang="vi-VN" dirty="0"/>
              <a:t>Nghị định 06/2022/NĐ-CP &amp; 119/2025/NĐ-CP → bắt buộc kiểm kê và giảm phát thải → nhu cầu công nghệ EE tăng mạnh.</a:t>
            </a:r>
          </a:p>
          <a:p>
            <a:r>
              <a:rPr lang="vi-VN" b="1" dirty="0"/>
              <a:t>Cơ hội đầu tư:</a:t>
            </a:r>
            <a:endParaRPr lang="vi-VN" dirty="0"/>
          </a:p>
          <a:p>
            <a:r>
              <a:rPr lang="vi-VN" dirty="0"/>
              <a:t>Thị trường </a:t>
            </a:r>
            <a:r>
              <a:rPr lang="vi-VN" b="1" dirty="0"/>
              <a:t>ESCO &amp; hợp đồng EE</a:t>
            </a:r>
            <a:r>
              <a:rPr lang="vi-VN" dirty="0"/>
              <a:t> được pháp luật thừa nhận (Điều 43 Luật 77).</a:t>
            </a:r>
          </a:p>
          <a:p>
            <a:r>
              <a:rPr lang="vi-VN" dirty="0"/>
              <a:t>Doanh nghiệp cần vốn lớn cho dự án cải tạo lò hơi, dây chuyền sản xuất, hệ thống HVAC, thu hồi nhiệt… → mở rộng thị trường EE.</a:t>
            </a:r>
          </a:p>
          <a:p>
            <a:r>
              <a:rPr lang="vi-VN" b="1" dirty="0"/>
              <a:t>Tác động quốc tế:</a:t>
            </a:r>
            <a:endParaRPr lang="vi-VN" dirty="0"/>
          </a:p>
          <a:p>
            <a:r>
              <a:rPr lang="vi-VN" dirty="0"/>
              <a:t>Cam kết NDC 2022: giảm 43,5% KNK có điều kiện → nhu cầu vốn EE ước tính hàng chục tỷ USD đến 2030</a:t>
            </a:r>
          </a:p>
          <a:p>
            <a:r>
              <a:rPr lang="vi-VN" dirty="0"/>
              <a:t>PIE_Module 1.8 + 1.9 +1.10 Cam …</a:t>
            </a:r>
          </a:p>
          <a:p>
            <a:r>
              <a:rPr lang="vi-VN" dirty="0"/>
              <a:t>.</a:t>
            </a:r>
          </a:p>
          <a:p>
            <a:r>
              <a:rPr lang="vi-VN" dirty="0"/>
              <a:t>EU Green Deal &amp; CBAM thúc ép doanh nghiệp xuất khẩu phải chứng minh hiệu quả EE để giữ thị phần.</a:t>
            </a:r>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34</a:t>
            </a:fld>
            <a:endParaRPr lang="en-US"/>
          </a:p>
        </p:txBody>
      </p:sp>
    </p:spTree>
    <p:extLst>
      <p:ext uri="{BB962C8B-B14F-4D97-AF65-F5344CB8AC3E}">
        <p14:creationId xmlns:p14="http://schemas.microsoft.com/office/powerpoint/2010/main" val="4733780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Lộ trình Net Zero tại Việt Nam – Phân tích theo giai đoạn</a:t>
            </a:r>
          </a:p>
          <a:p>
            <a:r>
              <a:rPr lang="en-US" b="1" dirty="0"/>
              <a:t>🎯 </a:t>
            </a:r>
            <a:r>
              <a:rPr lang="vi-VN" b="1" dirty="0"/>
              <a:t>Mục tiêu tổng thể</a:t>
            </a:r>
          </a:p>
          <a:p>
            <a:r>
              <a:rPr lang="vi-VN" b="1" dirty="0"/>
              <a:t>Phát thải ròng bằng 0 (Net Zero) vào năm 2050</a:t>
            </a:r>
            <a:r>
              <a:rPr lang="vi-VN" dirty="0"/>
              <a:t> – được Thủ tướng Chính phủ công bố tại COP26 (Glasgow, 2021).</a:t>
            </a:r>
          </a:p>
          <a:p>
            <a:r>
              <a:rPr lang="vi-VN" dirty="0"/>
              <a:t>Là mục tiêu dài hạn toàn quốc, cần đồng bộ hành động từ nhà nước, doanh nghiệp, và cộng đồng.</a:t>
            </a:r>
          </a:p>
          <a:p>
            <a:r>
              <a:rPr lang="en-US" dirty="0"/>
              <a:t>📌 </a:t>
            </a:r>
            <a:r>
              <a:rPr lang="vi-VN" b="1" dirty="0"/>
              <a:t>Nguồn:</a:t>
            </a:r>
            <a:r>
              <a:rPr lang="vi-VN" dirty="0"/>
              <a:t> Tuyên bố của Thủ tướng Chính phủ Việt Nam tại COP26.</a:t>
            </a:r>
          </a:p>
          <a:p>
            <a:r>
              <a:rPr lang="en-US" b="1" dirty="0"/>
              <a:t>📘 </a:t>
            </a:r>
            <a:r>
              <a:rPr lang="vi-VN" b="1" dirty="0"/>
              <a:t>Giai đoạn 2025–2030: Thực thi nền tảng chính sách</a:t>
            </a:r>
          </a:p>
          <a:p>
            <a:r>
              <a:rPr lang="vi-VN" b="1" dirty="0"/>
              <a:t>Triển khai NDC cập nhật</a:t>
            </a:r>
            <a:r>
              <a:rPr lang="vi-VN" dirty="0"/>
              <a:t> (giảm 15,8% không điều kiện &amp; 43,5% có điều kiện)</a:t>
            </a:r>
          </a:p>
          <a:p>
            <a:r>
              <a:rPr lang="vi-VN" b="1" dirty="0"/>
              <a:t>Thử nghiệm và vận hành thị trường carbon nội địa</a:t>
            </a:r>
            <a:endParaRPr lang="vi-VN" dirty="0"/>
          </a:p>
          <a:p>
            <a:pPr lvl="1"/>
            <a:r>
              <a:rPr lang="vi-VN" dirty="0"/>
              <a:t>Áp dụng hạn ngạch phát thải thử nghiệm</a:t>
            </a:r>
          </a:p>
          <a:p>
            <a:pPr lvl="1"/>
            <a:r>
              <a:rPr lang="vi-VN" dirty="0"/>
              <a:t>Hoàn thiện hệ thống MRV và sổ đăng ký quốc gia</a:t>
            </a:r>
          </a:p>
          <a:p>
            <a:r>
              <a:rPr lang="vi-VN" b="1" dirty="0"/>
              <a:t>Đầu tư vào năng lượng tái tạo, chuyển đổi giao thông đô thị, quản lý rừng bền vững</a:t>
            </a:r>
            <a:endParaRPr lang="vi-VN" dirty="0"/>
          </a:p>
          <a:p>
            <a:r>
              <a:rPr lang="vi-VN" b="1" dirty="0"/>
              <a:t>Ban hành lộ trình giảm dần nhiệt điện than</a:t>
            </a:r>
            <a:endParaRPr lang="vi-VN" dirty="0"/>
          </a:p>
          <a:p>
            <a:r>
              <a:rPr lang="en-US" dirty="0"/>
              <a:t>📌 </a:t>
            </a:r>
            <a:r>
              <a:rPr lang="vi-VN" b="1" dirty="0"/>
              <a:t>Nguồn:</a:t>
            </a:r>
            <a:r>
              <a:rPr lang="vi-VN" dirty="0"/>
              <a:t> NDC 2022, Quyết định 01/QĐ-TTg, Luật BVMT 2020.</a:t>
            </a:r>
          </a:p>
          <a:p>
            <a:r>
              <a:rPr lang="vi-VN" b="1" dirty="0"/>
              <a:t>⚡ Giai đoạn 2030–2050: Chuyển đổi sâu rộng toàn nền kinh tế</a:t>
            </a:r>
          </a:p>
          <a:p>
            <a:r>
              <a:rPr lang="vi-VN" b="1" dirty="0"/>
              <a:t>Cắt giảm mạnh phát thải từ năng lượng, công nghiệp nặng, giao thông, xây dựng</a:t>
            </a:r>
            <a:endParaRPr lang="vi-VN" dirty="0"/>
          </a:p>
          <a:p>
            <a:r>
              <a:rPr lang="vi-VN" b="1" dirty="0"/>
              <a:t>Thay thế nhiên liệu hóa thạch bằng điện xanh (RE + hydro)</a:t>
            </a:r>
            <a:endParaRPr lang="vi-VN" dirty="0"/>
          </a:p>
          <a:p>
            <a:r>
              <a:rPr lang="vi-VN" b="1" dirty="0"/>
              <a:t>Áp dụng quy mô lớn công nghệ thu giữ – lưu trữ carbon (CCS)</a:t>
            </a:r>
            <a:endParaRPr lang="vi-VN" dirty="0"/>
          </a:p>
          <a:p>
            <a:r>
              <a:rPr lang="vi-VN" b="1" dirty="0"/>
              <a:t>Tái cơ cấu nông nghiệp và chuỗi cung ứng bền vững</a:t>
            </a:r>
            <a:endParaRPr lang="vi-VN" dirty="0"/>
          </a:p>
          <a:p>
            <a:r>
              <a:rPr lang="vi-VN" b="1" dirty="0"/>
              <a:t>Tích hợp hệ thống ETS Việt Nam với thị trường khu vực/quốc tế</a:t>
            </a:r>
            <a:endParaRPr lang="vi-VN" dirty="0"/>
          </a:p>
          <a:p>
            <a:r>
              <a:rPr lang="en-US" dirty="0"/>
              <a:t>📌 </a:t>
            </a:r>
            <a:r>
              <a:rPr lang="vi-VN" b="1" dirty="0"/>
              <a:t>Nguồn:</a:t>
            </a:r>
            <a:r>
              <a:rPr lang="vi-VN" dirty="0"/>
              <a:t> Chiến lược quốc gia về biến đổi khí </a:t>
            </a:r>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13</a:t>
            </a:fld>
            <a:endParaRPr lang="en-US"/>
          </a:p>
        </p:txBody>
      </p:sp>
    </p:spTree>
    <p:extLst>
      <p:ext uri="{BB962C8B-B14F-4D97-AF65-F5344CB8AC3E}">
        <p14:creationId xmlns:p14="http://schemas.microsoft.com/office/powerpoint/2010/main" val="2291103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 1. </a:t>
            </a:r>
            <a:r>
              <a:rPr lang="vi-VN" b="1" dirty="0"/>
              <a:t>Mục tiêu dài hạn</a:t>
            </a:r>
          </a:p>
          <a:p>
            <a:r>
              <a:rPr lang="vi-VN" b="1" dirty="0"/>
              <a:t>EU đạt phát thải ròng bằng 0 (Net Zero) vào năm 2050</a:t>
            </a:r>
            <a:endParaRPr lang="vi-VN" dirty="0"/>
          </a:p>
          <a:p>
            <a:r>
              <a:rPr lang="vi-VN" dirty="0"/>
              <a:t>Chuyển đổi toàn diện nền kinh tế sang mô hình tăng trưởng xanh, tuần hoàn và trung hòa carbon.</a:t>
            </a:r>
          </a:p>
          <a:p>
            <a:r>
              <a:rPr lang="en-US" dirty="0"/>
              <a:t>📌 </a:t>
            </a:r>
            <a:r>
              <a:rPr lang="vi-VN" b="1" dirty="0"/>
              <a:t>Nguồn:</a:t>
            </a:r>
            <a:r>
              <a:rPr lang="vi-VN" dirty="0"/>
              <a:t> EU Green Deal – European Commission, 2019.</a:t>
            </a:r>
          </a:p>
          <a:p>
            <a:r>
              <a:rPr lang="en-US" b="1" dirty="0"/>
              <a:t>📊 2. </a:t>
            </a:r>
            <a:r>
              <a:rPr lang="vi-VN" b="1" dirty="0"/>
              <a:t>Mục tiêu trung hạn: “Fit for 55”</a:t>
            </a:r>
          </a:p>
          <a:p>
            <a:r>
              <a:rPr lang="vi-VN" dirty="0"/>
              <a:t>Gói chính sách “Fit for 55” yêu cầu EU </a:t>
            </a:r>
            <a:r>
              <a:rPr lang="vi-VN" b="1" dirty="0"/>
              <a:t>giảm ít nhất 55% phát thải khí nhà kính vào năm 2030</a:t>
            </a:r>
            <a:r>
              <a:rPr lang="vi-VN" dirty="0"/>
              <a:t> so với mức năm 1990.</a:t>
            </a:r>
          </a:p>
          <a:p>
            <a:r>
              <a:rPr lang="vi-VN" dirty="0"/>
              <a:t>Là bước trung gian để đạt Net Zero 2050.</a:t>
            </a:r>
          </a:p>
          <a:p>
            <a:r>
              <a:rPr lang="en-US" dirty="0"/>
              <a:t>📌 </a:t>
            </a:r>
            <a:r>
              <a:rPr lang="vi-VN" b="1" dirty="0"/>
              <a:t>Nguồn:</a:t>
            </a:r>
            <a:r>
              <a:rPr lang="vi-VN" dirty="0"/>
              <a:t> European Climate Law, 2021.</a:t>
            </a:r>
          </a:p>
          <a:p>
            <a:endParaRPr lang="en-US" sz="1200" b="0" i="0" u="none" strike="noStrike" cap="none" dirty="0">
              <a:solidFill>
                <a:schemeClr val="dk1"/>
              </a:solidFill>
              <a:effectLst/>
              <a:latin typeface="Calibri"/>
              <a:ea typeface="Calibri"/>
              <a:cs typeface="Calibri"/>
              <a:sym typeface="Calibri"/>
            </a:endParaRPr>
          </a:p>
          <a:p>
            <a:r>
              <a:rPr lang="vi-VN" b="1" dirty="0"/>
              <a:t>Tác động toàn cầu</a:t>
            </a:r>
          </a:p>
          <a:p>
            <a:r>
              <a:rPr lang="vi-VN" dirty="0"/>
              <a:t>Tạo áp lực chuyển đổi xanh lên chuỗi cung ứng toàn cầu (bao gồm Việt Nam).</a:t>
            </a:r>
          </a:p>
          <a:p>
            <a:r>
              <a:rPr lang="vi-VN" dirty="0"/>
              <a:t>Thúc đẩy thương mại công bằng về khí hậu, nâng cao chuẩn ESG cho doanh nghiệp xuất khẩu.</a:t>
            </a:r>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14</a:t>
            </a:fld>
            <a:endParaRPr lang="en-US"/>
          </a:p>
        </p:txBody>
      </p:sp>
    </p:spTree>
    <p:extLst>
      <p:ext uri="{BB962C8B-B14F-4D97-AF65-F5344CB8AC3E}">
        <p14:creationId xmlns:p14="http://schemas.microsoft.com/office/powerpoint/2010/main" val="38028979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dirty="0"/>
              <a:t>Hệ thống giao dịch phát thải của EU (EU ETS) là </a:t>
            </a:r>
            <a:r>
              <a:rPr lang="vi-VN" b="1" dirty="0"/>
              <a:t>cơ chế định giá carbon theo nguyên tắc "cap-and-trade"</a:t>
            </a:r>
            <a:r>
              <a:rPr lang="vi-VN" dirty="0"/>
              <a:t>:</a:t>
            </a:r>
          </a:p>
          <a:p>
            <a:r>
              <a:rPr lang="vi-VN" dirty="0"/>
              <a:t>EU đặt ra một </a:t>
            </a:r>
            <a:r>
              <a:rPr lang="vi-VN" b="1" dirty="0"/>
              <a:t>trần phát thải (cap)</a:t>
            </a:r>
            <a:r>
              <a:rPr lang="vi-VN" dirty="0"/>
              <a:t> cho toàn bộ hệ thống (gồm các ngành và cơ sở tham gia).</a:t>
            </a:r>
          </a:p>
          <a:p>
            <a:r>
              <a:rPr lang="vi-VN" dirty="0"/>
              <a:t>Doanh nghiệp nhận được hoặc mua các </a:t>
            </a:r>
            <a:r>
              <a:rPr lang="vi-VN" b="1" dirty="0"/>
              <a:t>hạn ngạch phát thải (EU Allowances – EUA)</a:t>
            </a:r>
            <a:r>
              <a:rPr lang="vi-VN" dirty="0"/>
              <a:t>.</a:t>
            </a:r>
          </a:p>
          <a:p>
            <a:r>
              <a:rPr lang="vi-VN" dirty="0"/>
              <a:t>Nếu doanh nghiệp phát thải thấp hơn hạn ngạch → có thể </a:t>
            </a:r>
            <a:r>
              <a:rPr lang="vi-VN" b="1" dirty="0"/>
              <a:t>bán phần dư</a:t>
            </a:r>
            <a:r>
              <a:rPr lang="vi-VN" dirty="0"/>
              <a:t>.</a:t>
            </a:r>
          </a:p>
          <a:p>
            <a:r>
              <a:rPr lang="vi-VN" dirty="0"/>
              <a:t>Nếu phát thải vượt quá → phải </a:t>
            </a:r>
            <a:r>
              <a:rPr lang="vi-VN" b="1" dirty="0"/>
              <a:t>mua bổ sung</a:t>
            </a:r>
            <a:r>
              <a:rPr lang="vi-VN" dirty="0"/>
              <a:t> EUA từ thị trường.</a:t>
            </a:r>
            <a:endParaRPr lang="en-US" dirty="0"/>
          </a:p>
          <a:p>
            <a:endParaRPr lang="en-US" dirty="0"/>
          </a:p>
          <a:p>
            <a:pPr marL="228600">
              <a:spcBef>
                <a:spcPts val="1200"/>
              </a:spcBef>
              <a:spcAft>
                <a:spcPts val="600"/>
              </a:spcAft>
              <a:buClr>
                <a:schemeClr val="tx1"/>
              </a:buClr>
            </a:pPr>
            <a:r>
              <a:rPr lang="en-US" sz="1200" b="1" dirty="0">
                <a:solidFill>
                  <a:srgbClr val="C00000"/>
                </a:solidFill>
                <a:latin typeface="Cambria" panose="02040503050406030204" pitchFamily="18" charset="0"/>
                <a:ea typeface="Cambria" panose="02040503050406030204" pitchFamily="18" charset="0"/>
              </a:rPr>
              <a:t>Phase 4 (2021–2030):</a:t>
            </a:r>
          </a:p>
          <a:p>
            <a:pPr marL="571500" indent="-342900">
              <a:spcBef>
                <a:spcPts val="1200"/>
              </a:spcBef>
              <a:spcAft>
                <a:spcPts val="600"/>
              </a:spcAft>
              <a:buClr>
                <a:schemeClr val="tx1"/>
              </a:buClr>
              <a:buFont typeface="Arial" panose="020B0604020202020204" pitchFamily="34" charset="0"/>
              <a:buChar char="•"/>
            </a:pPr>
            <a:r>
              <a:rPr lang="vi-VN" sz="1200" dirty="0">
                <a:solidFill>
                  <a:schemeClr val="tx1"/>
                </a:solidFill>
                <a:latin typeface="Cambria" panose="02040503050406030204" pitchFamily="18" charset="0"/>
                <a:ea typeface="Cambria" panose="02040503050406030204" pitchFamily="18" charset="0"/>
              </a:rPr>
              <a:t>Ngành bắt buộc hiện tại:</a:t>
            </a:r>
            <a:r>
              <a:rPr lang="en-US" sz="1200" dirty="0">
                <a:solidFill>
                  <a:schemeClr val="tx1"/>
                </a:solidFill>
                <a:latin typeface="Cambria" panose="02040503050406030204" pitchFamily="18" charset="0"/>
                <a:ea typeface="Cambria" panose="02040503050406030204" pitchFamily="18" charset="0"/>
              </a:rPr>
              <a:t> </a:t>
            </a:r>
            <a:r>
              <a:rPr lang="vi-VN" sz="1200" dirty="0">
                <a:solidFill>
                  <a:schemeClr val="tx1"/>
                </a:solidFill>
                <a:latin typeface="Cambria" panose="02040503050406030204" pitchFamily="18" charset="0"/>
                <a:ea typeface="Cambria" panose="02040503050406030204" pitchFamily="18" charset="0"/>
              </a:rPr>
              <a:t>Điện – nhiệt điện, công nghiệp nặng (thép, xi măng, hóa chất…)</a:t>
            </a:r>
            <a:r>
              <a:rPr lang="en-US" sz="1200" dirty="0">
                <a:solidFill>
                  <a:schemeClr val="tx1"/>
                </a:solidFill>
                <a:latin typeface="Cambria" panose="02040503050406030204" pitchFamily="18" charset="0"/>
                <a:ea typeface="Cambria" panose="02040503050406030204" pitchFamily="18" charset="0"/>
              </a:rPr>
              <a:t>, </a:t>
            </a:r>
            <a:r>
              <a:rPr lang="vi-VN" sz="1200" dirty="0">
                <a:solidFill>
                  <a:schemeClr val="tx1"/>
                </a:solidFill>
                <a:latin typeface="Cambria" panose="02040503050406030204" pitchFamily="18" charset="0"/>
                <a:ea typeface="Cambria" panose="02040503050406030204" pitchFamily="18" charset="0"/>
              </a:rPr>
              <a:t>Hàng không nội khối (EEA)</a:t>
            </a:r>
            <a:r>
              <a:rPr lang="en-US" sz="1200" dirty="0">
                <a:solidFill>
                  <a:schemeClr val="tx1"/>
                </a:solidFill>
                <a:latin typeface="Cambria" panose="02040503050406030204" pitchFamily="18" charset="0"/>
                <a:ea typeface="Cambria" panose="02040503050406030204" pitchFamily="18" charset="0"/>
              </a:rPr>
              <a:t>, </a:t>
            </a:r>
            <a:r>
              <a:rPr lang="vi-VN" sz="1200" dirty="0">
                <a:solidFill>
                  <a:schemeClr val="tx1"/>
                </a:solidFill>
                <a:latin typeface="Cambria" panose="02040503050406030204" pitchFamily="18" charset="0"/>
                <a:ea typeface="Cambria" panose="02040503050406030204" pitchFamily="18" charset="0"/>
              </a:rPr>
              <a:t>Vận tải biển (từ 2025)</a:t>
            </a:r>
            <a:r>
              <a:rPr lang="en-US" sz="1200" dirty="0">
                <a:solidFill>
                  <a:schemeClr val="tx1"/>
                </a:solidFill>
                <a:latin typeface="Cambria" panose="02040503050406030204" pitchFamily="18" charset="0"/>
                <a:ea typeface="Cambria" panose="02040503050406030204" pitchFamily="18" charset="0"/>
              </a:rPr>
              <a:t>, </a:t>
            </a:r>
            <a:r>
              <a:rPr lang="vi-VN" sz="1200" dirty="0">
                <a:solidFill>
                  <a:schemeClr val="tx1"/>
                </a:solidFill>
                <a:latin typeface="Cambria" panose="02040503050406030204" pitchFamily="18" charset="0"/>
                <a:ea typeface="Cambria" panose="02040503050406030204" pitchFamily="18" charset="0"/>
              </a:rPr>
              <a:t>ETS 2 (từ 2027)</a:t>
            </a:r>
            <a:r>
              <a:rPr lang="en-US" sz="1200" dirty="0">
                <a:solidFill>
                  <a:schemeClr val="tx1"/>
                </a:solidFill>
                <a:latin typeface="Cambria" panose="02040503050406030204" pitchFamily="18" charset="0"/>
                <a:ea typeface="Cambria" panose="02040503050406030204" pitchFamily="18" charset="0"/>
              </a:rPr>
              <a:t>.</a:t>
            </a:r>
            <a:endParaRPr lang="vi-VN" sz="1200" dirty="0">
              <a:solidFill>
                <a:schemeClr val="tx1"/>
              </a:solidFill>
              <a:latin typeface="Cambria" panose="02040503050406030204" pitchFamily="18" charset="0"/>
              <a:ea typeface="Cambria" panose="02040503050406030204" pitchFamily="18" charset="0"/>
            </a:endParaRPr>
          </a:p>
          <a:p>
            <a:pPr marL="571500" indent="-342900">
              <a:spcBef>
                <a:spcPts val="1200"/>
              </a:spcBef>
              <a:spcAft>
                <a:spcPts val="600"/>
              </a:spcAft>
              <a:buClr>
                <a:schemeClr val="tx1"/>
              </a:buClr>
              <a:buFont typeface="Arial" panose="020B0604020202020204" pitchFamily="34" charset="0"/>
              <a:buChar char="•"/>
            </a:pPr>
            <a:r>
              <a:rPr lang="en-US" sz="1200" dirty="0" err="1">
                <a:solidFill>
                  <a:schemeClr val="tx1"/>
                </a:solidFill>
                <a:latin typeface="Cambria" panose="02040503050406030204" pitchFamily="18" charset="0"/>
                <a:ea typeface="Cambria" panose="02040503050406030204" pitchFamily="18" charset="0"/>
              </a:rPr>
              <a:t>Cơ</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cấu</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phân</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bổ</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hạn</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ngạch</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Cấp</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hạn</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ngạch</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bằng</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đấu</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giá</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giảm</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mạnh</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cấp</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phát</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miễn</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phí</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và</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tăng</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giới</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hạn</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giảm</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phát</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thải</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mỗi</a:t>
            </a:r>
            <a:r>
              <a:rPr lang="en-US" sz="1200" dirty="0">
                <a:solidFill>
                  <a:schemeClr val="tx1"/>
                </a:solidFill>
                <a:latin typeface="Cambria" panose="02040503050406030204" pitchFamily="18" charset="0"/>
                <a:ea typeface="Cambria" panose="02040503050406030204" pitchFamily="18" charset="0"/>
              </a:rPr>
              <a:t> </a:t>
            </a:r>
            <a:r>
              <a:rPr lang="en-US" sz="1200" dirty="0" err="1">
                <a:solidFill>
                  <a:schemeClr val="tx1"/>
                </a:solidFill>
                <a:latin typeface="Cambria" panose="02040503050406030204" pitchFamily="18" charset="0"/>
                <a:ea typeface="Cambria" panose="02040503050406030204" pitchFamily="18" charset="0"/>
              </a:rPr>
              <a:t>năm</a:t>
            </a:r>
            <a:r>
              <a:rPr lang="en-US" sz="1200" dirty="0">
                <a:solidFill>
                  <a:schemeClr val="tx1"/>
                </a:solidFill>
                <a:latin typeface="Cambria" panose="02040503050406030204" pitchFamily="18" charset="0"/>
                <a:ea typeface="Cambria" panose="02040503050406030204" pitchFamily="18" charset="0"/>
              </a:rPr>
              <a:t> (~3–24% benchmark).</a:t>
            </a:r>
          </a:p>
          <a:p>
            <a:pPr marL="571500" indent="-342900">
              <a:spcBef>
                <a:spcPts val="1200"/>
              </a:spcBef>
              <a:spcAft>
                <a:spcPts val="600"/>
              </a:spcAft>
              <a:buClr>
                <a:schemeClr val="tx1"/>
              </a:buClr>
              <a:buFont typeface="Arial" panose="020B0604020202020204" pitchFamily="34" charset="0"/>
              <a:buChar char="•"/>
            </a:pPr>
            <a:r>
              <a:rPr lang="vi-VN" sz="1200" dirty="0">
                <a:solidFill>
                  <a:schemeClr val="tx1"/>
                </a:solidFill>
                <a:latin typeface="Cambria" panose="02040503050406030204" pitchFamily="18" charset="0"/>
                <a:ea typeface="Cambria" panose="02040503050406030204" pitchFamily="18" charset="0"/>
              </a:rPr>
              <a:t>Sử dụng quỹ ETS:</a:t>
            </a:r>
            <a:r>
              <a:rPr lang="en-US" sz="1200" dirty="0">
                <a:solidFill>
                  <a:schemeClr val="tx1"/>
                </a:solidFill>
                <a:latin typeface="Cambria" panose="02040503050406030204" pitchFamily="18" charset="0"/>
                <a:ea typeface="Cambria" panose="02040503050406030204" pitchFamily="18" charset="0"/>
              </a:rPr>
              <a:t> </a:t>
            </a:r>
            <a:r>
              <a:rPr lang="vi-VN" sz="1200" dirty="0">
                <a:solidFill>
                  <a:schemeClr val="tx1"/>
                </a:solidFill>
                <a:latin typeface="Cambria" panose="02040503050406030204" pitchFamily="18" charset="0"/>
                <a:ea typeface="Cambria" panose="02040503050406030204" pitchFamily="18" charset="0"/>
              </a:rPr>
              <a:t>Quỹ đổi mới, hiện đại hoá cho các quốc gia, khởi động Quỹ khí hậu xã hội (Social Climate Fund) từ 2026 hỗ trợ người dân chịu ảnh hưởng </a:t>
            </a:r>
            <a:endParaRPr lang="en-US" sz="1200" dirty="0">
              <a:solidFill>
                <a:schemeClr val="tx1"/>
              </a:solidFill>
              <a:latin typeface="Cambria" panose="02040503050406030204" pitchFamily="18" charset="0"/>
              <a:ea typeface="Cambria" panose="02040503050406030204" pitchFamily="18" charset="0"/>
            </a:endParaRPr>
          </a:p>
          <a:p>
            <a:pPr marL="228600" indent="0">
              <a:spcBef>
                <a:spcPts val="1200"/>
              </a:spcBef>
              <a:spcAft>
                <a:spcPts val="600"/>
              </a:spcAft>
              <a:buClr>
                <a:schemeClr val="tx1"/>
              </a:buClr>
              <a:buFont typeface="Arial" panose="020B0604020202020204" pitchFamily="34" charset="0"/>
              <a:buNone/>
            </a:pPr>
            <a:endParaRPr lang="en-US" sz="1200" dirty="0">
              <a:solidFill>
                <a:schemeClr val="tx1"/>
              </a:solidFill>
              <a:latin typeface="Cambria" panose="02040503050406030204" pitchFamily="18" charset="0"/>
              <a:ea typeface="Cambria" panose="02040503050406030204" pitchFamily="18" charset="0"/>
            </a:endParaRPr>
          </a:p>
          <a:p>
            <a:r>
              <a:rPr lang="vi-VN" b="1" dirty="0"/>
              <a:t>Tổng quan toàn bộ lộ trình EU ETS (2005–2035)</a:t>
            </a:r>
          </a:p>
          <a:p>
            <a:r>
              <a:rPr lang="en-US" b="1" dirty="0"/>
              <a:t>🧱 </a:t>
            </a:r>
            <a:r>
              <a:rPr lang="vi-VN" b="1" dirty="0"/>
              <a:t>Giai đoạn 1 (2005–2007): Thử nghiệm ban đầu</a:t>
            </a:r>
          </a:p>
          <a:p>
            <a:r>
              <a:rPr lang="vi-VN" dirty="0"/>
              <a:t>Thiết lập khung ETS đầu tiên trên thế giới</a:t>
            </a:r>
          </a:p>
          <a:p>
            <a:r>
              <a:rPr lang="vi-VN" dirty="0"/>
              <a:t>Áp dụng cho ngành điện và công nghiệp nặng tại các quốc gia EU</a:t>
            </a:r>
          </a:p>
          <a:p>
            <a:r>
              <a:rPr lang="vi-VN" b="1" dirty="0"/>
              <a:t>Cấp phát 100% miễn phí</a:t>
            </a:r>
            <a:r>
              <a:rPr lang="vi-VN" dirty="0"/>
              <a:t>, chưa có tính thương mại cao</a:t>
            </a:r>
          </a:p>
          <a:p>
            <a:r>
              <a:rPr lang="en-US" b="1" dirty="0"/>
              <a:t>🏗️ </a:t>
            </a:r>
            <a:r>
              <a:rPr lang="vi-VN" b="1" dirty="0"/>
              <a:t>Giai đoạn 2 (2008–2012): Ổn định &amp; Kyoto</a:t>
            </a:r>
          </a:p>
          <a:p>
            <a:r>
              <a:rPr lang="vi-VN" dirty="0"/>
              <a:t>Gắn với Nghị định thư Kyoto</a:t>
            </a:r>
          </a:p>
          <a:p>
            <a:r>
              <a:rPr lang="vi-VN" dirty="0"/>
              <a:t>Bắt đầu cho phép sử dụng tín chỉ quốc tế (CDM, JI)</a:t>
            </a:r>
          </a:p>
          <a:p>
            <a:r>
              <a:rPr lang="vi-VN" dirty="0"/>
              <a:t>Nâng cấp hệ thống MRV và chuẩn hóa EU-wide cap</a:t>
            </a:r>
          </a:p>
          <a:p>
            <a:r>
              <a:rPr lang="en-US" b="1" dirty="0"/>
              <a:t>🏛️ </a:t>
            </a:r>
            <a:r>
              <a:rPr lang="vi-VN" b="1" dirty="0"/>
              <a:t>Giai đoạn 3 (2013–2020): Thị trường thống nhất toàn khối</a:t>
            </a:r>
          </a:p>
          <a:p>
            <a:r>
              <a:rPr lang="vi-VN" dirty="0"/>
              <a:t>EU áp dụng </a:t>
            </a:r>
            <a:r>
              <a:rPr lang="vi-VN" b="1" dirty="0"/>
              <a:t>một trần phát thải duy nhất</a:t>
            </a:r>
            <a:r>
              <a:rPr lang="vi-VN" dirty="0"/>
              <a:t> toàn khối thay vì từng quốc gia</a:t>
            </a:r>
          </a:p>
          <a:p>
            <a:r>
              <a:rPr lang="vi-VN" dirty="0"/>
              <a:t>Tăng cường cơ chế đấu giá EUA (thay cho miễn phí)</a:t>
            </a:r>
          </a:p>
          <a:p>
            <a:r>
              <a:rPr lang="vi-VN" dirty="0"/>
              <a:t>Thêm hàng không nội địa EU vào hệ thống</a:t>
            </a:r>
          </a:p>
          <a:p>
            <a:r>
              <a:rPr lang="vi-VN" dirty="0"/>
              <a:t>Bắt đầu cơ chế </a:t>
            </a:r>
            <a:r>
              <a:rPr lang="vi-VN" b="1" dirty="0"/>
              <a:t>Market Stability Reserve (MSR)</a:t>
            </a:r>
            <a:r>
              <a:rPr lang="vi-VN" dirty="0"/>
              <a:t> để điều chỉnh cung cầu EUA</a:t>
            </a:r>
          </a:p>
          <a:p>
            <a:r>
              <a:rPr lang="en-US" b="1" dirty="0"/>
              <a:t>🚀 </a:t>
            </a:r>
            <a:r>
              <a:rPr lang="vi-VN" b="1" dirty="0"/>
              <a:t>Giai đoạn 4 (2021–2030): Mở rộng &amp; cải cách sâu</a:t>
            </a:r>
          </a:p>
          <a:p>
            <a:r>
              <a:rPr lang="vi-VN" b="1" dirty="0"/>
              <a:t>Tăng tốc giảm trần phát thải</a:t>
            </a:r>
            <a:r>
              <a:rPr lang="vi-VN" dirty="0"/>
              <a:t>: từ 2,2%/năm lên 4,3–4,4%</a:t>
            </a:r>
          </a:p>
          <a:p>
            <a:r>
              <a:rPr lang="vi-VN" b="1" dirty="0"/>
              <a:t>Mở rộng ngành</a:t>
            </a:r>
            <a:r>
              <a:rPr lang="vi-VN" dirty="0"/>
              <a:t>: bao gồm vận tải biển (2024), aviation mở rộng, chuẩn bị ETS 2</a:t>
            </a:r>
          </a:p>
          <a:p>
            <a:r>
              <a:rPr lang="vi-VN" dirty="0"/>
              <a:t>Giảm dần </a:t>
            </a:r>
            <a:r>
              <a:rPr lang="vi-VN" b="1" dirty="0"/>
              <a:t>cấp phát miễn phí</a:t>
            </a:r>
            <a:r>
              <a:rPr lang="vi-VN" dirty="0"/>
              <a:t> cho các ngành nặng → chấm dứt 2034</a:t>
            </a:r>
          </a:p>
          <a:p>
            <a:r>
              <a:rPr lang="vi-VN" dirty="0"/>
              <a:t>Kết hợp với CBAM để chống rò rỉ carbon</a:t>
            </a:r>
          </a:p>
          <a:p>
            <a:r>
              <a:rPr lang="vi-VN" b="1" dirty="0"/>
              <a:t>Giá EUA tăng mạnh</a:t>
            </a:r>
            <a:r>
              <a:rPr lang="vi-VN" dirty="0"/>
              <a:t>: từ ~€25 năm 2020 lên ~€80–100/tCO₂ năm 2024</a:t>
            </a:r>
          </a:p>
          <a:p>
            <a:r>
              <a:rPr lang="en-US" b="1" dirty="0"/>
              <a:t>🧩 </a:t>
            </a:r>
            <a:r>
              <a:rPr lang="vi-VN" b="1" dirty="0"/>
              <a:t>Giai đoạn 5 – tương lai (2030–2035): Hướng tới ETS toàn diện</a:t>
            </a:r>
          </a:p>
          <a:p>
            <a:r>
              <a:rPr lang="vi-VN" b="1" dirty="0"/>
              <a:t>Hoàn tất loại bỏ miễn phí (2034)</a:t>
            </a:r>
            <a:r>
              <a:rPr lang="vi-VN" dirty="0"/>
              <a:t> cho tất cả ngành ETS</a:t>
            </a:r>
          </a:p>
          <a:p>
            <a:r>
              <a:rPr lang="vi-VN" dirty="0"/>
              <a:t>CBAM áp dụng toàn phần</a:t>
            </a:r>
          </a:p>
          <a:p>
            <a:r>
              <a:rPr lang="vi-VN" dirty="0"/>
              <a:t>Có thể tích hợp ETS 1 + ETS 2 thành một hệ thống chung</a:t>
            </a:r>
          </a:p>
          <a:p>
            <a:r>
              <a:rPr lang="vi-VN" b="1" dirty="0"/>
              <a:t>Giá carbon kỳ vọng lên &gt;€130/tCO₂</a:t>
            </a:r>
            <a:r>
              <a:rPr lang="vi-VN" dirty="0"/>
              <a:t> để đạt mục tiêu Net Zero 2050</a:t>
            </a:r>
          </a:p>
          <a:p>
            <a:pPr marL="228600" indent="0">
              <a:spcBef>
                <a:spcPts val="1200"/>
              </a:spcBef>
              <a:spcAft>
                <a:spcPts val="600"/>
              </a:spcAft>
              <a:buClr>
                <a:schemeClr val="tx1"/>
              </a:buClr>
              <a:buFont typeface="Arial" panose="020B0604020202020204" pitchFamily="34" charset="0"/>
              <a:buNone/>
            </a:pPr>
            <a:endParaRPr lang="en-US" sz="1200" dirty="0">
              <a:solidFill>
                <a:schemeClr val="tx1"/>
              </a:solidFill>
              <a:latin typeface="Cambria" panose="02040503050406030204" pitchFamily="18" charset="0"/>
              <a:ea typeface="Cambria" panose="020405030504060302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15</a:t>
            </a:fld>
            <a:endParaRPr lang="en-US"/>
          </a:p>
        </p:txBody>
      </p:sp>
    </p:spTree>
    <p:extLst>
      <p:ext uri="{BB962C8B-B14F-4D97-AF65-F5344CB8AC3E}">
        <p14:creationId xmlns:p14="http://schemas.microsoft.com/office/powerpoint/2010/main" val="20719922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1. Áp lực từ thị trường xuất khẩu EU</a:t>
            </a:r>
          </a:p>
          <a:p>
            <a:r>
              <a:rPr lang="vi-VN" dirty="0"/>
              <a:t>EU yêu cầu </a:t>
            </a:r>
            <a:r>
              <a:rPr lang="vi-VN" b="1" dirty="0"/>
              <a:t>hàng hóa nhập khẩu phải khai báo &amp; định giá carbon</a:t>
            </a:r>
            <a:endParaRPr lang="vi-VN" dirty="0"/>
          </a:p>
          <a:p>
            <a:r>
              <a:rPr lang="vi-VN" dirty="0"/>
              <a:t>Doanh nghiệp Việt (đặc biệt ngành </a:t>
            </a:r>
            <a:r>
              <a:rPr lang="vi-VN" b="1" dirty="0"/>
              <a:t>thép, xi măng, nhôm, phân bón, điện</a:t>
            </a:r>
            <a:r>
              <a:rPr lang="vi-VN" dirty="0"/>
              <a:t>) phải </a:t>
            </a:r>
            <a:r>
              <a:rPr lang="vi-VN" b="1" dirty="0"/>
              <a:t>chứng minh sản phẩm có "carbon sạch"</a:t>
            </a:r>
            <a:endParaRPr lang="vi-VN" dirty="0"/>
          </a:p>
          <a:p>
            <a:r>
              <a:rPr lang="vi-VN" dirty="0"/>
              <a:t>Từ 2026: nếu không chứng minh được lượng phát thải → </a:t>
            </a:r>
            <a:r>
              <a:rPr lang="vi-VN" b="1" dirty="0"/>
              <a:t>bị đánh thuế CBAM cao hơn</a:t>
            </a:r>
            <a:endParaRPr lang="vi-VN" dirty="0"/>
          </a:p>
          <a:p>
            <a:r>
              <a:rPr lang="vi-VN" b="1" dirty="0"/>
              <a:t>⚙️ 2. Các yêu cầu bắt buộc</a:t>
            </a:r>
          </a:p>
          <a:p>
            <a:r>
              <a:rPr lang="vi-VN" b="1" dirty="0"/>
              <a:t>Hệ thống MRV chuẩn</a:t>
            </a:r>
            <a:r>
              <a:rPr lang="vi-VN" dirty="0"/>
              <a:t> (Measurement, Reporting, Verification)</a:t>
            </a:r>
          </a:p>
          <a:p>
            <a:r>
              <a:rPr lang="vi-VN" b="1" dirty="0"/>
              <a:t>Tính toán dấu vết carbon</a:t>
            </a:r>
            <a:r>
              <a:rPr lang="vi-VN" dirty="0"/>
              <a:t> của sản phẩm theo phương pháp EU</a:t>
            </a:r>
          </a:p>
          <a:p>
            <a:r>
              <a:rPr lang="vi-VN" b="1" dirty="0"/>
              <a:t>Chứng chỉ xác thực CO₂</a:t>
            </a:r>
            <a:r>
              <a:rPr lang="vi-VN" dirty="0"/>
              <a:t> từ tổ chức quốc tế hoặc EU công nhận</a:t>
            </a:r>
          </a:p>
          <a:p>
            <a:r>
              <a:rPr lang="vi-VN" b="1" dirty="0"/>
              <a:t>Truy xuất nguồn gốc phát thải theo chuỗi cung ứng</a:t>
            </a:r>
            <a:endParaRPr lang="vi-VN" dirty="0"/>
          </a:p>
          <a:p>
            <a:r>
              <a:rPr lang="vi-VN" b="1" dirty="0"/>
              <a:t>⚠️ 3. Rủi ro nếu không đáp ứng</a:t>
            </a:r>
          </a:p>
          <a:p>
            <a:r>
              <a:rPr lang="vi-VN" b="1" dirty="0"/>
              <a:t>Chi phí CBAM cao</a:t>
            </a:r>
            <a:r>
              <a:rPr lang="vi-VN" dirty="0"/>
              <a:t> → mất lợi thế cạnh tranh</a:t>
            </a:r>
          </a:p>
          <a:p>
            <a:r>
              <a:rPr lang="vi-VN" dirty="0"/>
              <a:t>Bị từ chối đơn hàng, hoặc khách hàng EU yêu cầu </a:t>
            </a:r>
            <a:r>
              <a:rPr lang="vi-VN" b="1" dirty="0"/>
              <a:t>giảm giá</a:t>
            </a:r>
            <a:r>
              <a:rPr lang="vi-VN" dirty="0"/>
              <a:t> để bù cho thuế carbon</a:t>
            </a:r>
          </a:p>
          <a:p>
            <a:r>
              <a:rPr lang="vi-VN" dirty="0"/>
              <a:t>Nguy cơ bị </a:t>
            </a:r>
            <a:r>
              <a:rPr lang="vi-VN" b="1" dirty="0"/>
              <a:t>ra khỏi chuỗi cung ứng EU</a:t>
            </a:r>
            <a:r>
              <a:rPr lang="vi-VN" dirty="0"/>
              <a:t> nếu không minh bạch phát thải</a:t>
            </a:r>
          </a:p>
          <a:p>
            <a:r>
              <a:rPr lang="en-US" b="1" dirty="0"/>
              <a:t>🌱 4. </a:t>
            </a:r>
            <a:r>
              <a:rPr lang="vi-VN" b="1" dirty="0"/>
              <a:t>Cơ hội nếu đáp ứng sớm</a:t>
            </a:r>
          </a:p>
          <a:p>
            <a:r>
              <a:rPr lang="vi-VN" b="1" dirty="0"/>
              <a:t>Gia tăng giá trị thương hiệu</a:t>
            </a:r>
            <a:r>
              <a:rPr lang="vi-VN" dirty="0"/>
              <a:t> với tiêu chuẩn xanh quốc tế</a:t>
            </a:r>
          </a:p>
          <a:p>
            <a:r>
              <a:rPr lang="vi-VN" b="1" dirty="0"/>
              <a:t>Tiếp cận các thị trường khó tính</a:t>
            </a:r>
            <a:r>
              <a:rPr lang="vi-VN" dirty="0"/>
              <a:t>: EU, Nhật, Mỹ</a:t>
            </a:r>
          </a:p>
          <a:p>
            <a:r>
              <a:rPr lang="vi-VN" dirty="0"/>
              <a:t>Cơ hội nhận </a:t>
            </a:r>
            <a:r>
              <a:rPr lang="vi-VN" b="1" dirty="0"/>
              <a:t>tài chính xanh, quỹ chuyển đổi</a:t>
            </a:r>
            <a:r>
              <a:rPr lang="vi-VN" dirty="0"/>
              <a:t> từ các tổ chức quốc tế</a:t>
            </a:r>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17</a:t>
            </a:fld>
            <a:endParaRPr lang="en-US"/>
          </a:p>
        </p:txBody>
      </p:sp>
    </p:spTree>
    <p:extLst>
      <p:ext uri="{BB962C8B-B14F-4D97-AF65-F5344CB8AC3E}">
        <p14:creationId xmlns:p14="http://schemas.microsoft.com/office/powerpoint/2010/main" val="3523056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1. Hợp tác kỹ thuật</a:t>
            </a:r>
          </a:p>
          <a:p>
            <a:r>
              <a:rPr lang="vi-VN" b="1" dirty="0"/>
              <a:t>EU hỗ trợ Việt Nam xây dựng hệ thống ETS</a:t>
            </a:r>
            <a:r>
              <a:rPr lang="vi-VN" dirty="0"/>
              <a:t>: tham khảo mô hình EU ETS để phát triển thị trường carbon trong nước.</a:t>
            </a:r>
          </a:p>
          <a:p>
            <a:r>
              <a:rPr lang="vi-VN" b="1" dirty="0"/>
              <a:t>Hỗ trợ thiết lập hệ thống MRV</a:t>
            </a:r>
            <a:r>
              <a:rPr lang="vi-VN" dirty="0"/>
              <a:t> (Đo lường – Báo cáo – Xác minh):</a:t>
            </a:r>
            <a:br>
              <a:rPr lang="vi-VN" dirty="0"/>
            </a:br>
            <a:r>
              <a:rPr lang="vi-VN" dirty="0"/>
              <a:t>→ giúp Việt Nam đạt tiêu chuẩn quốc tế, đặc biệt để phục vụ CBAM.</a:t>
            </a:r>
          </a:p>
          <a:p>
            <a:r>
              <a:rPr lang="vi-VN" dirty="0"/>
              <a:t>Tham gia dự án chia sẻ dữ liệu, tiêu chuẩn hoá phát thải, phần mềm kiểm kê CO₂.</a:t>
            </a:r>
          </a:p>
          <a:p>
            <a:r>
              <a:rPr lang="en-US" b="1" dirty="0"/>
              <a:t>💶 2. </a:t>
            </a:r>
            <a:r>
              <a:rPr lang="vi-VN" b="1" dirty="0"/>
              <a:t>Hợp tác tài chính</a:t>
            </a:r>
          </a:p>
          <a:p>
            <a:r>
              <a:rPr lang="vi-VN" b="1" dirty="0"/>
              <a:t>EU cung cấp nguồn tài chính xanh</a:t>
            </a:r>
            <a:r>
              <a:rPr lang="vi-VN" dirty="0"/>
              <a:t>:</a:t>
            </a:r>
          </a:p>
          <a:p>
            <a:pPr lvl="1"/>
            <a:r>
              <a:rPr lang="vi-VN" dirty="0"/>
              <a:t>Thông qua quỹ chuyển đổi năng lượng (JETP) hoặc các cơ chế tài trợ song phương</a:t>
            </a:r>
          </a:p>
          <a:p>
            <a:pPr lvl="1"/>
            <a:r>
              <a:rPr lang="vi-VN" dirty="0"/>
              <a:t>Hỗ trợ </a:t>
            </a:r>
            <a:r>
              <a:rPr lang="vi-VN" b="1" dirty="0"/>
              <a:t>doanh nghiệp &amp; dự án giảm phát thải</a:t>
            </a:r>
            <a:r>
              <a:rPr lang="vi-VN" dirty="0"/>
              <a:t> (tín chỉ carbon, năng lượng tái tạo, cải tiến công nghệ)</a:t>
            </a:r>
          </a:p>
          <a:p>
            <a:r>
              <a:rPr lang="vi-VN" b="1" dirty="0"/>
              <a:t>Khuyến khích đầu tư tư nhân EU vào các dự án carbon tại Việt Nam</a:t>
            </a:r>
            <a:r>
              <a:rPr lang="vi-VN" dirty="0"/>
              <a:t> thông qua bảo lãnh và giảm rủi ro tài chính.</a:t>
            </a:r>
          </a:p>
          <a:p>
            <a:r>
              <a:rPr lang="en-US" b="1" dirty="0"/>
              <a:t>🌐 3. </a:t>
            </a:r>
            <a:r>
              <a:rPr lang="vi-VN" b="1" dirty="0"/>
              <a:t>Cơ chế đối tác carbon – Carbon Partnership</a:t>
            </a:r>
          </a:p>
          <a:p>
            <a:r>
              <a:rPr lang="vi-VN" dirty="0"/>
              <a:t>Là cơ chế hợp tác chiến lược giữa Việt Nam và EU nhằm:</a:t>
            </a:r>
          </a:p>
          <a:p>
            <a:pPr lvl="1"/>
            <a:r>
              <a:rPr lang="vi-VN" b="1" dirty="0"/>
              <a:t>Thúc đẩy minh bạch phát thải xuyên biên giới</a:t>
            </a:r>
            <a:endParaRPr lang="vi-VN" dirty="0"/>
          </a:p>
          <a:p>
            <a:pPr lvl="1"/>
            <a:r>
              <a:rPr lang="vi-VN" b="1" dirty="0"/>
              <a:t>Công nhận lẫn nhau các tín chỉ/giấy chứng nhận CO₂</a:t>
            </a:r>
            <a:endParaRPr lang="vi-VN" dirty="0"/>
          </a:p>
          <a:p>
            <a:pPr lvl="1"/>
            <a:r>
              <a:rPr lang="vi-VN" dirty="0"/>
              <a:t>Hỗ trợ doanh nghiệp Việt tham gia chuỗi cung ứng EU mà không bị rào cản kỹ thuật</a:t>
            </a:r>
          </a:p>
          <a:p>
            <a:r>
              <a:rPr lang="en-US" dirty="0"/>
              <a:t>📌 </a:t>
            </a:r>
            <a:r>
              <a:rPr lang="vi-VN" dirty="0"/>
              <a:t>Tiền đề cho tích hợp thị trường ETS song phương trong tương lai</a:t>
            </a:r>
          </a:p>
          <a:p>
            <a:r>
              <a:rPr lang="en-US" b="1" dirty="0"/>
              <a:t>✅ </a:t>
            </a:r>
            <a:r>
              <a:rPr lang="vi-VN" b="1" dirty="0"/>
              <a:t>Ý nghĩa đối với Việt Nam</a:t>
            </a:r>
          </a:p>
          <a:p>
            <a:r>
              <a:rPr lang="vi-VN" dirty="0"/>
              <a:t>Giúp nâng cao năng lực thể chế và kỹ thuật về khí hậu</a:t>
            </a:r>
          </a:p>
          <a:p>
            <a:r>
              <a:rPr lang="vi-VN" dirty="0"/>
              <a:t>Huy động tài chính quốc tế để giảm phát thải hiệu quả</a:t>
            </a:r>
          </a:p>
          <a:p>
            <a:r>
              <a:rPr lang="vi-VN" dirty="0"/>
              <a:t>Tạo hành lang để doanh nghiệp Việt </a:t>
            </a:r>
            <a:r>
              <a:rPr lang="vi-VN" b="1" dirty="0"/>
              <a:t>"đồng bộ carbon" với EU</a:t>
            </a:r>
            <a:r>
              <a:rPr lang="vi-VN" dirty="0"/>
              <a:t>, giảm rủi ro CBAM</a:t>
            </a:r>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18</a:t>
            </a:fld>
            <a:endParaRPr lang="en-US"/>
          </a:p>
        </p:txBody>
      </p:sp>
    </p:spTree>
    <p:extLst>
      <p:ext uri="{BB962C8B-B14F-4D97-AF65-F5344CB8AC3E}">
        <p14:creationId xmlns:p14="http://schemas.microsoft.com/office/powerpoint/2010/main" val="35677445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1. Hoàn thiện hành lang pháp lý ETS quốc gia</a:t>
            </a:r>
          </a:p>
          <a:p>
            <a:r>
              <a:rPr lang="vi-VN" b="1" dirty="0"/>
              <a:t>Ban hành Nghị định về thị trường carbon</a:t>
            </a:r>
            <a:r>
              <a:rPr lang="vi-VN" dirty="0"/>
              <a:t> (đã có dự thảo theo Luật BVMT 2020)</a:t>
            </a:r>
          </a:p>
          <a:p>
            <a:r>
              <a:rPr lang="vi-VN" dirty="0"/>
              <a:t>Thiết lập </a:t>
            </a:r>
            <a:r>
              <a:rPr lang="vi-VN" b="1" dirty="0"/>
              <a:t>quy tắc phân bổ hạn ngạch</a:t>
            </a:r>
            <a:r>
              <a:rPr lang="vi-VN" dirty="0"/>
              <a:t>, cơ chế đấu giá, và cấp phát tín chỉ</a:t>
            </a:r>
          </a:p>
          <a:p>
            <a:r>
              <a:rPr lang="vi-VN" dirty="0"/>
              <a:t>Đồng bộ giữa ETS nội địa và yêu cầu minh bạch quốc tế (phù hợp Paris Agreement)</a:t>
            </a:r>
          </a:p>
          <a:p>
            <a:r>
              <a:rPr lang="en-US" dirty="0"/>
              <a:t>📌 </a:t>
            </a:r>
            <a:r>
              <a:rPr lang="vi-VN" b="1" dirty="0"/>
              <a:t>Mục tiêu:</a:t>
            </a:r>
            <a:r>
              <a:rPr lang="vi-VN" dirty="0"/>
              <a:t> vận hành thí điểm từ 2025, mở rộng toàn quốc từ 2028</a:t>
            </a:r>
            <a:br>
              <a:rPr lang="vi-VN" dirty="0"/>
            </a:br>
            <a:r>
              <a:rPr lang="en-US" dirty="0"/>
              <a:t>📚 </a:t>
            </a:r>
            <a:r>
              <a:rPr lang="vi-VN" i="1" dirty="0"/>
              <a:t>Nguồn: Bộ TN&amp;MT – Kế hoạch xây dựng thị trường carbon quốc gia đến 2028</a:t>
            </a:r>
            <a:endParaRPr lang="vi-VN" dirty="0"/>
          </a:p>
          <a:p>
            <a:r>
              <a:rPr lang="en-US" b="1" dirty="0"/>
              <a:t>🧮 2. </a:t>
            </a:r>
            <a:r>
              <a:rPr lang="vi-VN" b="1" dirty="0"/>
              <a:t>Xây dựng hệ thống MRV theo chuẩn quốc tế</a:t>
            </a:r>
          </a:p>
          <a:p>
            <a:r>
              <a:rPr lang="vi-VN" b="1" dirty="0"/>
              <a:t>Chuẩn hóa quy trình đo lường – báo cáo – xác minh (MRV)</a:t>
            </a:r>
            <a:r>
              <a:rPr lang="vi-VN" dirty="0"/>
              <a:t> theo IPCC &amp; ISO 14064</a:t>
            </a:r>
          </a:p>
          <a:p>
            <a:r>
              <a:rPr lang="vi-VN" dirty="0"/>
              <a:t>Xây dựng </a:t>
            </a:r>
            <a:r>
              <a:rPr lang="vi-VN" b="1" dirty="0"/>
              <a:t>cơ sở dữ liệu quốc gia về phát thải (GHG Inventory)</a:t>
            </a:r>
            <a:endParaRPr lang="vi-VN" dirty="0"/>
          </a:p>
          <a:p>
            <a:r>
              <a:rPr lang="vi-VN" dirty="0"/>
              <a:t>Đào tạo nhân lực, hình thành các tổ chức kiểm định độc lập trong nước</a:t>
            </a:r>
          </a:p>
          <a:p>
            <a:r>
              <a:rPr lang="en-US" dirty="0"/>
              <a:t>📌 </a:t>
            </a:r>
            <a:r>
              <a:rPr lang="vi-VN" b="1" dirty="0"/>
              <a:t>Mục tiêu:</a:t>
            </a:r>
            <a:r>
              <a:rPr lang="vi-VN" dirty="0"/>
              <a:t> giúp doanh nghiệp tính toán carbon footprint, chuẩn bị cho CBAM</a:t>
            </a:r>
            <a:br>
              <a:rPr lang="vi-VN" dirty="0"/>
            </a:br>
            <a:r>
              <a:rPr lang="en-US" dirty="0"/>
              <a:t>📚 </a:t>
            </a:r>
            <a:r>
              <a:rPr lang="vi-VN" i="1" dirty="0"/>
              <a:t>Nguồn: UNDP Việt Nam, GIZ MRV Program (2022–2025)</a:t>
            </a:r>
            <a:endParaRPr lang="vi-VN" dirty="0"/>
          </a:p>
          <a:p>
            <a:r>
              <a:rPr lang="en-US" b="1" dirty="0"/>
              <a:t>🌍 3. </a:t>
            </a:r>
            <a:r>
              <a:rPr lang="vi-VN" b="1" dirty="0"/>
              <a:t>Thúc đẩy hợp tác Việt – EU về carbon và chuyển giao công nghệ</a:t>
            </a:r>
          </a:p>
          <a:p>
            <a:r>
              <a:rPr lang="vi-VN" dirty="0"/>
              <a:t>Tận dụng chương trình </a:t>
            </a:r>
            <a:r>
              <a:rPr lang="vi-VN" b="1" dirty="0"/>
              <a:t>JETP</a:t>
            </a:r>
            <a:r>
              <a:rPr lang="vi-VN" dirty="0"/>
              <a:t> và các quỹ đầu tư xanh để phát triển năng lượng tái tạo, công nghệ tiết kiệm năng lượng</a:t>
            </a:r>
          </a:p>
          <a:p>
            <a:r>
              <a:rPr lang="vi-VN" b="1" dirty="0"/>
              <a:t>Ký kết thỏa thuận công nhận tín chỉ &amp; MRV song phương</a:t>
            </a:r>
            <a:r>
              <a:rPr lang="vi-VN" dirty="0"/>
              <a:t> (đối tác carbon)</a:t>
            </a:r>
          </a:p>
          <a:p>
            <a:r>
              <a:rPr lang="vi-VN" dirty="0"/>
              <a:t>Xây dựng các trung tâm đổi mới sáng tạo khí hậu (climate tech incubator)</a:t>
            </a:r>
          </a:p>
          <a:p>
            <a:r>
              <a:rPr lang="en-US" dirty="0"/>
              <a:t>📌 </a:t>
            </a:r>
            <a:r>
              <a:rPr lang="vi-VN" b="1" dirty="0"/>
              <a:t>Mục tiêu:</a:t>
            </a:r>
            <a:r>
              <a:rPr lang="vi-VN" dirty="0"/>
              <a:t> tăng cường năng lực cạnh tranh xanh của doanh nghiệp xuất khẩu</a:t>
            </a:r>
            <a:br>
              <a:rPr lang="vi-VN" dirty="0"/>
            </a:br>
            <a:r>
              <a:rPr lang="en-US" dirty="0"/>
              <a:t>📚 </a:t>
            </a:r>
            <a:r>
              <a:rPr lang="vi-VN" i="1" dirty="0"/>
              <a:t>Nguồn: EEAS, European Investment Bank, World Bank PMI</a:t>
            </a:r>
            <a:endParaRPr lang="vi-VN" dirty="0"/>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19</a:t>
            </a:fld>
            <a:endParaRPr lang="en-US"/>
          </a:p>
        </p:txBody>
      </p:sp>
    </p:spTree>
    <p:extLst>
      <p:ext uri="{BB962C8B-B14F-4D97-AF65-F5344CB8AC3E}">
        <p14:creationId xmlns:p14="http://schemas.microsoft.com/office/powerpoint/2010/main" val="27960372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Luật Sử dụng năng lượng tiết kiệm và hiệu quả (2010)</a:t>
            </a:r>
            <a:r>
              <a:rPr lang="vi-VN" dirty="0"/>
              <a:t>Đặt nền tảng cho chính sách quốc gia về sử dụng năng lượng tiết kiệm &amp; hiệu quả (SDNLTK&amp;HQ), quy định trách nhiệm của tổ chức, cá nhân, doanh nghiệp tiêu thụ năng lượng.</a:t>
            </a:r>
            <a:endParaRPr lang="en-US" dirty="0"/>
          </a:p>
          <a:p>
            <a:r>
              <a:rPr lang="vi-VN" b="1" dirty="0"/>
              <a:t>Nghị định 21/2011/NĐ-CP</a:t>
            </a:r>
            <a:r>
              <a:rPr lang="vi-VN" dirty="0"/>
              <a:t>Hướng dẫn chi tiết thi hành Luật SDNLTK&amp;HQ, quy định tiêu chí cơ sở sử dụng năng lượng trọng điểm, kế hoạch kiểm toán năng lượng, báo cáo định kỳ, chế tài xử lý.</a:t>
            </a:r>
            <a:endParaRPr lang="en-US" dirty="0"/>
          </a:p>
          <a:p>
            <a:r>
              <a:rPr lang="vi-VN" b="1" dirty="0"/>
              <a:t>Nghị định 17/2022/NĐ-CP</a:t>
            </a:r>
            <a:r>
              <a:rPr lang="vi-VN" dirty="0"/>
              <a:t>Sửa đổi các nghị định về xử phạt vi phạm hành chính, bổ sung hành vi, mức phạt và biện pháp khắc phục trong lĩnh vực điện, sử dụng năng lượng, thương mại.</a:t>
            </a:r>
            <a:endParaRPr lang="en-VN" sz="2800" dirty="0">
              <a:effectLst/>
              <a:latin typeface="Cambria" panose="02040503050406030204" pitchFamily="18" charset="0"/>
              <a:ea typeface="Cambria" panose="02040503050406030204" pitchFamily="18" charset="0"/>
            </a:endParaRPr>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21</a:t>
            </a:fld>
            <a:endParaRPr lang="en-US"/>
          </a:p>
        </p:txBody>
      </p:sp>
    </p:spTree>
    <p:extLst>
      <p:ext uri="{BB962C8B-B14F-4D97-AF65-F5344CB8AC3E}">
        <p14:creationId xmlns:p14="http://schemas.microsoft.com/office/powerpoint/2010/main" val="9093010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FA477611-8560-409C-A8FB-FAD9AFF377A5}" type="datetime1">
              <a:rPr lang="en-US" smtClean="0"/>
              <a:t>10/21/2025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3" name="Date Placeholder 2">
            <a:extLst>
              <a:ext uri="{FF2B5EF4-FFF2-40B4-BE49-F238E27FC236}">
                <a16:creationId xmlns:a16="http://schemas.microsoft.com/office/drawing/2014/main" id="{76999018-E980-2762-009D-EA9EA279AC6A}"/>
              </a:ext>
            </a:extLst>
          </p:cNvPr>
          <p:cNvSpPr>
            <a:spLocks noGrp="1"/>
          </p:cNvSpPr>
          <p:nvPr>
            <p:ph type="dt" sz="half" idx="10"/>
          </p:nvPr>
        </p:nvSpPr>
        <p:spPr/>
        <p:txBody>
          <a:bodyPr/>
          <a:lstStyle/>
          <a:p>
            <a:fld id="{D302AC72-91A5-4E6F-8B1F-C788938316EA}" type="datetime1">
              <a:rPr lang="en-US" smtClean="0"/>
              <a:t>10/21/2025</a:t>
            </a:fld>
            <a:endParaRPr lang="en-US"/>
          </a:p>
        </p:txBody>
      </p:sp>
      <p:sp>
        <p:nvSpPr>
          <p:cNvPr id="4" name="Footer Placeholder 3">
            <a:extLst>
              <a:ext uri="{FF2B5EF4-FFF2-40B4-BE49-F238E27FC236}">
                <a16:creationId xmlns:a16="http://schemas.microsoft.com/office/drawing/2014/main" id="{4866E6F1-3404-C559-E290-A96F34FB673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1914DDA4-87C9-567A-9466-AA1E724E04B9}"/>
              </a:ext>
            </a:extLst>
          </p:cNvPr>
          <p:cNvSpPr>
            <a:spLocks noGrp="1"/>
          </p:cNvSpPr>
          <p:nvPr>
            <p:ph type="sldNum" sz="quarter" idx="12"/>
          </p:nvPr>
        </p:nvSpPr>
        <p:spPr/>
        <p:txBody>
          <a:bodyPr/>
          <a:lstStyle>
            <a:lvl1pPr>
              <a:defRPr sz="1600" b="1">
                <a:latin typeface="Times New Roman" panose="02020603050405020304" pitchFamily="18" charset="0"/>
                <a:cs typeface="Times New Roman" panose="02020603050405020304" pitchFamily="18" charset="0"/>
              </a:defRPr>
            </a:lvl1pPr>
          </a:lstStyle>
          <a:p>
            <a:fld id="{DDA70A67-A867-42F0-871F-01B78550C99D}" type="slidenum">
              <a:rPr lang="en-US" smtClean="0"/>
              <a:pPr/>
              <a:t>‹#›</a:t>
            </a:fld>
            <a:endParaRPr lang="en-US" dirty="0"/>
          </a:p>
        </p:txBody>
      </p:sp>
    </p:spTree>
    <p:extLst>
      <p:ext uri="{BB962C8B-B14F-4D97-AF65-F5344CB8AC3E}">
        <p14:creationId xmlns:p14="http://schemas.microsoft.com/office/powerpoint/2010/main" val="1258237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C9EAFA-DD01-47A9-A9E5-26A5C09A85AD}" type="datetime1">
              <a:rPr lang="en-US" smtClean="0"/>
              <a:t>10/21/2025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865496" y="1831012"/>
            <a:ext cx="10515599" cy="1070557"/>
          </a:xfrm>
        </p:spPr>
        <p:txBody>
          <a:bodyPr/>
          <a:lstStyle/>
          <a:p>
            <a:r>
              <a:rPr lang="en-US" dirty="0"/>
              <a:t>DỰ ÁN THÚC ĐẨY TIẾT KIỆM NĂNG LƯỢNG </a:t>
            </a:r>
          </a:p>
          <a:p>
            <a:r>
              <a:rPr lang="en-US" dirty="0"/>
              <a:t>TRONG CÁC NGÀNH CÔNG NGHIỆP VIỆT NAM (VSUEE)</a:t>
            </a:r>
          </a:p>
        </p:txBody>
      </p:sp>
    </p:spTree>
    <p:extLst>
      <p:ext uri="{BB962C8B-B14F-4D97-AF65-F5344CB8AC3E}">
        <p14:creationId xmlns:p14="http://schemas.microsoft.com/office/powerpoint/2010/main" val="423966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85AD33-C340-7E12-0130-11D293E0DEC3}"/>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D170760C-AB84-7F74-80BE-1F10756E2611}"/>
              </a:ext>
            </a:extLst>
          </p:cNvPr>
          <p:cNvSpPr>
            <a:spLocks noGrp="1"/>
          </p:cNvSpPr>
          <p:nvPr/>
        </p:nvSpPr>
        <p:spPr>
          <a:xfrm>
            <a:off x="357657" y="1148315"/>
            <a:ext cx="11476686" cy="1579009"/>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vi-VN" dirty="0">
                <a:latin typeface="Cambria" panose="02040503050406030204" pitchFamily="18" charset="0"/>
                <a:ea typeface="Cambria" panose="02040503050406030204" pitchFamily="18" charset="0"/>
              </a:rPr>
              <a:t>HÀNH LANG PHÁP LÝ VÀ ĐẶC ĐIỂM THỊ TRƯỜNG TÍN CHỈ CARBON VÀ LỘ TRÌNH NET ZERO TẠI VIỆT NAM VÀ KHUÔN KHỔ EU GREEN DEAL</a:t>
            </a:r>
            <a:endParaRPr lang="en-US" dirty="0">
              <a:latin typeface="Cambria" panose="02040503050406030204" pitchFamily="18" charset="0"/>
              <a:ea typeface="Cambria" panose="02040503050406030204" pitchFamily="18" charset="0"/>
            </a:endParaRPr>
          </a:p>
        </p:txBody>
      </p:sp>
      <p:sp>
        <p:nvSpPr>
          <p:cNvPr id="2" name="Slide Number Placeholder 1">
            <a:extLst>
              <a:ext uri="{FF2B5EF4-FFF2-40B4-BE49-F238E27FC236}">
                <a16:creationId xmlns:a16="http://schemas.microsoft.com/office/drawing/2014/main" id="{BE69AEA5-E486-DA98-5E90-D5F71FEAB67C}"/>
              </a:ext>
            </a:extLst>
          </p:cNvPr>
          <p:cNvSpPr>
            <a:spLocks noGrp="1"/>
          </p:cNvSpPr>
          <p:nvPr>
            <p:ph type="sldNum" sz="quarter" idx="12"/>
          </p:nvPr>
        </p:nvSpPr>
        <p:spPr/>
        <p:txBody>
          <a:bodyPr/>
          <a:lstStyle/>
          <a:p>
            <a:fld id="{DDA70A67-A867-42F0-871F-01B78550C99D}" type="slidenum">
              <a:rPr lang="en-US" smtClean="0"/>
              <a:pPr/>
              <a:t>10</a:t>
            </a:fld>
            <a:endParaRPr lang="en-US" dirty="0"/>
          </a:p>
        </p:txBody>
      </p:sp>
      <p:sp>
        <p:nvSpPr>
          <p:cNvPr id="4" name="Text Placeholder 4">
            <a:extLst>
              <a:ext uri="{FF2B5EF4-FFF2-40B4-BE49-F238E27FC236}">
                <a16:creationId xmlns:a16="http://schemas.microsoft.com/office/drawing/2014/main" id="{05E3A984-4E59-F649-D3D9-721406B3889D}"/>
              </a:ext>
            </a:extLst>
          </p:cNvPr>
          <p:cNvSpPr txBox="1">
            <a:spLocks/>
          </p:cNvSpPr>
          <p:nvPr/>
        </p:nvSpPr>
        <p:spPr>
          <a:xfrm>
            <a:off x="282498" y="3048202"/>
            <a:ext cx="6191454" cy="3352598"/>
          </a:xfrm>
          <a:prstGeom prst="rect">
            <a:avLst/>
          </a:prstGeom>
          <a:solidFill>
            <a:schemeClr val="bg1"/>
          </a:solidFill>
          <a:ln>
            <a:solidFill>
              <a:schemeClr val="accent1"/>
            </a:solidFill>
          </a:ln>
        </p:spPr>
        <p:txBody>
          <a:bodyPr anchor="ctr">
            <a:normAutofit fontScale="85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indent="-457200">
              <a:lnSpc>
                <a:spcPct val="110000"/>
              </a:lnSpc>
              <a:buClr>
                <a:schemeClr val="tx1"/>
              </a:buClr>
            </a:pPr>
            <a:r>
              <a:rPr lang="vi-VN" b="1">
                <a:latin typeface="Cambria" panose="02040503050406030204" pitchFamily="18" charset="0"/>
                <a:ea typeface="Cambria" panose="02040503050406030204" pitchFamily="18" charset="0"/>
              </a:rPr>
              <a:t>Giới thiệu thị trường tín chỉ carbon</a:t>
            </a:r>
            <a:endParaRPr lang="en-US" b="1">
              <a:latin typeface="Cambria" panose="02040503050406030204" pitchFamily="18" charset="0"/>
              <a:ea typeface="Cambria" panose="02040503050406030204" pitchFamily="18" charset="0"/>
            </a:endParaRPr>
          </a:p>
          <a:p>
            <a:pPr marL="685800" indent="-457200">
              <a:lnSpc>
                <a:spcPct val="110000"/>
              </a:lnSpc>
              <a:buClr>
                <a:schemeClr val="tx1"/>
              </a:buClr>
            </a:pPr>
            <a:r>
              <a:rPr lang="vi-VN" b="1">
                <a:latin typeface="Cambria" panose="02040503050406030204" pitchFamily="18" charset="0"/>
                <a:ea typeface="Cambria" panose="02040503050406030204" pitchFamily="18" charset="0"/>
              </a:rPr>
              <a:t>Việt Nam đang thử nghiệm ETS và hướng tới Net Zero</a:t>
            </a:r>
            <a:endParaRPr lang="en-US" b="1">
              <a:latin typeface="Cambria" panose="02040503050406030204" pitchFamily="18" charset="0"/>
              <a:ea typeface="Cambria" panose="02040503050406030204" pitchFamily="18" charset="0"/>
            </a:endParaRPr>
          </a:p>
          <a:p>
            <a:pPr marL="685800" indent="-457200">
              <a:lnSpc>
                <a:spcPct val="110000"/>
              </a:lnSpc>
              <a:buClr>
                <a:schemeClr val="tx1"/>
              </a:buClr>
            </a:pPr>
            <a:r>
              <a:rPr lang="vi-VN" b="1">
                <a:latin typeface="Cambria" panose="02040503050406030204" pitchFamily="18" charset="0"/>
                <a:ea typeface="Cambria" panose="02040503050406030204" pitchFamily="18" charset="0"/>
              </a:rPr>
              <a:t>EU Green Deal: mục tiêu, chính sách CBAM và ảnh hưởng đến Việt Nam</a:t>
            </a:r>
            <a:endParaRPr lang="en-US" b="1">
              <a:latin typeface="Cambria" panose="02040503050406030204" pitchFamily="18" charset="0"/>
              <a:ea typeface="Cambria" panose="02040503050406030204" pitchFamily="18" charset="0"/>
            </a:endParaRPr>
          </a:p>
          <a:p>
            <a:pPr marL="685800" indent="-457200">
              <a:lnSpc>
                <a:spcPct val="110000"/>
              </a:lnSpc>
              <a:buClr>
                <a:schemeClr val="tx1"/>
              </a:buClr>
            </a:pPr>
            <a:r>
              <a:rPr lang="vi-VN" b="1">
                <a:latin typeface="Cambria" panose="02040503050406030204" pitchFamily="18" charset="0"/>
                <a:ea typeface="Cambria" panose="02040503050406030204" pitchFamily="18" charset="0"/>
              </a:rPr>
              <a:t>Hợp tác Việt Nam – EU trong chuyển giao công nghệ, tài chính xanh</a:t>
            </a:r>
            <a:endParaRPr lang="en-US" b="1" dirty="0">
              <a:latin typeface="Cambria" panose="02040503050406030204" pitchFamily="18" charset="0"/>
              <a:ea typeface="Cambria" panose="02040503050406030204" pitchFamily="18" charset="0"/>
            </a:endParaRPr>
          </a:p>
        </p:txBody>
      </p:sp>
      <p:pic>
        <p:nvPicPr>
          <p:cNvPr id="5" name="Picture 3" descr="Việt Nam cần làm gì để phát triển thị trường tín chỉ carbon giàu tiềm ...">
            <a:extLst>
              <a:ext uri="{FF2B5EF4-FFF2-40B4-BE49-F238E27FC236}">
                <a16:creationId xmlns:a16="http://schemas.microsoft.com/office/drawing/2014/main" id="{256AC18F-0AB2-E297-E5E1-16A58A54A3F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4639" b="14639"/>
          <a:stretch>
            <a:fillRect/>
          </a:stretch>
        </p:blipFill>
        <p:spPr bwMode="auto">
          <a:xfrm>
            <a:off x="6765925" y="3048000"/>
            <a:ext cx="4992688" cy="3352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282705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BCA36-FF38-2625-BE56-2E3EABEDD00F}"/>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8D98AD97-6794-077F-AF1C-71D94CCEBFF3}"/>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TỔNG QUAN THỊ TRƯỜNG TÍN CHỈ CARBON</a:t>
            </a:r>
            <a:endParaRPr lang="en-US" sz="3200" kern="0" dirty="0">
              <a:latin typeface="Cambria"/>
              <a:ea typeface="Cambria"/>
              <a:cs typeface="Cambria"/>
              <a:sym typeface="Cambria"/>
            </a:endParaRPr>
          </a:p>
        </p:txBody>
      </p:sp>
      <p:pic>
        <p:nvPicPr>
          <p:cNvPr id="2" name="table">
            <a:extLst>
              <a:ext uri="{FF2B5EF4-FFF2-40B4-BE49-F238E27FC236}">
                <a16:creationId xmlns:a16="http://schemas.microsoft.com/office/drawing/2014/main" id="{45F9BE2D-11D6-5F60-D260-48104838FD7C}"/>
              </a:ext>
            </a:extLst>
          </p:cNvPr>
          <p:cNvPicPr>
            <a:picLocks noChangeAspect="1"/>
          </p:cNvPicPr>
          <p:nvPr/>
        </p:nvPicPr>
        <p:blipFill>
          <a:blip r:embed="rId2"/>
          <a:stretch>
            <a:fillRect/>
          </a:stretch>
        </p:blipFill>
        <p:spPr>
          <a:xfrm>
            <a:off x="838200" y="3308578"/>
            <a:ext cx="10515600" cy="1889760"/>
          </a:xfrm>
          <a:prstGeom prst="rect">
            <a:avLst/>
          </a:prstGeom>
        </p:spPr>
      </p:pic>
      <p:sp>
        <p:nvSpPr>
          <p:cNvPr id="4" name="Text Placeholder 4">
            <a:extLst>
              <a:ext uri="{FF2B5EF4-FFF2-40B4-BE49-F238E27FC236}">
                <a16:creationId xmlns:a16="http://schemas.microsoft.com/office/drawing/2014/main" id="{5B538F4B-F921-B5A7-845D-2DCE54F34382}"/>
              </a:ext>
            </a:extLst>
          </p:cNvPr>
          <p:cNvSpPr txBox="1">
            <a:spLocks/>
          </p:cNvSpPr>
          <p:nvPr/>
        </p:nvSpPr>
        <p:spPr>
          <a:xfrm>
            <a:off x="2382398" y="2231786"/>
            <a:ext cx="7427204" cy="916873"/>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en-US" sz="2200" dirty="0">
                <a:solidFill>
                  <a:schemeClr val="tx1"/>
                </a:solidFill>
                <a:latin typeface="Cambria" panose="02040503050406030204" pitchFamily="18" charset="0"/>
                <a:ea typeface="Cambria" panose="02040503050406030204" pitchFamily="18" charset="0"/>
              </a:rPr>
              <a:t>1 </a:t>
            </a:r>
            <a:r>
              <a:rPr lang="vi-VN" sz="2200" dirty="0">
                <a:solidFill>
                  <a:schemeClr val="tx1"/>
                </a:solidFill>
                <a:latin typeface="Cambria" panose="02040503050406030204" pitchFamily="18" charset="0"/>
                <a:ea typeface="Cambria" panose="02040503050406030204" pitchFamily="18" charset="0"/>
              </a:rPr>
              <a:t>Tín chỉ carbon (carbon credit) </a:t>
            </a:r>
            <a:r>
              <a:rPr lang="en-US" sz="2200" dirty="0">
                <a:solidFill>
                  <a:schemeClr val="tx1"/>
                </a:solidFill>
                <a:latin typeface="Cambria" panose="02040503050406030204" pitchFamily="18" charset="0"/>
                <a:ea typeface="Cambria" panose="02040503050406030204" pitchFamily="18" charset="0"/>
              </a:rPr>
              <a:t>= </a:t>
            </a:r>
            <a:r>
              <a:rPr lang="vi-VN" sz="2200" dirty="0">
                <a:solidFill>
                  <a:schemeClr val="tx1"/>
                </a:solidFill>
                <a:latin typeface="Cambria" panose="02040503050406030204" pitchFamily="18" charset="0"/>
                <a:ea typeface="Cambria" panose="02040503050406030204" pitchFamily="18" charset="0"/>
              </a:rPr>
              <a:t>1 tấn CO₂ tương đương</a:t>
            </a:r>
            <a:endParaRPr lang="en-US" sz="2200" dirty="0">
              <a:solidFill>
                <a:schemeClr val="tx1"/>
              </a:solidFill>
              <a:latin typeface="Cambria" panose="02040503050406030204" pitchFamily="18" charset="0"/>
              <a:ea typeface="Cambria" panose="02040503050406030204" pitchFamily="18" charset="0"/>
            </a:endParaRPr>
          </a:p>
        </p:txBody>
      </p:sp>
      <p:sp>
        <p:nvSpPr>
          <p:cNvPr id="6" name="Text Placeholder 4">
            <a:extLst>
              <a:ext uri="{FF2B5EF4-FFF2-40B4-BE49-F238E27FC236}">
                <a16:creationId xmlns:a16="http://schemas.microsoft.com/office/drawing/2014/main" id="{36E7B911-6F6E-A3F7-7AEB-B882DA67DA9E}"/>
              </a:ext>
            </a:extLst>
          </p:cNvPr>
          <p:cNvSpPr txBox="1">
            <a:spLocks/>
          </p:cNvSpPr>
          <p:nvPr/>
        </p:nvSpPr>
        <p:spPr>
          <a:xfrm>
            <a:off x="640892" y="5358256"/>
            <a:ext cx="7427204" cy="916873"/>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en-US" sz="2200" b="1" dirty="0">
                <a:solidFill>
                  <a:schemeClr val="tx1"/>
                </a:solidFill>
                <a:latin typeface="Cambria" panose="02040503050406030204" pitchFamily="18" charset="0"/>
                <a:ea typeface="Cambria" panose="02040503050406030204" pitchFamily="18" charset="0"/>
              </a:rPr>
              <a:t>Vai </a:t>
            </a:r>
            <a:r>
              <a:rPr lang="en-US" sz="2200" b="1" dirty="0" err="1">
                <a:solidFill>
                  <a:schemeClr val="tx1"/>
                </a:solidFill>
                <a:latin typeface="Cambria" panose="02040503050406030204" pitchFamily="18" charset="0"/>
                <a:ea typeface="Cambria" panose="02040503050406030204" pitchFamily="18" charset="0"/>
              </a:rPr>
              <a:t>trò</a:t>
            </a:r>
            <a:r>
              <a:rPr lang="en-US" sz="2200" b="1"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Cơ</a:t>
            </a:r>
            <a:r>
              <a:rPr lang="en-US" sz="2200" dirty="0">
                <a:solidFill>
                  <a:schemeClr val="tx1"/>
                </a:solidFill>
                <a:latin typeface="Cambria" panose="02040503050406030204" pitchFamily="18" charset="0"/>
                <a:ea typeface="Cambria" panose="02040503050406030204" pitchFamily="18" charset="0"/>
              </a:rPr>
              <a:t> </a:t>
            </a:r>
            <a:r>
              <a:rPr lang="vi-VN" sz="2200" dirty="0">
                <a:solidFill>
                  <a:schemeClr val="tx1"/>
                </a:solidFill>
                <a:latin typeface="Cambria" panose="02040503050406030204" pitchFamily="18" charset="0"/>
                <a:ea typeface="Cambria" panose="02040503050406030204" pitchFamily="18" charset="0"/>
              </a:rPr>
              <a:t>chế định giá phát thải</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huy</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động</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tài</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chính</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xanh</a:t>
            </a:r>
            <a:endParaRPr lang="en-US" sz="2200" dirty="0">
              <a:solidFill>
                <a:schemeClr val="tx1"/>
              </a:solidFill>
              <a:latin typeface="Cambria" panose="02040503050406030204" pitchFamily="18" charset="0"/>
              <a:ea typeface="Cambria" panose="02040503050406030204" pitchFamily="18" charset="0"/>
            </a:endParaRPr>
          </a:p>
        </p:txBody>
      </p:sp>
      <p:pic>
        <p:nvPicPr>
          <p:cNvPr id="7" name="Picture 6" descr="Carbon Credit Concept. One Tonne of CO2 Equals One Carbon Credit. Stock ...">
            <a:extLst>
              <a:ext uri="{FF2B5EF4-FFF2-40B4-BE49-F238E27FC236}">
                <a16:creationId xmlns:a16="http://schemas.microsoft.com/office/drawing/2014/main" id="{4AC6B0A8-BBD0-B2EC-5BF0-A7A5D8120F1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4228" b="14228"/>
          <a:stretch>
            <a:fillRect/>
          </a:stretch>
        </p:blipFill>
        <p:spPr bwMode="auto">
          <a:xfrm>
            <a:off x="8526796" y="5358256"/>
            <a:ext cx="3024312" cy="916873"/>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BCF7AD74-6CE6-940E-6453-719BD8E227FB}"/>
              </a:ext>
            </a:extLst>
          </p:cNvPr>
          <p:cNvSpPr>
            <a:spLocks noGrp="1"/>
          </p:cNvSpPr>
          <p:nvPr>
            <p:ph type="sldNum" sz="quarter" idx="12"/>
          </p:nvPr>
        </p:nvSpPr>
        <p:spPr/>
        <p:txBody>
          <a:bodyPr/>
          <a:lstStyle/>
          <a:p>
            <a:fld id="{DDA70A67-A867-42F0-871F-01B78550C99D}" type="slidenum">
              <a:rPr lang="en-US" smtClean="0"/>
              <a:pPr/>
              <a:t>11</a:t>
            </a:fld>
            <a:endParaRPr lang="en-US" dirty="0"/>
          </a:p>
        </p:txBody>
      </p:sp>
    </p:spTree>
    <p:extLst>
      <p:ext uri="{BB962C8B-B14F-4D97-AF65-F5344CB8AC3E}">
        <p14:creationId xmlns:p14="http://schemas.microsoft.com/office/powerpoint/2010/main" val="17175955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210649-BADE-E497-DA7C-970692E83C27}"/>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B9E0B203-0A6B-C2AA-2523-EB1E5A84A852}"/>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THỊ TRƯỜNG CARBON TẠI VIỆT NAM</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CBB674D1-42A3-18EE-FAB8-0577A5D7EF0B}"/>
              </a:ext>
            </a:extLst>
          </p:cNvPr>
          <p:cNvSpPr txBox="1">
            <a:spLocks/>
          </p:cNvSpPr>
          <p:nvPr/>
        </p:nvSpPr>
        <p:spPr>
          <a:xfrm>
            <a:off x="641366" y="2213428"/>
            <a:ext cx="7126009" cy="2572706"/>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vi-VN" sz="2200" b="1" dirty="0">
                <a:solidFill>
                  <a:schemeClr val="tx1"/>
                </a:solidFill>
                <a:latin typeface="Cambria" panose="02040503050406030204" pitchFamily="18" charset="0"/>
                <a:ea typeface="Cambria" panose="02040503050406030204" pitchFamily="18" charset="0"/>
              </a:rPr>
              <a:t>Luật Bảo vệ Môi trường 2020 </a:t>
            </a:r>
            <a:r>
              <a:rPr lang="vi-VN" sz="2200" dirty="0">
                <a:solidFill>
                  <a:schemeClr val="tx1"/>
                </a:solidFill>
                <a:latin typeface="Cambria" panose="02040503050406030204" pitchFamily="18" charset="0"/>
                <a:ea typeface="Cambria" panose="02040503050406030204" pitchFamily="18" charset="0"/>
              </a:rPr>
              <a:t>–</a:t>
            </a:r>
            <a:r>
              <a:rPr lang="en-US" sz="2200" dirty="0">
                <a:solidFill>
                  <a:schemeClr val="tx1"/>
                </a:solidFill>
                <a:latin typeface="Cambria" panose="02040503050406030204" pitchFamily="18" charset="0"/>
                <a:ea typeface="Cambria" panose="02040503050406030204" pitchFamily="18" charset="0"/>
              </a:rPr>
              <a:t> </a:t>
            </a:r>
            <a:r>
              <a:rPr lang="vi-VN" sz="2200" dirty="0">
                <a:solidFill>
                  <a:schemeClr val="tx1"/>
                </a:solidFill>
                <a:latin typeface="Cambria" panose="02040503050406030204" pitchFamily="18" charset="0"/>
                <a:ea typeface="Cambria" panose="02040503050406030204" pitchFamily="18" charset="0"/>
              </a:rPr>
              <a:t>Điều 139 quy định thiết lập thị trường carbon trong nước, bao gồm:</a:t>
            </a:r>
          </a:p>
          <a:p>
            <a:pPr marL="571500" indent="-3429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Phân bổ hạn ngạch phát thải KNK</a:t>
            </a:r>
          </a:p>
          <a:p>
            <a:pPr marL="571500" indent="-3429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Cơ chế giao dịch trong nước và quốc tế</a:t>
            </a:r>
          </a:p>
          <a:p>
            <a:pPr marL="571500" indent="-3429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Hệ thống MRV bắt buộc</a:t>
            </a:r>
          </a:p>
          <a:p>
            <a:pPr marL="228600">
              <a:buClr>
                <a:schemeClr val="tx1"/>
              </a:buClr>
            </a:pPr>
            <a:r>
              <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rPr>
              <a:t></a:t>
            </a:r>
            <a:r>
              <a:rPr lang="vi-VN" sz="2200" dirty="0">
                <a:solidFill>
                  <a:schemeClr val="tx1"/>
                </a:solidFill>
                <a:latin typeface="Cambria" panose="02040503050406030204" pitchFamily="18" charset="0"/>
                <a:ea typeface="Cambria" panose="02040503050406030204" pitchFamily="18" charset="0"/>
              </a:rPr>
              <a:t> nền tảng để xây dựng các nghị định hướng dẫn và đề án thị trường carbon quốc gia. </a:t>
            </a:r>
          </a:p>
        </p:txBody>
      </p:sp>
      <p:sp>
        <p:nvSpPr>
          <p:cNvPr id="4" name="Text Placeholder 4">
            <a:extLst>
              <a:ext uri="{FF2B5EF4-FFF2-40B4-BE49-F238E27FC236}">
                <a16:creationId xmlns:a16="http://schemas.microsoft.com/office/drawing/2014/main" id="{15D88311-ED0D-F474-B9AE-1615A0DD0173}"/>
              </a:ext>
            </a:extLst>
          </p:cNvPr>
          <p:cNvSpPr txBox="1">
            <a:spLocks/>
          </p:cNvSpPr>
          <p:nvPr/>
        </p:nvSpPr>
        <p:spPr>
          <a:xfrm>
            <a:off x="656356" y="5056899"/>
            <a:ext cx="7126009" cy="1451112"/>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vi-VN" sz="2200" b="1" dirty="0">
                <a:solidFill>
                  <a:schemeClr val="tx1"/>
                </a:solidFill>
                <a:latin typeface="Cambria" panose="02040503050406030204" pitchFamily="18" charset="0"/>
                <a:ea typeface="Cambria" panose="02040503050406030204" pitchFamily="18" charset="0"/>
              </a:rPr>
              <a:t>ETS thử nghiệm và lộ trình quốc gia</a:t>
            </a:r>
            <a:endParaRPr lang="en-US" sz="2200" b="1" dirty="0">
              <a:solidFill>
                <a:schemeClr val="tx1"/>
              </a:solidFill>
              <a:latin typeface="Cambria" panose="02040503050406030204" pitchFamily="18" charset="0"/>
              <a:ea typeface="Cambria" panose="02040503050406030204" pitchFamily="18" charset="0"/>
            </a:endParaRPr>
          </a:p>
          <a:p>
            <a:pPr marL="571500" indent="-3429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Quyết định 01/QĐ-TTg năm 2022, Việt Nam </a:t>
            </a:r>
            <a:r>
              <a:rPr lang="en-US" sz="2200" dirty="0" err="1">
                <a:solidFill>
                  <a:schemeClr val="tx1"/>
                </a:solidFill>
                <a:latin typeface="Cambria" panose="02040503050406030204" pitchFamily="18" charset="0"/>
                <a:ea typeface="Cambria" panose="02040503050406030204" pitchFamily="18" charset="0"/>
              </a:rPr>
              <a:t>sẽ</a:t>
            </a:r>
            <a:r>
              <a:rPr lang="en-US" sz="2200" dirty="0">
                <a:solidFill>
                  <a:schemeClr val="tx1"/>
                </a:solidFill>
                <a:latin typeface="Cambria" panose="02040503050406030204" pitchFamily="18" charset="0"/>
                <a:ea typeface="Cambria" panose="02040503050406030204" pitchFamily="18" charset="0"/>
              </a:rPr>
              <a:t> t</a:t>
            </a:r>
            <a:r>
              <a:rPr lang="vi-VN" sz="2200" dirty="0">
                <a:solidFill>
                  <a:schemeClr val="tx1"/>
                </a:solidFill>
                <a:latin typeface="Cambria" panose="02040503050406030204" pitchFamily="18" charset="0"/>
                <a:ea typeface="Cambria" panose="02040503050406030204" pitchFamily="18" charset="0"/>
              </a:rPr>
              <a:t>hử nghiệm thị trường carbon nội địa giai đoạn 2025–2027</a:t>
            </a:r>
            <a:r>
              <a:rPr lang="en-US" sz="2200" dirty="0">
                <a:solidFill>
                  <a:schemeClr val="tx1"/>
                </a:solidFill>
                <a:latin typeface="Cambria" panose="02040503050406030204" pitchFamily="18" charset="0"/>
                <a:ea typeface="Cambria" panose="02040503050406030204" pitchFamily="18" charset="0"/>
              </a:rPr>
              <a:t> </a:t>
            </a:r>
            <a:r>
              <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rPr>
              <a:t> v</a:t>
            </a:r>
            <a:r>
              <a:rPr lang="vi-VN" sz="2200" dirty="0">
                <a:solidFill>
                  <a:schemeClr val="tx1"/>
                </a:solidFill>
                <a:latin typeface="Cambria" panose="02040503050406030204" pitchFamily="18" charset="0"/>
                <a:ea typeface="Cambria" panose="02040503050406030204" pitchFamily="18" charset="0"/>
              </a:rPr>
              <a:t>ận hành chính thức sau 2028</a:t>
            </a:r>
            <a:r>
              <a:rPr lang="en-US" sz="2200" dirty="0">
                <a:solidFill>
                  <a:schemeClr val="tx1"/>
                </a:solidFill>
                <a:latin typeface="Cambria" panose="02040503050406030204" pitchFamily="18" charset="0"/>
                <a:ea typeface="Cambria" panose="02040503050406030204" pitchFamily="18" charset="0"/>
              </a:rPr>
              <a:t>.</a:t>
            </a:r>
            <a:endParaRPr lang="vi-VN" sz="2200" dirty="0">
              <a:solidFill>
                <a:schemeClr val="tx1"/>
              </a:solidFill>
              <a:latin typeface="Cambria" panose="02040503050406030204" pitchFamily="18" charset="0"/>
              <a:ea typeface="Cambria" panose="02040503050406030204" pitchFamily="18" charset="0"/>
            </a:endParaRPr>
          </a:p>
        </p:txBody>
      </p:sp>
      <p:sp>
        <p:nvSpPr>
          <p:cNvPr id="5" name="Text Placeholder 4">
            <a:extLst>
              <a:ext uri="{FF2B5EF4-FFF2-40B4-BE49-F238E27FC236}">
                <a16:creationId xmlns:a16="http://schemas.microsoft.com/office/drawing/2014/main" id="{256D4A36-7B58-F0FB-6370-73C8EC33EE9D}"/>
              </a:ext>
            </a:extLst>
          </p:cNvPr>
          <p:cNvSpPr txBox="1">
            <a:spLocks/>
          </p:cNvSpPr>
          <p:nvPr/>
        </p:nvSpPr>
        <p:spPr>
          <a:xfrm>
            <a:off x="7977237" y="2183448"/>
            <a:ext cx="3670123" cy="4361751"/>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600"/>
              </a:spcBef>
              <a:spcAft>
                <a:spcPts val="600"/>
              </a:spcAft>
              <a:buClr>
                <a:schemeClr val="tx1"/>
              </a:buClr>
            </a:pPr>
            <a:r>
              <a:rPr lang="vi-VN" sz="2200" b="1" dirty="0">
                <a:solidFill>
                  <a:schemeClr val="tx1"/>
                </a:solidFill>
                <a:latin typeface="Cambria" panose="02040503050406030204" pitchFamily="18" charset="0"/>
                <a:ea typeface="Cambria" panose="02040503050406030204" pitchFamily="18" charset="0"/>
              </a:rPr>
              <a:t>Thị trường tự nguyện:</a:t>
            </a:r>
            <a:endParaRPr lang="en-US" sz="2200" b="1" dirty="0">
              <a:solidFill>
                <a:schemeClr val="tx1"/>
              </a:solidFill>
              <a:latin typeface="Cambria" panose="02040503050406030204" pitchFamily="18" charset="0"/>
              <a:ea typeface="Cambria" panose="02040503050406030204" pitchFamily="18" charset="0"/>
            </a:endParaRPr>
          </a:p>
          <a:p>
            <a:pPr marL="571500" indent="-342900">
              <a:spcBef>
                <a:spcPts val="600"/>
              </a:spcBef>
              <a:spcAft>
                <a:spcPts val="600"/>
              </a:spcAft>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Việt Nam đã ký hợp đồng bán 10,3 triệu tCO₂e từ REDD+ cho Quỹ Carbon WB – giá trị ~51,5 triệu USD, thanh toán theo kết quả .</a:t>
            </a:r>
          </a:p>
          <a:p>
            <a:pPr marL="571500" indent="-342900">
              <a:spcBef>
                <a:spcPts val="600"/>
              </a:spcBef>
              <a:spcAft>
                <a:spcPts val="600"/>
              </a:spcAft>
              <a:buClr>
                <a:schemeClr val="tx1"/>
              </a:buClr>
              <a:buFont typeface="Arial" panose="020B0604020202020204" pitchFamily="34" charset="0"/>
              <a:buChar char="•"/>
            </a:pPr>
            <a:r>
              <a:rPr lang="en-US" sz="2200" dirty="0" err="1">
                <a:solidFill>
                  <a:schemeClr val="tx1"/>
                </a:solidFill>
                <a:latin typeface="Cambria" panose="02040503050406030204" pitchFamily="18" charset="0"/>
                <a:ea typeface="Cambria" panose="02040503050406030204" pitchFamily="18" charset="0"/>
              </a:rPr>
              <a:t>Dự</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án</a:t>
            </a:r>
            <a:r>
              <a:rPr lang="en-US" sz="2200" dirty="0">
                <a:solidFill>
                  <a:schemeClr val="tx1"/>
                </a:solidFill>
                <a:latin typeface="Cambria" panose="02040503050406030204" pitchFamily="18" charset="0"/>
                <a:ea typeface="Cambria" panose="02040503050406030204" pitchFamily="18" charset="0"/>
              </a:rPr>
              <a:t> </a:t>
            </a:r>
            <a:r>
              <a:rPr lang="vi-VN" sz="2200" dirty="0">
                <a:solidFill>
                  <a:schemeClr val="tx1"/>
                </a:solidFill>
                <a:latin typeface="Cambria" panose="02040503050406030204" pitchFamily="18" charset="0"/>
                <a:ea typeface="Cambria" panose="02040503050406030204" pitchFamily="18" charset="0"/>
              </a:rPr>
              <a:t>PMI (Partnership for Market Implementation)</a:t>
            </a:r>
          </a:p>
        </p:txBody>
      </p:sp>
      <p:sp>
        <p:nvSpPr>
          <p:cNvPr id="6" name="Slide Number Placeholder 5">
            <a:extLst>
              <a:ext uri="{FF2B5EF4-FFF2-40B4-BE49-F238E27FC236}">
                <a16:creationId xmlns:a16="http://schemas.microsoft.com/office/drawing/2014/main" id="{A5845562-5AD7-6C7F-1D06-119A374BDE0C}"/>
              </a:ext>
            </a:extLst>
          </p:cNvPr>
          <p:cNvSpPr>
            <a:spLocks noGrp="1"/>
          </p:cNvSpPr>
          <p:nvPr>
            <p:ph type="sldNum" sz="quarter" idx="12"/>
          </p:nvPr>
        </p:nvSpPr>
        <p:spPr/>
        <p:txBody>
          <a:bodyPr/>
          <a:lstStyle/>
          <a:p>
            <a:fld id="{DDA70A67-A867-42F0-871F-01B78550C99D}" type="slidenum">
              <a:rPr lang="en-US" smtClean="0"/>
              <a:pPr/>
              <a:t>12</a:t>
            </a:fld>
            <a:endParaRPr lang="en-US" dirty="0"/>
          </a:p>
        </p:txBody>
      </p:sp>
    </p:spTree>
    <p:extLst>
      <p:ext uri="{BB962C8B-B14F-4D97-AF65-F5344CB8AC3E}">
        <p14:creationId xmlns:p14="http://schemas.microsoft.com/office/powerpoint/2010/main" val="43561844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B00EF0-CDD6-4424-3EFD-8098BE284A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80666E2-28A0-1464-8106-6F9DEC395BD4}"/>
              </a:ext>
            </a:extLst>
          </p:cNvPr>
          <p:cNvSpPr>
            <a:spLocks noGrp="1"/>
          </p:cNvSpPr>
          <p:nvPr/>
        </p:nvSpPr>
        <p:spPr>
          <a:xfrm>
            <a:off x="521201" y="1298543"/>
            <a:ext cx="1569364" cy="3500722"/>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ctr"/>
            <a:r>
              <a:rPr lang="en-US" dirty="0">
                <a:latin typeface="Cambria" panose="02040503050406030204" pitchFamily="18" charset="0"/>
                <a:ea typeface="Cambria" panose="02040503050406030204" pitchFamily="18" charset="0"/>
              </a:rPr>
              <a:t>LỘ TRÌNH NET ZERO TẠI VIỆT NAM</a:t>
            </a:r>
          </a:p>
        </p:txBody>
      </p:sp>
      <p:graphicFrame>
        <p:nvGraphicFramePr>
          <p:cNvPr id="4" name="Diagram 3">
            <a:extLst>
              <a:ext uri="{FF2B5EF4-FFF2-40B4-BE49-F238E27FC236}">
                <a16:creationId xmlns:a16="http://schemas.microsoft.com/office/drawing/2014/main" id="{8BA234A8-2FE5-D3F9-96C4-EF8952D3BB53}"/>
              </a:ext>
            </a:extLst>
          </p:cNvPr>
          <p:cNvGraphicFramePr/>
          <p:nvPr/>
        </p:nvGraphicFramePr>
        <p:xfrm>
          <a:off x="2661048" y="1403473"/>
          <a:ext cx="9009751" cy="508537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COP 27: Kuwait pledges carbon neutrality in oil and gas by 2050 - Oil ...">
            <a:extLst>
              <a:ext uri="{FF2B5EF4-FFF2-40B4-BE49-F238E27FC236}">
                <a16:creationId xmlns:a16="http://schemas.microsoft.com/office/drawing/2014/main" id="{223B3A9C-B600-89E6-3482-086F0BCE9410}"/>
              </a:ext>
            </a:extLst>
          </p:cNvPr>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l="25170" t="14747" r="22585" b="9932"/>
          <a:stretch>
            <a:fillRect/>
          </a:stretch>
        </p:blipFill>
        <p:spPr bwMode="auto">
          <a:xfrm>
            <a:off x="641895" y="4888045"/>
            <a:ext cx="1327976" cy="1435908"/>
          </a:xfrm>
          <a:prstGeom prst="ellipse">
            <a:avLst/>
          </a:prstGeom>
          <a:ln w="190500" cap="rnd">
            <a:solidFill>
              <a:srgbClr val="C8C6BD"/>
            </a:solidFill>
            <a:prstDash val="solid"/>
          </a:ln>
          <a:effectLst>
            <a:outerShdw blurRad="127000" algn="bl" rotWithShape="0">
              <a:srgbClr val="000000"/>
            </a:outerShdw>
          </a:effectLst>
          <a:scene3d>
            <a:camera prst="perspectiveFront" fov="5400000"/>
            <a:lightRig rig="threePt" dir="t">
              <a:rot lat="0" lon="0" rev="19200000"/>
            </a:lightRig>
          </a:scene3d>
          <a:sp3d extrusionH="25400">
            <a:bevelT w="304800" h="152400" prst="hardEdge"/>
            <a:extrusionClr>
              <a:srgbClr val="000000"/>
            </a:extrusionClr>
          </a:sp3d>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C6D01062-F338-83A2-BF64-E714F176DE39}"/>
              </a:ext>
            </a:extLst>
          </p:cNvPr>
          <p:cNvSpPr>
            <a:spLocks noGrp="1"/>
          </p:cNvSpPr>
          <p:nvPr>
            <p:ph type="sldNum" sz="quarter" idx="12"/>
          </p:nvPr>
        </p:nvSpPr>
        <p:spPr/>
        <p:txBody>
          <a:bodyPr/>
          <a:lstStyle/>
          <a:p>
            <a:fld id="{DDA70A67-A867-42F0-871F-01B78550C99D}" type="slidenum">
              <a:rPr lang="en-US" smtClean="0"/>
              <a:pPr/>
              <a:t>13</a:t>
            </a:fld>
            <a:endParaRPr lang="en-US" dirty="0"/>
          </a:p>
        </p:txBody>
      </p:sp>
    </p:spTree>
    <p:extLst>
      <p:ext uri="{BB962C8B-B14F-4D97-AF65-F5344CB8AC3E}">
        <p14:creationId xmlns:p14="http://schemas.microsoft.com/office/powerpoint/2010/main" val="15073787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14C7AE-3D87-FD3C-5A12-95EC1F4D72C2}"/>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8E06D51D-B913-85E4-E4C9-35EEA4447C83}"/>
              </a:ext>
            </a:extLst>
          </p:cNvPr>
          <p:cNvSpPr txBox="1">
            <a:spLocks/>
          </p:cNvSpPr>
          <p:nvPr/>
        </p:nvSpPr>
        <p:spPr>
          <a:xfrm>
            <a:off x="941166" y="1347434"/>
            <a:ext cx="10494621" cy="916873"/>
          </a:xfrm>
          <a:prstGeom prst="rect">
            <a:avLst/>
          </a:prstGeom>
          <a:solidFill>
            <a:srgbClr val="004AAD"/>
          </a:solidFill>
          <a:ln>
            <a:noFill/>
          </a:ln>
        </p:spPr>
        <p:txBody>
          <a:bodyPr spcFirstLastPara="1" wrap="square" lIns="68575" tIns="34275" rIns="68575" bIns="34275" anchor="ctr" anchorCtr="0">
            <a:normAutofit fontScale="97500" lnSpcReduction="1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EU GREEN DEAL – </a:t>
            </a:r>
            <a:br>
              <a:rPr lang="vi-VN" sz="3200" kern="0">
                <a:latin typeface="Cambria"/>
                <a:ea typeface="Cambria"/>
                <a:cs typeface="Cambria"/>
                <a:sym typeface="Cambria"/>
              </a:rPr>
            </a:br>
            <a:r>
              <a:rPr lang="vi-VN" sz="3200" kern="0">
                <a:latin typeface="Cambria"/>
                <a:ea typeface="Cambria"/>
                <a:cs typeface="Cambria"/>
                <a:sym typeface="Cambria"/>
              </a:rPr>
              <a:t>CHIẾN LƯỢC KHÍ HẬU CỦA LIÊN MINH CHÂU ÂU</a:t>
            </a:r>
            <a:endParaRPr lang="vi-VN" sz="3200" kern="0" dirty="0">
              <a:latin typeface="Cambria"/>
              <a:ea typeface="Cambria"/>
              <a:cs typeface="Cambria"/>
              <a:sym typeface="Cambria"/>
            </a:endParaRPr>
          </a:p>
        </p:txBody>
      </p:sp>
      <p:sp>
        <p:nvSpPr>
          <p:cNvPr id="2" name="Title 1">
            <a:extLst>
              <a:ext uri="{FF2B5EF4-FFF2-40B4-BE49-F238E27FC236}">
                <a16:creationId xmlns:a16="http://schemas.microsoft.com/office/drawing/2014/main" id="{574B917E-ACCF-8632-389E-CA57F8EB956F}"/>
              </a:ext>
            </a:extLst>
          </p:cNvPr>
          <p:cNvSpPr>
            <a:spLocks noGrp="1"/>
          </p:cNvSpPr>
          <p:nvPr/>
        </p:nvSpPr>
        <p:spPr>
          <a:xfrm>
            <a:off x="385463" y="1607011"/>
            <a:ext cx="10334703" cy="916873"/>
          </a:xfrm>
          <a:prstGeom prst="rect">
            <a:avLst/>
          </a:prstGeom>
          <a:noFill/>
          <a:ln>
            <a:noFill/>
          </a:ln>
        </p:spPr>
        <p:txBody>
          <a:bodyPr spcFirstLastPara="1" wrap="square" lIns="91425" tIns="45700" rIns="91425" bIns="45700"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lang="en-US" dirty="0">
              <a:solidFill>
                <a:srgbClr val="C00000"/>
              </a:solidFill>
              <a:latin typeface="Cambria" panose="02040503050406030204" pitchFamily="18" charset="0"/>
              <a:ea typeface="Cambria" panose="02040503050406030204" pitchFamily="18" charset="0"/>
            </a:endParaRPr>
          </a:p>
        </p:txBody>
      </p:sp>
      <p:pic>
        <p:nvPicPr>
          <p:cNvPr id="4" name="table">
            <a:extLst>
              <a:ext uri="{FF2B5EF4-FFF2-40B4-BE49-F238E27FC236}">
                <a16:creationId xmlns:a16="http://schemas.microsoft.com/office/drawing/2014/main" id="{4C59D57A-FA98-B41F-7C76-E5B189513DED}"/>
              </a:ext>
            </a:extLst>
          </p:cNvPr>
          <p:cNvPicPr>
            <a:picLocks noChangeAspect="1"/>
          </p:cNvPicPr>
          <p:nvPr/>
        </p:nvPicPr>
        <p:blipFill>
          <a:blip r:embed="rId3"/>
          <a:stretch>
            <a:fillRect/>
          </a:stretch>
        </p:blipFill>
        <p:spPr>
          <a:xfrm>
            <a:off x="941166" y="3989141"/>
            <a:ext cx="10515600" cy="2640945"/>
          </a:xfrm>
          <a:prstGeom prst="rect">
            <a:avLst/>
          </a:prstGeom>
        </p:spPr>
      </p:pic>
      <p:sp>
        <p:nvSpPr>
          <p:cNvPr id="5" name="Text Placeholder 4">
            <a:extLst>
              <a:ext uri="{FF2B5EF4-FFF2-40B4-BE49-F238E27FC236}">
                <a16:creationId xmlns:a16="http://schemas.microsoft.com/office/drawing/2014/main" id="{07172B11-03C6-8B38-2597-FA4D32976A3E}"/>
              </a:ext>
            </a:extLst>
          </p:cNvPr>
          <p:cNvSpPr txBox="1">
            <a:spLocks/>
          </p:cNvSpPr>
          <p:nvPr/>
        </p:nvSpPr>
        <p:spPr>
          <a:xfrm>
            <a:off x="454515" y="2703389"/>
            <a:ext cx="11282969" cy="916873"/>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Mục tiêu dài hạn</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EU đạt phát thải ròng bằng 0 (Net Zero) vào năm </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2050.</a:t>
            </a: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Mục tiêu trung hạn: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Gói chính sách “Fit for 55” </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bước trung gian để đạt Net Zero 2050.</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pic>
        <p:nvPicPr>
          <p:cNvPr id="6" name="Picture 5" descr="Mind-mapping the European Green Deal – European Chair for Sustainable ...">
            <a:extLst>
              <a:ext uri="{FF2B5EF4-FFF2-40B4-BE49-F238E27FC236}">
                <a16:creationId xmlns:a16="http://schemas.microsoft.com/office/drawing/2014/main" id="{37DD6B5B-9137-B9BB-3D62-7503CEBB684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76594" y="1343928"/>
            <a:ext cx="1380172" cy="1321604"/>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6">
            <a:extLst>
              <a:ext uri="{FF2B5EF4-FFF2-40B4-BE49-F238E27FC236}">
                <a16:creationId xmlns:a16="http://schemas.microsoft.com/office/drawing/2014/main" id="{61F832A9-6B23-7155-0CD5-E1539535D7F0}"/>
              </a:ext>
            </a:extLst>
          </p:cNvPr>
          <p:cNvSpPr>
            <a:spLocks noGrp="1"/>
          </p:cNvSpPr>
          <p:nvPr>
            <p:ph type="sldNum" sz="quarter" idx="12"/>
          </p:nvPr>
        </p:nvSpPr>
        <p:spPr/>
        <p:txBody>
          <a:bodyPr/>
          <a:lstStyle/>
          <a:p>
            <a:fld id="{DDA70A67-A867-42F0-871F-01B78550C99D}" type="slidenum">
              <a:rPr lang="en-US" smtClean="0"/>
              <a:pPr/>
              <a:t>14</a:t>
            </a:fld>
            <a:endParaRPr lang="en-US" dirty="0"/>
          </a:p>
        </p:txBody>
      </p:sp>
    </p:spTree>
    <p:extLst>
      <p:ext uri="{BB962C8B-B14F-4D97-AF65-F5344CB8AC3E}">
        <p14:creationId xmlns:p14="http://schemas.microsoft.com/office/powerpoint/2010/main" val="16277814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EAADF5-9B27-FCF9-EAA2-A4B8283F7154}"/>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AEC87A04-2EC2-8402-3C21-245DA0EF25D5}"/>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CƠ CHẾ ETS &amp; CBAM</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1DC6B09D-2E49-2274-5D36-95D496BFE031}"/>
              </a:ext>
            </a:extLst>
          </p:cNvPr>
          <p:cNvSpPr txBox="1">
            <a:spLocks/>
          </p:cNvSpPr>
          <p:nvPr/>
        </p:nvSpPr>
        <p:spPr>
          <a:xfrm>
            <a:off x="405616" y="1347434"/>
            <a:ext cx="11380768" cy="5053366"/>
          </a:xfrm>
          <a:prstGeom prst="rect">
            <a:avLst/>
          </a:prstGeom>
          <a:solidFill>
            <a:srgbClr val="FFFFFF"/>
          </a:solidFill>
          <a:ln>
            <a:solidFill>
              <a:srgbClr val="0F6FC6"/>
            </a:solidFill>
          </a:ln>
        </p:spPr>
        <p:txBody>
          <a:bodyPr anchor="t">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1200"/>
              </a:spcBef>
              <a:spcAft>
                <a:spcPts val="600"/>
              </a:spcAft>
              <a:buClr>
                <a:srgbClr val="000000"/>
              </a:buClr>
              <a:buSzTx/>
              <a:buFont typeface="Arial"/>
              <a:buNone/>
              <a:tabLst/>
              <a:defRPr/>
            </a:pPr>
            <a:r>
              <a:rPr kumimoji="0" lang="en-US" sz="24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ETS-EU: </a:t>
            </a:r>
            <a:r>
              <a:rPr kumimoji="0" lang="vi-VN" sz="24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cơ chế định giá carbon theo nguyên tắc "cap-and-trade</a:t>
            </a:r>
            <a:r>
              <a:rPr kumimoji="0" lang="en-US" sz="24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grpSp>
        <p:nvGrpSpPr>
          <p:cNvPr id="4" name="Group 3">
            <a:extLst>
              <a:ext uri="{FF2B5EF4-FFF2-40B4-BE49-F238E27FC236}">
                <a16:creationId xmlns:a16="http://schemas.microsoft.com/office/drawing/2014/main" id="{3AD2F3DF-822B-6BAD-760E-34E810F30457}"/>
              </a:ext>
            </a:extLst>
          </p:cNvPr>
          <p:cNvGrpSpPr/>
          <p:nvPr/>
        </p:nvGrpSpPr>
        <p:grpSpPr>
          <a:xfrm>
            <a:off x="514065" y="2070650"/>
            <a:ext cx="11163869" cy="4215714"/>
            <a:chOff x="504967" y="2308951"/>
            <a:chExt cx="11163869" cy="4215714"/>
          </a:xfrm>
        </p:grpSpPr>
        <p:graphicFrame>
          <p:nvGraphicFramePr>
            <p:cNvPr id="5" name="Diagram 4">
              <a:extLst>
                <a:ext uri="{FF2B5EF4-FFF2-40B4-BE49-F238E27FC236}">
                  <a16:creationId xmlns:a16="http://schemas.microsoft.com/office/drawing/2014/main" id="{660B3030-4BA8-43F9-5093-F91C9342B6A9}"/>
                </a:ext>
              </a:extLst>
            </p:cNvPr>
            <p:cNvGraphicFramePr/>
            <p:nvPr/>
          </p:nvGraphicFramePr>
          <p:xfrm>
            <a:off x="504967" y="2960879"/>
            <a:ext cx="11163869" cy="26914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Oval 5">
              <a:extLst>
                <a:ext uri="{FF2B5EF4-FFF2-40B4-BE49-F238E27FC236}">
                  <a16:creationId xmlns:a16="http://schemas.microsoft.com/office/drawing/2014/main" id="{91742264-C5EF-DD40-29AF-B27F22B79E03}"/>
                </a:ext>
              </a:extLst>
            </p:cNvPr>
            <p:cNvSpPr/>
            <p:nvPr/>
          </p:nvSpPr>
          <p:spPr>
            <a:xfrm>
              <a:off x="3439525" y="5760230"/>
              <a:ext cx="245660" cy="214615"/>
            </a:xfrm>
            <a:prstGeom prst="ellipse">
              <a:avLst/>
            </a:prstGeom>
            <a:solidFill>
              <a:srgbClr val="0F6FC6">
                <a:lumMod val="75000"/>
              </a:srgbClr>
            </a:solidFill>
            <a:ln w="25400" cap="flat" cmpd="sng" algn="ctr">
              <a:solidFill>
                <a:srgbClr val="0F6FC6">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7" name="Oval 6">
              <a:extLst>
                <a:ext uri="{FF2B5EF4-FFF2-40B4-BE49-F238E27FC236}">
                  <a16:creationId xmlns:a16="http://schemas.microsoft.com/office/drawing/2014/main" id="{6BCF21E0-E202-4696-AF49-ADA1B50AB278}"/>
                </a:ext>
              </a:extLst>
            </p:cNvPr>
            <p:cNvSpPr/>
            <p:nvPr/>
          </p:nvSpPr>
          <p:spPr>
            <a:xfrm>
              <a:off x="8391955" y="5741448"/>
              <a:ext cx="245660" cy="214615"/>
            </a:xfrm>
            <a:prstGeom prst="ellipse">
              <a:avLst/>
            </a:prstGeom>
            <a:solidFill>
              <a:srgbClr val="0F6FC6">
                <a:lumMod val="75000"/>
              </a:srgbClr>
            </a:solidFill>
            <a:ln w="25400" cap="flat" cmpd="sng" algn="ctr">
              <a:solidFill>
                <a:srgbClr val="0F6FC6">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8" name="Rectangle 7">
              <a:extLst>
                <a:ext uri="{FF2B5EF4-FFF2-40B4-BE49-F238E27FC236}">
                  <a16:creationId xmlns:a16="http://schemas.microsoft.com/office/drawing/2014/main" id="{F018B752-4113-901A-5CB5-9AA88CD1908E}"/>
                </a:ext>
              </a:extLst>
            </p:cNvPr>
            <p:cNvSpPr/>
            <p:nvPr/>
          </p:nvSpPr>
          <p:spPr>
            <a:xfrm>
              <a:off x="3685185" y="5827019"/>
              <a:ext cx="4706770" cy="45719"/>
            </a:xfrm>
            <a:prstGeom prst="rect">
              <a:avLst/>
            </a:prstGeom>
            <a:solidFill>
              <a:srgbClr val="0F6FC6">
                <a:lumMod val="75000"/>
              </a:srgbClr>
            </a:solidFill>
            <a:ln w="25400" cap="flat" cmpd="sng" algn="ctr">
              <a:solidFill>
                <a:srgbClr val="0F6FC6">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9" name="Oval 8">
              <a:extLst>
                <a:ext uri="{FF2B5EF4-FFF2-40B4-BE49-F238E27FC236}">
                  <a16:creationId xmlns:a16="http://schemas.microsoft.com/office/drawing/2014/main" id="{7E86B903-4681-4B8F-111A-670290D16513}"/>
                </a:ext>
              </a:extLst>
            </p:cNvPr>
            <p:cNvSpPr/>
            <p:nvPr/>
          </p:nvSpPr>
          <p:spPr>
            <a:xfrm>
              <a:off x="11023395" y="6032664"/>
              <a:ext cx="245660" cy="214615"/>
            </a:xfrm>
            <a:prstGeom prst="ellipse">
              <a:avLst/>
            </a:prstGeom>
            <a:solidFill>
              <a:srgbClr val="0F6FC6">
                <a:lumMod val="40000"/>
                <a:lumOff val="60000"/>
              </a:srgbClr>
            </a:solidFill>
            <a:ln w="25400" cap="flat" cmpd="sng" algn="ctr">
              <a:solidFill>
                <a:srgbClr val="0F6FC6">
                  <a:lumMod val="40000"/>
                  <a:lumOff val="60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0" name="Rectangle 9">
              <a:extLst>
                <a:ext uri="{FF2B5EF4-FFF2-40B4-BE49-F238E27FC236}">
                  <a16:creationId xmlns:a16="http://schemas.microsoft.com/office/drawing/2014/main" id="{ED4E26AF-5EE5-E809-A8AC-A4DE4E46CC0A}"/>
                </a:ext>
              </a:extLst>
            </p:cNvPr>
            <p:cNvSpPr/>
            <p:nvPr/>
          </p:nvSpPr>
          <p:spPr>
            <a:xfrm>
              <a:off x="8637615" y="6117111"/>
              <a:ext cx="2385780" cy="45719"/>
            </a:xfrm>
            <a:prstGeom prst="rect">
              <a:avLst/>
            </a:prstGeom>
            <a:solidFill>
              <a:srgbClr val="0F6FC6">
                <a:lumMod val="40000"/>
                <a:lumOff val="60000"/>
              </a:srgbClr>
            </a:solidFill>
            <a:ln w="25400" cap="flat" cmpd="sng" algn="ctr">
              <a:solidFill>
                <a:srgbClr val="0F6FC6">
                  <a:lumMod val="40000"/>
                  <a:lumOff val="60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1" name="Oval 10">
              <a:extLst>
                <a:ext uri="{FF2B5EF4-FFF2-40B4-BE49-F238E27FC236}">
                  <a16:creationId xmlns:a16="http://schemas.microsoft.com/office/drawing/2014/main" id="{18047C7B-844F-F2EF-6481-1349029C3723}"/>
                </a:ext>
              </a:extLst>
            </p:cNvPr>
            <p:cNvSpPr/>
            <p:nvPr/>
          </p:nvSpPr>
          <p:spPr>
            <a:xfrm>
              <a:off x="8391955" y="6044017"/>
              <a:ext cx="245660" cy="214615"/>
            </a:xfrm>
            <a:prstGeom prst="ellipse">
              <a:avLst/>
            </a:prstGeom>
            <a:solidFill>
              <a:srgbClr val="0F6FC6">
                <a:lumMod val="40000"/>
                <a:lumOff val="60000"/>
              </a:srgbClr>
            </a:solidFill>
            <a:ln w="25400" cap="flat" cmpd="sng" algn="ctr">
              <a:solidFill>
                <a:srgbClr val="0F6FC6">
                  <a:lumMod val="40000"/>
                  <a:lumOff val="60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12" name="TextBox 41">
              <a:extLst>
                <a:ext uri="{FF2B5EF4-FFF2-40B4-BE49-F238E27FC236}">
                  <a16:creationId xmlns:a16="http://schemas.microsoft.com/office/drawing/2014/main" id="{EB45EF1B-2A90-6DD5-4467-C1BC2E3B1D74}"/>
                </a:ext>
              </a:extLst>
            </p:cNvPr>
            <p:cNvSpPr txBox="1"/>
            <p:nvPr/>
          </p:nvSpPr>
          <p:spPr>
            <a:xfrm>
              <a:off x="5221706" y="5904694"/>
              <a:ext cx="1633728" cy="369332"/>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0F6FC6">
                      <a:lumMod val="75000"/>
                    </a:srgbClr>
                  </a:solidFill>
                  <a:effectLst/>
                  <a:uLnTx/>
                  <a:uFillTx/>
                  <a:latin typeface="Cambria" panose="02040503050406030204" pitchFamily="18" charset="0"/>
                  <a:ea typeface="Cambria" panose="02040503050406030204" pitchFamily="18" charset="0"/>
                  <a:cs typeface="Arial"/>
                  <a:sym typeface="Arial"/>
                </a:rPr>
                <a:t>PHASE 4</a:t>
              </a:r>
            </a:p>
          </p:txBody>
        </p:sp>
        <p:sp>
          <p:nvSpPr>
            <p:cNvPr id="13" name="TextBox 42">
              <a:extLst>
                <a:ext uri="{FF2B5EF4-FFF2-40B4-BE49-F238E27FC236}">
                  <a16:creationId xmlns:a16="http://schemas.microsoft.com/office/drawing/2014/main" id="{D5133120-4FB2-6CF9-159A-CC3D14372056}"/>
                </a:ext>
              </a:extLst>
            </p:cNvPr>
            <p:cNvSpPr txBox="1"/>
            <p:nvPr/>
          </p:nvSpPr>
          <p:spPr>
            <a:xfrm>
              <a:off x="9077128" y="6155333"/>
              <a:ext cx="1633728" cy="369332"/>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a:ln>
                    <a:noFill/>
                  </a:ln>
                  <a:solidFill>
                    <a:srgbClr val="0F6FC6">
                      <a:lumMod val="40000"/>
                      <a:lumOff val="60000"/>
                    </a:srgbClr>
                  </a:solidFill>
                  <a:effectLst/>
                  <a:uLnTx/>
                  <a:uFillTx/>
                  <a:latin typeface="Cambria" panose="02040503050406030204" pitchFamily="18" charset="0"/>
                  <a:ea typeface="Cambria" panose="02040503050406030204" pitchFamily="18" charset="0"/>
                  <a:cs typeface="Arial"/>
                  <a:sym typeface="Arial"/>
                </a:rPr>
                <a:t>PHASE 5</a:t>
              </a:r>
            </a:p>
          </p:txBody>
        </p:sp>
        <p:sp>
          <p:nvSpPr>
            <p:cNvPr id="14" name="Arrow: Right 13">
              <a:extLst>
                <a:ext uri="{FF2B5EF4-FFF2-40B4-BE49-F238E27FC236}">
                  <a16:creationId xmlns:a16="http://schemas.microsoft.com/office/drawing/2014/main" id="{AE9D6B36-74F9-995B-3B92-AEBA008269D0}"/>
                </a:ext>
              </a:extLst>
            </p:cNvPr>
            <p:cNvSpPr/>
            <p:nvPr/>
          </p:nvSpPr>
          <p:spPr>
            <a:xfrm>
              <a:off x="7266215" y="2308951"/>
              <a:ext cx="3884385" cy="544063"/>
            </a:xfrm>
            <a:prstGeom prst="rightArrow">
              <a:avLst>
                <a:gd name="adj1" fmla="val 50000"/>
                <a:gd name="adj2" fmla="val 50000"/>
              </a:avLst>
            </a:prstGeom>
            <a:solidFill>
              <a:srgbClr val="10CF9B">
                <a:lumMod val="20000"/>
                <a:lumOff val="80000"/>
              </a:srgbClr>
            </a:solidFill>
            <a:ln w="25400" cap="flat" cmpd="sng" algn="ctr">
              <a:solidFill>
                <a:srgbClr val="10CF9B">
                  <a:lumMod val="20000"/>
                  <a:lumOff val="80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ETS 2</a:t>
              </a:r>
            </a:p>
          </p:txBody>
        </p:sp>
      </p:grpSp>
      <p:sp>
        <p:nvSpPr>
          <p:cNvPr id="15" name="Slide Number Placeholder 14">
            <a:extLst>
              <a:ext uri="{FF2B5EF4-FFF2-40B4-BE49-F238E27FC236}">
                <a16:creationId xmlns:a16="http://schemas.microsoft.com/office/drawing/2014/main" id="{6C1BA936-396A-432C-24C0-66F20EDCF738}"/>
              </a:ext>
            </a:extLst>
          </p:cNvPr>
          <p:cNvSpPr>
            <a:spLocks noGrp="1"/>
          </p:cNvSpPr>
          <p:nvPr>
            <p:ph type="sldNum" sz="quarter" idx="12"/>
          </p:nvPr>
        </p:nvSpPr>
        <p:spPr/>
        <p:txBody>
          <a:bodyPr/>
          <a:lstStyle/>
          <a:p>
            <a:fld id="{DDA70A67-A867-42F0-871F-01B78550C99D}" type="slidenum">
              <a:rPr lang="en-US" smtClean="0"/>
              <a:pPr/>
              <a:t>15</a:t>
            </a:fld>
            <a:endParaRPr lang="en-US" dirty="0"/>
          </a:p>
        </p:txBody>
      </p:sp>
    </p:spTree>
    <p:extLst>
      <p:ext uri="{BB962C8B-B14F-4D97-AF65-F5344CB8AC3E}">
        <p14:creationId xmlns:p14="http://schemas.microsoft.com/office/powerpoint/2010/main" val="33355358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11A728-3242-3D0E-591C-C424EFBDD7A3}"/>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5F7EBA10-95D4-E8C0-5A04-5E946C3FCA1A}"/>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CƠ CHẾ ETS &amp; CBAM</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978D5999-F45C-110E-A986-3E9B9BA61B13}"/>
              </a:ext>
            </a:extLst>
          </p:cNvPr>
          <p:cNvSpPr txBox="1">
            <a:spLocks/>
          </p:cNvSpPr>
          <p:nvPr/>
        </p:nvSpPr>
        <p:spPr>
          <a:xfrm>
            <a:off x="405616" y="2170955"/>
            <a:ext cx="11380768" cy="4687045"/>
          </a:xfrm>
          <a:prstGeom prst="rect">
            <a:avLst/>
          </a:prstGeom>
          <a:solidFill>
            <a:schemeClr val="bg1"/>
          </a:solidFill>
          <a:ln>
            <a:solidFill>
              <a:schemeClr val="accent1"/>
            </a:solidFill>
          </a:ln>
        </p:spPr>
        <p:txBody>
          <a:bodyPr anchor="t">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1200"/>
              </a:spcBef>
              <a:spcAft>
                <a:spcPts val="600"/>
              </a:spcAft>
              <a:buClr>
                <a:schemeClr val="tx1"/>
              </a:buClr>
            </a:pPr>
            <a:r>
              <a:rPr lang="en-US" sz="2400" b="1" dirty="0">
                <a:solidFill>
                  <a:srgbClr val="C00000"/>
                </a:solidFill>
                <a:latin typeface="Cambria" panose="02040503050406030204" pitchFamily="18" charset="0"/>
                <a:ea typeface="Cambria" panose="02040503050406030204" pitchFamily="18" charset="0"/>
              </a:rPr>
              <a:t>CBAM – </a:t>
            </a:r>
            <a:r>
              <a:rPr lang="en-US" sz="2400" b="1" dirty="0" err="1">
                <a:solidFill>
                  <a:srgbClr val="C00000"/>
                </a:solidFill>
                <a:latin typeface="Cambria" panose="02040503050406030204" pitchFamily="18" charset="0"/>
                <a:ea typeface="Cambria" panose="02040503050406030204" pitchFamily="18" charset="0"/>
              </a:rPr>
              <a:t>Cơ</a:t>
            </a:r>
            <a:r>
              <a:rPr lang="en-US" sz="2400" b="1" dirty="0">
                <a:solidFill>
                  <a:srgbClr val="C00000"/>
                </a:solidFill>
                <a:latin typeface="Cambria" panose="02040503050406030204" pitchFamily="18" charset="0"/>
                <a:ea typeface="Cambria" panose="02040503050406030204" pitchFamily="18" charset="0"/>
              </a:rPr>
              <a:t> </a:t>
            </a:r>
            <a:r>
              <a:rPr lang="en-US" sz="2400" b="1" dirty="0" err="1">
                <a:solidFill>
                  <a:srgbClr val="C00000"/>
                </a:solidFill>
                <a:latin typeface="Cambria" panose="02040503050406030204" pitchFamily="18" charset="0"/>
                <a:ea typeface="Cambria" panose="02040503050406030204" pitchFamily="18" charset="0"/>
              </a:rPr>
              <a:t>chế</a:t>
            </a:r>
            <a:r>
              <a:rPr lang="en-US" sz="2400" b="1" dirty="0">
                <a:solidFill>
                  <a:srgbClr val="C00000"/>
                </a:solidFill>
                <a:latin typeface="Cambria" panose="02040503050406030204" pitchFamily="18" charset="0"/>
                <a:ea typeface="Cambria" panose="02040503050406030204" pitchFamily="18" charset="0"/>
              </a:rPr>
              <a:t> </a:t>
            </a:r>
            <a:r>
              <a:rPr lang="en-US" sz="2400" b="1" dirty="0" err="1">
                <a:solidFill>
                  <a:srgbClr val="C00000"/>
                </a:solidFill>
                <a:latin typeface="Cambria" panose="02040503050406030204" pitchFamily="18" charset="0"/>
                <a:ea typeface="Cambria" panose="02040503050406030204" pitchFamily="18" charset="0"/>
              </a:rPr>
              <a:t>điều</a:t>
            </a:r>
            <a:r>
              <a:rPr lang="en-US" sz="2400" b="1" dirty="0">
                <a:solidFill>
                  <a:srgbClr val="C00000"/>
                </a:solidFill>
                <a:latin typeface="Cambria" panose="02040503050406030204" pitchFamily="18" charset="0"/>
                <a:ea typeface="Cambria" panose="02040503050406030204" pitchFamily="18" charset="0"/>
              </a:rPr>
              <a:t> </a:t>
            </a:r>
            <a:r>
              <a:rPr lang="en-US" sz="2400" b="1" dirty="0" err="1">
                <a:solidFill>
                  <a:srgbClr val="C00000"/>
                </a:solidFill>
                <a:latin typeface="Cambria" panose="02040503050406030204" pitchFamily="18" charset="0"/>
                <a:ea typeface="Cambria" panose="02040503050406030204" pitchFamily="18" charset="0"/>
              </a:rPr>
              <a:t>chỉnh</a:t>
            </a:r>
            <a:r>
              <a:rPr lang="en-US" sz="2400" b="1" dirty="0">
                <a:solidFill>
                  <a:srgbClr val="C00000"/>
                </a:solidFill>
                <a:latin typeface="Cambria" panose="02040503050406030204" pitchFamily="18" charset="0"/>
                <a:ea typeface="Cambria" panose="02040503050406030204" pitchFamily="18" charset="0"/>
              </a:rPr>
              <a:t> </a:t>
            </a:r>
            <a:r>
              <a:rPr lang="en-US" sz="2400" b="1" dirty="0" err="1">
                <a:solidFill>
                  <a:srgbClr val="C00000"/>
                </a:solidFill>
                <a:latin typeface="Cambria" panose="02040503050406030204" pitchFamily="18" charset="0"/>
                <a:ea typeface="Cambria" panose="02040503050406030204" pitchFamily="18" charset="0"/>
              </a:rPr>
              <a:t>biên</a:t>
            </a:r>
            <a:r>
              <a:rPr lang="en-US" sz="2400" b="1" dirty="0">
                <a:solidFill>
                  <a:srgbClr val="C00000"/>
                </a:solidFill>
                <a:latin typeface="Cambria" panose="02040503050406030204" pitchFamily="18" charset="0"/>
                <a:ea typeface="Cambria" panose="02040503050406030204" pitchFamily="18" charset="0"/>
              </a:rPr>
              <a:t> </a:t>
            </a:r>
            <a:r>
              <a:rPr lang="en-US" sz="2400" b="1" dirty="0" err="1">
                <a:solidFill>
                  <a:srgbClr val="C00000"/>
                </a:solidFill>
                <a:latin typeface="Cambria" panose="02040503050406030204" pitchFamily="18" charset="0"/>
                <a:ea typeface="Cambria" panose="02040503050406030204" pitchFamily="18" charset="0"/>
              </a:rPr>
              <a:t>giới</a:t>
            </a:r>
            <a:r>
              <a:rPr lang="en-US" sz="2400" b="1" dirty="0">
                <a:solidFill>
                  <a:srgbClr val="C00000"/>
                </a:solidFill>
                <a:latin typeface="Cambria" panose="02040503050406030204" pitchFamily="18" charset="0"/>
                <a:ea typeface="Cambria" panose="02040503050406030204" pitchFamily="18" charset="0"/>
              </a:rPr>
              <a:t> carbon</a:t>
            </a:r>
          </a:p>
        </p:txBody>
      </p:sp>
      <p:grpSp>
        <p:nvGrpSpPr>
          <p:cNvPr id="4" name="Group 3">
            <a:extLst>
              <a:ext uri="{FF2B5EF4-FFF2-40B4-BE49-F238E27FC236}">
                <a16:creationId xmlns:a16="http://schemas.microsoft.com/office/drawing/2014/main" id="{C3639784-096F-F5BE-D1EA-19234DE3CDEC}"/>
              </a:ext>
            </a:extLst>
          </p:cNvPr>
          <p:cNvGrpSpPr/>
          <p:nvPr/>
        </p:nvGrpSpPr>
        <p:grpSpPr>
          <a:xfrm>
            <a:off x="825137" y="2820677"/>
            <a:ext cx="10541725" cy="3764970"/>
            <a:chOff x="825137" y="2825087"/>
            <a:chExt cx="10541725" cy="3764970"/>
          </a:xfrm>
        </p:grpSpPr>
        <p:graphicFrame>
          <p:nvGraphicFramePr>
            <p:cNvPr id="5" name="Diagram 4">
              <a:extLst>
                <a:ext uri="{FF2B5EF4-FFF2-40B4-BE49-F238E27FC236}">
                  <a16:creationId xmlns:a16="http://schemas.microsoft.com/office/drawing/2014/main" id="{E871B161-30EF-8E7A-F260-6CCF48A51CFB}"/>
                </a:ext>
              </a:extLst>
            </p:cNvPr>
            <p:cNvGraphicFramePr/>
            <p:nvPr/>
          </p:nvGraphicFramePr>
          <p:xfrm>
            <a:off x="825137" y="3936543"/>
            <a:ext cx="10541725" cy="26535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Arrow: Down 5">
              <a:extLst>
                <a:ext uri="{FF2B5EF4-FFF2-40B4-BE49-F238E27FC236}">
                  <a16:creationId xmlns:a16="http://schemas.microsoft.com/office/drawing/2014/main" id="{ED092543-3BBC-B096-DF2B-385997F5991F}"/>
                </a:ext>
              </a:extLst>
            </p:cNvPr>
            <p:cNvSpPr/>
            <p:nvPr/>
          </p:nvSpPr>
          <p:spPr>
            <a:xfrm>
              <a:off x="4558352" y="3608927"/>
              <a:ext cx="559558" cy="450376"/>
            </a:xfrm>
            <a:prstGeom prst="downArrow">
              <a:avLst/>
            </a:prstGeom>
            <a:solidFill>
              <a:srgbClr val="DBEFF9"/>
            </a:solidFill>
            <a:ln w="25400" cap="flat" cmpd="sng" algn="ctr">
              <a:solidFill>
                <a:srgbClr val="0F6FC6">
                  <a:shade val="1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a:ln>
                  <a:noFill/>
                </a:ln>
                <a:solidFill>
                  <a:srgbClr val="FFFFFF"/>
                </a:solidFill>
                <a:effectLst/>
                <a:uLnTx/>
                <a:uFillTx/>
                <a:latin typeface="Arial"/>
                <a:ea typeface="+mn-ea"/>
                <a:cs typeface="+mn-cs"/>
                <a:sym typeface="Arial"/>
              </a:endParaRPr>
            </a:p>
          </p:txBody>
        </p:sp>
        <p:sp>
          <p:nvSpPr>
            <p:cNvPr id="7" name="Rectangle: Rounded Corners 6">
              <a:extLst>
                <a:ext uri="{FF2B5EF4-FFF2-40B4-BE49-F238E27FC236}">
                  <a16:creationId xmlns:a16="http://schemas.microsoft.com/office/drawing/2014/main" id="{146676C5-736A-54D5-0296-E8EE9FB43E54}"/>
                </a:ext>
              </a:extLst>
            </p:cNvPr>
            <p:cNvSpPr/>
            <p:nvPr/>
          </p:nvSpPr>
          <p:spPr>
            <a:xfrm>
              <a:off x="3712191" y="2825087"/>
              <a:ext cx="2169994" cy="783840"/>
            </a:xfrm>
            <a:prstGeom prst="roundRect">
              <a:avLst/>
            </a:prstGeom>
            <a:solidFill>
              <a:srgbClr val="DBEFF9"/>
            </a:solidFill>
            <a:ln w="25400" cap="flat" cmpd="sng" algn="ctr">
              <a:solidFill>
                <a:srgbClr val="17406D"/>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8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Hoãn</a:t>
              </a:r>
              <a:r>
                <a:rPr kumimoji="0" lang="en-US" sz="18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18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đến</a:t>
              </a:r>
              <a:r>
                <a:rPr kumimoji="0" lang="en-US" sz="18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18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cuối</a:t>
              </a:r>
              <a:r>
                <a:rPr kumimoji="0" lang="en-US" sz="18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2027</a:t>
              </a:r>
            </a:p>
          </p:txBody>
        </p:sp>
      </p:grpSp>
      <p:sp>
        <p:nvSpPr>
          <p:cNvPr id="8" name="Slide Number Placeholder 7">
            <a:extLst>
              <a:ext uri="{FF2B5EF4-FFF2-40B4-BE49-F238E27FC236}">
                <a16:creationId xmlns:a16="http://schemas.microsoft.com/office/drawing/2014/main" id="{A3CD0520-6490-28BA-E231-B9C644E6F573}"/>
              </a:ext>
            </a:extLst>
          </p:cNvPr>
          <p:cNvSpPr>
            <a:spLocks noGrp="1"/>
          </p:cNvSpPr>
          <p:nvPr>
            <p:ph type="sldNum" sz="quarter" idx="12"/>
          </p:nvPr>
        </p:nvSpPr>
        <p:spPr/>
        <p:txBody>
          <a:bodyPr/>
          <a:lstStyle/>
          <a:p>
            <a:fld id="{DDA70A67-A867-42F0-871F-01B78550C99D}" type="slidenum">
              <a:rPr lang="en-US" smtClean="0"/>
              <a:pPr/>
              <a:t>16</a:t>
            </a:fld>
            <a:endParaRPr lang="en-US" dirty="0"/>
          </a:p>
        </p:txBody>
      </p:sp>
    </p:spTree>
    <p:extLst>
      <p:ext uri="{BB962C8B-B14F-4D97-AF65-F5344CB8AC3E}">
        <p14:creationId xmlns:p14="http://schemas.microsoft.com/office/powerpoint/2010/main" val="38280881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3348F0-B1F6-598F-97B4-8D6AF9F60BA2}"/>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AC1A476-10E5-C9A8-CF73-D9F02EF7BA84}"/>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ẢNH HƯỞNG ĐẾN VIỆT NAM</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ECA7E9DA-20D4-F1E3-ED8F-24E64D54B26D}"/>
              </a:ext>
            </a:extLst>
          </p:cNvPr>
          <p:cNvSpPr txBox="1">
            <a:spLocks/>
          </p:cNvSpPr>
          <p:nvPr/>
        </p:nvSpPr>
        <p:spPr>
          <a:xfrm>
            <a:off x="668185" y="2363466"/>
            <a:ext cx="4860759" cy="3988354"/>
          </a:xfrm>
          <a:prstGeom prst="rect">
            <a:avLst/>
          </a:prstGeom>
          <a:solidFill>
            <a:schemeClr val="bg1"/>
          </a:solidFill>
          <a:ln>
            <a:solidFill>
              <a:schemeClr val="accent1"/>
            </a:solidFill>
          </a:ln>
        </p:spPr>
        <p:txBody>
          <a:bodyPr anchor="ctr">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indent="-342900">
              <a:spcBef>
                <a:spcPts val="600"/>
              </a:spcBef>
              <a:spcAft>
                <a:spcPts val="600"/>
              </a:spcAft>
              <a:buClr>
                <a:schemeClr val="tx1"/>
              </a:buClr>
              <a:buFont typeface="Arial" panose="020B0604020202020204" pitchFamily="34" charset="0"/>
              <a:buChar char="•"/>
            </a:pPr>
            <a:r>
              <a:rPr lang="en-US" sz="2000" dirty="0">
                <a:solidFill>
                  <a:schemeClr val="tx1"/>
                </a:solidFill>
                <a:latin typeface="Cambria" panose="02040503050406030204" pitchFamily="18" charset="0"/>
                <a:ea typeface="Cambria" panose="02040503050406030204" pitchFamily="18" charset="0"/>
              </a:rPr>
              <a:t>EU </a:t>
            </a:r>
            <a:r>
              <a:rPr lang="en-US" sz="2000" dirty="0" err="1">
                <a:solidFill>
                  <a:schemeClr val="tx1"/>
                </a:solidFill>
                <a:latin typeface="Cambria" panose="02040503050406030204" pitchFamily="18" charset="0"/>
                <a:ea typeface="Cambria" panose="02040503050406030204" pitchFamily="18" charset="0"/>
              </a:rPr>
              <a:t>yêu</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cầu</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hàng</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hóa</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nhập</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khẩu</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phải</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khai</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báo</a:t>
            </a:r>
            <a:r>
              <a:rPr lang="en-US" sz="2000" dirty="0">
                <a:solidFill>
                  <a:schemeClr val="tx1"/>
                </a:solidFill>
                <a:latin typeface="Cambria" panose="02040503050406030204" pitchFamily="18" charset="0"/>
                <a:ea typeface="Cambria" panose="02040503050406030204" pitchFamily="18" charset="0"/>
              </a:rPr>
              <a:t> &amp; </a:t>
            </a:r>
            <a:r>
              <a:rPr lang="en-US" sz="2000" dirty="0" err="1">
                <a:solidFill>
                  <a:schemeClr val="tx1"/>
                </a:solidFill>
                <a:latin typeface="Cambria" panose="02040503050406030204" pitchFamily="18" charset="0"/>
                <a:ea typeface="Cambria" panose="02040503050406030204" pitchFamily="18" charset="0"/>
              </a:rPr>
              <a:t>định</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giá</a:t>
            </a:r>
            <a:r>
              <a:rPr lang="en-US" sz="2000" dirty="0">
                <a:solidFill>
                  <a:schemeClr val="tx1"/>
                </a:solidFill>
                <a:latin typeface="Cambria" panose="02040503050406030204" pitchFamily="18" charset="0"/>
                <a:ea typeface="Cambria" panose="02040503050406030204" pitchFamily="18" charset="0"/>
              </a:rPr>
              <a:t> carbon</a:t>
            </a:r>
          </a:p>
          <a:p>
            <a:pPr marL="571500" indent="-342900">
              <a:spcBef>
                <a:spcPts val="600"/>
              </a:spcBef>
              <a:spcAft>
                <a:spcPts val="600"/>
              </a:spcAft>
              <a:buClr>
                <a:schemeClr val="tx1"/>
              </a:buClr>
              <a:buFont typeface="Arial" panose="020B0604020202020204" pitchFamily="34" charset="0"/>
              <a:buChar char="•"/>
            </a:pPr>
            <a:r>
              <a:rPr lang="en-US" sz="2000" dirty="0">
                <a:solidFill>
                  <a:schemeClr val="tx1"/>
                </a:solidFill>
                <a:latin typeface="Cambria" panose="02040503050406030204" pitchFamily="18" charset="0"/>
                <a:ea typeface="Cambria" panose="02040503050406030204" pitchFamily="18" charset="0"/>
              </a:rPr>
              <a:t>Doanh </a:t>
            </a:r>
            <a:r>
              <a:rPr lang="en-US" sz="2000" dirty="0" err="1">
                <a:solidFill>
                  <a:schemeClr val="tx1"/>
                </a:solidFill>
                <a:latin typeface="Cambria" panose="02040503050406030204" pitchFamily="18" charset="0"/>
                <a:ea typeface="Cambria" panose="02040503050406030204" pitchFamily="18" charset="0"/>
              </a:rPr>
              <a:t>nghiệp</a:t>
            </a:r>
            <a:r>
              <a:rPr lang="en-US" sz="2000" dirty="0">
                <a:solidFill>
                  <a:schemeClr val="tx1"/>
                </a:solidFill>
                <a:latin typeface="Cambria" panose="02040503050406030204" pitchFamily="18" charset="0"/>
                <a:ea typeface="Cambria" panose="02040503050406030204" pitchFamily="18" charset="0"/>
              </a:rPr>
              <a:t> Việt (</a:t>
            </a:r>
            <a:r>
              <a:rPr lang="en-US" sz="2000" dirty="0" err="1">
                <a:solidFill>
                  <a:schemeClr val="tx1"/>
                </a:solidFill>
                <a:latin typeface="Cambria" panose="02040503050406030204" pitchFamily="18" charset="0"/>
                <a:ea typeface="Cambria" panose="02040503050406030204" pitchFamily="18" charset="0"/>
              </a:rPr>
              <a:t>đặc</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biệt</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ngành</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thép</a:t>
            </a:r>
            <a:r>
              <a:rPr lang="en-US" sz="2000" dirty="0">
                <a:solidFill>
                  <a:schemeClr val="tx1"/>
                </a:solidFill>
                <a:latin typeface="Cambria" panose="02040503050406030204" pitchFamily="18" charset="0"/>
                <a:ea typeface="Cambria" panose="02040503050406030204" pitchFamily="18" charset="0"/>
              </a:rPr>
              <a:t>, xi </a:t>
            </a:r>
            <a:r>
              <a:rPr lang="en-US" sz="2000" dirty="0" err="1">
                <a:solidFill>
                  <a:schemeClr val="tx1"/>
                </a:solidFill>
                <a:latin typeface="Cambria" panose="02040503050406030204" pitchFamily="18" charset="0"/>
                <a:ea typeface="Cambria" panose="02040503050406030204" pitchFamily="18" charset="0"/>
              </a:rPr>
              <a:t>măng</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nhôm</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phân</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bón</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điện</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phải</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tính</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toán</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vết</a:t>
            </a:r>
            <a:r>
              <a:rPr lang="en-US" sz="2000" dirty="0">
                <a:solidFill>
                  <a:schemeClr val="tx1"/>
                </a:solidFill>
                <a:latin typeface="Cambria" panose="02040503050406030204" pitchFamily="18" charset="0"/>
                <a:ea typeface="Cambria" panose="02040503050406030204" pitchFamily="18" charset="0"/>
              </a:rPr>
              <a:t> carbon </a:t>
            </a:r>
            <a:r>
              <a:rPr lang="en-US" sz="2000" dirty="0" err="1">
                <a:solidFill>
                  <a:schemeClr val="tx1"/>
                </a:solidFill>
                <a:latin typeface="Cambria" panose="02040503050406030204" pitchFamily="18" charset="0"/>
                <a:ea typeface="Cambria" panose="02040503050406030204" pitchFamily="18" charset="0"/>
              </a:rPr>
              <a:t>cho</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sản</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phẩm</a:t>
            </a:r>
            <a:endParaRPr lang="en-US" sz="2000" dirty="0">
              <a:solidFill>
                <a:schemeClr val="tx1"/>
              </a:solidFill>
              <a:latin typeface="Cambria" panose="02040503050406030204" pitchFamily="18" charset="0"/>
              <a:ea typeface="Cambria" panose="02040503050406030204" pitchFamily="18" charset="0"/>
            </a:endParaRPr>
          </a:p>
          <a:p>
            <a:pPr marL="571500" indent="-342900">
              <a:spcBef>
                <a:spcPts val="600"/>
              </a:spcBef>
              <a:spcAft>
                <a:spcPts val="600"/>
              </a:spcAft>
              <a:buClr>
                <a:schemeClr val="tx1"/>
              </a:buClr>
              <a:buFont typeface="Arial" panose="020B0604020202020204" pitchFamily="34" charset="0"/>
              <a:buChar char="•"/>
            </a:pPr>
            <a:r>
              <a:rPr lang="en-US" sz="2000" dirty="0" err="1">
                <a:solidFill>
                  <a:schemeClr val="tx1"/>
                </a:solidFill>
                <a:latin typeface="Cambria" panose="02040503050406030204" pitchFamily="18" charset="0"/>
                <a:ea typeface="Cambria" panose="02040503050406030204" pitchFamily="18" charset="0"/>
              </a:rPr>
              <a:t>Hệ</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thống</a:t>
            </a:r>
            <a:r>
              <a:rPr lang="en-US" sz="2000" dirty="0">
                <a:solidFill>
                  <a:schemeClr val="tx1"/>
                </a:solidFill>
                <a:latin typeface="Cambria" panose="02040503050406030204" pitchFamily="18" charset="0"/>
                <a:ea typeface="Cambria" panose="02040503050406030204" pitchFamily="18" charset="0"/>
              </a:rPr>
              <a:t> MRV </a:t>
            </a:r>
            <a:r>
              <a:rPr lang="en-US" sz="2000" dirty="0" err="1">
                <a:solidFill>
                  <a:schemeClr val="tx1"/>
                </a:solidFill>
                <a:latin typeface="Cambria" panose="02040503050406030204" pitchFamily="18" charset="0"/>
                <a:ea typeface="Cambria" panose="02040503050406030204" pitchFamily="18" charset="0"/>
              </a:rPr>
              <a:t>chuẩn</a:t>
            </a:r>
            <a:r>
              <a:rPr lang="en-US" sz="2000" dirty="0">
                <a:solidFill>
                  <a:schemeClr val="tx1"/>
                </a:solidFill>
                <a:latin typeface="Cambria" panose="02040503050406030204" pitchFamily="18" charset="0"/>
                <a:ea typeface="Cambria" panose="02040503050406030204" pitchFamily="18" charset="0"/>
              </a:rPr>
              <a:t> (Measurement, Reporting, Verification)</a:t>
            </a:r>
          </a:p>
          <a:p>
            <a:pPr marL="571500" indent="-342900">
              <a:spcBef>
                <a:spcPts val="600"/>
              </a:spcBef>
              <a:spcAft>
                <a:spcPts val="600"/>
              </a:spcAft>
              <a:buClr>
                <a:schemeClr val="tx1"/>
              </a:buClr>
              <a:buFont typeface="Arial" panose="020B0604020202020204" pitchFamily="34" charset="0"/>
              <a:buChar char="•"/>
            </a:pPr>
            <a:r>
              <a:rPr lang="en-US" sz="2000" dirty="0" err="1">
                <a:solidFill>
                  <a:schemeClr val="tx1"/>
                </a:solidFill>
                <a:latin typeface="Cambria" panose="02040503050406030204" pitchFamily="18" charset="0"/>
                <a:ea typeface="Cambria" panose="02040503050406030204" pitchFamily="18" charset="0"/>
              </a:rPr>
              <a:t>Truy</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xuất</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nguồn</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gốc</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phát</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thải</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theo</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chuỗi</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cung</a:t>
            </a:r>
            <a:r>
              <a:rPr lang="en-US" sz="2000" dirty="0">
                <a:solidFill>
                  <a:schemeClr val="tx1"/>
                </a:solidFill>
                <a:latin typeface="Cambria" panose="02040503050406030204" pitchFamily="18" charset="0"/>
                <a:ea typeface="Cambria" panose="02040503050406030204" pitchFamily="18" charset="0"/>
              </a:rPr>
              <a:t> </a:t>
            </a:r>
            <a:r>
              <a:rPr lang="en-US" sz="2000" dirty="0" err="1">
                <a:solidFill>
                  <a:schemeClr val="tx1"/>
                </a:solidFill>
                <a:latin typeface="Cambria" panose="02040503050406030204" pitchFamily="18" charset="0"/>
                <a:ea typeface="Cambria" panose="02040503050406030204" pitchFamily="18" charset="0"/>
              </a:rPr>
              <a:t>ứng</a:t>
            </a:r>
            <a:endParaRPr lang="en-US" sz="2000" dirty="0">
              <a:solidFill>
                <a:schemeClr val="tx1"/>
              </a:solidFill>
              <a:latin typeface="Cambria" panose="02040503050406030204" pitchFamily="18" charset="0"/>
              <a:ea typeface="Cambria" panose="02040503050406030204" pitchFamily="18" charset="0"/>
            </a:endParaRPr>
          </a:p>
        </p:txBody>
      </p:sp>
      <p:sp>
        <p:nvSpPr>
          <p:cNvPr id="5" name="Rectangle: Rounded Corners 4">
            <a:extLst>
              <a:ext uri="{FF2B5EF4-FFF2-40B4-BE49-F238E27FC236}">
                <a16:creationId xmlns:a16="http://schemas.microsoft.com/office/drawing/2014/main" id="{17479AC8-D288-C6F7-9A2F-5B30F2CBF1B6}"/>
              </a:ext>
            </a:extLst>
          </p:cNvPr>
          <p:cNvSpPr/>
          <p:nvPr/>
        </p:nvSpPr>
        <p:spPr>
          <a:xfrm>
            <a:off x="5724868" y="2304252"/>
            <a:ext cx="5798947" cy="2053391"/>
          </a:xfrm>
          <a:prstGeom prst="roundRect">
            <a:avLst/>
          </a:prstGeom>
          <a:solidFill>
            <a:srgbClr val="A5C249">
              <a:lumMod val="20000"/>
              <a:lumOff val="80000"/>
            </a:srgbClr>
          </a:solidFill>
          <a:ln w="25400" cap="flat" cmpd="sng" algn="ctr">
            <a:solidFill>
              <a:srgbClr val="A5C249"/>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Rủi</a:t>
            </a:r>
            <a:r>
              <a:rPr kumimoji="0" lang="en-US" sz="20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ro</a:t>
            </a:r>
            <a:r>
              <a:rPr kumimoji="0" lang="en-US" sz="20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nếu</a:t>
            </a:r>
            <a:r>
              <a:rPr kumimoji="0" lang="en-US" sz="20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không</a:t>
            </a:r>
            <a:r>
              <a:rPr kumimoji="0" lang="en-US" sz="20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đáp</a:t>
            </a:r>
            <a:r>
              <a:rPr kumimoji="0" lang="en-US" sz="20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 </a:t>
            </a:r>
            <a:r>
              <a:rPr kumimoji="0" lang="en-US" sz="20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mn-cs"/>
                <a:sym typeface="Arial"/>
              </a:rPr>
              <a:t>ứng</a:t>
            </a:r>
            <a:r>
              <a:rPr kumimoji="0" lang="en-US" sz="20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Chi phí CBAM cao → mất lợi thế cạnh tranh</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Bị từ chối đơn hàng, hoặc khách hàng EU yêu cầu giảm giá để bù cho thuế carbon</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mn-cs"/>
                <a:sym typeface="Arial"/>
              </a:rPr>
              <a:t>Nguy cơ bị ra khỏi chuỗi cung ứng EU nếu không minh bạch phát thải</a:t>
            </a:r>
          </a:p>
        </p:txBody>
      </p:sp>
      <p:sp>
        <p:nvSpPr>
          <p:cNvPr id="6" name="Rectangle: Rounded Corners 5">
            <a:extLst>
              <a:ext uri="{FF2B5EF4-FFF2-40B4-BE49-F238E27FC236}">
                <a16:creationId xmlns:a16="http://schemas.microsoft.com/office/drawing/2014/main" id="{88DC011C-FE95-0BC1-692B-370A33354935}"/>
              </a:ext>
            </a:extLst>
          </p:cNvPr>
          <p:cNvSpPr/>
          <p:nvPr/>
        </p:nvSpPr>
        <p:spPr>
          <a:xfrm>
            <a:off x="5774835" y="4553747"/>
            <a:ext cx="5798947" cy="2053391"/>
          </a:xfrm>
          <a:prstGeom prst="roundRect">
            <a:avLst/>
          </a:prstGeom>
          <a:solidFill>
            <a:srgbClr val="DBEFF9"/>
          </a:solidFill>
          <a:ln w="25400" cap="flat" cmpd="sng" algn="ctr">
            <a:solidFill>
              <a:srgbClr val="DBEFF9">
                <a:lumMod val="90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Cơ</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mn-cs"/>
                <a:sym typeface="Arial"/>
              </a:rPr>
              <a:t>hội</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Gia tăng giá trị thương hiệu với tiêu chuẩn xanh quốc tế</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Tiếp cận các thị trường khó tính: EU, Nhật, Mỹ</a:t>
            </a:r>
          </a:p>
          <a:p>
            <a:pPr marL="3429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Cơ hội nhận tài chính xanh, quỹ chuyển đổi từ các tổ chức quốc tế</a:t>
            </a:r>
          </a:p>
        </p:txBody>
      </p:sp>
      <p:sp>
        <p:nvSpPr>
          <p:cNvPr id="4" name="Slide Number Placeholder 3">
            <a:extLst>
              <a:ext uri="{FF2B5EF4-FFF2-40B4-BE49-F238E27FC236}">
                <a16:creationId xmlns:a16="http://schemas.microsoft.com/office/drawing/2014/main" id="{4357C38A-27A3-5A6D-BD61-7DE01FC1F797}"/>
              </a:ext>
            </a:extLst>
          </p:cNvPr>
          <p:cNvSpPr>
            <a:spLocks noGrp="1"/>
          </p:cNvSpPr>
          <p:nvPr>
            <p:ph type="sldNum" sz="quarter" idx="12"/>
          </p:nvPr>
        </p:nvSpPr>
        <p:spPr/>
        <p:txBody>
          <a:bodyPr/>
          <a:lstStyle/>
          <a:p>
            <a:fld id="{DDA70A67-A867-42F0-871F-01B78550C99D}" type="slidenum">
              <a:rPr lang="en-US" smtClean="0"/>
              <a:pPr/>
              <a:t>17</a:t>
            </a:fld>
            <a:endParaRPr lang="en-US" dirty="0"/>
          </a:p>
        </p:txBody>
      </p:sp>
    </p:spTree>
    <p:extLst>
      <p:ext uri="{BB962C8B-B14F-4D97-AF65-F5344CB8AC3E}">
        <p14:creationId xmlns:p14="http://schemas.microsoft.com/office/powerpoint/2010/main" val="18440767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B8014-EDA5-14C5-BB52-8FA113394532}"/>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0B1EACDF-3523-E7E6-F35D-FD2E21661897}"/>
              </a:ext>
            </a:extLst>
          </p:cNvPr>
          <p:cNvSpPr txBox="1">
            <a:spLocks/>
          </p:cNvSpPr>
          <p:nvPr/>
        </p:nvSpPr>
        <p:spPr>
          <a:xfrm>
            <a:off x="941166" y="1347434"/>
            <a:ext cx="10494621" cy="1036002"/>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MỐI LIÊN KẾT VIỆT NAM – EU</a:t>
            </a:r>
            <a:br>
              <a:rPr lang="vi-VN" sz="3200" kern="0" dirty="0">
                <a:latin typeface="Cambria"/>
                <a:ea typeface="Cambria"/>
                <a:cs typeface="Cambria"/>
                <a:sym typeface="Cambria"/>
              </a:rPr>
            </a:br>
            <a:r>
              <a:rPr lang="vi-VN" sz="3200" kern="0" dirty="0">
                <a:latin typeface="Cambria"/>
                <a:ea typeface="Cambria"/>
                <a:cs typeface="Cambria"/>
                <a:sym typeface="Cambria"/>
              </a:rPr>
              <a:t>VỀ CARBON &amp; KHÍ HẬU</a:t>
            </a:r>
            <a:endParaRPr lang="en-US" sz="3200" kern="0" dirty="0">
              <a:latin typeface="Cambria"/>
              <a:ea typeface="Cambria"/>
              <a:cs typeface="Cambria"/>
              <a:sym typeface="Cambria"/>
            </a:endParaRPr>
          </a:p>
        </p:txBody>
      </p:sp>
      <p:sp>
        <p:nvSpPr>
          <p:cNvPr id="4" name="Text Placeholder 4">
            <a:extLst>
              <a:ext uri="{FF2B5EF4-FFF2-40B4-BE49-F238E27FC236}">
                <a16:creationId xmlns:a16="http://schemas.microsoft.com/office/drawing/2014/main" id="{21687E03-0032-855A-EF64-6794B11BA8FD}"/>
              </a:ext>
            </a:extLst>
          </p:cNvPr>
          <p:cNvSpPr txBox="1">
            <a:spLocks/>
          </p:cNvSpPr>
          <p:nvPr/>
        </p:nvSpPr>
        <p:spPr>
          <a:xfrm>
            <a:off x="732064" y="2523323"/>
            <a:ext cx="10727871" cy="3939948"/>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vi-VN"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1. Hợp tác kỹ thuật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“Việt Nam đang nhận hỗ trợ từ EU trong việc xây dựng khung pháp lý ETS, MRV và thống kê khí nhà kính theo chuẩn quốc tế”</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28600" marR="0" lvl="0" indent="0" algn="r" defTabSz="914400" rtl="0" eaLnBrk="1" fontAlgn="auto" latinLnBrk="0" hangingPunct="1">
              <a:lnSpc>
                <a:spcPct val="100000"/>
              </a:lnSpc>
              <a:spcBef>
                <a:spcPts val="600"/>
              </a:spcBef>
              <a:spcAft>
                <a:spcPts val="600"/>
              </a:spcAft>
              <a:buClr>
                <a:srgbClr val="000000"/>
              </a:buClr>
              <a:buSzTx/>
              <a:buFont typeface="Arial"/>
              <a:buNone/>
              <a:tabLst/>
              <a:defRPr/>
            </a:pPr>
            <a:r>
              <a:rPr kumimoji="0" lang="vi-VN" sz="2200" b="0" i="1" u="none" strike="noStrike" kern="0" cap="none" spc="0" normalizeH="0" baseline="0" noProof="0" dirty="0">
                <a:ln>
                  <a:noFill/>
                </a:ln>
                <a:solidFill>
                  <a:srgbClr val="004AAD"/>
                </a:solidFill>
                <a:effectLst/>
                <a:uLnTx/>
                <a:uFillTx/>
                <a:latin typeface="Cambria" panose="02040503050406030204" pitchFamily="18" charset="0"/>
                <a:ea typeface="Cambria" panose="02040503050406030204" pitchFamily="18" charset="0"/>
                <a:cs typeface="Arial"/>
                <a:sym typeface="Arial"/>
              </a:rPr>
              <a:t>EU-Vietnam Climate Dialogue – 2023</a:t>
            </a:r>
            <a:endParaRPr kumimoji="0" lang="en-US" sz="2200" b="0" i="1" u="none" strike="noStrike" kern="0" cap="none" spc="0" normalizeH="0" baseline="0" noProof="0" dirty="0">
              <a:ln>
                <a:noFill/>
              </a:ln>
              <a:solidFill>
                <a:srgbClr val="004AAD"/>
              </a:solidFill>
              <a:effectLst/>
              <a:uLnTx/>
              <a:uFillTx/>
              <a:latin typeface="Cambria" panose="02040503050406030204" pitchFamily="18" charset="0"/>
              <a:ea typeface="Cambria" panose="02040503050406030204" pitchFamily="18" charset="0"/>
              <a:cs typeface="Arial"/>
              <a:sym typeface="Arial"/>
            </a:endParaRPr>
          </a:p>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2. </a:t>
            </a:r>
            <a:r>
              <a:rPr kumimoji="0" lang="vi-VN"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Hợp tác tài chính</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“EU là đối tác tài chính chính của Việt Nam trong các dự án giảm phát thải, đặc biệt thông qua gói JETP trị giá 15,5 tỷ USD”</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28600" marR="0" lvl="0" indent="0" algn="r" defTabSz="914400" rtl="0" eaLnBrk="1" fontAlgn="auto" latinLnBrk="0" hangingPunct="1">
              <a:lnSpc>
                <a:spcPct val="100000"/>
              </a:lnSpc>
              <a:spcBef>
                <a:spcPts val="600"/>
              </a:spcBef>
              <a:spcAft>
                <a:spcPts val="600"/>
              </a:spcAft>
              <a:buClr>
                <a:srgbClr val="000000"/>
              </a:buClr>
              <a:buSzTx/>
              <a:buFont typeface="Arial"/>
              <a:buNone/>
              <a:tabLst/>
              <a:defRPr/>
            </a:pPr>
            <a:r>
              <a:rPr kumimoji="0" lang="vi-VN" sz="2200" b="0" i="1" u="none" strike="noStrike" kern="0" cap="none" spc="0" normalizeH="0" baseline="0" noProof="0" dirty="0">
                <a:ln>
                  <a:noFill/>
                </a:ln>
                <a:solidFill>
                  <a:srgbClr val="004AAD"/>
                </a:solidFill>
                <a:effectLst/>
                <a:uLnTx/>
                <a:uFillTx/>
                <a:latin typeface="Cambria" panose="02040503050406030204" pitchFamily="18" charset="0"/>
                <a:ea typeface="Cambria" panose="02040503050406030204" pitchFamily="18" charset="0"/>
                <a:cs typeface="Arial"/>
                <a:sym typeface="Arial"/>
              </a:rPr>
              <a:t>JETP Political Declaration – Nov 2022</a:t>
            </a:r>
            <a:endParaRPr kumimoji="0" lang="en-US" sz="2200" b="0" i="1" u="none" strike="noStrike" kern="0" cap="none" spc="0" normalizeH="0" baseline="0" noProof="0" dirty="0">
              <a:ln>
                <a:noFill/>
              </a:ln>
              <a:solidFill>
                <a:srgbClr val="004AAD"/>
              </a:solidFill>
              <a:effectLst/>
              <a:uLnTx/>
              <a:uFillTx/>
              <a:latin typeface="Cambria" panose="02040503050406030204" pitchFamily="18" charset="0"/>
              <a:ea typeface="Cambria" panose="02040503050406030204" pitchFamily="18" charset="0"/>
              <a:cs typeface="Arial"/>
              <a:sym typeface="Arial"/>
            </a:endParaRPr>
          </a:p>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3. </a:t>
            </a:r>
            <a:r>
              <a:rPr kumimoji="0" lang="vi-VN"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Cơ chế đối tác carbon (Carbon Partnership)</a:t>
            </a:r>
            <a:r>
              <a:rPr kumimoji="0" lang="en-US" sz="22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“EU và Việt Nam hướng tới hợp tác thiết lập hệ thống minh bạch hóa tín chỉ carbon, phục vụ thị trường chung”</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28600" marR="0" lvl="0" indent="0" algn="r" defTabSz="914400" rtl="0" eaLnBrk="1" fontAlgn="auto" latinLnBrk="0" hangingPunct="1">
              <a:lnSpc>
                <a:spcPct val="100000"/>
              </a:lnSpc>
              <a:spcBef>
                <a:spcPts val="600"/>
              </a:spcBef>
              <a:spcAft>
                <a:spcPts val="600"/>
              </a:spcAft>
              <a:buClr>
                <a:srgbClr val="000000"/>
              </a:buClr>
              <a:buSzTx/>
              <a:buFont typeface="Arial"/>
              <a:buNone/>
              <a:tabLst/>
              <a:defRPr/>
            </a:pPr>
            <a:r>
              <a:rPr kumimoji="0" lang="vi-VN" sz="2200" b="0" i="1" u="none" strike="noStrike" kern="0" cap="none" spc="0" normalizeH="0" baseline="0" noProof="0" dirty="0">
                <a:ln>
                  <a:noFill/>
                </a:ln>
                <a:solidFill>
                  <a:srgbClr val="004AAD"/>
                </a:solidFill>
                <a:effectLst/>
                <a:uLnTx/>
                <a:uFillTx/>
                <a:latin typeface="Cambria" panose="02040503050406030204" pitchFamily="18" charset="0"/>
                <a:ea typeface="Cambria" panose="02040503050406030204" pitchFamily="18" charset="0"/>
                <a:cs typeface="Arial"/>
                <a:sym typeface="Arial"/>
              </a:rPr>
              <a:t>World Bank – Partnership for Market Implementation</a:t>
            </a:r>
            <a:endParaRPr kumimoji="0" lang="en-US" sz="2200" b="0" i="1" u="none" strike="noStrike" kern="0" cap="none" spc="0" normalizeH="0" baseline="0" noProof="0" dirty="0">
              <a:ln>
                <a:noFill/>
              </a:ln>
              <a:solidFill>
                <a:srgbClr val="004AAD"/>
              </a:solidFill>
              <a:effectLst/>
              <a:uLnTx/>
              <a:uFillTx/>
              <a:latin typeface="Cambria" panose="02040503050406030204" pitchFamily="18" charset="0"/>
              <a:ea typeface="Cambria" panose="02040503050406030204" pitchFamily="18" charset="0"/>
              <a:cs typeface="Arial"/>
              <a:sym typeface="Arial"/>
            </a:endParaRPr>
          </a:p>
        </p:txBody>
      </p:sp>
      <p:sp>
        <p:nvSpPr>
          <p:cNvPr id="2" name="Slide Number Placeholder 1">
            <a:extLst>
              <a:ext uri="{FF2B5EF4-FFF2-40B4-BE49-F238E27FC236}">
                <a16:creationId xmlns:a16="http://schemas.microsoft.com/office/drawing/2014/main" id="{24EADCCA-012B-23E0-CCD9-337E80E9D076}"/>
              </a:ext>
            </a:extLst>
          </p:cNvPr>
          <p:cNvSpPr>
            <a:spLocks noGrp="1"/>
          </p:cNvSpPr>
          <p:nvPr>
            <p:ph type="sldNum" sz="quarter" idx="12"/>
          </p:nvPr>
        </p:nvSpPr>
        <p:spPr/>
        <p:txBody>
          <a:bodyPr/>
          <a:lstStyle/>
          <a:p>
            <a:fld id="{DDA70A67-A867-42F0-871F-01B78550C99D}" type="slidenum">
              <a:rPr lang="en-US" smtClean="0"/>
              <a:pPr/>
              <a:t>18</a:t>
            </a:fld>
            <a:endParaRPr lang="en-US" dirty="0"/>
          </a:p>
        </p:txBody>
      </p:sp>
    </p:spTree>
    <p:extLst>
      <p:ext uri="{BB962C8B-B14F-4D97-AF65-F5344CB8AC3E}">
        <p14:creationId xmlns:p14="http://schemas.microsoft.com/office/powerpoint/2010/main" val="196547884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4528D3-AD02-7A27-D038-1F2A7D00F327}"/>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0A283280-F017-B30D-7E18-515997B6762F}"/>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NHỮNG BƯỚC ĐI TIẾP THEO CỦA VIỆT NAM</a:t>
            </a:r>
            <a:endParaRPr lang="en-US" sz="3200" kern="0" dirty="0">
              <a:latin typeface="Cambria"/>
              <a:ea typeface="Cambria"/>
              <a:cs typeface="Cambria"/>
              <a:sym typeface="Cambria"/>
            </a:endParaRPr>
          </a:p>
        </p:txBody>
      </p:sp>
      <p:sp>
        <p:nvSpPr>
          <p:cNvPr id="4" name="Text Placeholder 4">
            <a:extLst>
              <a:ext uri="{FF2B5EF4-FFF2-40B4-BE49-F238E27FC236}">
                <a16:creationId xmlns:a16="http://schemas.microsoft.com/office/drawing/2014/main" id="{A2993D6B-9B7C-829D-E2A8-7EE73BD366E7}"/>
              </a:ext>
            </a:extLst>
          </p:cNvPr>
          <p:cNvSpPr txBox="1">
            <a:spLocks/>
          </p:cNvSpPr>
          <p:nvPr/>
        </p:nvSpPr>
        <p:spPr>
          <a:xfrm>
            <a:off x="282499" y="2204682"/>
            <a:ext cx="3535522" cy="4547257"/>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1. Hoàn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thiện</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hành</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lang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pháp</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lý</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ETS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quốc</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gia</a:t>
            </a:r>
            <a:endPar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48640" marR="0" lvl="7" indent="-27432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Ban hành Nghị định về thị trường carbon </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48640" marR="0" lvl="7" indent="-27432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Thiết lập quy tắc phân bổ hạn ngạch, cơ chế đấu giá, và cấp phát tín chỉ</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endPar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48640" marR="0" lvl="7" indent="-27432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Đồng bộ giữa ETS nội địa và yêu cầu minh bạch quốc tế (phù hợp Paris Agreement)</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7" name="Text Placeholder 4">
            <a:extLst>
              <a:ext uri="{FF2B5EF4-FFF2-40B4-BE49-F238E27FC236}">
                <a16:creationId xmlns:a16="http://schemas.microsoft.com/office/drawing/2014/main" id="{2107A1CF-E587-38FC-98C5-BB22D518B1CB}"/>
              </a:ext>
            </a:extLst>
          </p:cNvPr>
          <p:cNvSpPr txBox="1">
            <a:spLocks/>
          </p:cNvSpPr>
          <p:nvPr/>
        </p:nvSpPr>
        <p:spPr>
          <a:xfrm>
            <a:off x="4077857" y="2204681"/>
            <a:ext cx="2830756" cy="4547258"/>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2.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Xây</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dựng</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hệ</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thống</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MRV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theo</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chuẩn</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quốc</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tế</a:t>
            </a:r>
            <a:endPar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48640" marR="0" lvl="7" indent="-27432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Chuẩn hóa quy trình đo lường – báo cáo – xác minh (MRV</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p>
          <a:p>
            <a:pPr marL="548640" marR="0" lvl="7" indent="-27432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Xây dựng cơ sở dữ liệu quốc gia về phát thải (GHG Inventory)</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8" name="Text Placeholder 4">
            <a:extLst>
              <a:ext uri="{FF2B5EF4-FFF2-40B4-BE49-F238E27FC236}">
                <a16:creationId xmlns:a16="http://schemas.microsoft.com/office/drawing/2014/main" id="{21EB59D2-42D4-EBAD-1B76-ED2AAC4291B9}"/>
              </a:ext>
            </a:extLst>
          </p:cNvPr>
          <p:cNvSpPr txBox="1">
            <a:spLocks/>
          </p:cNvSpPr>
          <p:nvPr/>
        </p:nvSpPr>
        <p:spPr>
          <a:xfrm>
            <a:off x="7168450" y="2204682"/>
            <a:ext cx="4741052" cy="4547258"/>
          </a:xfrm>
          <a:prstGeom prst="rect">
            <a:avLst/>
          </a:prstGeom>
          <a:solidFill>
            <a:srgbClr val="FFFFFF"/>
          </a:solidFill>
          <a:ln>
            <a:solidFill>
              <a:srgbClr val="0F6FC6"/>
            </a:solidFill>
          </a:ln>
        </p:spPr>
        <p:txBody>
          <a:bodyPr anchor="ctr">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3.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Thúc</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đẩy</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hợp</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tác</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Việt – EU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về</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carbon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và</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chuyển</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giao</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công</a:t>
            </a:r>
            <a:r>
              <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nghệ</a:t>
            </a:r>
            <a:endParaRPr kumimoji="0" lang="en-US" sz="20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48640" marR="0" lvl="7" indent="-27432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Tận dụng chương trình JETP và các quỹ đầu tư xanh để phát triển năng lượng tái tạo, công nghệ tiết kiệm năng lượng</a:t>
            </a:r>
          </a:p>
          <a:p>
            <a:pPr marL="548640" marR="0" lvl="7" indent="-27432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Ký kết thỏa thuận công nhận tín chỉ &amp; MRV song phương (đối tác carbon)</a:t>
            </a:r>
          </a:p>
          <a:p>
            <a:pPr marL="548640" marR="0" lvl="7" indent="-27432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Xây dựng các trung tâm đổi mới sáng tạo khí hậu (climate tech incubator)</a:t>
            </a:r>
          </a:p>
        </p:txBody>
      </p:sp>
      <p:sp>
        <p:nvSpPr>
          <p:cNvPr id="2" name="Slide Number Placeholder 1">
            <a:extLst>
              <a:ext uri="{FF2B5EF4-FFF2-40B4-BE49-F238E27FC236}">
                <a16:creationId xmlns:a16="http://schemas.microsoft.com/office/drawing/2014/main" id="{629C2F42-D171-26DF-4462-BC298617B2C8}"/>
              </a:ext>
            </a:extLst>
          </p:cNvPr>
          <p:cNvSpPr>
            <a:spLocks noGrp="1"/>
          </p:cNvSpPr>
          <p:nvPr>
            <p:ph type="sldNum" sz="quarter" idx="12"/>
          </p:nvPr>
        </p:nvSpPr>
        <p:spPr/>
        <p:txBody>
          <a:bodyPr/>
          <a:lstStyle/>
          <a:p>
            <a:fld id="{DDA70A67-A867-42F0-871F-01B78550C99D}" type="slidenum">
              <a:rPr lang="en-US" smtClean="0"/>
              <a:pPr/>
              <a:t>19</a:t>
            </a:fld>
            <a:endParaRPr lang="en-US" dirty="0"/>
          </a:p>
        </p:txBody>
      </p:sp>
    </p:spTree>
    <p:extLst>
      <p:ext uri="{BB962C8B-B14F-4D97-AF65-F5344CB8AC3E}">
        <p14:creationId xmlns:p14="http://schemas.microsoft.com/office/powerpoint/2010/main" val="1494064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38200" y="2219944"/>
            <a:ext cx="10515599" cy="1070557"/>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3153"/>
              </a:buClr>
              <a:buSzPts val="2400"/>
              <a:buNone/>
            </a:pPr>
            <a:r>
              <a:rPr lang="en-US" dirty="0"/>
              <a:t>Cam </a:t>
            </a:r>
            <a:r>
              <a:rPr lang="en-US" dirty="0" err="1"/>
              <a:t>kết</a:t>
            </a:r>
            <a:r>
              <a:rPr lang="en-US" dirty="0"/>
              <a:t> </a:t>
            </a:r>
            <a:r>
              <a:rPr lang="en-US" dirty="0" err="1"/>
              <a:t>của</a:t>
            </a:r>
            <a:r>
              <a:rPr lang="en-US" dirty="0"/>
              <a:t> Việt Nam </a:t>
            </a:r>
            <a:r>
              <a:rPr lang="en-US" dirty="0" err="1"/>
              <a:t>theo</a:t>
            </a:r>
            <a:r>
              <a:rPr lang="en-US" dirty="0"/>
              <a:t> COP 26 </a:t>
            </a:r>
            <a:r>
              <a:rPr lang="en-US" dirty="0" err="1"/>
              <a:t>và</a:t>
            </a:r>
            <a:r>
              <a:rPr lang="en-US" dirty="0"/>
              <a:t> NDC</a:t>
            </a:r>
          </a:p>
          <a:p>
            <a:pPr>
              <a:spcBef>
                <a:spcPts val="0"/>
              </a:spcBef>
              <a:buClr>
                <a:srgbClr val="003153"/>
              </a:buClr>
              <a:buSzPts val="2400"/>
            </a:pPr>
            <a:r>
              <a:rPr lang="vi-VN" dirty="0"/>
              <a:t>Hành lang pháp lý và thị trường tín chỉ carbon, lộ trình net zero &amp; EU Green Deal</a:t>
            </a:r>
            <a:endParaRPr lang="en-US" dirty="0"/>
          </a:p>
          <a:p>
            <a:pPr lvl="0">
              <a:spcBef>
                <a:spcPts val="0"/>
              </a:spcBef>
              <a:buClr>
                <a:srgbClr val="003153"/>
              </a:buClr>
              <a:buSzPts val="2400"/>
            </a:pPr>
            <a:r>
              <a:rPr lang="en-US" dirty="0" err="1"/>
              <a:t>Chính</a:t>
            </a:r>
            <a:r>
              <a:rPr lang="en-US" dirty="0"/>
              <a:t> </a:t>
            </a:r>
            <a:r>
              <a:rPr lang="en-US" dirty="0" err="1"/>
              <a:t>sách</a:t>
            </a:r>
            <a:r>
              <a:rPr lang="en-US" dirty="0"/>
              <a:t> </a:t>
            </a:r>
            <a:r>
              <a:rPr lang="en-US" dirty="0" err="1"/>
              <a:t>pháp</a:t>
            </a:r>
            <a:r>
              <a:rPr lang="en-US" dirty="0"/>
              <a:t> </a:t>
            </a:r>
            <a:r>
              <a:rPr lang="en-US" dirty="0" err="1"/>
              <a:t>luật</a:t>
            </a:r>
            <a:r>
              <a:rPr lang="en-US" dirty="0"/>
              <a:t> </a:t>
            </a:r>
            <a:r>
              <a:rPr lang="en-US" dirty="0" err="1"/>
              <a:t>quốc</a:t>
            </a:r>
            <a:r>
              <a:rPr lang="en-US" dirty="0"/>
              <a:t> </a:t>
            </a:r>
            <a:r>
              <a:rPr lang="en-US" dirty="0" err="1"/>
              <a:t>gia</a:t>
            </a:r>
            <a:r>
              <a:rPr lang="en-US" dirty="0"/>
              <a:t> </a:t>
            </a:r>
            <a:r>
              <a:rPr lang="en-US" dirty="0" err="1"/>
              <a:t>về</a:t>
            </a:r>
            <a:r>
              <a:rPr lang="en-US" dirty="0"/>
              <a:t> TKNL </a:t>
            </a:r>
            <a:r>
              <a:rPr lang="en-US" dirty="0" err="1"/>
              <a:t>và</a:t>
            </a:r>
            <a:r>
              <a:rPr lang="en-US" dirty="0"/>
              <a:t> </a:t>
            </a:r>
            <a:r>
              <a:rPr lang="en-US" dirty="0" err="1"/>
              <a:t>giảm</a:t>
            </a:r>
            <a:r>
              <a:rPr lang="en-US" dirty="0"/>
              <a:t> </a:t>
            </a:r>
            <a:r>
              <a:rPr lang="en-US" dirty="0" err="1"/>
              <a:t>phát</a:t>
            </a:r>
            <a:r>
              <a:rPr lang="en-US" dirty="0"/>
              <a:t> </a:t>
            </a:r>
            <a:r>
              <a:rPr lang="en-US" dirty="0" err="1"/>
              <a:t>thải</a:t>
            </a:r>
            <a:r>
              <a:rPr lang="en-US" dirty="0"/>
              <a:t> </a:t>
            </a:r>
            <a:r>
              <a:rPr lang="en-US" dirty="0" err="1"/>
              <a:t>khí</a:t>
            </a:r>
            <a:r>
              <a:rPr lang="en-US" dirty="0"/>
              <a:t> </a:t>
            </a:r>
            <a:r>
              <a:rPr lang="en-US" dirty="0" err="1"/>
              <a:t>nhà</a:t>
            </a:r>
            <a:r>
              <a:rPr lang="en-US" dirty="0"/>
              <a:t> </a:t>
            </a:r>
            <a:r>
              <a:rPr lang="en-US" dirty="0" err="1"/>
              <a:t>kính</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266E95-15CE-93BB-CDBD-DA42C26F75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1DBF03-332C-791D-FB80-6410ABEC1338}"/>
              </a:ext>
            </a:extLst>
          </p:cNvPr>
          <p:cNvSpPr>
            <a:spLocks noGrp="1"/>
          </p:cNvSpPr>
          <p:nvPr/>
        </p:nvSpPr>
        <p:spPr>
          <a:xfrm>
            <a:off x="265657" y="1167572"/>
            <a:ext cx="11660686" cy="1794646"/>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vi-VN" dirty="0">
                <a:latin typeface="Cambria" panose="02040503050406030204" pitchFamily="18" charset="0"/>
                <a:ea typeface="Cambria" panose="02040503050406030204" pitchFamily="18" charset="0"/>
              </a:rPr>
              <a:t>CÁC CHÍNH SÁCH VÀ QUY ĐỊNH PHÁP LUẬT QUỐC GIA LIÊN QUAN ĐẾN CẢI THIỆN HIỆU QUẢ NĂNG LƯỢNG VÀ GIẢM PHÁT THẢI KHÍ NHÀ KÍNH</a:t>
            </a:r>
            <a:endParaRPr lang="en-US" dirty="0">
              <a:latin typeface="Cambria" panose="02040503050406030204" pitchFamily="18" charset="0"/>
              <a:ea typeface="Cambria" panose="02040503050406030204" pitchFamily="18" charset="0"/>
            </a:endParaRPr>
          </a:p>
        </p:txBody>
      </p:sp>
      <p:sp>
        <p:nvSpPr>
          <p:cNvPr id="4" name="Text Placeholder 4">
            <a:extLst>
              <a:ext uri="{FF2B5EF4-FFF2-40B4-BE49-F238E27FC236}">
                <a16:creationId xmlns:a16="http://schemas.microsoft.com/office/drawing/2014/main" id="{A53640C3-3143-DC25-E8C6-E021CE4A805E}"/>
              </a:ext>
            </a:extLst>
          </p:cNvPr>
          <p:cNvSpPr>
            <a:spLocks noGrp="1"/>
          </p:cNvSpPr>
          <p:nvPr/>
        </p:nvSpPr>
        <p:spPr>
          <a:xfrm>
            <a:off x="265657" y="3180438"/>
            <a:ext cx="6528849" cy="3315276"/>
          </a:xfrm>
          <a:prstGeom prst="rect">
            <a:avLst/>
          </a:prstGeom>
          <a:solidFill>
            <a:schemeClr val="bg1"/>
          </a:solidFill>
          <a:ln>
            <a:solidFill>
              <a:schemeClr val="accent1"/>
            </a:solid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2800"/>
              <a:buFont typeface="Arial"/>
              <a:buNone/>
              <a:defRPr sz="28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lt1"/>
              </a:buClr>
              <a:buSzPts val="2400"/>
              <a:buFont typeface="Noto Sans Symbols"/>
              <a:buChar char="▪"/>
              <a:defRPr sz="2400" b="0" i="0" u="none" strike="noStrike" cap="none">
                <a:solidFill>
                  <a:schemeClr val="lt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indent="-457200">
              <a:lnSpc>
                <a:spcPct val="100000"/>
              </a:lnSpc>
              <a:spcBef>
                <a:spcPts val="600"/>
              </a:spcBef>
              <a:buClr>
                <a:schemeClr val="tx1"/>
              </a:buClr>
              <a:buFont typeface="Arial" panose="020B0604020202020204" pitchFamily="34" charset="0"/>
              <a:buChar char="•"/>
            </a:pPr>
            <a:r>
              <a:rPr lang="en-US" sz="2400" b="1" dirty="0" err="1">
                <a:solidFill>
                  <a:schemeClr val="tx1"/>
                </a:solidFill>
                <a:latin typeface="Cambria" panose="02040503050406030204" pitchFamily="18" charset="0"/>
                <a:ea typeface="Cambria" panose="02040503050406030204" pitchFamily="18" charset="0"/>
              </a:rPr>
              <a:t>Tổng</a:t>
            </a:r>
            <a:r>
              <a:rPr lang="en-US" sz="2400" b="1" dirty="0">
                <a:solidFill>
                  <a:schemeClr val="tx1"/>
                </a:solidFill>
                <a:latin typeface="Cambria" panose="02040503050406030204" pitchFamily="18" charset="0"/>
                <a:ea typeface="Cambria" panose="02040503050406030204" pitchFamily="18" charset="0"/>
              </a:rPr>
              <a:t> </a:t>
            </a:r>
            <a:r>
              <a:rPr lang="en-US" sz="2400" b="1" dirty="0" err="1">
                <a:solidFill>
                  <a:schemeClr val="tx1"/>
                </a:solidFill>
                <a:latin typeface="Cambria" panose="02040503050406030204" pitchFamily="18" charset="0"/>
                <a:ea typeface="Cambria" panose="02040503050406030204" pitchFamily="18" charset="0"/>
              </a:rPr>
              <a:t>quan</a:t>
            </a:r>
            <a:r>
              <a:rPr lang="en-US" sz="2400" b="1" dirty="0">
                <a:solidFill>
                  <a:schemeClr val="tx1"/>
                </a:solidFill>
                <a:latin typeface="Cambria" panose="02040503050406030204" pitchFamily="18" charset="0"/>
                <a:ea typeface="Cambria" panose="02040503050406030204" pitchFamily="18" charset="0"/>
              </a:rPr>
              <a:t> </a:t>
            </a:r>
            <a:r>
              <a:rPr lang="en-US" sz="2400" b="1" dirty="0" err="1">
                <a:solidFill>
                  <a:schemeClr val="tx1"/>
                </a:solidFill>
                <a:latin typeface="Cambria" panose="02040503050406030204" pitchFamily="18" charset="0"/>
                <a:ea typeface="Cambria" panose="02040503050406030204" pitchFamily="18" charset="0"/>
              </a:rPr>
              <a:t>khung</a:t>
            </a:r>
            <a:r>
              <a:rPr lang="en-US" sz="2400" b="1" dirty="0">
                <a:solidFill>
                  <a:schemeClr val="tx1"/>
                </a:solidFill>
                <a:latin typeface="Cambria" panose="02040503050406030204" pitchFamily="18" charset="0"/>
                <a:ea typeface="Cambria" panose="02040503050406030204" pitchFamily="18" charset="0"/>
              </a:rPr>
              <a:t> </a:t>
            </a:r>
            <a:r>
              <a:rPr lang="en-US" sz="2400" b="1" dirty="0" err="1">
                <a:solidFill>
                  <a:schemeClr val="tx1"/>
                </a:solidFill>
                <a:latin typeface="Cambria" panose="02040503050406030204" pitchFamily="18" charset="0"/>
                <a:ea typeface="Cambria" panose="02040503050406030204" pitchFamily="18" charset="0"/>
              </a:rPr>
              <a:t>chính</a:t>
            </a:r>
            <a:r>
              <a:rPr lang="en-US" sz="2400" b="1" dirty="0">
                <a:solidFill>
                  <a:schemeClr val="tx1"/>
                </a:solidFill>
                <a:latin typeface="Cambria" panose="02040503050406030204" pitchFamily="18" charset="0"/>
                <a:ea typeface="Cambria" panose="02040503050406030204" pitchFamily="18" charset="0"/>
              </a:rPr>
              <a:t> </a:t>
            </a:r>
            <a:r>
              <a:rPr lang="en-US" sz="2400" b="1" dirty="0" err="1">
                <a:solidFill>
                  <a:schemeClr val="tx1"/>
                </a:solidFill>
                <a:latin typeface="Cambria" panose="02040503050406030204" pitchFamily="18" charset="0"/>
                <a:ea typeface="Cambria" panose="02040503050406030204" pitchFamily="18" charset="0"/>
              </a:rPr>
              <a:t>sách</a:t>
            </a:r>
            <a:r>
              <a:rPr lang="en-US" sz="2400" b="1" dirty="0">
                <a:solidFill>
                  <a:schemeClr val="tx1"/>
                </a:solidFill>
                <a:latin typeface="Cambria" panose="02040503050406030204" pitchFamily="18" charset="0"/>
                <a:ea typeface="Cambria" panose="02040503050406030204" pitchFamily="18" charset="0"/>
              </a:rPr>
              <a:t> </a:t>
            </a:r>
            <a:r>
              <a:rPr lang="en-US" sz="2400" b="1" dirty="0" err="1">
                <a:solidFill>
                  <a:schemeClr val="tx1"/>
                </a:solidFill>
                <a:latin typeface="Cambria" panose="02040503050406030204" pitchFamily="18" charset="0"/>
                <a:ea typeface="Cambria" panose="02040503050406030204" pitchFamily="18" charset="0"/>
              </a:rPr>
              <a:t>quốc</a:t>
            </a:r>
            <a:r>
              <a:rPr lang="en-US" sz="2400" b="1" dirty="0">
                <a:solidFill>
                  <a:schemeClr val="tx1"/>
                </a:solidFill>
                <a:latin typeface="Cambria" panose="02040503050406030204" pitchFamily="18" charset="0"/>
                <a:ea typeface="Cambria" panose="02040503050406030204" pitchFamily="18" charset="0"/>
              </a:rPr>
              <a:t> </a:t>
            </a:r>
            <a:r>
              <a:rPr lang="en-US" sz="2400" b="1" dirty="0" err="1">
                <a:solidFill>
                  <a:schemeClr val="tx1"/>
                </a:solidFill>
                <a:latin typeface="Cambria" panose="02040503050406030204" pitchFamily="18" charset="0"/>
                <a:ea typeface="Cambria" panose="02040503050406030204" pitchFamily="18" charset="0"/>
              </a:rPr>
              <a:t>gia</a:t>
            </a:r>
            <a:r>
              <a:rPr lang="en-US" sz="2400" b="1" dirty="0">
                <a:solidFill>
                  <a:schemeClr val="tx1"/>
                </a:solidFill>
                <a:latin typeface="Cambria" panose="02040503050406030204" pitchFamily="18" charset="0"/>
                <a:ea typeface="Cambria" panose="02040503050406030204" pitchFamily="18" charset="0"/>
              </a:rPr>
              <a:t>: </a:t>
            </a:r>
            <a:r>
              <a:rPr lang="vi-VN" sz="2400" b="1" dirty="0">
                <a:solidFill>
                  <a:schemeClr val="tx1"/>
                </a:solidFill>
                <a:latin typeface="Cambria" panose="02040503050406030204" pitchFamily="18" charset="0"/>
                <a:ea typeface="Cambria" panose="02040503050406030204" pitchFamily="18" charset="0"/>
              </a:rPr>
              <a:t>Các luật nền tảng</a:t>
            </a:r>
            <a:r>
              <a:rPr lang="en-US" sz="2400" b="1" dirty="0">
                <a:solidFill>
                  <a:schemeClr val="tx1"/>
                </a:solidFill>
                <a:latin typeface="Cambria" panose="02040503050406030204" pitchFamily="18" charset="0"/>
                <a:ea typeface="Cambria" panose="02040503050406030204" pitchFamily="18" charset="0"/>
              </a:rPr>
              <a:t>, </a:t>
            </a:r>
            <a:r>
              <a:rPr lang="vi-VN" sz="2400" b="1" dirty="0">
                <a:solidFill>
                  <a:schemeClr val="tx1"/>
                </a:solidFill>
                <a:latin typeface="Cambria" panose="02040503050406030204" pitchFamily="18" charset="0"/>
                <a:ea typeface="Cambria" panose="02040503050406030204" pitchFamily="18" charset="0"/>
              </a:rPr>
              <a:t>Nghị định &amp; thông tư hướng dẫn kỹ thuật</a:t>
            </a:r>
            <a:r>
              <a:rPr lang="en-US" sz="2400" b="1" dirty="0">
                <a:solidFill>
                  <a:schemeClr val="tx1"/>
                </a:solidFill>
                <a:latin typeface="Cambria" panose="02040503050406030204" pitchFamily="18" charset="0"/>
                <a:ea typeface="Cambria" panose="02040503050406030204" pitchFamily="18" charset="0"/>
              </a:rPr>
              <a:t>.</a:t>
            </a:r>
            <a:endParaRPr lang="vi-VN" sz="2400" b="1" dirty="0">
              <a:solidFill>
                <a:schemeClr val="tx1"/>
              </a:solidFill>
              <a:latin typeface="Cambria" panose="02040503050406030204" pitchFamily="18" charset="0"/>
              <a:ea typeface="Cambria" panose="02040503050406030204" pitchFamily="18" charset="0"/>
            </a:endParaRPr>
          </a:p>
        </p:txBody>
      </p:sp>
      <p:pic>
        <p:nvPicPr>
          <p:cNvPr id="5" name="Picture 4" descr="How Do Solar Panels Work? | The Science Behind Solar Energy - YouTube">
            <a:extLst>
              <a:ext uri="{FF2B5EF4-FFF2-40B4-BE49-F238E27FC236}">
                <a16:creationId xmlns:a16="http://schemas.microsoft.com/office/drawing/2014/main" id="{4FD62D47-E5D4-3CBC-6273-E0D6FF109F02}"/>
              </a:ext>
            </a:extLst>
          </p:cNvPr>
          <p:cNvPicPr>
            <a:picLocks noGrp="1" noChangeAspect="1" noChangeArrowheads="1"/>
          </p:cNvPicPr>
          <p:nvPr/>
        </p:nvPicPr>
        <p:blipFill>
          <a:blip r:embed="rId2" cstate="print">
            <a:extLst>
              <a:ext uri="{28A0092B-C50C-407E-A947-70E740481C1C}">
                <a14:useLocalDpi xmlns:a14="http://schemas.microsoft.com/office/drawing/2010/main" val="0"/>
              </a:ext>
            </a:extLst>
          </a:blip>
          <a:srcRect l="5123" r="5123"/>
          <a:stretch>
            <a:fillRect/>
          </a:stretch>
        </p:blipFill>
        <p:spPr bwMode="auto">
          <a:xfrm>
            <a:off x="7184350" y="3180438"/>
            <a:ext cx="4741993" cy="2971850"/>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479CC718-3E87-2807-0E5D-5675BBF8F9F7}"/>
              </a:ext>
            </a:extLst>
          </p:cNvPr>
          <p:cNvSpPr>
            <a:spLocks noGrp="1"/>
          </p:cNvSpPr>
          <p:nvPr>
            <p:ph type="sldNum" sz="quarter" idx="12"/>
          </p:nvPr>
        </p:nvSpPr>
        <p:spPr/>
        <p:txBody>
          <a:bodyPr/>
          <a:lstStyle/>
          <a:p>
            <a:fld id="{DDA70A67-A867-42F0-871F-01B78550C99D}" type="slidenum">
              <a:rPr lang="en-US" smtClean="0"/>
              <a:pPr/>
              <a:t>20</a:t>
            </a:fld>
            <a:endParaRPr lang="en-US" dirty="0"/>
          </a:p>
        </p:txBody>
      </p:sp>
    </p:spTree>
    <p:extLst>
      <p:ext uri="{BB962C8B-B14F-4D97-AF65-F5344CB8AC3E}">
        <p14:creationId xmlns:p14="http://schemas.microsoft.com/office/powerpoint/2010/main" val="34018818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3113C0-7657-99E1-0A8E-7923F284F98C}"/>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7AEAEB6-EDCD-7472-34B7-3D870045F8C0}"/>
              </a:ext>
            </a:extLst>
          </p:cNvPr>
          <p:cNvSpPr txBox="1">
            <a:spLocks/>
          </p:cNvSpPr>
          <p:nvPr/>
        </p:nvSpPr>
        <p:spPr>
          <a:xfrm>
            <a:off x="206381" y="1109569"/>
            <a:ext cx="5027518" cy="1169574"/>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LUẬT SỬ DỤNG HIỆU QUẢ NĂNG LƯỢNG</a:t>
            </a:r>
            <a:endParaRPr lang="en-US" sz="3200" kern="0" dirty="0">
              <a:latin typeface="Cambria"/>
              <a:ea typeface="Cambria"/>
              <a:cs typeface="Cambria"/>
              <a:sym typeface="Cambria"/>
            </a:endParaRPr>
          </a:p>
        </p:txBody>
      </p:sp>
      <p:sp>
        <p:nvSpPr>
          <p:cNvPr id="12" name="Rectangle 11">
            <a:extLst>
              <a:ext uri="{FF2B5EF4-FFF2-40B4-BE49-F238E27FC236}">
                <a16:creationId xmlns:a16="http://schemas.microsoft.com/office/drawing/2014/main" id="{7A21DDF9-C8B9-E299-F707-BEBC2EF4150B}"/>
              </a:ext>
            </a:extLst>
          </p:cNvPr>
          <p:cNvSpPr/>
          <p:nvPr/>
        </p:nvSpPr>
        <p:spPr>
          <a:xfrm>
            <a:off x="5630092" y="1412642"/>
            <a:ext cx="2926080" cy="866501"/>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r>
              <a:rPr lang="en-US" sz="1600" b="1" dirty="0">
                <a:solidFill>
                  <a:schemeClr val="bg2">
                    <a:lumMod val="10000"/>
                  </a:schemeClr>
                </a:solidFill>
                <a:latin typeface="Cambria" panose="02040503050406030204" pitchFamily="18" charset="0"/>
              </a:rPr>
              <a:t>50/2010/QH12</a:t>
            </a:r>
          </a:p>
          <a:p>
            <a:pPr algn="ctr"/>
            <a:r>
              <a:rPr lang="vi-VN" sz="1600" dirty="0">
                <a:solidFill>
                  <a:schemeClr val="bg2">
                    <a:lumMod val="10000"/>
                  </a:schemeClr>
                </a:solidFill>
                <a:latin typeface="Cambria" panose="02040503050406030204" pitchFamily="18" charset="0"/>
              </a:rPr>
              <a:t>LUẬT</a:t>
            </a:r>
            <a:r>
              <a:rPr lang="en-US" sz="1600" dirty="0">
                <a:solidFill>
                  <a:schemeClr val="bg2">
                    <a:lumMod val="10000"/>
                  </a:schemeClr>
                </a:solidFill>
                <a:latin typeface="Cambria" panose="02040503050406030204" pitchFamily="18" charset="0"/>
              </a:rPr>
              <a:t> </a:t>
            </a:r>
            <a:r>
              <a:rPr lang="vi-VN" sz="1600" dirty="0">
                <a:solidFill>
                  <a:schemeClr val="bg2">
                    <a:lumMod val="10000"/>
                  </a:schemeClr>
                </a:solidFill>
                <a:latin typeface="Cambria" panose="02040503050406030204" pitchFamily="18" charset="0"/>
              </a:rPr>
              <a:t>SỬ DỤNG NĂNG LƯỢNG</a:t>
            </a:r>
            <a:endParaRPr lang="en-US" sz="1600" dirty="0">
              <a:solidFill>
                <a:schemeClr val="bg2">
                  <a:lumMod val="10000"/>
                </a:schemeClr>
              </a:solidFill>
              <a:latin typeface="Cambria" panose="02040503050406030204" pitchFamily="18" charset="0"/>
            </a:endParaRPr>
          </a:p>
          <a:p>
            <a:pPr algn="ctr"/>
            <a:r>
              <a:rPr lang="vi-VN" sz="1600" dirty="0">
                <a:solidFill>
                  <a:schemeClr val="bg2">
                    <a:lumMod val="10000"/>
                  </a:schemeClr>
                </a:solidFill>
                <a:latin typeface="Cambria" panose="02040503050406030204" pitchFamily="18" charset="0"/>
              </a:rPr>
              <a:t>TIẾT KIỆM VÀ HIỆU QUẢ</a:t>
            </a:r>
            <a:endParaRPr lang="en-US" sz="1600" dirty="0">
              <a:solidFill>
                <a:schemeClr val="bg2">
                  <a:lumMod val="10000"/>
                </a:schemeClr>
              </a:solidFill>
              <a:latin typeface="Cambria" panose="02040503050406030204" pitchFamily="18" charset="0"/>
            </a:endParaRPr>
          </a:p>
        </p:txBody>
      </p:sp>
      <p:sp>
        <p:nvSpPr>
          <p:cNvPr id="13" name="Rectangle 12">
            <a:extLst>
              <a:ext uri="{FF2B5EF4-FFF2-40B4-BE49-F238E27FC236}">
                <a16:creationId xmlns:a16="http://schemas.microsoft.com/office/drawing/2014/main" id="{F7785674-C3AB-E590-C710-51D874D0602A}"/>
              </a:ext>
            </a:extLst>
          </p:cNvPr>
          <p:cNvSpPr/>
          <p:nvPr/>
        </p:nvSpPr>
        <p:spPr>
          <a:xfrm>
            <a:off x="2554726" y="3013579"/>
            <a:ext cx="4077255" cy="914281"/>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600" b="1" dirty="0">
                <a:solidFill>
                  <a:schemeClr val="bg2">
                    <a:lumMod val="10000"/>
                  </a:schemeClr>
                </a:solidFill>
                <a:latin typeface="Cambria" panose="02040503050406030204" pitchFamily="18" charset="0"/>
              </a:rPr>
              <a:t>21/2011/NĐ-CP</a:t>
            </a:r>
          </a:p>
          <a:p>
            <a:pPr algn="ctr"/>
            <a:r>
              <a:rPr lang="vi-VN" sz="1600" dirty="0">
                <a:solidFill>
                  <a:schemeClr val="bg2">
                    <a:lumMod val="10000"/>
                  </a:schemeClr>
                </a:solidFill>
                <a:latin typeface="Cambria" panose="02040503050406030204" pitchFamily="18" charset="0"/>
              </a:rPr>
              <a:t>Quy định chi tiết và biện pháp thi hành Luật sử dụng năng lượng tiết kiệm và hiệu quả</a:t>
            </a:r>
            <a:endParaRPr lang="en-US" sz="1600" dirty="0">
              <a:solidFill>
                <a:schemeClr val="bg2">
                  <a:lumMod val="10000"/>
                </a:schemeClr>
              </a:solidFill>
              <a:latin typeface="Cambria" panose="02040503050406030204" pitchFamily="18" charset="0"/>
            </a:endParaRPr>
          </a:p>
        </p:txBody>
      </p:sp>
      <p:cxnSp>
        <p:nvCxnSpPr>
          <p:cNvPr id="14" name="Straight Arrow Connector 13">
            <a:extLst>
              <a:ext uri="{FF2B5EF4-FFF2-40B4-BE49-F238E27FC236}">
                <a16:creationId xmlns:a16="http://schemas.microsoft.com/office/drawing/2014/main" id="{0C31B45C-1E9D-17E5-4A1E-EF246C09502C}"/>
              </a:ext>
            </a:extLst>
          </p:cNvPr>
          <p:cNvCxnSpPr>
            <a:cxnSpLocks/>
            <a:endCxn id="13" idx="0"/>
          </p:cNvCxnSpPr>
          <p:nvPr/>
        </p:nvCxnSpPr>
        <p:spPr>
          <a:xfrm>
            <a:off x="4593353" y="2698825"/>
            <a:ext cx="1" cy="314754"/>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ADE20A99-0254-4E3F-ED27-E34A8A0EDCC5}"/>
              </a:ext>
            </a:extLst>
          </p:cNvPr>
          <p:cNvSpPr/>
          <p:nvPr/>
        </p:nvSpPr>
        <p:spPr>
          <a:xfrm>
            <a:off x="7182683" y="3038803"/>
            <a:ext cx="4823368" cy="894853"/>
          </a:xfrm>
          <a:prstGeom prst="rect">
            <a:avLst/>
          </a:prstGeom>
          <a:ln/>
        </p:spPr>
        <p:style>
          <a:lnRef idx="1">
            <a:schemeClr val="accent6"/>
          </a:lnRef>
          <a:fillRef idx="3">
            <a:schemeClr val="accent6"/>
          </a:fillRef>
          <a:effectRef idx="2">
            <a:schemeClr val="accent6"/>
          </a:effectRef>
          <a:fontRef idx="minor">
            <a:schemeClr val="lt1"/>
          </a:fontRef>
        </p:style>
        <p:txBody>
          <a:bodyPr rtlCol="0" anchor="ctr"/>
          <a:lstStyle/>
          <a:p>
            <a:pPr algn="ctr"/>
            <a:r>
              <a:rPr lang="en-US" sz="1600" b="1" dirty="0">
                <a:solidFill>
                  <a:schemeClr val="bg2">
                    <a:lumMod val="10000"/>
                  </a:schemeClr>
                </a:solidFill>
                <a:latin typeface="Cambria" panose="02040503050406030204" pitchFamily="18" charset="0"/>
              </a:rPr>
              <a:t>17/2022/NĐ-CP</a:t>
            </a:r>
          </a:p>
          <a:p>
            <a:pPr algn="ctr"/>
            <a:r>
              <a:rPr lang="en-US" sz="1600" dirty="0">
                <a:solidFill>
                  <a:schemeClr val="bg2">
                    <a:lumMod val="10000"/>
                  </a:schemeClr>
                </a:solidFill>
                <a:latin typeface="Cambria" panose="02040503050406030204" pitchFamily="18" charset="0"/>
              </a:rPr>
              <a:t>Quy </a:t>
            </a:r>
            <a:r>
              <a:rPr lang="en-US" sz="1600" dirty="0" err="1">
                <a:solidFill>
                  <a:schemeClr val="bg2">
                    <a:lumMod val="10000"/>
                  </a:schemeClr>
                </a:solidFill>
                <a:latin typeface="Cambria" panose="02040503050406030204" pitchFamily="18" charset="0"/>
              </a:rPr>
              <a:t>định</a:t>
            </a:r>
            <a:r>
              <a:rPr lang="en-US" sz="1600" dirty="0">
                <a:solidFill>
                  <a:schemeClr val="bg2">
                    <a:lumMod val="10000"/>
                  </a:schemeClr>
                </a:solidFill>
                <a:latin typeface="Cambria" panose="02040503050406030204" pitchFamily="18" charset="0"/>
              </a:rPr>
              <a:t> </a:t>
            </a:r>
            <a:r>
              <a:rPr lang="en-US" sz="1600" dirty="0" err="1">
                <a:solidFill>
                  <a:schemeClr val="bg2">
                    <a:lumMod val="10000"/>
                  </a:schemeClr>
                </a:solidFill>
                <a:latin typeface="Cambria" panose="02040503050406030204" pitchFamily="18" charset="0"/>
              </a:rPr>
              <a:t>xử</a:t>
            </a:r>
            <a:r>
              <a:rPr lang="en-US" sz="1600" dirty="0">
                <a:solidFill>
                  <a:schemeClr val="bg2">
                    <a:lumMod val="10000"/>
                  </a:schemeClr>
                </a:solidFill>
                <a:latin typeface="Cambria" panose="02040503050406030204" pitchFamily="18" charset="0"/>
              </a:rPr>
              <a:t> </a:t>
            </a:r>
            <a:r>
              <a:rPr lang="en-US" sz="1600" dirty="0" err="1">
                <a:solidFill>
                  <a:schemeClr val="bg2">
                    <a:lumMod val="10000"/>
                  </a:schemeClr>
                </a:solidFill>
                <a:latin typeface="Cambria" panose="02040503050406030204" pitchFamily="18" charset="0"/>
              </a:rPr>
              <a:t>phạt</a:t>
            </a:r>
            <a:r>
              <a:rPr lang="en-US" sz="1600" dirty="0">
                <a:solidFill>
                  <a:schemeClr val="bg2">
                    <a:lumMod val="10000"/>
                  </a:schemeClr>
                </a:solidFill>
                <a:latin typeface="Cambria" panose="02040503050406030204" pitchFamily="18" charset="0"/>
              </a:rPr>
              <a:t> </a:t>
            </a:r>
            <a:r>
              <a:rPr lang="vi-VN" sz="1600" dirty="0">
                <a:solidFill>
                  <a:schemeClr val="bg2">
                    <a:lumMod val="10000"/>
                  </a:schemeClr>
                </a:solidFill>
                <a:latin typeface="Cambria" panose="02040503050406030204" pitchFamily="18" charset="0"/>
              </a:rPr>
              <a:t>trong lĩnh vực điện lực, an toàn đập thủy điện, sử dụng năng lượng tiết kiệm và hiệu quả</a:t>
            </a:r>
            <a:endParaRPr lang="en-US" sz="1600" dirty="0">
              <a:solidFill>
                <a:schemeClr val="bg2">
                  <a:lumMod val="10000"/>
                </a:schemeClr>
              </a:solidFill>
              <a:latin typeface="Cambria" panose="02040503050406030204" pitchFamily="18" charset="0"/>
            </a:endParaRPr>
          </a:p>
        </p:txBody>
      </p:sp>
      <p:grpSp>
        <p:nvGrpSpPr>
          <p:cNvPr id="16" name="Group 15">
            <a:extLst>
              <a:ext uri="{FF2B5EF4-FFF2-40B4-BE49-F238E27FC236}">
                <a16:creationId xmlns:a16="http://schemas.microsoft.com/office/drawing/2014/main" id="{E5BFBDD0-929A-BAD9-38B2-896EF26A621D}"/>
              </a:ext>
            </a:extLst>
          </p:cNvPr>
          <p:cNvGrpSpPr/>
          <p:nvPr/>
        </p:nvGrpSpPr>
        <p:grpSpPr>
          <a:xfrm>
            <a:off x="439177" y="3927860"/>
            <a:ext cx="9892276" cy="2843942"/>
            <a:chOff x="439177" y="3277890"/>
            <a:chExt cx="9892276" cy="2843942"/>
          </a:xfrm>
        </p:grpSpPr>
        <p:cxnSp>
          <p:nvCxnSpPr>
            <p:cNvPr id="17" name="Straight Arrow Connector 16">
              <a:extLst>
                <a:ext uri="{FF2B5EF4-FFF2-40B4-BE49-F238E27FC236}">
                  <a16:creationId xmlns:a16="http://schemas.microsoft.com/office/drawing/2014/main" id="{465C2931-14AE-9FCB-A661-6D00623A2AD4}"/>
                </a:ext>
              </a:extLst>
            </p:cNvPr>
            <p:cNvCxnSpPr>
              <a:cxnSpLocks/>
              <a:stCxn id="13" idx="2"/>
              <a:endCxn id="20" idx="0"/>
            </p:cNvCxnSpPr>
            <p:nvPr/>
          </p:nvCxnSpPr>
          <p:spPr>
            <a:xfrm>
              <a:off x="4593354" y="3292880"/>
              <a:ext cx="0" cy="293497"/>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3B1A1E3F-DDC7-704C-0ED6-BCD4040E8866}"/>
                </a:ext>
              </a:extLst>
            </p:cNvPr>
            <p:cNvSpPr/>
            <p:nvPr/>
          </p:nvSpPr>
          <p:spPr>
            <a:xfrm>
              <a:off x="439177" y="3586377"/>
              <a:ext cx="2522370" cy="2280650"/>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1600" b="1" dirty="0">
                  <a:solidFill>
                    <a:schemeClr val="bg2">
                      <a:lumMod val="10000"/>
                    </a:schemeClr>
                  </a:solidFill>
                  <a:latin typeface="Cambria" panose="02040503050406030204" pitchFamily="18" charset="0"/>
                </a:rPr>
                <a:t>25/2020/TT-BCT</a:t>
              </a:r>
            </a:p>
            <a:p>
              <a:pPr algn="ctr"/>
              <a:r>
                <a:rPr lang="vi-VN" sz="1600" dirty="0">
                  <a:solidFill>
                    <a:schemeClr val="bg2">
                      <a:lumMod val="10000"/>
                    </a:schemeClr>
                  </a:solidFill>
                  <a:latin typeface="Cambria" panose="02040503050406030204" pitchFamily="18" charset="0"/>
                </a:rPr>
                <a:t>Quy định về việc lập kế hoạch, báo cáo thực hiện kế hoạch sử dụng năng lượng tiết kiệm và hiệu quả, thực hiện kế hoạch kiểm toán năng lượng</a:t>
              </a:r>
              <a:endParaRPr lang="en-US" sz="1600" dirty="0">
                <a:solidFill>
                  <a:schemeClr val="bg2">
                    <a:lumMod val="10000"/>
                  </a:schemeClr>
                </a:solidFill>
                <a:latin typeface="Cambria" panose="02040503050406030204" pitchFamily="18" charset="0"/>
              </a:endParaRPr>
            </a:p>
          </p:txBody>
        </p:sp>
        <p:sp>
          <p:nvSpPr>
            <p:cNvPr id="19" name="Rectangle 18">
              <a:extLst>
                <a:ext uri="{FF2B5EF4-FFF2-40B4-BE49-F238E27FC236}">
                  <a16:creationId xmlns:a16="http://schemas.microsoft.com/office/drawing/2014/main" id="{B9094DF6-B7B2-D60D-C4B5-45FA9513810D}"/>
                </a:ext>
              </a:extLst>
            </p:cNvPr>
            <p:cNvSpPr/>
            <p:nvPr/>
          </p:nvSpPr>
          <p:spPr>
            <a:xfrm>
              <a:off x="6200941" y="3592644"/>
              <a:ext cx="4130512" cy="2529188"/>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vi-VN" sz="1600" b="1" dirty="0">
                  <a:solidFill>
                    <a:schemeClr val="bg2">
                      <a:lumMod val="10000"/>
                    </a:schemeClr>
                  </a:solidFill>
                  <a:latin typeface="Cambria" panose="02040503050406030204" pitchFamily="18" charset="0"/>
                </a:rPr>
                <a:t>28/2024/TT-BCT: </a:t>
              </a:r>
              <a:r>
                <a:rPr lang="vi-VN" sz="1600" dirty="0">
                  <a:solidFill>
                    <a:schemeClr val="bg2">
                      <a:lumMod val="10000"/>
                    </a:schemeClr>
                  </a:solidFill>
                  <a:latin typeface="Cambria" panose="02040503050406030204" pitchFamily="18" charset="0"/>
                </a:rPr>
                <a:t>Sản xuất bia và đồ uống không cồn</a:t>
              </a:r>
            </a:p>
            <a:p>
              <a:pPr algn="ctr"/>
              <a:r>
                <a:rPr lang="vi-VN" sz="1600" b="1" dirty="0">
                  <a:solidFill>
                    <a:schemeClr val="bg2">
                      <a:lumMod val="10000"/>
                    </a:schemeClr>
                  </a:solidFill>
                  <a:latin typeface="Cambria" panose="02040503050406030204" pitchFamily="18" charset="0"/>
                </a:rPr>
                <a:t>27/VBHN-BCT: </a:t>
              </a:r>
              <a:r>
                <a:rPr lang="vi-VN" sz="1600" dirty="0">
                  <a:solidFill>
                    <a:schemeClr val="bg2">
                      <a:lumMod val="10000"/>
                    </a:schemeClr>
                  </a:solidFill>
                  <a:latin typeface="Cambria" panose="02040503050406030204" pitchFamily="18" charset="0"/>
                </a:rPr>
                <a:t>Thép</a:t>
              </a:r>
            </a:p>
            <a:p>
              <a:pPr algn="ctr"/>
              <a:r>
                <a:rPr lang="vi-VN" sz="1600" b="1" dirty="0">
                  <a:solidFill>
                    <a:schemeClr val="bg2">
                      <a:lumMod val="10000"/>
                    </a:schemeClr>
                  </a:solidFill>
                  <a:latin typeface="Cambria" panose="02040503050406030204" pitchFamily="18" charset="0"/>
                </a:rPr>
                <a:t>29/2024/TT-BCT: </a:t>
              </a:r>
              <a:r>
                <a:rPr lang="vi-VN" sz="1600" dirty="0">
                  <a:solidFill>
                    <a:schemeClr val="bg2">
                      <a:lumMod val="10000"/>
                    </a:schemeClr>
                  </a:solidFill>
                  <a:latin typeface="Cambria" panose="02040503050406030204" pitchFamily="18" charset="0"/>
                </a:rPr>
                <a:t>Sản xuất nhựa</a:t>
              </a:r>
            </a:p>
            <a:p>
              <a:pPr algn="ctr"/>
              <a:r>
                <a:rPr lang="vi-VN" sz="1600" b="1" dirty="0">
                  <a:solidFill>
                    <a:schemeClr val="bg2">
                      <a:lumMod val="10000"/>
                    </a:schemeClr>
                  </a:solidFill>
                  <a:latin typeface="Cambria" panose="02040503050406030204" pitchFamily="18" charset="0"/>
                </a:rPr>
                <a:t>24/2017/TT-BCT: </a:t>
              </a:r>
              <a:r>
                <a:rPr lang="vi-VN" sz="1600" dirty="0">
                  <a:solidFill>
                    <a:schemeClr val="bg2">
                      <a:lumMod val="10000"/>
                    </a:schemeClr>
                  </a:solidFill>
                  <a:latin typeface="Cambria" panose="02040503050406030204" pitchFamily="18" charset="0"/>
                </a:rPr>
                <a:t>Sản xuất giấy</a:t>
              </a:r>
            </a:p>
            <a:p>
              <a:pPr algn="ctr"/>
              <a:r>
                <a:rPr lang="vi-VN" sz="1600" b="1" dirty="0">
                  <a:solidFill>
                    <a:schemeClr val="bg2">
                      <a:lumMod val="10000"/>
                    </a:schemeClr>
                  </a:solidFill>
                  <a:latin typeface="Cambria" panose="02040503050406030204" pitchFamily="18" charset="0"/>
                </a:rPr>
                <a:t>52/2018/TT-BCT: </a:t>
              </a:r>
              <a:r>
                <a:rPr lang="vi-VN" sz="1600" dirty="0">
                  <a:solidFill>
                    <a:schemeClr val="bg2">
                      <a:lumMod val="10000"/>
                    </a:schemeClr>
                  </a:solidFill>
                  <a:latin typeface="Cambria" panose="02040503050406030204" pitchFamily="18" charset="0"/>
                </a:rPr>
                <a:t>Chế biến thủy sản (cá da trơn và tôm)</a:t>
              </a:r>
            </a:p>
            <a:p>
              <a:pPr algn="ctr"/>
              <a:r>
                <a:rPr lang="vi-VN" sz="1600" b="1" dirty="0">
                  <a:solidFill>
                    <a:schemeClr val="bg2">
                      <a:lumMod val="10000"/>
                    </a:schemeClr>
                  </a:solidFill>
                  <a:latin typeface="Cambria" panose="02040503050406030204" pitchFamily="18" charset="0"/>
                </a:rPr>
                <a:t>39/2019/TT-BCT: </a:t>
              </a:r>
              <a:r>
                <a:rPr lang="vi-VN" sz="1600" dirty="0">
                  <a:solidFill>
                    <a:schemeClr val="bg2">
                      <a:lumMod val="10000"/>
                    </a:schemeClr>
                  </a:solidFill>
                  <a:latin typeface="Cambria" panose="02040503050406030204" pitchFamily="18" charset="0"/>
                </a:rPr>
                <a:t>Sản xuất đường mía</a:t>
              </a:r>
              <a:endParaRPr lang="en-US" sz="1600" dirty="0">
                <a:solidFill>
                  <a:schemeClr val="bg2">
                    <a:lumMod val="10000"/>
                  </a:schemeClr>
                </a:solidFill>
                <a:latin typeface="Cambria" panose="02040503050406030204" pitchFamily="18" charset="0"/>
              </a:endParaRPr>
            </a:p>
            <a:p>
              <a:pPr algn="ctr"/>
              <a:r>
                <a:rPr lang="en-US" sz="1600" b="1" dirty="0">
                  <a:latin typeface="Cambria" panose="02040503050406030204" pitchFamily="18" charset="0"/>
                  <a:ea typeface="Cambria" panose="02040503050406030204" pitchFamily="18" charset="0"/>
                  <a:cs typeface="Times New Roman" panose="02020603050405020304" pitchFamily="18" charset="0"/>
                </a:rPr>
                <a:t>17/2022/TT-BCT: </a:t>
              </a:r>
              <a:r>
                <a:rPr lang="en-US" sz="1600" dirty="0" err="1">
                  <a:latin typeface="Cambria" panose="02040503050406030204" pitchFamily="18" charset="0"/>
                  <a:ea typeface="Cambria" panose="02040503050406030204" pitchFamily="18" charset="0"/>
                  <a:cs typeface="Times New Roman" panose="02020603050405020304" pitchFamily="18" charset="0"/>
                </a:rPr>
                <a:t>Hóa</a:t>
              </a:r>
              <a:r>
                <a:rPr lang="en-US" sz="1600" dirty="0">
                  <a:latin typeface="Cambria" panose="02040503050406030204" pitchFamily="18" charset="0"/>
                  <a:ea typeface="Cambria" panose="02040503050406030204" pitchFamily="18" charset="0"/>
                  <a:cs typeface="Times New Roman" panose="02020603050405020304" pitchFamily="18" charset="0"/>
                </a:rPr>
                <a:t> </a:t>
              </a:r>
              <a:r>
                <a:rPr lang="en-US" sz="1600" dirty="0" err="1">
                  <a:latin typeface="Cambria" panose="02040503050406030204" pitchFamily="18" charset="0"/>
                  <a:ea typeface="Cambria" panose="02040503050406030204" pitchFamily="18" charset="0"/>
                  <a:cs typeface="Times New Roman" panose="02020603050405020304" pitchFamily="18" charset="0"/>
                </a:rPr>
                <a:t>chất</a:t>
              </a:r>
              <a:endParaRPr lang="vi-VN" sz="1400" b="1" dirty="0">
                <a:solidFill>
                  <a:schemeClr val="bg2">
                    <a:lumMod val="10000"/>
                  </a:schemeClr>
                </a:solidFill>
                <a:latin typeface="Cambria" panose="02040503050406030204" pitchFamily="18" charset="0"/>
                <a:ea typeface="Cambria" panose="02040503050406030204" pitchFamily="18" charset="0"/>
                <a:cs typeface="Times New Roman" panose="02020603050405020304" pitchFamily="18" charset="0"/>
              </a:endParaRPr>
            </a:p>
          </p:txBody>
        </p:sp>
        <p:sp>
          <p:nvSpPr>
            <p:cNvPr id="20" name="Rectangle 19">
              <a:extLst>
                <a:ext uri="{FF2B5EF4-FFF2-40B4-BE49-F238E27FC236}">
                  <a16:creationId xmlns:a16="http://schemas.microsoft.com/office/drawing/2014/main" id="{C5A48AAB-974F-2FC3-894C-D2CF4205713C}"/>
                </a:ext>
              </a:extLst>
            </p:cNvPr>
            <p:cNvSpPr/>
            <p:nvPr/>
          </p:nvSpPr>
          <p:spPr>
            <a:xfrm>
              <a:off x="3332169" y="3586377"/>
              <a:ext cx="2522370" cy="2280644"/>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r>
                <a:rPr lang="vi-VN" sz="1600" b="1" dirty="0">
                  <a:solidFill>
                    <a:schemeClr val="bg2">
                      <a:lumMod val="10000"/>
                    </a:schemeClr>
                  </a:solidFill>
                  <a:latin typeface="Cambria" panose="02040503050406030204" pitchFamily="18" charset="0"/>
                </a:rPr>
                <a:t>1011/QĐ-TTg (2024)</a:t>
              </a:r>
            </a:p>
            <a:p>
              <a:pPr algn="ctr"/>
              <a:r>
                <a:rPr lang="vi-VN" sz="1600" dirty="0">
                  <a:solidFill>
                    <a:schemeClr val="bg2">
                      <a:lumMod val="10000"/>
                    </a:schemeClr>
                  </a:solidFill>
                  <a:latin typeface="Cambria" panose="02040503050406030204" pitchFamily="18" charset="0"/>
                </a:rPr>
                <a:t>Danh sách cơ sở sử dụng năng lượng trọng điểm năm 2023, yêu cầu các cơ sở thực hiện kiểm toán năng lượng, lập báo cáo SDNLTK&amp;HQ.</a:t>
              </a:r>
            </a:p>
          </p:txBody>
        </p:sp>
        <p:cxnSp>
          <p:nvCxnSpPr>
            <p:cNvPr id="21" name="Straight Arrow Connector 20">
              <a:extLst>
                <a:ext uri="{FF2B5EF4-FFF2-40B4-BE49-F238E27FC236}">
                  <a16:creationId xmlns:a16="http://schemas.microsoft.com/office/drawing/2014/main" id="{B887A1ED-BEA5-1DB2-B1F0-411842FF6AC6}"/>
                </a:ext>
              </a:extLst>
            </p:cNvPr>
            <p:cNvCxnSpPr>
              <a:cxnSpLocks/>
              <a:endCxn id="18" idx="0"/>
            </p:cNvCxnSpPr>
            <p:nvPr/>
          </p:nvCxnSpPr>
          <p:spPr>
            <a:xfrm>
              <a:off x="1700362" y="3321667"/>
              <a:ext cx="0" cy="26471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01D3494-1BA0-6CEE-2858-15BC8E5CFD45}"/>
                </a:ext>
              </a:extLst>
            </p:cNvPr>
            <p:cNvCxnSpPr>
              <a:cxnSpLocks/>
            </p:cNvCxnSpPr>
            <p:nvPr/>
          </p:nvCxnSpPr>
          <p:spPr>
            <a:xfrm>
              <a:off x="1673816" y="3301544"/>
              <a:ext cx="6607879"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8BA87088-8AFB-DE44-1E61-E97B31338695}"/>
                </a:ext>
              </a:extLst>
            </p:cNvPr>
            <p:cNvCxnSpPr>
              <a:cxnSpLocks/>
              <a:endCxn id="19" idx="0"/>
            </p:cNvCxnSpPr>
            <p:nvPr/>
          </p:nvCxnSpPr>
          <p:spPr>
            <a:xfrm>
              <a:off x="8266197" y="3277890"/>
              <a:ext cx="0" cy="314754"/>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grpSp>
      <p:cxnSp>
        <p:nvCxnSpPr>
          <p:cNvPr id="24" name="Straight Connector 23">
            <a:extLst>
              <a:ext uri="{FF2B5EF4-FFF2-40B4-BE49-F238E27FC236}">
                <a16:creationId xmlns:a16="http://schemas.microsoft.com/office/drawing/2014/main" id="{517D33C3-53A7-AB7D-243E-5DC04FD04376}"/>
              </a:ext>
            </a:extLst>
          </p:cNvPr>
          <p:cNvCxnSpPr>
            <a:cxnSpLocks/>
          </p:cNvCxnSpPr>
          <p:nvPr/>
        </p:nvCxnSpPr>
        <p:spPr>
          <a:xfrm>
            <a:off x="4579123" y="2725962"/>
            <a:ext cx="5027518"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90F703BB-9286-13C6-EF27-26F65B525722}"/>
              </a:ext>
            </a:extLst>
          </p:cNvPr>
          <p:cNvCxnSpPr>
            <a:cxnSpLocks/>
            <a:endCxn id="15" idx="0"/>
          </p:cNvCxnSpPr>
          <p:nvPr/>
        </p:nvCxnSpPr>
        <p:spPr>
          <a:xfrm>
            <a:off x="9594367" y="2698825"/>
            <a:ext cx="0" cy="339978"/>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1307051F-5397-D45E-3241-86C23B77823B}"/>
              </a:ext>
            </a:extLst>
          </p:cNvPr>
          <p:cNvCxnSpPr>
            <a:cxnSpLocks/>
            <a:stCxn id="12" idx="2"/>
          </p:cNvCxnSpPr>
          <p:nvPr/>
        </p:nvCxnSpPr>
        <p:spPr>
          <a:xfrm>
            <a:off x="7093132" y="2279143"/>
            <a:ext cx="0" cy="454852"/>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7" name="Rectangle 26">
            <a:extLst>
              <a:ext uri="{FF2B5EF4-FFF2-40B4-BE49-F238E27FC236}">
                <a16:creationId xmlns:a16="http://schemas.microsoft.com/office/drawing/2014/main" id="{DF54BE0A-E15B-0B05-B0E5-D3CD2BFA4388}"/>
              </a:ext>
            </a:extLst>
          </p:cNvPr>
          <p:cNvSpPr/>
          <p:nvPr/>
        </p:nvSpPr>
        <p:spPr>
          <a:xfrm>
            <a:off x="9592910" y="1427731"/>
            <a:ext cx="2413139" cy="866501"/>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r>
              <a:rPr lang="vi-VN" sz="1600" b="1" dirty="0">
                <a:solidFill>
                  <a:schemeClr val="bg2">
                    <a:lumMod val="10000"/>
                  </a:schemeClr>
                </a:solidFill>
                <a:latin typeface="Cambria" panose="02040503050406030204" pitchFamily="18" charset="0"/>
              </a:rPr>
              <a:t>77/2025/QH15</a:t>
            </a:r>
            <a:endParaRPr lang="en-US" sz="1600" b="1" dirty="0">
              <a:solidFill>
                <a:schemeClr val="bg2">
                  <a:lumMod val="10000"/>
                </a:schemeClr>
              </a:solidFill>
              <a:latin typeface="Cambria" panose="02040503050406030204" pitchFamily="18" charset="0"/>
            </a:endParaRPr>
          </a:p>
          <a:p>
            <a:pPr algn="ctr"/>
            <a:r>
              <a:rPr lang="en-US" sz="1600" dirty="0">
                <a:solidFill>
                  <a:schemeClr val="bg2">
                    <a:lumMod val="10000"/>
                  </a:schemeClr>
                </a:solidFill>
                <a:latin typeface="Cambria" panose="02040503050406030204" pitchFamily="18" charset="0"/>
              </a:rPr>
              <a:t>(Sửa </a:t>
            </a:r>
            <a:r>
              <a:rPr lang="en-US" sz="1600" dirty="0" err="1">
                <a:solidFill>
                  <a:schemeClr val="bg2">
                    <a:lumMod val="10000"/>
                  </a:schemeClr>
                </a:solidFill>
                <a:latin typeface="Cambria" panose="02040503050406030204" pitchFamily="18" charset="0"/>
              </a:rPr>
              <a:t>đổi</a:t>
            </a:r>
            <a:r>
              <a:rPr lang="en-US" sz="1600" dirty="0">
                <a:solidFill>
                  <a:schemeClr val="bg2">
                    <a:lumMod val="10000"/>
                  </a:schemeClr>
                </a:solidFill>
                <a:latin typeface="Cambria" panose="02040503050406030204" pitchFamily="18" charset="0"/>
              </a:rPr>
              <a:t> </a:t>
            </a:r>
            <a:r>
              <a:rPr lang="en-US" sz="1600" dirty="0" err="1">
                <a:solidFill>
                  <a:schemeClr val="bg2">
                    <a:lumMod val="10000"/>
                  </a:schemeClr>
                </a:solidFill>
                <a:latin typeface="Cambria" panose="02040503050406030204" pitchFamily="18" charset="0"/>
              </a:rPr>
              <a:t>bổ</a:t>
            </a:r>
            <a:r>
              <a:rPr lang="en-US" sz="1600" dirty="0">
                <a:solidFill>
                  <a:schemeClr val="bg2">
                    <a:lumMod val="10000"/>
                  </a:schemeClr>
                </a:solidFill>
                <a:latin typeface="Cambria" panose="02040503050406030204" pitchFamily="18" charset="0"/>
              </a:rPr>
              <a:t> sung)</a:t>
            </a:r>
          </a:p>
          <a:p>
            <a:pPr algn="ctr"/>
            <a:r>
              <a:rPr lang="en-US" sz="1600" b="1" dirty="0" err="1">
                <a:solidFill>
                  <a:srgbClr val="FF0000"/>
                </a:solidFill>
              </a:rPr>
              <a:t>hiệu</a:t>
            </a:r>
            <a:r>
              <a:rPr lang="en-US" sz="1600" b="1" dirty="0">
                <a:solidFill>
                  <a:srgbClr val="FF0000"/>
                </a:solidFill>
              </a:rPr>
              <a:t> </a:t>
            </a:r>
            <a:r>
              <a:rPr lang="en-US" sz="1600" b="1" dirty="0" err="1">
                <a:solidFill>
                  <a:srgbClr val="FF0000"/>
                </a:solidFill>
              </a:rPr>
              <a:t>lực</a:t>
            </a:r>
            <a:r>
              <a:rPr lang="en-US" sz="1600" b="1" dirty="0">
                <a:solidFill>
                  <a:srgbClr val="FF0000"/>
                </a:solidFill>
              </a:rPr>
              <a:t> </a:t>
            </a:r>
            <a:r>
              <a:rPr lang="en-US" sz="1600" b="1" dirty="0" err="1">
                <a:solidFill>
                  <a:srgbClr val="FF0000"/>
                </a:solidFill>
              </a:rPr>
              <a:t>từ</a:t>
            </a:r>
            <a:r>
              <a:rPr lang="en-US" sz="1600" b="1" dirty="0">
                <a:solidFill>
                  <a:srgbClr val="FF0000"/>
                </a:solidFill>
              </a:rPr>
              <a:t> 01/01/2026</a:t>
            </a:r>
            <a:endParaRPr lang="en-US" sz="1600" b="1" dirty="0">
              <a:solidFill>
                <a:srgbClr val="FF0000"/>
              </a:solidFill>
              <a:latin typeface="Cambria" panose="02040503050406030204" pitchFamily="18" charset="0"/>
            </a:endParaRPr>
          </a:p>
        </p:txBody>
      </p:sp>
      <p:sp>
        <p:nvSpPr>
          <p:cNvPr id="28" name="Arrow: Right 27">
            <a:extLst>
              <a:ext uri="{FF2B5EF4-FFF2-40B4-BE49-F238E27FC236}">
                <a16:creationId xmlns:a16="http://schemas.microsoft.com/office/drawing/2014/main" id="{AABD8D08-4DAD-D7F8-EF56-78B615B15113}"/>
              </a:ext>
            </a:extLst>
          </p:cNvPr>
          <p:cNvSpPr/>
          <p:nvPr/>
        </p:nvSpPr>
        <p:spPr>
          <a:xfrm rot="10800000">
            <a:off x="8719457" y="1784626"/>
            <a:ext cx="734786" cy="248939"/>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FFCEA468-6B4F-3217-C73D-02BD66EC5D6A}"/>
              </a:ext>
            </a:extLst>
          </p:cNvPr>
          <p:cNvSpPr>
            <a:spLocks noGrp="1"/>
          </p:cNvSpPr>
          <p:nvPr>
            <p:ph type="sldNum" sz="quarter" idx="12"/>
          </p:nvPr>
        </p:nvSpPr>
        <p:spPr/>
        <p:txBody>
          <a:bodyPr/>
          <a:lstStyle/>
          <a:p>
            <a:fld id="{DDA70A67-A867-42F0-871F-01B78550C99D}" type="slidenum">
              <a:rPr lang="en-US" smtClean="0"/>
              <a:pPr/>
              <a:t>21</a:t>
            </a:fld>
            <a:endParaRPr lang="en-US" dirty="0"/>
          </a:p>
        </p:txBody>
      </p:sp>
    </p:spTree>
    <p:extLst>
      <p:ext uri="{BB962C8B-B14F-4D97-AF65-F5344CB8AC3E}">
        <p14:creationId xmlns:p14="http://schemas.microsoft.com/office/powerpoint/2010/main" val="33090914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F0440-4BA1-DAF8-073F-9AFD93E548CA}"/>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0109EF04-56F1-A93F-8765-A4A1F34DBC98}"/>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CẬP NHẬT LUẬT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B69CF70D-D6CA-D213-FBDA-DCE1A2575347}"/>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a:solidFill>
                  <a:srgbClr val="FF0000"/>
                </a:solidFill>
                <a:latin typeface="Calisto MT" panose="02040603050505030304" pitchFamily="18" charset="0"/>
                <a:ea typeface="Cambria" panose="02040503050406030204" pitchFamily="18" charset="0"/>
              </a:rPr>
              <a:t>Hiệu </a:t>
            </a:r>
            <a:r>
              <a:rPr lang="en-US" sz="1600" b="1" dirty="0" err="1">
                <a:solidFill>
                  <a:srgbClr val="FF0000"/>
                </a:solidFill>
                <a:latin typeface="Calisto MT" panose="02040603050505030304" pitchFamily="18" charset="0"/>
                <a:ea typeface="Cambria" panose="02040503050406030204" pitchFamily="18" charset="0"/>
              </a:rPr>
              <a:t>lực</a:t>
            </a:r>
            <a:r>
              <a:rPr lang="en-US" sz="1600" b="1" dirty="0">
                <a:solidFill>
                  <a:srgbClr val="FF0000"/>
                </a:solidFill>
                <a:latin typeface="Calisto MT" panose="02040603050505030304" pitchFamily="18" charset="0"/>
                <a:ea typeface="Cambria" panose="02040503050406030204" pitchFamily="18" charset="0"/>
              </a:rPr>
              <a:t> </a:t>
            </a:r>
            <a:r>
              <a:rPr lang="en-US" sz="1600" b="1" dirty="0" err="1">
                <a:solidFill>
                  <a:srgbClr val="FF0000"/>
                </a:solidFill>
                <a:latin typeface="Calisto MT" panose="02040603050505030304" pitchFamily="18" charset="0"/>
                <a:ea typeface="Cambria" panose="02040503050406030204" pitchFamily="18" charset="0"/>
              </a:rPr>
              <a:t>từ</a:t>
            </a:r>
            <a:r>
              <a:rPr lang="en-US" sz="1600" b="1" dirty="0">
                <a:solidFill>
                  <a:srgbClr val="FF0000"/>
                </a:solidFill>
                <a:latin typeface="Calisto MT" panose="02040603050505030304" pitchFamily="18" charset="0"/>
                <a:ea typeface="Cambria" panose="02040503050406030204" pitchFamily="18" charset="0"/>
              </a:rPr>
              <a:t> 01/01/2026</a:t>
            </a:r>
          </a:p>
        </p:txBody>
      </p:sp>
      <p:sp>
        <p:nvSpPr>
          <p:cNvPr id="4" name="Rectangle 3">
            <a:extLst>
              <a:ext uri="{FF2B5EF4-FFF2-40B4-BE49-F238E27FC236}">
                <a16:creationId xmlns:a16="http://schemas.microsoft.com/office/drawing/2014/main" id="{FDA3BC32-972C-AFCF-8CAD-482B496792ED}"/>
              </a:ext>
            </a:extLst>
          </p:cNvPr>
          <p:cNvSpPr/>
          <p:nvPr/>
        </p:nvSpPr>
        <p:spPr>
          <a:xfrm>
            <a:off x="941165" y="2288501"/>
            <a:ext cx="10494622"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buNone/>
            </a:pPr>
            <a:r>
              <a:rPr lang="vi-VN" sz="2000" b="1" dirty="0">
                <a:solidFill>
                  <a:schemeClr val="tx1"/>
                </a:solidFill>
                <a:latin typeface="Cambria" panose="02040503050406030204" pitchFamily="18" charset="0"/>
                <a:ea typeface="Cambria" panose="02040503050406030204" pitchFamily="18" charset="0"/>
              </a:rPr>
              <a:t>Phạm vi và đối tượng điều chỉnh</a:t>
            </a:r>
          </a:p>
          <a:p>
            <a:pPr marL="342900" indent="-342900">
              <a:spcAft>
                <a:spcPts val="1200"/>
              </a:spcAft>
              <a:buFont typeface="Arial" panose="020B0604020202020204" pitchFamily="34" charset="0"/>
              <a:buChar char="•"/>
            </a:pPr>
            <a:r>
              <a:rPr lang="vi-VN" sz="2000" dirty="0">
                <a:solidFill>
                  <a:schemeClr val="tx1"/>
                </a:solidFill>
                <a:latin typeface="Cambria" panose="02040503050406030204" pitchFamily="18" charset="0"/>
                <a:ea typeface="Cambria" panose="02040503050406030204" pitchFamily="18" charset="0"/>
              </a:rPr>
              <a:t>Luật 77 tiếp tục kế thừa Luật số 50/2010/QH12, nhưng mở rộng phạm vi điều chỉnh sang các lĩnh vực xây dựng, giao thông vận tải, thương mại – dịch vụ.</a:t>
            </a:r>
          </a:p>
          <a:p>
            <a:pPr marL="342900" indent="-342900">
              <a:spcAft>
                <a:spcPts val="1200"/>
              </a:spcAft>
              <a:buFont typeface="Arial" panose="020B0604020202020204" pitchFamily="34" charset="0"/>
              <a:buChar char="•"/>
            </a:pPr>
            <a:r>
              <a:rPr lang="vi-VN" sz="2000" dirty="0">
                <a:solidFill>
                  <a:schemeClr val="tx1"/>
                </a:solidFill>
                <a:latin typeface="Cambria" panose="02040503050406030204" pitchFamily="18" charset="0"/>
                <a:ea typeface="Cambria" panose="02040503050406030204" pitchFamily="18" charset="0"/>
              </a:rPr>
              <a:t>Bổ sung trách nhiệm của các bộ ngành (Bộ Xây dựng, Bộ Giao thông vận tải, Bộ Công Thương…) trong ban hành quy chuẩn, định mức năng lượng cho từng lĩnh vực.</a:t>
            </a:r>
          </a:p>
        </p:txBody>
      </p:sp>
      <p:sp>
        <p:nvSpPr>
          <p:cNvPr id="5" name="Slide Number Placeholder 4">
            <a:extLst>
              <a:ext uri="{FF2B5EF4-FFF2-40B4-BE49-F238E27FC236}">
                <a16:creationId xmlns:a16="http://schemas.microsoft.com/office/drawing/2014/main" id="{C6760E4A-E1C7-322B-7857-251A277D7CA7}"/>
              </a:ext>
            </a:extLst>
          </p:cNvPr>
          <p:cNvSpPr>
            <a:spLocks noGrp="1"/>
          </p:cNvSpPr>
          <p:nvPr>
            <p:ph type="sldNum" sz="quarter" idx="12"/>
          </p:nvPr>
        </p:nvSpPr>
        <p:spPr/>
        <p:txBody>
          <a:bodyPr/>
          <a:lstStyle/>
          <a:p>
            <a:fld id="{DDA70A67-A867-42F0-871F-01B78550C99D}" type="slidenum">
              <a:rPr lang="en-US" smtClean="0"/>
              <a:pPr/>
              <a:t>22</a:t>
            </a:fld>
            <a:endParaRPr lang="en-US" dirty="0"/>
          </a:p>
        </p:txBody>
      </p:sp>
    </p:spTree>
    <p:extLst>
      <p:ext uri="{BB962C8B-B14F-4D97-AF65-F5344CB8AC3E}">
        <p14:creationId xmlns:p14="http://schemas.microsoft.com/office/powerpoint/2010/main" val="35983653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B84FD4-51BE-7855-7EB9-6A6B0A5538D7}"/>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738A93B-8415-7F9E-3BE4-B112A2D3BB7A}"/>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CẬP NHẬT LUẬT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31E0561A-95C8-227B-2BA7-798895778F87}"/>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a:solidFill>
                  <a:srgbClr val="FF0000"/>
                </a:solidFill>
                <a:latin typeface="Calisto MT" panose="02040603050505030304" pitchFamily="18" charset="0"/>
                <a:ea typeface="Cambria" panose="02040503050406030204" pitchFamily="18" charset="0"/>
              </a:rPr>
              <a:t>Hiệu </a:t>
            </a:r>
            <a:r>
              <a:rPr lang="en-US" sz="1600" b="1" dirty="0" err="1">
                <a:solidFill>
                  <a:srgbClr val="FF0000"/>
                </a:solidFill>
                <a:latin typeface="Calisto MT" panose="02040603050505030304" pitchFamily="18" charset="0"/>
                <a:ea typeface="Cambria" panose="02040503050406030204" pitchFamily="18" charset="0"/>
              </a:rPr>
              <a:t>lực</a:t>
            </a:r>
            <a:r>
              <a:rPr lang="en-US" sz="1600" b="1" dirty="0">
                <a:solidFill>
                  <a:srgbClr val="FF0000"/>
                </a:solidFill>
                <a:latin typeface="Calisto MT" panose="02040603050505030304" pitchFamily="18" charset="0"/>
                <a:ea typeface="Cambria" panose="02040503050406030204" pitchFamily="18" charset="0"/>
              </a:rPr>
              <a:t> </a:t>
            </a:r>
            <a:r>
              <a:rPr lang="en-US" sz="1600" b="1" dirty="0" err="1">
                <a:solidFill>
                  <a:srgbClr val="FF0000"/>
                </a:solidFill>
                <a:latin typeface="Calisto MT" panose="02040603050505030304" pitchFamily="18" charset="0"/>
                <a:ea typeface="Cambria" panose="02040503050406030204" pitchFamily="18" charset="0"/>
              </a:rPr>
              <a:t>từ</a:t>
            </a:r>
            <a:r>
              <a:rPr lang="en-US" sz="1600" b="1" dirty="0">
                <a:solidFill>
                  <a:srgbClr val="FF0000"/>
                </a:solidFill>
                <a:latin typeface="Calisto MT" panose="02040603050505030304" pitchFamily="18" charset="0"/>
                <a:ea typeface="Cambria" panose="02040503050406030204" pitchFamily="18" charset="0"/>
              </a:rPr>
              <a:t> 01/01/2026</a:t>
            </a:r>
          </a:p>
        </p:txBody>
      </p:sp>
      <p:sp>
        <p:nvSpPr>
          <p:cNvPr id="4" name="Rectangle 3">
            <a:extLst>
              <a:ext uri="{FF2B5EF4-FFF2-40B4-BE49-F238E27FC236}">
                <a16:creationId xmlns:a16="http://schemas.microsoft.com/office/drawing/2014/main" id="{8F2271BF-BC32-DF79-601D-CE38502BC35E}"/>
              </a:ext>
            </a:extLst>
          </p:cNvPr>
          <p:cNvSpPr/>
          <p:nvPr/>
        </p:nvSpPr>
        <p:spPr>
          <a:xfrm>
            <a:off x="573740" y="2288501"/>
            <a:ext cx="11008659"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buNone/>
            </a:pPr>
            <a:r>
              <a:rPr lang="vi-VN" sz="2200" b="1" dirty="0">
                <a:solidFill>
                  <a:schemeClr val="tx1"/>
                </a:solidFill>
                <a:latin typeface="Cambria" panose="02040503050406030204" pitchFamily="18" charset="0"/>
                <a:ea typeface="Cambria" panose="02040503050406030204" pitchFamily="18" charset="0"/>
              </a:rPr>
              <a:t>Khái niệm, định nghĩa</a:t>
            </a:r>
            <a:r>
              <a:rPr lang="en-US" sz="2200" b="1" dirty="0">
                <a:solidFill>
                  <a:schemeClr val="tx1"/>
                </a:solidFill>
                <a:latin typeface="Cambria" panose="02040503050406030204" pitchFamily="18" charset="0"/>
                <a:ea typeface="Cambria" panose="02040503050406030204" pitchFamily="18" charset="0"/>
              </a:rPr>
              <a:t> (</a:t>
            </a:r>
            <a:r>
              <a:rPr lang="en-US" sz="2200" b="1" dirty="0" err="1">
                <a:solidFill>
                  <a:schemeClr val="tx1"/>
                </a:solidFill>
                <a:latin typeface="Cambria" panose="02040503050406030204" pitchFamily="18" charset="0"/>
                <a:ea typeface="Cambria" panose="02040503050406030204" pitchFamily="18" charset="0"/>
              </a:rPr>
              <a:t>Điều</a:t>
            </a:r>
            <a:r>
              <a:rPr lang="en-US" sz="2200" b="1" dirty="0">
                <a:solidFill>
                  <a:schemeClr val="tx1"/>
                </a:solidFill>
                <a:latin typeface="Cambria" panose="02040503050406030204" pitchFamily="18" charset="0"/>
                <a:ea typeface="Cambria" panose="02040503050406030204" pitchFamily="18" charset="0"/>
              </a:rPr>
              <a:t> 3) </a:t>
            </a:r>
            <a:r>
              <a:rPr lang="vi-VN" sz="2200" dirty="0">
                <a:solidFill>
                  <a:schemeClr val="tx1"/>
                </a:solidFill>
                <a:latin typeface="Cambria" panose="02040503050406030204" pitchFamily="18" charset="0"/>
                <a:ea typeface="Cambria" panose="02040503050406030204" pitchFamily="18" charset="0"/>
                <a:sym typeface="Wingdings" panose="05000000000000000000" pitchFamily="2" charset="2"/>
              </a:rPr>
              <a:t>Bổ sung:</a:t>
            </a:r>
            <a:endPar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sym typeface="Wingdings" panose="05000000000000000000" pitchFamily="2" charset="2"/>
              </a:rPr>
              <a:t>Mức hiệu suất năng lượng cao (khoản 10a).</a:t>
            </a:r>
            <a:endPar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sym typeface="Wingdings" panose="05000000000000000000" pitchFamily="2" charset="2"/>
              </a:rPr>
              <a:t>Sản phẩm tiết kiệm năng lượng (bao gồm cả vật liệu xây dựng có tính cách nhiệt tốt).</a:t>
            </a:r>
            <a:endPar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sym typeface="Wingdings" panose="05000000000000000000" pitchFamily="2" charset="2"/>
              </a:rPr>
              <a:t>Tổ chức dịch vụ năng lượng</a:t>
            </a:r>
            <a:r>
              <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rPr>
              <a:t>.</a:t>
            </a: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sym typeface="Wingdings" panose="05000000000000000000" pitchFamily="2" charset="2"/>
              </a:rPr>
              <a:t>Hợp đồng hiệu quả năng lượng.</a:t>
            </a:r>
            <a:endPar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sym typeface="Wingdings" panose="05000000000000000000" pitchFamily="2" charset="2"/>
              </a:rPr>
              <a:t>Chứng chỉ quản lý năng lượng do Bộ Công Thương cấp.</a:t>
            </a:r>
            <a:endPar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endParaRPr>
          </a:p>
          <a:p>
            <a:pPr>
              <a:spcAft>
                <a:spcPts val="1200"/>
              </a:spcAft>
              <a:buNone/>
            </a:pPr>
            <a:r>
              <a:rPr lang="en-US" sz="2200" dirty="0">
                <a:solidFill>
                  <a:schemeClr val="tx1"/>
                </a:solidFill>
                <a:latin typeface="Cambria" panose="02040503050406030204" pitchFamily="18" charset="0"/>
                <a:ea typeface="Cambria" panose="02040503050406030204" pitchFamily="18" charset="0"/>
                <a:sym typeface="Wingdings" panose="05000000000000000000" pitchFamily="2" charset="2"/>
              </a:rPr>
              <a:t> </a:t>
            </a:r>
            <a:r>
              <a:rPr lang="vi-VN" sz="2200" dirty="0">
                <a:solidFill>
                  <a:schemeClr val="tx1"/>
                </a:solidFill>
                <a:latin typeface="Cambria" panose="02040503050406030204" pitchFamily="18" charset="0"/>
                <a:ea typeface="Cambria" panose="02040503050406030204" pitchFamily="18" charset="0"/>
              </a:rPr>
              <a:t> Điểm mới: bổ sung định nghĩa “mức hiệu suất năng lượng cao” và mở rộng sang vật liệu xây dựng.</a:t>
            </a:r>
          </a:p>
        </p:txBody>
      </p:sp>
      <p:sp>
        <p:nvSpPr>
          <p:cNvPr id="5" name="Slide Number Placeholder 4">
            <a:extLst>
              <a:ext uri="{FF2B5EF4-FFF2-40B4-BE49-F238E27FC236}">
                <a16:creationId xmlns:a16="http://schemas.microsoft.com/office/drawing/2014/main" id="{AA7D34A3-3011-B8D8-9FA0-1D99C451A574}"/>
              </a:ext>
            </a:extLst>
          </p:cNvPr>
          <p:cNvSpPr>
            <a:spLocks noGrp="1"/>
          </p:cNvSpPr>
          <p:nvPr>
            <p:ph type="sldNum" sz="quarter" idx="12"/>
          </p:nvPr>
        </p:nvSpPr>
        <p:spPr/>
        <p:txBody>
          <a:bodyPr/>
          <a:lstStyle/>
          <a:p>
            <a:fld id="{DDA70A67-A867-42F0-871F-01B78550C99D}" type="slidenum">
              <a:rPr lang="en-US" smtClean="0"/>
              <a:pPr/>
              <a:t>23</a:t>
            </a:fld>
            <a:endParaRPr lang="en-US" dirty="0"/>
          </a:p>
        </p:txBody>
      </p:sp>
    </p:spTree>
    <p:extLst>
      <p:ext uri="{BB962C8B-B14F-4D97-AF65-F5344CB8AC3E}">
        <p14:creationId xmlns:p14="http://schemas.microsoft.com/office/powerpoint/2010/main" val="20048598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96AD1C-5653-8610-08B4-21E62D705A91}"/>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7715B7B4-8A56-D07C-DDD7-3E92877F2370}"/>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CẬP NHẬT LUẬT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E9485146-4C2E-409E-CA41-6E4AB247E3A6}"/>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a:solidFill>
                  <a:srgbClr val="FF0000"/>
                </a:solidFill>
                <a:latin typeface="Calisto MT" panose="02040603050505030304" pitchFamily="18" charset="0"/>
                <a:ea typeface="Cambria" panose="02040503050406030204" pitchFamily="18" charset="0"/>
              </a:rPr>
              <a:t>Hiệu </a:t>
            </a:r>
            <a:r>
              <a:rPr lang="en-US" sz="1600" b="1" dirty="0" err="1">
                <a:solidFill>
                  <a:srgbClr val="FF0000"/>
                </a:solidFill>
                <a:latin typeface="Calisto MT" panose="02040603050505030304" pitchFamily="18" charset="0"/>
                <a:ea typeface="Cambria" panose="02040503050406030204" pitchFamily="18" charset="0"/>
              </a:rPr>
              <a:t>lực</a:t>
            </a:r>
            <a:r>
              <a:rPr lang="en-US" sz="1600" b="1" dirty="0">
                <a:solidFill>
                  <a:srgbClr val="FF0000"/>
                </a:solidFill>
                <a:latin typeface="Calisto MT" panose="02040603050505030304" pitchFamily="18" charset="0"/>
                <a:ea typeface="Cambria" panose="02040503050406030204" pitchFamily="18" charset="0"/>
              </a:rPr>
              <a:t> </a:t>
            </a:r>
            <a:r>
              <a:rPr lang="en-US" sz="1600" b="1" dirty="0" err="1">
                <a:solidFill>
                  <a:srgbClr val="FF0000"/>
                </a:solidFill>
                <a:latin typeface="Calisto MT" panose="02040603050505030304" pitchFamily="18" charset="0"/>
                <a:ea typeface="Cambria" panose="02040503050406030204" pitchFamily="18" charset="0"/>
              </a:rPr>
              <a:t>từ</a:t>
            </a:r>
            <a:r>
              <a:rPr lang="en-US" sz="1600" b="1" dirty="0">
                <a:solidFill>
                  <a:srgbClr val="FF0000"/>
                </a:solidFill>
                <a:latin typeface="Calisto MT" panose="02040603050505030304" pitchFamily="18" charset="0"/>
                <a:ea typeface="Cambria" panose="02040503050406030204" pitchFamily="18" charset="0"/>
              </a:rPr>
              <a:t> 01/01/2026</a:t>
            </a:r>
          </a:p>
        </p:txBody>
      </p:sp>
      <p:sp>
        <p:nvSpPr>
          <p:cNvPr id="4" name="Rectangle 3">
            <a:extLst>
              <a:ext uri="{FF2B5EF4-FFF2-40B4-BE49-F238E27FC236}">
                <a16:creationId xmlns:a16="http://schemas.microsoft.com/office/drawing/2014/main" id="{7E3454D8-7BCB-C1F9-EA4B-18E2A6A6EB7D}"/>
              </a:ext>
            </a:extLst>
          </p:cNvPr>
          <p:cNvSpPr/>
          <p:nvPr/>
        </p:nvSpPr>
        <p:spPr>
          <a:xfrm>
            <a:off x="941165" y="2288501"/>
            <a:ext cx="10494622"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pPr>
            <a:r>
              <a:rPr lang="vi-VN" sz="2200" b="1" dirty="0">
                <a:solidFill>
                  <a:schemeClr val="tx1"/>
                </a:solidFill>
                <a:latin typeface="Cambria" panose="02040503050406030204" pitchFamily="18" charset="0"/>
                <a:ea typeface="Cambria" panose="02040503050406030204" pitchFamily="18" charset="0"/>
              </a:rPr>
              <a:t>Chính sách Nhà nước (Điều 5, 6)</a:t>
            </a:r>
            <a:endParaRPr lang="en-US" sz="2200" b="1"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Đưa sử dụng năng lượng tiết kiệm, hiệu quả thành chỉ tiêu trong kế hoạch phát triển kinh tế - xã hội quốc gia, địa phương và tại cơ sở.</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Nguồn lực: bổ sung rõ ngân sách, xã hội hóa, nguồn hợp pháp khác.</a:t>
            </a:r>
          </a:p>
        </p:txBody>
      </p:sp>
      <p:sp>
        <p:nvSpPr>
          <p:cNvPr id="5" name="Slide Number Placeholder 4">
            <a:extLst>
              <a:ext uri="{FF2B5EF4-FFF2-40B4-BE49-F238E27FC236}">
                <a16:creationId xmlns:a16="http://schemas.microsoft.com/office/drawing/2014/main" id="{54B4FA2F-3F0A-D0C3-E3E0-8CE18E84BD36}"/>
              </a:ext>
            </a:extLst>
          </p:cNvPr>
          <p:cNvSpPr>
            <a:spLocks noGrp="1"/>
          </p:cNvSpPr>
          <p:nvPr>
            <p:ph type="sldNum" sz="quarter" idx="12"/>
          </p:nvPr>
        </p:nvSpPr>
        <p:spPr/>
        <p:txBody>
          <a:bodyPr/>
          <a:lstStyle/>
          <a:p>
            <a:fld id="{DDA70A67-A867-42F0-871F-01B78550C99D}" type="slidenum">
              <a:rPr lang="en-US" smtClean="0"/>
              <a:pPr/>
              <a:t>24</a:t>
            </a:fld>
            <a:endParaRPr lang="en-US" dirty="0"/>
          </a:p>
        </p:txBody>
      </p:sp>
    </p:spTree>
    <p:extLst>
      <p:ext uri="{BB962C8B-B14F-4D97-AF65-F5344CB8AC3E}">
        <p14:creationId xmlns:p14="http://schemas.microsoft.com/office/powerpoint/2010/main" val="42018042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565533-E115-30C2-BC06-8F03B2F07523}"/>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FEB6E9A-801D-FFC5-40C6-0520990F54B8}"/>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CẬP NHẬT LUẬT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AE006A4F-FCD5-04D4-C352-101B34A35072}"/>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a:solidFill>
                  <a:srgbClr val="FF0000"/>
                </a:solidFill>
                <a:latin typeface="Calisto MT" panose="02040603050505030304" pitchFamily="18" charset="0"/>
                <a:ea typeface="Cambria" panose="02040503050406030204" pitchFamily="18" charset="0"/>
              </a:rPr>
              <a:t>Hiệu </a:t>
            </a:r>
            <a:r>
              <a:rPr lang="en-US" sz="1600" b="1" dirty="0" err="1">
                <a:solidFill>
                  <a:srgbClr val="FF0000"/>
                </a:solidFill>
                <a:latin typeface="Calisto MT" panose="02040603050505030304" pitchFamily="18" charset="0"/>
                <a:ea typeface="Cambria" panose="02040503050406030204" pitchFamily="18" charset="0"/>
              </a:rPr>
              <a:t>lực</a:t>
            </a:r>
            <a:r>
              <a:rPr lang="en-US" sz="1600" b="1" dirty="0">
                <a:solidFill>
                  <a:srgbClr val="FF0000"/>
                </a:solidFill>
                <a:latin typeface="Calisto MT" panose="02040603050505030304" pitchFamily="18" charset="0"/>
                <a:ea typeface="Cambria" panose="02040503050406030204" pitchFamily="18" charset="0"/>
              </a:rPr>
              <a:t> </a:t>
            </a:r>
            <a:r>
              <a:rPr lang="en-US" sz="1600" b="1" dirty="0" err="1">
                <a:solidFill>
                  <a:srgbClr val="FF0000"/>
                </a:solidFill>
                <a:latin typeface="Calisto MT" panose="02040603050505030304" pitchFamily="18" charset="0"/>
                <a:ea typeface="Cambria" panose="02040503050406030204" pitchFamily="18" charset="0"/>
              </a:rPr>
              <a:t>từ</a:t>
            </a:r>
            <a:r>
              <a:rPr lang="en-US" sz="1600" b="1" dirty="0">
                <a:solidFill>
                  <a:srgbClr val="FF0000"/>
                </a:solidFill>
                <a:latin typeface="Calisto MT" panose="02040603050505030304" pitchFamily="18" charset="0"/>
                <a:ea typeface="Cambria" panose="02040503050406030204" pitchFamily="18" charset="0"/>
              </a:rPr>
              <a:t> 01/01/2026</a:t>
            </a:r>
          </a:p>
        </p:txBody>
      </p:sp>
      <p:sp>
        <p:nvSpPr>
          <p:cNvPr id="4" name="Rectangle 3">
            <a:extLst>
              <a:ext uri="{FF2B5EF4-FFF2-40B4-BE49-F238E27FC236}">
                <a16:creationId xmlns:a16="http://schemas.microsoft.com/office/drawing/2014/main" id="{F3F14545-1B64-54F9-EA8D-A9E3A15EA96D}"/>
              </a:ext>
            </a:extLst>
          </p:cNvPr>
          <p:cNvSpPr/>
          <p:nvPr/>
        </p:nvSpPr>
        <p:spPr>
          <a:xfrm>
            <a:off x="941165" y="2288501"/>
            <a:ext cx="10494622"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pPr>
            <a:r>
              <a:rPr lang="vi-VN" sz="2200" b="1" dirty="0">
                <a:solidFill>
                  <a:schemeClr val="tx1"/>
                </a:solidFill>
                <a:latin typeface="Cambria" panose="02040503050406030204" pitchFamily="18" charset="0"/>
                <a:ea typeface="Cambria" panose="02040503050406030204" pitchFamily="18" charset="0"/>
              </a:rPr>
              <a:t>Thống kê, định mức (Điều 7, 9, 13)</a:t>
            </a:r>
            <a:endParaRPr lang="en-US" sz="2200" b="1" dirty="0">
              <a:solidFill>
                <a:schemeClr val="tx1"/>
              </a:solidFill>
              <a:latin typeface="Cambria" panose="02040503050406030204" pitchFamily="18" charset="0"/>
              <a:ea typeface="Cambria" panose="02040503050406030204" pitchFamily="18" charset="0"/>
            </a:endParaRPr>
          </a:p>
          <a:p>
            <a:pPr>
              <a:spcAft>
                <a:spcPts val="1200"/>
              </a:spcAft>
            </a:pPr>
            <a:r>
              <a:rPr lang="vi-VN" sz="2200" dirty="0">
                <a:solidFill>
                  <a:schemeClr val="tx1"/>
                </a:solidFill>
                <a:latin typeface="Cambria" panose="02040503050406030204" pitchFamily="18" charset="0"/>
                <a:ea typeface="Cambria" panose="02040503050406030204" pitchFamily="18" charset="0"/>
              </a:rPr>
              <a:t>Thống kê năng lượng gắn với Luật Thống kê.</a:t>
            </a:r>
            <a:r>
              <a:rPr lang="en-US" sz="2200" dirty="0">
                <a:solidFill>
                  <a:schemeClr val="tx1"/>
                </a:solidFill>
                <a:latin typeface="Cambria" panose="02040503050406030204" pitchFamily="18" charset="0"/>
                <a:ea typeface="Cambria" panose="02040503050406030204" pitchFamily="18" charset="0"/>
              </a:rPr>
              <a:t> </a:t>
            </a:r>
          </a:p>
          <a:p>
            <a:pPr>
              <a:spcAft>
                <a:spcPts val="1200"/>
              </a:spcAft>
            </a:pPr>
            <a:r>
              <a:rPr lang="vi-VN" sz="2200" dirty="0">
                <a:solidFill>
                  <a:schemeClr val="tx1"/>
                </a:solidFill>
                <a:latin typeface="Cambria" panose="02040503050406030204" pitchFamily="18" charset="0"/>
                <a:ea typeface="Cambria" panose="02040503050406030204" pitchFamily="18" charset="0"/>
              </a:rPr>
              <a:t>Định mức:</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Bộ Công Thương ban hành cho ngành công nghiệp.</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Bộ Xây dựng ban hành cho ngành vật liệu xây dựng (mới).</a:t>
            </a:r>
            <a:endParaRPr lang="en-US" sz="2200" dirty="0">
              <a:solidFill>
                <a:schemeClr val="tx1"/>
              </a:solidFill>
              <a:latin typeface="Cambria" panose="02040503050406030204" pitchFamily="18" charset="0"/>
              <a:ea typeface="Cambria" panose="02040503050406030204" pitchFamily="18" charset="0"/>
            </a:endParaRPr>
          </a:p>
          <a:p>
            <a:pPr>
              <a:spcAft>
                <a:spcPts val="1200"/>
              </a:spcAft>
            </a:pPr>
            <a:r>
              <a:rPr lang="vi-VN" sz="2200" dirty="0">
                <a:solidFill>
                  <a:schemeClr val="tx1"/>
                </a:solidFill>
                <a:latin typeface="Cambria" panose="02040503050406030204" pitchFamily="18" charset="0"/>
                <a:ea typeface="Cambria" panose="02040503050406030204" pitchFamily="18" charset="0"/>
              </a:rPr>
              <a:t>Bộ Công Thương ban hành định mức sử dụng năng lượng tự dùng trong cơ sở năng lượng.</a:t>
            </a:r>
            <a:endParaRPr lang="en-US" sz="2200" dirty="0">
              <a:solidFill>
                <a:schemeClr val="tx1"/>
              </a:solidFill>
              <a:latin typeface="Cambria" panose="02040503050406030204" pitchFamily="18" charset="0"/>
              <a:ea typeface="Cambria" panose="02040503050406030204" pitchFamily="18" charset="0"/>
            </a:endParaRPr>
          </a:p>
        </p:txBody>
      </p:sp>
      <p:sp>
        <p:nvSpPr>
          <p:cNvPr id="5" name="Slide Number Placeholder 4">
            <a:extLst>
              <a:ext uri="{FF2B5EF4-FFF2-40B4-BE49-F238E27FC236}">
                <a16:creationId xmlns:a16="http://schemas.microsoft.com/office/drawing/2014/main" id="{6DB31AD3-DCB1-6D22-9179-6BC03E1FCEA0}"/>
              </a:ext>
            </a:extLst>
          </p:cNvPr>
          <p:cNvSpPr>
            <a:spLocks noGrp="1"/>
          </p:cNvSpPr>
          <p:nvPr>
            <p:ph type="sldNum" sz="quarter" idx="12"/>
          </p:nvPr>
        </p:nvSpPr>
        <p:spPr/>
        <p:txBody>
          <a:bodyPr/>
          <a:lstStyle/>
          <a:p>
            <a:fld id="{DDA70A67-A867-42F0-871F-01B78550C99D}" type="slidenum">
              <a:rPr lang="en-US" smtClean="0"/>
              <a:pPr/>
              <a:t>25</a:t>
            </a:fld>
            <a:endParaRPr lang="en-US" dirty="0"/>
          </a:p>
        </p:txBody>
      </p:sp>
    </p:spTree>
    <p:extLst>
      <p:ext uri="{BB962C8B-B14F-4D97-AF65-F5344CB8AC3E}">
        <p14:creationId xmlns:p14="http://schemas.microsoft.com/office/powerpoint/2010/main" val="258005215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E8C789-8E6C-21B8-A7A5-852AFF4AF045}"/>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EF900745-6229-B5AE-C0D4-A39A54953FB6}"/>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CẬP NHẬT LUẬT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223FC958-8969-6F3A-A345-4819C68C5FD5}"/>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a:solidFill>
                  <a:srgbClr val="FF0000"/>
                </a:solidFill>
                <a:latin typeface="Calisto MT" panose="02040603050505030304" pitchFamily="18" charset="0"/>
                <a:ea typeface="Cambria" panose="02040503050406030204" pitchFamily="18" charset="0"/>
              </a:rPr>
              <a:t>Hiệu </a:t>
            </a:r>
            <a:r>
              <a:rPr lang="en-US" sz="1600" b="1" dirty="0" err="1">
                <a:solidFill>
                  <a:srgbClr val="FF0000"/>
                </a:solidFill>
                <a:latin typeface="Calisto MT" panose="02040603050505030304" pitchFamily="18" charset="0"/>
                <a:ea typeface="Cambria" panose="02040503050406030204" pitchFamily="18" charset="0"/>
              </a:rPr>
              <a:t>lực</a:t>
            </a:r>
            <a:r>
              <a:rPr lang="en-US" sz="1600" b="1" dirty="0">
                <a:solidFill>
                  <a:srgbClr val="FF0000"/>
                </a:solidFill>
                <a:latin typeface="Calisto MT" panose="02040603050505030304" pitchFamily="18" charset="0"/>
                <a:ea typeface="Cambria" panose="02040503050406030204" pitchFamily="18" charset="0"/>
              </a:rPr>
              <a:t> </a:t>
            </a:r>
            <a:r>
              <a:rPr lang="en-US" sz="1600" b="1" dirty="0" err="1">
                <a:solidFill>
                  <a:srgbClr val="FF0000"/>
                </a:solidFill>
                <a:latin typeface="Calisto MT" panose="02040603050505030304" pitchFamily="18" charset="0"/>
                <a:ea typeface="Cambria" panose="02040503050406030204" pitchFamily="18" charset="0"/>
              </a:rPr>
              <a:t>từ</a:t>
            </a:r>
            <a:r>
              <a:rPr lang="en-US" sz="1600" b="1" dirty="0">
                <a:solidFill>
                  <a:srgbClr val="FF0000"/>
                </a:solidFill>
                <a:latin typeface="Calisto MT" panose="02040603050505030304" pitchFamily="18" charset="0"/>
                <a:ea typeface="Cambria" panose="02040503050406030204" pitchFamily="18" charset="0"/>
              </a:rPr>
              <a:t> 01/01/2026</a:t>
            </a:r>
          </a:p>
        </p:txBody>
      </p:sp>
      <p:sp>
        <p:nvSpPr>
          <p:cNvPr id="4" name="Rectangle 3">
            <a:extLst>
              <a:ext uri="{FF2B5EF4-FFF2-40B4-BE49-F238E27FC236}">
                <a16:creationId xmlns:a16="http://schemas.microsoft.com/office/drawing/2014/main" id="{E3C3133C-A2F5-3098-D3A0-C4AF296E2AF2}"/>
              </a:ext>
            </a:extLst>
          </p:cNvPr>
          <p:cNvSpPr/>
          <p:nvPr/>
        </p:nvSpPr>
        <p:spPr>
          <a:xfrm>
            <a:off x="941165" y="2288501"/>
            <a:ext cx="10494622"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pPr>
            <a:r>
              <a:rPr lang="vi-VN" sz="2200" b="1" dirty="0">
                <a:solidFill>
                  <a:schemeClr val="tx1"/>
                </a:solidFill>
                <a:latin typeface="Cambria" panose="02040503050406030204" pitchFamily="18" charset="0"/>
                <a:ea typeface="Cambria" panose="02040503050406030204" pitchFamily="18" charset="0"/>
              </a:rPr>
              <a:t>Quản lý ngành năng lượng (Điều 13, 18)</a:t>
            </a:r>
            <a:endParaRPr lang="en-US" sz="2200" b="1"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Quy định chi tiết hơn về trách nhiệm thủy điện, truyền tải điện, khai thác than – dầu khí (bao gồm rà soát định kỳ định mức hao hụt).</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UBND các cấp phải áp dụng biện pháp tiết kiệm điện trong chiếu sáng công cộng.</a:t>
            </a:r>
          </a:p>
        </p:txBody>
      </p:sp>
      <p:sp>
        <p:nvSpPr>
          <p:cNvPr id="5" name="Slide Number Placeholder 4">
            <a:extLst>
              <a:ext uri="{FF2B5EF4-FFF2-40B4-BE49-F238E27FC236}">
                <a16:creationId xmlns:a16="http://schemas.microsoft.com/office/drawing/2014/main" id="{B665572B-4B6D-D354-5ABA-C0932C1985D6}"/>
              </a:ext>
            </a:extLst>
          </p:cNvPr>
          <p:cNvSpPr>
            <a:spLocks noGrp="1"/>
          </p:cNvSpPr>
          <p:nvPr>
            <p:ph type="sldNum" sz="quarter" idx="12"/>
          </p:nvPr>
        </p:nvSpPr>
        <p:spPr/>
        <p:txBody>
          <a:bodyPr/>
          <a:lstStyle/>
          <a:p>
            <a:fld id="{DDA70A67-A867-42F0-871F-01B78550C99D}" type="slidenum">
              <a:rPr lang="en-US" smtClean="0"/>
              <a:pPr/>
              <a:t>26</a:t>
            </a:fld>
            <a:endParaRPr lang="en-US" dirty="0"/>
          </a:p>
        </p:txBody>
      </p:sp>
    </p:spTree>
    <p:extLst>
      <p:ext uri="{BB962C8B-B14F-4D97-AF65-F5344CB8AC3E}">
        <p14:creationId xmlns:p14="http://schemas.microsoft.com/office/powerpoint/2010/main" val="36487049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78143A-CEFD-63DE-B3E5-EB1BD96423C3}"/>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3A806117-26B9-6FF4-0B2E-C7D42ED76319}"/>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CẬP NHẬT LUẬT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101D8DAD-27B7-8CD9-2BDC-BE64BB815EF2}"/>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a:solidFill>
                  <a:srgbClr val="FF0000"/>
                </a:solidFill>
                <a:latin typeface="Calisto MT" panose="02040603050505030304" pitchFamily="18" charset="0"/>
                <a:ea typeface="Cambria" panose="02040503050406030204" pitchFamily="18" charset="0"/>
              </a:rPr>
              <a:t>Hiệu </a:t>
            </a:r>
            <a:r>
              <a:rPr lang="en-US" sz="1600" b="1" dirty="0" err="1">
                <a:solidFill>
                  <a:srgbClr val="FF0000"/>
                </a:solidFill>
                <a:latin typeface="Calisto MT" panose="02040603050505030304" pitchFamily="18" charset="0"/>
                <a:ea typeface="Cambria" panose="02040503050406030204" pitchFamily="18" charset="0"/>
              </a:rPr>
              <a:t>lực</a:t>
            </a:r>
            <a:r>
              <a:rPr lang="en-US" sz="1600" b="1" dirty="0">
                <a:solidFill>
                  <a:srgbClr val="FF0000"/>
                </a:solidFill>
                <a:latin typeface="Calisto MT" panose="02040603050505030304" pitchFamily="18" charset="0"/>
                <a:ea typeface="Cambria" panose="02040503050406030204" pitchFamily="18" charset="0"/>
              </a:rPr>
              <a:t> </a:t>
            </a:r>
            <a:r>
              <a:rPr lang="en-US" sz="1600" b="1" dirty="0" err="1">
                <a:solidFill>
                  <a:srgbClr val="FF0000"/>
                </a:solidFill>
                <a:latin typeface="Calisto MT" panose="02040603050505030304" pitchFamily="18" charset="0"/>
                <a:ea typeface="Cambria" panose="02040503050406030204" pitchFamily="18" charset="0"/>
              </a:rPr>
              <a:t>từ</a:t>
            </a:r>
            <a:r>
              <a:rPr lang="en-US" sz="1600" b="1" dirty="0">
                <a:solidFill>
                  <a:srgbClr val="FF0000"/>
                </a:solidFill>
                <a:latin typeface="Calisto MT" panose="02040603050505030304" pitchFamily="18" charset="0"/>
                <a:ea typeface="Cambria" panose="02040503050406030204" pitchFamily="18" charset="0"/>
              </a:rPr>
              <a:t> 01/01/2026</a:t>
            </a:r>
          </a:p>
        </p:txBody>
      </p:sp>
      <p:sp>
        <p:nvSpPr>
          <p:cNvPr id="4" name="Rectangle 3">
            <a:extLst>
              <a:ext uri="{FF2B5EF4-FFF2-40B4-BE49-F238E27FC236}">
                <a16:creationId xmlns:a16="http://schemas.microsoft.com/office/drawing/2014/main" id="{68B75AD9-916A-E97B-FBE4-7FDF2D1EA4D6}"/>
              </a:ext>
            </a:extLst>
          </p:cNvPr>
          <p:cNvSpPr/>
          <p:nvPr/>
        </p:nvSpPr>
        <p:spPr>
          <a:xfrm>
            <a:off x="941165" y="2288501"/>
            <a:ext cx="10494622"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pPr>
            <a:r>
              <a:rPr lang="vi-VN" sz="2200" b="1" dirty="0">
                <a:solidFill>
                  <a:schemeClr val="tx1"/>
                </a:solidFill>
                <a:latin typeface="Cambria" panose="02040503050406030204" pitchFamily="18" charset="0"/>
                <a:ea typeface="Cambria" panose="02040503050406030204" pitchFamily="18" charset="0"/>
              </a:rPr>
              <a:t>Cơ sở sử dụng năng lượng trọng điểm (Điều 32, 33, 34, 35)</a:t>
            </a:r>
            <a:endParaRPr lang="en-US" sz="2200" b="1" dirty="0">
              <a:solidFill>
                <a:schemeClr val="tx1"/>
              </a:solidFill>
              <a:latin typeface="Cambria" panose="02040503050406030204" pitchFamily="18" charset="0"/>
              <a:ea typeface="Cambria" panose="02040503050406030204" pitchFamily="18" charset="0"/>
            </a:endParaRPr>
          </a:p>
          <a:p>
            <a:pPr>
              <a:spcAft>
                <a:spcPts val="1200"/>
              </a:spcAft>
            </a:pPr>
            <a:r>
              <a:rPr lang="vi-VN" sz="2200" dirty="0">
                <a:solidFill>
                  <a:schemeClr val="tx1"/>
                </a:solidFill>
                <a:latin typeface="Cambria" panose="02040503050406030204" pitchFamily="18" charset="0"/>
                <a:ea typeface="Cambria" panose="02040503050406030204" pitchFamily="18" charset="0"/>
              </a:rPr>
              <a:t>Danh mục cơ sở trọng điểm do UBND cấp tỉnh ban hành hằng năm, gửi Bộ Công Thương (trước đây do Thủ tướng ban hành).</a:t>
            </a:r>
            <a:endParaRPr lang="en-US" sz="2200" dirty="0">
              <a:solidFill>
                <a:schemeClr val="tx1"/>
              </a:solidFill>
              <a:latin typeface="Cambria" panose="02040503050406030204" pitchFamily="18" charset="0"/>
              <a:ea typeface="Cambria" panose="02040503050406030204" pitchFamily="18" charset="0"/>
            </a:endParaRPr>
          </a:p>
          <a:p>
            <a:pPr>
              <a:spcAft>
                <a:spcPts val="1200"/>
              </a:spcAft>
            </a:pPr>
            <a:r>
              <a:rPr lang="vi-VN" sz="2200" dirty="0">
                <a:solidFill>
                  <a:schemeClr val="tx1"/>
                </a:solidFill>
                <a:latin typeface="Cambria" panose="02040503050406030204" pitchFamily="18" charset="0"/>
                <a:ea typeface="Cambria" panose="02040503050406030204" pitchFamily="18" charset="0"/>
              </a:rPr>
              <a:t>Cơ sở trọng điểm phải:</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Áp dụng mô hình quản lý năng lượng.</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Duy trì hệ thống đo đếm.</a:t>
            </a:r>
            <a:endParaRPr lang="en-US" sz="2200" dirty="0">
              <a:solidFill>
                <a:schemeClr val="tx1"/>
              </a:solidFill>
              <a:latin typeface="Cambria" panose="02040503050406030204" pitchFamily="18" charset="0"/>
              <a:ea typeface="Cambria" panose="02040503050406030204" pitchFamily="18" charset="0"/>
            </a:endParaRPr>
          </a:p>
          <a:p>
            <a:pPr>
              <a:spcAft>
                <a:spcPts val="1200"/>
              </a:spcAft>
            </a:pPr>
            <a:r>
              <a:rPr lang="vi-VN" sz="2200" dirty="0">
                <a:solidFill>
                  <a:schemeClr val="tx1"/>
                </a:solidFill>
                <a:latin typeface="Cambria" panose="02040503050406030204" pitchFamily="18" charset="0"/>
                <a:ea typeface="Cambria" panose="02040503050406030204" pitchFamily="18" charset="0"/>
              </a:rPr>
              <a:t>Bộ Công Thương quy định mẫu báo cáo, kế hoạch, kiểm toán, đào tạo.</a:t>
            </a:r>
            <a:endParaRPr lang="en-US" sz="2200" dirty="0">
              <a:solidFill>
                <a:schemeClr val="tx1"/>
              </a:solidFill>
              <a:latin typeface="Cambria" panose="02040503050406030204" pitchFamily="18" charset="0"/>
              <a:ea typeface="Cambria" panose="02040503050406030204" pitchFamily="18" charset="0"/>
            </a:endParaRPr>
          </a:p>
        </p:txBody>
      </p:sp>
      <p:sp>
        <p:nvSpPr>
          <p:cNvPr id="5" name="Slide Number Placeholder 4">
            <a:extLst>
              <a:ext uri="{FF2B5EF4-FFF2-40B4-BE49-F238E27FC236}">
                <a16:creationId xmlns:a16="http://schemas.microsoft.com/office/drawing/2014/main" id="{170360CE-6709-F908-F414-7F699B91E6FD}"/>
              </a:ext>
            </a:extLst>
          </p:cNvPr>
          <p:cNvSpPr>
            <a:spLocks noGrp="1"/>
          </p:cNvSpPr>
          <p:nvPr>
            <p:ph type="sldNum" sz="quarter" idx="12"/>
          </p:nvPr>
        </p:nvSpPr>
        <p:spPr/>
        <p:txBody>
          <a:bodyPr/>
          <a:lstStyle/>
          <a:p>
            <a:fld id="{DDA70A67-A867-42F0-871F-01B78550C99D}" type="slidenum">
              <a:rPr lang="en-US" smtClean="0"/>
              <a:pPr/>
              <a:t>27</a:t>
            </a:fld>
            <a:endParaRPr lang="en-US" dirty="0"/>
          </a:p>
        </p:txBody>
      </p:sp>
    </p:spTree>
    <p:extLst>
      <p:ext uri="{BB962C8B-B14F-4D97-AF65-F5344CB8AC3E}">
        <p14:creationId xmlns:p14="http://schemas.microsoft.com/office/powerpoint/2010/main" val="37694468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894F52-EB67-3B17-621B-B24625C30DBE}"/>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EA3ECAC-9A3D-83E6-CD4C-9A7F38D827C3}"/>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CẬP NHẬT LUẬT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6752CC05-1AEF-8761-6CF0-C809DE8D6B30}"/>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a:solidFill>
                  <a:srgbClr val="FF0000"/>
                </a:solidFill>
                <a:latin typeface="Calisto MT" panose="02040603050505030304" pitchFamily="18" charset="0"/>
                <a:ea typeface="Cambria" panose="02040503050406030204" pitchFamily="18" charset="0"/>
              </a:rPr>
              <a:t>Hiệu </a:t>
            </a:r>
            <a:r>
              <a:rPr lang="en-US" sz="1600" b="1" dirty="0" err="1">
                <a:solidFill>
                  <a:srgbClr val="FF0000"/>
                </a:solidFill>
                <a:latin typeface="Calisto MT" panose="02040603050505030304" pitchFamily="18" charset="0"/>
                <a:ea typeface="Cambria" panose="02040503050406030204" pitchFamily="18" charset="0"/>
              </a:rPr>
              <a:t>lực</a:t>
            </a:r>
            <a:r>
              <a:rPr lang="en-US" sz="1600" b="1" dirty="0">
                <a:solidFill>
                  <a:srgbClr val="FF0000"/>
                </a:solidFill>
                <a:latin typeface="Calisto MT" panose="02040603050505030304" pitchFamily="18" charset="0"/>
                <a:ea typeface="Cambria" panose="02040503050406030204" pitchFamily="18" charset="0"/>
              </a:rPr>
              <a:t> </a:t>
            </a:r>
            <a:r>
              <a:rPr lang="en-US" sz="1600" b="1" dirty="0" err="1">
                <a:solidFill>
                  <a:srgbClr val="FF0000"/>
                </a:solidFill>
                <a:latin typeface="Calisto MT" panose="02040603050505030304" pitchFamily="18" charset="0"/>
                <a:ea typeface="Cambria" panose="02040503050406030204" pitchFamily="18" charset="0"/>
              </a:rPr>
              <a:t>từ</a:t>
            </a:r>
            <a:r>
              <a:rPr lang="en-US" sz="1600" b="1" dirty="0">
                <a:solidFill>
                  <a:srgbClr val="FF0000"/>
                </a:solidFill>
                <a:latin typeface="Calisto MT" panose="02040603050505030304" pitchFamily="18" charset="0"/>
                <a:ea typeface="Cambria" panose="02040503050406030204" pitchFamily="18" charset="0"/>
              </a:rPr>
              <a:t> 01/01/2026</a:t>
            </a:r>
          </a:p>
        </p:txBody>
      </p:sp>
      <p:sp>
        <p:nvSpPr>
          <p:cNvPr id="4" name="Rectangle 3">
            <a:extLst>
              <a:ext uri="{FF2B5EF4-FFF2-40B4-BE49-F238E27FC236}">
                <a16:creationId xmlns:a16="http://schemas.microsoft.com/office/drawing/2014/main" id="{C298DE5E-7790-FA19-5B41-B3E818FECCA8}"/>
              </a:ext>
            </a:extLst>
          </p:cNvPr>
          <p:cNvSpPr/>
          <p:nvPr/>
        </p:nvSpPr>
        <p:spPr>
          <a:xfrm>
            <a:off x="941165" y="2288501"/>
            <a:ext cx="10494622"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pPr>
            <a:r>
              <a:rPr lang="vi-VN" sz="2200" b="1" dirty="0">
                <a:solidFill>
                  <a:schemeClr val="tx1"/>
                </a:solidFill>
                <a:latin typeface="Cambria" panose="02040503050406030204" pitchFamily="18" charset="0"/>
                <a:ea typeface="Cambria" panose="02040503050406030204" pitchFamily="18" charset="0"/>
              </a:rPr>
              <a:t>Quản lý phương tiện, thiết bị và vật liệu xây dựng (Chương IX, Điều 37, 39)</a:t>
            </a:r>
            <a:endParaRPr lang="en-US" sz="2200" b="1"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Mở rộng phạm vi từ “phương tiện, thiết bị” sang “phương tiện, thiết bị và vật liệu xây dựng”.</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Bắt buộc dán nhãn năng lượng đối với vật liệu xây dựng; UBND tỉnh phải thanh tra, kiểm tra việc dán nhãn trên thị trường.</a:t>
            </a:r>
          </a:p>
        </p:txBody>
      </p:sp>
      <p:sp>
        <p:nvSpPr>
          <p:cNvPr id="5" name="Slide Number Placeholder 4">
            <a:extLst>
              <a:ext uri="{FF2B5EF4-FFF2-40B4-BE49-F238E27FC236}">
                <a16:creationId xmlns:a16="http://schemas.microsoft.com/office/drawing/2014/main" id="{E02B5A76-9D38-755C-1BA3-0B4E6CA33890}"/>
              </a:ext>
            </a:extLst>
          </p:cNvPr>
          <p:cNvSpPr>
            <a:spLocks noGrp="1"/>
          </p:cNvSpPr>
          <p:nvPr>
            <p:ph type="sldNum" sz="quarter" idx="12"/>
          </p:nvPr>
        </p:nvSpPr>
        <p:spPr/>
        <p:txBody>
          <a:bodyPr/>
          <a:lstStyle/>
          <a:p>
            <a:fld id="{DDA70A67-A867-42F0-871F-01B78550C99D}" type="slidenum">
              <a:rPr lang="en-US" smtClean="0"/>
              <a:pPr/>
              <a:t>28</a:t>
            </a:fld>
            <a:endParaRPr lang="en-US" dirty="0"/>
          </a:p>
        </p:txBody>
      </p:sp>
    </p:spTree>
    <p:extLst>
      <p:ext uri="{BB962C8B-B14F-4D97-AF65-F5344CB8AC3E}">
        <p14:creationId xmlns:p14="http://schemas.microsoft.com/office/powerpoint/2010/main" val="375930598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0BFF60-C206-BF65-BC44-068E69A033C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0FBE5025-29E0-5762-D212-E358893A9395}"/>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CẬP NHẬT LUẬT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0A4CA2CB-8664-6E70-AAF9-55973DCF3EE7}"/>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a:solidFill>
                  <a:srgbClr val="FF0000"/>
                </a:solidFill>
                <a:latin typeface="Calisto MT" panose="02040603050505030304" pitchFamily="18" charset="0"/>
                <a:ea typeface="Cambria" panose="02040503050406030204" pitchFamily="18" charset="0"/>
              </a:rPr>
              <a:t>Hiệu </a:t>
            </a:r>
            <a:r>
              <a:rPr lang="en-US" sz="1600" b="1" dirty="0" err="1">
                <a:solidFill>
                  <a:srgbClr val="FF0000"/>
                </a:solidFill>
                <a:latin typeface="Calisto MT" panose="02040603050505030304" pitchFamily="18" charset="0"/>
                <a:ea typeface="Cambria" panose="02040503050406030204" pitchFamily="18" charset="0"/>
              </a:rPr>
              <a:t>lực</a:t>
            </a:r>
            <a:r>
              <a:rPr lang="en-US" sz="1600" b="1" dirty="0">
                <a:solidFill>
                  <a:srgbClr val="FF0000"/>
                </a:solidFill>
                <a:latin typeface="Calisto MT" panose="02040603050505030304" pitchFamily="18" charset="0"/>
                <a:ea typeface="Cambria" panose="02040503050406030204" pitchFamily="18" charset="0"/>
              </a:rPr>
              <a:t> </a:t>
            </a:r>
            <a:r>
              <a:rPr lang="en-US" sz="1600" b="1" dirty="0" err="1">
                <a:solidFill>
                  <a:srgbClr val="FF0000"/>
                </a:solidFill>
                <a:latin typeface="Calisto MT" panose="02040603050505030304" pitchFamily="18" charset="0"/>
                <a:ea typeface="Cambria" panose="02040503050406030204" pitchFamily="18" charset="0"/>
              </a:rPr>
              <a:t>từ</a:t>
            </a:r>
            <a:r>
              <a:rPr lang="en-US" sz="1600" b="1" dirty="0">
                <a:solidFill>
                  <a:srgbClr val="FF0000"/>
                </a:solidFill>
                <a:latin typeface="Calisto MT" panose="02040603050505030304" pitchFamily="18" charset="0"/>
                <a:ea typeface="Cambria" panose="02040503050406030204" pitchFamily="18" charset="0"/>
              </a:rPr>
              <a:t> 01/01/2026</a:t>
            </a:r>
          </a:p>
        </p:txBody>
      </p:sp>
      <p:sp>
        <p:nvSpPr>
          <p:cNvPr id="4" name="Rectangle 3">
            <a:extLst>
              <a:ext uri="{FF2B5EF4-FFF2-40B4-BE49-F238E27FC236}">
                <a16:creationId xmlns:a16="http://schemas.microsoft.com/office/drawing/2014/main" id="{523C1C71-E7C8-FA6A-3981-40279F0E1B08}"/>
              </a:ext>
            </a:extLst>
          </p:cNvPr>
          <p:cNvSpPr/>
          <p:nvPr/>
        </p:nvSpPr>
        <p:spPr>
          <a:xfrm>
            <a:off x="941165" y="2288501"/>
            <a:ext cx="10494622"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pPr>
            <a:r>
              <a:rPr lang="vi-VN" sz="2200" b="1" dirty="0">
                <a:solidFill>
                  <a:schemeClr val="tx1"/>
                </a:solidFill>
                <a:latin typeface="Cambria" panose="02040503050406030204" pitchFamily="18" charset="0"/>
                <a:ea typeface="Cambria" panose="02040503050406030204" pitchFamily="18" charset="0"/>
              </a:rPr>
              <a:t>Chính sách ưu đãi, hỗ trợ (Điều 41, 41a)</a:t>
            </a:r>
            <a:endParaRPr lang="en-US" sz="2200" b="1"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Rõ ràng hơn về ưu đãi tín dụng xanh, trái phiếu xanh cho dự án tiết kiệm năng lượng, giảm phát thải.</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Thành lập Quỹ thúc đẩy sử dụng năng lượng tiết kiệm và hiệu quả (quỹ tài chính ngoài NSNN, hoạt động phi lợi nhuận).</a:t>
            </a:r>
            <a:endParaRPr lang="en-US" sz="2200" dirty="0">
              <a:solidFill>
                <a:schemeClr val="tx1"/>
              </a:solidFill>
              <a:latin typeface="Cambria" panose="02040503050406030204" pitchFamily="18" charset="0"/>
              <a:ea typeface="Cambria" panose="02040503050406030204" pitchFamily="18" charset="0"/>
            </a:endParaRPr>
          </a:p>
          <a:p>
            <a:pPr>
              <a:spcAft>
                <a:spcPts val="1200"/>
              </a:spcAft>
            </a:pPr>
            <a:r>
              <a:rPr lang="vi-VN" sz="2200" b="1" dirty="0">
                <a:solidFill>
                  <a:schemeClr val="tx1"/>
                </a:solidFill>
                <a:latin typeface="Cambria" panose="02040503050406030204" pitchFamily="18" charset="0"/>
                <a:ea typeface="Cambria" panose="02040503050406030204" pitchFamily="18" charset="0"/>
              </a:rPr>
              <a:t>Dịch vụ năng lượng (Điều 43)</a:t>
            </a:r>
            <a:endParaRPr lang="en-US" sz="2200" b="1"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Bổ sung quy định chi tiết về hoạt động của Tổ chức dịch vụ năng lượng  (kiểm toán, chuyển giao công nghệ, đào tạo, EPC…).</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Chính phủ quy định điều kiện đầu tư kinh doanh kiểm toán năng lượng.</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Bộ Công Thương công khai danh sách Tổ chức dịch vụ năng lượng .</a:t>
            </a:r>
          </a:p>
        </p:txBody>
      </p:sp>
      <p:sp>
        <p:nvSpPr>
          <p:cNvPr id="5" name="Slide Number Placeholder 4">
            <a:extLst>
              <a:ext uri="{FF2B5EF4-FFF2-40B4-BE49-F238E27FC236}">
                <a16:creationId xmlns:a16="http://schemas.microsoft.com/office/drawing/2014/main" id="{3B5F4D74-094A-6856-991E-3ADD04D98EEF}"/>
              </a:ext>
            </a:extLst>
          </p:cNvPr>
          <p:cNvSpPr>
            <a:spLocks noGrp="1"/>
          </p:cNvSpPr>
          <p:nvPr>
            <p:ph type="sldNum" sz="quarter" idx="12"/>
          </p:nvPr>
        </p:nvSpPr>
        <p:spPr/>
        <p:txBody>
          <a:bodyPr/>
          <a:lstStyle/>
          <a:p>
            <a:fld id="{DDA70A67-A867-42F0-871F-01B78550C99D}" type="slidenum">
              <a:rPr lang="en-US" smtClean="0"/>
              <a:pPr/>
              <a:t>29</a:t>
            </a:fld>
            <a:endParaRPr lang="en-US" dirty="0"/>
          </a:p>
        </p:txBody>
      </p:sp>
    </p:spTree>
    <p:extLst>
      <p:ext uri="{BB962C8B-B14F-4D97-AF65-F5344CB8AC3E}">
        <p14:creationId xmlns:p14="http://schemas.microsoft.com/office/powerpoint/2010/main" val="7549107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901C36-D814-7FB1-AD64-73570ABA73E3}"/>
            </a:ext>
          </a:extLst>
        </p:cNvPr>
        <p:cNvGrpSpPr/>
        <p:nvPr/>
      </p:nvGrpSpPr>
      <p:grpSpPr>
        <a:xfrm>
          <a:off x="0" y="0"/>
          <a:ext cx="0" cy="0"/>
          <a:chOff x="0" y="0"/>
          <a:chExt cx="0" cy="0"/>
        </a:xfrm>
      </p:grpSpPr>
      <p:sp>
        <p:nvSpPr>
          <p:cNvPr id="3" name="Title 1">
            <a:extLst>
              <a:ext uri="{FF2B5EF4-FFF2-40B4-BE49-F238E27FC236}">
                <a16:creationId xmlns:a16="http://schemas.microsoft.com/office/drawing/2014/main" id="{0580D354-1980-C9D6-27D2-1C5B65740E5E}"/>
              </a:ext>
            </a:extLst>
          </p:cNvPr>
          <p:cNvSpPr>
            <a:spLocks noGrp="1"/>
          </p:cNvSpPr>
          <p:nvPr/>
        </p:nvSpPr>
        <p:spPr>
          <a:xfrm>
            <a:off x="357657" y="1344006"/>
            <a:ext cx="11476686" cy="752230"/>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dirty="0">
                <a:latin typeface="Cambria" panose="02040503050406030204" pitchFamily="18" charset="0"/>
                <a:ea typeface="Cambria" panose="02040503050406030204" pitchFamily="18" charset="0"/>
              </a:rPr>
              <a:t>CAM KẾT CỦA VIỆT NAM THEO COP 26 VÀ NDC </a:t>
            </a:r>
          </a:p>
        </p:txBody>
      </p:sp>
      <p:sp>
        <p:nvSpPr>
          <p:cNvPr id="6" name="Text Placeholder 4">
            <a:extLst>
              <a:ext uri="{FF2B5EF4-FFF2-40B4-BE49-F238E27FC236}">
                <a16:creationId xmlns:a16="http://schemas.microsoft.com/office/drawing/2014/main" id="{3982AFC6-20B0-3E99-50FB-750576A669F2}"/>
              </a:ext>
            </a:extLst>
          </p:cNvPr>
          <p:cNvSpPr>
            <a:spLocks noGrp="1"/>
          </p:cNvSpPr>
          <p:nvPr/>
        </p:nvSpPr>
        <p:spPr>
          <a:xfrm>
            <a:off x="358698" y="2303798"/>
            <a:ext cx="5737302" cy="4049224"/>
          </a:xfrm>
          <a:prstGeom prst="rect">
            <a:avLst/>
          </a:prstGeom>
          <a:solidFill>
            <a:srgbClr val="FFFFFF"/>
          </a:solidFill>
          <a:ln>
            <a:solidFill>
              <a:srgbClr val="0F6FC6"/>
            </a:solid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2800"/>
              <a:buFont typeface="Arial"/>
              <a:buNone/>
              <a:defRPr sz="28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lt1"/>
              </a:buClr>
              <a:buSzPts val="2400"/>
              <a:buFont typeface="Noto Sans Symbols"/>
              <a:buChar char="▪"/>
              <a:defRPr sz="2400" b="0" i="0" u="none" strike="noStrike" cap="none">
                <a:solidFill>
                  <a:schemeClr val="lt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marR="0" lvl="0" indent="-457200" algn="l" defTabSz="914400" rtl="0" eaLnBrk="1" fontAlgn="auto" latinLnBrk="0" hangingPunct="1">
              <a:lnSpc>
                <a:spcPct val="100000"/>
              </a:lnSpc>
              <a:spcBef>
                <a:spcPts val="1000"/>
              </a:spcBef>
              <a:spcAft>
                <a:spcPts val="0"/>
              </a:spcAft>
              <a:buClr>
                <a:srgbClr val="000000"/>
              </a:buClr>
              <a:buSzPts val="2800"/>
              <a:buFont typeface="Arial" panose="020B0604020202020204" pitchFamily="34" charset="0"/>
              <a:buChar char="•"/>
              <a:tabLst/>
              <a:defRPr/>
            </a:pPr>
            <a:r>
              <a:rPr kumimoji="0" lang="vi-VN" sz="28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Tóm tắt bối cảnh COP26 &amp; NDC cập nhật</a:t>
            </a:r>
          </a:p>
          <a:p>
            <a:pPr marL="685800" marR="0" lvl="0" indent="-457200" algn="l" defTabSz="914400" rtl="0" eaLnBrk="1" fontAlgn="auto" latinLnBrk="0" hangingPunct="1">
              <a:lnSpc>
                <a:spcPct val="100000"/>
              </a:lnSpc>
              <a:spcBef>
                <a:spcPts val="1000"/>
              </a:spcBef>
              <a:spcAft>
                <a:spcPts val="0"/>
              </a:spcAft>
              <a:buClr>
                <a:srgbClr val="000000"/>
              </a:buClr>
              <a:buSzPts val="2800"/>
              <a:buFont typeface="Arial" panose="020B0604020202020204" pitchFamily="34" charset="0"/>
              <a:buChar char="•"/>
              <a:tabLst/>
              <a:defRPr/>
            </a:pPr>
            <a:r>
              <a:rPr kumimoji="0" lang="vi-VN" sz="28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Cam kết giảm phát thải đến 2030 &amp; Net Zero 2050</a:t>
            </a:r>
          </a:p>
          <a:p>
            <a:pPr marL="685800" marR="0" lvl="0" indent="-457200" algn="l" defTabSz="914400" rtl="0" eaLnBrk="1" fontAlgn="auto" latinLnBrk="0" hangingPunct="1">
              <a:lnSpc>
                <a:spcPct val="100000"/>
              </a:lnSpc>
              <a:spcBef>
                <a:spcPts val="1000"/>
              </a:spcBef>
              <a:spcAft>
                <a:spcPts val="0"/>
              </a:spcAft>
              <a:buClr>
                <a:srgbClr val="000000"/>
              </a:buClr>
              <a:buSzPts val="2800"/>
              <a:buFont typeface="Arial" panose="020B0604020202020204" pitchFamily="34" charset="0"/>
              <a:buChar char="•"/>
              <a:tabLst/>
              <a:defRPr/>
            </a:pPr>
            <a:r>
              <a:rPr kumimoji="0" lang="en-US" sz="28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NDC </a:t>
            </a:r>
            <a:r>
              <a:rPr kumimoji="0" lang="en-US" sz="28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đã</a:t>
            </a:r>
            <a:r>
              <a:rPr kumimoji="0" lang="en-US" sz="28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8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được</a:t>
            </a:r>
            <a:r>
              <a:rPr kumimoji="0" lang="en-US" sz="28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8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cập</a:t>
            </a:r>
            <a:r>
              <a:rPr kumimoji="0" lang="en-US" sz="28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 </a:t>
            </a:r>
            <a:r>
              <a:rPr kumimoji="0" lang="en-US" sz="2800" b="1"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Calibri"/>
                <a:sym typeface="Calibri"/>
              </a:rPr>
              <a:t>nhật</a:t>
            </a:r>
            <a:endParaRPr kumimoji="0" lang="en-US" sz="28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endParaRPr>
          </a:p>
          <a:p>
            <a:pPr marL="685800" marR="0" lvl="0" indent="-457200" algn="l" defTabSz="914400" rtl="0" eaLnBrk="1" fontAlgn="auto" latinLnBrk="0" hangingPunct="1">
              <a:lnSpc>
                <a:spcPct val="100000"/>
              </a:lnSpc>
              <a:spcBef>
                <a:spcPts val="1000"/>
              </a:spcBef>
              <a:spcAft>
                <a:spcPts val="0"/>
              </a:spcAft>
              <a:buClr>
                <a:srgbClr val="000000"/>
              </a:buClr>
              <a:buSzPts val="2800"/>
              <a:buFont typeface="Arial" panose="020B0604020202020204" pitchFamily="34" charset="0"/>
              <a:buChar char="•"/>
              <a:tabLst/>
              <a:defRPr/>
            </a:pPr>
            <a:r>
              <a:rPr kumimoji="0" lang="vi-VN" sz="28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Calibri"/>
                <a:sym typeface="Calibri"/>
              </a:rPr>
              <a:t>Vai trò của hỗ trợ quốc tế và những thách thức thực hiện</a:t>
            </a:r>
          </a:p>
        </p:txBody>
      </p:sp>
      <p:pic>
        <p:nvPicPr>
          <p:cNvPr id="7" name="Picture 6" descr="A green and white planet&#10;&#10;AI-generated content may be incorrect.">
            <a:extLst>
              <a:ext uri="{FF2B5EF4-FFF2-40B4-BE49-F238E27FC236}">
                <a16:creationId xmlns:a16="http://schemas.microsoft.com/office/drawing/2014/main" id="{EDC5BB1A-FECC-B2F9-BF21-E48394C0A5E7}"/>
              </a:ext>
            </a:extLst>
          </p:cNvPr>
          <p:cNvPicPr>
            <a:picLocks noGrp="1" noChangeAspect="1"/>
          </p:cNvPicPr>
          <p:nvPr/>
        </p:nvPicPr>
        <p:blipFill>
          <a:blip r:embed="rId2"/>
          <a:srcRect l="9134" t="2868" r="8623" b="2413"/>
          <a:stretch>
            <a:fillRect/>
          </a:stretch>
        </p:blipFill>
        <p:spPr>
          <a:xfrm>
            <a:off x="6337158" y="2303798"/>
            <a:ext cx="5496144" cy="4049224"/>
          </a:xfrm>
          <a:prstGeom prst="rect">
            <a:avLst/>
          </a:prstGeom>
          <a:noFill/>
          <a:ln>
            <a:noFill/>
          </a:ln>
        </p:spPr>
      </p:pic>
      <p:sp>
        <p:nvSpPr>
          <p:cNvPr id="2" name="Slide Number Placeholder 1">
            <a:extLst>
              <a:ext uri="{FF2B5EF4-FFF2-40B4-BE49-F238E27FC236}">
                <a16:creationId xmlns:a16="http://schemas.microsoft.com/office/drawing/2014/main" id="{FCF99DEA-43C7-A1BA-47F4-1F3ADEFE7FF2}"/>
              </a:ext>
            </a:extLst>
          </p:cNvPr>
          <p:cNvSpPr>
            <a:spLocks noGrp="1"/>
          </p:cNvSpPr>
          <p:nvPr>
            <p:ph type="sldNum" sz="quarter" idx="12"/>
          </p:nvPr>
        </p:nvSpPr>
        <p:spPr/>
        <p:txBody>
          <a:bodyPr/>
          <a:lstStyle/>
          <a:p>
            <a:fld id="{DDA70A67-A867-42F0-871F-01B78550C99D}" type="slidenum">
              <a:rPr lang="en-US" smtClean="0"/>
              <a:pPr/>
              <a:t>3</a:t>
            </a:fld>
            <a:endParaRPr lang="en-US" dirty="0"/>
          </a:p>
        </p:txBody>
      </p:sp>
    </p:spTree>
    <p:extLst>
      <p:ext uri="{BB962C8B-B14F-4D97-AF65-F5344CB8AC3E}">
        <p14:creationId xmlns:p14="http://schemas.microsoft.com/office/powerpoint/2010/main" val="32575660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E43210-26E6-FDB1-F56D-E0161AA8DBE1}"/>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7373FB8-3FBB-6F7C-48BB-17832FC3451B}"/>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panose="02040503050406030204" pitchFamily="18" charset="0"/>
                <a:ea typeface="Cambria" panose="02040503050406030204" pitchFamily="18" charset="0"/>
                <a:cs typeface="Cambria"/>
                <a:sym typeface="Cambria"/>
              </a:rPr>
              <a:t>CẬP NHẬT LUẬT 77/2025/QH15</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TextBox 20">
            <a:extLst>
              <a:ext uri="{FF2B5EF4-FFF2-40B4-BE49-F238E27FC236}">
                <a16:creationId xmlns:a16="http://schemas.microsoft.com/office/drawing/2014/main" id="{CF7A62AD-9204-1757-EAE9-D2699C543993}"/>
              </a:ext>
            </a:extLst>
          </p:cNvPr>
          <p:cNvSpPr txBox="1"/>
          <p:nvPr/>
        </p:nvSpPr>
        <p:spPr>
          <a:xfrm>
            <a:off x="941166" y="1949947"/>
            <a:ext cx="7231224" cy="33855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600" b="1" dirty="0">
                <a:solidFill>
                  <a:srgbClr val="FF0000"/>
                </a:solidFill>
                <a:latin typeface="Calisto MT" panose="02040603050505030304" pitchFamily="18" charset="0"/>
                <a:ea typeface="Cambria" panose="02040503050406030204" pitchFamily="18" charset="0"/>
              </a:rPr>
              <a:t>Hiệu </a:t>
            </a:r>
            <a:r>
              <a:rPr lang="en-US" sz="1600" b="1" dirty="0" err="1">
                <a:solidFill>
                  <a:srgbClr val="FF0000"/>
                </a:solidFill>
                <a:latin typeface="Calisto MT" panose="02040603050505030304" pitchFamily="18" charset="0"/>
                <a:ea typeface="Cambria" panose="02040503050406030204" pitchFamily="18" charset="0"/>
              </a:rPr>
              <a:t>lực</a:t>
            </a:r>
            <a:r>
              <a:rPr lang="en-US" sz="1600" b="1" dirty="0">
                <a:solidFill>
                  <a:srgbClr val="FF0000"/>
                </a:solidFill>
                <a:latin typeface="Calisto MT" panose="02040603050505030304" pitchFamily="18" charset="0"/>
                <a:ea typeface="Cambria" panose="02040503050406030204" pitchFamily="18" charset="0"/>
              </a:rPr>
              <a:t> </a:t>
            </a:r>
            <a:r>
              <a:rPr lang="en-US" sz="1600" b="1" dirty="0" err="1">
                <a:solidFill>
                  <a:srgbClr val="FF0000"/>
                </a:solidFill>
                <a:latin typeface="Calisto MT" panose="02040603050505030304" pitchFamily="18" charset="0"/>
                <a:ea typeface="Cambria" panose="02040503050406030204" pitchFamily="18" charset="0"/>
              </a:rPr>
              <a:t>từ</a:t>
            </a:r>
            <a:r>
              <a:rPr lang="en-US" sz="1600" b="1" dirty="0">
                <a:solidFill>
                  <a:srgbClr val="FF0000"/>
                </a:solidFill>
                <a:latin typeface="Calisto MT" panose="02040603050505030304" pitchFamily="18" charset="0"/>
                <a:ea typeface="Cambria" panose="02040503050406030204" pitchFamily="18" charset="0"/>
              </a:rPr>
              <a:t> 01/01/2026</a:t>
            </a:r>
          </a:p>
        </p:txBody>
      </p:sp>
      <p:sp>
        <p:nvSpPr>
          <p:cNvPr id="4" name="Rectangle 3">
            <a:extLst>
              <a:ext uri="{FF2B5EF4-FFF2-40B4-BE49-F238E27FC236}">
                <a16:creationId xmlns:a16="http://schemas.microsoft.com/office/drawing/2014/main" id="{93D1B498-CC00-FEBF-CB77-C1A7E650074C}"/>
              </a:ext>
            </a:extLst>
          </p:cNvPr>
          <p:cNvSpPr/>
          <p:nvPr/>
        </p:nvSpPr>
        <p:spPr>
          <a:xfrm>
            <a:off x="941165" y="2288501"/>
            <a:ext cx="10494622" cy="4287418"/>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spcAft>
                <a:spcPts val="1200"/>
              </a:spcAft>
            </a:pPr>
            <a:r>
              <a:rPr lang="vi-VN" sz="2200" b="1" dirty="0">
                <a:solidFill>
                  <a:schemeClr val="tx1"/>
                </a:solidFill>
                <a:latin typeface="Cambria" panose="02040503050406030204" pitchFamily="18" charset="0"/>
                <a:ea typeface="Cambria" panose="02040503050406030204" pitchFamily="18" charset="0"/>
              </a:rPr>
              <a:t>Trách nhiệm Bộ, ngành &amp; địa phương</a:t>
            </a:r>
            <a:endParaRPr lang="en-US" sz="2200" b="1"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Cập nhật lại trách nhiệm của Bộ Xây dựng, Bộ Nông nghiệp và Môi trường (tách biệt rõ).</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UBND cấp tỉnh: thêm trách nhiệm báo cáo kết quả, thanh tra, kiểm tra cơ quan dùng ngân sách.</a:t>
            </a:r>
            <a:endParaRPr lang="en-US" sz="2200" dirty="0">
              <a:solidFill>
                <a:schemeClr val="tx1"/>
              </a:solidFill>
              <a:latin typeface="Cambria" panose="02040503050406030204" pitchFamily="18" charset="0"/>
              <a:ea typeface="Cambria" panose="02040503050406030204" pitchFamily="18" charset="0"/>
            </a:endParaRPr>
          </a:p>
          <a:p>
            <a:pPr>
              <a:spcAft>
                <a:spcPts val="1200"/>
              </a:spcAft>
            </a:pPr>
            <a:r>
              <a:rPr lang="vi-VN" sz="2200" b="1" dirty="0">
                <a:solidFill>
                  <a:schemeClr val="tx1"/>
                </a:solidFill>
                <a:latin typeface="Cambria" panose="02040503050406030204" pitchFamily="18" charset="0"/>
                <a:ea typeface="Cambria" panose="02040503050406030204" pitchFamily="18" charset="0"/>
              </a:rPr>
              <a:t>Hiệu lực &amp; chuyển tiếp</a:t>
            </a:r>
            <a:endParaRPr lang="en-US" sz="2200" b="1"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Hiệu lực từ 01/01/2026.</a:t>
            </a:r>
            <a:endParaRPr lang="en-US" sz="2200" dirty="0">
              <a:solidFill>
                <a:schemeClr val="tx1"/>
              </a:solidFill>
              <a:latin typeface="Cambria" panose="02040503050406030204" pitchFamily="18" charset="0"/>
              <a:ea typeface="Cambria" panose="02040503050406030204" pitchFamily="18" charset="0"/>
            </a:endParaRPr>
          </a:p>
          <a:p>
            <a:pPr marL="342900" indent="-342900">
              <a:spcAft>
                <a:spcPts val="1200"/>
              </a:spcAft>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Chứng chỉ quản lý năng lượng cấp trước đó có giá trị đến hết 31/12/2030</a:t>
            </a:r>
            <a:r>
              <a:rPr lang="vi-VN" sz="2200" b="1" dirty="0">
                <a:solidFill>
                  <a:schemeClr val="tx1"/>
                </a:solidFill>
                <a:latin typeface="Cambria" panose="02040503050406030204" pitchFamily="18" charset="0"/>
                <a:ea typeface="Cambria" panose="02040503050406030204" pitchFamily="18" charset="0"/>
              </a:rPr>
              <a:t>.</a:t>
            </a:r>
            <a:endParaRPr lang="vi-VN" sz="2200" dirty="0">
              <a:solidFill>
                <a:schemeClr val="tx1"/>
              </a:solidFill>
              <a:latin typeface="Cambria" panose="02040503050406030204" pitchFamily="18" charset="0"/>
              <a:ea typeface="Cambria" panose="02040503050406030204" pitchFamily="18" charset="0"/>
            </a:endParaRPr>
          </a:p>
        </p:txBody>
      </p:sp>
      <p:sp>
        <p:nvSpPr>
          <p:cNvPr id="5" name="Slide Number Placeholder 4">
            <a:extLst>
              <a:ext uri="{FF2B5EF4-FFF2-40B4-BE49-F238E27FC236}">
                <a16:creationId xmlns:a16="http://schemas.microsoft.com/office/drawing/2014/main" id="{8A2895AC-44FF-EB63-1D11-C994FA88F880}"/>
              </a:ext>
            </a:extLst>
          </p:cNvPr>
          <p:cNvSpPr>
            <a:spLocks noGrp="1"/>
          </p:cNvSpPr>
          <p:nvPr>
            <p:ph type="sldNum" sz="quarter" idx="12"/>
          </p:nvPr>
        </p:nvSpPr>
        <p:spPr/>
        <p:txBody>
          <a:bodyPr/>
          <a:lstStyle/>
          <a:p>
            <a:fld id="{DDA70A67-A867-42F0-871F-01B78550C99D}" type="slidenum">
              <a:rPr lang="en-US" smtClean="0"/>
              <a:pPr/>
              <a:t>30</a:t>
            </a:fld>
            <a:endParaRPr lang="en-US" dirty="0"/>
          </a:p>
        </p:txBody>
      </p:sp>
    </p:spTree>
    <p:extLst>
      <p:ext uri="{BB962C8B-B14F-4D97-AF65-F5344CB8AC3E}">
        <p14:creationId xmlns:p14="http://schemas.microsoft.com/office/powerpoint/2010/main" val="18024731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C5B893-51AB-EB99-F845-DBA0F2868642}"/>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E53150C4-632D-B846-58A8-802D91CF5992}"/>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LUẬT KIỂM KÊ KNK</a:t>
            </a:r>
            <a:endParaRPr lang="en-US" sz="3200" kern="0" dirty="0">
              <a:latin typeface="Cambria"/>
              <a:ea typeface="Cambria"/>
              <a:cs typeface="Cambria"/>
              <a:sym typeface="Cambria"/>
            </a:endParaRPr>
          </a:p>
        </p:txBody>
      </p:sp>
      <p:sp>
        <p:nvSpPr>
          <p:cNvPr id="2" name="Text Placeholder 5">
            <a:extLst>
              <a:ext uri="{FF2B5EF4-FFF2-40B4-BE49-F238E27FC236}">
                <a16:creationId xmlns:a16="http://schemas.microsoft.com/office/drawing/2014/main" id="{00DBB394-40FB-0F1B-05B4-CFB1623119A9}"/>
              </a:ext>
            </a:extLst>
          </p:cNvPr>
          <p:cNvSpPr>
            <a:spLocks noGrp="1"/>
          </p:cNvSpPr>
          <p:nvPr/>
        </p:nvSpPr>
        <p:spPr>
          <a:xfrm>
            <a:off x="941166" y="1949947"/>
            <a:ext cx="4858750" cy="454852"/>
          </a:xfrm>
          <a:prstGeom prst="rect">
            <a:avLst/>
          </a:prstGeom>
          <a:noFill/>
          <a:ln>
            <a:noFill/>
          </a:ln>
        </p:spPr>
        <p:txBody>
          <a:bodyPr spcFirstLastPara="1" vert="horz" wrap="square" lIns="0" tIns="0" rIns="0" bIns="0" rtlCol="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2800"/>
              <a:buFont typeface="Arial"/>
              <a:buNone/>
              <a:defRPr lang="de-DE" sz="1800" b="0" i="0" u="none" strike="noStrike" cap="none" dirty="0">
                <a:solidFill>
                  <a:schemeClr val="accent6"/>
                </a:solidFill>
                <a:latin typeface="Cambria" panose="02040503050406030204" pitchFamily="18" charset="0"/>
                <a:ea typeface="Cambria" panose="02040503050406030204" pitchFamily="18" charset="0"/>
                <a:cs typeface="+mj-cs"/>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a:r>
              <a:rPr lang="en-VN" b="1" dirty="0">
                <a:latin typeface="Cambria" panose="02040503050406030204" pitchFamily="18" charset="0"/>
              </a:rPr>
              <a:t>TRONG CẤU TRÚC LUẬT MÔI TRƯỜNG</a:t>
            </a:r>
          </a:p>
        </p:txBody>
      </p:sp>
      <p:grpSp>
        <p:nvGrpSpPr>
          <p:cNvPr id="24" name="Group 23">
            <a:extLst>
              <a:ext uri="{FF2B5EF4-FFF2-40B4-BE49-F238E27FC236}">
                <a16:creationId xmlns:a16="http://schemas.microsoft.com/office/drawing/2014/main" id="{FFCA125E-7D91-F3E5-C4CF-DCB333CB2707}"/>
              </a:ext>
            </a:extLst>
          </p:cNvPr>
          <p:cNvGrpSpPr/>
          <p:nvPr/>
        </p:nvGrpSpPr>
        <p:grpSpPr>
          <a:xfrm>
            <a:off x="2896399" y="3743738"/>
            <a:ext cx="3424566" cy="1514469"/>
            <a:chOff x="258192" y="3309813"/>
            <a:chExt cx="3424566" cy="2153666"/>
          </a:xfrm>
        </p:grpSpPr>
        <p:cxnSp>
          <p:nvCxnSpPr>
            <p:cNvPr id="40" name="Straight Arrow Connector 39">
              <a:extLst>
                <a:ext uri="{FF2B5EF4-FFF2-40B4-BE49-F238E27FC236}">
                  <a16:creationId xmlns:a16="http://schemas.microsoft.com/office/drawing/2014/main" id="{703075E7-5823-AD88-F1DC-35C641EE1D60}"/>
                </a:ext>
              </a:extLst>
            </p:cNvPr>
            <p:cNvCxnSpPr>
              <a:cxnSpLocks/>
              <a:endCxn id="41" idx="0"/>
            </p:cNvCxnSpPr>
            <p:nvPr/>
          </p:nvCxnSpPr>
          <p:spPr>
            <a:xfrm>
              <a:off x="1970475" y="3309813"/>
              <a:ext cx="0" cy="667330"/>
            </a:xfrm>
            <a:prstGeom prst="straightConnector1">
              <a:avLst/>
            </a:prstGeom>
            <a:noFill/>
            <a:ln w="57150" cap="flat" cmpd="sng" algn="ctr">
              <a:solidFill>
                <a:srgbClr val="00B050"/>
              </a:solidFill>
              <a:prstDash val="solid"/>
              <a:tailEnd type="triangle"/>
            </a:ln>
            <a:effectLst/>
          </p:spPr>
        </p:cxnSp>
        <p:sp>
          <p:nvSpPr>
            <p:cNvPr id="41" name="Rectangle 40">
              <a:extLst>
                <a:ext uri="{FF2B5EF4-FFF2-40B4-BE49-F238E27FC236}">
                  <a16:creationId xmlns:a16="http://schemas.microsoft.com/office/drawing/2014/main" id="{5C80C321-9C56-AB63-3251-7F5F6827B31F}"/>
                </a:ext>
              </a:extLst>
            </p:cNvPr>
            <p:cNvSpPr/>
            <p:nvPr/>
          </p:nvSpPr>
          <p:spPr>
            <a:xfrm>
              <a:off x="258192" y="3977143"/>
              <a:ext cx="3424566" cy="1486336"/>
            </a:xfrm>
            <a:prstGeom prst="rect">
              <a:avLst/>
            </a:prstGeom>
            <a:gradFill rotWithShape="1">
              <a:gsLst>
                <a:gs pos="0">
                  <a:srgbClr val="0F6FC6">
                    <a:tint val="50000"/>
                    <a:satMod val="300000"/>
                  </a:srgbClr>
                </a:gs>
                <a:gs pos="35000">
                  <a:srgbClr val="0F6FC6">
                    <a:tint val="37000"/>
                    <a:satMod val="300000"/>
                  </a:srgbClr>
                </a:gs>
                <a:gs pos="100000">
                  <a:srgbClr val="0F6FC6">
                    <a:tint val="15000"/>
                    <a:satMod val="350000"/>
                  </a:srgb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 </a:t>
              </a:r>
              <a:r>
                <a:rPr kumimoji="0" lang="en-US" sz="1600" b="1"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2626/QĐ-BTNMT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THÔNG BÁO DANH SÁCH HỆ SỐ PHÁT THẢI HỖ TRỢ KIỂM KÊ KNK</a:t>
              </a:r>
            </a:p>
          </p:txBody>
        </p:sp>
      </p:grpSp>
      <p:sp>
        <p:nvSpPr>
          <p:cNvPr id="25" name="Rectangle 24">
            <a:extLst>
              <a:ext uri="{FF2B5EF4-FFF2-40B4-BE49-F238E27FC236}">
                <a16:creationId xmlns:a16="http://schemas.microsoft.com/office/drawing/2014/main" id="{1AF09C92-E215-122C-97ED-F82E92820F6A}"/>
              </a:ext>
            </a:extLst>
          </p:cNvPr>
          <p:cNvSpPr/>
          <p:nvPr/>
        </p:nvSpPr>
        <p:spPr>
          <a:xfrm>
            <a:off x="5271311" y="2480631"/>
            <a:ext cx="4077255" cy="914281"/>
          </a:xfrm>
          <a:prstGeom prst="rect">
            <a:avLst/>
          </a:prstGeom>
          <a:gradFill rotWithShape="1">
            <a:gsLst>
              <a:gs pos="0">
                <a:srgbClr val="A5C249">
                  <a:tint val="100000"/>
                  <a:shade val="100000"/>
                  <a:satMod val="130000"/>
                </a:srgbClr>
              </a:gs>
              <a:gs pos="100000">
                <a:srgbClr val="A5C249">
                  <a:tint val="50000"/>
                  <a:shade val="100000"/>
                  <a:satMod val="350000"/>
                </a:srgbClr>
              </a:gs>
            </a:gsLst>
            <a:lin ang="16200000" scaled="0"/>
          </a:gradFill>
          <a:ln w="9525" cap="flat" cmpd="sng" algn="ctr">
            <a:solidFill>
              <a:srgbClr val="A5C249">
                <a:shade val="95000"/>
                <a:satMod val="105000"/>
              </a:srgbClr>
            </a:solidFill>
            <a:prstDash val="solid"/>
          </a:ln>
          <a:effectLst>
            <a:outerShdw blurRad="40000" dist="23000" dir="5400000" rotWithShape="0">
              <a:srgbClr val="000000">
                <a:alpha val="35000"/>
              </a:srgbClr>
            </a:outerShdw>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06/2022/NĐ-CP</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QUY ĐỊNH GIẢM NHẸ PHÁT THẢI KHÍ NHÀ KÍNH VÀ BẢO VỆ TẦNG Ô-DÔN</a:t>
            </a:r>
          </a:p>
        </p:txBody>
      </p:sp>
      <p:sp>
        <p:nvSpPr>
          <p:cNvPr id="26" name="Rectangle 25">
            <a:extLst>
              <a:ext uri="{FF2B5EF4-FFF2-40B4-BE49-F238E27FC236}">
                <a16:creationId xmlns:a16="http://schemas.microsoft.com/office/drawing/2014/main" id="{A80C6742-4B2E-E3B5-ABAB-7F8B917A7FA8}"/>
              </a:ext>
            </a:extLst>
          </p:cNvPr>
          <p:cNvSpPr/>
          <p:nvPr/>
        </p:nvSpPr>
        <p:spPr>
          <a:xfrm>
            <a:off x="5419885" y="1232424"/>
            <a:ext cx="3780107" cy="866501"/>
          </a:xfrm>
          <a:prstGeom prst="rect">
            <a:avLst/>
          </a:prstGeom>
          <a:gradFill rotWithShape="1">
            <a:gsLst>
              <a:gs pos="0">
                <a:srgbClr val="7CCA62">
                  <a:tint val="100000"/>
                  <a:shade val="100000"/>
                  <a:satMod val="130000"/>
                </a:srgbClr>
              </a:gs>
              <a:gs pos="100000">
                <a:srgbClr val="7CCA62">
                  <a:tint val="50000"/>
                  <a:shade val="100000"/>
                  <a:satMod val="350000"/>
                </a:srgb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72/2020/QH14</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6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LUẬT</a:t>
            </a:r>
            <a:r>
              <a:rPr kumimoji="0" lang="en-US" sz="16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 </a:t>
            </a:r>
            <a:r>
              <a:rPr kumimoji="0" lang="vi-VN" sz="16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BẢO VỆ MÔI TRƯỜNG</a:t>
            </a:r>
            <a:endParaRPr kumimoji="0" lang="en-US" sz="16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endParaRPr>
          </a:p>
        </p:txBody>
      </p:sp>
      <p:cxnSp>
        <p:nvCxnSpPr>
          <p:cNvPr id="27" name="Straight Arrow Connector 26">
            <a:extLst>
              <a:ext uri="{FF2B5EF4-FFF2-40B4-BE49-F238E27FC236}">
                <a16:creationId xmlns:a16="http://schemas.microsoft.com/office/drawing/2014/main" id="{456C2052-44F4-AC52-E660-821CFD9D2F73}"/>
              </a:ext>
            </a:extLst>
          </p:cNvPr>
          <p:cNvCxnSpPr>
            <a:cxnSpLocks/>
            <a:stCxn id="26" idx="2"/>
            <a:endCxn id="25" idx="0"/>
          </p:cNvCxnSpPr>
          <p:nvPr/>
        </p:nvCxnSpPr>
        <p:spPr>
          <a:xfrm>
            <a:off x="7309938" y="2098925"/>
            <a:ext cx="0" cy="381706"/>
          </a:xfrm>
          <a:prstGeom prst="straightConnector1">
            <a:avLst/>
          </a:prstGeom>
          <a:noFill/>
          <a:ln w="57150" cap="flat" cmpd="sng" algn="ctr">
            <a:solidFill>
              <a:srgbClr val="00B050"/>
            </a:solidFill>
            <a:prstDash val="solid"/>
            <a:tailEnd type="triangle"/>
          </a:ln>
          <a:effectLst/>
        </p:spPr>
      </p:cxnSp>
      <p:cxnSp>
        <p:nvCxnSpPr>
          <p:cNvPr id="28" name="Straight Connector 27">
            <a:extLst>
              <a:ext uri="{FF2B5EF4-FFF2-40B4-BE49-F238E27FC236}">
                <a16:creationId xmlns:a16="http://schemas.microsoft.com/office/drawing/2014/main" id="{5C0EEAF8-7A35-4048-031E-6B99C0DCA2CD}"/>
              </a:ext>
            </a:extLst>
          </p:cNvPr>
          <p:cNvCxnSpPr>
            <a:cxnSpLocks/>
          </p:cNvCxnSpPr>
          <p:nvPr/>
        </p:nvCxnSpPr>
        <p:spPr>
          <a:xfrm>
            <a:off x="1242505" y="3760598"/>
            <a:ext cx="9172722" cy="0"/>
          </a:xfrm>
          <a:prstGeom prst="line">
            <a:avLst/>
          </a:prstGeom>
          <a:noFill/>
          <a:ln w="57150" cap="flat" cmpd="sng" algn="ctr">
            <a:solidFill>
              <a:srgbClr val="00B050"/>
            </a:solidFill>
            <a:prstDash val="solid"/>
          </a:ln>
          <a:effectLst/>
        </p:spPr>
      </p:cxnSp>
      <p:grpSp>
        <p:nvGrpSpPr>
          <p:cNvPr id="29" name="Group 28">
            <a:extLst>
              <a:ext uri="{FF2B5EF4-FFF2-40B4-BE49-F238E27FC236}">
                <a16:creationId xmlns:a16="http://schemas.microsoft.com/office/drawing/2014/main" id="{D7C3549D-1F96-2038-E93E-624DB9127E9D}"/>
              </a:ext>
            </a:extLst>
          </p:cNvPr>
          <p:cNvGrpSpPr/>
          <p:nvPr/>
        </p:nvGrpSpPr>
        <p:grpSpPr>
          <a:xfrm>
            <a:off x="9382216" y="3760598"/>
            <a:ext cx="2623075" cy="1780410"/>
            <a:chOff x="1767158" y="3797511"/>
            <a:chExt cx="2623075" cy="1905866"/>
          </a:xfrm>
        </p:grpSpPr>
        <p:cxnSp>
          <p:nvCxnSpPr>
            <p:cNvPr id="38" name="Straight Arrow Connector 37">
              <a:extLst>
                <a:ext uri="{FF2B5EF4-FFF2-40B4-BE49-F238E27FC236}">
                  <a16:creationId xmlns:a16="http://schemas.microsoft.com/office/drawing/2014/main" id="{2B712E3F-A563-699B-FC70-E37951E8637A}"/>
                </a:ext>
              </a:extLst>
            </p:cNvPr>
            <p:cNvCxnSpPr>
              <a:cxnSpLocks/>
            </p:cNvCxnSpPr>
            <p:nvPr/>
          </p:nvCxnSpPr>
          <p:spPr>
            <a:xfrm>
              <a:off x="3066518" y="3797511"/>
              <a:ext cx="0" cy="590481"/>
            </a:xfrm>
            <a:prstGeom prst="straightConnector1">
              <a:avLst/>
            </a:prstGeom>
            <a:noFill/>
            <a:ln w="57150" cap="flat" cmpd="sng" algn="ctr">
              <a:solidFill>
                <a:srgbClr val="00B050"/>
              </a:solidFill>
              <a:prstDash val="solid"/>
              <a:tailEnd type="triangle"/>
            </a:ln>
            <a:effectLst/>
          </p:spPr>
        </p:cxnSp>
        <p:sp>
          <p:nvSpPr>
            <p:cNvPr id="39" name="Rectangle 38">
              <a:extLst>
                <a:ext uri="{FF2B5EF4-FFF2-40B4-BE49-F238E27FC236}">
                  <a16:creationId xmlns:a16="http://schemas.microsoft.com/office/drawing/2014/main" id="{BD2B9E7E-7C62-8087-8BF1-41101DAABC19}"/>
                </a:ext>
              </a:extLst>
            </p:cNvPr>
            <p:cNvSpPr/>
            <p:nvPr/>
          </p:nvSpPr>
          <p:spPr>
            <a:xfrm>
              <a:off x="1767158" y="4370522"/>
              <a:ext cx="2623075" cy="1332855"/>
            </a:xfrm>
            <a:prstGeom prst="rect">
              <a:avLst/>
            </a:prstGeom>
            <a:gradFill rotWithShape="1">
              <a:gsLst>
                <a:gs pos="0">
                  <a:srgbClr val="0F6FC6">
                    <a:tint val="50000"/>
                    <a:satMod val="300000"/>
                  </a:srgbClr>
                </a:gs>
                <a:gs pos="35000">
                  <a:srgbClr val="0F6FC6">
                    <a:tint val="37000"/>
                    <a:satMod val="300000"/>
                  </a:srgbClr>
                </a:gs>
                <a:gs pos="100000">
                  <a:srgbClr val="0F6FC6">
                    <a:tint val="15000"/>
                    <a:satMod val="350000"/>
                  </a:srgb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01/2022/TT-BTNMT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QUY ĐỊNH CHI TIẾT THI HÀNH LUẬT BẢO VỆ MÔI TRƯỜNG VỀ ỨNG PHÓ VỚI BIẾN ĐỔI KHÍ HẬU</a:t>
              </a:r>
            </a:p>
          </p:txBody>
        </p:sp>
      </p:grpSp>
      <p:cxnSp>
        <p:nvCxnSpPr>
          <p:cNvPr id="30" name="Straight Arrow Connector 29">
            <a:extLst>
              <a:ext uri="{FF2B5EF4-FFF2-40B4-BE49-F238E27FC236}">
                <a16:creationId xmlns:a16="http://schemas.microsoft.com/office/drawing/2014/main" id="{A85544C9-050E-D416-0A72-0DFDF4B7B9BB}"/>
              </a:ext>
            </a:extLst>
          </p:cNvPr>
          <p:cNvCxnSpPr>
            <a:cxnSpLocks/>
            <a:stCxn id="25" idx="2"/>
            <a:endCxn id="31" idx="0"/>
          </p:cNvCxnSpPr>
          <p:nvPr/>
        </p:nvCxnSpPr>
        <p:spPr>
          <a:xfrm flipH="1">
            <a:off x="7302069" y="3394912"/>
            <a:ext cx="7869" cy="866595"/>
          </a:xfrm>
          <a:prstGeom prst="straightConnector1">
            <a:avLst/>
          </a:prstGeom>
          <a:noFill/>
          <a:ln w="57150" cap="flat" cmpd="sng" algn="ctr">
            <a:solidFill>
              <a:srgbClr val="00B050"/>
            </a:solidFill>
            <a:prstDash val="solid"/>
            <a:tailEnd type="triangle"/>
          </a:ln>
          <a:effectLst/>
        </p:spPr>
      </p:cxnSp>
      <p:sp>
        <p:nvSpPr>
          <p:cNvPr id="31" name="Rectangle 30">
            <a:extLst>
              <a:ext uri="{FF2B5EF4-FFF2-40B4-BE49-F238E27FC236}">
                <a16:creationId xmlns:a16="http://schemas.microsoft.com/office/drawing/2014/main" id="{1AF7FCF5-76C0-CD71-BB05-A44353054182}"/>
              </a:ext>
            </a:extLst>
          </p:cNvPr>
          <p:cNvSpPr/>
          <p:nvPr/>
        </p:nvSpPr>
        <p:spPr>
          <a:xfrm>
            <a:off x="5698993" y="4261508"/>
            <a:ext cx="3206152" cy="1142764"/>
          </a:xfrm>
          <a:prstGeom prst="rect">
            <a:avLst/>
          </a:prstGeom>
          <a:gradFill rotWithShape="1">
            <a:gsLst>
              <a:gs pos="0">
                <a:srgbClr val="0F6FC6">
                  <a:tint val="50000"/>
                  <a:satMod val="300000"/>
                </a:srgbClr>
              </a:gs>
              <a:gs pos="35000">
                <a:srgbClr val="0F6FC6">
                  <a:tint val="37000"/>
                  <a:satMod val="300000"/>
                </a:srgbClr>
              </a:gs>
              <a:gs pos="100000">
                <a:srgbClr val="0F6FC6">
                  <a:tint val="15000"/>
                  <a:satMod val="350000"/>
                </a:srgb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17/2022/TT-BTNMT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191919"/>
                </a:solidFill>
                <a:effectLst/>
                <a:uLnTx/>
                <a:uFillTx/>
                <a:latin typeface="Cambria" panose="02040503050406030204" pitchFamily="18" charset="0"/>
                <a:ea typeface="+mn-ea"/>
                <a:cs typeface="+mn-cs"/>
                <a:sym typeface="Arial"/>
              </a:rPr>
              <a:t>QUY ĐỊNH KỸ THUẬT ĐO ĐẠC, BÁO CÁO, THẨM ĐỊNH GIẢM NHẸ PHÁT THẢI KHÍ NHÀ KÍNH VÀ KIỂM KÊ KHÍ NHÀ KÍNH</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200" b="0" i="0" u="none" strike="noStrike" kern="0" cap="none" spc="0" normalizeH="0" baseline="0" noProof="0" dirty="0">
                <a:ln>
                  <a:noFill/>
                </a:ln>
                <a:solidFill>
                  <a:srgbClr val="191919"/>
                </a:solidFill>
                <a:effectLst/>
                <a:uLnTx/>
                <a:uFillTx/>
                <a:latin typeface="Cambria" panose="02040503050406030204" pitchFamily="18" charset="0"/>
                <a:ea typeface="+mn-ea"/>
                <a:cs typeface="+mn-cs"/>
                <a:sym typeface="Arial"/>
              </a:rPr>
              <a:t>LĨNH VỰC QUẢN LÝ CHẤT THẢI</a:t>
            </a:r>
            <a:endParaRPr kumimoji="0" lang="vi-VN" sz="1200" b="0" i="0" u="none" strike="noStrike" kern="0" cap="none" spc="0" normalizeH="0" baseline="0" noProof="0" dirty="0">
              <a:ln>
                <a:noFill/>
              </a:ln>
              <a:solidFill>
                <a:srgbClr val="191919"/>
              </a:solidFill>
              <a:effectLst/>
              <a:uLnTx/>
              <a:uFillTx/>
              <a:latin typeface="Cambria" panose="02040503050406030204" pitchFamily="18" charset="0"/>
              <a:ea typeface="+mn-ea"/>
              <a:cs typeface="+mn-cs"/>
              <a:sym typeface="Arial"/>
            </a:endParaRPr>
          </a:p>
        </p:txBody>
      </p:sp>
      <p:sp>
        <p:nvSpPr>
          <p:cNvPr id="32" name="Rectangle 31">
            <a:extLst>
              <a:ext uri="{FF2B5EF4-FFF2-40B4-BE49-F238E27FC236}">
                <a16:creationId xmlns:a16="http://schemas.microsoft.com/office/drawing/2014/main" id="{289E6AE3-F3CA-16D1-9746-EFBEF6CE5027}"/>
              </a:ext>
            </a:extLst>
          </p:cNvPr>
          <p:cNvSpPr/>
          <p:nvPr/>
        </p:nvSpPr>
        <p:spPr>
          <a:xfrm>
            <a:off x="5713719" y="5541009"/>
            <a:ext cx="3206151" cy="604814"/>
          </a:xfrm>
          <a:prstGeom prst="rect">
            <a:avLst/>
          </a:prstGeom>
          <a:gradFill rotWithShape="1">
            <a:gsLst>
              <a:gs pos="0">
                <a:srgbClr val="0F6FC6">
                  <a:tint val="50000"/>
                  <a:satMod val="300000"/>
                </a:srgbClr>
              </a:gs>
              <a:gs pos="35000">
                <a:srgbClr val="0F6FC6">
                  <a:tint val="37000"/>
                  <a:satMod val="300000"/>
                </a:srgbClr>
              </a:gs>
              <a:gs pos="100000">
                <a:srgbClr val="0F6FC6">
                  <a:tint val="15000"/>
                  <a:satMod val="350000"/>
                </a:srgb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38/2023/TT-BCT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2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NGÀNH CÔNG THƯƠNG</a:t>
            </a:r>
            <a:endParaRPr kumimoji="0" lang="en-US" sz="12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endParaRPr>
          </a:p>
        </p:txBody>
      </p:sp>
      <p:sp>
        <p:nvSpPr>
          <p:cNvPr id="33" name="Rectangle 32">
            <a:extLst>
              <a:ext uri="{FF2B5EF4-FFF2-40B4-BE49-F238E27FC236}">
                <a16:creationId xmlns:a16="http://schemas.microsoft.com/office/drawing/2014/main" id="{AD0C95EF-9C7B-6978-B380-7BABB51E6682}"/>
              </a:ext>
            </a:extLst>
          </p:cNvPr>
          <p:cNvSpPr/>
          <p:nvPr/>
        </p:nvSpPr>
        <p:spPr>
          <a:xfrm>
            <a:off x="5698993" y="6270866"/>
            <a:ext cx="3206151" cy="587134"/>
          </a:xfrm>
          <a:prstGeom prst="rect">
            <a:avLst/>
          </a:prstGeom>
          <a:gradFill rotWithShape="1">
            <a:gsLst>
              <a:gs pos="0">
                <a:srgbClr val="0F6FC6">
                  <a:tint val="50000"/>
                  <a:satMod val="300000"/>
                </a:srgbClr>
              </a:gs>
              <a:gs pos="35000">
                <a:srgbClr val="0F6FC6">
                  <a:tint val="37000"/>
                  <a:satMod val="300000"/>
                </a:srgbClr>
              </a:gs>
              <a:gs pos="100000">
                <a:srgbClr val="0F6FC6">
                  <a:tint val="15000"/>
                  <a:satMod val="350000"/>
                </a:srgbClr>
              </a:gs>
            </a:gsLst>
            <a:lin ang="16200000" scaled="1"/>
          </a:gradFill>
          <a:ln w="9525" cap="flat" cmpd="sng" algn="ctr">
            <a:noFill/>
            <a:prstDash val="solid"/>
          </a:ln>
          <a:effectLst>
            <a:outerShdw blurRad="40000" dist="20000" dir="5400000" rotWithShape="0">
              <a:srgbClr val="000000">
                <a:alpha val="38000"/>
              </a:srgbClr>
            </a:outerShdw>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a:ln>
                  <a:noFill/>
                </a:ln>
                <a:solidFill>
                  <a:srgbClr val="17406D">
                    <a:lumMod val="10000"/>
                  </a:srgbClr>
                </a:solidFill>
                <a:effectLst/>
                <a:uLnTx/>
                <a:uFillTx/>
                <a:latin typeface="Cambria" panose="02040503050406030204" pitchFamily="18" charset="0"/>
                <a:ea typeface="+mn-ea"/>
                <a:cs typeface="+mn-cs"/>
                <a:sym typeface="Arial"/>
              </a:rPr>
              <a:t>23/2023/TT-BNNPTNT</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1200" b="0" i="0" u="none" strike="noStrike" kern="0" cap="none" spc="0" normalizeH="0" baseline="0" noProof="0">
                <a:ln>
                  <a:noFill/>
                </a:ln>
                <a:solidFill>
                  <a:srgbClr val="E7E6E6">
                    <a:lumMod val="10000"/>
                  </a:srgbClr>
                </a:solidFill>
                <a:effectLst/>
                <a:uLnTx/>
                <a:uFillTx/>
                <a:latin typeface="Cambria" panose="02040503050406030204" pitchFamily="18" charset="0"/>
                <a:ea typeface="+mn-ea"/>
                <a:cs typeface="+mn-cs"/>
                <a:sym typeface="Arial"/>
              </a:rPr>
              <a:t>LĨNH VỰC LÂM NGHIỆP</a:t>
            </a:r>
          </a:p>
        </p:txBody>
      </p:sp>
      <p:cxnSp>
        <p:nvCxnSpPr>
          <p:cNvPr id="34" name="Straight Arrow Connector 33">
            <a:extLst>
              <a:ext uri="{FF2B5EF4-FFF2-40B4-BE49-F238E27FC236}">
                <a16:creationId xmlns:a16="http://schemas.microsoft.com/office/drawing/2014/main" id="{18ECC8FE-FD26-4F2B-6D16-7116D6BADF00}"/>
              </a:ext>
            </a:extLst>
          </p:cNvPr>
          <p:cNvCxnSpPr>
            <a:cxnSpLocks/>
          </p:cNvCxnSpPr>
          <p:nvPr/>
        </p:nvCxnSpPr>
        <p:spPr>
          <a:xfrm>
            <a:off x="4151507" y="3978371"/>
            <a:ext cx="0" cy="226527"/>
          </a:xfrm>
          <a:prstGeom prst="straightConnector1">
            <a:avLst/>
          </a:prstGeom>
          <a:noFill/>
          <a:ln w="57150" cap="flat" cmpd="sng" algn="ctr">
            <a:solidFill>
              <a:srgbClr val="00B050"/>
            </a:solidFill>
            <a:prstDash val="solid"/>
            <a:tailEnd type="triangle"/>
          </a:ln>
          <a:effectLst/>
        </p:spPr>
      </p:cxnSp>
      <p:sp>
        <p:nvSpPr>
          <p:cNvPr id="35" name="TextBox 40">
            <a:extLst>
              <a:ext uri="{FF2B5EF4-FFF2-40B4-BE49-F238E27FC236}">
                <a16:creationId xmlns:a16="http://schemas.microsoft.com/office/drawing/2014/main" id="{8E2B75D9-6350-F2B1-9317-3A057B71DBE3}"/>
              </a:ext>
            </a:extLst>
          </p:cNvPr>
          <p:cNvSpPr txBox="1"/>
          <p:nvPr/>
        </p:nvSpPr>
        <p:spPr>
          <a:xfrm>
            <a:off x="9774847" y="1281549"/>
            <a:ext cx="1621757" cy="1055471"/>
          </a:xfrm>
          <a:prstGeom prst="roundRect">
            <a:avLst/>
          </a:prstGeom>
          <a:solidFill>
            <a:srgbClr val="FFFFFF"/>
          </a:solidFill>
          <a:ln w="25400" cap="flat" cmpd="sng" algn="ctr">
            <a:solidFill>
              <a:srgbClr val="0F6FC6"/>
            </a:solidFill>
            <a:prstDash val="solid"/>
          </a:ln>
          <a:effectLst/>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400" b="1"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Điều 91.</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4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Giảm nhẹ phát thải</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VN" sz="14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mn-cs"/>
                <a:sym typeface="Arial"/>
              </a:rPr>
              <a:t>khí nhà kính</a:t>
            </a:r>
          </a:p>
        </p:txBody>
      </p:sp>
      <p:sp>
        <p:nvSpPr>
          <p:cNvPr id="36" name="Rectangle 35">
            <a:extLst>
              <a:ext uri="{FF2B5EF4-FFF2-40B4-BE49-F238E27FC236}">
                <a16:creationId xmlns:a16="http://schemas.microsoft.com/office/drawing/2014/main" id="{E46A76AB-58FD-C529-CA72-3038076E28FF}"/>
              </a:ext>
            </a:extLst>
          </p:cNvPr>
          <p:cNvSpPr/>
          <p:nvPr/>
        </p:nvSpPr>
        <p:spPr>
          <a:xfrm>
            <a:off x="139123" y="2495573"/>
            <a:ext cx="4330650" cy="914281"/>
          </a:xfrm>
          <a:prstGeom prst="rect">
            <a:avLst/>
          </a:prstGeom>
          <a:gradFill rotWithShape="1">
            <a:gsLst>
              <a:gs pos="0">
                <a:srgbClr val="A5C249">
                  <a:tint val="100000"/>
                  <a:shade val="100000"/>
                  <a:satMod val="130000"/>
                </a:srgbClr>
              </a:gs>
              <a:gs pos="100000">
                <a:srgbClr val="A5C249">
                  <a:tint val="50000"/>
                  <a:shade val="100000"/>
                  <a:satMod val="350000"/>
                </a:srgbClr>
              </a:gs>
            </a:gsLst>
            <a:lin ang="16200000" scaled="0"/>
          </a:gradFill>
          <a:ln w="9525" cap="flat" cmpd="sng" algn="ctr">
            <a:solidFill>
              <a:srgbClr val="A5C249">
                <a:shade val="95000"/>
                <a:satMod val="105000"/>
              </a:srgbClr>
            </a:solidFill>
            <a:prstDash val="solid"/>
          </a:ln>
          <a:effectLst>
            <a:outerShdw blurRad="40000" dist="23000" dir="5400000" rotWithShape="0">
              <a:srgbClr val="000000">
                <a:alpha val="35000"/>
              </a:srgbClr>
            </a:outerShdw>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1"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119/2025/NĐ-CP</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SỬA ĐỔI BỔ SUNG CHO </a:t>
            </a:r>
            <a:r>
              <a:rPr kumimoji="0" lang="en-US" sz="1600" b="1" i="0"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06/2022/NĐ-CP</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1600" b="0" i="1"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a:t>
            </a:r>
            <a:r>
              <a:rPr kumimoji="0" lang="en-US" sz="1600" b="0" i="1" u="none" strike="noStrike" kern="0" cap="none" spc="0" normalizeH="0" baseline="0" noProof="0" dirty="0" err="1">
                <a:ln>
                  <a:noFill/>
                </a:ln>
                <a:solidFill>
                  <a:srgbClr val="17406D">
                    <a:lumMod val="10000"/>
                  </a:srgbClr>
                </a:solidFill>
                <a:effectLst/>
                <a:uLnTx/>
                <a:uFillTx/>
                <a:latin typeface="Cambria" panose="02040503050406030204" pitchFamily="18" charset="0"/>
                <a:ea typeface="+mn-ea"/>
                <a:cs typeface="+mn-cs"/>
                <a:sym typeface="Arial"/>
              </a:rPr>
              <a:t>hiệu</a:t>
            </a:r>
            <a:r>
              <a:rPr kumimoji="0" lang="en-US" sz="1600" b="0" i="1"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 </a:t>
            </a:r>
            <a:r>
              <a:rPr kumimoji="0" lang="en-US" sz="1600" b="0" i="1" u="none" strike="noStrike" kern="0" cap="none" spc="0" normalizeH="0" baseline="0" noProof="0" dirty="0" err="1">
                <a:ln>
                  <a:noFill/>
                </a:ln>
                <a:solidFill>
                  <a:srgbClr val="17406D">
                    <a:lumMod val="10000"/>
                  </a:srgbClr>
                </a:solidFill>
                <a:effectLst/>
                <a:uLnTx/>
                <a:uFillTx/>
                <a:latin typeface="Cambria" panose="02040503050406030204" pitchFamily="18" charset="0"/>
                <a:ea typeface="+mn-ea"/>
                <a:cs typeface="+mn-cs"/>
                <a:sym typeface="Arial"/>
              </a:rPr>
              <a:t>lực</a:t>
            </a:r>
            <a:r>
              <a:rPr kumimoji="0" lang="en-US" sz="1600" b="0" i="1"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 </a:t>
            </a:r>
            <a:r>
              <a:rPr kumimoji="0" lang="en-US" sz="1600" b="0" i="1" u="none" strike="noStrike" kern="0" cap="none" spc="0" normalizeH="0" baseline="0" noProof="0" dirty="0" err="1">
                <a:ln>
                  <a:noFill/>
                </a:ln>
                <a:solidFill>
                  <a:srgbClr val="17406D">
                    <a:lumMod val="10000"/>
                  </a:srgbClr>
                </a:solidFill>
                <a:effectLst/>
                <a:uLnTx/>
                <a:uFillTx/>
                <a:latin typeface="Cambria" panose="02040503050406030204" pitchFamily="18" charset="0"/>
                <a:ea typeface="+mn-ea"/>
                <a:cs typeface="+mn-cs"/>
                <a:sym typeface="Arial"/>
              </a:rPr>
              <a:t>từ</a:t>
            </a:r>
            <a:r>
              <a:rPr kumimoji="0" lang="en-US" sz="1600" b="0" i="1"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 </a:t>
            </a:r>
            <a:r>
              <a:rPr kumimoji="0" lang="en-US" sz="1600" b="0" i="1" u="none" strike="noStrike" kern="0" cap="none" spc="0" normalizeH="0" baseline="0" noProof="0" dirty="0" err="1">
                <a:ln>
                  <a:noFill/>
                </a:ln>
                <a:solidFill>
                  <a:srgbClr val="17406D">
                    <a:lumMod val="10000"/>
                  </a:srgbClr>
                </a:solidFill>
                <a:effectLst/>
                <a:uLnTx/>
                <a:uFillTx/>
                <a:latin typeface="Cambria" panose="02040503050406030204" pitchFamily="18" charset="0"/>
                <a:ea typeface="+mn-ea"/>
                <a:cs typeface="+mn-cs"/>
                <a:sym typeface="Arial"/>
              </a:rPr>
              <a:t>ngày</a:t>
            </a:r>
            <a:r>
              <a:rPr kumimoji="0" lang="en-US" sz="1600" b="0" i="1" u="none" strike="noStrike" kern="0" cap="none" spc="0" normalizeH="0" baseline="0" noProof="0" dirty="0">
                <a:ln>
                  <a:noFill/>
                </a:ln>
                <a:solidFill>
                  <a:srgbClr val="17406D">
                    <a:lumMod val="10000"/>
                  </a:srgbClr>
                </a:solidFill>
                <a:effectLst/>
                <a:uLnTx/>
                <a:uFillTx/>
                <a:latin typeface="Cambria" panose="02040503050406030204" pitchFamily="18" charset="0"/>
                <a:ea typeface="+mn-ea"/>
                <a:cs typeface="+mn-cs"/>
                <a:sym typeface="Arial"/>
              </a:rPr>
              <a:t> 01/8/2025) </a:t>
            </a:r>
          </a:p>
        </p:txBody>
      </p:sp>
      <p:sp>
        <p:nvSpPr>
          <p:cNvPr id="37" name="Cross 36">
            <a:extLst>
              <a:ext uri="{FF2B5EF4-FFF2-40B4-BE49-F238E27FC236}">
                <a16:creationId xmlns:a16="http://schemas.microsoft.com/office/drawing/2014/main" id="{9E4CEB96-7F19-78F2-C434-F1266DFDA6F9}"/>
              </a:ext>
            </a:extLst>
          </p:cNvPr>
          <p:cNvSpPr/>
          <p:nvPr/>
        </p:nvSpPr>
        <p:spPr>
          <a:xfrm>
            <a:off x="4576359" y="2668749"/>
            <a:ext cx="581752" cy="601238"/>
          </a:xfrm>
          <a:prstGeom prst="plus">
            <a:avLst>
              <a:gd name="adj" fmla="val 43694"/>
            </a:avLst>
          </a:prstGeom>
          <a:solidFill>
            <a:srgbClr val="0BD0D9"/>
          </a:solidFill>
          <a:ln>
            <a:noFill/>
          </a:ln>
          <a:effectLst/>
        </p:spPr>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FFFFF"/>
              </a:solidFill>
              <a:effectLst/>
              <a:uLnTx/>
              <a:uFillTx/>
              <a:latin typeface="Cambria" panose="02040503050406030204" pitchFamily="18" charset="0"/>
              <a:ea typeface="+mn-ea"/>
              <a:cs typeface="+mn-cs"/>
              <a:sym typeface="Arial"/>
            </a:endParaRPr>
          </a:p>
        </p:txBody>
      </p:sp>
      <p:sp>
        <p:nvSpPr>
          <p:cNvPr id="4" name="Slide Number Placeholder 3">
            <a:extLst>
              <a:ext uri="{FF2B5EF4-FFF2-40B4-BE49-F238E27FC236}">
                <a16:creationId xmlns:a16="http://schemas.microsoft.com/office/drawing/2014/main" id="{A2BBCA8D-512B-23D6-4BAD-2992950F8777}"/>
              </a:ext>
            </a:extLst>
          </p:cNvPr>
          <p:cNvSpPr>
            <a:spLocks noGrp="1"/>
          </p:cNvSpPr>
          <p:nvPr>
            <p:ph type="sldNum" sz="quarter" idx="12"/>
          </p:nvPr>
        </p:nvSpPr>
        <p:spPr/>
        <p:txBody>
          <a:bodyPr/>
          <a:lstStyle/>
          <a:p>
            <a:fld id="{DDA70A67-A867-42F0-871F-01B78550C99D}" type="slidenum">
              <a:rPr lang="en-US" smtClean="0"/>
              <a:pPr/>
              <a:t>31</a:t>
            </a:fld>
            <a:endParaRPr lang="en-US" dirty="0"/>
          </a:p>
        </p:txBody>
      </p:sp>
    </p:spTree>
    <p:extLst>
      <p:ext uri="{BB962C8B-B14F-4D97-AF65-F5344CB8AC3E}">
        <p14:creationId xmlns:p14="http://schemas.microsoft.com/office/powerpoint/2010/main" val="20148623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E69894-51CC-D45F-C08F-D75C26C80B83}"/>
            </a:ext>
          </a:extLst>
        </p:cNvPr>
        <p:cNvGrpSpPr/>
        <p:nvPr/>
      </p:nvGrpSpPr>
      <p:grpSpPr>
        <a:xfrm>
          <a:off x="0" y="0"/>
          <a:ext cx="0" cy="0"/>
          <a:chOff x="0" y="0"/>
          <a:chExt cx="0" cy="0"/>
        </a:xfrm>
      </p:grpSpPr>
      <p:sp>
        <p:nvSpPr>
          <p:cNvPr id="38" name="Rounded Rectangle 7">
            <a:extLst>
              <a:ext uri="{FF2B5EF4-FFF2-40B4-BE49-F238E27FC236}">
                <a16:creationId xmlns:a16="http://schemas.microsoft.com/office/drawing/2014/main" id="{61FE3BE5-3A08-81A5-4671-3EB450D83E0B}"/>
              </a:ext>
            </a:extLst>
          </p:cNvPr>
          <p:cNvSpPr/>
          <p:nvPr/>
        </p:nvSpPr>
        <p:spPr>
          <a:xfrm>
            <a:off x="608752" y="5803446"/>
            <a:ext cx="11399917" cy="79645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n-VN" sz="2200" b="1" dirty="0">
                <a:solidFill>
                  <a:srgbClr val="000000"/>
                </a:solidFill>
                <a:latin typeface="Cambria" panose="02040503050406030204" pitchFamily="18" charset="0"/>
              </a:rPr>
              <a:t>Lộ trình thực hiện báo cáo theo Nghị định </a:t>
            </a:r>
            <a:r>
              <a:rPr lang="en-US" sz="2200" b="1" dirty="0">
                <a:solidFill>
                  <a:srgbClr val="000000"/>
                </a:solidFill>
                <a:latin typeface="Cambria" panose="02040503050406030204" pitchFamily="18" charset="0"/>
              </a:rPr>
              <a:t>06/2022/NĐ-CP</a:t>
            </a:r>
          </a:p>
          <a:p>
            <a:pPr algn="ctr"/>
            <a:r>
              <a:rPr lang="en-US" sz="2200" b="1" dirty="0">
                <a:solidFill>
                  <a:srgbClr val="C00000"/>
                </a:solidFill>
                <a:latin typeface="Cambria" panose="02040503050406030204" pitchFamily="18" charset="0"/>
              </a:rPr>
              <a:t>Giai </a:t>
            </a:r>
            <a:r>
              <a:rPr lang="en-US" sz="2200" b="1" dirty="0" err="1">
                <a:solidFill>
                  <a:srgbClr val="C00000"/>
                </a:solidFill>
                <a:latin typeface="Cambria" panose="02040503050406030204" pitchFamily="18" charset="0"/>
              </a:rPr>
              <a:t>đoạn</a:t>
            </a:r>
            <a:r>
              <a:rPr lang="en-US" sz="2200" b="1" dirty="0">
                <a:solidFill>
                  <a:srgbClr val="C00000"/>
                </a:solidFill>
                <a:latin typeface="Cambria" panose="02040503050406030204" pitchFamily="18" charset="0"/>
              </a:rPr>
              <a:t> 2023-2027</a:t>
            </a:r>
          </a:p>
        </p:txBody>
      </p:sp>
      <p:grpSp>
        <p:nvGrpSpPr>
          <p:cNvPr id="39" name="Group 38">
            <a:extLst>
              <a:ext uri="{FF2B5EF4-FFF2-40B4-BE49-F238E27FC236}">
                <a16:creationId xmlns:a16="http://schemas.microsoft.com/office/drawing/2014/main" id="{44BCD3BC-058B-BAA2-3819-250961FF22DC}"/>
              </a:ext>
            </a:extLst>
          </p:cNvPr>
          <p:cNvGrpSpPr/>
          <p:nvPr/>
        </p:nvGrpSpPr>
        <p:grpSpPr>
          <a:xfrm>
            <a:off x="2449414" y="3184783"/>
            <a:ext cx="9404733" cy="2618665"/>
            <a:chOff x="2267951" y="2100845"/>
            <a:chExt cx="9405958" cy="2619005"/>
          </a:xfrm>
        </p:grpSpPr>
        <p:sp>
          <p:nvSpPr>
            <p:cNvPr id="53" name="Rounded Rectangle 12">
              <a:extLst>
                <a:ext uri="{FF2B5EF4-FFF2-40B4-BE49-F238E27FC236}">
                  <a16:creationId xmlns:a16="http://schemas.microsoft.com/office/drawing/2014/main" id="{3F707A5E-967D-56E9-8384-2E8568628C0B}"/>
                </a:ext>
              </a:extLst>
            </p:cNvPr>
            <p:cNvSpPr/>
            <p:nvPr/>
          </p:nvSpPr>
          <p:spPr>
            <a:xfrm>
              <a:off x="2267951" y="2112632"/>
              <a:ext cx="5730893" cy="6096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r>
                <a:rPr lang="en-VN" sz="2000" b="1">
                  <a:solidFill>
                    <a:srgbClr val="000000"/>
                  </a:solidFill>
                  <a:latin typeface="Cambria" panose="02040503050406030204" pitchFamily="18" charset="0"/>
                </a:rPr>
                <a:t>2025 </a:t>
              </a:r>
              <a:r>
                <a:rPr lang="en-VN" sz="2000">
                  <a:solidFill>
                    <a:srgbClr val="000000"/>
                  </a:solidFill>
                  <a:latin typeface="Cambria" panose="02040503050406030204" pitchFamily="18" charset="0"/>
                  <a:sym typeface="Wingdings" pitchFamily="2" charset="2"/>
                </a:rPr>
                <a:t> </a:t>
              </a:r>
              <a:r>
                <a:rPr lang="en-VN" sz="2000">
                  <a:solidFill>
                    <a:srgbClr val="000000"/>
                  </a:solidFill>
                  <a:latin typeface="Cambria" panose="02040503050406030204" pitchFamily="18" charset="0"/>
                </a:rPr>
                <a:t>Báo cáo kết quả kiểm kê KNK năm 2024</a:t>
              </a:r>
            </a:p>
          </p:txBody>
        </p:sp>
        <p:sp>
          <p:nvSpPr>
            <p:cNvPr id="54" name="Rounded Rectangle 21">
              <a:extLst>
                <a:ext uri="{FF2B5EF4-FFF2-40B4-BE49-F238E27FC236}">
                  <a16:creationId xmlns:a16="http://schemas.microsoft.com/office/drawing/2014/main" id="{545330D5-35FC-074D-52E9-488F9FF9F6F8}"/>
                </a:ext>
              </a:extLst>
            </p:cNvPr>
            <p:cNvSpPr/>
            <p:nvPr/>
          </p:nvSpPr>
          <p:spPr>
            <a:xfrm>
              <a:off x="2267952" y="2743200"/>
              <a:ext cx="6188104" cy="859698"/>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r>
                <a:rPr lang="en-VN" sz="2000" b="1" dirty="0">
                  <a:solidFill>
                    <a:srgbClr val="000000"/>
                  </a:solidFill>
                  <a:latin typeface="Cambria" panose="02040503050406030204" pitchFamily="18" charset="0"/>
                  <a:sym typeface="Wingdings" pitchFamily="2" charset="2"/>
                </a:rPr>
                <a:t>            </a:t>
              </a:r>
              <a:r>
                <a:rPr lang="en-VN" sz="2000" dirty="0">
                  <a:solidFill>
                    <a:srgbClr val="000000"/>
                  </a:solidFill>
                  <a:latin typeface="Cambria" panose="02040503050406030204" pitchFamily="18" charset="0"/>
                  <a:sym typeface="Wingdings" pitchFamily="2" charset="2"/>
                </a:rPr>
                <a:t> </a:t>
              </a:r>
              <a:r>
                <a:rPr lang="en-VN" sz="2000" dirty="0">
                  <a:solidFill>
                    <a:srgbClr val="000000"/>
                  </a:solidFill>
                  <a:latin typeface="Cambria" panose="02040503050406030204" pitchFamily="18" charset="0"/>
                </a:rPr>
                <a:t>Xây dựng kế hoạch giảm nhẹ phát thải KNK </a:t>
              </a:r>
            </a:p>
            <a:p>
              <a:r>
                <a:rPr lang="en-VN" sz="2000" dirty="0">
                  <a:solidFill>
                    <a:srgbClr val="000000"/>
                  </a:solidFill>
                  <a:latin typeface="Cambria" panose="02040503050406030204" pitchFamily="18" charset="0"/>
                </a:rPr>
                <a:t>	giai đoạn 2026-2030</a:t>
              </a:r>
            </a:p>
          </p:txBody>
        </p:sp>
        <p:cxnSp>
          <p:nvCxnSpPr>
            <p:cNvPr id="55" name="Straight Arrow Connector 54">
              <a:extLst>
                <a:ext uri="{FF2B5EF4-FFF2-40B4-BE49-F238E27FC236}">
                  <a16:creationId xmlns:a16="http://schemas.microsoft.com/office/drawing/2014/main" id="{38ED9DD8-7B18-B66A-400A-3167ABDCA7F1}"/>
                </a:ext>
              </a:extLst>
            </p:cNvPr>
            <p:cNvCxnSpPr>
              <a:cxnSpLocks/>
            </p:cNvCxnSpPr>
            <p:nvPr/>
          </p:nvCxnSpPr>
          <p:spPr>
            <a:xfrm>
              <a:off x="2360056" y="3602898"/>
              <a:ext cx="0" cy="1116952"/>
            </a:xfrm>
            <a:prstGeom prst="straightConnector1">
              <a:avLst/>
            </a:prstGeom>
            <a:ln w="4318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56" name="Left Arrow 34">
              <a:extLst>
                <a:ext uri="{FF2B5EF4-FFF2-40B4-BE49-F238E27FC236}">
                  <a16:creationId xmlns:a16="http://schemas.microsoft.com/office/drawing/2014/main" id="{91361241-2EFB-04BF-FBC0-E2BB14B291E8}"/>
                </a:ext>
              </a:extLst>
            </p:cNvPr>
            <p:cNvSpPr/>
            <p:nvPr/>
          </p:nvSpPr>
          <p:spPr>
            <a:xfrm>
              <a:off x="8133868" y="2112632"/>
              <a:ext cx="1996927" cy="609600"/>
            </a:xfrm>
            <a:prstGeom prst="leftArrow">
              <a:avLst>
                <a:gd name="adj1" fmla="val 64654"/>
                <a:gd name="adj2" fmla="val 50000"/>
              </a:avLst>
            </a:prstGeom>
            <a:solidFill>
              <a:schemeClr val="accent2">
                <a:lumMod val="60000"/>
                <a:lumOff val="40000"/>
              </a:schemeClr>
            </a:solidFill>
            <a:ln>
              <a:solidFill>
                <a:schemeClr val="accent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n-VN" sz="2000" b="1">
                  <a:solidFill>
                    <a:srgbClr val="000000"/>
                  </a:solidFill>
                  <a:latin typeface="Cambria" panose="02040503050406030204" pitchFamily="18" charset="0"/>
                </a:rPr>
                <a:t>31/03/2025</a:t>
              </a:r>
            </a:p>
          </p:txBody>
        </p:sp>
        <p:sp>
          <p:nvSpPr>
            <p:cNvPr id="57" name="Left Arrow 35">
              <a:extLst>
                <a:ext uri="{FF2B5EF4-FFF2-40B4-BE49-F238E27FC236}">
                  <a16:creationId xmlns:a16="http://schemas.microsoft.com/office/drawing/2014/main" id="{0F457B0C-51E7-E7B8-60A8-F0BCAFC05159}"/>
                </a:ext>
              </a:extLst>
            </p:cNvPr>
            <p:cNvSpPr/>
            <p:nvPr/>
          </p:nvSpPr>
          <p:spPr>
            <a:xfrm>
              <a:off x="8535194" y="2743200"/>
              <a:ext cx="1996927" cy="609600"/>
            </a:xfrm>
            <a:prstGeom prst="leftArrow">
              <a:avLst>
                <a:gd name="adj1" fmla="val 64654"/>
                <a:gd name="adj2" fmla="val 50000"/>
              </a:avLst>
            </a:prstGeom>
            <a:solidFill>
              <a:schemeClr val="accent2">
                <a:lumMod val="60000"/>
                <a:lumOff val="40000"/>
              </a:schemeClr>
            </a:solidFill>
            <a:ln>
              <a:solidFill>
                <a:schemeClr val="accent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n-VN" sz="2000" b="1">
                  <a:solidFill>
                    <a:srgbClr val="000000"/>
                  </a:solidFill>
                  <a:latin typeface="Cambria" panose="02040503050406030204" pitchFamily="18" charset="0"/>
                </a:rPr>
                <a:t>31/12/2025</a:t>
              </a:r>
            </a:p>
          </p:txBody>
        </p:sp>
        <p:sp>
          <p:nvSpPr>
            <p:cNvPr id="58" name="TextBox 37">
              <a:extLst>
                <a:ext uri="{FF2B5EF4-FFF2-40B4-BE49-F238E27FC236}">
                  <a16:creationId xmlns:a16="http://schemas.microsoft.com/office/drawing/2014/main" id="{32612B0B-B0DE-E571-13C9-39FE1E9C1E46}"/>
                </a:ext>
              </a:extLst>
            </p:cNvPr>
            <p:cNvSpPr txBox="1"/>
            <p:nvPr/>
          </p:nvSpPr>
          <p:spPr>
            <a:xfrm>
              <a:off x="10265819" y="2100845"/>
              <a:ext cx="1038368" cy="430887"/>
            </a:xfrm>
            <a:prstGeom prst="rect">
              <a:avLst/>
            </a:prstGeom>
            <a:noFill/>
          </p:spPr>
          <p:txBody>
            <a:bodyPr wrap="square" lIns="0" tIns="0" rIns="0" bIns="0"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buClr>
                  <a:schemeClr val="tx1"/>
                </a:buClr>
              </a:pPr>
              <a:r>
                <a:rPr lang="en-VN" i="1">
                  <a:solidFill>
                    <a:srgbClr val="C00000"/>
                  </a:solidFill>
                  <a:latin typeface="Cambria" panose="02040503050406030204" pitchFamily="18" charset="0"/>
                </a:rPr>
                <a:t>Mẫu số 6</a:t>
              </a:r>
            </a:p>
            <a:p>
              <a:pPr algn="l">
                <a:buClr>
                  <a:schemeClr val="tx1"/>
                </a:buClr>
              </a:pPr>
              <a:r>
                <a:rPr lang="en-VN" i="1">
                  <a:solidFill>
                    <a:srgbClr val="C00000"/>
                  </a:solidFill>
                  <a:latin typeface="Cambria" panose="02040503050406030204" pitchFamily="18" charset="0"/>
                </a:rPr>
                <a:t>Phụ lục II</a:t>
              </a:r>
            </a:p>
          </p:txBody>
        </p:sp>
        <p:sp>
          <p:nvSpPr>
            <p:cNvPr id="59" name="TextBox 38">
              <a:extLst>
                <a:ext uri="{FF2B5EF4-FFF2-40B4-BE49-F238E27FC236}">
                  <a16:creationId xmlns:a16="http://schemas.microsoft.com/office/drawing/2014/main" id="{A80CD047-E7C0-5C8E-92C4-FC163EF31A73}"/>
                </a:ext>
              </a:extLst>
            </p:cNvPr>
            <p:cNvSpPr txBox="1"/>
            <p:nvPr/>
          </p:nvSpPr>
          <p:spPr>
            <a:xfrm>
              <a:off x="10635541" y="2758106"/>
              <a:ext cx="1038368" cy="430887"/>
            </a:xfrm>
            <a:prstGeom prst="rect">
              <a:avLst/>
            </a:prstGeom>
            <a:noFill/>
          </p:spPr>
          <p:txBody>
            <a:bodyPr wrap="square" lIns="0" tIns="0" rIns="0" bIns="0"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buClr>
                  <a:schemeClr val="tx1"/>
                </a:buClr>
              </a:pPr>
              <a:r>
                <a:rPr lang="en-VN" i="1">
                  <a:solidFill>
                    <a:srgbClr val="C00000"/>
                  </a:solidFill>
                  <a:latin typeface="Cambria" panose="02040503050406030204" pitchFamily="18" charset="0"/>
                </a:rPr>
                <a:t>Mẫu số 2</a:t>
              </a:r>
            </a:p>
            <a:p>
              <a:pPr algn="l">
                <a:buClr>
                  <a:schemeClr val="tx1"/>
                </a:buClr>
              </a:pPr>
              <a:r>
                <a:rPr lang="en-VN" i="1">
                  <a:solidFill>
                    <a:srgbClr val="C00000"/>
                  </a:solidFill>
                  <a:latin typeface="Cambria" panose="02040503050406030204" pitchFamily="18" charset="0"/>
                </a:rPr>
                <a:t>Phụ lục IV</a:t>
              </a:r>
            </a:p>
          </p:txBody>
        </p:sp>
      </p:grpSp>
      <p:grpSp>
        <p:nvGrpSpPr>
          <p:cNvPr id="40" name="Group 39">
            <a:extLst>
              <a:ext uri="{FF2B5EF4-FFF2-40B4-BE49-F238E27FC236}">
                <a16:creationId xmlns:a16="http://schemas.microsoft.com/office/drawing/2014/main" id="{D157F445-CD9C-B4E3-BBC4-19E00A89D183}"/>
              </a:ext>
            </a:extLst>
          </p:cNvPr>
          <p:cNvGrpSpPr/>
          <p:nvPr/>
        </p:nvGrpSpPr>
        <p:grpSpPr>
          <a:xfrm>
            <a:off x="3534915" y="4852607"/>
            <a:ext cx="8657085" cy="950845"/>
            <a:chOff x="3582194" y="4030175"/>
            <a:chExt cx="8658212" cy="950968"/>
          </a:xfrm>
        </p:grpSpPr>
        <p:sp>
          <p:nvSpPr>
            <p:cNvPr id="49" name="Rounded Rectangle 15">
              <a:extLst>
                <a:ext uri="{FF2B5EF4-FFF2-40B4-BE49-F238E27FC236}">
                  <a16:creationId xmlns:a16="http://schemas.microsoft.com/office/drawing/2014/main" id="{CE18BDE1-2224-A8E1-4366-D979863DDC20}"/>
                </a:ext>
              </a:extLst>
            </p:cNvPr>
            <p:cNvSpPr/>
            <p:nvPr/>
          </p:nvSpPr>
          <p:spPr>
            <a:xfrm>
              <a:off x="3582194" y="4030175"/>
              <a:ext cx="5548315" cy="6096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r>
                <a:rPr lang="en-VN" sz="2000" b="1">
                  <a:solidFill>
                    <a:srgbClr val="000000"/>
                  </a:solidFill>
                  <a:latin typeface="Cambria" panose="02040503050406030204" pitchFamily="18" charset="0"/>
                </a:rPr>
                <a:t>2027</a:t>
              </a:r>
              <a:r>
                <a:rPr lang="en-VN" sz="2000">
                  <a:solidFill>
                    <a:srgbClr val="000000"/>
                  </a:solidFill>
                  <a:latin typeface="Cambria" panose="02040503050406030204" pitchFamily="18" charset="0"/>
                </a:rPr>
                <a:t> </a:t>
              </a:r>
              <a:r>
                <a:rPr lang="en-VN" sz="2000">
                  <a:solidFill>
                    <a:srgbClr val="000000"/>
                  </a:solidFill>
                  <a:latin typeface="Cambria" panose="02040503050406030204" pitchFamily="18" charset="0"/>
                  <a:sym typeface="Wingdings" pitchFamily="2" charset="2"/>
                </a:rPr>
                <a:t> </a:t>
              </a:r>
              <a:r>
                <a:rPr lang="en-VN" sz="2000">
                  <a:solidFill>
                    <a:srgbClr val="000000"/>
                  </a:solidFill>
                  <a:latin typeface="Cambria" panose="02040503050406030204" pitchFamily="18" charset="0"/>
                </a:rPr>
                <a:t>Báo cáo kết quả giảm nhẹ phát thải KNK</a:t>
              </a:r>
            </a:p>
          </p:txBody>
        </p:sp>
        <p:cxnSp>
          <p:nvCxnSpPr>
            <p:cNvPr id="50" name="Straight Arrow Connector 49">
              <a:extLst>
                <a:ext uri="{FF2B5EF4-FFF2-40B4-BE49-F238E27FC236}">
                  <a16:creationId xmlns:a16="http://schemas.microsoft.com/office/drawing/2014/main" id="{FF29F039-4439-9EC3-A298-8A682B8069DE}"/>
                </a:ext>
              </a:extLst>
            </p:cNvPr>
            <p:cNvCxnSpPr>
              <a:cxnSpLocks/>
            </p:cNvCxnSpPr>
            <p:nvPr/>
          </p:nvCxnSpPr>
          <p:spPr>
            <a:xfrm>
              <a:off x="3665754" y="4660743"/>
              <a:ext cx="0" cy="320400"/>
            </a:xfrm>
            <a:prstGeom prst="straightConnector1">
              <a:avLst/>
            </a:prstGeom>
            <a:ln w="4318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51" name="Left Arrow 36">
              <a:extLst>
                <a:ext uri="{FF2B5EF4-FFF2-40B4-BE49-F238E27FC236}">
                  <a16:creationId xmlns:a16="http://schemas.microsoft.com/office/drawing/2014/main" id="{6D5D3D1C-BFDB-F6C7-A01E-4CA2EC1A324A}"/>
                </a:ext>
              </a:extLst>
            </p:cNvPr>
            <p:cNvSpPr/>
            <p:nvPr/>
          </p:nvSpPr>
          <p:spPr>
            <a:xfrm>
              <a:off x="9163514" y="4041097"/>
              <a:ext cx="1996927" cy="609600"/>
            </a:xfrm>
            <a:prstGeom prst="leftArrow">
              <a:avLst>
                <a:gd name="adj1" fmla="val 64654"/>
                <a:gd name="adj2" fmla="val 50000"/>
              </a:avLst>
            </a:prstGeom>
            <a:solidFill>
              <a:schemeClr val="accent2">
                <a:lumMod val="75000"/>
              </a:schemeClr>
            </a:solidFill>
            <a:ln>
              <a:solidFill>
                <a:schemeClr val="accent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n-VN" sz="2000" b="1">
                  <a:solidFill>
                    <a:schemeClr val="bg1"/>
                  </a:solidFill>
                  <a:latin typeface="Cambria" panose="02040503050406030204" pitchFamily="18" charset="0"/>
                </a:rPr>
                <a:t>31/03/2027</a:t>
              </a:r>
            </a:p>
          </p:txBody>
        </p:sp>
        <p:sp>
          <p:nvSpPr>
            <p:cNvPr id="52" name="TextBox 45">
              <a:extLst>
                <a:ext uri="{FF2B5EF4-FFF2-40B4-BE49-F238E27FC236}">
                  <a16:creationId xmlns:a16="http://schemas.microsoft.com/office/drawing/2014/main" id="{C5C383CB-28DC-D526-C967-7F214F02BA2E}"/>
                </a:ext>
              </a:extLst>
            </p:cNvPr>
            <p:cNvSpPr txBox="1"/>
            <p:nvPr/>
          </p:nvSpPr>
          <p:spPr>
            <a:xfrm>
              <a:off x="11202038" y="4094202"/>
              <a:ext cx="1038368" cy="430887"/>
            </a:xfrm>
            <a:prstGeom prst="rect">
              <a:avLst/>
            </a:prstGeom>
            <a:noFill/>
          </p:spPr>
          <p:txBody>
            <a:bodyPr wrap="square" lIns="0" tIns="0" rIns="0" bIns="0"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l">
                <a:buClr>
                  <a:schemeClr val="tx1"/>
                </a:buClr>
              </a:pPr>
              <a:r>
                <a:rPr lang="en-VN" i="1">
                  <a:solidFill>
                    <a:srgbClr val="C00000"/>
                  </a:solidFill>
                  <a:latin typeface="Cambria" panose="02040503050406030204" pitchFamily="18" charset="0"/>
                </a:rPr>
                <a:t>Mẫu số 2</a:t>
              </a:r>
            </a:p>
            <a:p>
              <a:pPr algn="l">
                <a:buClr>
                  <a:schemeClr val="tx1"/>
                </a:buClr>
              </a:pPr>
              <a:r>
                <a:rPr lang="en-VN" i="1">
                  <a:solidFill>
                    <a:srgbClr val="C00000"/>
                  </a:solidFill>
                  <a:latin typeface="Cambria" panose="02040503050406030204" pitchFamily="18" charset="0"/>
                </a:rPr>
                <a:t>Phụ lục III</a:t>
              </a:r>
            </a:p>
          </p:txBody>
        </p:sp>
      </p:grpSp>
      <p:grpSp>
        <p:nvGrpSpPr>
          <p:cNvPr id="41" name="Group 40">
            <a:extLst>
              <a:ext uri="{FF2B5EF4-FFF2-40B4-BE49-F238E27FC236}">
                <a16:creationId xmlns:a16="http://schemas.microsoft.com/office/drawing/2014/main" id="{C3F48626-253A-DC3B-7312-64EAC12237AD}"/>
              </a:ext>
            </a:extLst>
          </p:cNvPr>
          <p:cNvGrpSpPr/>
          <p:nvPr/>
        </p:nvGrpSpPr>
        <p:grpSpPr>
          <a:xfrm>
            <a:off x="577851" y="1397356"/>
            <a:ext cx="6247988" cy="4406090"/>
            <a:chOff x="396093" y="254585"/>
            <a:chExt cx="6247988" cy="5067881"/>
          </a:xfrm>
        </p:grpSpPr>
        <p:cxnSp>
          <p:nvCxnSpPr>
            <p:cNvPr id="42" name="Straight Arrow Connector 41">
              <a:extLst>
                <a:ext uri="{FF2B5EF4-FFF2-40B4-BE49-F238E27FC236}">
                  <a16:creationId xmlns:a16="http://schemas.microsoft.com/office/drawing/2014/main" id="{03A4B618-0A74-AEA7-846B-9045C2771D36}"/>
                </a:ext>
              </a:extLst>
            </p:cNvPr>
            <p:cNvCxnSpPr>
              <a:cxnSpLocks/>
            </p:cNvCxnSpPr>
            <p:nvPr/>
          </p:nvCxnSpPr>
          <p:spPr>
            <a:xfrm>
              <a:off x="1521856" y="1839870"/>
              <a:ext cx="0" cy="3482596"/>
            </a:xfrm>
            <a:prstGeom prst="straightConnector1">
              <a:avLst/>
            </a:prstGeom>
            <a:ln w="4318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grpSp>
          <p:nvGrpSpPr>
            <p:cNvPr id="43" name="Group 42">
              <a:extLst>
                <a:ext uri="{FF2B5EF4-FFF2-40B4-BE49-F238E27FC236}">
                  <a16:creationId xmlns:a16="http://schemas.microsoft.com/office/drawing/2014/main" id="{193F097B-48FD-413C-111B-3571B9197571}"/>
                </a:ext>
              </a:extLst>
            </p:cNvPr>
            <p:cNvGrpSpPr/>
            <p:nvPr/>
          </p:nvGrpSpPr>
          <p:grpSpPr>
            <a:xfrm>
              <a:off x="396093" y="254585"/>
              <a:ext cx="6247988" cy="5067880"/>
              <a:chOff x="396093" y="254585"/>
              <a:chExt cx="6247988" cy="5067880"/>
            </a:xfrm>
          </p:grpSpPr>
          <p:sp>
            <p:nvSpPr>
              <p:cNvPr id="44" name="Rounded Rectangle 8">
                <a:extLst>
                  <a:ext uri="{FF2B5EF4-FFF2-40B4-BE49-F238E27FC236}">
                    <a16:creationId xmlns:a16="http://schemas.microsoft.com/office/drawing/2014/main" id="{6C5D3633-6DDE-9B49-D36A-7A72169C8393}"/>
                  </a:ext>
                </a:extLst>
              </p:cNvPr>
              <p:cNvSpPr/>
              <p:nvPr/>
            </p:nvSpPr>
            <p:spPr>
              <a:xfrm>
                <a:off x="396093" y="296078"/>
                <a:ext cx="4183850" cy="6096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r>
                  <a:rPr lang="en-VN" sz="2000" b="1">
                    <a:solidFill>
                      <a:srgbClr val="000000"/>
                    </a:solidFill>
                    <a:latin typeface="Cambria" panose="02040503050406030204" pitchFamily="18" charset="0"/>
                  </a:rPr>
                  <a:t>2023 </a:t>
                </a:r>
                <a:r>
                  <a:rPr lang="en-VN" sz="2000">
                    <a:solidFill>
                      <a:srgbClr val="000000"/>
                    </a:solidFill>
                    <a:latin typeface="Cambria" panose="02040503050406030204" pitchFamily="18" charset="0"/>
                    <a:sym typeface="Wingdings" pitchFamily="2" charset="2"/>
                  </a:rPr>
                  <a:t> </a:t>
                </a:r>
                <a:r>
                  <a:rPr lang="en-VN" sz="2000">
                    <a:solidFill>
                      <a:srgbClr val="000000"/>
                    </a:solidFill>
                    <a:latin typeface="Cambria" panose="02040503050406030204" pitchFamily="18" charset="0"/>
                  </a:rPr>
                  <a:t>Báo cáo số liệu hoạt động</a:t>
                </a:r>
              </a:p>
            </p:txBody>
          </p:sp>
          <p:sp>
            <p:nvSpPr>
              <p:cNvPr id="45" name="Rounded Rectangle 10">
                <a:extLst>
                  <a:ext uri="{FF2B5EF4-FFF2-40B4-BE49-F238E27FC236}">
                    <a16:creationId xmlns:a16="http://schemas.microsoft.com/office/drawing/2014/main" id="{6BABD913-C52F-CC12-ACD6-16BCC62223BA}"/>
                  </a:ext>
                </a:extLst>
              </p:cNvPr>
              <p:cNvSpPr/>
              <p:nvPr/>
            </p:nvSpPr>
            <p:spPr>
              <a:xfrm>
                <a:off x="1373162" y="1230270"/>
                <a:ext cx="4238959" cy="609600"/>
              </a:xfrm>
              <a:prstGeom prst="round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r>
                  <a:rPr lang="en-VN" sz="2000" b="1">
                    <a:solidFill>
                      <a:srgbClr val="000000"/>
                    </a:solidFill>
                    <a:latin typeface="Cambria" panose="02040503050406030204" pitchFamily="18" charset="0"/>
                  </a:rPr>
                  <a:t>2024</a:t>
                </a:r>
                <a:r>
                  <a:rPr lang="en-VN" sz="2000">
                    <a:solidFill>
                      <a:srgbClr val="000000"/>
                    </a:solidFill>
                    <a:latin typeface="Cambria" panose="02040503050406030204" pitchFamily="18" charset="0"/>
                  </a:rPr>
                  <a:t> </a:t>
                </a:r>
                <a:r>
                  <a:rPr lang="en-VN" sz="2000">
                    <a:solidFill>
                      <a:srgbClr val="000000"/>
                    </a:solidFill>
                    <a:latin typeface="Cambria" panose="02040503050406030204" pitchFamily="18" charset="0"/>
                    <a:sym typeface="Wingdings" pitchFamily="2" charset="2"/>
                  </a:rPr>
                  <a:t> </a:t>
                </a:r>
                <a:r>
                  <a:rPr lang="en-VN" sz="2000">
                    <a:solidFill>
                      <a:srgbClr val="000000"/>
                    </a:solidFill>
                    <a:latin typeface="Cambria" panose="02040503050406030204" pitchFamily="18" charset="0"/>
                  </a:rPr>
                  <a:t>Thực hiện kiểm kê KNK</a:t>
                </a:r>
              </a:p>
            </p:txBody>
          </p:sp>
          <p:sp>
            <p:nvSpPr>
              <p:cNvPr id="46" name="Left Arrow 20">
                <a:extLst>
                  <a:ext uri="{FF2B5EF4-FFF2-40B4-BE49-F238E27FC236}">
                    <a16:creationId xmlns:a16="http://schemas.microsoft.com/office/drawing/2014/main" id="{9A16733F-3221-AE63-81CA-B4568D326129}"/>
                  </a:ext>
                </a:extLst>
              </p:cNvPr>
              <p:cNvSpPr/>
              <p:nvPr/>
            </p:nvSpPr>
            <p:spPr>
              <a:xfrm>
                <a:off x="4647154" y="305432"/>
                <a:ext cx="1996927" cy="609600"/>
              </a:xfrm>
              <a:prstGeom prst="leftArrow">
                <a:avLst>
                  <a:gd name="adj1" fmla="val 64654"/>
                  <a:gd name="adj2" fmla="val 50000"/>
                </a:avLst>
              </a:prstGeom>
              <a:solidFill>
                <a:schemeClr val="accent2">
                  <a:lumMod val="20000"/>
                  <a:lumOff val="80000"/>
                </a:schemeClr>
              </a:solidFill>
              <a:ln>
                <a:solidFill>
                  <a:schemeClr val="accent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r>
                  <a:rPr lang="en-VN" sz="2000" b="1">
                    <a:solidFill>
                      <a:srgbClr val="000000"/>
                    </a:solidFill>
                    <a:latin typeface="Cambria" panose="02040503050406030204" pitchFamily="18" charset="0"/>
                  </a:rPr>
                  <a:t>31/03/2023</a:t>
                </a:r>
              </a:p>
            </p:txBody>
          </p:sp>
          <p:cxnSp>
            <p:nvCxnSpPr>
              <p:cNvPr id="47" name="Straight Arrow Connector 46">
                <a:extLst>
                  <a:ext uri="{FF2B5EF4-FFF2-40B4-BE49-F238E27FC236}">
                    <a16:creationId xmlns:a16="http://schemas.microsoft.com/office/drawing/2014/main" id="{28B2677A-48AF-10EC-DB38-72002356F4C9}"/>
                  </a:ext>
                </a:extLst>
              </p:cNvPr>
              <p:cNvCxnSpPr>
                <a:cxnSpLocks/>
              </p:cNvCxnSpPr>
              <p:nvPr/>
            </p:nvCxnSpPr>
            <p:spPr>
              <a:xfrm>
                <a:off x="547752" y="905678"/>
                <a:ext cx="0" cy="4416787"/>
              </a:xfrm>
              <a:prstGeom prst="straightConnector1">
                <a:avLst/>
              </a:prstGeom>
              <a:ln w="43180">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BE283642-62FA-6DCD-0D52-3C5FAC87CDB9}"/>
                  </a:ext>
                </a:extLst>
              </p:cNvPr>
              <p:cNvSpPr txBox="1"/>
              <p:nvPr/>
            </p:nvSpPr>
            <p:spPr>
              <a:xfrm>
                <a:off x="994809" y="254585"/>
                <a:ext cx="272510" cy="215444"/>
              </a:xfrm>
              <a:prstGeom prst="rect">
                <a:avLst/>
              </a:prstGeom>
              <a:noFill/>
            </p:spPr>
            <p:txBody>
              <a:bodyPr wrap="none" lIns="0" tIns="0" rIns="0" bIns="0"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69973" indent="-269973">
                  <a:spcAft>
                    <a:spcPts val="600"/>
                  </a:spcAft>
                  <a:buClr>
                    <a:schemeClr val="tx1"/>
                  </a:buClr>
                  <a:buFont typeface="Wingdings" panose="05000000000000000000" pitchFamily="2" charset="2"/>
                  <a:buChar char="§"/>
                </a:pPr>
                <a:endParaRPr lang="en-VN" err="1"/>
              </a:p>
            </p:txBody>
          </p:sp>
        </p:grpSp>
      </p:grpSp>
      <p:sp>
        <p:nvSpPr>
          <p:cNvPr id="2" name="Slide Number Placeholder 1">
            <a:extLst>
              <a:ext uri="{FF2B5EF4-FFF2-40B4-BE49-F238E27FC236}">
                <a16:creationId xmlns:a16="http://schemas.microsoft.com/office/drawing/2014/main" id="{6A96BB59-61BA-DA79-D4C0-133A4C8FFBE9}"/>
              </a:ext>
            </a:extLst>
          </p:cNvPr>
          <p:cNvSpPr>
            <a:spLocks noGrp="1"/>
          </p:cNvSpPr>
          <p:nvPr>
            <p:ph type="sldNum" sz="quarter" idx="12"/>
          </p:nvPr>
        </p:nvSpPr>
        <p:spPr/>
        <p:txBody>
          <a:bodyPr/>
          <a:lstStyle/>
          <a:p>
            <a:fld id="{DDA70A67-A867-42F0-871F-01B78550C99D}" type="slidenum">
              <a:rPr lang="en-US" smtClean="0"/>
              <a:pPr/>
              <a:t>32</a:t>
            </a:fld>
            <a:endParaRPr lang="en-US" dirty="0"/>
          </a:p>
        </p:txBody>
      </p:sp>
    </p:spTree>
    <p:extLst>
      <p:ext uri="{BB962C8B-B14F-4D97-AF65-F5344CB8AC3E}">
        <p14:creationId xmlns:p14="http://schemas.microsoft.com/office/powerpoint/2010/main" val="42569886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0C9F90-ADAB-26EB-C22C-177740956432}"/>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3A94B868-CA77-2C02-1B76-E8F0E1E718FB}"/>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pt-BR" sz="3200" kern="0" dirty="0">
                <a:latin typeface="Cambria"/>
                <a:ea typeface="Cambria"/>
                <a:cs typeface="Cambria"/>
                <a:sym typeface="Cambria"/>
              </a:rPr>
              <a:t>TÁC ĐỘNG ĐẾN NGÀNH NGÂN HÀNG</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6B0F2BB6-C380-93A3-2050-B12A1ACFB637}"/>
              </a:ext>
            </a:extLst>
          </p:cNvPr>
          <p:cNvSpPr txBox="1">
            <a:spLocks/>
          </p:cNvSpPr>
          <p:nvPr/>
        </p:nvSpPr>
        <p:spPr>
          <a:xfrm>
            <a:off x="288744" y="2341872"/>
            <a:ext cx="4877289" cy="2727432"/>
          </a:xfrm>
          <a:prstGeom prst="rect">
            <a:avLst/>
          </a:prstGeom>
          <a:solidFill>
            <a:schemeClr val="bg1"/>
          </a:solidFill>
          <a:ln>
            <a:solidFill>
              <a:schemeClr val="accent1"/>
            </a:solidFill>
          </a:ln>
        </p:spPr>
        <p:txBody>
          <a:bodyPr anchor="ctr">
            <a:normAutofit fontScale="925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vi-VN" sz="2200" b="1" dirty="0">
                <a:solidFill>
                  <a:schemeClr val="tx1"/>
                </a:solidFill>
                <a:latin typeface="Cambria" panose="02040503050406030204" pitchFamily="18" charset="0"/>
                <a:ea typeface="Cambria" panose="02040503050406030204" pitchFamily="18" charset="0"/>
              </a:rPr>
              <a:t>Định hướng chính sách:</a:t>
            </a:r>
            <a:endParaRPr lang="en-US" sz="2200" b="1"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Luật BVMT 2020, Nghị định 06/2022, và Luật Sử dụng năng lượng tiết kiệm &amp; hiệu quả (sửa đổi 2025) yêu cầu nguồn vốn xanh và ưu đãi tín dụng xanh.</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Chính phủ khuyến khích phát hành trái phiếu xanh, quỹ đầu tư </a:t>
            </a:r>
            <a:r>
              <a:rPr lang="en-US" sz="2200" dirty="0">
                <a:solidFill>
                  <a:schemeClr val="tx1"/>
                </a:solidFill>
                <a:latin typeface="Cambria" panose="02040503050406030204" pitchFamily="18" charset="0"/>
                <a:ea typeface="Cambria" panose="02040503050406030204" pitchFamily="18" charset="0"/>
              </a:rPr>
              <a:t>TKNL</a:t>
            </a:r>
            <a:r>
              <a:rPr lang="vi-VN" sz="2200" dirty="0">
                <a:solidFill>
                  <a:schemeClr val="tx1"/>
                </a:solidFill>
                <a:latin typeface="Cambria" panose="02040503050406030204" pitchFamily="18" charset="0"/>
                <a:ea typeface="Cambria" panose="02040503050406030204" pitchFamily="18" charset="0"/>
              </a:rPr>
              <a:t>.</a:t>
            </a:r>
          </a:p>
        </p:txBody>
      </p:sp>
      <p:sp>
        <p:nvSpPr>
          <p:cNvPr id="4" name="Text Placeholder 4">
            <a:extLst>
              <a:ext uri="{FF2B5EF4-FFF2-40B4-BE49-F238E27FC236}">
                <a16:creationId xmlns:a16="http://schemas.microsoft.com/office/drawing/2014/main" id="{542C992F-EA37-5D74-F080-BB678D22664E}"/>
              </a:ext>
            </a:extLst>
          </p:cNvPr>
          <p:cNvSpPr txBox="1">
            <a:spLocks/>
          </p:cNvSpPr>
          <p:nvPr/>
        </p:nvSpPr>
        <p:spPr>
          <a:xfrm>
            <a:off x="5438274" y="2341871"/>
            <a:ext cx="6464982" cy="2727433"/>
          </a:xfrm>
          <a:prstGeom prst="rect">
            <a:avLst/>
          </a:prstGeom>
          <a:solidFill>
            <a:schemeClr val="bg1"/>
          </a:solidFill>
          <a:ln>
            <a:solidFill>
              <a:schemeClr val="accent1"/>
            </a:solidFill>
          </a:ln>
        </p:spPr>
        <p:txBody>
          <a:bodyPr anchor="ctr">
            <a:normAutofit fontScale="925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en-US" sz="2200" b="1" dirty="0" err="1">
                <a:solidFill>
                  <a:schemeClr val="tx1"/>
                </a:solidFill>
                <a:latin typeface="Cambria" panose="02040503050406030204" pitchFamily="18" charset="0"/>
                <a:ea typeface="Cambria" panose="02040503050406030204" pitchFamily="18" charset="0"/>
              </a:rPr>
              <a:t>Tác</a:t>
            </a:r>
            <a:r>
              <a:rPr lang="en-US" sz="2200" b="1" dirty="0">
                <a:solidFill>
                  <a:schemeClr val="tx1"/>
                </a:solidFill>
                <a:latin typeface="Cambria" panose="02040503050406030204" pitchFamily="18" charset="0"/>
                <a:ea typeface="Cambria" panose="02040503050406030204" pitchFamily="18" charset="0"/>
              </a:rPr>
              <a:t> </a:t>
            </a:r>
            <a:r>
              <a:rPr lang="en-US" sz="2200" b="1" dirty="0" err="1">
                <a:solidFill>
                  <a:schemeClr val="tx1"/>
                </a:solidFill>
                <a:latin typeface="Cambria" panose="02040503050406030204" pitchFamily="18" charset="0"/>
                <a:ea typeface="Cambria" panose="02040503050406030204" pitchFamily="18" charset="0"/>
              </a:rPr>
              <a:t>động</a:t>
            </a:r>
            <a:r>
              <a:rPr lang="en-US" sz="2200" b="1" dirty="0">
                <a:solidFill>
                  <a:schemeClr val="tx1"/>
                </a:solidFill>
                <a:latin typeface="Cambria" panose="02040503050406030204" pitchFamily="18" charset="0"/>
                <a:ea typeface="Cambria" panose="02040503050406030204" pitchFamily="18" charset="0"/>
              </a:rPr>
              <a:t> </a:t>
            </a:r>
            <a:r>
              <a:rPr lang="en-US" sz="2200" b="1" dirty="0" err="1">
                <a:solidFill>
                  <a:schemeClr val="tx1"/>
                </a:solidFill>
                <a:latin typeface="Cambria" panose="02040503050406030204" pitchFamily="18" charset="0"/>
                <a:ea typeface="Cambria" panose="02040503050406030204" pitchFamily="18" charset="0"/>
              </a:rPr>
              <a:t>đến</a:t>
            </a:r>
            <a:r>
              <a:rPr lang="en-US" sz="2200" b="1" dirty="0">
                <a:solidFill>
                  <a:schemeClr val="tx1"/>
                </a:solidFill>
                <a:latin typeface="Cambria" panose="02040503050406030204" pitchFamily="18" charset="0"/>
                <a:ea typeface="Cambria" panose="02040503050406030204" pitchFamily="18" charset="0"/>
              </a:rPr>
              <a:t> </a:t>
            </a:r>
            <a:r>
              <a:rPr lang="en-US" sz="2200" b="1" dirty="0" err="1">
                <a:solidFill>
                  <a:schemeClr val="tx1"/>
                </a:solidFill>
                <a:latin typeface="Cambria" panose="02040503050406030204" pitchFamily="18" charset="0"/>
                <a:ea typeface="Cambria" panose="02040503050406030204" pitchFamily="18" charset="0"/>
              </a:rPr>
              <a:t>ngành</a:t>
            </a:r>
            <a:r>
              <a:rPr lang="en-US" sz="2200" b="1" dirty="0">
                <a:solidFill>
                  <a:schemeClr val="tx1"/>
                </a:solidFill>
                <a:latin typeface="Cambria" panose="02040503050406030204" pitchFamily="18" charset="0"/>
                <a:ea typeface="Cambria" panose="02040503050406030204" pitchFamily="18" charset="0"/>
              </a:rPr>
              <a:t> Ngân </a:t>
            </a:r>
            <a:r>
              <a:rPr lang="en-US" sz="2200" b="1" dirty="0" err="1">
                <a:solidFill>
                  <a:schemeClr val="tx1"/>
                </a:solidFill>
                <a:latin typeface="Cambria" panose="02040503050406030204" pitchFamily="18" charset="0"/>
                <a:ea typeface="Cambria" panose="02040503050406030204" pitchFamily="18" charset="0"/>
              </a:rPr>
              <a:t>Hàng</a:t>
            </a:r>
            <a:endParaRPr lang="vi-VN" sz="2200" b="1"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Phải tái định hướng danh mục cho vay: ưu tiên dự án </a:t>
            </a:r>
            <a:r>
              <a:rPr lang="en-US" sz="2200" dirty="0">
                <a:solidFill>
                  <a:schemeClr val="tx1"/>
                </a:solidFill>
                <a:latin typeface="Cambria" panose="02040503050406030204" pitchFamily="18" charset="0"/>
                <a:ea typeface="Cambria" panose="02040503050406030204" pitchFamily="18" charset="0"/>
              </a:rPr>
              <a:t>TKNL</a:t>
            </a:r>
            <a:r>
              <a:rPr lang="vi-VN" sz="2200" dirty="0">
                <a:solidFill>
                  <a:schemeClr val="tx1"/>
                </a:solidFill>
                <a:latin typeface="Cambria" panose="02040503050406030204" pitchFamily="18" charset="0"/>
                <a:ea typeface="Cambria" panose="02040503050406030204" pitchFamily="18" charset="0"/>
              </a:rPr>
              <a:t>, năng lượng tái tạo, công nghiệp xanh.</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Tăng rủi ro tín dụng với các ngành phát thải cao (xi măng, thép, nhiệt điện).</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Áp lực từ các chuẩn quốc tế (EU Taxonomy, CBAM, ISSB/IFRS S2) → yêu cầu ngân hàng nội địa chuẩn hóa khung đánh giá rủi ro khí hậu.</a:t>
            </a:r>
          </a:p>
        </p:txBody>
      </p:sp>
      <p:sp>
        <p:nvSpPr>
          <p:cNvPr id="7" name="Text Placeholder 4">
            <a:extLst>
              <a:ext uri="{FF2B5EF4-FFF2-40B4-BE49-F238E27FC236}">
                <a16:creationId xmlns:a16="http://schemas.microsoft.com/office/drawing/2014/main" id="{F22E76E2-B95E-2B81-F70C-CB254719D6DA}"/>
              </a:ext>
            </a:extLst>
          </p:cNvPr>
          <p:cNvSpPr txBox="1">
            <a:spLocks/>
          </p:cNvSpPr>
          <p:nvPr/>
        </p:nvSpPr>
        <p:spPr>
          <a:xfrm>
            <a:off x="990827" y="5339308"/>
            <a:ext cx="10395297" cy="1222585"/>
          </a:xfrm>
          <a:prstGeom prst="roundRect">
            <a:avLst>
              <a:gd name="adj" fmla="val 17615"/>
            </a:avLst>
          </a:prstGeom>
          <a:solidFill>
            <a:schemeClr val="bg1"/>
          </a:solidFill>
          <a:ln>
            <a:solidFill>
              <a:srgbClr val="C00000"/>
            </a:solidFill>
          </a:ln>
        </p:spPr>
        <p:txBody>
          <a:bodyPr anchor="ctr">
            <a:normAutofit fontScale="925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en-US" sz="2200" b="1" dirty="0" err="1">
                <a:solidFill>
                  <a:srgbClr val="C00000"/>
                </a:solidFill>
                <a:latin typeface="Cambria" panose="02040503050406030204" pitchFamily="18" charset="0"/>
                <a:ea typeface="Cambria" panose="02040503050406030204" pitchFamily="18" charset="0"/>
              </a:rPr>
              <a:t>Cơ</a:t>
            </a:r>
            <a:r>
              <a:rPr lang="en-US" sz="2200" b="1" dirty="0">
                <a:solidFill>
                  <a:srgbClr val="C00000"/>
                </a:solidFill>
                <a:latin typeface="Cambria" panose="02040503050406030204" pitchFamily="18" charset="0"/>
                <a:ea typeface="Cambria" panose="02040503050406030204" pitchFamily="18" charset="0"/>
              </a:rPr>
              <a:t> </a:t>
            </a:r>
            <a:r>
              <a:rPr lang="en-US" sz="2200" b="1" dirty="0" err="1">
                <a:solidFill>
                  <a:srgbClr val="C00000"/>
                </a:solidFill>
                <a:latin typeface="Cambria" panose="02040503050406030204" pitchFamily="18" charset="0"/>
                <a:ea typeface="Cambria" panose="02040503050406030204" pitchFamily="18" charset="0"/>
              </a:rPr>
              <a:t>hội</a:t>
            </a:r>
            <a:endParaRPr lang="vi-VN" sz="2200" b="1" dirty="0">
              <a:solidFill>
                <a:srgbClr val="C00000"/>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en-US" sz="2200" dirty="0" err="1">
                <a:solidFill>
                  <a:schemeClr val="tx1"/>
                </a:solidFill>
                <a:latin typeface="Cambria" panose="02040503050406030204" pitchFamily="18" charset="0"/>
                <a:ea typeface="Cambria" panose="02040503050406030204" pitchFamily="18" charset="0"/>
              </a:rPr>
              <a:t>Trở</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thành</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đầu</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mối</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giải</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ngân</a:t>
            </a:r>
            <a:r>
              <a:rPr lang="en-US" sz="2200" dirty="0">
                <a:solidFill>
                  <a:schemeClr val="tx1"/>
                </a:solidFill>
                <a:latin typeface="Cambria" panose="02040503050406030204" pitchFamily="18" charset="0"/>
                <a:ea typeface="Cambria" panose="02040503050406030204" pitchFamily="18" charset="0"/>
              </a:rPr>
              <a:t> JETP (15,5 </a:t>
            </a:r>
            <a:r>
              <a:rPr lang="en-US" sz="2200" dirty="0" err="1">
                <a:solidFill>
                  <a:schemeClr val="tx1"/>
                </a:solidFill>
                <a:latin typeface="Cambria" panose="02040503050406030204" pitchFamily="18" charset="0"/>
                <a:ea typeface="Cambria" panose="02040503050406030204" pitchFamily="18" charset="0"/>
              </a:rPr>
              <a:t>tỷ</a:t>
            </a:r>
            <a:r>
              <a:rPr lang="en-US" sz="2200" dirty="0">
                <a:solidFill>
                  <a:schemeClr val="tx1"/>
                </a:solidFill>
                <a:latin typeface="Cambria" panose="02040503050406030204" pitchFamily="18" charset="0"/>
                <a:ea typeface="Cambria" panose="02040503050406030204" pitchFamily="18" charset="0"/>
              </a:rPr>
              <a:t> USD) </a:t>
            </a:r>
            <a:r>
              <a:rPr lang="en-US" sz="2200" dirty="0" err="1">
                <a:solidFill>
                  <a:schemeClr val="tx1"/>
                </a:solidFill>
                <a:latin typeface="Cambria" panose="02040503050406030204" pitchFamily="18" charset="0"/>
                <a:ea typeface="Cambria" panose="02040503050406030204" pitchFamily="18" charset="0"/>
              </a:rPr>
              <a:t>và</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các</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quỹ</a:t>
            </a:r>
            <a:r>
              <a:rPr lang="en-US" sz="2200" dirty="0">
                <a:solidFill>
                  <a:schemeClr val="tx1"/>
                </a:solidFill>
                <a:latin typeface="Cambria" panose="02040503050406030204" pitchFamily="18" charset="0"/>
                <a:ea typeface="Cambria" panose="02040503050406030204" pitchFamily="18" charset="0"/>
              </a:rPr>
              <a:t> ODA, ADB, WB </a:t>
            </a:r>
            <a:r>
              <a:rPr lang="en-US" sz="2200" dirty="0" err="1">
                <a:solidFill>
                  <a:schemeClr val="tx1"/>
                </a:solidFill>
                <a:latin typeface="Cambria" panose="02040503050406030204" pitchFamily="18" charset="0"/>
                <a:ea typeface="Cambria" panose="02040503050406030204" pitchFamily="18" charset="0"/>
              </a:rPr>
              <a:t>cho</a:t>
            </a:r>
            <a:r>
              <a:rPr lang="en-US" sz="2200" dirty="0">
                <a:solidFill>
                  <a:schemeClr val="tx1"/>
                </a:solidFill>
                <a:latin typeface="Cambria" panose="02040503050406030204" pitchFamily="18" charset="0"/>
                <a:ea typeface="Cambria" panose="02040503050406030204" pitchFamily="18" charset="0"/>
              </a:rPr>
              <a:t> TKNL.</a:t>
            </a:r>
          </a:p>
          <a:p>
            <a:pPr marL="685800" indent="-457200">
              <a:buClr>
                <a:schemeClr val="tx1"/>
              </a:buClr>
              <a:buFont typeface="Arial" panose="020B0604020202020204" pitchFamily="34" charset="0"/>
              <a:buChar char="•"/>
            </a:pPr>
            <a:r>
              <a:rPr lang="en-US" sz="2200" dirty="0" err="1">
                <a:solidFill>
                  <a:schemeClr val="tx1"/>
                </a:solidFill>
                <a:latin typeface="Cambria" panose="02040503050406030204" pitchFamily="18" charset="0"/>
                <a:ea typeface="Cambria" panose="02040503050406030204" pitchFamily="18" charset="0"/>
              </a:rPr>
              <a:t>Tăng</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uy</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tín</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quốc</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tế</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nếu</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triển</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khai</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khung</a:t>
            </a:r>
            <a:r>
              <a:rPr lang="en-US" sz="2200" dirty="0">
                <a:solidFill>
                  <a:schemeClr val="tx1"/>
                </a:solidFill>
                <a:latin typeface="Cambria" panose="02040503050406030204" pitchFamily="18" charset="0"/>
                <a:ea typeface="Cambria" panose="02040503050406030204" pitchFamily="18" charset="0"/>
              </a:rPr>
              <a:t> ESG risk management </a:t>
            </a:r>
            <a:r>
              <a:rPr lang="en-US" sz="2200" dirty="0" err="1">
                <a:solidFill>
                  <a:schemeClr val="tx1"/>
                </a:solidFill>
                <a:latin typeface="Cambria" panose="02040503050406030204" pitchFamily="18" charset="0"/>
                <a:ea typeface="Cambria" panose="02040503050406030204" pitchFamily="18" charset="0"/>
              </a:rPr>
              <a:t>sớm</a:t>
            </a:r>
            <a:r>
              <a:rPr lang="en-US" sz="2200" dirty="0">
                <a:solidFill>
                  <a:schemeClr val="tx1"/>
                </a:solidFill>
                <a:latin typeface="Cambria" panose="02040503050406030204" pitchFamily="18" charset="0"/>
                <a:ea typeface="Cambria" panose="02040503050406030204" pitchFamily="18" charset="0"/>
              </a:rPr>
              <a:t>.</a:t>
            </a:r>
          </a:p>
        </p:txBody>
      </p:sp>
      <p:sp>
        <p:nvSpPr>
          <p:cNvPr id="5" name="Slide Number Placeholder 4">
            <a:extLst>
              <a:ext uri="{FF2B5EF4-FFF2-40B4-BE49-F238E27FC236}">
                <a16:creationId xmlns:a16="http://schemas.microsoft.com/office/drawing/2014/main" id="{9047314E-01D6-44AB-551A-D0105E156B4C}"/>
              </a:ext>
            </a:extLst>
          </p:cNvPr>
          <p:cNvSpPr>
            <a:spLocks noGrp="1"/>
          </p:cNvSpPr>
          <p:nvPr>
            <p:ph type="sldNum" sz="quarter" idx="12"/>
          </p:nvPr>
        </p:nvSpPr>
        <p:spPr/>
        <p:txBody>
          <a:bodyPr/>
          <a:lstStyle/>
          <a:p>
            <a:fld id="{DDA70A67-A867-42F0-871F-01B78550C99D}" type="slidenum">
              <a:rPr lang="en-US" smtClean="0"/>
              <a:pPr/>
              <a:t>33</a:t>
            </a:fld>
            <a:endParaRPr lang="en-US" dirty="0"/>
          </a:p>
        </p:txBody>
      </p:sp>
    </p:spTree>
    <p:extLst>
      <p:ext uri="{BB962C8B-B14F-4D97-AF65-F5344CB8AC3E}">
        <p14:creationId xmlns:p14="http://schemas.microsoft.com/office/powerpoint/2010/main" val="1030475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5B3FBC-1861-3CBD-9881-F702439FCC3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C240F26-5CCA-240D-B0F2-D1FC771030FB}"/>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pt-BR" sz="3200" kern="0" dirty="0">
                <a:latin typeface="Cambria"/>
                <a:ea typeface="Cambria"/>
                <a:cs typeface="Cambria"/>
                <a:sym typeface="Cambria"/>
              </a:rPr>
              <a:t>TÁC ĐỘNG ĐẾN THỊ TRƯỜNG ĐẦU TƯ TKNL</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BF595BC0-9E56-D672-70DF-403FC7664DDD}"/>
              </a:ext>
            </a:extLst>
          </p:cNvPr>
          <p:cNvSpPr txBox="1">
            <a:spLocks/>
          </p:cNvSpPr>
          <p:nvPr/>
        </p:nvSpPr>
        <p:spPr>
          <a:xfrm>
            <a:off x="288745" y="2341872"/>
            <a:ext cx="4780560" cy="2727432"/>
          </a:xfrm>
          <a:prstGeom prst="rect">
            <a:avLst/>
          </a:prstGeom>
          <a:solidFill>
            <a:schemeClr val="bg1"/>
          </a:solidFill>
          <a:ln>
            <a:solidFill>
              <a:schemeClr val="accent1"/>
            </a:solidFill>
          </a:ln>
        </p:spPr>
        <p:txBody>
          <a:bodyPr anchor="ctr">
            <a:normAutofit lnSpcReduction="1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vi-VN" sz="2200" b="1" dirty="0">
                <a:solidFill>
                  <a:schemeClr val="tx1"/>
                </a:solidFill>
                <a:latin typeface="Cambria" panose="02040503050406030204" pitchFamily="18" charset="0"/>
                <a:ea typeface="Cambria" panose="02040503050406030204" pitchFamily="18" charset="0"/>
              </a:rPr>
              <a:t>Khung pháp luật hỗ trợ:</a:t>
            </a:r>
            <a:endParaRPr lang="en-US" sz="2200" b="1"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Luật 77/2025/QH15 (hiệu lực 2026) bổ sung ưu đãi tín dụng xanh, quỹ </a:t>
            </a:r>
            <a:r>
              <a:rPr lang="en-US" sz="2200" dirty="0">
                <a:solidFill>
                  <a:schemeClr val="tx1"/>
                </a:solidFill>
                <a:latin typeface="Cambria" panose="02040503050406030204" pitchFamily="18" charset="0"/>
                <a:ea typeface="Cambria" panose="02040503050406030204" pitchFamily="18" charset="0"/>
              </a:rPr>
              <a:t>TKNL</a:t>
            </a:r>
            <a:r>
              <a:rPr lang="vi-VN" sz="2200" dirty="0">
                <a:solidFill>
                  <a:schemeClr val="tx1"/>
                </a:solidFill>
                <a:latin typeface="Cambria" panose="02040503050406030204" pitchFamily="18" charset="0"/>
                <a:ea typeface="Cambria" panose="02040503050406030204" pitchFamily="18" charset="0"/>
              </a:rPr>
              <a:t>.</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Nghị định 06/2022/NĐ-CP &amp; 119/2025/NĐ-CP → bắt buộc kiểm kê và giảm phát thải → nhu cầu công nghệ </a:t>
            </a:r>
            <a:r>
              <a:rPr lang="en-US" sz="2200" dirty="0">
                <a:solidFill>
                  <a:schemeClr val="tx1"/>
                </a:solidFill>
                <a:latin typeface="Cambria" panose="02040503050406030204" pitchFamily="18" charset="0"/>
                <a:ea typeface="Cambria" panose="02040503050406030204" pitchFamily="18" charset="0"/>
              </a:rPr>
              <a:t>TKNL</a:t>
            </a:r>
            <a:r>
              <a:rPr lang="vi-VN" sz="2200" dirty="0">
                <a:solidFill>
                  <a:schemeClr val="tx1"/>
                </a:solidFill>
                <a:latin typeface="Cambria" panose="02040503050406030204" pitchFamily="18" charset="0"/>
                <a:ea typeface="Cambria" panose="02040503050406030204" pitchFamily="18" charset="0"/>
              </a:rPr>
              <a:t> tăng mạnh.</a:t>
            </a:r>
          </a:p>
        </p:txBody>
      </p:sp>
      <p:sp>
        <p:nvSpPr>
          <p:cNvPr id="4" name="Text Placeholder 4">
            <a:extLst>
              <a:ext uri="{FF2B5EF4-FFF2-40B4-BE49-F238E27FC236}">
                <a16:creationId xmlns:a16="http://schemas.microsoft.com/office/drawing/2014/main" id="{332AA9E5-A86E-A94C-E08F-038A1F4089EF}"/>
              </a:ext>
            </a:extLst>
          </p:cNvPr>
          <p:cNvSpPr txBox="1">
            <a:spLocks/>
          </p:cNvSpPr>
          <p:nvPr/>
        </p:nvSpPr>
        <p:spPr>
          <a:xfrm>
            <a:off x="5261811" y="2341871"/>
            <a:ext cx="6641445" cy="2727433"/>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en-US" sz="2200" b="1" dirty="0" err="1">
                <a:solidFill>
                  <a:schemeClr val="tx1"/>
                </a:solidFill>
                <a:latin typeface="Cambria" panose="02040503050406030204" pitchFamily="18" charset="0"/>
                <a:ea typeface="Cambria" panose="02040503050406030204" pitchFamily="18" charset="0"/>
              </a:rPr>
              <a:t>Tác</a:t>
            </a:r>
            <a:r>
              <a:rPr lang="en-US" sz="2200" b="1" dirty="0">
                <a:solidFill>
                  <a:schemeClr val="tx1"/>
                </a:solidFill>
                <a:latin typeface="Cambria" panose="02040503050406030204" pitchFamily="18" charset="0"/>
                <a:ea typeface="Cambria" panose="02040503050406030204" pitchFamily="18" charset="0"/>
              </a:rPr>
              <a:t> </a:t>
            </a:r>
            <a:r>
              <a:rPr lang="en-US" sz="2200" b="1" dirty="0" err="1">
                <a:solidFill>
                  <a:schemeClr val="tx1"/>
                </a:solidFill>
                <a:latin typeface="Cambria" panose="02040503050406030204" pitchFamily="18" charset="0"/>
                <a:ea typeface="Cambria" panose="02040503050406030204" pitchFamily="18" charset="0"/>
              </a:rPr>
              <a:t>động</a:t>
            </a:r>
            <a:r>
              <a:rPr lang="en-US" sz="2200" b="1" dirty="0">
                <a:solidFill>
                  <a:schemeClr val="tx1"/>
                </a:solidFill>
                <a:latin typeface="Cambria" panose="02040503050406030204" pitchFamily="18" charset="0"/>
                <a:ea typeface="Cambria" panose="02040503050406030204" pitchFamily="18" charset="0"/>
              </a:rPr>
              <a:t> </a:t>
            </a:r>
            <a:r>
              <a:rPr lang="en-US" sz="2200" b="1" dirty="0" err="1">
                <a:solidFill>
                  <a:schemeClr val="tx1"/>
                </a:solidFill>
                <a:latin typeface="Cambria" panose="02040503050406030204" pitchFamily="18" charset="0"/>
                <a:ea typeface="Cambria" panose="02040503050406030204" pitchFamily="18" charset="0"/>
              </a:rPr>
              <a:t>quốc</a:t>
            </a:r>
            <a:r>
              <a:rPr lang="en-US" sz="2200" b="1" dirty="0">
                <a:solidFill>
                  <a:schemeClr val="tx1"/>
                </a:solidFill>
                <a:latin typeface="Cambria" panose="02040503050406030204" pitchFamily="18" charset="0"/>
                <a:ea typeface="Cambria" panose="02040503050406030204" pitchFamily="18" charset="0"/>
              </a:rPr>
              <a:t> </a:t>
            </a:r>
            <a:r>
              <a:rPr lang="en-US" sz="2200" b="1" dirty="0" err="1">
                <a:solidFill>
                  <a:schemeClr val="tx1"/>
                </a:solidFill>
                <a:latin typeface="Cambria" panose="02040503050406030204" pitchFamily="18" charset="0"/>
                <a:ea typeface="Cambria" panose="02040503050406030204" pitchFamily="18" charset="0"/>
              </a:rPr>
              <a:t>tế</a:t>
            </a:r>
            <a:r>
              <a:rPr lang="en-US" sz="2200" b="1" dirty="0">
                <a:solidFill>
                  <a:schemeClr val="tx1"/>
                </a:solidFill>
                <a:latin typeface="Cambria" panose="02040503050406030204" pitchFamily="18" charset="0"/>
                <a:ea typeface="Cambria" panose="02040503050406030204" pitchFamily="18" charset="0"/>
              </a:rPr>
              <a:t>:</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Theo NDC 2022, Việt Nam đặt mục tiêu giảm 43,5% phát thải KNK có điều kiện, tương ứng khoảng 403,7 triệu tCO₂e vào 2030 → ước tính cần huy động ~86,8 tỷ USD vốn đầu tư.</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CBAM &amp; EU Green Deal buộc doanh nghiệp xuất khẩu nâng cao hiệu quả </a:t>
            </a:r>
            <a:r>
              <a:rPr lang="en-US" sz="2200" dirty="0">
                <a:solidFill>
                  <a:schemeClr val="tx1"/>
                </a:solidFill>
                <a:latin typeface="Cambria" panose="02040503050406030204" pitchFamily="18" charset="0"/>
                <a:ea typeface="Cambria" panose="02040503050406030204" pitchFamily="18" charset="0"/>
              </a:rPr>
              <a:t>TKNL</a:t>
            </a:r>
            <a:r>
              <a:rPr lang="vi-VN" sz="2200" dirty="0">
                <a:solidFill>
                  <a:schemeClr val="tx1"/>
                </a:solidFill>
                <a:latin typeface="Cambria" panose="02040503050406030204" pitchFamily="18" charset="0"/>
                <a:ea typeface="Cambria" panose="02040503050406030204" pitchFamily="18" charset="0"/>
              </a:rPr>
              <a:t> để giữ thị phần.</a:t>
            </a:r>
          </a:p>
        </p:txBody>
      </p:sp>
      <p:sp>
        <p:nvSpPr>
          <p:cNvPr id="7" name="Text Placeholder 4">
            <a:extLst>
              <a:ext uri="{FF2B5EF4-FFF2-40B4-BE49-F238E27FC236}">
                <a16:creationId xmlns:a16="http://schemas.microsoft.com/office/drawing/2014/main" id="{1D5E4090-E27B-5BF5-7E4F-D97994DFC248}"/>
              </a:ext>
            </a:extLst>
          </p:cNvPr>
          <p:cNvSpPr txBox="1">
            <a:spLocks/>
          </p:cNvSpPr>
          <p:nvPr/>
        </p:nvSpPr>
        <p:spPr>
          <a:xfrm>
            <a:off x="288745" y="5216134"/>
            <a:ext cx="11614512" cy="1280919"/>
          </a:xfrm>
          <a:prstGeom prst="roundRect">
            <a:avLst>
              <a:gd name="adj" fmla="val 17615"/>
            </a:avLst>
          </a:prstGeom>
          <a:solidFill>
            <a:schemeClr val="bg1"/>
          </a:solidFill>
          <a:ln>
            <a:solidFill>
              <a:srgbClr val="C00000"/>
            </a:solidFill>
          </a:ln>
        </p:spPr>
        <p:txBody>
          <a:bodyPr anchor="ctr">
            <a:normAutofit fontScale="85000" lnSpcReduction="1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en-US" sz="2200" b="1" dirty="0" err="1">
                <a:solidFill>
                  <a:srgbClr val="C00000"/>
                </a:solidFill>
                <a:latin typeface="Cambria" panose="02040503050406030204" pitchFamily="18" charset="0"/>
                <a:ea typeface="Cambria" panose="02040503050406030204" pitchFamily="18" charset="0"/>
              </a:rPr>
              <a:t>Cơ</a:t>
            </a:r>
            <a:r>
              <a:rPr lang="en-US" sz="2200" b="1" dirty="0">
                <a:solidFill>
                  <a:srgbClr val="C00000"/>
                </a:solidFill>
                <a:latin typeface="Cambria" panose="02040503050406030204" pitchFamily="18" charset="0"/>
                <a:ea typeface="Cambria" panose="02040503050406030204" pitchFamily="18" charset="0"/>
              </a:rPr>
              <a:t> </a:t>
            </a:r>
            <a:r>
              <a:rPr lang="en-US" sz="2200" b="1" dirty="0" err="1">
                <a:solidFill>
                  <a:srgbClr val="C00000"/>
                </a:solidFill>
                <a:latin typeface="Cambria" panose="02040503050406030204" pitchFamily="18" charset="0"/>
                <a:ea typeface="Cambria" panose="02040503050406030204" pitchFamily="18" charset="0"/>
              </a:rPr>
              <a:t>hội</a:t>
            </a:r>
            <a:r>
              <a:rPr lang="en-US" sz="2200" b="1" dirty="0">
                <a:solidFill>
                  <a:srgbClr val="C00000"/>
                </a:solidFill>
                <a:latin typeface="Cambria" panose="02040503050406030204" pitchFamily="18" charset="0"/>
                <a:ea typeface="Cambria" panose="02040503050406030204" pitchFamily="18" charset="0"/>
              </a:rPr>
              <a:t> </a:t>
            </a:r>
            <a:r>
              <a:rPr lang="en-US" sz="2200" b="1" dirty="0" err="1">
                <a:solidFill>
                  <a:srgbClr val="C00000"/>
                </a:solidFill>
                <a:latin typeface="Cambria" panose="02040503050406030204" pitchFamily="18" charset="0"/>
                <a:ea typeface="Cambria" panose="02040503050406030204" pitchFamily="18" charset="0"/>
              </a:rPr>
              <a:t>đầu</a:t>
            </a:r>
            <a:r>
              <a:rPr lang="en-US" sz="2200" b="1" dirty="0">
                <a:solidFill>
                  <a:srgbClr val="C00000"/>
                </a:solidFill>
                <a:latin typeface="Cambria" panose="02040503050406030204" pitchFamily="18" charset="0"/>
                <a:ea typeface="Cambria" panose="02040503050406030204" pitchFamily="18" charset="0"/>
              </a:rPr>
              <a:t> </a:t>
            </a:r>
            <a:r>
              <a:rPr lang="en-US" sz="2200" b="1" dirty="0" err="1">
                <a:solidFill>
                  <a:srgbClr val="C00000"/>
                </a:solidFill>
                <a:latin typeface="Cambria" panose="02040503050406030204" pitchFamily="18" charset="0"/>
                <a:ea typeface="Cambria" panose="02040503050406030204" pitchFamily="18" charset="0"/>
              </a:rPr>
              <a:t>tư</a:t>
            </a:r>
            <a:endParaRPr lang="vi-VN" sz="2200" b="1" dirty="0">
              <a:solidFill>
                <a:srgbClr val="C00000"/>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Thị trường </a:t>
            </a:r>
            <a:r>
              <a:rPr lang="en-US" sz="2200" dirty="0">
                <a:solidFill>
                  <a:schemeClr val="tx1"/>
                </a:solidFill>
                <a:latin typeface="Cambria" panose="02040503050406030204" pitchFamily="18" charset="0"/>
                <a:ea typeface="Cambria" panose="02040503050406030204" pitchFamily="18" charset="0"/>
              </a:rPr>
              <a:t>Công ty </a:t>
            </a:r>
            <a:r>
              <a:rPr lang="en-US" sz="2200" dirty="0" err="1">
                <a:solidFill>
                  <a:schemeClr val="tx1"/>
                </a:solidFill>
                <a:latin typeface="Cambria" panose="02040503050406030204" pitchFamily="18" charset="0"/>
                <a:ea typeface="Cambria" panose="02040503050406030204" pitchFamily="18" charset="0"/>
              </a:rPr>
              <a:t>dịch</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vụ</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năng</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lượng</a:t>
            </a:r>
            <a:r>
              <a:rPr lang="vi-VN" sz="2200" dirty="0">
                <a:solidFill>
                  <a:schemeClr val="tx1"/>
                </a:solidFill>
                <a:latin typeface="Cambria" panose="02040503050406030204" pitchFamily="18" charset="0"/>
                <a:ea typeface="Cambria" panose="02040503050406030204" pitchFamily="18" charset="0"/>
              </a:rPr>
              <a:t> &amp; hợp đồng </a:t>
            </a:r>
            <a:r>
              <a:rPr lang="en-US" sz="2200" dirty="0">
                <a:solidFill>
                  <a:schemeClr val="tx1"/>
                </a:solidFill>
                <a:latin typeface="Cambria" panose="02040503050406030204" pitchFamily="18" charset="0"/>
                <a:ea typeface="Cambria" panose="02040503050406030204" pitchFamily="18" charset="0"/>
              </a:rPr>
              <a:t>TKNL</a:t>
            </a:r>
            <a:r>
              <a:rPr lang="vi-VN" sz="2200" dirty="0">
                <a:solidFill>
                  <a:schemeClr val="tx1"/>
                </a:solidFill>
                <a:latin typeface="Cambria" panose="02040503050406030204" pitchFamily="18" charset="0"/>
                <a:ea typeface="Cambria" panose="02040503050406030204" pitchFamily="18" charset="0"/>
              </a:rPr>
              <a:t> được pháp luật thừa nhận (Điều 43 Luật 77).</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Doanh nghiệp cần vốn lớn cho dự án cải tạo lò hơi, dây chuyền sản xuất, hệ thống HVAC, thu hồi nhiệt… → mở rộng thị trường </a:t>
            </a:r>
            <a:r>
              <a:rPr lang="en-US" sz="2200" dirty="0">
                <a:solidFill>
                  <a:schemeClr val="tx1"/>
                </a:solidFill>
                <a:latin typeface="Cambria" panose="02040503050406030204" pitchFamily="18" charset="0"/>
                <a:ea typeface="Cambria" panose="02040503050406030204" pitchFamily="18" charset="0"/>
              </a:rPr>
              <a:t>TKNL</a:t>
            </a:r>
            <a:r>
              <a:rPr lang="vi-VN" sz="2200" dirty="0">
                <a:solidFill>
                  <a:schemeClr val="tx1"/>
                </a:solidFill>
                <a:latin typeface="Cambria" panose="02040503050406030204" pitchFamily="18" charset="0"/>
                <a:ea typeface="Cambria" panose="02040503050406030204" pitchFamily="18" charset="0"/>
              </a:rPr>
              <a:t>.</a:t>
            </a:r>
          </a:p>
        </p:txBody>
      </p:sp>
      <p:sp>
        <p:nvSpPr>
          <p:cNvPr id="5" name="Slide Number Placeholder 4">
            <a:extLst>
              <a:ext uri="{FF2B5EF4-FFF2-40B4-BE49-F238E27FC236}">
                <a16:creationId xmlns:a16="http://schemas.microsoft.com/office/drawing/2014/main" id="{490E3D3B-B7CD-B0B9-5CD1-31B4DF23C956}"/>
              </a:ext>
            </a:extLst>
          </p:cNvPr>
          <p:cNvSpPr>
            <a:spLocks noGrp="1"/>
          </p:cNvSpPr>
          <p:nvPr>
            <p:ph type="sldNum" sz="quarter" idx="12"/>
          </p:nvPr>
        </p:nvSpPr>
        <p:spPr/>
        <p:txBody>
          <a:bodyPr/>
          <a:lstStyle/>
          <a:p>
            <a:fld id="{DDA70A67-A867-42F0-871F-01B78550C99D}" type="slidenum">
              <a:rPr lang="en-US" smtClean="0"/>
              <a:pPr/>
              <a:t>34</a:t>
            </a:fld>
            <a:endParaRPr lang="en-US" dirty="0"/>
          </a:p>
        </p:txBody>
      </p:sp>
    </p:spTree>
    <p:extLst>
      <p:ext uri="{BB962C8B-B14F-4D97-AF65-F5344CB8AC3E}">
        <p14:creationId xmlns:p14="http://schemas.microsoft.com/office/powerpoint/2010/main" val="13449262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08;p22">
            <a:extLst>
              <a:ext uri="{FF2B5EF4-FFF2-40B4-BE49-F238E27FC236}">
                <a16:creationId xmlns:a16="http://schemas.microsoft.com/office/drawing/2014/main" id="{A42D08C1-5B25-5BD6-05A9-44DA03E20F61}"/>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err="1">
                <a:latin typeface="Cambria"/>
                <a:ea typeface="Cambria"/>
                <a:cs typeface="Cambria"/>
                <a:sym typeface="Cambria"/>
              </a:rPr>
              <a:t>Bối</a:t>
            </a:r>
            <a:r>
              <a:rPr lang="en-US" sz="3200" kern="0" dirty="0">
                <a:latin typeface="Cambria"/>
                <a:ea typeface="Cambria"/>
                <a:cs typeface="Cambria"/>
                <a:sym typeface="Cambria"/>
              </a:rPr>
              <a:t> </a:t>
            </a:r>
            <a:r>
              <a:rPr lang="en-US" sz="3200" kern="0" dirty="0" err="1">
                <a:latin typeface="Cambria"/>
                <a:ea typeface="Cambria"/>
                <a:cs typeface="Cambria"/>
                <a:sym typeface="Cambria"/>
              </a:rPr>
              <a:t>cảnh</a:t>
            </a:r>
            <a:r>
              <a:rPr lang="en-US" sz="3200" kern="0" dirty="0">
                <a:latin typeface="Cambria"/>
                <a:ea typeface="Cambria"/>
                <a:cs typeface="Cambria"/>
                <a:sym typeface="Cambria"/>
              </a:rPr>
              <a:t> </a:t>
            </a:r>
            <a:r>
              <a:rPr lang="en-US" sz="3200" kern="0" dirty="0" err="1">
                <a:latin typeface="Cambria"/>
                <a:ea typeface="Cambria"/>
                <a:cs typeface="Cambria"/>
                <a:sym typeface="Cambria"/>
              </a:rPr>
              <a:t>quốc</a:t>
            </a:r>
            <a:r>
              <a:rPr lang="en-US" sz="3200" kern="0" dirty="0">
                <a:latin typeface="Cambria"/>
                <a:ea typeface="Cambria"/>
                <a:cs typeface="Cambria"/>
                <a:sym typeface="Cambria"/>
              </a:rPr>
              <a:t> </a:t>
            </a:r>
            <a:r>
              <a:rPr lang="en-US" sz="3200" kern="0" dirty="0" err="1">
                <a:latin typeface="Cambria"/>
                <a:ea typeface="Cambria"/>
                <a:cs typeface="Cambria"/>
                <a:sym typeface="Cambria"/>
              </a:rPr>
              <a:t>tế</a:t>
            </a:r>
            <a:r>
              <a:rPr lang="en-US" sz="3200" kern="0" dirty="0">
                <a:latin typeface="Cambria"/>
                <a:ea typeface="Cambria"/>
                <a:cs typeface="Cambria"/>
                <a:sym typeface="Cambria"/>
              </a:rPr>
              <a:t> &amp; COP26</a:t>
            </a:r>
          </a:p>
        </p:txBody>
      </p:sp>
      <p:pic>
        <p:nvPicPr>
          <p:cNvPr id="2" name="Picture 1">
            <a:extLst>
              <a:ext uri="{FF2B5EF4-FFF2-40B4-BE49-F238E27FC236}">
                <a16:creationId xmlns:a16="http://schemas.microsoft.com/office/drawing/2014/main" id="{221CCE9C-8484-B587-71D9-1FE13D99120D}"/>
              </a:ext>
            </a:extLst>
          </p:cNvPr>
          <p:cNvPicPr>
            <a:picLocks noChangeAspect="1"/>
          </p:cNvPicPr>
          <p:nvPr/>
        </p:nvPicPr>
        <p:blipFill>
          <a:blip r:embed="rId2"/>
          <a:srcRect l="38825"/>
          <a:stretch>
            <a:fillRect/>
          </a:stretch>
        </p:blipFill>
        <p:spPr>
          <a:xfrm>
            <a:off x="712927" y="2230029"/>
            <a:ext cx="4596891" cy="4470574"/>
          </a:xfrm>
          <a:prstGeom prst="rect">
            <a:avLst/>
          </a:prstGeom>
        </p:spPr>
      </p:pic>
      <p:sp>
        <p:nvSpPr>
          <p:cNvPr id="4" name="Text Placeholder 4">
            <a:extLst>
              <a:ext uri="{FF2B5EF4-FFF2-40B4-BE49-F238E27FC236}">
                <a16:creationId xmlns:a16="http://schemas.microsoft.com/office/drawing/2014/main" id="{076FC0B6-B864-3FB7-AD41-ADE34719D7FD}"/>
              </a:ext>
            </a:extLst>
          </p:cNvPr>
          <p:cNvSpPr txBox="1">
            <a:spLocks/>
          </p:cNvSpPr>
          <p:nvPr/>
        </p:nvSpPr>
        <p:spPr>
          <a:xfrm>
            <a:off x="5486399" y="2230029"/>
            <a:ext cx="6024338" cy="4470574"/>
          </a:xfrm>
          <a:prstGeom prst="rect">
            <a:avLst/>
          </a:prstGeom>
          <a:solidFill>
            <a:schemeClr val="bg1"/>
          </a:solidFill>
          <a:ln>
            <a:solidFill>
              <a:schemeClr val="accent1"/>
            </a:solidFill>
          </a:ln>
        </p:spPr>
        <p:txBody>
          <a:bodyPr anchor="ctr">
            <a:normAutofit lnSpcReduction="1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685800" indent="-457200">
              <a:buClr>
                <a:schemeClr val="tx1"/>
              </a:buClr>
              <a:buFont typeface="Arial" panose="020B0604020202020204" pitchFamily="34" charset="0"/>
              <a:buChar char="•"/>
            </a:pPr>
            <a:r>
              <a:rPr lang="vi-VN" sz="2400" dirty="0">
                <a:solidFill>
                  <a:schemeClr val="tx1"/>
                </a:solidFill>
                <a:latin typeface="Cambria" panose="02040503050406030204" pitchFamily="18" charset="0"/>
                <a:ea typeface="Cambria" panose="02040503050406030204" pitchFamily="18" charset="0"/>
              </a:rPr>
              <a:t>Biến đổi khí hậu là thách thức toàn cầu lớn nhất thế kỷ 21</a:t>
            </a:r>
          </a:p>
          <a:p>
            <a:pPr marL="685800" indent="-457200">
              <a:buClr>
                <a:schemeClr val="tx1"/>
              </a:buClr>
              <a:buFont typeface="Arial" panose="020B0604020202020204" pitchFamily="34" charset="0"/>
              <a:buChar char="•"/>
            </a:pPr>
            <a:r>
              <a:rPr lang="vi-VN" sz="2400" dirty="0">
                <a:solidFill>
                  <a:schemeClr val="tx1"/>
                </a:solidFill>
                <a:latin typeface="Cambria" panose="02040503050406030204" pitchFamily="18" charset="0"/>
                <a:ea typeface="Cambria" panose="02040503050406030204" pitchFamily="18" charset="0"/>
              </a:rPr>
              <a:t>Các hội nghị COP: khuôn khổ đàm phán khí hậu toàn cầu từ năm 1995</a:t>
            </a:r>
          </a:p>
          <a:p>
            <a:pPr marL="685800" indent="-457200">
              <a:buClr>
                <a:schemeClr val="tx1"/>
              </a:buClr>
              <a:buFont typeface="Arial" panose="020B0604020202020204" pitchFamily="34" charset="0"/>
              <a:buChar char="•"/>
            </a:pPr>
            <a:r>
              <a:rPr lang="vi-VN" sz="2400" dirty="0">
                <a:solidFill>
                  <a:schemeClr val="tx1"/>
                </a:solidFill>
                <a:latin typeface="Cambria" panose="02040503050406030204" pitchFamily="18" charset="0"/>
                <a:ea typeface="Cambria" panose="02040503050406030204" pitchFamily="18" charset="0"/>
              </a:rPr>
              <a:t>COP26 (Glasgow, 2021): bước ngoặt quan trọng trong nỗ lực giữ tăng nhiệt ≤ 1,5°C</a:t>
            </a:r>
          </a:p>
          <a:p>
            <a:pPr marL="685800" indent="-457200">
              <a:buClr>
                <a:schemeClr val="tx1"/>
              </a:buClr>
              <a:buFont typeface="Arial" panose="020B0604020202020204" pitchFamily="34" charset="0"/>
              <a:buChar char="•"/>
            </a:pPr>
            <a:r>
              <a:rPr lang="vi-VN" sz="2400" dirty="0">
                <a:solidFill>
                  <a:schemeClr val="tx1"/>
                </a:solidFill>
                <a:latin typeface="Cambria" panose="02040503050406030204" pitchFamily="18" charset="0"/>
                <a:ea typeface="Cambria" panose="02040503050406030204" pitchFamily="18" charset="0"/>
              </a:rPr>
              <a:t>Thỏa thuận Glasgow: cam kết Net Zero, giảm dần nhiệt điện than, tăng hỗ trợ tài chính</a:t>
            </a:r>
          </a:p>
          <a:p>
            <a:pPr marL="685800" indent="-457200">
              <a:buClr>
                <a:schemeClr val="tx1"/>
              </a:buClr>
              <a:buFont typeface="Arial" panose="020B0604020202020204" pitchFamily="34" charset="0"/>
              <a:buChar char="•"/>
            </a:pPr>
            <a:r>
              <a:rPr lang="vi-VN" sz="2400" dirty="0">
                <a:solidFill>
                  <a:schemeClr val="tx1"/>
                </a:solidFill>
                <a:latin typeface="Cambria" panose="02040503050406030204" pitchFamily="18" charset="0"/>
                <a:ea typeface="Cambria" panose="02040503050406030204" pitchFamily="18" charset="0"/>
              </a:rPr>
              <a:t>Việt Nam lần đầu tiên cam kết Net Zero vào năm 2050</a:t>
            </a:r>
            <a:r>
              <a:rPr lang="en-US" sz="2400" dirty="0">
                <a:solidFill>
                  <a:schemeClr val="tx1"/>
                </a:solidFill>
                <a:latin typeface="Cambria" panose="02040503050406030204" pitchFamily="18" charset="0"/>
                <a:ea typeface="Cambria" panose="02040503050406030204" pitchFamily="18" charset="0"/>
              </a:rPr>
              <a:t> </a:t>
            </a:r>
            <a:endParaRPr lang="vi-VN" sz="2400" dirty="0">
              <a:solidFill>
                <a:schemeClr val="tx1"/>
              </a:solidFill>
              <a:latin typeface="Cambria" panose="02040503050406030204" pitchFamily="18" charset="0"/>
              <a:ea typeface="Cambria" panose="02040503050406030204" pitchFamily="18" charset="0"/>
            </a:endParaRPr>
          </a:p>
        </p:txBody>
      </p:sp>
      <p:sp>
        <p:nvSpPr>
          <p:cNvPr id="5" name="Slide Number Placeholder 4">
            <a:extLst>
              <a:ext uri="{FF2B5EF4-FFF2-40B4-BE49-F238E27FC236}">
                <a16:creationId xmlns:a16="http://schemas.microsoft.com/office/drawing/2014/main" id="{6BCE4AD0-A5E0-6AEA-54B6-34B124A7C754}"/>
              </a:ext>
            </a:extLst>
          </p:cNvPr>
          <p:cNvSpPr>
            <a:spLocks noGrp="1"/>
          </p:cNvSpPr>
          <p:nvPr>
            <p:ph type="sldNum" sz="quarter" idx="12"/>
          </p:nvPr>
        </p:nvSpPr>
        <p:spPr/>
        <p:txBody>
          <a:bodyPr/>
          <a:lstStyle/>
          <a:p>
            <a:fld id="{DDA70A67-A867-42F0-871F-01B78550C99D}" type="slidenum">
              <a:rPr lang="en-US" smtClean="0"/>
              <a:pPr/>
              <a:t>4</a:t>
            </a:fld>
            <a:endParaRPr lang="en-US" dirty="0"/>
          </a:p>
        </p:txBody>
      </p:sp>
    </p:spTree>
    <p:extLst>
      <p:ext uri="{BB962C8B-B14F-4D97-AF65-F5344CB8AC3E}">
        <p14:creationId xmlns:p14="http://schemas.microsoft.com/office/powerpoint/2010/main" val="40862096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E387D-469B-5DC5-A58F-86756D64BCBB}"/>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AEA32463-F356-FDC4-5615-A889390F2F4B}"/>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a:latin typeface="Cambria"/>
                <a:ea typeface="Cambria"/>
                <a:cs typeface="Cambria"/>
                <a:sym typeface="Cambria"/>
              </a:rPr>
              <a:t>Việt Nam cam </a:t>
            </a:r>
            <a:r>
              <a:rPr lang="en-US" sz="3200" kern="0" dirty="0" err="1">
                <a:latin typeface="Cambria"/>
                <a:ea typeface="Cambria"/>
                <a:cs typeface="Cambria"/>
                <a:sym typeface="Cambria"/>
              </a:rPr>
              <a:t>kết</a:t>
            </a:r>
            <a:r>
              <a:rPr lang="en-US" sz="3200" kern="0" dirty="0">
                <a:latin typeface="Cambria"/>
                <a:ea typeface="Cambria"/>
                <a:cs typeface="Cambria"/>
                <a:sym typeface="Cambria"/>
              </a:rPr>
              <a:t> </a:t>
            </a:r>
            <a:r>
              <a:rPr lang="en-US" sz="3200" kern="0" dirty="0" err="1">
                <a:latin typeface="Cambria"/>
                <a:ea typeface="Cambria"/>
                <a:cs typeface="Cambria"/>
                <a:sym typeface="Cambria"/>
              </a:rPr>
              <a:t>tại</a:t>
            </a:r>
            <a:r>
              <a:rPr lang="en-US" sz="3200" kern="0" dirty="0">
                <a:latin typeface="Cambria"/>
                <a:ea typeface="Cambria"/>
                <a:cs typeface="Cambria"/>
                <a:sym typeface="Cambria"/>
              </a:rPr>
              <a:t> COP26</a:t>
            </a:r>
          </a:p>
        </p:txBody>
      </p:sp>
      <p:sp>
        <p:nvSpPr>
          <p:cNvPr id="2" name="Text Placeholder 4">
            <a:extLst>
              <a:ext uri="{FF2B5EF4-FFF2-40B4-BE49-F238E27FC236}">
                <a16:creationId xmlns:a16="http://schemas.microsoft.com/office/drawing/2014/main" id="{355982E6-8CA7-F000-8E54-AEDD5234E4F9}"/>
              </a:ext>
            </a:extLst>
          </p:cNvPr>
          <p:cNvSpPr txBox="1">
            <a:spLocks/>
          </p:cNvSpPr>
          <p:nvPr/>
        </p:nvSpPr>
        <p:spPr>
          <a:xfrm>
            <a:off x="941166" y="2211665"/>
            <a:ext cx="7063582" cy="2261619"/>
          </a:xfrm>
          <a:prstGeom prst="rect">
            <a:avLst/>
          </a:prstGeom>
          <a:solidFill>
            <a:srgbClr val="FFFFFF"/>
          </a:solidFill>
          <a:ln>
            <a:solidFill>
              <a:srgbClr val="0F6FC6"/>
            </a:solidFill>
          </a:ln>
        </p:spPr>
        <p:txBody>
          <a:bodyPr anchor="ctr">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6858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Cam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kết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Net Zero vào năm 2050 </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6858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Giảm</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30%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phát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thải</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ròng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vào</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2030 (so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với</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kịch</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bản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BAU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không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có</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hỗ</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trợ</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quốc</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tế</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p>
          <a:p>
            <a:pPr marL="6858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Tham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gia</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Tuyên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bố</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giảm</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phát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thải</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methane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toàn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cầu</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p>
          <a:p>
            <a:pPr marL="6858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Gia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nhập</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Liên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minh</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chấm</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dứt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than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đá</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(Powering Past Coal Alliance)</a:t>
            </a:r>
          </a:p>
        </p:txBody>
      </p:sp>
      <p:pic>
        <p:nvPicPr>
          <p:cNvPr id="4" name="Picture 3" descr="How Do the UN Forest Declarations Compare? | Earth.Org">
            <a:extLst>
              <a:ext uri="{FF2B5EF4-FFF2-40B4-BE49-F238E27FC236}">
                <a16:creationId xmlns:a16="http://schemas.microsoft.com/office/drawing/2014/main" id="{ECD9B6A4-7922-6C26-EB1C-D01C5FFDCB03}"/>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1166" y="4631181"/>
            <a:ext cx="3058332" cy="2038888"/>
          </a:xfrm>
          <a:prstGeom prst="rect">
            <a:avLst/>
          </a:prstGeom>
          <a:noFill/>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F52A6E8A-4507-B029-A963-699E4CB344B2}"/>
              </a:ext>
            </a:extLst>
          </p:cNvPr>
          <p:cNvSpPr txBox="1">
            <a:spLocks/>
          </p:cNvSpPr>
          <p:nvPr/>
        </p:nvSpPr>
        <p:spPr>
          <a:xfrm>
            <a:off x="4293952" y="4613082"/>
            <a:ext cx="7141835" cy="2056987"/>
          </a:xfrm>
          <a:prstGeom prst="rect">
            <a:avLst/>
          </a:prstGeom>
          <a:solidFill>
            <a:srgbClr val="FFFFFF"/>
          </a:solidFill>
          <a:ln>
            <a:solidFill>
              <a:srgbClr val="0F6FC6"/>
            </a:solidFill>
          </a:ln>
        </p:spPr>
        <p:txBody>
          <a:bodyPr anchor="ctr">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6858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am kết ngăn chặn mất rừng vào năm 2030, phục hồi hệ sinh thái.</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6858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Ủng hộ chuyển dịch công bằng (Just Energy Transition)</a:t>
            </a:r>
          </a:p>
          <a:p>
            <a:pPr marL="685800" marR="0" lvl="0" indent="-4572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Hợp tác quốc tế về tài chính, công nghệ, và chuyển giao năng lực</a:t>
            </a:r>
          </a:p>
        </p:txBody>
      </p:sp>
      <p:pic>
        <p:nvPicPr>
          <p:cNvPr id="6" name="Picture 5" descr="Việt Nam phấn đấu đạt &quot;net zero&quot; vào năm 2050, với sự hỗ trợ của quốc ...">
            <a:extLst>
              <a:ext uri="{FF2B5EF4-FFF2-40B4-BE49-F238E27FC236}">
                <a16:creationId xmlns:a16="http://schemas.microsoft.com/office/drawing/2014/main" id="{DF2D78B0-A7C0-B16D-01D2-D97A014C0D6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150699" y="2211665"/>
            <a:ext cx="3285088" cy="2224386"/>
          </a:xfrm>
          <a:prstGeom prst="rect">
            <a:avLst/>
          </a:prstGeom>
          <a:noFill/>
          <a:extLst>
            <a:ext uri="{909E8E84-426E-40DD-AFC4-6F175D3DCCD1}">
              <a14:hiddenFill xmlns:a14="http://schemas.microsoft.com/office/drawing/2010/main">
                <a:solidFill>
                  <a:srgbClr val="FFFFFF"/>
                </a:solidFill>
              </a14:hiddenFill>
            </a:ext>
          </a:extLst>
        </p:spPr>
      </p:pic>
      <p:sp>
        <p:nvSpPr>
          <p:cNvPr id="7" name="Slide Number Placeholder 6">
            <a:extLst>
              <a:ext uri="{FF2B5EF4-FFF2-40B4-BE49-F238E27FC236}">
                <a16:creationId xmlns:a16="http://schemas.microsoft.com/office/drawing/2014/main" id="{C38E522A-B4C1-6906-97AE-23F734ED5EE1}"/>
              </a:ext>
            </a:extLst>
          </p:cNvPr>
          <p:cNvSpPr>
            <a:spLocks noGrp="1"/>
          </p:cNvSpPr>
          <p:nvPr>
            <p:ph type="sldNum" sz="quarter" idx="12"/>
          </p:nvPr>
        </p:nvSpPr>
        <p:spPr/>
        <p:txBody>
          <a:bodyPr/>
          <a:lstStyle/>
          <a:p>
            <a:fld id="{DDA70A67-A867-42F0-871F-01B78550C99D}" type="slidenum">
              <a:rPr lang="en-US" smtClean="0"/>
              <a:pPr/>
              <a:t>5</a:t>
            </a:fld>
            <a:endParaRPr lang="en-US" dirty="0"/>
          </a:p>
        </p:txBody>
      </p:sp>
    </p:spTree>
    <p:extLst>
      <p:ext uri="{BB962C8B-B14F-4D97-AF65-F5344CB8AC3E}">
        <p14:creationId xmlns:p14="http://schemas.microsoft.com/office/powerpoint/2010/main" val="4839692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406FAD-87C4-9AB1-9689-F9CAB3290A49}"/>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940EF90-E44E-3263-8D44-59C184682681}"/>
              </a:ext>
            </a:extLst>
          </p:cNvPr>
          <p:cNvSpPr txBox="1">
            <a:spLocks/>
          </p:cNvSpPr>
          <p:nvPr/>
        </p:nvSpPr>
        <p:spPr>
          <a:xfrm>
            <a:off x="941166" y="1347434"/>
            <a:ext cx="10494621" cy="1021012"/>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a:latin typeface="Cambria"/>
                <a:ea typeface="Cambria"/>
                <a:cs typeface="Cambria"/>
                <a:sym typeface="Cambria"/>
              </a:rPr>
              <a:t>ĐÓNG GÓP DO QUỐC GIA TỰ QUYẾT ĐỊNH (NDC)</a:t>
            </a:r>
            <a:br>
              <a:rPr lang="en-US" sz="3200" kern="0" dirty="0">
                <a:latin typeface="Cambria"/>
                <a:ea typeface="Cambria"/>
                <a:cs typeface="Cambria"/>
                <a:sym typeface="Cambria"/>
              </a:rPr>
            </a:br>
            <a:r>
              <a:rPr lang="en-US" sz="3200" kern="0" dirty="0">
                <a:latin typeface="Cambria"/>
                <a:ea typeface="Cambria"/>
                <a:cs typeface="Cambria"/>
                <a:sym typeface="Cambria"/>
              </a:rPr>
              <a:t>– BẢN CẬP NHẬT 2022</a:t>
            </a:r>
          </a:p>
        </p:txBody>
      </p:sp>
      <p:sp>
        <p:nvSpPr>
          <p:cNvPr id="2" name="Text Placeholder 4">
            <a:extLst>
              <a:ext uri="{FF2B5EF4-FFF2-40B4-BE49-F238E27FC236}">
                <a16:creationId xmlns:a16="http://schemas.microsoft.com/office/drawing/2014/main" id="{64B5ED7E-D5ED-B6FF-52EF-DF329C2E6742}"/>
              </a:ext>
            </a:extLst>
          </p:cNvPr>
          <p:cNvSpPr txBox="1">
            <a:spLocks/>
          </p:cNvSpPr>
          <p:nvPr/>
        </p:nvSpPr>
        <p:spPr>
          <a:xfrm>
            <a:off x="176667" y="2573621"/>
            <a:ext cx="8328101" cy="4049224"/>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Giảm phát thải khí nhà kính (KNK):</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685800" marR="0" lvl="8" indent="-45720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ü"/>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Không điều kiện: Giảm 15,8% vào năm 2030 so với kịch bản BAU (~146,3 triệu tấn CO₂tđ).</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685800" marR="0" lvl="5" indent="-457200" algn="l" defTabSz="914400" rtl="0" eaLnBrk="1" fontAlgn="auto" latinLnBrk="0" hangingPunct="1">
              <a:lnSpc>
                <a:spcPct val="100000"/>
              </a:lnSpc>
              <a:spcBef>
                <a:spcPts val="0"/>
              </a:spcBef>
              <a:spcAft>
                <a:spcPts val="0"/>
              </a:spcAft>
              <a:buClr>
                <a:srgbClr val="000000"/>
              </a:buClr>
              <a:buSzTx/>
              <a:buFont typeface="Wingdings" panose="05000000000000000000" pitchFamily="2" charset="2"/>
              <a:buChar char="ü"/>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Có điều kiện (nếu có hỗ trợ quốc tế): Giảm 43,5% (~403,7 triệu tấn CO₂tđ).</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3"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Thêm các biện pháp: năng lượng tái tạo, tăng hiệu suất, quản lý rừng</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Thích ứng với biến đổi khí hậu</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l</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ồng ghép thích ứng vào quy hoạch phát triển kinh tế – xã hội.</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0" indent="-342900" algn="l" defTabSz="914400"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Khung pháp lý hỗ trợ</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l</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uật BVMT 2020, Chiến lược quốc gia về biến đổi khí hậu 2050, chương trình tăng trưởng xanh, đề án thị trường carbon, chính sách giảm CH₄…</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pic>
        <p:nvPicPr>
          <p:cNvPr id="4" name="Picture 3" descr="NDC Nationally determined contribution - Update in 2022 | Nghiên cứu và ...">
            <a:extLst>
              <a:ext uri="{FF2B5EF4-FFF2-40B4-BE49-F238E27FC236}">
                <a16:creationId xmlns:a16="http://schemas.microsoft.com/office/drawing/2014/main" id="{012EF790-937B-2678-C347-6CBEA85ABBB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779534" y="2573621"/>
            <a:ext cx="2817561" cy="3910012"/>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446CB494-E21C-35A9-EA15-C02FED34DE40}"/>
              </a:ext>
            </a:extLst>
          </p:cNvPr>
          <p:cNvSpPr>
            <a:spLocks noGrp="1"/>
          </p:cNvSpPr>
          <p:nvPr>
            <p:ph type="sldNum" sz="quarter" idx="12"/>
          </p:nvPr>
        </p:nvSpPr>
        <p:spPr/>
        <p:txBody>
          <a:bodyPr/>
          <a:lstStyle/>
          <a:p>
            <a:fld id="{DDA70A67-A867-42F0-871F-01B78550C99D}" type="slidenum">
              <a:rPr lang="en-US" smtClean="0"/>
              <a:pPr/>
              <a:t>6</a:t>
            </a:fld>
            <a:endParaRPr lang="en-US" dirty="0"/>
          </a:p>
        </p:txBody>
      </p:sp>
    </p:spTree>
    <p:extLst>
      <p:ext uri="{BB962C8B-B14F-4D97-AF65-F5344CB8AC3E}">
        <p14:creationId xmlns:p14="http://schemas.microsoft.com/office/powerpoint/2010/main" val="34342776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520B8-1511-8C65-6B3E-2FE8C251B341}"/>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C5090A3-2955-9287-7F3B-C2C78BD6E67C}"/>
              </a:ext>
            </a:extLst>
          </p:cNvPr>
          <p:cNvSpPr txBox="1">
            <a:spLocks/>
          </p:cNvSpPr>
          <p:nvPr/>
        </p:nvSpPr>
        <p:spPr>
          <a:xfrm>
            <a:off x="941166" y="1347434"/>
            <a:ext cx="10494621" cy="766179"/>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dirty="0">
                <a:latin typeface="Cambria"/>
                <a:ea typeface="Cambria"/>
                <a:cs typeface="Cambria"/>
                <a:sym typeface="Cambria"/>
              </a:rPr>
              <a:t>CÁC LĨNH VỰC ƯU TIÊN</a:t>
            </a:r>
            <a:endParaRPr lang="en-US" sz="3200" kern="0" dirty="0">
              <a:latin typeface="Cambria"/>
              <a:ea typeface="Cambria"/>
              <a:cs typeface="Cambria"/>
              <a:sym typeface="Cambria"/>
            </a:endParaRPr>
          </a:p>
        </p:txBody>
      </p:sp>
      <p:pic>
        <p:nvPicPr>
          <p:cNvPr id="5" name="Picture 4" descr="Dự Án Số Hóa Trung Tâm Điện Gió Khổng Lồ Nhờ Máy Quét 3D KSCAN Công ...">
            <a:extLst>
              <a:ext uri="{FF2B5EF4-FFF2-40B4-BE49-F238E27FC236}">
                <a16:creationId xmlns:a16="http://schemas.microsoft.com/office/drawing/2014/main" id="{3D621C30-77DC-15BD-F1A1-9729FD5B1A76}"/>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8100"/>
          <a:stretch>
            <a:fillRect/>
          </a:stretch>
        </p:blipFill>
        <p:spPr bwMode="auto">
          <a:xfrm>
            <a:off x="7859489" y="1730523"/>
            <a:ext cx="3576298" cy="25697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6" name="Text Placeholder 4">
            <a:extLst>
              <a:ext uri="{FF2B5EF4-FFF2-40B4-BE49-F238E27FC236}">
                <a16:creationId xmlns:a16="http://schemas.microsoft.com/office/drawing/2014/main" id="{A4911740-2326-ACF1-2CEF-8111FEC05E4F}"/>
              </a:ext>
            </a:extLst>
          </p:cNvPr>
          <p:cNvSpPr txBox="1">
            <a:spLocks/>
          </p:cNvSpPr>
          <p:nvPr/>
        </p:nvSpPr>
        <p:spPr>
          <a:xfrm>
            <a:off x="941166" y="2363569"/>
            <a:ext cx="6531199" cy="3873384"/>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685800" indent="-457200">
              <a:spcBef>
                <a:spcPts val="600"/>
              </a:spcBef>
              <a:spcAft>
                <a:spcPts val="600"/>
              </a:spcAft>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Năng lượng: </a:t>
            </a:r>
            <a:r>
              <a:rPr lang="vi-VN" sz="2200" dirty="0">
                <a:solidFill>
                  <a:schemeClr val="tx1"/>
                </a:solidFill>
                <a:latin typeface="Cambria" panose="02040503050406030204" pitchFamily="18" charset="0"/>
                <a:ea typeface="Cambria" panose="02040503050406030204" pitchFamily="18" charset="0"/>
              </a:rPr>
              <a:t>tăng tỉ lệ năng lượng tái tạo</a:t>
            </a:r>
          </a:p>
          <a:p>
            <a:pPr marL="685800" indent="-457200">
              <a:spcBef>
                <a:spcPts val="600"/>
              </a:spcBef>
              <a:spcAft>
                <a:spcPts val="600"/>
              </a:spcAft>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Giao thông: </a:t>
            </a:r>
            <a:r>
              <a:rPr lang="vi-VN" sz="2200" dirty="0">
                <a:solidFill>
                  <a:schemeClr val="tx1"/>
                </a:solidFill>
                <a:latin typeface="Cambria" panose="02040503050406030204" pitchFamily="18" charset="0"/>
                <a:ea typeface="Cambria" panose="02040503050406030204" pitchFamily="18" charset="0"/>
              </a:rPr>
              <a:t>phát triển hệ thống xe xanh và giao thông công cộng</a:t>
            </a:r>
          </a:p>
          <a:p>
            <a:pPr marL="685800" indent="-457200">
              <a:spcBef>
                <a:spcPts val="600"/>
              </a:spcBef>
              <a:spcAft>
                <a:spcPts val="600"/>
              </a:spcAft>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Nông nghiệp &amp; Lâm nghiệp: </a:t>
            </a:r>
            <a:r>
              <a:rPr lang="vi-VN" sz="2200" dirty="0">
                <a:solidFill>
                  <a:schemeClr val="tx1"/>
                </a:solidFill>
                <a:latin typeface="Cambria" panose="02040503050406030204" pitchFamily="18" charset="0"/>
                <a:ea typeface="Cambria" panose="02040503050406030204" pitchFamily="18" charset="0"/>
              </a:rPr>
              <a:t>giảm thoái hóa đất, bảo vệ rừng</a:t>
            </a:r>
            <a:endParaRPr lang="en-US" sz="2200" dirty="0">
              <a:solidFill>
                <a:schemeClr val="tx1"/>
              </a:solidFill>
              <a:latin typeface="Cambria" panose="02040503050406030204" pitchFamily="18" charset="0"/>
              <a:ea typeface="Cambria" panose="02040503050406030204" pitchFamily="18" charset="0"/>
            </a:endParaRPr>
          </a:p>
          <a:p>
            <a:pPr marL="685800" indent="-457200">
              <a:spcBef>
                <a:spcPts val="600"/>
              </a:spcBef>
              <a:spcAft>
                <a:spcPts val="600"/>
              </a:spcAft>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Chất thải: </a:t>
            </a:r>
            <a:r>
              <a:rPr lang="vi-VN" sz="2200" dirty="0">
                <a:solidFill>
                  <a:schemeClr val="tx1"/>
                </a:solidFill>
                <a:latin typeface="Cambria" panose="02040503050406030204" pitchFamily="18" charset="0"/>
                <a:ea typeface="Cambria" panose="02040503050406030204" pitchFamily="18" charset="0"/>
              </a:rPr>
              <a:t>tái chế, thu hồi khí CH₄ từ bãi rác, cải tiến xử lý nước thải.</a:t>
            </a:r>
          </a:p>
          <a:p>
            <a:pPr marL="685800" indent="-457200">
              <a:spcBef>
                <a:spcPts val="600"/>
              </a:spcBef>
              <a:spcAft>
                <a:spcPts val="600"/>
              </a:spcAft>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Công nghiệp &amp; xây dựng: </a:t>
            </a:r>
            <a:r>
              <a:rPr lang="vi-VN" sz="2200" dirty="0">
                <a:solidFill>
                  <a:schemeClr val="tx1"/>
                </a:solidFill>
                <a:latin typeface="Cambria" panose="02040503050406030204" pitchFamily="18" charset="0"/>
                <a:ea typeface="Cambria" panose="02040503050406030204" pitchFamily="18" charset="0"/>
              </a:rPr>
              <a:t>cải thiện hiệu suất</a:t>
            </a:r>
          </a:p>
        </p:txBody>
      </p:sp>
      <p:sp>
        <p:nvSpPr>
          <p:cNvPr id="2" name="Slide Number Placeholder 1">
            <a:extLst>
              <a:ext uri="{FF2B5EF4-FFF2-40B4-BE49-F238E27FC236}">
                <a16:creationId xmlns:a16="http://schemas.microsoft.com/office/drawing/2014/main" id="{D0FBA677-361E-4052-A339-0AB1688FB657}"/>
              </a:ext>
            </a:extLst>
          </p:cNvPr>
          <p:cNvSpPr>
            <a:spLocks noGrp="1"/>
          </p:cNvSpPr>
          <p:nvPr>
            <p:ph type="sldNum" sz="quarter" idx="12"/>
          </p:nvPr>
        </p:nvSpPr>
        <p:spPr/>
        <p:txBody>
          <a:bodyPr/>
          <a:lstStyle/>
          <a:p>
            <a:fld id="{DDA70A67-A867-42F0-871F-01B78550C99D}" type="slidenum">
              <a:rPr lang="en-US" smtClean="0"/>
              <a:pPr/>
              <a:t>7</a:t>
            </a:fld>
            <a:endParaRPr lang="en-US" dirty="0"/>
          </a:p>
        </p:txBody>
      </p:sp>
    </p:spTree>
    <p:extLst>
      <p:ext uri="{BB962C8B-B14F-4D97-AF65-F5344CB8AC3E}">
        <p14:creationId xmlns:p14="http://schemas.microsoft.com/office/powerpoint/2010/main" val="6949145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8C01B-5489-0DDA-6934-352592D5DD18}"/>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3775F615-54E4-BF54-69D9-0FC47B6A3794}"/>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pt-BR" sz="3200" kern="0">
                <a:latin typeface="Cambria"/>
                <a:ea typeface="Cambria"/>
                <a:cs typeface="Cambria"/>
                <a:sym typeface="Cambria"/>
              </a:rPr>
              <a:t>VAI TRÒ HỖ TRỢ QUỐC TẾ</a:t>
            </a:r>
            <a:endParaRPr lang="en-US" sz="3200" kern="0" dirty="0">
              <a:latin typeface="Cambria"/>
              <a:ea typeface="Cambria"/>
              <a:cs typeface="Cambria"/>
              <a:sym typeface="Cambria"/>
            </a:endParaRPr>
          </a:p>
        </p:txBody>
      </p:sp>
      <p:pic>
        <p:nvPicPr>
          <p:cNvPr id="5" name="Picture 4" descr="Coppice Wealth">
            <a:extLst>
              <a:ext uri="{FF2B5EF4-FFF2-40B4-BE49-F238E27FC236}">
                <a16:creationId xmlns:a16="http://schemas.microsoft.com/office/drawing/2014/main" id="{E6DB41E2-2CF6-8E95-D25A-B921CAA888D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9231" r="22693"/>
          <a:stretch>
            <a:fillRect/>
          </a:stretch>
        </p:blipFill>
        <p:spPr bwMode="auto">
          <a:xfrm>
            <a:off x="941166" y="2533548"/>
            <a:ext cx="3885890" cy="32108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
        <p:nvSpPr>
          <p:cNvPr id="6" name="Text Placeholder 4">
            <a:extLst>
              <a:ext uri="{FF2B5EF4-FFF2-40B4-BE49-F238E27FC236}">
                <a16:creationId xmlns:a16="http://schemas.microsoft.com/office/drawing/2014/main" id="{850CA46B-C4B8-E861-1922-2652A0A416B3}"/>
              </a:ext>
            </a:extLst>
          </p:cNvPr>
          <p:cNvSpPr txBox="1">
            <a:spLocks/>
          </p:cNvSpPr>
          <p:nvPr/>
        </p:nvSpPr>
        <p:spPr>
          <a:xfrm>
            <a:off x="5323360" y="2372826"/>
            <a:ext cx="6112427" cy="3371522"/>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685800" indent="-457200">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Tài chính xanh</a:t>
            </a:r>
            <a:r>
              <a:rPr lang="vi-VN" sz="2200" dirty="0">
                <a:solidFill>
                  <a:schemeClr val="tx1"/>
                </a:solidFill>
                <a:latin typeface="Cambria" panose="02040503050406030204" pitchFamily="18" charset="0"/>
                <a:ea typeface="Cambria" panose="02040503050406030204" pitchFamily="18" charset="0"/>
              </a:rPr>
              <a:t>: vay ưu đãi, ODA, đầu tư tư nhân</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huy</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động</a:t>
            </a:r>
            <a:r>
              <a:rPr lang="en-US" sz="2200" dirty="0">
                <a:solidFill>
                  <a:schemeClr val="tx1"/>
                </a:solidFill>
                <a:latin typeface="Cambria" panose="02040503050406030204" pitchFamily="18" charset="0"/>
                <a:ea typeface="Cambria" panose="02040503050406030204" pitchFamily="18" charset="0"/>
              </a:rPr>
              <a:t> ~86,8 </a:t>
            </a:r>
            <a:r>
              <a:rPr lang="en-US" sz="2200" dirty="0" err="1">
                <a:solidFill>
                  <a:schemeClr val="tx1"/>
                </a:solidFill>
                <a:latin typeface="Cambria" panose="02040503050406030204" pitchFamily="18" charset="0"/>
                <a:ea typeface="Cambria" panose="02040503050406030204" pitchFamily="18" charset="0"/>
              </a:rPr>
              <a:t>tỷ</a:t>
            </a:r>
            <a:r>
              <a:rPr lang="en-US" sz="2200" dirty="0">
                <a:solidFill>
                  <a:schemeClr val="tx1"/>
                </a:solidFill>
                <a:latin typeface="Cambria" panose="02040503050406030204" pitchFamily="18" charset="0"/>
                <a:ea typeface="Cambria" panose="02040503050406030204" pitchFamily="18" charset="0"/>
              </a:rPr>
              <a:t> USD </a:t>
            </a:r>
            <a:r>
              <a:rPr lang="en-US" sz="2200" dirty="0" err="1">
                <a:solidFill>
                  <a:schemeClr val="tx1"/>
                </a:solidFill>
                <a:latin typeface="Cambria" panose="02040503050406030204" pitchFamily="18" charset="0"/>
                <a:ea typeface="Cambria" panose="02040503050406030204" pitchFamily="18" charset="0"/>
              </a:rPr>
              <a:t>từ</a:t>
            </a:r>
            <a:r>
              <a:rPr lang="en-US" sz="2200" dirty="0">
                <a:solidFill>
                  <a:schemeClr val="tx1"/>
                </a:solidFill>
                <a:latin typeface="Cambria" panose="02040503050406030204" pitchFamily="18" charset="0"/>
                <a:ea typeface="Cambria" panose="02040503050406030204" pitchFamily="18" charset="0"/>
              </a:rPr>
              <a:t> nay </a:t>
            </a:r>
            <a:r>
              <a:rPr lang="en-US" sz="2200" dirty="0" err="1">
                <a:solidFill>
                  <a:schemeClr val="tx1"/>
                </a:solidFill>
                <a:latin typeface="Cambria" panose="02040503050406030204" pitchFamily="18" charset="0"/>
                <a:ea typeface="Cambria" panose="02040503050406030204" pitchFamily="18" charset="0"/>
              </a:rPr>
              <a:t>đến</a:t>
            </a:r>
            <a:r>
              <a:rPr lang="en-US" sz="2200" dirty="0">
                <a:solidFill>
                  <a:schemeClr val="tx1"/>
                </a:solidFill>
                <a:latin typeface="Cambria" panose="02040503050406030204" pitchFamily="18" charset="0"/>
                <a:ea typeface="Cambria" panose="02040503050406030204" pitchFamily="18" charset="0"/>
              </a:rPr>
              <a:t> 2030.</a:t>
            </a:r>
            <a:endParaRPr lang="vi-VN" sz="2200"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Chuyển giao công nghệ</a:t>
            </a:r>
            <a:r>
              <a:rPr lang="vi-VN" sz="2200" dirty="0">
                <a:solidFill>
                  <a:schemeClr val="tx1"/>
                </a:solidFill>
                <a:latin typeface="Cambria" panose="02040503050406030204" pitchFamily="18" charset="0"/>
                <a:ea typeface="Cambria" panose="02040503050406030204" pitchFamily="18" charset="0"/>
              </a:rPr>
              <a:t>: công nghệ năng lượng tái tạo (điện gió, điện mặt trời), công nghệ thu giữ &amp; lưu trữ carbon (CCS), công nghệ tiết kiệm năng lượng.</a:t>
            </a:r>
            <a:endParaRPr lang="en-US" sz="2200"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Xây dựng năng lực: </a:t>
            </a:r>
            <a:r>
              <a:rPr lang="vi-VN" sz="2200" dirty="0">
                <a:solidFill>
                  <a:schemeClr val="tx1"/>
                </a:solidFill>
                <a:latin typeface="Cambria" panose="02040503050406030204" pitchFamily="18" charset="0"/>
                <a:ea typeface="Cambria" panose="02040503050406030204" pitchFamily="18" charset="0"/>
              </a:rPr>
              <a:t>đào tạo, quy định, hệ thống MRV</a:t>
            </a:r>
          </a:p>
        </p:txBody>
      </p:sp>
      <p:sp>
        <p:nvSpPr>
          <p:cNvPr id="2" name="Slide Number Placeholder 1">
            <a:extLst>
              <a:ext uri="{FF2B5EF4-FFF2-40B4-BE49-F238E27FC236}">
                <a16:creationId xmlns:a16="http://schemas.microsoft.com/office/drawing/2014/main" id="{5BD9A8D1-BC23-514D-91EB-E71211461B95}"/>
              </a:ext>
            </a:extLst>
          </p:cNvPr>
          <p:cNvSpPr>
            <a:spLocks noGrp="1"/>
          </p:cNvSpPr>
          <p:nvPr>
            <p:ph type="sldNum" sz="quarter" idx="12"/>
          </p:nvPr>
        </p:nvSpPr>
        <p:spPr/>
        <p:txBody>
          <a:bodyPr/>
          <a:lstStyle/>
          <a:p>
            <a:fld id="{DDA70A67-A867-42F0-871F-01B78550C99D}" type="slidenum">
              <a:rPr lang="en-US" smtClean="0"/>
              <a:pPr/>
              <a:t>8</a:t>
            </a:fld>
            <a:endParaRPr lang="en-US" dirty="0"/>
          </a:p>
        </p:txBody>
      </p:sp>
    </p:spTree>
    <p:extLst>
      <p:ext uri="{BB962C8B-B14F-4D97-AF65-F5344CB8AC3E}">
        <p14:creationId xmlns:p14="http://schemas.microsoft.com/office/powerpoint/2010/main" val="3978040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7A521C-8794-F917-1E78-B4FF5C6518F4}"/>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982E768-A8FE-51A1-8E5E-FEA0084864B0}"/>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pt-BR" sz="3200" kern="0" dirty="0">
                <a:latin typeface="Cambria"/>
                <a:ea typeface="Cambria"/>
                <a:cs typeface="Cambria"/>
                <a:sym typeface="Cambria"/>
              </a:rPr>
              <a:t>LỢI ÍCH &amp; THÁCH THỨC</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0882050A-F63F-0767-FD0E-1274E2E57C53}"/>
              </a:ext>
            </a:extLst>
          </p:cNvPr>
          <p:cNvSpPr txBox="1">
            <a:spLocks/>
          </p:cNvSpPr>
          <p:nvPr/>
        </p:nvSpPr>
        <p:spPr>
          <a:xfrm>
            <a:off x="641195" y="2341872"/>
            <a:ext cx="5454805" cy="2444262"/>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vi-VN" sz="2200" b="1" dirty="0">
                <a:solidFill>
                  <a:schemeClr val="tx1"/>
                </a:solidFill>
                <a:latin typeface="Cambria" panose="02040503050406030204" pitchFamily="18" charset="0"/>
                <a:ea typeface="Cambria" panose="02040503050406030204" pitchFamily="18" charset="0"/>
              </a:rPr>
              <a:t>Lợi ích mang lại</a:t>
            </a:r>
            <a:r>
              <a:rPr lang="en-US" sz="2200" b="1" dirty="0">
                <a:solidFill>
                  <a:schemeClr val="tx1"/>
                </a:solidFill>
                <a:latin typeface="Cambria" panose="02040503050406030204" pitchFamily="18" charset="0"/>
                <a:ea typeface="Cambria" panose="02040503050406030204" pitchFamily="18" charset="0"/>
              </a:rPr>
              <a:t>:</a:t>
            </a:r>
          </a:p>
          <a:p>
            <a:pPr marL="685800" indent="-457200">
              <a:buClr>
                <a:schemeClr val="tx1"/>
              </a:buClr>
              <a:buFont typeface="Arial" panose="020B0604020202020204" pitchFamily="34" charset="0"/>
              <a:buChar char="•"/>
            </a:pPr>
            <a:r>
              <a:rPr lang="en-US" sz="2200" dirty="0" err="1">
                <a:solidFill>
                  <a:schemeClr val="tx1"/>
                </a:solidFill>
                <a:latin typeface="Cambria" panose="02040503050406030204" pitchFamily="18" charset="0"/>
                <a:ea typeface="Cambria" panose="02040503050406030204" pitchFamily="18" charset="0"/>
              </a:rPr>
              <a:t>Giảm</a:t>
            </a:r>
            <a:r>
              <a:rPr lang="en-US" sz="2200" dirty="0">
                <a:solidFill>
                  <a:schemeClr val="tx1"/>
                </a:solidFill>
                <a:latin typeface="Cambria" panose="02040503050406030204" pitchFamily="18" charset="0"/>
                <a:ea typeface="Cambria" panose="02040503050406030204" pitchFamily="18" charset="0"/>
              </a:rPr>
              <a:t> ô </a:t>
            </a:r>
            <a:r>
              <a:rPr lang="en-US" sz="2200" dirty="0" err="1">
                <a:solidFill>
                  <a:schemeClr val="tx1"/>
                </a:solidFill>
                <a:latin typeface="Cambria" panose="02040503050406030204" pitchFamily="18" charset="0"/>
                <a:ea typeface="Cambria" panose="02040503050406030204" pitchFamily="18" charset="0"/>
              </a:rPr>
              <a:t>nhiễm</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không</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khí</a:t>
            </a:r>
            <a:r>
              <a:rPr lang="en-US" sz="2200" dirty="0">
                <a:solidFill>
                  <a:schemeClr val="tx1"/>
                </a:solidFill>
                <a:latin typeface="Cambria" panose="02040503050406030204" pitchFamily="18" charset="0"/>
                <a:ea typeface="Cambria" panose="02040503050406030204" pitchFamily="18" charset="0"/>
              </a:rPr>
              <a:t> &amp; </a:t>
            </a:r>
            <a:r>
              <a:rPr lang="en-US" sz="2200" dirty="0" err="1">
                <a:solidFill>
                  <a:schemeClr val="tx1"/>
                </a:solidFill>
                <a:latin typeface="Cambria" panose="02040503050406030204" pitchFamily="18" charset="0"/>
                <a:ea typeface="Cambria" panose="02040503050406030204" pitchFamily="18" charset="0"/>
              </a:rPr>
              <a:t>cải</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thiện</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sức</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khỏe</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cộng</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đồng</a:t>
            </a:r>
            <a:endParaRPr lang="en-US" sz="2200"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Tiết kiệm năng lượng, giảm chi phí vận hành</a:t>
            </a:r>
          </a:p>
          <a:p>
            <a:pPr marL="685800" indent="-457200">
              <a:buClr>
                <a:schemeClr val="tx1"/>
              </a:buClr>
              <a:buFont typeface="Arial" panose="020B0604020202020204" pitchFamily="34" charset="0"/>
              <a:buChar char="•"/>
            </a:pPr>
            <a:r>
              <a:rPr lang="en-US" sz="2200" dirty="0" err="1">
                <a:solidFill>
                  <a:schemeClr val="tx1"/>
                </a:solidFill>
                <a:latin typeface="Cambria" panose="02040503050406030204" pitchFamily="18" charset="0"/>
                <a:ea typeface="Cambria" panose="02040503050406030204" pitchFamily="18" charset="0"/>
              </a:rPr>
              <a:t>Tạo</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việc</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làm</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mới</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trong</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lĩnh</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vực</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xanh</a:t>
            </a:r>
            <a:endParaRPr lang="en-US" sz="2200" dirty="0">
              <a:solidFill>
                <a:schemeClr val="tx1"/>
              </a:solidFill>
              <a:latin typeface="Cambria" panose="02040503050406030204" pitchFamily="18" charset="0"/>
              <a:ea typeface="Cambria" panose="02040503050406030204" pitchFamily="18" charset="0"/>
            </a:endParaRPr>
          </a:p>
        </p:txBody>
      </p:sp>
      <p:sp>
        <p:nvSpPr>
          <p:cNvPr id="4" name="Text Placeholder 4">
            <a:extLst>
              <a:ext uri="{FF2B5EF4-FFF2-40B4-BE49-F238E27FC236}">
                <a16:creationId xmlns:a16="http://schemas.microsoft.com/office/drawing/2014/main" id="{F144CA6B-F6E3-A493-585A-5F12265877CD}"/>
              </a:ext>
            </a:extLst>
          </p:cNvPr>
          <p:cNvSpPr txBox="1">
            <a:spLocks/>
          </p:cNvSpPr>
          <p:nvPr/>
        </p:nvSpPr>
        <p:spPr>
          <a:xfrm>
            <a:off x="6524653" y="2341872"/>
            <a:ext cx="5378603" cy="2444262"/>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vi-VN" sz="2200" b="1" dirty="0">
                <a:solidFill>
                  <a:schemeClr val="tx1"/>
                </a:solidFill>
                <a:latin typeface="Cambria" panose="02040503050406030204" pitchFamily="18" charset="0"/>
                <a:ea typeface="Cambria" panose="02040503050406030204" pitchFamily="18" charset="0"/>
              </a:rPr>
              <a:t>Thách thức hiện hữu</a:t>
            </a:r>
          </a:p>
          <a:p>
            <a:pPr marL="685800" indent="-457200">
              <a:buClr>
                <a:schemeClr val="tx1"/>
              </a:buClr>
              <a:buFont typeface="Arial" panose="020B0604020202020204" pitchFamily="34" charset="0"/>
              <a:buChar char="•"/>
            </a:pPr>
            <a:r>
              <a:rPr lang="en-US" sz="2200" dirty="0" err="1">
                <a:solidFill>
                  <a:schemeClr val="tx1"/>
                </a:solidFill>
                <a:latin typeface="Cambria" panose="02040503050406030204" pitchFamily="18" charset="0"/>
                <a:ea typeface="Cambria" panose="02040503050406030204" pitchFamily="18" charset="0"/>
              </a:rPr>
              <a:t>Nguồn</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lực</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tài</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chính</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và</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kỹ</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thuật</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còn</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hạn</a:t>
            </a:r>
            <a:r>
              <a:rPr lang="en-US" sz="2200" dirty="0">
                <a:solidFill>
                  <a:schemeClr val="tx1"/>
                </a:solidFill>
                <a:latin typeface="Cambria" panose="02040503050406030204" pitchFamily="18" charset="0"/>
                <a:ea typeface="Cambria" panose="02040503050406030204" pitchFamily="18" charset="0"/>
              </a:rPr>
              <a:t> </a:t>
            </a:r>
            <a:r>
              <a:rPr lang="en-US" sz="2200" dirty="0" err="1">
                <a:solidFill>
                  <a:schemeClr val="tx1"/>
                </a:solidFill>
                <a:latin typeface="Cambria" panose="02040503050406030204" pitchFamily="18" charset="0"/>
                <a:ea typeface="Cambria" panose="02040503050406030204" pitchFamily="18" charset="0"/>
              </a:rPr>
              <a:t>chế</a:t>
            </a:r>
            <a:endParaRPr lang="en-US" sz="2200"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Chính sách chưa đồng bộ – thiếu cụ thể hóa</a:t>
            </a:r>
            <a:endParaRPr lang="en-US" sz="2200"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Công tác giám sát – báo cáo – xác minh (MRV) chưa hoàn thiện</a:t>
            </a:r>
            <a:r>
              <a:rPr lang="en-US" sz="2200" dirty="0">
                <a:solidFill>
                  <a:schemeClr val="tx1"/>
                </a:solidFill>
                <a:latin typeface="Cambria" panose="02040503050406030204" pitchFamily="18" charset="0"/>
                <a:ea typeface="Cambria" panose="02040503050406030204" pitchFamily="18" charset="0"/>
              </a:rPr>
              <a:t>.</a:t>
            </a:r>
            <a:endParaRPr lang="vi-VN" sz="2200" dirty="0">
              <a:solidFill>
                <a:schemeClr val="tx1"/>
              </a:solidFill>
              <a:latin typeface="Cambria" panose="02040503050406030204" pitchFamily="18" charset="0"/>
              <a:ea typeface="Cambria" panose="02040503050406030204" pitchFamily="18" charset="0"/>
            </a:endParaRPr>
          </a:p>
        </p:txBody>
      </p:sp>
      <p:sp>
        <p:nvSpPr>
          <p:cNvPr id="7" name="Text Placeholder 4">
            <a:extLst>
              <a:ext uri="{FF2B5EF4-FFF2-40B4-BE49-F238E27FC236}">
                <a16:creationId xmlns:a16="http://schemas.microsoft.com/office/drawing/2014/main" id="{1B63EAFE-484A-B355-2A1F-6AA201CDAE91}"/>
              </a:ext>
            </a:extLst>
          </p:cNvPr>
          <p:cNvSpPr txBox="1">
            <a:spLocks/>
          </p:cNvSpPr>
          <p:nvPr/>
        </p:nvSpPr>
        <p:spPr>
          <a:xfrm>
            <a:off x="2888323" y="4950242"/>
            <a:ext cx="6600305" cy="1754371"/>
          </a:xfrm>
          <a:prstGeom prst="roundRect">
            <a:avLst>
              <a:gd name="adj" fmla="val 17615"/>
            </a:avLst>
          </a:prstGeom>
          <a:solidFill>
            <a:schemeClr val="bg1"/>
          </a:solidFill>
          <a:ln>
            <a:solidFill>
              <a:srgbClr val="C00000"/>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buClr>
                <a:schemeClr val="tx1"/>
              </a:buClr>
            </a:pPr>
            <a:r>
              <a:rPr lang="vi-VN" sz="2200" b="1" dirty="0">
                <a:solidFill>
                  <a:srgbClr val="C00000"/>
                </a:solidFill>
                <a:latin typeface="Cambria" panose="02040503050406030204" pitchFamily="18" charset="0"/>
                <a:ea typeface="Cambria" panose="02040503050406030204" pitchFamily="18" charset="0"/>
              </a:rPr>
              <a:t>Giải pháp đề xuất</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Tăng cường hợp tác công – tư (PPP)</a:t>
            </a:r>
            <a:endParaRPr lang="en-US" sz="2200" dirty="0">
              <a:solidFill>
                <a:schemeClr val="tx1"/>
              </a:solidFill>
              <a:latin typeface="Cambria" panose="02040503050406030204" pitchFamily="18" charset="0"/>
              <a:ea typeface="Cambria" panose="02040503050406030204" pitchFamily="18" charset="0"/>
            </a:endParaRP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Áp dụng cơ chế thị trường carbon</a:t>
            </a:r>
          </a:p>
          <a:p>
            <a:pPr marL="685800" indent="-457200">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Thúc đẩy minh bạch &amp; số hóa dữ liệu MRV</a:t>
            </a:r>
          </a:p>
        </p:txBody>
      </p:sp>
      <p:sp>
        <p:nvSpPr>
          <p:cNvPr id="8" name="Arrow: Right 7">
            <a:extLst>
              <a:ext uri="{FF2B5EF4-FFF2-40B4-BE49-F238E27FC236}">
                <a16:creationId xmlns:a16="http://schemas.microsoft.com/office/drawing/2014/main" id="{2157EA13-4812-E3AD-0EF6-54D443181903}"/>
              </a:ext>
            </a:extLst>
          </p:cNvPr>
          <p:cNvSpPr/>
          <p:nvPr/>
        </p:nvSpPr>
        <p:spPr>
          <a:xfrm>
            <a:off x="1574912" y="5532325"/>
            <a:ext cx="1313411" cy="590204"/>
          </a:xfrm>
          <a:prstGeom prst="rightArrow">
            <a:avLst>
              <a:gd name="adj1" fmla="val 50000"/>
              <a:gd name="adj2" fmla="val 50000"/>
            </a:avLst>
          </a:prstGeom>
          <a:solidFill>
            <a:srgbClr val="C0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a:p>
        </p:txBody>
      </p:sp>
      <p:sp>
        <p:nvSpPr>
          <p:cNvPr id="5" name="Slide Number Placeholder 4">
            <a:extLst>
              <a:ext uri="{FF2B5EF4-FFF2-40B4-BE49-F238E27FC236}">
                <a16:creationId xmlns:a16="http://schemas.microsoft.com/office/drawing/2014/main" id="{3DF8A7B6-ECF3-EFE8-916F-E20EB92DEDAB}"/>
              </a:ext>
            </a:extLst>
          </p:cNvPr>
          <p:cNvSpPr>
            <a:spLocks noGrp="1"/>
          </p:cNvSpPr>
          <p:nvPr>
            <p:ph type="sldNum" sz="quarter" idx="12"/>
          </p:nvPr>
        </p:nvSpPr>
        <p:spPr/>
        <p:txBody>
          <a:bodyPr/>
          <a:lstStyle/>
          <a:p>
            <a:fld id="{DDA70A67-A867-42F0-871F-01B78550C99D}" type="slidenum">
              <a:rPr lang="en-US" smtClean="0"/>
              <a:pPr/>
              <a:t>9</a:t>
            </a:fld>
            <a:endParaRPr lang="en-US" dirty="0"/>
          </a:p>
        </p:txBody>
      </p:sp>
    </p:spTree>
    <p:extLst>
      <p:ext uri="{BB962C8B-B14F-4D97-AF65-F5344CB8AC3E}">
        <p14:creationId xmlns:p14="http://schemas.microsoft.com/office/powerpoint/2010/main" val="38082866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515</TotalTime>
  <Words>10032</Words>
  <Application>Microsoft Office PowerPoint</Application>
  <PresentationFormat>Widescreen</PresentationFormat>
  <Paragraphs>624</Paragraphs>
  <Slides>34</Slides>
  <Notes>20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34</vt:i4>
      </vt:variant>
    </vt:vector>
  </HeadingPairs>
  <TitlesOfParts>
    <vt:vector size="42" baseType="lpstr">
      <vt:lpstr>Aptos</vt:lpstr>
      <vt:lpstr>Arial</vt:lpstr>
      <vt:lpstr>Calibri</vt:lpstr>
      <vt:lpstr>Calisto MT</vt:lpstr>
      <vt:lpstr>Cambria</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Lan Cao</cp:lastModifiedBy>
  <cp:revision>24</cp:revision>
  <dcterms:created xsi:type="dcterms:W3CDTF">2024-10-28T02:26:51Z</dcterms:created>
  <dcterms:modified xsi:type="dcterms:W3CDTF">2025-10-21T03:34:30Z</dcterms:modified>
</cp:coreProperties>
</file>