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autoCompressPictures="0">
  <p:sldMasterIdLst>
    <p:sldMasterId id="2147483648" r:id="rId1"/>
  </p:sldMasterIdLst>
  <p:notesMasterIdLst>
    <p:notesMasterId r:id="rId44"/>
  </p:notesMasterIdLst>
  <p:sldIdLst>
    <p:sldId id="256" r:id="rId2"/>
    <p:sldId id="298"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48" roundtripDataSignature="AMtx7mgTmoSp4/ZeJNU+IpbMjNYTM498E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FD6A3EF-F871-44F1-81C7-64A23CD07748}">
  <a:tblStyle styleId="{4FD6A3EF-F871-44F1-81C7-64A23CD07748}" styleName="Table_0">
    <a:wholeTbl>
      <a:tcTxStyle b="off" i="off">
        <a:font>
          <a:latin typeface="Arial"/>
          <a:ea typeface="Arial"/>
          <a:cs typeface="Arial"/>
        </a:font>
        <a:srgbClr val="000000"/>
      </a:tcTxStyle>
      <a:tcStyle>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6" d="100"/>
          <a:sy n="86" d="100"/>
        </p:scale>
        <p:origin x="533"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50"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customschemas.google.com/relationships/presentationmetadata" Target="metadata"/><Relationship Id="rId8" Type="http://schemas.openxmlformats.org/officeDocument/2006/relationships/slide" Target="slides/slide7.xml"/><Relationship Id="rId51"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Arial"/>
                <a:ea typeface="Arial"/>
                <a:cs typeface="Arial"/>
                <a:sym typeface="Arial"/>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Arial"/>
                <a:ea typeface="Arial"/>
                <a:cs typeface="Arial"/>
                <a:sym typeface="Arial"/>
              </a:rPr>
              <a:t>‹#›</a:t>
            </a:fld>
            <a:endParaRPr sz="1200" b="0" i="0" u="none" strike="noStrike" cap="none">
              <a:solidFill>
                <a:schemeClr val="dk1"/>
              </a:solidFill>
              <a:latin typeface="Arial"/>
              <a:ea typeface="Arial"/>
              <a:cs typeface="Arial"/>
              <a:sym typeface="Arial"/>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p:cNvGrpSpPr/>
        <p:nvPr/>
      </p:nvGrpSpPr>
      <p:grpSpPr>
        <a:xfrm>
          <a:off x="0" y="0"/>
          <a:ext cx="0" cy="0"/>
          <a:chOff x="0" y="0"/>
          <a:chExt cx="0" cy="0"/>
        </a:xfrm>
      </p:grpSpPr>
      <p:sp>
        <p:nvSpPr>
          <p:cNvPr id="36" name="Google Shape;3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8" name="Google Shape;128;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5" name="Google Shape;135;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1" name="Google Shape;141;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8" name="Google Shape;15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8" name="Google Shape;18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5" name="Google Shape;19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4" name="Google Shape;204;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6" name="Google Shape;226;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3" name="Google Shape;233;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0" name="Google Shape;240;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
          <a:extLst>
            <a:ext uri="{FF2B5EF4-FFF2-40B4-BE49-F238E27FC236}">
              <a16:creationId xmlns:a16="http://schemas.microsoft.com/office/drawing/2014/main" id="{F2913628-A94C-DBB2-8ED7-BC0CAB97BE41}"/>
            </a:ext>
          </a:extLst>
        </p:cNvPr>
        <p:cNvGrpSpPr/>
        <p:nvPr/>
      </p:nvGrpSpPr>
      <p:grpSpPr>
        <a:xfrm>
          <a:off x="0" y="0"/>
          <a:ext cx="0" cy="0"/>
          <a:chOff x="0" y="0"/>
          <a:chExt cx="0" cy="0"/>
        </a:xfrm>
      </p:grpSpPr>
      <p:sp>
        <p:nvSpPr>
          <p:cNvPr id="36" name="Google Shape;36;p1:notes">
            <a:extLst>
              <a:ext uri="{FF2B5EF4-FFF2-40B4-BE49-F238E27FC236}">
                <a16:creationId xmlns:a16="http://schemas.microsoft.com/office/drawing/2014/main" id="{F0F61467-8065-5482-CE58-E55A9E94EEC5}"/>
              </a:ext>
            </a:extLst>
          </p:cNvPr>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 name="Google Shape;37;p1:notes">
            <a:extLst>
              <a:ext uri="{FF2B5EF4-FFF2-40B4-BE49-F238E27FC236}">
                <a16:creationId xmlns:a16="http://schemas.microsoft.com/office/drawing/2014/main" id="{76DEC90F-C2D4-B5A8-D7E6-84E944105DB3}"/>
              </a:ext>
            </a:extLst>
          </p:cNvPr>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480853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p2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7" name="Google Shape;247;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85c8c83767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85c8c83767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g385c8c83767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64" name="Google Shape;264;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84" name="Google Shape;284;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07" name="Google Shape;307;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4" name="Google Shape;314;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1" name="Google Shape;321;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8" name="Google Shape;328;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p2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3" name="Google Shape;343;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6"/>
        <p:cNvGrpSpPr/>
        <p:nvPr/>
      </p:nvGrpSpPr>
      <p:grpSpPr>
        <a:xfrm>
          <a:off x="0" y="0"/>
          <a:ext cx="0" cy="0"/>
          <a:chOff x="0" y="0"/>
          <a:chExt cx="0" cy="0"/>
        </a:xfrm>
      </p:grpSpPr>
      <p:sp>
        <p:nvSpPr>
          <p:cNvPr id="367" name="Google Shape;367;p2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8" name="Google Shape;368;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
        <p:cNvGrpSpPr/>
        <p:nvPr/>
      </p:nvGrpSpPr>
      <p:grpSpPr>
        <a:xfrm>
          <a:off x="0" y="0"/>
          <a:ext cx="0" cy="0"/>
          <a:chOff x="0" y="0"/>
          <a:chExt cx="0" cy="0"/>
        </a:xfrm>
      </p:grpSpPr>
      <p:sp>
        <p:nvSpPr>
          <p:cNvPr id="49" name="Google Shape;49;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 name="Google Shape;5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4" name="Google Shape;374;p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p3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5" name="Google Shape;395;p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p3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4" name="Google Shape;404;p3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9"/>
        <p:cNvGrpSpPr/>
        <p:nvPr/>
      </p:nvGrpSpPr>
      <p:grpSpPr>
        <a:xfrm>
          <a:off x="0" y="0"/>
          <a:ext cx="0" cy="0"/>
          <a:chOff x="0" y="0"/>
          <a:chExt cx="0" cy="0"/>
        </a:xfrm>
      </p:grpSpPr>
      <p:sp>
        <p:nvSpPr>
          <p:cNvPr id="410" name="Google Shape;410;p3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1" name="Google Shape;411;p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8"/>
        <p:cNvGrpSpPr/>
        <p:nvPr/>
      </p:nvGrpSpPr>
      <p:grpSpPr>
        <a:xfrm>
          <a:off x="0" y="0"/>
          <a:ext cx="0" cy="0"/>
          <a:chOff x="0" y="0"/>
          <a:chExt cx="0" cy="0"/>
        </a:xfrm>
      </p:grpSpPr>
      <p:sp>
        <p:nvSpPr>
          <p:cNvPr id="429" name="Google Shape;429;p3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0" name="Google Shape;430;p3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p3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37" name="Google Shape;437;p3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2"/>
        <p:cNvGrpSpPr/>
        <p:nvPr/>
      </p:nvGrpSpPr>
      <p:grpSpPr>
        <a:xfrm>
          <a:off x="0" y="0"/>
          <a:ext cx="0" cy="0"/>
          <a:chOff x="0" y="0"/>
          <a:chExt cx="0" cy="0"/>
        </a:xfrm>
      </p:grpSpPr>
      <p:sp>
        <p:nvSpPr>
          <p:cNvPr id="443" name="Google Shape;443;p3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44" name="Google Shape;444;p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p3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0" name="Google Shape;450;p3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2"/>
        <p:cNvGrpSpPr/>
        <p:nvPr/>
      </p:nvGrpSpPr>
      <p:grpSpPr>
        <a:xfrm>
          <a:off x="0" y="0"/>
          <a:ext cx="0" cy="0"/>
          <a:chOff x="0" y="0"/>
          <a:chExt cx="0" cy="0"/>
        </a:xfrm>
      </p:grpSpPr>
      <p:sp>
        <p:nvSpPr>
          <p:cNvPr id="493" name="Google Shape;493;p3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p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8"/>
        <p:cNvGrpSpPr/>
        <p:nvPr/>
      </p:nvGrpSpPr>
      <p:grpSpPr>
        <a:xfrm>
          <a:off x="0" y="0"/>
          <a:ext cx="0" cy="0"/>
          <a:chOff x="0" y="0"/>
          <a:chExt cx="0" cy="0"/>
        </a:xfrm>
      </p:grpSpPr>
      <p:sp>
        <p:nvSpPr>
          <p:cNvPr id="519" name="Google Shape;519;p3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0" name="Google Shape;520;p3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
        <p:cNvGrpSpPr/>
        <p:nvPr/>
      </p:nvGrpSpPr>
      <p:grpSpPr>
        <a:xfrm>
          <a:off x="0" y="0"/>
          <a:ext cx="0" cy="0"/>
          <a:chOff x="0" y="0"/>
          <a:chExt cx="0" cy="0"/>
        </a:xfrm>
      </p:grpSpPr>
      <p:sp>
        <p:nvSpPr>
          <p:cNvPr id="65" name="Google Shape;65;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 name="Google Shape;6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5"/>
        <p:cNvGrpSpPr/>
        <p:nvPr/>
      </p:nvGrpSpPr>
      <p:grpSpPr>
        <a:xfrm>
          <a:off x="0" y="0"/>
          <a:ext cx="0" cy="0"/>
          <a:chOff x="0" y="0"/>
          <a:chExt cx="0" cy="0"/>
        </a:xfrm>
      </p:grpSpPr>
      <p:sp>
        <p:nvSpPr>
          <p:cNvPr id="526" name="Google Shape;526;p3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7" name="Google Shape;527;p3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4" name="Google Shape;534;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8"/>
        <p:cNvGrpSpPr/>
        <p:nvPr/>
      </p:nvGrpSpPr>
      <p:grpSpPr>
        <a:xfrm>
          <a:off x="0" y="0"/>
          <a:ext cx="0" cy="0"/>
          <a:chOff x="0" y="0"/>
          <a:chExt cx="0" cy="0"/>
        </a:xfrm>
      </p:grpSpPr>
      <p:sp>
        <p:nvSpPr>
          <p:cNvPr id="539" name="Google Shape;539;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
        <p:cNvGrpSpPr/>
        <p:nvPr/>
      </p:nvGrpSpPr>
      <p:grpSpPr>
        <a:xfrm>
          <a:off x="0" y="0"/>
          <a:ext cx="0" cy="0"/>
          <a:chOff x="0" y="0"/>
          <a:chExt cx="0" cy="0"/>
        </a:xfrm>
      </p:grpSpPr>
      <p:sp>
        <p:nvSpPr>
          <p:cNvPr id="71" name="Google Shape;71;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 name="Google Shape;72;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5" name="Google Shape;95;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1" name="Google Shape;11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1" name="Google Shape;12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44"/>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44"/>
          <p:cNvSpPr/>
          <p:nvPr/>
        </p:nvSpPr>
        <p:spPr>
          <a:xfrm>
            <a:off x="-1" y="0"/>
            <a:ext cx="12190918" cy="5536248"/>
          </a:xfrm>
          <a:prstGeom prst="flowChartPunchedTape">
            <a:avLst/>
          </a:prstGeom>
          <a:gradFill>
            <a:gsLst>
              <a:gs pos="0">
                <a:srgbClr val="FFFFFF">
                  <a:alpha val="79215"/>
                </a:srgbClr>
              </a:gs>
              <a:gs pos="100000">
                <a:srgbClr val="FFFFFF">
                  <a:alpha val="29411"/>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44"/>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4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4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4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44"/>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txBody>
          <a:bodyPr/>
          <a:lstStyle/>
          <a:p>
            <a:endParaRPr lang="en-US"/>
          </a:p>
        </p:txBody>
      </p:sp>
      <p:sp>
        <p:nvSpPr>
          <p:cNvPr id="22" name="Google Shape;22;p44"/>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txBody>
          <a:bodyPr/>
          <a:lstStyle/>
          <a:p>
            <a:endParaRPr lang="en-US"/>
          </a:p>
        </p:txBody>
      </p:sp>
      <p:pic>
        <p:nvPicPr>
          <p:cNvPr id="23" name="Google Shape;23;p44"/>
          <p:cNvPicPr preferRelativeResize="0"/>
          <p:nvPr/>
        </p:nvPicPr>
        <p:blipFill rotWithShape="1">
          <a:blip r:embed="rId5">
            <a:alphaModFix/>
          </a:blip>
          <a:srcRect t="26329" b="34451"/>
          <a:stretch/>
        </p:blipFill>
        <p:spPr>
          <a:xfrm>
            <a:off x="807627" y="619012"/>
            <a:ext cx="1138706" cy="446573"/>
          </a:xfrm>
          <a:prstGeom prst="rect">
            <a:avLst/>
          </a:prstGeom>
          <a:noFill/>
          <a:ln>
            <a:noFill/>
          </a:ln>
        </p:spPr>
      </p:pic>
      <p:pic>
        <p:nvPicPr>
          <p:cNvPr id="24" name="Google Shape;24;p44"/>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25"/>
        <p:cNvGrpSpPr/>
        <p:nvPr/>
      </p:nvGrpSpPr>
      <p:grpSpPr>
        <a:xfrm>
          <a:off x="0" y="0"/>
          <a:ext cx="0" cy="0"/>
          <a:chOff x="0" y="0"/>
          <a:chExt cx="0" cy="0"/>
        </a:xfrm>
      </p:grpSpPr>
      <p:pic>
        <p:nvPicPr>
          <p:cNvPr id="26" name="Google Shape;26;p45"/>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7" name="Google Shape;27;p45"/>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8" name="Google Shape;28;p45"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9" name="Google Shape;29;p45"/>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0" name="Google Shape;30;p45"/>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1" name="Google Shape;31;p45"/>
          <p:cNvPicPr preferRelativeResize="0"/>
          <p:nvPr/>
        </p:nvPicPr>
        <p:blipFill rotWithShape="1">
          <a:blip r:embed="rId4">
            <a:alphaModFix/>
          </a:blip>
          <a:srcRect/>
          <a:stretch/>
        </p:blipFill>
        <p:spPr>
          <a:xfrm>
            <a:off x="9678498" y="384725"/>
            <a:ext cx="1903411" cy="791366"/>
          </a:xfrm>
          <a:prstGeom prst="rect">
            <a:avLst/>
          </a:prstGeom>
          <a:noFill/>
          <a:ln>
            <a:noFill/>
          </a:ln>
        </p:spPr>
      </p:pic>
      <p:sp>
        <p:nvSpPr>
          <p:cNvPr id="32" name="Google Shape;32;p4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4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4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1pPr>
            <a:lvl2pPr marL="0" marR="0" lvl="1"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2pPr>
            <a:lvl3pPr marL="0" marR="0" lvl="2"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3pPr>
            <a:lvl4pPr marL="0" marR="0" lvl="3"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4pPr>
            <a:lvl5pPr marL="0" marR="0" lvl="4"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5pPr>
            <a:lvl6pPr marL="0" marR="0" lvl="5"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6pPr>
            <a:lvl7pPr marL="0" marR="0" lvl="6"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7pPr>
            <a:lvl8pPr marL="0" marR="0" lvl="7"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8pPr>
            <a:lvl9pPr marL="0" marR="0" lvl="8" indent="0" algn="r">
              <a:lnSpc>
                <a:spcPct val="100000"/>
              </a:lnSpc>
              <a:spcBef>
                <a:spcPts val="0"/>
              </a:spcBef>
              <a:spcAft>
                <a:spcPts val="0"/>
              </a:spcAft>
              <a:buClr>
                <a:srgbClr val="000000"/>
              </a:buClr>
              <a:buSzPts val="1600"/>
              <a:buFont typeface="Arial"/>
              <a:buNone/>
              <a:defRPr sz="1600" b="1" i="0" u="none" strike="noStrike" cap="none">
                <a:solidFill>
                  <a:srgbClr val="888888"/>
                </a:solidFill>
                <a:latin typeface="Times New Roman"/>
                <a:ea typeface="Times New Roman"/>
                <a:cs typeface="Times New Roman"/>
                <a:sym typeface="Times New Roman"/>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4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4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4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4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8"/>
        <p:cNvGrpSpPr/>
        <p:nvPr/>
      </p:nvGrpSpPr>
      <p:grpSpPr>
        <a:xfrm>
          <a:off x="0" y="0"/>
          <a:ext cx="0" cy="0"/>
          <a:chOff x="0" y="0"/>
          <a:chExt cx="0" cy="0"/>
        </a:xfrm>
      </p:grpSpPr>
      <p:sp>
        <p:nvSpPr>
          <p:cNvPr id="39" name="Google Shape;39;p1"/>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a:t>DỰ ÁN THÚC ĐẨY TIẾT KIỆM NĂNG LƯỢNG </a:t>
            </a:r>
            <a:endParaRPr/>
          </a:p>
          <a:p>
            <a:pPr marL="0" lvl="0" indent="0" algn="ctr" rtl="0">
              <a:lnSpc>
                <a:spcPct val="100000"/>
              </a:lnSpc>
              <a:spcBef>
                <a:spcPts val="1000"/>
              </a:spcBef>
              <a:spcAft>
                <a:spcPts val="0"/>
              </a:spcAft>
              <a:buClr>
                <a:srgbClr val="003153"/>
              </a:buClr>
              <a:buSzPts val="2400"/>
              <a:buNone/>
            </a:pPr>
            <a:r>
              <a:rPr lang="en-US"/>
              <a:t>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10"/>
          <p:cNvSpPr txBox="1"/>
          <p:nvPr/>
        </p:nvSpPr>
        <p:spPr>
          <a:xfrm>
            <a:off x="941167" y="1347433"/>
            <a:ext cx="1497234" cy="5288049"/>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MỐI LIÊN HỆ GIỮA CÁC TIÊU CHUẨN </a:t>
            </a:r>
            <a:endParaRPr sz="3200" b="1" i="0" u="none" strike="noStrike" cap="none">
              <a:solidFill>
                <a:schemeClr val="lt1"/>
              </a:solidFill>
              <a:latin typeface="Cambria"/>
              <a:ea typeface="Cambria"/>
              <a:cs typeface="Cambria"/>
              <a:sym typeface="Cambria"/>
            </a:endParaRPr>
          </a:p>
        </p:txBody>
      </p:sp>
      <p:pic>
        <p:nvPicPr>
          <p:cNvPr id="131" name="Google Shape;131;p10" descr="A diagram of a company&#10;&#10;AI-generated content may be incorrect."/>
          <p:cNvPicPr preferRelativeResize="0"/>
          <p:nvPr/>
        </p:nvPicPr>
        <p:blipFill rotWithShape="1">
          <a:blip r:embed="rId3">
            <a:alphaModFix/>
          </a:blip>
          <a:srcRect/>
          <a:stretch/>
        </p:blipFill>
        <p:spPr>
          <a:xfrm>
            <a:off x="4063821" y="1054925"/>
            <a:ext cx="6443870" cy="5580557"/>
          </a:xfrm>
          <a:prstGeom prst="rect">
            <a:avLst/>
          </a:prstGeom>
          <a:noFill/>
          <a:ln>
            <a:noFill/>
          </a:ln>
        </p:spPr>
      </p:pic>
      <p:sp>
        <p:nvSpPr>
          <p:cNvPr id="132" name="Google Shape;132;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10</a:t>
            </a:fld>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11"/>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rgbClr val="000000"/>
              </a:buClr>
              <a:buSzPts val="1800"/>
              <a:buFont typeface="Arial"/>
              <a:buNone/>
            </a:pPr>
            <a:r>
              <a:rPr lang="en-US" sz="4400" b="1" i="0" u="none" strike="noStrike" cap="none">
                <a:solidFill>
                  <a:srgbClr val="000000"/>
                </a:solidFill>
                <a:latin typeface="Cambria"/>
                <a:ea typeface="Cambria"/>
                <a:cs typeface="Cambria"/>
                <a:sym typeface="Cambria"/>
              </a:rPr>
              <a:t>1.2 KHÁI NIỆM</a:t>
            </a:r>
            <a:endParaRPr sz="4400" b="1" i="0" u="none" strike="noStrike" cap="none">
              <a:solidFill>
                <a:srgbClr val="000000"/>
              </a:solidFill>
              <a:latin typeface="Cambria"/>
              <a:ea typeface="Cambria"/>
              <a:cs typeface="Cambria"/>
              <a:sym typeface="Cambria"/>
            </a:endParaRPr>
          </a:p>
        </p:txBody>
      </p:sp>
      <p:sp>
        <p:nvSpPr>
          <p:cNvPr id="138" name="Google Shape;138;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11</a:t>
            </a:fld>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12"/>
          <p:cNvSpPr txBox="1"/>
          <p:nvPr/>
        </p:nvSpPr>
        <p:spPr>
          <a:xfrm>
            <a:off x="941166" y="125599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a:t>
            </a:r>
            <a:endParaRPr sz="3200" b="1" i="0" u="none" strike="noStrike" cap="none">
              <a:solidFill>
                <a:schemeClr val="lt1"/>
              </a:solidFill>
              <a:latin typeface="Cambria"/>
              <a:ea typeface="Cambria"/>
              <a:cs typeface="Cambria"/>
              <a:sym typeface="Cambria"/>
            </a:endParaRPr>
          </a:p>
        </p:txBody>
      </p:sp>
      <p:sp>
        <p:nvSpPr>
          <p:cNvPr id="144" name="Google Shape;144;p12"/>
          <p:cNvSpPr/>
          <p:nvPr/>
        </p:nvSpPr>
        <p:spPr>
          <a:xfrm>
            <a:off x="4737652" y="2065407"/>
            <a:ext cx="2067340" cy="706396"/>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DỰ ÁN XANH</a:t>
            </a:r>
            <a:endParaRPr sz="1400" b="0" i="0" u="none" strike="noStrike" cap="none">
              <a:solidFill>
                <a:srgbClr val="000000"/>
              </a:solidFill>
              <a:latin typeface="Arial"/>
              <a:ea typeface="Arial"/>
              <a:cs typeface="Arial"/>
              <a:sym typeface="Arial"/>
            </a:endParaRPr>
          </a:p>
        </p:txBody>
      </p:sp>
      <p:sp>
        <p:nvSpPr>
          <p:cNvPr id="145" name="Google Shape;145;p12"/>
          <p:cNvSpPr/>
          <p:nvPr/>
        </p:nvSpPr>
        <p:spPr>
          <a:xfrm>
            <a:off x="3432313" y="3173784"/>
            <a:ext cx="4678018" cy="885765"/>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Dự án xanh đủ điều kiện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(Tuân thủ tiêu chí "xanh")</a:t>
            </a:r>
            <a:endParaRPr sz="1400" b="0" i="0" u="none" strike="noStrike" cap="none">
              <a:solidFill>
                <a:srgbClr val="000000"/>
              </a:solidFill>
              <a:latin typeface="Arial"/>
              <a:ea typeface="Arial"/>
              <a:cs typeface="Arial"/>
              <a:sym typeface="Arial"/>
            </a:endParaRPr>
          </a:p>
        </p:txBody>
      </p:sp>
      <p:sp>
        <p:nvSpPr>
          <p:cNvPr id="146" name="Google Shape;146;p12"/>
          <p:cNvSpPr/>
          <p:nvPr/>
        </p:nvSpPr>
        <p:spPr>
          <a:xfrm>
            <a:off x="1987826" y="4461531"/>
            <a:ext cx="3505200" cy="885765"/>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TÍN DỤNG XANH </a:t>
            </a:r>
            <a:endParaRPr sz="1400" b="0" i="0" u="none" strike="noStrike" cap="none">
              <a:solidFill>
                <a:srgbClr val="000000"/>
              </a:solidFill>
              <a:latin typeface="Arial"/>
              <a:ea typeface="Arial"/>
              <a:cs typeface="Arial"/>
              <a:sym typeface="Arial"/>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(Cấp vốn qua ngân hàng)</a:t>
            </a:r>
            <a:endParaRPr sz="1400" b="0" i="0" u="none" strike="noStrike" cap="none">
              <a:solidFill>
                <a:srgbClr val="000000"/>
              </a:solidFill>
              <a:latin typeface="Arial"/>
              <a:ea typeface="Arial"/>
              <a:cs typeface="Arial"/>
              <a:sym typeface="Arial"/>
            </a:endParaRPr>
          </a:p>
        </p:txBody>
      </p:sp>
      <p:sp>
        <p:nvSpPr>
          <p:cNvPr id="147" name="Google Shape;147;p12"/>
          <p:cNvSpPr/>
          <p:nvPr/>
        </p:nvSpPr>
        <p:spPr>
          <a:xfrm>
            <a:off x="6042991" y="4461531"/>
            <a:ext cx="3505200" cy="885765"/>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TRÁI PHIẾU XANH </a:t>
            </a:r>
            <a:endParaRPr sz="1800" b="0" i="0" u="none" strike="noStrike" cap="none">
              <a:solidFill>
                <a:srgbClr val="000000"/>
              </a:solidFill>
              <a:latin typeface="Cambria"/>
              <a:ea typeface="Cambria"/>
              <a:cs typeface="Cambria"/>
              <a:sym typeface="Cambria"/>
            </a:endParaRPr>
          </a:p>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(Huy động vốn từ thị trường)</a:t>
            </a:r>
            <a:endParaRPr sz="1800" b="0" i="0" u="none" strike="noStrike" cap="none">
              <a:solidFill>
                <a:srgbClr val="000000"/>
              </a:solidFill>
              <a:latin typeface="Cambria"/>
              <a:ea typeface="Cambria"/>
              <a:cs typeface="Cambria"/>
              <a:sym typeface="Cambria"/>
            </a:endParaRPr>
          </a:p>
        </p:txBody>
      </p:sp>
      <p:sp>
        <p:nvSpPr>
          <p:cNvPr id="148" name="Google Shape;148;p12"/>
          <p:cNvSpPr/>
          <p:nvPr/>
        </p:nvSpPr>
        <p:spPr>
          <a:xfrm>
            <a:off x="1987826" y="5891523"/>
            <a:ext cx="3505200" cy="885765"/>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Bốn thành phần cốt lõi của GBP</a:t>
            </a:r>
            <a:endParaRPr sz="1400" b="0" i="0" u="none" strike="noStrike" cap="none">
              <a:solidFill>
                <a:srgbClr val="000000"/>
              </a:solidFill>
              <a:latin typeface="Arial"/>
              <a:ea typeface="Arial"/>
              <a:cs typeface="Arial"/>
              <a:sym typeface="Arial"/>
            </a:endParaRPr>
          </a:p>
        </p:txBody>
      </p:sp>
      <p:sp>
        <p:nvSpPr>
          <p:cNvPr id="149" name="Google Shape;149;p12"/>
          <p:cNvSpPr/>
          <p:nvPr/>
        </p:nvSpPr>
        <p:spPr>
          <a:xfrm>
            <a:off x="6042991" y="5891522"/>
            <a:ext cx="3505200" cy="885765"/>
          </a:xfrm>
          <a:prstGeom prst="rect">
            <a:avLst/>
          </a:prstGeom>
          <a:solidFill>
            <a:srgbClr val="DBEFF9"/>
          </a:solidFill>
          <a:ln w="25400" cap="flat" cmpd="sng">
            <a:solidFill>
              <a:srgbClr val="062E53"/>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Bốn thành phần cốt lõi của GBP (Green Bond Principles)|</a:t>
            </a:r>
            <a:endParaRPr sz="1400" b="0" i="0" u="none" strike="noStrike" cap="none">
              <a:solidFill>
                <a:srgbClr val="000000"/>
              </a:solidFill>
              <a:latin typeface="Arial"/>
              <a:ea typeface="Arial"/>
              <a:cs typeface="Arial"/>
              <a:sym typeface="Arial"/>
            </a:endParaRPr>
          </a:p>
        </p:txBody>
      </p:sp>
      <p:sp>
        <p:nvSpPr>
          <p:cNvPr id="150" name="Google Shape;150;p12"/>
          <p:cNvSpPr/>
          <p:nvPr/>
        </p:nvSpPr>
        <p:spPr>
          <a:xfrm>
            <a:off x="5771322" y="2771803"/>
            <a:ext cx="139148" cy="401981"/>
          </a:xfrm>
          <a:prstGeom prst="downArrow">
            <a:avLst>
              <a:gd name="adj1" fmla="val 50000"/>
              <a:gd name="adj2" fmla="val 50000"/>
            </a:avLst>
          </a:prstGeom>
          <a:solidFill>
            <a:srgbClr val="0000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51" name="Google Shape;151;p12"/>
          <p:cNvSpPr/>
          <p:nvPr/>
        </p:nvSpPr>
        <p:spPr>
          <a:xfrm>
            <a:off x="4081670" y="4057629"/>
            <a:ext cx="139148" cy="401981"/>
          </a:xfrm>
          <a:prstGeom prst="downArrow">
            <a:avLst>
              <a:gd name="adj1" fmla="val 50000"/>
              <a:gd name="adj2" fmla="val 50000"/>
            </a:avLst>
          </a:prstGeom>
          <a:solidFill>
            <a:srgbClr val="0000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52" name="Google Shape;152;p12"/>
          <p:cNvSpPr/>
          <p:nvPr/>
        </p:nvSpPr>
        <p:spPr>
          <a:xfrm>
            <a:off x="7298634" y="4057629"/>
            <a:ext cx="139148" cy="401981"/>
          </a:xfrm>
          <a:prstGeom prst="downArrow">
            <a:avLst>
              <a:gd name="adj1" fmla="val 50000"/>
              <a:gd name="adj2" fmla="val 50000"/>
            </a:avLst>
          </a:prstGeom>
          <a:solidFill>
            <a:srgbClr val="0000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53" name="Google Shape;153;p12"/>
          <p:cNvSpPr/>
          <p:nvPr/>
        </p:nvSpPr>
        <p:spPr>
          <a:xfrm>
            <a:off x="4128052" y="5418419"/>
            <a:ext cx="139148" cy="401981"/>
          </a:xfrm>
          <a:prstGeom prst="downArrow">
            <a:avLst>
              <a:gd name="adj1" fmla="val 50000"/>
              <a:gd name="adj2" fmla="val 50000"/>
            </a:avLst>
          </a:prstGeom>
          <a:solidFill>
            <a:srgbClr val="0000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54" name="Google Shape;154;p12"/>
          <p:cNvSpPr/>
          <p:nvPr/>
        </p:nvSpPr>
        <p:spPr>
          <a:xfrm>
            <a:off x="7368208" y="5418418"/>
            <a:ext cx="139148" cy="401981"/>
          </a:xfrm>
          <a:prstGeom prst="downArrow">
            <a:avLst>
              <a:gd name="adj1" fmla="val 50000"/>
              <a:gd name="adj2" fmla="val 50000"/>
            </a:avLst>
          </a:prstGeom>
          <a:solidFill>
            <a:srgbClr val="0000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155" name="Google Shape;155;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12</a:t>
            </a:fld>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1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TÍN DỤNG XANH</a:t>
            </a:r>
            <a:endParaRPr sz="3200" b="1" i="0" u="none" strike="noStrike" cap="none">
              <a:solidFill>
                <a:schemeClr val="lt1"/>
              </a:solidFill>
              <a:latin typeface="Cambria"/>
              <a:ea typeface="Cambria"/>
              <a:cs typeface="Cambria"/>
              <a:sym typeface="Cambria"/>
            </a:endParaRPr>
          </a:p>
        </p:txBody>
      </p:sp>
      <p:sp>
        <p:nvSpPr>
          <p:cNvPr id="161" name="Google Shape;161;p13"/>
          <p:cNvSpPr txBox="1"/>
          <p:nvPr/>
        </p:nvSpPr>
        <p:spPr>
          <a:xfrm>
            <a:off x="549965" y="2126523"/>
            <a:ext cx="11416748" cy="1323439"/>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00000"/>
              </a:lnSpc>
              <a:spcBef>
                <a:spcPts val="0"/>
              </a:spcBef>
              <a:spcAft>
                <a:spcPts val="0"/>
              </a:spcAft>
              <a:buClr>
                <a:srgbClr val="000000"/>
              </a:buClr>
              <a:buSzPts val="1600"/>
              <a:buFont typeface="Arial"/>
              <a:buChar char="•"/>
            </a:pPr>
            <a:r>
              <a:rPr lang="en-US" sz="1600" b="1" i="0" u="none" strike="noStrike" cap="none">
                <a:solidFill>
                  <a:srgbClr val="000000"/>
                </a:solidFill>
                <a:latin typeface="Cambria"/>
                <a:ea typeface="Cambria"/>
                <a:cs typeface="Cambria"/>
                <a:sym typeface="Cambria"/>
              </a:rPr>
              <a:t>Nguyên tắc cho vay xanh (Green Loan Principles - GLP)</a:t>
            </a:r>
            <a:r>
              <a:rPr lang="en-US" sz="1600" b="0" i="0" u="none" strike="noStrike" cap="none">
                <a:solidFill>
                  <a:srgbClr val="000000"/>
                </a:solidFill>
                <a:latin typeface="Cambria"/>
                <a:ea typeface="Cambria"/>
                <a:cs typeface="Cambria"/>
                <a:sym typeface="Cambria"/>
              </a:rPr>
              <a:t> do Hiệp hội Thị trường cho vay (LMA), Hiệp hội Thị trường cho vay châu Á - Thái Bình Dương (APLMA) và Hiệp hội Giao dịch và Cấp vốn hợp vốn (LSTA): “Green Loans are any type of loan instrument made available exclusively to finance or re-finance, in whole or in part, new and/or existing eligible Green Projects/ Các </a:t>
            </a:r>
            <a:r>
              <a:rPr lang="en-US" sz="1600" b="1" i="0" u="none" strike="noStrike" cap="none">
                <a:solidFill>
                  <a:srgbClr val="000000"/>
                </a:solidFill>
                <a:latin typeface="Cambria"/>
                <a:ea typeface="Cambria"/>
                <a:cs typeface="Cambria"/>
                <a:sym typeface="Cambria"/>
              </a:rPr>
              <a:t>khoản cho vay xanh</a:t>
            </a:r>
            <a:r>
              <a:rPr lang="en-US" sz="1600" b="0" i="0" u="none" strike="noStrike" cap="none">
                <a:solidFill>
                  <a:srgbClr val="000000"/>
                </a:solidFill>
                <a:latin typeface="Cambria"/>
                <a:ea typeface="Cambria"/>
                <a:cs typeface="Cambria"/>
                <a:sym typeface="Cambria"/>
              </a:rPr>
              <a:t> là bất kỳ loại </a:t>
            </a:r>
            <a:r>
              <a:rPr lang="en-US" sz="1600" b="1" i="0" u="none" strike="noStrike" cap="none">
                <a:solidFill>
                  <a:srgbClr val="000000"/>
                </a:solidFill>
                <a:latin typeface="Cambria"/>
                <a:ea typeface="Cambria"/>
                <a:cs typeface="Cambria"/>
                <a:sym typeface="Cambria"/>
              </a:rPr>
              <a:t>công cụ</a:t>
            </a:r>
            <a:r>
              <a:rPr lang="en-US" sz="1600" b="0" i="0" u="none" strike="noStrike" cap="none">
                <a:solidFill>
                  <a:srgbClr val="000000"/>
                </a:solidFill>
                <a:latin typeface="Cambria"/>
                <a:ea typeface="Cambria"/>
                <a:cs typeface="Cambria"/>
                <a:sym typeface="Cambria"/>
              </a:rPr>
              <a:t> cho vay nào được cung cấp dành riêng để </a:t>
            </a:r>
            <a:r>
              <a:rPr lang="en-US" sz="1600" b="1" i="0" u="none" strike="noStrike" cap="none">
                <a:solidFill>
                  <a:srgbClr val="000000"/>
                </a:solidFill>
                <a:latin typeface="Cambria"/>
                <a:ea typeface="Cambria"/>
                <a:cs typeface="Cambria"/>
                <a:sym typeface="Cambria"/>
              </a:rPr>
              <a:t>tài trợ hoặc tái tài trợ</a:t>
            </a:r>
            <a:r>
              <a:rPr lang="en-US" sz="1600" b="0" i="0" u="none" strike="noStrike" cap="none">
                <a:solidFill>
                  <a:srgbClr val="000000"/>
                </a:solidFill>
                <a:latin typeface="Cambria"/>
                <a:ea typeface="Cambria"/>
                <a:cs typeface="Cambria"/>
                <a:sym typeface="Cambria"/>
              </a:rPr>
              <a:t>, toàn bộ hoặc một phần, cho các </a:t>
            </a:r>
            <a:r>
              <a:rPr lang="en-US" sz="1600" b="1" i="0" u="none" strike="noStrike" cap="none">
                <a:solidFill>
                  <a:srgbClr val="000000"/>
                </a:solidFill>
                <a:latin typeface="Cambria"/>
                <a:ea typeface="Cambria"/>
                <a:cs typeface="Cambria"/>
                <a:sym typeface="Cambria"/>
              </a:rPr>
              <a:t>Dự án xanh đủ điều kiện </a:t>
            </a:r>
            <a:r>
              <a:rPr lang="en-US" sz="1600" b="0" i="0" u="none" strike="noStrike" cap="none">
                <a:solidFill>
                  <a:srgbClr val="000000"/>
                </a:solidFill>
                <a:latin typeface="Cambria"/>
                <a:ea typeface="Cambria"/>
                <a:cs typeface="Cambria"/>
                <a:sym typeface="Cambria"/>
              </a:rPr>
              <a:t>mới và/hoặc hiện có”</a:t>
            </a:r>
            <a:endParaRPr sz="1600" b="0" i="0" u="none" strike="noStrike" cap="none">
              <a:solidFill>
                <a:srgbClr val="000000"/>
              </a:solidFill>
              <a:latin typeface="Cambria"/>
              <a:ea typeface="Cambria"/>
              <a:cs typeface="Cambria"/>
              <a:sym typeface="Cambria"/>
            </a:endParaRPr>
          </a:p>
        </p:txBody>
      </p:sp>
      <p:sp>
        <p:nvSpPr>
          <p:cNvPr id="162" name="Google Shape;162;p13"/>
          <p:cNvSpPr txBox="1"/>
          <p:nvPr/>
        </p:nvSpPr>
        <p:spPr>
          <a:xfrm>
            <a:off x="549965" y="3449962"/>
            <a:ext cx="7222434" cy="804900"/>
          </a:xfrm>
          <a:prstGeom prst="rect">
            <a:avLst/>
          </a:prstGeom>
          <a:noFill/>
          <a:ln>
            <a:noFill/>
          </a:ln>
        </p:spPr>
        <p:txBody>
          <a:bodyPr spcFirstLastPara="1" wrap="square" lIns="91425" tIns="45700" rIns="91425" bIns="45700" anchor="t" anchorCtr="0">
            <a:spAutoFit/>
          </a:bodyPr>
          <a:lstStyle/>
          <a:p>
            <a:pPr marL="285750" marR="0" lvl="0" indent="-285750" algn="l" rtl="0">
              <a:lnSpc>
                <a:spcPct val="115000"/>
              </a:lnSpc>
              <a:spcBef>
                <a:spcPts val="0"/>
              </a:spcBef>
              <a:spcAft>
                <a:spcPts val="0"/>
              </a:spcAft>
              <a:buClr>
                <a:srgbClr val="000000"/>
              </a:buClr>
              <a:buSzPts val="1800"/>
              <a:buFont typeface="Arial"/>
              <a:buChar char="•"/>
            </a:pPr>
            <a:r>
              <a:rPr lang="en-US" sz="1800" b="1" i="0" u="none" strike="noStrike" cap="none">
                <a:solidFill>
                  <a:srgbClr val="000000"/>
                </a:solidFill>
                <a:latin typeface="Cambria"/>
                <a:ea typeface="Cambria"/>
                <a:cs typeface="Cambria"/>
                <a:sym typeface="Cambria"/>
              </a:rPr>
              <a:t>Theo 72/2020/QH14. Điều 149. Tín dụng xanh</a:t>
            </a:r>
            <a:endParaRPr sz="1800" b="1" i="0" u="none" strike="noStrike" cap="none">
              <a:solidFill>
                <a:srgbClr val="000000"/>
              </a:solidFill>
              <a:latin typeface="Cambria"/>
              <a:ea typeface="Cambria"/>
              <a:cs typeface="Cambria"/>
              <a:sym typeface="Cambria"/>
            </a:endParaRPr>
          </a:p>
          <a:p>
            <a:pPr marL="0" marR="0" lvl="0" indent="0" algn="l" rtl="0">
              <a:lnSpc>
                <a:spcPct val="115000"/>
              </a:lnSpc>
              <a:spcBef>
                <a:spcPts val="800"/>
              </a:spcBef>
              <a:spcAft>
                <a:spcPts val="0"/>
              </a:spcAft>
              <a:buClr>
                <a:srgbClr val="000000"/>
              </a:buClr>
              <a:buSzPts val="1800"/>
              <a:buFont typeface="Arial"/>
              <a:buNone/>
            </a:pPr>
            <a:r>
              <a:rPr lang="en-US" sz="1800" b="0" i="0" u="none" strike="noStrike" cap="none">
                <a:solidFill>
                  <a:srgbClr val="000000"/>
                </a:solidFill>
                <a:latin typeface="Cambria"/>
                <a:ea typeface="Cambria"/>
                <a:cs typeface="Cambria"/>
                <a:sym typeface="Cambria"/>
              </a:rPr>
              <a:t>1. Tín dụng xanh là tín dụng được cấp cho dự án đầu tư sau đây:</a:t>
            </a:r>
            <a:endParaRPr sz="1800" b="0" i="0" u="none" strike="noStrike" cap="none">
              <a:solidFill>
                <a:srgbClr val="000000"/>
              </a:solidFill>
              <a:latin typeface="Cambria"/>
              <a:ea typeface="Cambria"/>
              <a:cs typeface="Cambria"/>
              <a:sym typeface="Cambria"/>
            </a:endParaRPr>
          </a:p>
        </p:txBody>
      </p:sp>
      <p:grpSp>
        <p:nvGrpSpPr>
          <p:cNvPr id="163" name="Google Shape;163;p13"/>
          <p:cNvGrpSpPr/>
          <p:nvPr/>
        </p:nvGrpSpPr>
        <p:grpSpPr>
          <a:xfrm>
            <a:off x="1195943" y="4657024"/>
            <a:ext cx="10214019" cy="1798811"/>
            <a:chOff x="263875" y="402162"/>
            <a:chExt cx="10214019" cy="1798811"/>
          </a:xfrm>
        </p:grpSpPr>
        <p:sp>
          <p:nvSpPr>
            <p:cNvPr id="164" name="Google Shape;164;p13"/>
            <p:cNvSpPr/>
            <p:nvPr/>
          </p:nvSpPr>
          <p:spPr>
            <a:xfrm>
              <a:off x="363582" y="510178"/>
              <a:ext cx="2392959" cy="747799"/>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5" name="Google Shape;165;p13"/>
            <p:cNvSpPr txBox="1"/>
            <p:nvPr/>
          </p:nvSpPr>
          <p:spPr>
            <a:xfrm>
              <a:off x="363582" y="510178"/>
              <a:ext cx="2392959" cy="747799"/>
            </a:xfrm>
            <a:prstGeom prst="rect">
              <a:avLst/>
            </a:prstGeom>
            <a:noFill/>
            <a:ln>
              <a:noFill/>
            </a:ln>
          </p:spPr>
          <p:txBody>
            <a:bodyPr spcFirstLastPara="1" wrap="square" lIns="506500"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a) Sử dụng hiệu quả tài nguyên thiên nhiên;</a:t>
              </a:r>
              <a:endParaRPr sz="1400" b="0" i="0" u="none" strike="noStrike" cap="none">
                <a:solidFill>
                  <a:srgbClr val="000000"/>
                </a:solidFill>
                <a:latin typeface="Arial"/>
                <a:ea typeface="Arial"/>
                <a:cs typeface="Arial"/>
                <a:sym typeface="Arial"/>
              </a:endParaRPr>
            </a:p>
          </p:txBody>
        </p:sp>
        <p:sp>
          <p:nvSpPr>
            <p:cNvPr id="166" name="Google Shape;166;p13"/>
            <p:cNvSpPr/>
            <p:nvPr/>
          </p:nvSpPr>
          <p:spPr>
            <a:xfrm>
              <a:off x="263875" y="402162"/>
              <a:ext cx="523459" cy="785189"/>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7" name="Google Shape;167;p13"/>
            <p:cNvSpPr/>
            <p:nvPr/>
          </p:nvSpPr>
          <p:spPr>
            <a:xfrm>
              <a:off x="2945169" y="510380"/>
              <a:ext cx="2391448" cy="747327"/>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8" name="Google Shape;168;p13"/>
            <p:cNvSpPr txBox="1"/>
            <p:nvPr/>
          </p:nvSpPr>
          <p:spPr>
            <a:xfrm>
              <a:off x="2945169" y="510380"/>
              <a:ext cx="2391448" cy="747327"/>
            </a:xfrm>
            <a:prstGeom prst="rect">
              <a:avLst/>
            </a:prstGeom>
            <a:noFill/>
            <a:ln>
              <a:noFill/>
            </a:ln>
          </p:spPr>
          <p:txBody>
            <a:bodyPr spcFirstLastPara="1" wrap="square" lIns="506175"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b) Ứng phó với biến đổi khí hậu;</a:t>
              </a:r>
              <a:endParaRPr sz="1400" b="0" i="0" u="none" strike="noStrike" cap="none">
                <a:solidFill>
                  <a:srgbClr val="000000"/>
                </a:solidFill>
                <a:latin typeface="Arial"/>
                <a:ea typeface="Arial"/>
                <a:cs typeface="Arial"/>
                <a:sym typeface="Arial"/>
              </a:endParaRPr>
            </a:p>
          </p:txBody>
        </p:sp>
        <p:sp>
          <p:nvSpPr>
            <p:cNvPr id="169" name="Google Shape;169;p13"/>
            <p:cNvSpPr/>
            <p:nvPr/>
          </p:nvSpPr>
          <p:spPr>
            <a:xfrm>
              <a:off x="2845525" y="402432"/>
              <a:ext cx="523129" cy="784694"/>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0" name="Google Shape;170;p13"/>
            <p:cNvSpPr/>
            <p:nvPr/>
          </p:nvSpPr>
          <p:spPr>
            <a:xfrm>
              <a:off x="5524868" y="511591"/>
              <a:ext cx="2382388" cy="744496"/>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1" name="Google Shape;171;p13"/>
            <p:cNvSpPr txBox="1"/>
            <p:nvPr/>
          </p:nvSpPr>
          <p:spPr>
            <a:xfrm>
              <a:off x="5524868" y="511591"/>
              <a:ext cx="2382388" cy="744496"/>
            </a:xfrm>
            <a:prstGeom prst="rect">
              <a:avLst/>
            </a:prstGeom>
            <a:noFill/>
            <a:ln>
              <a:noFill/>
            </a:ln>
          </p:spPr>
          <p:txBody>
            <a:bodyPr spcFirstLastPara="1" wrap="square" lIns="504250"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c) Quản lý chất thải;</a:t>
              </a:r>
              <a:endParaRPr sz="1400" b="0" i="0" u="none" strike="noStrike" cap="none">
                <a:solidFill>
                  <a:srgbClr val="000000"/>
                </a:solidFill>
                <a:latin typeface="Arial"/>
                <a:ea typeface="Arial"/>
                <a:cs typeface="Arial"/>
                <a:sym typeface="Arial"/>
              </a:endParaRPr>
            </a:p>
          </p:txBody>
        </p:sp>
        <p:sp>
          <p:nvSpPr>
            <p:cNvPr id="172" name="Google Shape;172;p13"/>
            <p:cNvSpPr/>
            <p:nvPr/>
          </p:nvSpPr>
          <p:spPr>
            <a:xfrm>
              <a:off x="5425601" y="404053"/>
              <a:ext cx="521147" cy="781721"/>
            </a:xfrm>
            <a:prstGeom prst="rect">
              <a:avLst/>
            </a:prstGeom>
            <a:solidFill>
              <a:srgbClr val="BAE7D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13"/>
            <p:cNvSpPr/>
            <p:nvPr/>
          </p:nvSpPr>
          <p:spPr>
            <a:xfrm>
              <a:off x="8095506" y="511591"/>
              <a:ext cx="2382388" cy="744496"/>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13"/>
            <p:cNvSpPr txBox="1"/>
            <p:nvPr/>
          </p:nvSpPr>
          <p:spPr>
            <a:xfrm>
              <a:off x="8095506" y="511591"/>
              <a:ext cx="2382388" cy="744496"/>
            </a:xfrm>
            <a:prstGeom prst="rect">
              <a:avLst/>
            </a:prstGeom>
            <a:noFill/>
            <a:ln>
              <a:noFill/>
            </a:ln>
          </p:spPr>
          <p:txBody>
            <a:bodyPr spcFirstLastPara="1" wrap="square" lIns="504250"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d) Xử lý ô nhiễm, cải thiện chất lượng môi trường;</a:t>
              </a:r>
              <a:endParaRPr sz="1400" b="0" i="0" u="none" strike="noStrike" cap="none">
                <a:solidFill>
                  <a:srgbClr val="000000"/>
                </a:solidFill>
                <a:latin typeface="Arial"/>
                <a:ea typeface="Arial"/>
                <a:cs typeface="Arial"/>
                <a:sym typeface="Arial"/>
              </a:endParaRPr>
            </a:p>
          </p:txBody>
        </p:sp>
        <p:sp>
          <p:nvSpPr>
            <p:cNvPr id="175" name="Google Shape;175;p13"/>
            <p:cNvSpPr/>
            <p:nvPr/>
          </p:nvSpPr>
          <p:spPr>
            <a:xfrm>
              <a:off x="7996240" y="404053"/>
              <a:ext cx="521147" cy="781721"/>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13"/>
            <p:cNvSpPr/>
            <p:nvPr/>
          </p:nvSpPr>
          <p:spPr>
            <a:xfrm>
              <a:off x="1646504" y="1453174"/>
              <a:ext cx="2392959" cy="747799"/>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13"/>
            <p:cNvSpPr txBox="1"/>
            <p:nvPr/>
          </p:nvSpPr>
          <p:spPr>
            <a:xfrm>
              <a:off x="1646504" y="1453174"/>
              <a:ext cx="2392959" cy="747799"/>
            </a:xfrm>
            <a:prstGeom prst="rect">
              <a:avLst/>
            </a:prstGeom>
            <a:noFill/>
            <a:ln>
              <a:noFill/>
            </a:ln>
          </p:spPr>
          <p:txBody>
            <a:bodyPr spcFirstLastPara="1" wrap="square" lIns="565925"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đ) Phục hồi hệ sinh thái tự nhiên;</a:t>
              </a:r>
              <a:endParaRPr sz="1400" b="0" i="0" u="none" strike="noStrike" cap="none">
                <a:solidFill>
                  <a:srgbClr val="000000"/>
                </a:solidFill>
                <a:latin typeface="Arial"/>
                <a:ea typeface="Arial"/>
                <a:cs typeface="Arial"/>
                <a:sym typeface="Arial"/>
              </a:endParaRPr>
            </a:p>
          </p:txBody>
        </p:sp>
        <p:sp>
          <p:nvSpPr>
            <p:cNvPr id="178" name="Google Shape;178;p13"/>
            <p:cNvSpPr/>
            <p:nvPr/>
          </p:nvSpPr>
          <p:spPr>
            <a:xfrm>
              <a:off x="1554590" y="1353599"/>
              <a:ext cx="523459" cy="785189"/>
            </a:xfrm>
            <a:prstGeom prst="rect">
              <a:avLst/>
            </a:prstGeom>
            <a:solidFill>
              <a:srgbClr val="D8E3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13"/>
            <p:cNvSpPr/>
            <p:nvPr/>
          </p:nvSpPr>
          <p:spPr>
            <a:xfrm>
              <a:off x="4220362" y="1453174"/>
              <a:ext cx="2392959" cy="747799"/>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13"/>
            <p:cNvSpPr txBox="1"/>
            <p:nvPr/>
          </p:nvSpPr>
          <p:spPr>
            <a:xfrm>
              <a:off x="4220362" y="1453174"/>
              <a:ext cx="2392959" cy="747799"/>
            </a:xfrm>
            <a:prstGeom prst="rect">
              <a:avLst/>
            </a:prstGeom>
            <a:noFill/>
            <a:ln>
              <a:noFill/>
            </a:ln>
          </p:spPr>
          <p:txBody>
            <a:bodyPr spcFirstLastPara="1" wrap="square" lIns="565925"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e) Bảo tồn thiên nhiên và đa dạng sinh học;</a:t>
              </a:r>
              <a:endParaRPr sz="1400" b="0" i="0" u="none" strike="noStrike" cap="none">
                <a:solidFill>
                  <a:srgbClr val="000000"/>
                </a:solidFill>
                <a:latin typeface="Arial"/>
                <a:ea typeface="Arial"/>
                <a:cs typeface="Arial"/>
                <a:sym typeface="Arial"/>
              </a:endParaRPr>
            </a:p>
          </p:txBody>
        </p:sp>
        <p:sp>
          <p:nvSpPr>
            <p:cNvPr id="181" name="Google Shape;181;p13"/>
            <p:cNvSpPr/>
            <p:nvPr/>
          </p:nvSpPr>
          <p:spPr>
            <a:xfrm>
              <a:off x="4128448" y="1353599"/>
              <a:ext cx="523459" cy="785189"/>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2" name="Google Shape;182;p13"/>
            <p:cNvSpPr/>
            <p:nvPr/>
          </p:nvSpPr>
          <p:spPr>
            <a:xfrm>
              <a:off x="6794220" y="1453174"/>
              <a:ext cx="2392959" cy="747799"/>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3" name="Google Shape;183;p13"/>
            <p:cNvSpPr txBox="1"/>
            <p:nvPr/>
          </p:nvSpPr>
          <p:spPr>
            <a:xfrm>
              <a:off x="6794220" y="1453174"/>
              <a:ext cx="2392959" cy="747799"/>
            </a:xfrm>
            <a:prstGeom prst="rect">
              <a:avLst/>
            </a:prstGeom>
            <a:noFill/>
            <a:ln>
              <a:noFill/>
            </a:ln>
          </p:spPr>
          <p:txBody>
            <a:bodyPr spcFirstLastPara="1" wrap="square" lIns="565925" tIns="57150" rIns="57150" bIns="57150" anchor="ctr" anchorCtr="0">
              <a:noAutofit/>
            </a:bodyPr>
            <a:lstStyle/>
            <a:p>
              <a:pPr marL="0" marR="0" lvl="0" indent="0" algn="l" rtl="0">
                <a:lnSpc>
                  <a:spcPct val="90000"/>
                </a:lnSpc>
                <a:spcBef>
                  <a:spcPts val="0"/>
                </a:spcBef>
                <a:spcAft>
                  <a:spcPts val="0"/>
                </a:spcAft>
                <a:buClr>
                  <a:srgbClr val="000000"/>
                </a:buClr>
                <a:buSzPts val="1500"/>
                <a:buFont typeface="Cambria"/>
                <a:buNone/>
              </a:pPr>
              <a:r>
                <a:rPr lang="en-US" sz="1500" b="0" i="0" u="none" strike="noStrike" cap="none">
                  <a:solidFill>
                    <a:srgbClr val="000000"/>
                  </a:solidFill>
                  <a:latin typeface="Cambria"/>
                  <a:ea typeface="Cambria"/>
                  <a:cs typeface="Cambria"/>
                  <a:sym typeface="Cambria"/>
                </a:rPr>
                <a:t>g) Tạo ra lợi ích khác về môi trường.</a:t>
              </a:r>
              <a:endParaRPr sz="1400" b="0" i="0" u="none" strike="noStrike" cap="none">
                <a:solidFill>
                  <a:srgbClr val="000000"/>
                </a:solidFill>
                <a:latin typeface="Arial"/>
                <a:ea typeface="Arial"/>
                <a:cs typeface="Arial"/>
                <a:sym typeface="Arial"/>
              </a:endParaRPr>
            </a:p>
          </p:txBody>
        </p:sp>
        <p:sp>
          <p:nvSpPr>
            <p:cNvPr id="184" name="Google Shape;184;p13"/>
            <p:cNvSpPr/>
            <p:nvPr/>
          </p:nvSpPr>
          <p:spPr>
            <a:xfrm>
              <a:off x="6702306" y="1353599"/>
              <a:ext cx="523459" cy="785189"/>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185" name="Google Shape;185;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1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Dự án Xanh đủ điều kiện</a:t>
            </a:r>
            <a:endParaRPr sz="3200" b="1" i="0" u="none" strike="noStrike" cap="none">
              <a:solidFill>
                <a:schemeClr val="lt1"/>
              </a:solidFill>
              <a:latin typeface="Cambria"/>
              <a:ea typeface="Cambria"/>
              <a:cs typeface="Cambria"/>
              <a:sym typeface="Cambria"/>
            </a:endParaRPr>
          </a:p>
        </p:txBody>
      </p:sp>
      <p:sp>
        <p:nvSpPr>
          <p:cNvPr id="191" name="Google Shape;191;p14"/>
          <p:cNvSpPr txBox="1"/>
          <p:nvPr/>
        </p:nvSpPr>
        <p:spPr>
          <a:xfrm>
            <a:off x="1020417" y="2193840"/>
            <a:ext cx="9647584" cy="3266920"/>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50000"/>
              </a:lnSpc>
              <a:spcBef>
                <a:spcPts val="0"/>
              </a:spcBef>
              <a:spcAft>
                <a:spcPts val="0"/>
              </a:spcAft>
              <a:buClr>
                <a:srgbClr val="000000"/>
              </a:buClr>
              <a:buSzPts val="2000"/>
              <a:buFont typeface="Arial"/>
              <a:buChar char="•"/>
            </a:pPr>
            <a:r>
              <a:rPr lang="en-US" sz="2000" b="1" i="0" u="none" strike="noStrike" cap="none">
                <a:solidFill>
                  <a:srgbClr val="0000FF"/>
                </a:solidFill>
                <a:latin typeface="Cambria"/>
                <a:ea typeface="Cambria"/>
                <a:cs typeface="Cambria"/>
                <a:sym typeface="Cambria"/>
              </a:rPr>
              <a:t>"Dự án xanh đủ điều kiện"</a:t>
            </a:r>
            <a:r>
              <a:rPr lang="en-US" sz="2000" b="0" i="0" u="none" strike="noStrike" cap="none">
                <a:solidFill>
                  <a:srgbClr val="0000FF"/>
                </a:solidFill>
                <a:latin typeface="Cambria"/>
                <a:ea typeface="Cambria"/>
                <a:cs typeface="Cambria"/>
                <a:sym typeface="Cambria"/>
              </a:rPr>
              <a:t> </a:t>
            </a:r>
            <a:r>
              <a:rPr lang="en-US" sz="2000" b="0" i="0" u="none" strike="noStrike" cap="none">
                <a:solidFill>
                  <a:srgbClr val="000000"/>
                </a:solidFill>
                <a:latin typeface="Cambria"/>
                <a:ea typeface="Cambria"/>
                <a:cs typeface="Cambria"/>
                <a:sym typeface="Cambria"/>
              </a:rPr>
              <a:t>là các dự án đầu tư mang lại lợi ích rõ ràng cho môi trường, được xác định và phân loại theo một bộ tiêu chí cụ thể. Đây là điều kiện tiên quyết để một khoản vay được gắn mác "Tín dụng xanh" (Green Loan) hoặc để phát hành "Trái phiếu xanh" (Green Bond).</a:t>
            </a:r>
            <a:endParaRPr sz="1400" b="0" i="0" u="none" strike="noStrike" cap="none">
              <a:solidFill>
                <a:srgbClr val="000000"/>
              </a:solidFill>
              <a:latin typeface="Arial"/>
              <a:ea typeface="Arial"/>
              <a:cs typeface="Arial"/>
              <a:sym typeface="Arial"/>
            </a:endParaRPr>
          </a:p>
          <a:p>
            <a:pPr marL="0" marR="0" lvl="0" indent="0" algn="just" rtl="0">
              <a:lnSpc>
                <a:spcPct val="150000"/>
              </a:lnSpc>
              <a:spcBef>
                <a:spcPts val="0"/>
              </a:spcBef>
              <a:spcAft>
                <a:spcPts val="0"/>
              </a:spcAft>
              <a:buClr>
                <a:srgbClr val="000000"/>
              </a:buClr>
              <a:buSzPts val="2000"/>
              <a:buFont typeface="Arial"/>
              <a:buNone/>
            </a:pPr>
            <a:endParaRPr sz="2000" b="0" i="0" u="none" strike="noStrike" cap="none">
              <a:solidFill>
                <a:srgbClr val="000000"/>
              </a:solidFill>
              <a:latin typeface="Cambria"/>
              <a:ea typeface="Cambria"/>
              <a:cs typeface="Cambria"/>
              <a:sym typeface="Cambria"/>
            </a:endParaRPr>
          </a:p>
          <a:p>
            <a:pPr marL="285750" marR="0" lvl="0" indent="-285750" algn="just"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Việc xác định một dự án có "đủ điều kiện" hay không dựa trên các danh mục đã được quy định sẵn.</a:t>
            </a:r>
            <a:endParaRPr sz="1400" b="0" i="0" u="none" strike="noStrike" cap="none">
              <a:solidFill>
                <a:srgbClr val="000000"/>
              </a:solidFill>
              <a:latin typeface="Arial"/>
              <a:ea typeface="Arial"/>
              <a:cs typeface="Arial"/>
              <a:sym typeface="Arial"/>
            </a:endParaRPr>
          </a:p>
        </p:txBody>
      </p:sp>
      <p:sp>
        <p:nvSpPr>
          <p:cNvPr id="192" name="Google Shape;192;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14</a:t>
            </a:f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1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Dự án Xanh đủ điều kiện</a:t>
            </a:r>
            <a:endParaRPr sz="3200" b="1" i="0" u="none" strike="noStrike" cap="none">
              <a:solidFill>
                <a:schemeClr val="lt1"/>
              </a:solidFill>
              <a:latin typeface="Cambria"/>
              <a:ea typeface="Cambria"/>
              <a:cs typeface="Cambria"/>
              <a:sym typeface="Cambria"/>
            </a:endParaRPr>
          </a:p>
        </p:txBody>
      </p:sp>
      <p:sp>
        <p:nvSpPr>
          <p:cNvPr id="198" name="Google Shape;198;p15"/>
          <p:cNvSpPr txBox="1"/>
          <p:nvPr/>
        </p:nvSpPr>
        <p:spPr>
          <a:xfrm>
            <a:off x="771940" y="2236321"/>
            <a:ext cx="5039138" cy="3970318"/>
          </a:xfrm>
          <a:prstGeom prst="rect">
            <a:avLst/>
          </a:prstGeom>
          <a:gradFill>
            <a:gsLst>
              <a:gs pos="0">
                <a:srgbClr val="FFFFFF">
                  <a:alpha val="40392"/>
                </a:srgbClr>
              </a:gs>
              <a:gs pos="74000">
                <a:srgbClr val="FFFFFF"/>
              </a:gs>
              <a:gs pos="100000">
                <a:srgbClr val="FFFFFF"/>
              </a:gs>
            </a:gsLst>
            <a:lin ang="5400000" scaled="0"/>
          </a:grad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0000FF"/>
                </a:solidFill>
                <a:latin typeface="Cambria"/>
                <a:ea typeface="Cambria"/>
                <a:cs typeface="Cambria"/>
                <a:sym typeface="Cambria"/>
              </a:rPr>
              <a:t>1. </a:t>
            </a:r>
            <a:r>
              <a:rPr lang="en-US" sz="1800" b="1" i="0" u="none" strike="noStrike" cap="none">
                <a:solidFill>
                  <a:srgbClr val="0000FF"/>
                </a:solidFill>
                <a:latin typeface="Cambria"/>
                <a:ea typeface="Cambria"/>
                <a:cs typeface="Cambria"/>
                <a:sym typeface="Cambria"/>
              </a:rPr>
              <a:t>Theo Tiêu chuẩn Quốc tế (Nguyên tắc Cho vay xanh - GLP)</a:t>
            </a:r>
            <a:endParaRPr sz="1800" b="0" i="0" u="none" strike="noStrike" cap="none">
              <a:solidFill>
                <a:srgbClr val="0000FF"/>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Năng lượng tái tạo</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Sử dụng năng lượng hiệu quả</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Phòng ngừa và kiểm soát ô nhiễm</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Quản lý bền vững tài nguyên thiên nhiên và sử dụng đất</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Bảo tồn đa dạng sinh học trên cạn và dưới nước</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Giao thông sạch</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Quản lý nước và nước thải bền vững</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Thích ứng với biến đổi khí hậu</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Các tòa nhà xanh</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Nền kinh tế tuần hoàn</a:t>
            </a:r>
            <a:endParaRPr sz="1800" b="0" i="0" u="none" strike="noStrike" cap="none">
              <a:solidFill>
                <a:srgbClr val="000000"/>
              </a:solidFill>
              <a:latin typeface="Cambria"/>
              <a:ea typeface="Cambria"/>
              <a:cs typeface="Cambria"/>
              <a:sym typeface="Cambria"/>
            </a:endParaRPr>
          </a:p>
        </p:txBody>
      </p:sp>
      <p:sp>
        <p:nvSpPr>
          <p:cNvPr id="199" name="Google Shape;199;p15"/>
          <p:cNvSpPr txBox="1"/>
          <p:nvPr/>
        </p:nvSpPr>
        <p:spPr>
          <a:xfrm>
            <a:off x="6324600" y="2285280"/>
            <a:ext cx="5247862" cy="397031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rgbClr val="0000FF"/>
                </a:solidFill>
                <a:latin typeface="Cambria"/>
                <a:ea typeface="Cambria"/>
                <a:cs typeface="Cambria"/>
                <a:sym typeface="Cambria"/>
              </a:rPr>
              <a:t>2. Theo Pháp luật Việt Nam: Nghị định 08/2022/NĐ-CP</a:t>
            </a:r>
            <a:r>
              <a:rPr lang="en-US" sz="1800" b="0" i="0" u="none" strike="noStrike" cap="none">
                <a:solidFill>
                  <a:srgbClr val="0000FF"/>
                </a:solidFill>
                <a:latin typeface="Cambria"/>
                <a:ea typeface="Cambria"/>
                <a:cs typeface="Cambria"/>
                <a:sym typeface="Cambria"/>
              </a:rPr>
              <a:t> </a:t>
            </a:r>
            <a:r>
              <a:rPr lang="en-US" sz="1800" b="0" i="0" u="none" strike="noStrike" cap="none">
                <a:solidFill>
                  <a:srgbClr val="000000"/>
                </a:solidFill>
                <a:latin typeface="Cambria"/>
                <a:ea typeface="Cambria"/>
                <a:cs typeface="Cambria"/>
                <a:sym typeface="Cambria"/>
              </a:rPr>
              <a:t>ngày 10/01/2022 của Chính phủ quy định chi tiết một số điều của Luật Bảo vệ môi trường 2020.</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Năng lượng</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Xây dựng</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Giao thông vận tải</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Tài nguyên nước</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Nông nghiệp, lâm nghiệp, thủy sản</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Xử lý chất thải</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Cải tạo, phục hồi môi trường các khu vực bị ô nhiễm, suy thoái</a:t>
            </a:r>
            <a:endParaRPr sz="18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Các lĩnh vực khác (sản xuất công nghiệp, thông tin, truyền thông, y tế)</a:t>
            </a:r>
            <a:endParaRPr sz="1400" b="0" i="0" u="none" strike="noStrike" cap="none">
              <a:solidFill>
                <a:srgbClr val="000000"/>
              </a:solidFill>
              <a:latin typeface="Arial"/>
              <a:ea typeface="Arial"/>
              <a:cs typeface="Arial"/>
              <a:sym typeface="Arial"/>
            </a:endParaRPr>
          </a:p>
        </p:txBody>
      </p:sp>
      <p:pic>
        <p:nvPicPr>
          <p:cNvPr id="200" name="Google Shape;200;p15" descr="The LMA's Green Loan Principles Launched"/>
          <p:cNvPicPr preferRelativeResize="0"/>
          <p:nvPr/>
        </p:nvPicPr>
        <p:blipFill rotWithShape="1">
          <a:blip r:embed="rId3">
            <a:alphaModFix/>
          </a:blip>
          <a:srcRect/>
          <a:stretch/>
        </p:blipFill>
        <p:spPr>
          <a:xfrm>
            <a:off x="8656144" y="1037054"/>
            <a:ext cx="2779643" cy="1034813"/>
          </a:xfrm>
          <a:prstGeom prst="rect">
            <a:avLst/>
          </a:prstGeom>
          <a:gradFill>
            <a:gsLst>
              <a:gs pos="0">
                <a:srgbClr val="FFFFFF">
                  <a:alpha val="71372"/>
                </a:srgbClr>
              </a:gs>
              <a:gs pos="74000">
                <a:schemeClr val="lt1"/>
              </a:gs>
              <a:gs pos="100000">
                <a:schemeClr val="lt1"/>
              </a:gs>
            </a:gsLst>
            <a:lin ang="5400000" scaled="0"/>
          </a:gradFill>
          <a:ln>
            <a:noFill/>
          </a:ln>
        </p:spPr>
      </p:pic>
      <p:sp>
        <p:nvSpPr>
          <p:cNvPr id="201" name="Google Shape;201;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15</a:t>
            </a:f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16"/>
          <p:cNvSpPr txBox="1"/>
          <p:nvPr/>
        </p:nvSpPr>
        <p:spPr>
          <a:xfrm>
            <a:off x="941166" y="108835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NGUYÊN TẮC TÍN DỤNG XANH</a:t>
            </a:r>
            <a:endParaRPr sz="3200" b="1" i="0" u="none" strike="noStrike" cap="none">
              <a:solidFill>
                <a:schemeClr val="lt1"/>
              </a:solidFill>
              <a:latin typeface="Cambria"/>
              <a:ea typeface="Cambria"/>
              <a:cs typeface="Cambria"/>
              <a:sym typeface="Cambria"/>
            </a:endParaRPr>
          </a:p>
        </p:txBody>
      </p:sp>
      <p:cxnSp>
        <p:nvCxnSpPr>
          <p:cNvPr id="207" name="Google Shape;207;p16"/>
          <p:cNvCxnSpPr>
            <a:stCxn id="208" idx="2"/>
            <a:endCxn id="209" idx="0"/>
          </p:cNvCxnSpPr>
          <p:nvPr/>
        </p:nvCxnSpPr>
        <p:spPr>
          <a:xfrm>
            <a:off x="2289314" y="3193217"/>
            <a:ext cx="9900" cy="303300"/>
          </a:xfrm>
          <a:prstGeom prst="straightConnector1">
            <a:avLst/>
          </a:prstGeom>
          <a:noFill/>
          <a:ln w="38100" cap="flat" cmpd="sng">
            <a:solidFill>
              <a:srgbClr val="000000"/>
            </a:solidFill>
            <a:prstDash val="solid"/>
            <a:round/>
            <a:headEnd type="none" w="sm" len="sm"/>
            <a:tailEnd type="none" w="sm" len="sm"/>
          </a:ln>
        </p:spPr>
      </p:cxnSp>
      <p:sp>
        <p:nvSpPr>
          <p:cNvPr id="210" name="Google Shape;210;p16"/>
          <p:cNvSpPr/>
          <p:nvPr/>
        </p:nvSpPr>
        <p:spPr>
          <a:xfrm>
            <a:off x="4731027" y="1963253"/>
            <a:ext cx="2199861" cy="719756"/>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1" i="0" u="none" strike="noStrike" cap="none">
                <a:solidFill>
                  <a:srgbClr val="000000"/>
                </a:solidFill>
                <a:latin typeface="Cambria"/>
                <a:ea typeface="Cambria"/>
                <a:cs typeface="Cambria"/>
                <a:sym typeface="Cambria"/>
              </a:rPr>
              <a:t>KHOẢN VAY “ΧΑΝΗ”</a:t>
            </a:r>
            <a:endParaRPr sz="1400" b="1" i="0" u="none" strike="noStrike" cap="none">
              <a:solidFill>
                <a:srgbClr val="000000"/>
              </a:solidFill>
              <a:latin typeface="Cambria"/>
              <a:ea typeface="Cambria"/>
              <a:cs typeface="Cambria"/>
              <a:sym typeface="Cambria"/>
            </a:endParaRPr>
          </a:p>
        </p:txBody>
      </p:sp>
      <p:sp>
        <p:nvSpPr>
          <p:cNvPr id="208" name="Google Shape;208;p16"/>
          <p:cNvSpPr/>
          <p:nvPr/>
        </p:nvSpPr>
        <p:spPr>
          <a:xfrm>
            <a:off x="828262" y="2473461"/>
            <a:ext cx="2922103" cy="719756"/>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1. Số tiền vay được sự dụng dành riêng để tài trợ hoặc tái cấp vốn cho các Dư án Xanh đủ điều kiện,</a:t>
            </a:r>
            <a:endParaRPr sz="1400" b="0" i="0" u="none" strike="noStrike" cap="none">
              <a:solidFill>
                <a:srgbClr val="000000"/>
              </a:solidFill>
              <a:latin typeface="Cambria"/>
              <a:ea typeface="Cambria"/>
              <a:cs typeface="Cambria"/>
              <a:sym typeface="Cambria"/>
            </a:endParaRPr>
          </a:p>
        </p:txBody>
      </p:sp>
      <p:sp>
        <p:nvSpPr>
          <p:cNvPr id="211" name="Google Shape;211;p16"/>
          <p:cNvSpPr/>
          <p:nvPr/>
        </p:nvSpPr>
        <p:spPr>
          <a:xfrm>
            <a:off x="8034132" y="2473461"/>
            <a:ext cx="3733798" cy="1535322"/>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2. Đánh giá / Xem xét (Review)</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Nên có một bên thứ ba độc lập đánh giá</a:t>
            </a:r>
            <a:endParaRPr sz="14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Đánh giá của tư vấn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Xác minh/Verification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Chứng nhân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Xếp hạng</a:t>
            </a:r>
            <a:endParaRPr sz="1400" b="0" i="0" u="none" strike="noStrike" cap="none">
              <a:solidFill>
                <a:srgbClr val="000000"/>
              </a:solidFill>
              <a:latin typeface="Cambria"/>
              <a:ea typeface="Cambria"/>
              <a:cs typeface="Cambria"/>
              <a:sym typeface="Cambria"/>
            </a:endParaRPr>
          </a:p>
        </p:txBody>
      </p:sp>
      <p:sp>
        <p:nvSpPr>
          <p:cNvPr id="212" name="Google Shape;212;p16"/>
          <p:cNvSpPr/>
          <p:nvPr/>
        </p:nvSpPr>
        <p:spPr>
          <a:xfrm>
            <a:off x="1192696" y="4461700"/>
            <a:ext cx="2213113" cy="537539"/>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Tuân thủ 4 thành phần cốt lối của GLP</a:t>
            </a:r>
            <a:endParaRPr sz="1400" b="0" i="0" u="none" strike="noStrike" cap="none">
              <a:solidFill>
                <a:srgbClr val="000000"/>
              </a:solidFill>
              <a:latin typeface="Cambria"/>
              <a:ea typeface="Cambria"/>
              <a:cs typeface="Cambria"/>
              <a:sym typeface="Cambria"/>
            </a:endParaRPr>
          </a:p>
        </p:txBody>
      </p:sp>
      <p:sp>
        <p:nvSpPr>
          <p:cNvPr id="213" name="Google Shape;213;p16"/>
          <p:cNvSpPr txBox="1"/>
          <p:nvPr/>
        </p:nvSpPr>
        <p:spPr>
          <a:xfrm>
            <a:off x="1545412" y="5134867"/>
            <a:ext cx="3534587" cy="1600438"/>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Sử dụng vốn / Use of proceeds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Quy trình đánh giá và lựa chọn dự án</a:t>
            </a:r>
            <a:endParaRPr sz="14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Quản lý vốn /Management of Proceeds</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Báo cáo /Reporting</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Cung cấp thông tin cập nhật hàng nằm</a:t>
            </a:r>
            <a:endParaRPr sz="14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Danh sách các dự án, số tiền đã phân bố, mô tả ngắn gọn vá tác động dự kiến</a:t>
            </a:r>
            <a:endParaRPr sz="1400" b="0" i="0" u="none" strike="noStrike" cap="none">
              <a:solidFill>
                <a:srgbClr val="000000"/>
              </a:solidFill>
              <a:latin typeface="Cambria"/>
              <a:ea typeface="Cambria"/>
              <a:cs typeface="Cambria"/>
              <a:sym typeface="Cambria"/>
            </a:endParaRPr>
          </a:p>
        </p:txBody>
      </p:sp>
      <p:sp>
        <p:nvSpPr>
          <p:cNvPr id="214" name="Google Shape;214;p16"/>
          <p:cNvSpPr/>
          <p:nvPr/>
        </p:nvSpPr>
        <p:spPr>
          <a:xfrm>
            <a:off x="8034133" y="4282610"/>
            <a:ext cx="3733798" cy="1535322"/>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1. Đánh giá / Xem xét (Review)</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Nên có một bên thứ ba độc lập đánh giá</a:t>
            </a:r>
            <a:endParaRPr sz="14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Đánh giá của tư vấn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Xác minh/Verification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Chứng nhận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Xếp hạng</a:t>
            </a:r>
            <a:endParaRPr sz="1400" b="0" i="0" u="none" strike="noStrike" cap="none">
              <a:solidFill>
                <a:srgbClr val="000000"/>
              </a:solidFill>
              <a:latin typeface="Cambria"/>
              <a:ea typeface="Cambria"/>
              <a:cs typeface="Cambria"/>
              <a:sym typeface="Cambria"/>
            </a:endParaRPr>
          </a:p>
        </p:txBody>
      </p:sp>
      <p:sp>
        <p:nvSpPr>
          <p:cNvPr id="215" name="Google Shape;215;p16"/>
          <p:cNvSpPr/>
          <p:nvPr/>
        </p:nvSpPr>
        <p:spPr>
          <a:xfrm>
            <a:off x="8749197" y="6049685"/>
            <a:ext cx="2303668" cy="767661"/>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Tự chứng nhận / Self-certification</a:t>
            </a:r>
            <a:endParaRPr sz="1400" b="0" i="0" u="none" strike="noStrike" cap="none">
              <a:solidFill>
                <a:srgbClr val="000000"/>
              </a:solidFill>
              <a:latin typeface="Arial"/>
              <a:ea typeface="Arial"/>
              <a:cs typeface="Arial"/>
              <a:sym typeface="Arial"/>
            </a:endParaRPr>
          </a:p>
        </p:txBody>
      </p:sp>
      <p:cxnSp>
        <p:nvCxnSpPr>
          <p:cNvPr id="216" name="Google Shape;216;p16"/>
          <p:cNvCxnSpPr>
            <a:stCxn id="210" idx="1"/>
            <a:endCxn id="208" idx="0"/>
          </p:cNvCxnSpPr>
          <p:nvPr/>
        </p:nvCxnSpPr>
        <p:spPr>
          <a:xfrm flipH="1">
            <a:off x="2289327" y="2323131"/>
            <a:ext cx="2441700" cy="150300"/>
          </a:xfrm>
          <a:prstGeom prst="bentConnector2">
            <a:avLst/>
          </a:prstGeom>
          <a:noFill/>
          <a:ln w="38100" cap="flat" cmpd="sng">
            <a:solidFill>
              <a:srgbClr val="000000"/>
            </a:solidFill>
            <a:prstDash val="solid"/>
            <a:round/>
            <a:headEnd type="none" w="sm" len="sm"/>
            <a:tailEnd type="triangle" w="med" len="med"/>
          </a:ln>
        </p:spPr>
      </p:cxnSp>
      <p:cxnSp>
        <p:nvCxnSpPr>
          <p:cNvPr id="217" name="Google Shape;217;p16"/>
          <p:cNvCxnSpPr>
            <a:stCxn id="210" idx="3"/>
            <a:endCxn id="211" idx="0"/>
          </p:cNvCxnSpPr>
          <p:nvPr/>
        </p:nvCxnSpPr>
        <p:spPr>
          <a:xfrm>
            <a:off x="6930888" y="2323131"/>
            <a:ext cx="2970000" cy="150300"/>
          </a:xfrm>
          <a:prstGeom prst="bentConnector2">
            <a:avLst/>
          </a:prstGeom>
          <a:noFill/>
          <a:ln w="38100" cap="flat" cmpd="sng">
            <a:solidFill>
              <a:srgbClr val="000000"/>
            </a:solidFill>
            <a:prstDash val="solid"/>
            <a:round/>
            <a:headEnd type="none" w="sm" len="sm"/>
            <a:tailEnd type="triangle" w="med" len="med"/>
          </a:ln>
        </p:spPr>
      </p:cxnSp>
      <p:cxnSp>
        <p:nvCxnSpPr>
          <p:cNvPr id="218" name="Google Shape;218;p16"/>
          <p:cNvCxnSpPr>
            <a:stCxn id="210" idx="2"/>
            <a:endCxn id="214" idx="1"/>
          </p:cNvCxnSpPr>
          <p:nvPr/>
        </p:nvCxnSpPr>
        <p:spPr>
          <a:xfrm rot="-5400000" flipH="1">
            <a:off x="5748908" y="2765059"/>
            <a:ext cx="2367300" cy="2203200"/>
          </a:xfrm>
          <a:prstGeom prst="bentConnector2">
            <a:avLst/>
          </a:prstGeom>
          <a:noFill/>
          <a:ln w="38100" cap="flat" cmpd="sng">
            <a:solidFill>
              <a:srgbClr val="000000"/>
            </a:solidFill>
            <a:prstDash val="solid"/>
            <a:round/>
            <a:headEnd type="none" w="sm" len="sm"/>
            <a:tailEnd type="triangle" w="med" len="med"/>
          </a:ln>
        </p:spPr>
      </p:cxnSp>
      <p:sp>
        <p:nvSpPr>
          <p:cNvPr id="209" name="Google Shape;209;p16"/>
          <p:cNvSpPr/>
          <p:nvPr/>
        </p:nvSpPr>
        <p:spPr>
          <a:xfrm>
            <a:off x="1192696" y="3496644"/>
            <a:ext cx="2213113" cy="537539"/>
          </a:xfrm>
          <a:prstGeom prst="roundRect">
            <a:avLst>
              <a:gd name="adj" fmla="val 16667"/>
            </a:avLst>
          </a:prstGeom>
          <a:no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DỰ ÁN XANH</a:t>
            </a:r>
            <a:endParaRPr sz="1400" b="0" i="0" u="none" strike="noStrike" cap="none">
              <a:solidFill>
                <a:srgbClr val="000000"/>
              </a:solidFill>
              <a:latin typeface="Cambria"/>
              <a:ea typeface="Cambria"/>
              <a:cs typeface="Cambria"/>
              <a:sym typeface="Cambria"/>
            </a:endParaRPr>
          </a:p>
        </p:txBody>
      </p:sp>
      <p:cxnSp>
        <p:nvCxnSpPr>
          <p:cNvPr id="219" name="Google Shape;219;p16"/>
          <p:cNvCxnSpPr>
            <a:endCxn id="212" idx="0"/>
          </p:cNvCxnSpPr>
          <p:nvPr/>
        </p:nvCxnSpPr>
        <p:spPr>
          <a:xfrm>
            <a:off x="2299253" y="4034200"/>
            <a:ext cx="0" cy="427500"/>
          </a:xfrm>
          <a:prstGeom prst="straightConnector1">
            <a:avLst/>
          </a:prstGeom>
          <a:noFill/>
          <a:ln w="38100" cap="flat" cmpd="sng">
            <a:solidFill>
              <a:srgbClr val="000000"/>
            </a:solidFill>
            <a:prstDash val="solid"/>
            <a:round/>
            <a:headEnd type="none" w="sm" len="sm"/>
            <a:tailEnd type="none" w="sm" len="sm"/>
          </a:ln>
        </p:spPr>
      </p:cxnSp>
      <p:cxnSp>
        <p:nvCxnSpPr>
          <p:cNvPr id="220" name="Google Shape;220;p16"/>
          <p:cNvCxnSpPr/>
          <p:nvPr/>
        </p:nvCxnSpPr>
        <p:spPr>
          <a:xfrm>
            <a:off x="1372152" y="4999239"/>
            <a:ext cx="0" cy="1736066"/>
          </a:xfrm>
          <a:prstGeom prst="straightConnector1">
            <a:avLst/>
          </a:prstGeom>
          <a:noFill/>
          <a:ln w="38100" cap="flat" cmpd="sng">
            <a:solidFill>
              <a:srgbClr val="000000"/>
            </a:solidFill>
            <a:prstDash val="solid"/>
            <a:round/>
            <a:headEnd type="none" w="sm" len="sm"/>
            <a:tailEnd type="none" w="sm" len="sm"/>
          </a:ln>
        </p:spPr>
      </p:cxnSp>
      <p:cxnSp>
        <p:nvCxnSpPr>
          <p:cNvPr id="221" name="Google Shape;221;p16"/>
          <p:cNvCxnSpPr/>
          <p:nvPr/>
        </p:nvCxnSpPr>
        <p:spPr>
          <a:xfrm rot="10800000" flipH="1">
            <a:off x="3750365" y="2972904"/>
            <a:ext cx="4283767" cy="13939"/>
          </a:xfrm>
          <a:prstGeom prst="straightConnector1">
            <a:avLst/>
          </a:prstGeom>
          <a:noFill/>
          <a:ln w="38100" cap="flat" cmpd="sng">
            <a:solidFill>
              <a:srgbClr val="000000"/>
            </a:solidFill>
            <a:prstDash val="solid"/>
            <a:round/>
            <a:headEnd type="triangle" w="med" len="med"/>
            <a:tailEnd type="triangle" w="med" len="med"/>
          </a:ln>
        </p:spPr>
      </p:cxnSp>
      <p:cxnSp>
        <p:nvCxnSpPr>
          <p:cNvPr id="222" name="Google Shape;222;p16"/>
          <p:cNvCxnSpPr>
            <a:stCxn id="214" idx="2"/>
            <a:endCxn id="215" idx="0"/>
          </p:cNvCxnSpPr>
          <p:nvPr/>
        </p:nvCxnSpPr>
        <p:spPr>
          <a:xfrm>
            <a:off x="9901032" y="5817932"/>
            <a:ext cx="0" cy="231900"/>
          </a:xfrm>
          <a:prstGeom prst="straightConnector1">
            <a:avLst/>
          </a:prstGeom>
          <a:noFill/>
          <a:ln w="38100" cap="flat" cmpd="sng">
            <a:solidFill>
              <a:srgbClr val="000000"/>
            </a:solidFill>
            <a:prstDash val="solid"/>
            <a:round/>
            <a:headEnd type="none" w="sm" len="sm"/>
            <a:tailEnd type="triangle" w="med" len="med"/>
          </a:ln>
        </p:spPr>
      </p:cxnSp>
      <p:sp>
        <p:nvSpPr>
          <p:cNvPr id="223" name="Google Shape;223;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16</a:t>
            </a:f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1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DỰ ÁN XANH</a:t>
            </a:r>
            <a:endParaRPr sz="3200" b="1" i="0" u="none" strike="noStrike" cap="none">
              <a:solidFill>
                <a:schemeClr val="lt1"/>
              </a:solidFill>
              <a:latin typeface="Cambria"/>
              <a:ea typeface="Cambria"/>
              <a:cs typeface="Cambria"/>
              <a:sym typeface="Cambria"/>
            </a:endParaRPr>
          </a:p>
        </p:txBody>
      </p:sp>
      <p:sp>
        <p:nvSpPr>
          <p:cNvPr id="229" name="Google Shape;229;p17"/>
          <p:cNvSpPr txBox="1"/>
          <p:nvPr/>
        </p:nvSpPr>
        <p:spPr>
          <a:xfrm>
            <a:off x="539750" y="2481008"/>
            <a:ext cx="10877550" cy="1420389"/>
          </a:xfrm>
          <a:prstGeom prst="rect">
            <a:avLst/>
          </a:prstGeom>
          <a:noFill/>
          <a:ln>
            <a:noFill/>
          </a:ln>
        </p:spPr>
        <p:txBody>
          <a:bodyPr spcFirstLastPara="1" wrap="square" lIns="91425" tIns="45700" rIns="91425" bIns="45700" anchor="t" anchorCtr="0">
            <a:spAutoFit/>
          </a:bodyPr>
          <a:lstStyle/>
          <a:p>
            <a:pPr marL="342900" marR="0" lvl="0" indent="-342900" algn="l" rtl="0">
              <a:lnSpc>
                <a:spcPct val="150000"/>
              </a:lnSpc>
              <a:spcBef>
                <a:spcPts val="0"/>
              </a:spcBef>
              <a:spcAft>
                <a:spcPts val="0"/>
              </a:spcAft>
              <a:buClr>
                <a:srgbClr val="000000"/>
              </a:buClr>
              <a:buSzPts val="2000"/>
              <a:buFont typeface="Arial"/>
              <a:buChar char="•"/>
            </a:pPr>
            <a:r>
              <a:rPr lang="en-US" sz="2000" b="1" i="0" u="none" strike="noStrike" cap="none">
                <a:solidFill>
                  <a:srgbClr val="000000"/>
                </a:solidFill>
                <a:latin typeface="Cambria"/>
                <a:ea typeface="Cambria"/>
                <a:cs typeface="Cambria"/>
                <a:sym typeface="Cambria"/>
              </a:rPr>
              <a:t>Theo Nguyên tắc Trái phiếu xanh </a:t>
            </a:r>
            <a:r>
              <a:rPr lang="en-US" sz="2000" b="1" i="0" u="none" strike="noStrike" cap="none">
                <a:solidFill>
                  <a:srgbClr val="0000FF"/>
                </a:solidFill>
                <a:latin typeface="Cambria"/>
                <a:ea typeface="Cambria"/>
                <a:cs typeface="Cambria"/>
                <a:sym typeface="Cambria"/>
              </a:rPr>
              <a:t>(Green Bond Principles - GBP)</a:t>
            </a:r>
            <a:r>
              <a:rPr lang="en-US" sz="2000" b="0" i="0" u="none" strike="noStrike" cap="none">
                <a:solidFill>
                  <a:srgbClr val="0000FF"/>
                </a:solidFill>
                <a:latin typeface="Cambria"/>
                <a:ea typeface="Cambria"/>
                <a:cs typeface="Cambria"/>
                <a:sym typeface="Cambria"/>
              </a:rPr>
              <a:t> </a:t>
            </a:r>
            <a:r>
              <a:rPr lang="en-US" sz="2000" b="0" i="0" u="none" strike="noStrike" cap="none">
                <a:solidFill>
                  <a:srgbClr val="000000"/>
                </a:solidFill>
                <a:latin typeface="Cambria"/>
                <a:ea typeface="Cambria"/>
                <a:cs typeface="Cambria"/>
                <a:sym typeface="Cambria"/>
              </a:rPr>
              <a:t>và </a:t>
            </a:r>
            <a:r>
              <a:rPr lang="en-US" sz="2000" b="1" i="0" u="none" strike="noStrike" cap="none">
                <a:solidFill>
                  <a:srgbClr val="000000"/>
                </a:solidFill>
                <a:latin typeface="Cambria"/>
                <a:ea typeface="Cambria"/>
                <a:cs typeface="Cambria"/>
                <a:sym typeface="Cambria"/>
              </a:rPr>
              <a:t>Nguyên tắc Cho vay xanh </a:t>
            </a:r>
            <a:r>
              <a:rPr lang="en-US" sz="2000" b="1" i="0" u="none" strike="noStrike" cap="none">
                <a:solidFill>
                  <a:srgbClr val="0000FF"/>
                </a:solidFill>
                <a:latin typeface="Cambria"/>
                <a:ea typeface="Cambria"/>
                <a:cs typeface="Cambria"/>
                <a:sym typeface="Cambria"/>
              </a:rPr>
              <a:t>(Green Loan Principles - GLP)</a:t>
            </a:r>
            <a:r>
              <a:rPr lang="en-US" sz="2000" b="0" i="0" u="none" strike="noStrike" cap="none">
                <a:solidFill>
                  <a:srgbClr val="0000FF"/>
                </a:solidFill>
                <a:latin typeface="Cambria"/>
                <a:ea typeface="Cambria"/>
                <a:cs typeface="Cambria"/>
                <a:sym typeface="Cambria"/>
              </a:rPr>
              <a:t> </a:t>
            </a:r>
            <a:r>
              <a:rPr lang="en-US" sz="2000" b="0" i="0" u="none" strike="noStrike" cap="none">
                <a:solidFill>
                  <a:srgbClr val="000000"/>
                </a:solidFill>
                <a:latin typeface="Cambria"/>
                <a:ea typeface="Cambria"/>
                <a:cs typeface="Cambria"/>
                <a:sym typeface="Cambria"/>
              </a:rPr>
              <a:t>không đưa ra một định nghĩa duy nhất cho "Dự án Xanh" 🡪 liệt kê các </a:t>
            </a:r>
            <a:r>
              <a:rPr lang="en-US" sz="2000" b="1" i="0" u="none" strike="noStrike" cap="none">
                <a:solidFill>
                  <a:srgbClr val="000000"/>
                </a:solidFill>
                <a:latin typeface="Cambria"/>
                <a:ea typeface="Cambria"/>
                <a:cs typeface="Cambria"/>
                <a:sym typeface="Cambria"/>
              </a:rPr>
              <a:t>hạng mục dự án đủ điều kiện </a:t>
            </a:r>
            <a:r>
              <a:rPr lang="en-US" sz="2000" b="1" i="0" u="none" strike="noStrike" cap="none">
                <a:solidFill>
                  <a:srgbClr val="0000FF"/>
                </a:solidFill>
                <a:latin typeface="Cambria"/>
                <a:ea typeface="Cambria"/>
                <a:cs typeface="Cambria"/>
                <a:sym typeface="Cambria"/>
              </a:rPr>
              <a:t>(Eligible Categories)</a:t>
            </a:r>
            <a:endParaRPr sz="2000" b="0" i="0" u="none" strike="noStrike" cap="none">
              <a:solidFill>
                <a:srgbClr val="0000FF"/>
              </a:solidFill>
              <a:latin typeface="Cambria"/>
              <a:ea typeface="Cambria"/>
              <a:cs typeface="Cambria"/>
              <a:sym typeface="Cambria"/>
            </a:endParaRPr>
          </a:p>
        </p:txBody>
      </p:sp>
      <p:sp>
        <p:nvSpPr>
          <p:cNvPr id="230" name="Google Shape;23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17</a:t>
            </a:f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18"/>
          <p:cNvSpPr txBox="1"/>
          <p:nvPr/>
        </p:nvSpPr>
        <p:spPr>
          <a:xfrm>
            <a:off x="941166" y="41779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SO SÁNH DANH MỤC DỰ ÁN THEO CÁC CHUẨN PHÂN LOẠI</a:t>
            </a:r>
            <a:endParaRPr sz="1400" b="0" i="0" u="none" strike="noStrike" cap="none">
              <a:solidFill>
                <a:srgbClr val="000000"/>
              </a:solidFill>
              <a:latin typeface="Arial"/>
              <a:ea typeface="Arial"/>
              <a:cs typeface="Arial"/>
              <a:sym typeface="Arial"/>
            </a:endParaRPr>
          </a:p>
        </p:txBody>
      </p:sp>
      <p:graphicFrame>
        <p:nvGraphicFramePr>
          <p:cNvPr id="236" name="Google Shape;236;p18"/>
          <p:cNvGraphicFramePr/>
          <p:nvPr/>
        </p:nvGraphicFramePr>
        <p:xfrm>
          <a:off x="357493" y="1442088"/>
          <a:ext cx="3000000" cy="3000000"/>
        </p:xfrm>
        <a:graphic>
          <a:graphicData uri="http://schemas.openxmlformats.org/drawingml/2006/table">
            <a:tbl>
              <a:tblPr>
                <a:noFill/>
                <a:tableStyleId>{4FD6A3EF-F871-44F1-81C7-64A23CD07748}</a:tableStyleId>
              </a:tblPr>
              <a:tblGrid>
                <a:gridCol w="1291000">
                  <a:extLst>
                    <a:ext uri="{9D8B030D-6E8A-4147-A177-3AD203B41FA5}">
                      <a16:colId xmlns:a16="http://schemas.microsoft.com/office/drawing/2014/main" val="20000"/>
                    </a:ext>
                  </a:extLst>
                </a:gridCol>
                <a:gridCol w="1250325">
                  <a:extLst>
                    <a:ext uri="{9D8B030D-6E8A-4147-A177-3AD203B41FA5}">
                      <a16:colId xmlns:a16="http://schemas.microsoft.com/office/drawing/2014/main" val="20001"/>
                    </a:ext>
                  </a:extLst>
                </a:gridCol>
                <a:gridCol w="1245150">
                  <a:extLst>
                    <a:ext uri="{9D8B030D-6E8A-4147-A177-3AD203B41FA5}">
                      <a16:colId xmlns:a16="http://schemas.microsoft.com/office/drawing/2014/main" val="20002"/>
                    </a:ext>
                  </a:extLst>
                </a:gridCol>
                <a:gridCol w="1498050">
                  <a:extLst>
                    <a:ext uri="{9D8B030D-6E8A-4147-A177-3AD203B41FA5}">
                      <a16:colId xmlns:a16="http://schemas.microsoft.com/office/drawing/2014/main" val="20003"/>
                    </a:ext>
                  </a:extLst>
                </a:gridCol>
                <a:gridCol w="1750975">
                  <a:extLst>
                    <a:ext uri="{9D8B030D-6E8A-4147-A177-3AD203B41FA5}">
                      <a16:colId xmlns:a16="http://schemas.microsoft.com/office/drawing/2014/main" val="20004"/>
                    </a:ext>
                  </a:extLst>
                </a:gridCol>
                <a:gridCol w="4484125">
                  <a:extLst>
                    <a:ext uri="{9D8B030D-6E8A-4147-A177-3AD203B41FA5}">
                      <a16:colId xmlns:a16="http://schemas.microsoft.com/office/drawing/2014/main" val="20005"/>
                    </a:ext>
                  </a:extLst>
                </a:gridCol>
              </a:tblGrid>
              <a:tr h="210925">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Danh mục theo GBP</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Danh mục của Trung Quốc (China Green Bond Endorsed Project Catalogue 2020)</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CBI (Climate Bonds Initiative)</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MDB-IDFC (chỉ xét đến giảm nhẹ biến đổi khí hậu)</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EU Taxonomy (hoạt động kinh tế có thể đóng góp đáng kể vào 1 hoặc nhiều mục tiêu môi trường của EU)</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lt1"/>
                        </a:buClr>
                        <a:buSzPts val="1100"/>
                        <a:buFont typeface="Cambria"/>
                        <a:buNone/>
                      </a:pPr>
                      <a:r>
                        <a:rPr lang="en-US" sz="1100" b="1" u="none" strike="noStrike" cap="none">
                          <a:solidFill>
                            <a:schemeClr val="lt1"/>
                          </a:solidFill>
                          <a:latin typeface="Cambria"/>
                          <a:ea typeface="Cambria"/>
                          <a:cs typeface="Cambria"/>
                          <a:sym typeface="Cambria"/>
                        </a:rPr>
                        <a:t>21/2025/QĐ-TTg (Phụ lục I – ví dụ hoạt động tương ứng)</a:t>
                      </a:r>
                      <a:endParaRPr sz="1400" u="none" strike="noStrike" cap="none"/>
                    </a:p>
                    <a:p>
                      <a:pPr marL="0" marR="0" lvl="0" indent="0" algn="l" rtl="0">
                        <a:lnSpc>
                          <a:spcPct val="115000"/>
                        </a:lnSpc>
                        <a:spcBef>
                          <a:spcPts val="800"/>
                        </a:spcBef>
                        <a:spcAft>
                          <a:spcPts val="0"/>
                        </a:spcAft>
                        <a:buClr>
                          <a:schemeClr val="dk1"/>
                        </a:buClr>
                        <a:buSzPts val="1100"/>
                        <a:buFont typeface="Calibri"/>
                        <a:buNone/>
                      </a:pP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3721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Năng lượng tái tạo</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Năng lượng sạch</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Sản xuất, truyền tải và lưu trữ năng lượng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Năng lượng tái tạo</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Năng lượng (Energy)</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solidFill>
                            <a:schemeClr val="dk1"/>
                          </a:solidFill>
                          <a:latin typeface="Calibri"/>
                          <a:ea typeface="Calibri"/>
                          <a:cs typeface="Calibri"/>
                          <a:sym typeface="Calibri"/>
                        </a:rPr>
                        <a:t>A. NĂNG LƯỢNG: (1) Điện mặt trời; (2) Điện gió; (3) Điện từ địa nhiệt/sinh khối/biển/RDF/H₂ xanh/NH₃ xanh; (4) Nhiệt/Làm mát từ NLTT/NL mới; (6) SAF; (7) Công trình truyền tải/giải tỏa công suất NLTT; (10) Lưu trữ điện (BESS, trạm sạc) từ NLTT; (5) Khí sinh học</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765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Hiệu quả năng lượng</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Cải thiện hiệu suất sử dụng năng lượng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Hệ thống truyền tải &amp; phân phối hiệu quả</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Nhiều hoạt động (công nghệ, kỹ thuật…)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solidFill>
                            <a:schemeClr val="dk1"/>
                          </a:solidFill>
                          <a:latin typeface="Calibri"/>
                          <a:ea typeface="Calibri"/>
                          <a:cs typeface="Calibri"/>
                          <a:sym typeface="Calibri"/>
                        </a:rPr>
                        <a:t>A.8 Phân phối điện tiết kiệm, lưới thông minh; E.1 SX thiết bị điện/máy móc TKNL (nhãn năng lượng/nhãn sinh thái, BAT); E.2 Linh kiện/thiết bị điện tử cho công nghệ các-bon thấp; C.1-2 Công trình xanh/TKNL</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430025">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Phòng ngừa &amp; kiểm soát ô nhiễm</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Phòng ngừa &amp; xử lý ô nhiễm; Tái sử dụng tài nguyên</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Quản lý chất thải</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Chất thải (Waste)</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Cấp thoát nước, xử lý chất thải &amp; cải tạo MT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G. DỊCH VỤ MT</a:t>
                      </a:r>
                      <a:r>
                        <a:rPr lang="en-US" sz="1100" u="none" strike="noStrike" cap="none"/>
                        <a:t>: (1) </a:t>
                      </a:r>
                      <a:r>
                        <a:rPr lang="en-US" sz="1100" b="1" u="none" strike="noStrike" cap="none"/>
                        <a:t>Thu gom/PL/VC CTR</a:t>
                      </a:r>
                      <a:r>
                        <a:rPr lang="en-US" sz="1100" u="none" strike="noStrike" cap="none"/>
                        <a:t>; (2) </a:t>
                      </a:r>
                      <a:r>
                        <a:rPr lang="en-US" sz="1100" b="1" u="none" strike="noStrike" cap="none"/>
                        <a:t>Tái chế</a:t>
                      </a:r>
                      <a:r>
                        <a:rPr lang="en-US" sz="1100" u="none" strike="noStrike" cap="none"/>
                        <a:t> (đạt tỷ lệ EPR, BAT); (3) </a:t>
                      </a:r>
                      <a:r>
                        <a:rPr lang="en-US" sz="1100" b="1" u="none" strike="noStrike" cap="none"/>
                        <a:t>Xử lý CTR</a:t>
                      </a:r>
                      <a:r>
                        <a:rPr lang="en-US" sz="1100" u="none" strike="noStrike" cap="none"/>
                        <a:t>; (4) </a:t>
                      </a:r>
                      <a:r>
                        <a:rPr lang="en-US" sz="1100" b="1" u="none" strike="noStrike" cap="none"/>
                        <a:t>CTNH</a:t>
                      </a:r>
                      <a:r>
                        <a:rPr lang="en-US" sz="1100" u="none" strike="noStrike" cap="none"/>
                        <a:t>; (5-8) </a:t>
                      </a:r>
                      <a:r>
                        <a:rPr lang="en-US" sz="1100" b="1" u="none" strike="noStrike" cap="none"/>
                        <a:t>Thu gom/xử lý nước thải đô thị, y tế, SXKD</a:t>
                      </a:r>
                      <a:r>
                        <a:rPr lang="en-US" sz="1100" u="none" strike="noStrike" cap="none"/>
                        <a:t>; (9) </a:t>
                      </a:r>
                      <a:r>
                        <a:rPr lang="en-US" sz="1100" b="1" u="none" strike="noStrike" cap="none"/>
                        <a:t>Xử lý khí thải</a:t>
                      </a:r>
                      <a:r>
                        <a:rPr lang="en-US" sz="1100" u="none" strike="noStrike" cap="none"/>
                        <a:t>. </a:t>
                      </a:r>
                      <a:r>
                        <a:rPr lang="en-US" sz="1100" b="1" u="none" strike="noStrike" cap="none"/>
                        <a:t>D.</a:t>
                      </a:r>
                      <a:r>
                        <a:rPr lang="en-US" sz="1100" u="none" strike="noStrike" cap="none"/>
                        <a:t> </a:t>
                      </a:r>
                      <a:r>
                        <a:rPr lang="en-US" sz="1100" b="1" u="none" strike="noStrike" cap="none"/>
                        <a:t>Nước</a:t>
                      </a:r>
                      <a:r>
                        <a:rPr lang="en-US" sz="1100" u="none" strike="noStrike" cap="none"/>
                        <a:t>: các hệ thống cấp/thoát/xử lý nước. </a:t>
                      </a:r>
                      <a:r>
                        <a:rPr lang="en-US" sz="1100" b="1" u="none" strike="noStrike" cap="none"/>
                        <a:t>Đ.11-12</a:t>
                      </a:r>
                      <a:r>
                        <a:rPr lang="en-US" sz="1100" u="none" strike="noStrike" cap="none"/>
                        <a:t> </a:t>
                      </a:r>
                      <a:r>
                        <a:rPr lang="en-US" sz="1100" b="1" u="none" strike="noStrike" cap="none"/>
                        <a:t>Xử lý ô nhiễm đất &amp; tái chế phụ phẩm NN/LN/TS</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430025">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Quản lý bền vững tài nguyên &amp; sử dụng đất</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Nông nghiệp xanh, sinh thái</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Nông nghiệp, lâm nghiệp, bảo tồn &amp; phục hồi đất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Nông nghiệp, lâm nghiệp &amp; sử dụng đất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Lâm nghiệp (Forestry)</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Đ. NÔNG/LÂM/TS/ĐDSH</a:t>
                      </a:r>
                      <a:r>
                        <a:rPr lang="en-US" sz="1100" u="none" strike="noStrike" cap="none"/>
                        <a:t>: (1) </a:t>
                      </a:r>
                      <a:r>
                        <a:rPr lang="en-US" sz="1100" b="1" u="none" strike="noStrike" cap="none"/>
                        <a:t>Trồng trọt bền vững</a:t>
                      </a:r>
                      <a:r>
                        <a:rPr lang="en-US" sz="1100" u="none" strike="noStrike" cap="none"/>
                        <a:t> (VietGAP/GlobalGAP/Organic/CNC); (2) </a:t>
                      </a:r>
                      <a:r>
                        <a:rPr lang="en-US" sz="1100" b="1" u="none" strike="noStrike" cap="none"/>
                        <a:t>Chăn nuôi GAP/Hữu cơ</a:t>
                      </a:r>
                      <a:r>
                        <a:rPr lang="en-US" sz="1100" u="none" strike="noStrike" cap="none"/>
                        <a:t>; (3) </a:t>
                      </a:r>
                      <a:r>
                        <a:rPr lang="en-US" sz="1100" b="1" u="none" strike="noStrike" cap="none"/>
                        <a:t>Quản lý rừng bền vững (VFCS/PEFC), NLKH</a:t>
                      </a:r>
                      <a:r>
                        <a:rPr lang="en-US" sz="1100" u="none" strike="noStrike" cap="none"/>
                        <a:t>; (10) </a:t>
                      </a:r>
                      <a:r>
                        <a:rPr lang="en-US" sz="1100" b="1" u="none" strike="noStrike" cap="none"/>
                        <a:t>Canh tác bền vững trên đất khó</a:t>
                      </a:r>
                      <a:r>
                        <a:rPr lang="en-US" sz="1100" u="none" strike="noStrike" cap="none"/>
                        <a:t>; (12) </a:t>
                      </a:r>
                      <a:r>
                        <a:rPr lang="en-US" sz="1100" b="1" u="none" strike="noStrike" cap="none"/>
                        <a:t>Tái chế phụ phẩm NN/LN/TS</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30025">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Bảo tồn đa dạng sinh học trên cạn &amp; dưới nước</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Bảo vệ &amp; xây dựng sinh thái</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Trồng rừng, phục hồi rừng, bảo tồn sinh quyển</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Bảo tồn &amp; phục hồi môi trường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Đ.</a:t>
                      </a:r>
                      <a:r>
                        <a:rPr lang="en-US" sz="1100" u="none" strike="noStrike" cap="none"/>
                        <a:t> (3) </a:t>
                      </a:r>
                      <a:r>
                        <a:rPr lang="en-US" sz="1100" b="1" u="none" strike="noStrike" cap="none"/>
                        <a:t>Bảo tồn, phát triển nguồn gen &amp; loài quý hiếm</a:t>
                      </a:r>
                      <a:r>
                        <a:rPr lang="en-US" sz="1100" u="none" strike="noStrike" cap="none"/>
                        <a:t>; (7) </a:t>
                      </a:r>
                      <a:r>
                        <a:rPr lang="en-US" sz="1100" b="1" u="none" strike="noStrike" cap="none"/>
                        <a:t>Du lịch sinh thái</a:t>
                      </a:r>
                      <a:r>
                        <a:rPr lang="en-US" sz="1100" u="none" strike="noStrike" cap="none"/>
                        <a:t> (gắn bảo tồn/giáo dục MT, chứng nhận lưu trú/công trình xanh); (3) </a:t>
                      </a:r>
                      <a:r>
                        <a:rPr lang="en-US" sz="1100" b="1" u="none" strike="noStrike" cap="none"/>
                        <a:t>Nâng cao chất lượng rừng tự nhiên &amp; trồng</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37" name="Google Shape;237;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18</a:t>
            </a:f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19"/>
          <p:cNvSpPr txBox="1"/>
          <p:nvPr/>
        </p:nvSpPr>
        <p:spPr>
          <a:xfrm>
            <a:off x="941166" y="417794"/>
            <a:ext cx="10494621" cy="724433"/>
          </a:xfrm>
          <a:prstGeom prst="rect">
            <a:avLst/>
          </a:prstGeom>
          <a:solidFill>
            <a:srgbClr val="004AAD"/>
          </a:solidFill>
          <a:ln>
            <a:noFill/>
          </a:ln>
        </p:spPr>
        <p:txBody>
          <a:bodyPr spcFirstLastPara="1" wrap="square" lIns="68575" tIns="34275" rIns="68575" bIns="34275" anchor="ctr" anchorCtr="0">
            <a:normAutofit fontScale="900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SO SÁNH DANH MỤC DỰ ÁN THEO CÁC CHUẨN PHÂN LOẠI</a:t>
            </a:r>
            <a:endParaRPr sz="1400" b="0" i="0" u="none" strike="noStrike" cap="none">
              <a:solidFill>
                <a:srgbClr val="000000"/>
              </a:solidFill>
              <a:latin typeface="Arial"/>
              <a:ea typeface="Arial"/>
              <a:cs typeface="Arial"/>
              <a:sym typeface="Arial"/>
            </a:endParaRPr>
          </a:p>
        </p:txBody>
      </p:sp>
      <p:graphicFrame>
        <p:nvGraphicFramePr>
          <p:cNvPr id="243" name="Google Shape;243;p19"/>
          <p:cNvGraphicFramePr/>
          <p:nvPr/>
        </p:nvGraphicFramePr>
        <p:xfrm>
          <a:off x="357493" y="1383723"/>
          <a:ext cx="3000000" cy="3000000"/>
        </p:xfrm>
        <a:graphic>
          <a:graphicData uri="http://schemas.openxmlformats.org/drawingml/2006/table">
            <a:tbl>
              <a:tblPr>
                <a:noFill/>
                <a:tableStyleId>{4FD6A3EF-F871-44F1-81C7-64A23CD07748}</a:tableStyleId>
              </a:tblPr>
              <a:tblGrid>
                <a:gridCol w="1291000">
                  <a:extLst>
                    <a:ext uri="{9D8B030D-6E8A-4147-A177-3AD203B41FA5}">
                      <a16:colId xmlns:a16="http://schemas.microsoft.com/office/drawing/2014/main" val="20000"/>
                    </a:ext>
                  </a:extLst>
                </a:gridCol>
                <a:gridCol w="1250325">
                  <a:extLst>
                    <a:ext uri="{9D8B030D-6E8A-4147-A177-3AD203B41FA5}">
                      <a16:colId xmlns:a16="http://schemas.microsoft.com/office/drawing/2014/main" val="20001"/>
                    </a:ext>
                  </a:extLst>
                </a:gridCol>
                <a:gridCol w="1245150">
                  <a:extLst>
                    <a:ext uri="{9D8B030D-6E8A-4147-A177-3AD203B41FA5}">
                      <a16:colId xmlns:a16="http://schemas.microsoft.com/office/drawing/2014/main" val="20002"/>
                    </a:ext>
                  </a:extLst>
                </a:gridCol>
                <a:gridCol w="1498050">
                  <a:extLst>
                    <a:ext uri="{9D8B030D-6E8A-4147-A177-3AD203B41FA5}">
                      <a16:colId xmlns:a16="http://schemas.microsoft.com/office/drawing/2014/main" val="20003"/>
                    </a:ext>
                  </a:extLst>
                </a:gridCol>
                <a:gridCol w="1750975">
                  <a:extLst>
                    <a:ext uri="{9D8B030D-6E8A-4147-A177-3AD203B41FA5}">
                      <a16:colId xmlns:a16="http://schemas.microsoft.com/office/drawing/2014/main" val="20004"/>
                    </a:ext>
                  </a:extLst>
                </a:gridCol>
                <a:gridCol w="4484125">
                  <a:extLst>
                    <a:ext uri="{9D8B030D-6E8A-4147-A177-3AD203B41FA5}">
                      <a16:colId xmlns:a16="http://schemas.microsoft.com/office/drawing/2014/main" val="20005"/>
                    </a:ext>
                  </a:extLst>
                </a:gridCol>
              </a:tblGrid>
              <a:tr h="210925">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Danh mục theo GBP</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Danh mục của Trung Quốc (China Green Bond Endorsed Project Catalogue 2020)</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CBI (Climate Bonds Initiative)</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MDB-IDFC (chỉ xét đến giảm nhẹ biến đổi khí hậu)</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dk1"/>
                        </a:buClr>
                        <a:buSzPts val="1100"/>
                        <a:buFont typeface="Cambria"/>
                        <a:buNone/>
                      </a:pPr>
                      <a:r>
                        <a:rPr lang="en-US" sz="1100" u="none" strike="noStrike" cap="none">
                          <a:latin typeface="Cambria"/>
                          <a:ea typeface="Cambria"/>
                          <a:cs typeface="Cambria"/>
                          <a:sym typeface="Cambria"/>
                        </a:rPr>
                        <a:t>EU Taxonomy (hoạt động kinh tế có thể đóng góp đáng kể vào 1 hoặc nhiều mục tiêu môi trường của EU)</a:t>
                      </a: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15000"/>
                        </a:lnSpc>
                        <a:spcBef>
                          <a:spcPts val="0"/>
                        </a:spcBef>
                        <a:spcAft>
                          <a:spcPts val="0"/>
                        </a:spcAft>
                        <a:buClr>
                          <a:schemeClr val="lt1"/>
                        </a:buClr>
                        <a:buSzPts val="1100"/>
                        <a:buFont typeface="Cambria"/>
                        <a:buNone/>
                      </a:pPr>
                      <a:r>
                        <a:rPr lang="en-US" sz="1100" b="1" u="none" strike="noStrike" cap="none">
                          <a:solidFill>
                            <a:schemeClr val="lt1"/>
                          </a:solidFill>
                          <a:latin typeface="Cambria"/>
                          <a:ea typeface="Cambria"/>
                          <a:cs typeface="Cambria"/>
                          <a:sym typeface="Cambria"/>
                        </a:rPr>
                        <a:t>21/2025/QĐ-TTg (Phụ lục I – ví dụ hoạt động tương ứng)</a:t>
                      </a:r>
                      <a:endParaRPr sz="1400" u="none" strike="noStrike" cap="none"/>
                    </a:p>
                    <a:p>
                      <a:pPr marL="0" marR="0" lvl="0" indent="0" algn="l" rtl="0">
                        <a:lnSpc>
                          <a:spcPct val="115000"/>
                        </a:lnSpc>
                        <a:spcBef>
                          <a:spcPts val="800"/>
                        </a:spcBef>
                        <a:spcAft>
                          <a:spcPts val="0"/>
                        </a:spcAft>
                        <a:buClr>
                          <a:schemeClr val="dk1"/>
                        </a:buClr>
                        <a:buSzPts val="1100"/>
                        <a:buFont typeface="Calibri"/>
                        <a:buNone/>
                      </a:pPr>
                      <a:endParaRPr sz="1100" u="none" strike="noStrike" cap="none">
                        <a:latin typeface="Cambria"/>
                        <a:ea typeface="Cambria"/>
                        <a:cs typeface="Cambria"/>
                        <a:sym typeface="Cambria"/>
                      </a:endParaRPr>
                    </a:p>
                  </a:txBody>
                  <a:tcPr marL="6925" marR="6925" marT="6925" marB="69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3721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Giao thông sạch</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Giao thông xanh</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Giao thông đường bộ, đường thủy</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Giao thông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Giao thông (Transport)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B. GIAO THÔNG</a:t>
                      </a:r>
                      <a:r>
                        <a:rPr lang="en-US" sz="1100" u="none" strike="noStrike" cap="none"/>
                        <a:t>: (1) </a:t>
                      </a:r>
                      <a:r>
                        <a:rPr lang="en-US" sz="1100" b="1" u="none" strike="noStrike" cap="none"/>
                        <a:t>Phương tiện không phát thải/ít các-bon</a:t>
                      </a:r>
                      <a:r>
                        <a:rPr lang="en-US" sz="1100" u="none" strike="noStrike" cap="none"/>
                        <a:t> (EV, NL xanh); (2) </a:t>
                      </a:r>
                      <a:r>
                        <a:rPr lang="en-US" sz="1100" b="1" u="none" strike="noStrike" cap="none"/>
                        <a:t>Hạ tầng cung cấp NL/năng lượng</a:t>
                      </a:r>
                      <a:r>
                        <a:rPr lang="en-US" sz="1100" u="none" strike="noStrike" cap="none"/>
                        <a:t> (trạm sạc, H₂, v.v.); (3) </a:t>
                      </a:r>
                      <a:r>
                        <a:rPr lang="en-US" sz="1100" b="1" u="none" strike="noStrike" cap="none"/>
                        <a:t>Dịch vụ tái nạp năng lượng</a:t>
                      </a:r>
                      <a:r>
                        <a:rPr lang="en-US" sz="1100" u="none" strike="noStrike" cap="none"/>
                        <a:t>. </a:t>
                      </a:r>
                      <a:r>
                        <a:rPr lang="en-US" sz="1100" b="1" u="none" strike="noStrike" cap="none"/>
                        <a:t>E.3</a:t>
                      </a:r>
                      <a:r>
                        <a:rPr lang="en-US" sz="1100" u="none" strike="noStrike" cap="none"/>
                        <a:t> </a:t>
                      </a:r>
                      <a:r>
                        <a:rPr lang="en-US" sz="1100" b="1" u="none" strike="noStrike" cap="none"/>
                        <a:t>SX phương tiện các-bon thấp</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30025">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Quản lý nước &amp; nước thải bền vững</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Tiết kiệm nước &amp; sử dụng nguồn thay thế</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Hạ tầng cấp thoát nước</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Nước thải (Wastewater)</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Cấp nước, thoát nước, xử lý &amp; tái sử dụng nước</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D. TÀI NGUYÊN NƯỚC</a:t>
                      </a:r>
                      <a:r>
                        <a:rPr lang="en-US" sz="1100" u="none" strike="noStrike" cap="none"/>
                        <a:t>: (1) </a:t>
                      </a:r>
                      <a:r>
                        <a:rPr lang="en-US" sz="1100" b="1" u="none" strike="noStrike" cap="none"/>
                        <a:t>Công trình cấp/thoát nước</a:t>
                      </a:r>
                      <a:r>
                        <a:rPr lang="en-US" sz="1100" u="none" strike="noStrike" cap="none"/>
                        <a:t> (khử mặn, tiết kiệm nước, chống ngập, thu gom/xử lý, tưới thông minh); (2) </a:t>
                      </a:r>
                      <a:r>
                        <a:rPr lang="en-US" sz="1100" b="1" u="none" strike="noStrike" cap="none"/>
                        <a:t>Khai thác, xử lý &amp; cung cấp nước sạch</a:t>
                      </a:r>
                      <a:r>
                        <a:rPr lang="en-US" sz="1100" u="none" strike="noStrike" cap="none"/>
                        <a:t> (QCVN 01-1:2024, </a:t>
                      </a:r>
                      <a:r>
                        <a:rPr lang="en-US" sz="1100" b="1" u="none" strike="noStrike" cap="none"/>
                        <a:t>thất thoát ≤15% / &lt;18%</a:t>
                      </a:r>
                      <a:r>
                        <a:rPr lang="en-US" sz="1100" u="none" strike="noStrike" cap="none"/>
                        <a:t>); (3) </a:t>
                      </a:r>
                      <a:r>
                        <a:rPr lang="en-US" sz="1100" b="1" u="none" strike="noStrike" cap="none"/>
                        <a:t>QLCL &amp; bảo vệ nguồn nước</a:t>
                      </a:r>
                      <a:r>
                        <a:rPr lang="en-US" sz="1100" u="none" strike="noStrike" cap="none"/>
                        <a:t>; </a:t>
                      </a:r>
                      <a:r>
                        <a:rPr lang="en-US" sz="1100" b="1" u="none" strike="noStrike" cap="none"/>
                        <a:t>G.5-8</a:t>
                      </a:r>
                      <a:r>
                        <a:rPr lang="en-US" sz="1100" u="none" strike="noStrike" cap="none"/>
                        <a:t> </a:t>
                      </a:r>
                      <a:r>
                        <a:rPr lang="en-US" sz="1100" b="1" u="none" strike="noStrike" cap="none"/>
                        <a:t>Thu gom/xử lý nước thải</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544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Thích ứng với biến đổi khí hậu</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Không áp dụng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Không là “hoạt động” riêng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Không áp dụng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Là mục tiêu của EU</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Đ.9</a:t>
                      </a:r>
                      <a:r>
                        <a:rPr lang="en-US" sz="1100" u="none" strike="noStrike" cap="none"/>
                        <a:t> </a:t>
                      </a:r>
                      <a:r>
                        <a:rPr lang="en-US" sz="1100" b="1" u="none" strike="noStrike" cap="none"/>
                        <a:t>Công trình giảm nhẹ rủi ro &amp; PCTT</a:t>
                      </a:r>
                      <a:r>
                        <a:rPr lang="en-US" sz="1100" u="none" strike="noStrike" cap="none"/>
                        <a:t>; </a:t>
                      </a:r>
                      <a:r>
                        <a:rPr lang="en-US" sz="1100" b="1" u="none" strike="noStrike" cap="none"/>
                        <a:t>D.1</a:t>
                      </a:r>
                      <a:r>
                        <a:rPr lang="en-US" sz="1100" u="none" strike="noStrike" cap="none"/>
                        <a:t> </a:t>
                      </a:r>
                      <a:r>
                        <a:rPr lang="en-US" sz="1100" b="1" u="none" strike="noStrike" cap="none"/>
                        <a:t>Thoát ngập, điều tiết trữ nước</a:t>
                      </a:r>
                      <a:r>
                        <a:rPr lang="en-US" sz="1100" u="none" strike="noStrike" cap="none"/>
                        <a:t>; </a:t>
                      </a:r>
                      <a:r>
                        <a:rPr lang="en-US" sz="1100" b="1" u="none" strike="noStrike" cap="none"/>
                        <a:t>Đ.10</a:t>
                      </a:r>
                      <a:r>
                        <a:rPr lang="en-US" sz="1100" u="none" strike="noStrike" cap="none"/>
                        <a:t> </a:t>
                      </a:r>
                      <a:r>
                        <a:rPr lang="en-US" sz="1100" b="1" u="none" strike="noStrike" cap="none"/>
                        <a:t>Canh tác thích ứng trên đất khó</a:t>
                      </a:r>
                      <a:r>
                        <a:rPr lang="en-US" sz="1100" u="none" strike="noStrike" cap="none"/>
                        <a:t>; </a:t>
                      </a:r>
                      <a:r>
                        <a:rPr lang="en-US" sz="1100" b="1" u="none" strike="noStrike" cap="none"/>
                        <a:t>A.7</a:t>
                      </a:r>
                      <a:r>
                        <a:rPr lang="en-US" sz="1100" u="none" strike="noStrike" cap="none"/>
                        <a:t> </a:t>
                      </a:r>
                      <a:r>
                        <a:rPr lang="en-US" sz="1100" b="1" u="none" strike="noStrike" cap="none"/>
                        <a:t>Hạ tầng truyền tải NLTT (tăng khả năng chống chịu hệ thống điện)</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367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Kinh tế tuần hoàn, công nghệ/quy trình tiết kiệm, sản phẩm thân thiện MT</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Tái sử dụng tài nguyên; dịch vụ đánh giá, kiểm định, giám sát</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Công nghiệp &amp; thương mại dùng nhiều NL</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Công nghệ phát thải thấp, TKNL</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Sản xuất (Manufacturing)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E.</a:t>
                      </a:r>
                      <a:r>
                        <a:rPr lang="en-US" sz="1100" u="none" strike="noStrike" cap="none"/>
                        <a:t>: (4) </a:t>
                      </a:r>
                      <a:r>
                        <a:rPr lang="en-US" sz="1100" b="1" u="none" strike="noStrike" cap="none"/>
                        <a:t>Bao bì thân thiện MT</a:t>
                      </a:r>
                      <a:r>
                        <a:rPr lang="en-US" sz="1100" u="none" strike="noStrike" cap="none"/>
                        <a:t>; (5) </a:t>
                      </a:r>
                      <a:r>
                        <a:rPr lang="en-US" sz="1100" b="1" u="none" strike="noStrike" cap="none"/>
                        <a:t>Hóa chất &amp; SP hóa chất nguồn gốc TN/ít độc hại</a:t>
                      </a:r>
                      <a:r>
                        <a:rPr lang="en-US" sz="1100" u="none" strike="noStrike" cap="none"/>
                        <a:t> (nhãn sinh thái/yêu cầu thị trường XK, </a:t>
                      </a:r>
                      <a:r>
                        <a:rPr lang="en-US" sz="1100" b="1" u="none" strike="noStrike" cap="none"/>
                        <a:t>BAT</a:t>
                      </a:r>
                      <a:r>
                        <a:rPr lang="en-US" sz="1100" u="none" strike="noStrike" cap="none"/>
                        <a:t>); (6) </a:t>
                      </a:r>
                      <a:r>
                        <a:rPr lang="en-US" sz="1100" b="1" u="none" strike="noStrike" cap="none"/>
                        <a:t>Công nghệ/thiết bị bảo vệ MT</a:t>
                      </a:r>
                      <a:r>
                        <a:rPr lang="en-US" sz="1100" u="none" strike="noStrike" cap="none"/>
                        <a:t>; </a:t>
                      </a:r>
                      <a:r>
                        <a:rPr lang="en-US" sz="1100" b="1" u="none" strike="noStrike" cap="none"/>
                        <a:t>EPR</a:t>
                      </a:r>
                      <a:r>
                        <a:rPr lang="en-US" sz="1100" u="none" strike="noStrike" cap="none"/>
                        <a:t> áp dụng rộng (</a:t>
                      </a:r>
                      <a:r>
                        <a:rPr lang="en-US" sz="1100" b="1" u="none" strike="noStrike" cap="none"/>
                        <a:t>E.2, E.3, A.10</a:t>
                      </a:r>
                      <a:r>
                        <a:rPr lang="en-US" sz="1100" u="none" strike="noStrike" cap="none"/>
                        <a:t>); </a:t>
                      </a:r>
                      <a:r>
                        <a:rPr lang="en-US" sz="1100" b="1" u="none" strike="noStrike" cap="none"/>
                        <a:t>G.2</a:t>
                      </a:r>
                      <a:r>
                        <a:rPr lang="en-US" sz="1100" u="none" strike="noStrike" cap="none"/>
                        <a:t> </a:t>
                      </a:r>
                      <a:r>
                        <a:rPr lang="en-US" sz="1100" b="1" u="none" strike="noStrike" cap="none"/>
                        <a:t>Tái chế</a:t>
                      </a:r>
                      <a:endParaRPr sz="11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554400">
                <a:tc>
                  <a:txBody>
                    <a:bodyPr/>
                    <a:lstStyle/>
                    <a:p>
                      <a:pPr marL="0" marR="0" lvl="0" indent="0" algn="l" rtl="0">
                        <a:lnSpc>
                          <a:spcPct val="100000"/>
                        </a:lnSpc>
                        <a:spcBef>
                          <a:spcPts val="0"/>
                        </a:spcBef>
                        <a:spcAft>
                          <a:spcPts val="0"/>
                        </a:spcAft>
                        <a:buClr>
                          <a:schemeClr val="lt1"/>
                        </a:buClr>
                        <a:buSzPts val="1100"/>
                        <a:buFont typeface="Calibri"/>
                        <a:buNone/>
                      </a:pPr>
                      <a:r>
                        <a:rPr lang="en-US" sz="1100" b="1" u="none" strike="noStrike" cap="none">
                          <a:solidFill>
                            <a:schemeClr val="lt1"/>
                          </a:solidFill>
                        </a:rPr>
                        <a:t>Công trình xanh</a:t>
                      </a:r>
                      <a:endParaRPr sz="1100" u="none" strike="noStrike" cap="none">
                        <a:solidFill>
                          <a:schemeClr val="lt1"/>
                        </a:solidFill>
                      </a:endParaRPr>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0F6FC6"/>
                    </a:solidFill>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Công trình bền vững</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Các tòa nhà (Buildings)</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Hiệu quả NL trong tòa nhà</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u="none" strike="noStrike" cap="none"/>
                        <a:t>Xây dựng &amp; dịch vụ hiệu suất NL tòa nhà</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marR="0" lvl="0" indent="0" algn="l" rtl="0">
                        <a:lnSpc>
                          <a:spcPct val="100000"/>
                        </a:lnSpc>
                        <a:spcBef>
                          <a:spcPts val="0"/>
                        </a:spcBef>
                        <a:spcAft>
                          <a:spcPts val="0"/>
                        </a:spcAft>
                        <a:buClr>
                          <a:schemeClr val="dk1"/>
                        </a:buClr>
                        <a:buSzPts val="1100"/>
                        <a:buFont typeface="Calibri"/>
                        <a:buNone/>
                      </a:pPr>
                      <a:r>
                        <a:rPr lang="en-US" sz="1100" b="1" u="none" strike="noStrike" cap="none"/>
                        <a:t>C. XÂY DỰNG</a:t>
                      </a:r>
                      <a:r>
                        <a:rPr lang="en-US" sz="1100" u="none" strike="noStrike" cap="none"/>
                        <a:t>: (1) </a:t>
                      </a:r>
                      <a:r>
                        <a:rPr lang="en-US" sz="1100" b="1" u="none" strike="noStrike" cap="none"/>
                        <a:t>Nhà/công trình đạt chứng nhận công trình xanh</a:t>
                      </a:r>
                      <a:r>
                        <a:rPr lang="en-US" sz="1100" u="none" strike="noStrike" cap="none"/>
                        <a:t> (trong nước/quốc tế) &amp; </a:t>
                      </a:r>
                      <a:r>
                        <a:rPr lang="en-US" sz="1100" b="1" u="none" strike="noStrike" cap="none"/>
                        <a:t>giảm phát thải khí nhà kính</a:t>
                      </a:r>
                      <a:r>
                        <a:rPr lang="en-US" sz="1100" u="none" strike="noStrike" cap="none"/>
                        <a:t>, </a:t>
                      </a:r>
                      <a:r>
                        <a:rPr lang="en-US" sz="1100" b="1" u="none" strike="noStrike" cap="none"/>
                        <a:t>môi chất lạnh GWP/ODP theo lộ trình</a:t>
                      </a:r>
                      <a:r>
                        <a:rPr lang="en-US" sz="1100" u="none" strike="noStrike" cap="none"/>
                        <a:t>; (2) </a:t>
                      </a:r>
                      <a:r>
                        <a:rPr lang="en-US" sz="1100" b="1" u="none" strike="noStrike" cap="none"/>
                        <a:t>Công trình công ích thân thiện MT, TKNL</a:t>
                      </a:r>
                      <a:r>
                        <a:rPr lang="en-US" sz="1100" u="none" strike="noStrike" cap="none"/>
                        <a:t> (có chứng nhận)</a:t>
                      </a:r>
                      <a:endParaRPr sz="1400" u="none" strike="noStrike" cap="none"/>
                    </a:p>
                  </a:txBody>
                  <a:tcPr marL="91450" marR="91450" marT="45725" marB="457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
        <p:nvSpPr>
          <p:cNvPr id="244" name="Google Shape;244;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19</a:t>
            </a:fld>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8">
          <a:extLst>
            <a:ext uri="{FF2B5EF4-FFF2-40B4-BE49-F238E27FC236}">
              <a16:creationId xmlns:a16="http://schemas.microsoft.com/office/drawing/2014/main" id="{06C7BF07-52E0-A918-8A88-88287499DFA4}"/>
            </a:ext>
          </a:extLst>
        </p:cNvPr>
        <p:cNvGrpSpPr/>
        <p:nvPr/>
      </p:nvGrpSpPr>
      <p:grpSpPr>
        <a:xfrm>
          <a:off x="0" y="0"/>
          <a:ext cx="0" cy="0"/>
          <a:chOff x="0" y="0"/>
          <a:chExt cx="0" cy="0"/>
        </a:xfrm>
      </p:grpSpPr>
      <p:sp>
        <p:nvSpPr>
          <p:cNvPr id="39" name="Google Shape;39;p1">
            <a:extLst>
              <a:ext uri="{FF2B5EF4-FFF2-40B4-BE49-F238E27FC236}">
                <a16:creationId xmlns:a16="http://schemas.microsoft.com/office/drawing/2014/main" id="{08F4CD10-28A1-5839-25BC-8441837BAE85}"/>
              </a:ext>
            </a:extLst>
          </p:cNvPr>
          <p:cNvSpPr txBox="1">
            <a:spLocks noGrp="1"/>
          </p:cNvSpPr>
          <p:nvPr>
            <p:ph type="subTitle" idx="1"/>
          </p:nvPr>
        </p:nvSpPr>
        <p:spPr>
          <a:xfrm>
            <a:off x="865496" y="1831012"/>
            <a:ext cx="10515599" cy="1070557"/>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rgbClr val="003153"/>
              </a:buClr>
              <a:buSzPts val="2400"/>
              <a:buNone/>
            </a:pPr>
            <a:r>
              <a:rPr lang="en-US" dirty="0"/>
              <a:t>Các </a:t>
            </a:r>
            <a:r>
              <a:rPr lang="en-US" dirty="0" err="1"/>
              <a:t>tiêu</a:t>
            </a:r>
            <a:r>
              <a:rPr lang="en-US" dirty="0"/>
              <a:t> </a:t>
            </a:r>
            <a:r>
              <a:rPr lang="en-US" dirty="0" err="1"/>
              <a:t>chí</a:t>
            </a:r>
            <a:r>
              <a:rPr lang="en-US" dirty="0"/>
              <a:t> </a:t>
            </a:r>
            <a:r>
              <a:rPr lang="en-US" dirty="0" err="1"/>
              <a:t>nhận</a:t>
            </a:r>
            <a:r>
              <a:rPr lang="en-US" dirty="0"/>
              <a:t> </a:t>
            </a:r>
            <a:r>
              <a:rPr lang="en-US" dirty="0" err="1"/>
              <a:t>diện</a:t>
            </a:r>
            <a:r>
              <a:rPr lang="en-US" dirty="0"/>
              <a:t> </a:t>
            </a:r>
            <a:r>
              <a:rPr lang="en-US" dirty="0" err="1"/>
              <a:t>về</a:t>
            </a:r>
            <a:r>
              <a:rPr lang="en-US" dirty="0"/>
              <a:t> </a:t>
            </a:r>
            <a:r>
              <a:rPr lang="en-US" dirty="0" err="1"/>
              <a:t>tín</a:t>
            </a:r>
            <a:r>
              <a:rPr lang="en-US" dirty="0"/>
              <a:t> </a:t>
            </a:r>
            <a:r>
              <a:rPr lang="en-US" dirty="0" err="1"/>
              <a:t>dụng</a:t>
            </a:r>
            <a:r>
              <a:rPr lang="en-US" dirty="0"/>
              <a:t> </a:t>
            </a:r>
            <a:r>
              <a:rPr lang="en-US" dirty="0" err="1"/>
              <a:t>xanh</a:t>
            </a:r>
            <a:r>
              <a:rPr lang="en-US" dirty="0"/>
              <a:t> </a:t>
            </a:r>
            <a:r>
              <a:rPr lang="en-US" dirty="0" err="1"/>
              <a:t>và</a:t>
            </a:r>
            <a:r>
              <a:rPr lang="en-US" dirty="0"/>
              <a:t> </a:t>
            </a:r>
            <a:r>
              <a:rPr lang="en-US" dirty="0" err="1"/>
              <a:t>dự</a:t>
            </a:r>
            <a:r>
              <a:rPr lang="en-US" dirty="0"/>
              <a:t> </a:t>
            </a:r>
            <a:r>
              <a:rPr lang="en-US" dirty="0" err="1"/>
              <a:t>án</a:t>
            </a:r>
            <a:r>
              <a:rPr lang="en-US" dirty="0"/>
              <a:t> </a:t>
            </a:r>
            <a:r>
              <a:rPr lang="en-US" dirty="0" err="1"/>
              <a:t>xanh</a:t>
            </a:r>
            <a:r>
              <a:rPr lang="en-US" dirty="0"/>
              <a:t> </a:t>
            </a:r>
          </a:p>
          <a:p>
            <a:pPr marL="0" lvl="0" indent="0" algn="ctr" rtl="0">
              <a:lnSpc>
                <a:spcPct val="100000"/>
              </a:lnSpc>
              <a:spcBef>
                <a:spcPts val="0"/>
              </a:spcBef>
              <a:spcAft>
                <a:spcPts val="0"/>
              </a:spcAft>
              <a:buClr>
                <a:srgbClr val="003153"/>
              </a:buClr>
              <a:buSzPts val="2400"/>
              <a:buNone/>
            </a:pPr>
            <a:r>
              <a:rPr lang="en-US" dirty="0"/>
              <a:t>Quan </a:t>
            </a:r>
            <a:r>
              <a:rPr lang="en-US" dirty="0" err="1"/>
              <a:t>điểm</a:t>
            </a:r>
            <a:r>
              <a:rPr lang="en-US" dirty="0"/>
              <a:t> </a:t>
            </a:r>
            <a:r>
              <a:rPr lang="en-US" dirty="0" err="1"/>
              <a:t>của</a:t>
            </a:r>
            <a:r>
              <a:rPr lang="en-US" dirty="0"/>
              <a:t> </a:t>
            </a:r>
            <a:r>
              <a:rPr lang="en-US" dirty="0" err="1"/>
              <a:t>các</a:t>
            </a:r>
            <a:r>
              <a:rPr lang="en-US" dirty="0"/>
              <a:t> </a:t>
            </a:r>
            <a:r>
              <a:rPr lang="en-US" dirty="0" err="1"/>
              <a:t>bên</a:t>
            </a:r>
            <a:r>
              <a:rPr lang="en-US" dirty="0"/>
              <a:t> </a:t>
            </a:r>
            <a:r>
              <a:rPr lang="en-US" dirty="0" err="1"/>
              <a:t>liên</a:t>
            </a:r>
            <a:r>
              <a:rPr lang="en-US" dirty="0"/>
              <a:t> </a:t>
            </a:r>
            <a:r>
              <a:rPr lang="en-US" dirty="0" err="1"/>
              <a:t>quan</a:t>
            </a:r>
            <a:r>
              <a:rPr lang="en-US" dirty="0"/>
              <a:t> </a:t>
            </a:r>
            <a:r>
              <a:rPr lang="en-US" dirty="0" err="1"/>
              <a:t>về</a:t>
            </a:r>
            <a:r>
              <a:rPr lang="en-US" dirty="0"/>
              <a:t> </a:t>
            </a:r>
            <a:r>
              <a:rPr lang="en-US" dirty="0" err="1"/>
              <a:t>tín</a:t>
            </a:r>
            <a:r>
              <a:rPr lang="en-US" dirty="0"/>
              <a:t> </a:t>
            </a:r>
            <a:r>
              <a:rPr lang="en-US" dirty="0" err="1"/>
              <a:t>dụng</a:t>
            </a:r>
            <a:r>
              <a:rPr lang="en-US" dirty="0"/>
              <a:t> </a:t>
            </a:r>
            <a:r>
              <a:rPr lang="en-US"/>
              <a:t>xanh</a:t>
            </a:r>
            <a:endParaRPr dirty="0"/>
          </a:p>
        </p:txBody>
      </p:sp>
    </p:spTree>
    <p:extLst>
      <p:ext uri="{BB962C8B-B14F-4D97-AF65-F5344CB8AC3E}">
        <p14:creationId xmlns:p14="http://schemas.microsoft.com/office/powerpoint/2010/main" val="2265925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2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KHÁI NIỆM: TRÁI PHIẾU XANH</a:t>
            </a:r>
            <a:endParaRPr sz="3200" b="1" i="0" u="none" strike="noStrike" cap="none">
              <a:solidFill>
                <a:schemeClr val="lt1"/>
              </a:solidFill>
              <a:latin typeface="Cambria"/>
              <a:ea typeface="Cambria"/>
              <a:cs typeface="Cambria"/>
              <a:sym typeface="Cambria"/>
            </a:endParaRPr>
          </a:p>
        </p:txBody>
      </p:sp>
      <p:pic>
        <p:nvPicPr>
          <p:cNvPr id="250" name="Google Shape;250;p20"/>
          <p:cNvPicPr preferRelativeResize="0"/>
          <p:nvPr/>
        </p:nvPicPr>
        <p:blipFill rotWithShape="1">
          <a:blip r:embed="rId3">
            <a:alphaModFix/>
          </a:blip>
          <a:srcRect/>
          <a:stretch/>
        </p:blipFill>
        <p:spPr>
          <a:xfrm>
            <a:off x="4015950" y="3098350"/>
            <a:ext cx="7419824" cy="3759650"/>
          </a:xfrm>
          <a:prstGeom prst="rect">
            <a:avLst/>
          </a:prstGeom>
          <a:noFill/>
          <a:ln>
            <a:noFill/>
          </a:ln>
        </p:spPr>
      </p:pic>
      <p:sp>
        <p:nvSpPr>
          <p:cNvPr id="251" name="Google Shape;251;p20"/>
          <p:cNvSpPr txBox="1"/>
          <p:nvPr/>
        </p:nvSpPr>
        <p:spPr>
          <a:xfrm>
            <a:off x="476250" y="2071897"/>
            <a:ext cx="11220450" cy="1908151"/>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1400"/>
              <a:buFont typeface="Arial"/>
              <a:buNone/>
            </a:pPr>
            <a:r>
              <a:rPr lang="en-US" sz="1400" b="0" i="0" u="none" strike="noStrike" cap="none">
                <a:solidFill>
                  <a:srgbClr val="000000"/>
                </a:solidFill>
                <a:latin typeface="Cambria"/>
                <a:ea typeface="Cambria"/>
                <a:cs typeface="Cambria"/>
                <a:sym typeface="Cambria"/>
              </a:rPr>
              <a:t>Trái phiếu xanh là bất kỳ loại </a:t>
            </a:r>
            <a:r>
              <a:rPr lang="en-US" sz="1400" b="1" i="0" u="none" strike="noStrike" cap="none">
                <a:solidFill>
                  <a:srgbClr val="000000"/>
                </a:solidFill>
                <a:latin typeface="Cambria"/>
                <a:ea typeface="Cambria"/>
                <a:cs typeface="Cambria"/>
                <a:sym typeface="Cambria"/>
              </a:rPr>
              <a:t>công cụ trái phiếu</a:t>
            </a:r>
            <a:r>
              <a:rPr lang="en-US" sz="1400" b="0" i="0" u="none" strike="noStrike" cap="none">
                <a:solidFill>
                  <a:srgbClr val="000000"/>
                </a:solidFill>
                <a:latin typeface="Cambria"/>
                <a:ea typeface="Cambria"/>
                <a:cs typeface="Cambria"/>
                <a:sym typeface="Cambria"/>
              </a:rPr>
              <a:t> nào mà </a:t>
            </a:r>
            <a:r>
              <a:rPr lang="en-US" sz="1400" b="1" i="0" u="none" strike="noStrike" cap="none">
                <a:solidFill>
                  <a:srgbClr val="000000"/>
                </a:solidFill>
                <a:latin typeface="Cambria"/>
                <a:ea typeface="Cambria"/>
                <a:cs typeface="Cambria"/>
                <a:sym typeface="Cambria"/>
              </a:rPr>
              <a:t>số tiền thu được</a:t>
            </a:r>
            <a:r>
              <a:rPr lang="en-US" sz="1400" b="0" i="0" u="none" strike="noStrike" cap="none">
                <a:solidFill>
                  <a:srgbClr val="000000"/>
                </a:solidFill>
                <a:latin typeface="Cambria"/>
                <a:ea typeface="Cambria"/>
                <a:cs typeface="Cambria"/>
                <a:sym typeface="Cambria"/>
              </a:rPr>
              <a:t> hoặc một khoản tương đương sẽ được </a:t>
            </a:r>
            <a:r>
              <a:rPr lang="en-US" sz="1400" b="1" i="0" u="none" strike="noStrike" cap="none">
                <a:solidFill>
                  <a:srgbClr val="000000"/>
                </a:solidFill>
                <a:latin typeface="Cambria"/>
                <a:ea typeface="Cambria"/>
                <a:cs typeface="Cambria"/>
                <a:sym typeface="Cambria"/>
              </a:rPr>
              <a:t>sử dụng riêng để tài trợ hoặc tái tài trợ</a:t>
            </a:r>
            <a:r>
              <a:rPr lang="en-US" sz="1400" b="0" i="0" u="none" strike="noStrike" cap="none">
                <a:solidFill>
                  <a:srgbClr val="000000"/>
                </a:solidFill>
                <a:latin typeface="Cambria"/>
                <a:ea typeface="Cambria"/>
                <a:cs typeface="Cambria"/>
                <a:sym typeface="Cambria"/>
              </a:rPr>
              <a:t>, một phần hoặc toàn bộ, cho các </a:t>
            </a:r>
            <a:r>
              <a:rPr lang="en-US" sz="1400" b="1" i="0" u="none" strike="noStrike" cap="none">
                <a:solidFill>
                  <a:srgbClr val="000000"/>
                </a:solidFill>
                <a:latin typeface="Cambria"/>
                <a:ea typeface="Cambria"/>
                <a:cs typeface="Cambria"/>
                <a:sym typeface="Cambria"/>
              </a:rPr>
              <a:t>Dự án Xanh đủ điều kiện </a:t>
            </a:r>
            <a:r>
              <a:rPr lang="en-US" sz="1400" b="0" i="0" u="none" strike="noStrike" cap="none">
                <a:solidFill>
                  <a:srgbClr val="000000"/>
                </a:solidFill>
                <a:latin typeface="Cambria"/>
                <a:ea typeface="Cambria"/>
                <a:cs typeface="Cambria"/>
                <a:sym typeface="Cambria"/>
              </a:rPr>
              <a:t>mới và/hoặc hiện có và phù hợp với </a:t>
            </a:r>
            <a:r>
              <a:rPr lang="en-US" sz="1400" b="1" i="0" u="none" strike="noStrike" cap="none">
                <a:solidFill>
                  <a:srgbClr val="000000"/>
                </a:solidFill>
                <a:latin typeface="Cambria"/>
                <a:ea typeface="Cambria"/>
                <a:cs typeface="Cambria"/>
                <a:sym typeface="Cambria"/>
              </a:rPr>
              <a:t>bốn thành phần cốt lõi</a:t>
            </a:r>
            <a:r>
              <a:rPr lang="en-US" sz="1400" b="0" i="0" u="none" strike="noStrike" cap="none">
                <a:solidFill>
                  <a:srgbClr val="000000"/>
                </a:solidFill>
                <a:latin typeface="Cambria"/>
                <a:ea typeface="Cambria"/>
                <a:cs typeface="Cambria"/>
                <a:sym typeface="Cambria"/>
              </a:rPr>
              <a:t> của GBP (</a:t>
            </a:r>
            <a:r>
              <a:rPr lang="en-US" sz="1400" b="1" i="0" u="none" strike="noStrike" cap="none">
                <a:solidFill>
                  <a:srgbClr val="000000"/>
                </a:solidFill>
                <a:latin typeface="Cambria"/>
                <a:ea typeface="Cambria"/>
                <a:cs typeface="Cambria"/>
                <a:sym typeface="Cambria"/>
              </a:rPr>
              <a:t>Green Bond Principles – GBP).</a:t>
            </a:r>
            <a:endParaRPr sz="1400" b="0" i="0" u="none" strike="noStrike" cap="none">
              <a:solidFill>
                <a:srgbClr val="000000"/>
              </a:solidFill>
              <a:latin typeface="Cambria"/>
              <a:ea typeface="Cambria"/>
              <a:cs typeface="Cambria"/>
              <a:sym typeface="Cambria"/>
            </a:endParaRPr>
          </a:p>
          <a:p>
            <a:pPr marL="342900" marR="0" lvl="0" indent="-342900" algn="l" rtl="0">
              <a:lnSpc>
                <a:spcPct val="115000"/>
              </a:lnSpc>
              <a:spcBef>
                <a:spcPts val="800"/>
              </a:spcBef>
              <a:spcAft>
                <a:spcPts val="0"/>
              </a:spcAft>
              <a:buClr>
                <a:srgbClr val="000000"/>
              </a:buClr>
              <a:buSzPts val="1400"/>
              <a:buFont typeface="Noto Sans Symbols"/>
              <a:buChar char="∙"/>
            </a:pPr>
            <a:r>
              <a:rPr lang="en-US" sz="1400" b="0" i="0" u="none" strike="noStrike" cap="none">
                <a:solidFill>
                  <a:srgbClr val="000000"/>
                </a:solidFill>
                <a:latin typeface="Cambria"/>
                <a:ea typeface="Cambria"/>
                <a:cs typeface="Cambria"/>
                <a:sym typeface="Cambria"/>
              </a:rPr>
              <a:t>Sử dụng tiền thu được (Use of Proceeds)</a:t>
            </a:r>
            <a:endParaRPr sz="1400" b="0" i="0" u="none" strike="noStrike" cap="none">
              <a:solidFill>
                <a:srgbClr val="000000"/>
              </a:solidFill>
              <a:latin typeface="Arial"/>
              <a:ea typeface="Arial"/>
              <a:cs typeface="Arial"/>
              <a:sym typeface="Arial"/>
            </a:endParaRPr>
          </a:p>
          <a:p>
            <a:pPr marL="342900" marR="0" lvl="0" indent="-342900" algn="l" rtl="0">
              <a:lnSpc>
                <a:spcPct val="115000"/>
              </a:lnSpc>
              <a:spcBef>
                <a:spcPts val="0"/>
              </a:spcBef>
              <a:spcAft>
                <a:spcPts val="0"/>
              </a:spcAft>
              <a:buClr>
                <a:srgbClr val="000000"/>
              </a:buClr>
              <a:buSzPts val="1400"/>
              <a:buFont typeface="Noto Sans Symbols"/>
              <a:buChar char="∙"/>
            </a:pPr>
            <a:r>
              <a:rPr lang="en-US" sz="1400" b="0" i="0" u="none" strike="noStrike" cap="none">
                <a:solidFill>
                  <a:srgbClr val="000000"/>
                </a:solidFill>
                <a:latin typeface="Cambria"/>
                <a:ea typeface="Cambria"/>
                <a:cs typeface="Cambria"/>
                <a:sym typeface="Cambria"/>
              </a:rPr>
              <a:t>Quy trình đánh giá và lựa chọn dự án (Process for Project Evaluation and Selection)</a:t>
            </a:r>
            <a:endParaRPr sz="1400" b="0" i="0" u="none" strike="noStrike" cap="none">
              <a:solidFill>
                <a:srgbClr val="000000"/>
              </a:solidFill>
              <a:latin typeface="Arial"/>
              <a:ea typeface="Arial"/>
              <a:cs typeface="Arial"/>
              <a:sym typeface="Arial"/>
            </a:endParaRPr>
          </a:p>
          <a:p>
            <a:pPr marL="342900" marR="0" lvl="0" indent="-342900" algn="l" rtl="0">
              <a:lnSpc>
                <a:spcPct val="115000"/>
              </a:lnSpc>
              <a:spcBef>
                <a:spcPts val="0"/>
              </a:spcBef>
              <a:spcAft>
                <a:spcPts val="0"/>
              </a:spcAft>
              <a:buClr>
                <a:srgbClr val="000000"/>
              </a:buClr>
              <a:buSzPts val="1400"/>
              <a:buFont typeface="Noto Sans Symbols"/>
              <a:buChar char="∙"/>
            </a:pPr>
            <a:r>
              <a:rPr lang="en-US" sz="1400" b="0" i="0" u="none" strike="noStrike" cap="none">
                <a:solidFill>
                  <a:srgbClr val="000000"/>
                </a:solidFill>
                <a:latin typeface="Cambria"/>
                <a:ea typeface="Cambria"/>
                <a:cs typeface="Cambria"/>
                <a:sym typeface="Cambria"/>
              </a:rPr>
              <a:t>Quản lý tiền thu được (Management of Proceeds)</a:t>
            </a:r>
            <a:endParaRPr sz="1400" b="0" i="0" u="none" strike="noStrike" cap="none">
              <a:solidFill>
                <a:srgbClr val="000000"/>
              </a:solidFill>
              <a:latin typeface="Arial"/>
              <a:ea typeface="Arial"/>
              <a:cs typeface="Arial"/>
              <a:sym typeface="Arial"/>
            </a:endParaRPr>
          </a:p>
          <a:p>
            <a:pPr marL="342900" marR="0" lvl="0" indent="-342900" algn="l" rtl="0">
              <a:lnSpc>
                <a:spcPct val="115000"/>
              </a:lnSpc>
              <a:spcBef>
                <a:spcPts val="0"/>
              </a:spcBef>
              <a:spcAft>
                <a:spcPts val="0"/>
              </a:spcAft>
              <a:buClr>
                <a:srgbClr val="000000"/>
              </a:buClr>
              <a:buSzPts val="1400"/>
              <a:buFont typeface="Noto Sans Symbols"/>
              <a:buChar char="∙"/>
            </a:pPr>
            <a:r>
              <a:rPr lang="en-US" sz="1400" b="0" i="0" u="none" strike="noStrike" cap="none">
                <a:solidFill>
                  <a:srgbClr val="000000"/>
                </a:solidFill>
                <a:latin typeface="Cambria"/>
                <a:ea typeface="Cambria"/>
                <a:cs typeface="Cambria"/>
                <a:sym typeface="Cambria"/>
              </a:rPr>
              <a:t>Báo cáo (Reporting)</a:t>
            </a:r>
            <a:endParaRPr sz="1400" b="0" i="0" u="none" strike="noStrike" cap="none">
              <a:solidFill>
                <a:srgbClr val="000000"/>
              </a:solidFill>
              <a:latin typeface="Arial"/>
              <a:ea typeface="Arial"/>
              <a:cs typeface="Arial"/>
              <a:sym typeface="Arial"/>
            </a:endParaRPr>
          </a:p>
        </p:txBody>
      </p:sp>
      <p:sp>
        <p:nvSpPr>
          <p:cNvPr id="252" name="Google Shape;252;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20</a:t>
            </a:fld>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g385c8c83767_0_0"/>
          <p:cNvSpPr txBox="1">
            <a:spLocks noGrp="1"/>
          </p:cNvSpPr>
          <p:nvPr>
            <p:ph type="sldNum" idx="12"/>
          </p:nvPr>
        </p:nvSpPr>
        <p:spPr>
          <a:xfrm>
            <a:off x="8610600" y="6356350"/>
            <a:ext cx="2743200" cy="3651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SzPts val="1600"/>
              <a:buFont typeface="Arial"/>
              <a:buNone/>
            </a:pPr>
            <a:fld id="{00000000-1234-1234-1234-123412341234}" type="slidenum">
              <a:rPr lang="en-US"/>
              <a:t>21</a:t>
            </a:fld>
            <a:endParaRPr/>
          </a:p>
        </p:txBody>
      </p:sp>
      <p:sp>
        <p:nvSpPr>
          <p:cNvPr id="259" name="Google Shape;259;g385c8c83767_0_0"/>
          <p:cNvSpPr txBox="1"/>
          <p:nvPr/>
        </p:nvSpPr>
        <p:spPr>
          <a:xfrm>
            <a:off x="941166" y="1347434"/>
            <a:ext cx="10494600" cy="724500"/>
          </a:xfrm>
          <a:prstGeom prst="rect">
            <a:avLst/>
          </a:prstGeom>
          <a:solidFill>
            <a:srgbClr val="004AAD"/>
          </a:solidFill>
          <a:ln>
            <a:noFill/>
          </a:ln>
        </p:spPr>
        <p:txBody>
          <a:bodyPr spcFirstLastPara="1" wrap="square" lIns="68575" tIns="34275" rIns="68575" bIns="34275" anchor="ctr" anchorCtr="0">
            <a:normAutofit/>
          </a:bodyPr>
          <a:lstStyle/>
          <a:p>
            <a:pPr marL="0" marR="0" lvl="0" indent="0" algn="l" rtl="0">
              <a:lnSpc>
                <a:spcPct val="90000"/>
              </a:lnSpc>
              <a:spcBef>
                <a:spcPts val="0"/>
              </a:spcBef>
              <a:spcAft>
                <a:spcPts val="0"/>
              </a:spcAft>
              <a:buClr>
                <a:schemeClr val="dk1"/>
              </a:buClr>
              <a:buSzPts val="3556"/>
              <a:buFont typeface="Arial"/>
              <a:buNone/>
            </a:pPr>
            <a:r>
              <a:rPr lang="en-US" sz="3200" b="1">
                <a:solidFill>
                  <a:schemeClr val="lt1"/>
                </a:solidFill>
                <a:latin typeface="Cambria"/>
                <a:ea typeface="Cambria"/>
                <a:cs typeface="Cambria"/>
                <a:sym typeface="Cambria"/>
              </a:rPr>
              <a:t>VÍ DỤ</a:t>
            </a:r>
            <a:r>
              <a:rPr lang="en-US" sz="3200" b="1" i="0" u="none" strike="noStrike" cap="none">
                <a:solidFill>
                  <a:schemeClr val="lt1"/>
                </a:solidFill>
                <a:latin typeface="Cambria"/>
                <a:ea typeface="Cambria"/>
                <a:cs typeface="Cambria"/>
                <a:sym typeface="Cambria"/>
              </a:rPr>
              <a:t>: TRÁI PHIẾU XANH</a:t>
            </a:r>
            <a:endParaRPr sz="3200" b="1" i="0" u="none" strike="noStrike" cap="none">
              <a:solidFill>
                <a:schemeClr val="lt1"/>
              </a:solidFill>
              <a:latin typeface="Cambria"/>
              <a:ea typeface="Cambria"/>
              <a:cs typeface="Cambria"/>
              <a:sym typeface="Cambria"/>
            </a:endParaRPr>
          </a:p>
        </p:txBody>
      </p:sp>
      <p:sp>
        <p:nvSpPr>
          <p:cNvPr id="260" name="Google Shape;260;g385c8c83767_0_0"/>
          <p:cNvSpPr txBox="1"/>
          <p:nvPr/>
        </p:nvSpPr>
        <p:spPr>
          <a:xfrm>
            <a:off x="470550" y="2196100"/>
            <a:ext cx="11250900" cy="47640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1500">
                <a:solidFill>
                  <a:srgbClr val="333333"/>
                </a:solidFill>
                <a:highlight>
                  <a:srgbClr val="FFFFFF"/>
                </a:highlight>
                <a:latin typeface="Cambria"/>
                <a:ea typeface="Cambria"/>
                <a:cs typeface="Cambria"/>
                <a:sym typeface="Cambria"/>
              </a:rPr>
              <a:t>Techcombank và IFC đã ký một hợp đồng hợp tác về tín dụng cho vay trong lĩnh vực tiết kiệm năng lượng và sản xuất sạch hơn, đối tượng cho vay là các doanh nghiệp vừa và nhỏ. Theo đó IFC sẽ đóng góp nguồn vốn 25 triệu USD và phần đối ứng còn lại là của Techcombank.</a:t>
            </a:r>
            <a:endParaRPr sz="1500">
              <a:solidFill>
                <a:srgbClr val="333333"/>
              </a:solidFill>
              <a:highlight>
                <a:srgbClr val="FFFFFF"/>
              </a:highlight>
              <a:latin typeface="Cambria"/>
              <a:ea typeface="Cambria"/>
              <a:cs typeface="Cambria"/>
              <a:sym typeface="Cambria"/>
            </a:endParaRPr>
          </a:p>
          <a:p>
            <a:pPr marL="0" lvl="0" indent="0" algn="l" rtl="0">
              <a:spcBef>
                <a:spcPts val="0"/>
              </a:spcBef>
              <a:spcAft>
                <a:spcPts val="0"/>
              </a:spcAft>
              <a:buNone/>
            </a:pPr>
            <a:endParaRPr sz="1500">
              <a:solidFill>
                <a:srgbClr val="333333"/>
              </a:solidFill>
              <a:highlight>
                <a:srgbClr val="FFFFFF"/>
              </a:highlight>
              <a:latin typeface="Cambria"/>
              <a:ea typeface="Cambria"/>
              <a:cs typeface="Cambria"/>
              <a:sym typeface="Cambria"/>
            </a:endParaRPr>
          </a:p>
          <a:p>
            <a:pPr marL="0" lvl="0" indent="0" algn="l" rtl="0">
              <a:lnSpc>
                <a:spcPct val="115000"/>
              </a:lnSpc>
              <a:spcBef>
                <a:spcPts val="1200"/>
              </a:spcBef>
              <a:spcAft>
                <a:spcPts val="0"/>
              </a:spcAft>
              <a:buClr>
                <a:schemeClr val="dk1"/>
              </a:buClr>
              <a:buSzPts val="1100"/>
              <a:buFont typeface="Arial"/>
              <a:buNone/>
            </a:pPr>
            <a:r>
              <a:rPr lang="en-US" sz="1500">
                <a:solidFill>
                  <a:schemeClr val="dk1"/>
                </a:solidFill>
                <a:latin typeface="Cambria"/>
                <a:ea typeface="Cambria"/>
                <a:cs typeface="Cambria"/>
                <a:sym typeface="Cambria"/>
              </a:rPr>
              <a:t>Chương trình tập trung ưu tiên các doanh nghiệp sản xuất công nghiệp trong các ngành xi măng, thép, gạch ngói, cũng như các khách hàng đầu tư vào các hệ thống năng lượng chung như hệ thống chiếu sáng, thông gió, điều hòa không khí đáp ứng các tiêu chuẩn tiết kiệm năng lượng.</a:t>
            </a:r>
            <a:endParaRPr sz="1500">
              <a:solidFill>
                <a:schemeClr val="dk1"/>
              </a:solidFill>
              <a:latin typeface="Cambria"/>
              <a:ea typeface="Cambria"/>
              <a:cs typeface="Cambria"/>
              <a:sym typeface="Cambria"/>
            </a:endParaRPr>
          </a:p>
          <a:p>
            <a:pPr marL="0" lvl="0" indent="0" algn="l" rtl="0">
              <a:lnSpc>
                <a:spcPct val="115000"/>
              </a:lnSpc>
              <a:spcBef>
                <a:spcPts val="1200"/>
              </a:spcBef>
              <a:spcAft>
                <a:spcPts val="0"/>
              </a:spcAft>
              <a:buClr>
                <a:schemeClr val="dk1"/>
              </a:buClr>
              <a:buSzPts val="1100"/>
              <a:buFont typeface="Arial"/>
              <a:buNone/>
            </a:pPr>
            <a:r>
              <a:rPr lang="en-US" sz="1500">
                <a:solidFill>
                  <a:schemeClr val="dk1"/>
                </a:solidFill>
                <a:latin typeface="Cambria"/>
                <a:ea typeface="Cambria"/>
                <a:cs typeface="Cambria"/>
                <a:sym typeface="Cambria"/>
              </a:rPr>
              <a:t>Đối tượng vay vốn của chương trình là các doanh nghiệp có nhu cầu đầu tư, thay thế, nâng cấp hoặc đổi mới thiết bị và công nghệ, hoặc cải thiện quy trình sản xuất nhằm tiết kiệm chi phí năng lượng lâu dài và nâng cao hiệu quả sử dụng năng lượng trong hoạt động sản xuất kinh doanh.</a:t>
            </a:r>
            <a:endParaRPr sz="1500">
              <a:solidFill>
                <a:schemeClr val="dk1"/>
              </a:solidFill>
              <a:latin typeface="Cambria"/>
              <a:ea typeface="Cambria"/>
              <a:cs typeface="Cambria"/>
              <a:sym typeface="Cambria"/>
            </a:endParaRPr>
          </a:p>
          <a:p>
            <a:pPr marL="0" lvl="0" indent="0" algn="l" rtl="0">
              <a:lnSpc>
                <a:spcPct val="115000"/>
              </a:lnSpc>
              <a:spcBef>
                <a:spcPts val="1200"/>
              </a:spcBef>
              <a:spcAft>
                <a:spcPts val="0"/>
              </a:spcAft>
              <a:buClr>
                <a:schemeClr val="dk1"/>
              </a:buClr>
              <a:buSzPts val="1100"/>
              <a:buFont typeface="Arial"/>
              <a:buNone/>
            </a:pPr>
            <a:r>
              <a:rPr lang="en-US" sz="1500">
                <a:solidFill>
                  <a:schemeClr val="dk1"/>
                </a:solidFill>
                <a:latin typeface="Cambria"/>
                <a:ea typeface="Cambria"/>
                <a:cs typeface="Cambria"/>
                <a:sym typeface="Cambria"/>
              </a:rPr>
              <a:t>Hai dự án đầu tiên được tài trợ trong khuôn khổ chương trình bao gồm:</a:t>
            </a:r>
            <a:endParaRPr sz="1500">
              <a:solidFill>
                <a:schemeClr val="dk1"/>
              </a:solidFill>
              <a:latin typeface="Cambria"/>
              <a:ea typeface="Cambria"/>
              <a:cs typeface="Cambria"/>
              <a:sym typeface="Cambria"/>
            </a:endParaRPr>
          </a:p>
          <a:p>
            <a:pPr marL="457200" lvl="0" indent="-323850" algn="l" rtl="0">
              <a:lnSpc>
                <a:spcPct val="115000"/>
              </a:lnSpc>
              <a:spcBef>
                <a:spcPts val="1200"/>
              </a:spcBef>
              <a:spcAft>
                <a:spcPts val="0"/>
              </a:spcAft>
              <a:buClr>
                <a:schemeClr val="dk1"/>
              </a:buClr>
              <a:buSzPts val="1500"/>
              <a:buChar char="●"/>
            </a:pPr>
            <a:r>
              <a:rPr lang="en-US" sz="1500">
                <a:solidFill>
                  <a:schemeClr val="dk1"/>
                </a:solidFill>
                <a:latin typeface="Cambria"/>
                <a:ea typeface="Cambria"/>
                <a:cs typeface="Cambria"/>
                <a:sym typeface="Cambria"/>
              </a:rPr>
              <a:t>Dự án Nhà máy gạch CMC Việt Trì, được IFC tài trợ vốn để xây dựng nhà máy sản xuất gạch ceramic; và</a:t>
            </a:r>
            <a:endParaRPr sz="1600">
              <a:solidFill>
                <a:schemeClr val="dk1"/>
              </a:solidFill>
              <a:latin typeface="Cambria"/>
              <a:ea typeface="Cambria"/>
              <a:cs typeface="Cambria"/>
              <a:sym typeface="Cambria"/>
            </a:endParaRPr>
          </a:p>
          <a:p>
            <a:pPr marL="457200" lvl="0" indent="-323850" algn="l" rtl="0">
              <a:lnSpc>
                <a:spcPct val="115000"/>
              </a:lnSpc>
              <a:spcBef>
                <a:spcPts val="0"/>
              </a:spcBef>
              <a:spcAft>
                <a:spcPts val="0"/>
              </a:spcAft>
              <a:buClr>
                <a:schemeClr val="dk1"/>
              </a:buClr>
              <a:buSzPts val="1500"/>
              <a:buChar char="●"/>
            </a:pPr>
            <a:r>
              <a:rPr lang="en-US" sz="1500">
                <a:solidFill>
                  <a:schemeClr val="dk1"/>
                </a:solidFill>
                <a:latin typeface="Cambria"/>
                <a:ea typeface="Cambria"/>
                <a:cs typeface="Cambria"/>
                <a:sym typeface="Cambria"/>
              </a:rPr>
              <a:t>Dự án Nhà máy thép Việt – Pháp, được IFC cho vay 1 triệu USD để xây dựng nhà máy sản xuất phôi thép.</a:t>
            </a:r>
            <a:br>
              <a:rPr lang="en-US" sz="1500">
                <a:solidFill>
                  <a:schemeClr val="dk1"/>
                </a:solidFill>
                <a:latin typeface="Cambria"/>
                <a:ea typeface="Cambria"/>
                <a:cs typeface="Cambria"/>
                <a:sym typeface="Cambria"/>
              </a:rPr>
            </a:br>
            <a:endParaRPr sz="1500">
              <a:solidFill>
                <a:schemeClr val="dk1"/>
              </a:solidFill>
              <a:latin typeface="Cambria"/>
              <a:ea typeface="Cambria"/>
              <a:cs typeface="Cambria"/>
              <a:sym typeface="Cambria"/>
            </a:endParaRPr>
          </a:p>
          <a:p>
            <a:pPr marL="0" lvl="0" indent="0" algn="l" rtl="0">
              <a:lnSpc>
                <a:spcPct val="115000"/>
              </a:lnSpc>
              <a:spcBef>
                <a:spcPts val="1200"/>
              </a:spcBef>
              <a:spcAft>
                <a:spcPts val="1200"/>
              </a:spcAft>
              <a:buNone/>
            </a:pPr>
            <a:r>
              <a:rPr lang="en-US" sz="1500">
                <a:solidFill>
                  <a:schemeClr val="dk1"/>
                </a:solidFill>
                <a:latin typeface="Cambria"/>
                <a:ea typeface="Cambria"/>
                <a:cs typeface="Cambria"/>
                <a:sym typeface="Cambria"/>
              </a:rPr>
              <a:t>Cả hai dự án đều có thời hạn vay là 5 năm và thời gian ân hạn là 2 năm.</a:t>
            </a:r>
            <a:endParaRPr sz="1500">
              <a:solidFill>
                <a:srgbClr val="333333"/>
              </a:solidFill>
              <a:highlight>
                <a:srgbClr val="FFFFFF"/>
              </a:highlight>
              <a:latin typeface="Cambria"/>
              <a:ea typeface="Cambria"/>
              <a:cs typeface="Cambria"/>
              <a:sym typeface="Cambri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2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LOẠI TRÁI PHIẾU XANH (TYPES OF GREEN BONDS)</a:t>
            </a:r>
            <a:endParaRPr sz="3200" b="1" i="0" u="none" strike="noStrike" cap="none">
              <a:solidFill>
                <a:schemeClr val="lt1"/>
              </a:solidFill>
              <a:latin typeface="Cambria"/>
              <a:ea typeface="Cambria"/>
              <a:cs typeface="Cambria"/>
              <a:sym typeface="Cambria"/>
            </a:endParaRPr>
          </a:p>
        </p:txBody>
      </p:sp>
      <p:sp>
        <p:nvSpPr>
          <p:cNvPr id="267" name="Google Shape;267;p21"/>
          <p:cNvSpPr txBox="1"/>
          <p:nvPr/>
        </p:nvSpPr>
        <p:spPr>
          <a:xfrm>
            <a:off x="838200" y="2088817"/>
            <a:ext cx="7226300" cy="41614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en-US" sz="2000" b="1" i="0" u="none" strike="noStrike" cap="none">
                <a:solidFill>
                  <a:srgbClr val="0000FF"/>
                </a:solidFill>
                <a:latin typeface="Cambria"/>
                <a:ea typeface="Cambria"/>
                <a:cs typeface="Cambria"/>
                <a:sym typeface="Cambria"/>
              </a:rPr>
              <a:t>Có 4 loại trái phiếu xanh gồm</a:t>
            </a:r>
            <a:endParaRPr sz="2000" b="0" i="0" u="none" strike="noStrike" cap="none">
              <a:solidFill>
                <a:srgbClr val="0000FF"/>
              </a:solidFill>
              <a:latin typeface="Cambria"/>
              <a:ea typeface="Cambria"/>
              <a:cs typeface="Cambria"/>
              <a:sym typeface="Cambria"/>
            </a:endParaRPr>
          </a:p>
        </p:txBody>
      </p:sp>
      <p:grpSp>
        <p:nvGrpSpPr>
          <p:cNvPr id="268" name="Google Shape;268;p21"/>
          <p:cNvGrpSpPr/>
          <p:nvPr/>
        </p:nvGrpSpPr>
        <p:grpSpPr>
          <a:xfrm>
            <a:off x="1328086" y="3083998"/>
            <a:ext cx="9720778" cy="3404271"/>
            <a:chOff x="3710" y="1157481"/>
            <a:chExt cx="9720778" cy="3404271"/>
          </a:xfrm>
        </p:grpSpPr>
        <p:sp>
          <p:nvSpPr>
            <p:cNvPr id="269" name="Google Shape;269;p21"/>
            <p:cNvSpPr/>
            <p:nvPr/>
          </p:nvSpPr>
          <p:spPr>
            <a:xfrm>
              <a:off x="192574" y="1362083"/>
              <a:ext cx="4532733" cy="1416479"/>
            </a:xfrm>
            <a:prstGeom prst="rect">
              <a:avLst/>
            </a:prstGeom>
            <a:solidFill>
              <a:srgbClr val="FFFFFF">
                <a:alpha val="40000"/>
              </a:srgbClr>
            </a:solidFill>
            <a:ln w="9525"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21"/>
            <p:cNvSpPr txBox="1"/>
            <p:nvPr/>
          </p:nvSpPr>
          <p:spPr>
            <a:xfrm>
              <a:off x="192574" y="1362083"/>
              <a:ext cx="4532733" cy="1416479"/>
            </a:xfrm>
            <a:prstGeom prst="rect">
              <a:avLst/>
            </a:prstGeom>
            <a:noFill/>
            <a:ln>
              <a:noFill/>
            </a:ln>
          </p:spPr>
          <p:txBody>
            <a:bodyPr spcFirstLastPara="1" wrap="square" lIns="959425" tIns="80000" rIns="80000" bIns="80000" anchor="ctr" anchorCtr="0">
              <a:noAutofit/>
            </a:bodyPr>
            <a:lstStyle/>
            <a:p>
              <a:pPr marL="0" marR="0" lvl="0" indent="0" algn="l" rtl="0">
                <a:lnSpc>
                  <a:spcPct val="100000"/>
                </a:lnSpc>
                <a:spcBef>
                  <a:spcPts val="0"/>
                </a:spcBef>
                <a:spcAft>
                  <a:spcPts val="0"/>
                </a:spcAft>
                <a:buClr>
                  <a:srgbClr val="000000"/>
                </a:buClr>
                <a:buSzPts val="2100"/>
                <a:buFont typeface="Noto Sans Symbols"/>
                <a:buNone/>
              </a:pPr>
              <a:r>
                <a:rPr lang="en-US" sz="2100" b="0" i="0" u="none" strike="noStrike" cap="none">
                  <a:solidFill>
                    <a:srgbClr val="000000"/>
                  </a:solidFill>
                  <a:latin typeface="Cambria"/>
                  <a:ea typeface="Cambria"/>
                  <a:cs typeface="Cambria"/>
                  <a:sym typeface="Cambria"/>
                </a:rPr>
                <a:t>Trái phiếu Xanh có mục đích sử dụng vốn tiêu chuẩn (Standard Green Use of Proceeds Bond)</a:t>
              </a:r>
              <a:endParaRPr sz="1400" b="0" i="0" u="none" strike="noStrike" cap="none">
                <a:solidFill>
                  <a:srgbClr val="000000"/>
                </a:solidFill>
                <a:latin typeface="Arial"/>
                <a:ea typeface="Arial"/>
                <a:cs typeface="Arial"/>
                <a:sym typeface="Arial"/>
              </a:endParaRPr>
            </a:p>
          </p:txBody>
        </p:sp>
        <p:sp>
          <p:nvSpPr>
            <p:cNvPr id="271" name="Google Shape;271;p21"/>
            <p:cNvSpPr/>
            <p:nvPr/>
          </p:nvSpPr>
          <p:spPr>
            <a:xfrm>
              <a:off x="3710" y="1157481"/>
              <a:ext cx="991535" cy="1487303"/>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2" name="Google Shape;272;p21"/>
            <p:cNvSpPr/>
            <p:nvPr/>
          </p:nvSpPr>
          <p:spPr>
            <a:xfrm>
              <a:off x="5191755" y="1362083"/>
              <a:ext cx="4532733" cy="1416479"/>
            </a:xfrm>
            <a:prstGeom prst="rect">
              <a:avLst/>
            </a:prstGeom>
            <a:solidFill>
              <a:srgbClr val="FFFFFF">
                <a:alpha val="40000"/>
              </a:srgbClr>
            </a:solidFill>
            <a:ln w="9525"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21"/>
            <p:cNvSpPr txBox="1"/>
            <p:nvPr/>
          </p:nvSpPr>
          <p:spPr>
            <a:xfrm>
              <a:off x="5191755" y="1362083"/>
              <a:ext cx="4532733" cy="1416479"/>
            </a:xfrm>
            <a:prstGeom prst="rect">
              <a:avLst/>
            </a:prstGeom>
            <a:noFill/>
            <a:ln>
              <a:noFill/>
            </a:ln>
          </p:spPr>
          <p:txBody>
            <a:bodyPr spcFirstLastPara="1" wrap="square" lIns="959425" tIns="80000" rIns="80000" bIns="80000" anchor="ctr" anchorCtr="0">
              <a:noAutofit/>
            </a:bodyPr>
            <a:lstStyle/>
            <a:p>
              <a:pPr marL="0" marR="0" lvl="0" indent="0" algn="l" rtl="0">
                <a:lnSpc>
                  <a:spcPct val="100000"/>
                </a:lnSpc>
                <a:spcBef>
                  <a:spcPts val="0"/>
                </a:spcBef>
                <a:spcAft>
                  <a:spcPts val="0"/>
                </a:spcAft>
                <a:buClr>
                  <a:srgbClr val="000000"/>
                </a:buClr>
                <a:buSzPts val="2100"/>
                <a:buFont typeface="Noto Sans Symbols"/>
                <a:buNone/>
              </a:pPr>
              <a:r>
                <a:rPr lang="en-US" sz="2100" b="0" i="0" u="none" strike="noStrike" cap="none">
                  <a:solidFill>
                    <a:srgbClr val="000000"/>
                  </a:solidFill>
                  <a:latin typeface="Cambria"/>
                  <a:ea typeface="Cambria"/>
                  <a:cs typeface="Cambria"/>
                  <a:sym typeface="Cambria"/>
                </a:rPr>
                <a:t>Trái phiếu Doanh thu Xanh (Green Revenue Bond)</a:t>
              </a:r>
              <a:endParaRPr sz="1400" b="0" i="0" u="none" strike="noStrike" cap="none">
                <a:solidFill>
                  <a:srgbClr val="000000"/>
                </a:solidFill>
                <a:latin typeface="Arial"/>
                <a:ea typeface="Arial"/>
                <a:cs typeface="Arial"/>
                <a:sym typeface="Arial"/>
              </a:endParaRPr>
            </a:p>
          </p:txBody>
        </p:sp>
        <p:sp>
          <p:nvSpPr>
            <p:cNvPr id="274" name="Google Shape;274;p21"/>
            <p:cNvSpPr/>
            <p:nvPr/>
          </p:nvSpPr>
          <p:spPr>
            <a:xfrm>
              <a:off x="5002891" y="1157481"/>
              <a:ext cx="991535" cy="1487303"/>
            </a:xfrm>
            <a:prstGeom prst="rect">
              <a:avLst/>
            </a:prstGeom>
            <a:solidFill>
              <a:srgbClr val="B8EAE6"/>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5" name="Google Shape;275;p21"/>
            <p:cNvSpPr/>
            <p:nvPr/>
          </p:nvSpPr>
          <p:spPr>
            <a:xfrm>
              <a:off x="192574" y="3145273"/>
              <a:ext cx="4532733" cy="1416479"/>
            </a:xfrm>
            <a:prstGeom prst="rect">
              <a:avLst/>
            </a:prstGeom>
            <a:solidFill>
              <a:srgbClr val="FFFFFF">
                <a:alpha val="40000"/>
              </a:srgbClr>
            </a:solidFill>
            <a:ln w="9525"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6" name="Google Shape;276;p21"/>
            <p:cNvSpPr txBox="1"/>
            <p:nvPr/>
          </p:nvSpPr>
          <p:spPr>
            <a:xfrm>
              <a:off x="192574" y="3145273"/>
              <a:ext cx="4532733" cy="1416479"/>
            </a:xfrm>
            <a:prstGeom prst="rect">
              <a:avLst/>
            </a:prstGeom>
            <a:noFill/>
            <a:ln>
              <a:noFill/>
            </a:ln>
          </p:spPr>
          <p:txBody>
            <a:bodyPr spcFirstLastPara="1" wrap="square" lIns="959425" tIns="80000" rIns="80000" bIns="80000" anchor="ctr" anchorCtr="0">
              <a:noAutofit/>
            </a:bodyPr>
            <a:lstStyle/>
            <a:p>
              <a:pPr marL="0" marR="0" lvl="0" indent="0" algn="l" rtl="0">
                <a:lnSpc>
                  <a:spcPct val="100000"/>
                </a:lnSpc>
                <a:spcBef>
                  <a:spcPts val="0"/>
                </a:spcBef>
                <a:spcAft>
                  <a:spcPts val="0"/>
                </a:spcAft>
                <a:buClr>
                  <a:srgbClr val="000000"/>
                </a:buClr>
                <a:buSzPts val="2100"/>
                <a:buFont typeface="Noto Sans Symbols"/>
                <a:buNone/>
              </a:pPr>
              <a:r>
                <a:rPr lang="en-US" sz="2100" b="0" i="0" u="none" strike="noStrike" cap="none">
                  <a:solidFill>
                    <a:srgbClr val="000000"/>
                  </a:solidFill>
                  <a:latin typeface="Cambria"/>
                  <a:ea typeface="Cambria"/>
                  <a:cs typeface="Cambria"/>
                  <a:sym typeface="Cambria"/>
                </a:rPr>
                <a:t>Trái phiếu Dự án Xanh (Green Project Bond)</a:t>
              </a:r>
              <a:endParaRPr sz="1400" b="0" i="0" u="none" strike="noStrike" cap="none">
                <a:solidFill>
                  <a:srgbClr val="000000"/>
                </a:solidFill>
                <a:latin typeface="Arial"/>
                <a:ea typeface="Arial"/>
                <a:cs typeface="Arial"/>
                <a:sym typeface="Arial"/>
              </a:endParaRPr>
            </a:p>
          </p:txBody>
        </p:sp>
        <p:sp>
          <p:nvSpPr>
            <p:cNvPr id="277" name="Google Shape;277;p21"/>
            <p:cNvSpPr/>
            <p:nvPr/>
          </p:nvSpPr>
          <p:spPr>
            <a:xfrm>
              <a:off x="3710" y="2940671"/>
              <a:ext cx="991535" cy="1487303"/>
            </a:xfrm>
            <a:prstGeom prst="rect">
              <a:avLst/>
            </a:prstGeom>
            <a:solidFill>
              <a:srgbClr val="B8E9D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8" name="Google Shape;278;p21"/>
            <p:cNvSpPr/>
            <p:nvPr/>
          </p:nvSpPr>
          <p:spPr>
            <a:xfrm>
              <a:off x="5191755" y="3145273"/>
              <a:ext cx="4532733" cy="1416479"/>
            </a:xfrm>
            <a:prstGeom prst="rect">
              <a:avLst/>
            </a:prstGeom>
            <a:solidFill>
              <a:srgbClr val="FFFFFF">
                <a:alpha val="40000"/>
              </a:srgbClr>
            </a:solidFill>
            <a:ln w="9525"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9" name="Google Shape;279;p21"/>
            <p:cNvSpPr txBox="1"/>
            <p:nvPr/>
          </p:nvSpPr>
          <p:spPr>
            <a:xfrm>
              <a:off x="5191755" y="3145273"/>
              <a:ext cx="4532733" cy="1416479"/>
            </a:xfrm>
            <a:prstGeom prst="rect">
              <a:avLst/>
            </a:prstGeom>
            <a:noFill/>
            <a:ln>
              <a:noFill/>
            </a:ln>
          </p:spPr>
          <p:txBody>
            <a:bodyPr spcFirstLastPara="1" wrap="square" lIns="959425" tIns="80000" rIns="80000" bIns="80000" anchor="ctr" anchorCtr="0">
              <a:noAutofit/>
            </a:bodyPr>
            <a:lstStyle/>
            <a:p>
              <a:pPr marL="0" marR="0" lvl="0" indent="0" algn="l" rtl="0">
                <a:lnSpc>
                  <a:spcPct val="100000"/>
                </a:lnSpc>
                <a:spcBef>
                  <a:spcPts val="0"/>
                </a:spcBef>
                <a:spcAft>
                  <a:spcPts val="0"/>
                </a:spcAft>
                <a:buClr>
                  <a:srgbClr val="000000"/>
                </a:buClr>
                <a:buSzPts val="2100"/>
                <a:buFont typeface="Cambria"/>
                <a:buNone/>
              </a:pPr>
              <a:r>
                <a:rPr lang="en-US" sz="2100" b="0" i="0" u="none" strike="noStrike" cap="none">
                  <a:solidFill>
                    <a:srgbClr val="000000"/>
                  </a:solidFill>
                  <a:latin typeface="Cambria"/>
                  <a:ea typeface="Cambria"/>
                  <a:cs typeface="Cambria"/>
                  <a:sym typeface="Cambria"/>
                </a:rPr>
                <a:t>Trái phiếu Xanh có đảm bảo (Secured Green Bond)</a:t>
              </a:r>
              <a:endParaRPr sz="1400" b="0" i="0" u="none" strike="noStrike" cap="none">
                <a:solidFill>
                  <a:srgbClr val="000000"/>
                </a:solidFill>
                <a:latin typeface="Arial"/>
                <a:ea typeface="Arial"/>
                <a:cs typeface="Arial"/>
                <a:sym typeface="Arial"/>
              </a:endParaRPr>
            </a:p>
          </p:txBody>
        </p:sp>
        <p:sp>
          <p:nvSpPr>
            <p:cNvPr id="280" name="Google Shape;280;p21"/>
            <p:cNvSpPr/>
            <p:nvPr/>
          </p:nvSpPr>
          <p:spPr>
            <a:xfrm>
              <a:off x="5002891" y="2940671"/>
              <a:ext cx="991535" cy="1487303"/>
            </a:xfrm>
            <a:prstGeom prst="rect">
              <a:avLst/>
            </a:prstGeom>
            <a:solidFill>
              <a:srgbClr val="B8E7D3"/>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281" name="Google Shape;28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22</a:t>
            </a:f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22"/>
          <p:cNvSpPr txBox="1"/>
          <p:nvPr/>
        </p:nvSpPr>
        <p:spPr>
          <a:xfrm>
            <a:off x="941166" y="1347434"/>
            <a:ext cx="10494621" cy="101476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CÁC THÀNH PHẦN CỐT LÕI CỦA NGUYÊN TẮC TRÁI PHIẾU XANH</a:t>
            </a:r>
            <a:endParaRPr sz="3200" b="1" i="0" u="none" strike="noStrike" cap="none">
              <a:solidFill>
                <a:schemeClr val="lt1"/>
              </a:solidFill>
              <a:latin typeface="Cambria"/>
              <a:ea typeface="Cambria"/>
              <a:cs typeface="Cambria"/>
              <a:sym typeface="Cambria"/>
            </a:endParaRPr>
          </a:p>
        </p:txBody>
      </p:sp>
      <p:grpSp>
        <p:nvGrpSpPr>
          <p:cNvPr id="287" name="Google Shape;287;p22"/>
          <p:cNvGrpSpPr/>
          <p:nvPr/>
        </p:nvGrpSpPr>
        <p:grpSpPr>
          <a:xfrm>
            <a:off x="941166" y="2570459"/>
            <a:ext cx="6282594" cy="4205125"/>
            <a:chOff x="3105150" y="1545257"/>
            <a:chExt cx="5988050" cy="5179528"/>
          </a:xfrm>
        </p:grpSpPr>
        <p:grpSp>
          <p:nvGrpSpPr>
            <p:cNvPr id="288" name="Google Shape;288;p22"/>
            <p:cNvGrpSpPr/>
            <p:nvPr/>
          </p:nvGrpSpPr>
          <p:grpSpPr>
            <a:xfrm>
              <a:off x="3111500" y="1545257"/>
              <a:ext cx="5981700" cy="1070944"/>
              <a:chOff x="3111500" y="1596057"/>
              <a:chExt cx="4965700" cy="1047745"/>
            </a:xfrm>
          </p:grpSpPr>
          <p:sp>
            <p:nvSpPr>
              <p:cNvPr id="289" name="Google Shape;289;p22"/>
              <p:cNvSpPr/>
              <p:nvPr/>
            </p:nvSpPr>
            <p:spPr>
              <a:xfrm>
                <a:off x="3111500" y="1596057"/>
                <a:ext cx="4965700" cy="1047745"/>
              </a:xfrm>
              <a:prstGeom prst="roundRect">
                <a:avLst>
                  <a:gd name="adj" fmla="val 16667"/>
                </a:avLst>
              </a:prstGeom>
              <a:solidFill>
                <a:srgbClr val="00B0F0"/>
              </a:solidFill>
              <a:ln w="254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FFFF"/>
                    </a:solidFill>
                    <a:latin typeface="Cambria"/>
                    <a:ea typeface="Cambria"/>
                    <a:cs typeface="Cambria"/>
                    <a:sym typeface="Cambria"/>
                  </a:rPr>
                  <a:t>1. Sử dụng vốn</a:t>
                </a:r>
                <a:endParaRPr sz="1800" b="1" i="0" u="none" strike="noStrike" cap="none">
                  <a:solidFill>
                    <a:srgbClr val="FFFFFF"/>
                  </a:solidFill>
                  <a:latin typeface="Cambria"/>
                  <a:ea typeface="Cambria"/>
                  <a:cs typeface="Cambria"/>
                  <a:sym typeface="Cambria"/>
                </a:endParaRPr>
              </a:p>
            </p:txBody>
          </p:sp>
          <p:sp>
            <p:nvSpPr>
              <p:cNvPr id="290" name="Google Shape;290;p22"/>
              <p:cNvSpPr/>
              <p:nvPr/>
            </p:nvSpPr>
            <p:spPr>
              <a:xfrm>
                <a:off x="3263900" y="2002591"/>
                <a:ext cx="4699000" cy="492113"/>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100% số tiền huy động sử dụng cho dự án xanh đủ điều kiện</a:t>
                </a:r>
                <a:endParaRPr sz="1600" b="0" i="0" u="none" strike="noStrike" cap="none">
                  <a:solidFill>
                    <a:srgbClr val="000000"/>
                  </a:solidFill>
                  <a:latin typeface="Cambria"/>
                  <a:ea typeface="Cambria"/>
                  <a:cs typeface="Cambria"/>
                  <a:sym typeface="Cambria"/>
                </a:endParaRPr>
              </a:p>
            </p:txBody>
          </p:sp>
        </p:grpSp>
        <p:grpSp>
          <p:nvGrpSpPr>
            <p:cNvPr id="291" name="Google Shape;291;p22"/>
            <p:cNvGrpSpPr/>
            <p:nvPr/>
          </p:nvGrpSpPr>
          <p:grpSpPr>
            <a:xfrm>
              <a:off x="3105150" y="2914785"/>
              <a:ext cx="5981700" cy="1070944"/>
              <a:chOff x="3111500" y="1596057"/>
              <a:chExt cx="4965700" cy="1047745"/>
            </a:xfrm>
          </p:grpSpPr>
          <p:sp>
            <p:nvSpPr>
              <p:cNvPr id="292" name="Google Shape;292;p22"/>
              <p:cNvSpPr/>
              <p:nvPr/>
            </p:nvSpPr>
            <p:spPr>
              <a:xfrm>
                <a:off x="3111500" y="1596057"/>
                <a:ext cx="4965700" cy="1047745"/>
              </a:xfrm>
              <a:prstGeom prst="roundRect">
                <a:avLst>
                  <a:gd name="adj" fmla="val 16667"/>
                </a:avLst>
              </a:prstGeom>
              <a:solidFill>
                <a:srgbClr val="00B0F0"/>
              </a:solidFill>
              <a:ln w="254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FFFF"/>
                    </a:solidFill>
                    <a:latin typeface="Cambria"/>
                    <a:ea typeface="Cambria"/>
                    <a:cs typeface="Cambria"/>
                    <a:sym typeface="Cambria"/>
                  </a:rPr>
                  <a:t>2. Quy trình đánh giá và lựa chọn dự án</a:t>
                </a:r>
                <a:endParaRPr sz="1800" b="1" i="0" u="none" strike="noStrike" cap="none">
                  <a:solidFill>
                    <a:srgbClr val="FFFFFF"/>
                  </a:solidFill>
                  <a:latin typeface="Cambria"/>
                  <a:ea typeface="Cambria"/>
                  <a:cs typeface="Cambria"/>
                  <a:sym typeface="Cambria"/>
                </a:endParaRPr>
              </a:p>
            </p:txBody>
          </p:sp>
          <p:sp>
            <p:nvSpPr>
              <p:cNvPr id="293" name="Google Shape;293;p22"/>
              <p:cNvSpPr/>
              <p:nvPr/>
            </p:nvSpPr>
            <p:spPr>
              <a:xfrm>
                <a:off x="3263900" y="2002591"/>
                <a:ext cx="4699000" cy="492113"/>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Công bố mục tiêu, quy trình lựa chọn và quản lý rủi ro</a:t>
                </a:r>
                <a:endParaRPr sz="1600" b="0" i="0" u="none" strike="noStrike" cap="none">
                  <a:solidFill>
                    <a:srgbClr val="000000"/>
                  </a:solidFill>
                  <a:latin typeface="Cambria"/>
                  <a:ea typeface="Cambria"/>
                  <a:cs typeface="Cambria"/>
                  <a:sym typeface="Cambria"/>
                </a:endParaRPr>
              </a:p>
            </p:txBody>
          </p:sp>
        </p:grpSp>
        <p:grpSp>
          <p:nvGrpSpPr>
            <p:cNvPr id="294" name="Google Shape;294;p22"/>
            <p:cNvGrpSpPr/>
            <p:nvPr/>
          </p:nvGrpSpPr>
          <p:grpSpPr>
            <a:xfrm>
              <a:off x="3105150" y="4335113"/>
              <a:ext cx="5981700" cy="1070944"/>
              <a:chOff x="3111500" y="1596057"/>
              <a:chExt cx="4965700" cy="1047745"/>
            </a:xfrm>
          </p:grpSpPr>
          <p:sp>
            <p:nvSpPr>
              <p:cNvPr id="295" name="Google Shape;295;p22"/>
              <p:cNvSpPr/>
              <p:nvPr/>
            </p:nvSpPr>
            <p:spPr>
              <a:xfrm>
                <a:off x="3111500" y="1596057"/>
                <a:ext cx="4965700" cy="1047745"/>
              </a:xfrm>
              <a:prstGeom prst="roundRect">
                <a:avLst>
                  <a:gd name="adj" fmla="val 16667"/>
                </a:avLst>
              </a:prstGeom>
              <a:solidFill>
                <a:srgbClr val="00B0F0"/>
              </a:solidFill>
              <a:ln w="254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FFFF"/>
                    </a:solidFill>
                    <a:latin typeface="Cambria"/>
                    <a:ea typeface="Cambria"/>
                    <a:cs typeface="Cambria"/>
                    <a:sym typeface="Cambria"/>
                  </a:rPr>
                  <a:t>3. Quản lý vốn</a:t>
                </a:r>
                <a:endParaRPr sz="1800" b="1" i="0" u="none" strike="noStrike" cap="none">
                  <a:solidFill>
                    <a:srgbClr val="FFFFFF"/>
                  </a:solidFill>
                  <a:latin typeface="Cambria"/>
                  <a:ea typeface="Cambria"/>
                  <a:cs typeface="Cambria"/>
                  <a:sym typeface="Cambria"/>
                </a:endParaRPr>
              </a:p>
            </p:txBody>
          </p:sp>
          <p:sp>
            <p:nvSpPr>
              <p:cNvPr id="296" name="Google Shape;296;p22"/>
              <p:cNvSpPr/>
              <p:nvPr/>
            </p:nvSpPr>
            <p:spPr>
              <a:xfrm>
                <a:off x="3263900" y="2002591"/>
                <a:ext cx="4699000" cy="492113"/>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Theo dõi riêng biệt, khuyến khích kiểm toán độc lập</a:t>
                </a:r>
                <a:endParaRPr sz="1600" b="0" i="0" u="none" strike="noStrike" cap="none">
                  <a:solidFill>
                    <a:srgbClr val="000000"/>
                  </a:solidFill>
                  <a:latin typeface="Cambria"/>
                  <a:ea typeface="Cambria"/>
                  <a:cs typeface="Cambria"/>
                  <a:sym typeface="Cambria"/>
                </a:endParaRPr>
              </a:p>
            </p:txBody>
          </p:sp>
        </p:grpSp>
        <p:grpSp>
          <p:nvGrpSpPr>
            <p:cNvPr id="297" name="Google Shape;297;p22"/>
            <p:cNvGrpSpPr/>
            <p:nvPr/>
          </p:nvGrpSpPr>
          <p:grpSpPr>
            <a:xfrm>
              <a:off x="3105150" y="5653841"/>
              <a:ext cx="5981700" cy="1070944"/>
              <a:chOff x="3111500" y="1596057"/>
              <a:chExt cx="4965700" cy="1047745"/>
            </a:xfrm>
          </p:grpSpPr>
          <p:sp>
            <p:nvSpPr>
              <p:cNvPr id="298" name="Google Shape;298;p22"/>
              <p:cNvSpPr/>
              <p:nvPr/>
            </p:nvSpPr>
            <p:spPr>
              <a:xfrm>
                <a:off x="3111500" y="1596057"/>
                <a:ext cx="4965700" cy="1047745"/>
              </a:xfrm>
              <a:prstGeom prst="roundRect">
                <a:avLst>
                  <a:gd name="adj" fmla="val 16667"/>
                </a:avLst>
              </a:prstGeom>
              <a:solidFill>
                <a:srgbClr val="00B0F0"/>
              </a:solidFill>
              <a:ln w="25400" cap="flat" cmpd="sng">
                <a:solidFill>
                  <a:srgbClr val="FFFFFF"/>
                </a:solidFill>
                <a:prstDash val="solid"/>
                <a:round/>
                <a:headEnd type="none" w="sm" len="sm"/>
                <a:tailEnd type="none" w="sm" len="sm"/>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FFFFFF"/>
                    </a:solidFill>
                    <a:latin typeface="Cambria"/>
                    <a:ea typeface="Cambria"/>
                    <a:cs typeface="Cambria"/>
                    <a:sym typeface="Cambria"/>
                  </a:rPr>
                  <a:t>4. Báo cáo</a:t>
                </a:r>
                <a:endParaRPr sz="1800" b="1" i="0" u="none" strike="noStrike" cap="none">
                  <a:solidFill>
                    <a:srgbClr val="FFFFFF"/>
                  </a:solidFill>
                  <a:latin typeface="Cambria"/>
                  <a:ea typeface="Cambria"/>
                  <a:cs typeface="Cambria"/>
                  <a:sym typeface="Cambria"/>
                </a:endParaRPr>
              </a:p>
            </p:txBody>
          </p:sp>
          <p:sp>
            <p:nvSpPr>
              <p:cNvPr id="299" name="Google Shape;299;p22"/>
              <p:cNvSpPr/>
              <p:nvPr/>
            </p:nvSpPr>
            <p:spPr>
              <a:xfrm>
                <a:off x="3263900" y="2002591"/>
                <a:ext cx="4699000" cy="492113"/>
              </a:xfrm>
              <a:prstGeom prst="roundRect">
                <a:avLst>
                  <a:gd name="adj" fmla="val 16667"/>
                </a:avLst>
              </a:prstGeom>
              <a:solidFill>
                <a:srgbClr val="FFFFFF"/>
              </a:soli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Báo cáo định kỳ về sử dụng vốn và tác động của dự án</a:t>
                </a:r>
                <a:endParaRPr sz="1600" b="0" i="0" u="none" strike="noStrike" cap="none">
                  <a:solidFill>
                    <a:srgbClr val="000000"/>
                  </a:solidFill>
                  <a:latin typeface="Cambria"/>
                  <a:ea typeface="Cambria"/>
                  <a:cs typeface="Cambria"/>
                  <a:sym typeface="Cambria"/>
                </a:endParaRPr>
              </a:p>
            </p:txBody>
          </p:sp>
        </p:grpSp>
        <p:sp>
          <p:nvSpPr>
            <p:cNvPr id="300" name="Google Shape;300;p22"/>
            <p:cNvSpPr/>
            <p:nvPr/>
          </p:nvSpPr>
          <p:spPr>
            <a:xfrm>
              <a:off x="5873750" y="2616201"/>
              <a:ext cx="311150" cy="298584"/>
            </a:xfrm>
            <a:prstGeom prst="downArrow">
              <a:avLst>
                <a:gd name="adj1" fmla="val 50000"/>
                <a:gd name="adj2" fmla="val 50000"/>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01" name="Google Shape;301;p22"/>
            <p:cNvSpPr/>
            <p:nvPr/>
          </p:nvSpPr>
          <p:spPr>
            <a:xfrm>
              <a:off x="5940425" y="3985729"/>
              <a:ext cx="311150" cy="298584"/>
            </a:xfrm>
            <a:prstGeom prst="downArrow">
              <a:avLst>
                <a:gd name="adj1" fmla="val 50000"/>
                <a:gd name="adj2" fmla="val 50000"/>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sp>
          <p:nvSpPr>
            <p:cNvPr id="302" name="Google Shape;302;p22"/>
            <p:cNvSpPr/>
            <p:nvPr/>
          </p:nvSpPr>
          <p:spPr>
            <a:xfrm>
              <a:off x="5994400" y="5417265"/>
              <a:ext cx="311150" cy="298584"/>
            </a:xfrm>
            <a:prstGeom prst="downArrow">
              <a:avLst>
                <a:gd name="adj1" fmla="val 50000"/>
                <a:gd name="adj2" fmla="val 50000"/>
              </a:avLst>
            </a:prstGeom>
            <a:solidFill>
              <a:srgbClr val="FFC000"/>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FFFFFF"/>
                </a:solidFill>
                <a:latin typeface="Arial"/>
                <a:ea typeface="Arial"/>
                <a:cs typeface="Arial"/>
                <a:sym typeface="Arial"/>
              </a:endParaRPr>
            </a:p>
          </p:txBody>
        </p:sp>
      </p:grpSp>
      <p:sp>
        <p:nvSpPr>
          <p:cNvPr id="303" name="Google Shape;303;p22"/>
          <p:cNvSpPr txBox="1"/>
          <p:nvPr/>
        </p:nvSpPr>
        <p:spPr>
          <a:xfrm>
            <a:off x="8317932" y="2570460"/>
            <a:ext cx="3385118" cy="1420261"/>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2000"/>
              <a:buFont typeface="Arial"/>
              <a:buNone/>
            </a:pPr>
            <a:r>
              <a:rPr lang="en-US" sz="2000" b="0" i="0" u="none" strike="noStrike" cap="none">
                <a:solidFill>
                  <a:srgbClr val="000000"/>
                </a:solidFill>
                <a:latin typeface="Cambria"/>
                <a:ea typeface="Cambria"/>
                <a:cs typeface="Cambria"/>
                <a:sym typeface="Cambria"/>
              </a:rPr>
              <a:t>Các khuyến nghị chính</a:t>
            </a:r>
            <a:endParaRPr sz="2000" b="0" i="0" u="none" strike="noStrike" cap="none">
              <a:solidFill>
                <a:srgbClr val="000000"/>
              </a:solidFill>
              <a:latin typeface="Cambria"/>
              <a:ea typeface="Cambria"/>
              <a:cs typeface="Cambria"/>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Khung trái phiếu xanh</a:t>
            </a:r>
            <a:endParaRPr sz="2000" b="0" i="0" u="none" strike="noStrike" cap="none">
              <a:solidFill>
                <a:srgbClr val="000000"/>
              </a:solidFill>
              <a:latin typeface="Cambria"/>
              <a:ea typeface="Cambria"/>
              <a:cs typeface="Cambria"/>
              <a:sym typeface="Cambria"/>
            </a:endParaRPr>
          </a:p>
          <a:p>
            <a:pPr marL="342900" marR="0" lvl="0" indent="-342900" algn="l" rtl="0">
              <a:lnSpc>
                <a:spcPct val="150000"/>
              </a:lnSpc>
              <a:spcBef>
                <a:spcPts val="0"/>
              </a:spcBef>
              <a:spcAft>
                <a:spcPts val="0"/>
              </a:spcAft>
              <a:buClr>
                <a:srgbClr val="000000"/>
              </a:buClr>
              <a:buSzPts val="2000"/>
              <a:buFont typeface="Arial"/>
              <a:buChar char="•"/>
            </a:pPr>
            <a:r>
              <a:rPr lang="en-US" sz="2000" b="0" i="0" u="none" strike="noStrike" cap="none">
                <a:solidFill>
                  <a:srgbClr val="000000"/>
                </a:solidFill>
                <a:latin typeface="Cambria"/>
                <a:ea typeface="Cambria"/>
                <a:cs typeface="Cambria"/>
                <a:sym typeface="Cambria"/>
              </a:rPr>
              <a:t>Đánh giá từ bên ngoài</a:t>
            </a:r>
            <a:endParaRPr sz="2000" b="0" i="0" u="none" strike="noStrike" cap="none">
              <a:solidFill>
                <a:srgbClr val="000000"/>
              </a:solidFill>
              <a:latin typeface="Cambria"/>
              <a:ea typeface="Cambria"/>
              <a:cs typeface="Cambria"/>
              <a:sym typeface="Cambria"/>
            </a:endParaRPr>
          </a:p>
        </p:txBody>
      </p:sp>
      <p:sp>
        <p:nvSpPr>
          <p:cNvPr id="304" name="Google Shape;304;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23"/>
          <p:cNvSpPr txBox="1"/>
          <p:nvPr/>
        </p:nvSpPr>
        <p:spPr>
          <a:xfrm>
            <a:off x="941165" y="1022107"/>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SO SÁNH TÍN DỤNG XANH &amp; TRÁI PHIẾU XANH</a:t>
            </a:r>
            <a:endParaRPr sz="3200" b="1" i="0" u="none" strike="noStrike" cap="none">
              <a:solidFill>
                <a:schemeClr val="lt1"/>
              </a:solidFill>
              <a:latin typeface="Cambria"/>
              <a:ea typeface="Cambria"/>
              <a:cs typeface="Cambria"/>
              <a:sym typeface="Cambria"/>
            </a:endParaRPr>
          </a:p>
        </p:txBody>
      </p:sp>
      <p:graphicFrame>
        <p:nvGraphicFramePr>
          <p:cNvPr id="310" name="Google Shape;310;p23"/>
          <p:cNvGraphicFramePr/>
          <p:nvPr/>
        </p:nvGraphicFramePr>
        <p:xfrm>
          <a:off x="419275" y="1746540"/>
          <a:ext cx="3000000" cy="3000000"/>
        </p:xfrm>
        <a:graphic>
          <a:graphicData uri="http://schemas.openxmlformats.org/drawingml/2006/table">
            <a:tbl>
              <a:tblPr>
                <a:noFill/>
                <a:tableStyleId>{4FD6A3EF-F871-44F1-81C7-64A23CD07748}</a:tableStyleId>
              </a:tblPr>
              <a:tblGrid>
                <a:gridCol w="1657800">
                  <a:extLst>
                    <a:ext uri="{9D8B030D-6E8A-4147-A177-3AD203B41FA5}">
                      <a16:colId xmlns:a16="http://schemas.microsoft.com/office/drawing/2014/main" val="20000"/>
                    </a:ext>
                  </a:extLst>
                </a:gridCol>
                <a:gridCol w="4813300">
                  <a:extLst>
                    <a:ext uri="{9D8B030D-6E8A-4147-A177-3AD203B41FA5}">
                      <a16:colId xmlns:a16="http://schemas.microsoft.com/office/drawing/2014/main" val="20001"/>
                    </a:ext>
                  </a:extLst>
                </a:gridCol>
                <a:gridCol w="5067300">
                  <a:extLst>
                    <a:ext uri="{9D8B030D-6E8A-4147-A177-3AD203B41FA5}">
                      <a16:colId xmlns:a16="http://schemas.microsoft.com/office/drawing/2014/main" val="20002"/>
                    </a:ext>
                  </a:extLst>
                </a:gridCol>
              </a:tblGrid>
              <a:tr h="2364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Tiêu chí</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ctr" rtl="0">
                        <a:lnSpc>
                          <a:spcPct val="115000"/>
                        </a:lnSpc>
                        <a:spcBef>
                          <a:spcPts val="0"/>
                        </a:spcBef>
                        <a:spcAft>
                          <a:spcPts val="0"/>
                        </a:spcAft>
                        <a:buClr>
                          <a:schemeClr val="dk1"/>
                        </a:buClr>
                        <a:buSzPts val="1400"/>
                        <a:buFont typeface="Cambria"/>
                        <a:buNone/>
                      </a:pPr>
                      <a:r>
                        <a:rPr lang="en-US" sz="1400" b="1" u="none" strike="noStrike" cap="none">
                          <a:solidFill>
                            <a:schemeClr val="dk1"/>
                          </a:solidFill>
                          <a:latin typeface="Cambria"/>
                          <a:ea typeface="Cambria"/>
                          <a:cs typeface="Cambria"/>
                          <a:sym typeface="Cambria"/>
                        </a:rPr>
                        <a:t>Tín dụng Xanh (Green Credit)</a:t>
                      </a:r>
                      <a:endParaRPr sz="1400" b="1"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ctr" rtl="0">
                        <a:lnSpc>
                          <a:spcPct val="115000"/>
                        </a:lnSpc>
                        <a:spcBef>
                          <a:spcPts val="0"/>
                        </a:spcBef>
                        <a:spcAft>
                          <a:spcPts val="0"/>
                        </a:spcAft>
                        <a:buClr>
                          <a:schemeClr val="dk1"/>
                        </a:buClr>
                        <a:buSzPts val="1400"/>
                        <a:buFont typeface="Cambria"/>
                        <a:buNone/>
                      </a:pPr>
                      <a:r>
                        <a:rPr lang="en-US" sz="1400" b="1" u="none" strike="noStrike" cap="none">
                          <a:solidFill>
                            <a:schemeClr val="dk1"/>
                          </a:solidFill>
                          <a:latin typeface="Cambria"/>
                          <a:ea typeface="Cambria"/>
                          <a:cs typeface="Cambria"/>
                          <a:sym typeface="Cambria"/>
                        </a:rPr>
                        <a:t>Trái phiếu Xanh (Green Bond)</a:t>
                      </a:r>
                      <a:endParaRPr sz="1400" b="1"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extLst>
                  <a:ext uri="{0D108BD9-81ED-4DB2-BD59-A6C34878D82A}">
                    <a16:rowId xmlns:a16="http://schemas.microsoft.com/office/drawing/2014/main" val="10000"/>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Khái niệm</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Khoản vay do ngân hàng cấp cho các Dự án Xanh đủ điều kiện</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Công cụ nợ phát hành trên thị trường để huy động vốn cho Dự án Xanh</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Chủ thể cấp vốn</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Ngân hàng hoặc tổ chức tín dụng</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Nhà đầu tư trên thị trường trái phiếu (tổ chức, cá nhân, quỹ đầu tư...)</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364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Chủ thể phát hành</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Ngân hàng là bên cho vay</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Doanh nghiệp, tổ chức phát hành trái phiếu</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Hình thức huy động vốn</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Huy động trực tiếp từ ngân hàng qua hợp đồng vay</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Huy động từ thị trường vốn thông qua phát hành trái phiếu</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4"/>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Thời hạn và lãi suất</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 ngân hàng và khách hàng thỏa thuận (theo quy định tín dụng)</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 tổ chức phát hành quy định và công bố trong bản chào bán</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5"/>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Điều kiện sử dụng vốn</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Vốn chỉ được dùng cho Dự án Xanh đã được ngân hàng thẩm định</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Vốn sử dụng đúng mục đích "xanh", theo quy định của Green Bond Principles (GBP)</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6"/>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Cơ sở pháp lý</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Chính sách tín dụng xanh nội bộ, thông tư ngân hàng nhà nước</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Theo chuẩn mực quốc tế (ICMA - GBP), luật chứng khoán, quy định phát hành trái phiếu</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7"/>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Yêu cầu báo cáo và minh bạch</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 ngân hàng kiểm tra định kỳ trong thời hạn vay</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Yêu cầu cao: báo cáo định kỳ về việc sử dụng vốn &amp; tác động môi trường</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8"/>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Giám sát bên ngoài</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Không bắt buộc có đánh giá độc lập (tùy ngân hàng)</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Thường có bên thứ ba đánh giá trước và sau phát hành (external review)</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9"/>
                  </a:ext>
                </a:extLst>
              </a:tr>
              <a:tr h="2364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Tính thanh khoản</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Thấp hơn, không thể chuyển nhượng dễ dàng</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Có thể giao dịch thứ cấp nếu niêm yết</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0"/>
                  </a:ext>
                </a:extLst>
              </a:tr>
              <a:tr h="477625">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solidFill>
                            <a:schemeClr val="dk1"/>
                          </a:solidFill>
                          <a:latin typeface="Cambria"/>
                          <a:ea typeface="Cambria"/>
                          <a:cs typeface="Cambria"/>
                          <a:sym typeface="Cambria"/>
                        </a:rPr>
                        <a:t>Ứng dụng phổ biến</a:t>
                      </a:r>
                      <a:endParaRPr sz="1400" u="none" strike="noStrike" cap="none">
                        <a:solidFill>
                          <a:schemeClr val="dk1"/>
                        </a:solidFill>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C8F9FC"/>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Doanh nghiệp vừa và nhỏ, dự án cần tài trợ đơn lẻ</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400"/>
                        <a:buFont typeface="Cambria"/>
                        <a:buNone/>
                      </a:pPr>
                      <a:r>
                        <a:rPr lang="en-US" sz="1400" u="none" strike="noStrike" cap="none">
                          <a:latin typeface="Cambria"/>
                          <a:ea typeface="Cambria"/>
                          <a:cs typeface="Cambria"/>
                          <a:sym typeface="Cambria"/>
                        </a:rPr>
                        <a:t>Doanh nghiệp lớn, tổ chức phát triển, chính phủ, dự án quy mô lớn</a:t>
                      </a:r>
                      <a:endParaRPr sz="1400" u="none" strike="noStrike" cap="none">
                        <a:latin typeface="Cambria"/>
                        <a:ea typeface="Cambria"/>
                        <a:cs typeface="Cambria"/>
                        <a:sym typeface="Cambria"/>
                      </a:endParaRPr>
                    </a:p>
                  </a:txBody>
                  <a:tcPr marL="9175" marR="9175" marT="9175" marB="917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11"/>
                  </a:ext>
                </a:extLst>
              </a:tr>
            </a:tbl>
          </a:graphicData>
        </a:graphic>
      </p:graphicFrame>
      <p:sp>
        <p:nvSpPr>
          <p:cNvPr id="311" name="Google Shape;311;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24</a:t>
            </a:fld>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24"/>
          <p:cNvSpPr txBox="1"/>
          <p:nvPr/>
        </p:nvSpPr>
        <p:spPr>
          <a:xfrm>
            <a:off x="636366" y="1277548"/>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TÀI CHÍNH BỀN VỮNG</a:t>
            </a:r>
            <a:endParaRPr sz="1400" b="0" i="0" u="none" strike="noStrike" cap="none">
              <a:solidFill>
                <a:srgbClr val="000000"/>
              </a:solidFill>
              <a:latin typeface="Arial"/>
              <a:ea typeface="Arial"/>
              <a:cs typeface="Arial"/>
              <a:sym typeface="Arial"/>
            </a:endParaRPr>
          </a:p>
        </p:txBody>
      </p:sp>
      <p:pic>
        <p:nvPicPr>
          <p:cNvPr id="317" name="Google Shape;317;p24" descr="A diagram of different types of water&#10;&#10;AI-generated content may be incorrect."/>
          <p:cNvPicPr preferRelativeResize="0"/>
          <p:nvPr/>
        </p:nvPicPr>
        <p:blipFill rotWithShape="1">
          <a:blip r:embed="rId3">
            <a:alphaModFix/>
          </a:blip>
          <a:srcRect/>
          <a:stretch/>
        </p:blipFill>
        <p:spPr>
          <a:xfrm>
            <a:off x="4811934" y="1347434"/>
            <a:ext cx="7199735" cy="5510566"/>
          </a:xfrm>
          <a:prstGeom prst="rect">
            <a:avLst/>
          </a:prstGeom>
          <a:noFill/>
          <a:ln>
            <a:noFill/>
          </a:ln>
        </p:spPr>
      </p:pic>
      <p:sp>
        <p:nvSpPr>
          <p:cNvPr id="318" name="Google Shape;318;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25</a:t>
            </a:fld>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25"/>
          <p:cNvSpPr txBox="1"/>
          <p:nvPr/>
        </p:nvSpPr>
        <p:spPr>
          <a:xfrm>
            <a:off x="941166" y="1347434"/>
            <a:ext cx="1527713" cy="4184686"/>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HỆ SINH THÁI TÀI CHÍNH XANH</a:t>
            </a:r>
            <a:endParaRPr sz="1400" b="0" i="0" u="none" strike="noStrike" cap="none">
              <a:solidFill>
                <a:srgbClr val="000000"/>
              </a:solidFill>
              <a:latin typeface="Arial"/>
              <a:ea typeface="Arial"/>
              <a:cs typeface="Arial"/>
              <a:sym typeface="Arial"/>
            </a:endParaRPr>
          </a:p>
        </p:txBody>
      </p:sp>
      <p:pic>
        <p:nvPicPr>
          <p:cNvPr id="324" name="Google Shape;324;p25" descr="A diagram of a market&#10;&#10;AI-generated content may be incorrect."/>
          <p:cNvPicPr preferRelativeResize="0"/>
          <p:nvPr/>
        </p:nvPicPr>
        <p:blipFill rotWithShape="1">
          <a:blip r:embed="rId3">
            <a:alphaModFix/>
          </a:blip>
          <a:srcRect/>
          <a:stretch/>
        </p:blipFill>
        <p:spPr>
          <a:xfrm>
            <a:off x="2919463" y="1347434"/>
            <a:ext cx="7816113" cy="5327650"/>
          </a:xfrm>
          <a:prstGeom prst="rect">
            <a:avLst/>
          </a:prstGeom>
          <a:noFill/>
          <a:ln>
            <a:noFill/>
          </a:ln>
        </p:spPr>
      </p:pic>
      <p:sp>
        <p:nvSpPr>
          <p:cNvPr id="325" name="Google Shape;325;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26</a:t>
            </a:f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sp>
        <p:nvSpPr>
          <p:cNvPr id="330" name="Google Shape;330;p26"/>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TÓM TẮT</a:t>
            </a:r>
            <a:endParaRPr sz="3200" b="1" i="0" u="none" strike="noStrike" cap="none">
              <a:solidFill>
                <a:schemeClr val="lt1"/>
              </a:solidFill>
              <a:latin typeface="Cambria"/>
              <a:ea typeface="Cambria"/>
              <a:cs typeface="Cambria"/>
              <a:sym typeface="Cambria"/>
            </a:endParaRPr>
          </a:p>
        </p:txBody>
      </p:sp>
      <p:sp>
        <p:nvSpPr>
          <p:cNvPr id="331" name="Google Shape;331;p26"/>
          <p:cNvSpPr/>
          <p:nvPr/>
        </p:nvSpPr>
        <p:spPr>
          <a:xfrm>
            <a:off x="5793817" y="1193801"/>
            <a:ext cx="2705100" cy="719756"/>
          </a:xfrm>
          <a:prstGeom prst="ellipse">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DỰ ÁN XANH</a:t>
            </a:r>
            <a:endParaRPr sz="1400" b="0" i="0" u="none" strike="noStrike" cap="none">
              <a:solidFill>
                <a:srgbClr val="000000"/>
              </a:solidFill>
              <a:latin typeface="Arial"/>
              <a:ea typeface="Arial"/>
              <a:cs typeface="Arial"/>
              <a:sym typeface="Arial"/>
            </a:endParaRPr>
          </a:p>
        </p:txBody>
      </p:sp>
      <p:sp>
        <p:nvSpPr>
          <p:cNvPr id="332" name="Google Shape;332;p26"/>
          <p:cNvSpPr/>
          <p:nvPr/>
        </p:nvSpPr>
        <p:spPr>
          <a:xfrm>
            <a:off x="4339667" y="2252178"/>
            <a:ext cx="5613400" cy="29591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Dự án xanh đủ điều kiện</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Năng lượng tái tạo</a:t>
            </a:r>
            <a:endParaRPr sz="16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Sử dụng năng lượng hiệu quả</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Phòng ngừa và kiểm soát ô nhiễm</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Quản lý bền vững tài nguyên thiên nhiên và sử dụng đất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Bảo tồn đa dang sinh học trên cạn và duới nước</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Giao thông sạch</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Quản lý nước và nước thải bền vững</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Thích ứng với biến đổi khí hậu</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Các tòa nhà xanh</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Nền kinh tế tuần hoàn</a:t>
            </a:r>
            <a:endParaRPr sz="1600" b="0" i="0" u="none" strike="noStrike" cap="none">
              <a:solidFill>
                <a:srgbClr val="000000"/>
              </a:solidFill>
              <a:latin typeface="Cambria"/>
              <a:ea typeface="Cambria"/>
              <a:cs typeface="Cambria"/>
              <a:sym typeface="Cambria"/>
            </a:endParaRPr>
          </a:p>
        </p:txBody>
      </p:sp>
      <p:sp>
        <p:nvSpPr>
          <p:cNvPr id="333" name="Google Shape;333;p26"/>
          <p:cNvSpPr/>
          <p:nvPr/>
        </p:nvSpPr>
        <p:spPr>
          <a:xfrm>
            <a:off x="2599767" y="5549900"/>
            <a:ext cx="1879600"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TÍN DỤNG XANH</a:t>
            </a:r>
            <a:endParaRPr sz="1400" b="0" i="0" u="none" strike="noStrike" cap="none">
              <a:solidFill>
                <a:srgbClr val="000000"/>
              </a:solidFill>
              <a:latin typeface="Arial"/>
              <a:ea typeface="Arial"/>
              <a:cs typeface="Arial"/>
              <a:sym typeface="Arial"/>
            </a:endParaRPr>
          </a:p>
        </p:txBody>
      </p:sp>
      <p:sp>
        <p:nvSpPr>
          <p:cNvPr id="334" name="Google Shape;334;p26"/>
          <p:cNvSpPr/>
          <p:nvPr/>
        </p:nvSpPr>
        <p:spPr>
          <a:xfrm>
            <a:off x="9381566" y="5549900"/>
            <a:ext cx="2054221"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TRÁI PHIẾU XANH</a:t>
            </a:r>
            <a:endParaRPr sz="1400" b="0" i="0" u="none" strike="noStrike" cap="none">
              <a:solidFill>
                <a:srgbClr val="000000"/>
              </a:solidFill>
              <a:latin typeface="Arial"/>
              <a:ea typeface="Arial"/>
              <a:cs typeface="Arial"/>
              <a:sym typeface="Arial"/>
            </a:endParaRPr>
          </a:p>
        </p:txBody>
      </p:sp>
      <p:sp>
        <p:nvSpPr>
          <p:cNvPr id="335" name="Google Shape;335;p26"/>
          <p:cNvSpPr/>
          <p:nvPr/>
        </p:nvSpPr>
        <p:spPr>
          <a:xfrm>
            <a:off x="5663642" y="6197600"/>
            <a:ext cx="2965450"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Bốn thành phần cốt lói của GBP</a:t>
            </a:r>
            <a:endParaRPr sz="1400" b="0" i="0" u="none" strike="noStrike" cap="none">
              <a:solidFill>
                <a:srgbClr val="000000"/>
              </a:solidFill>
              <a:latin typeface="Arial"/>
              <a:ea typeface="Arial"/>
              <a:cs typeface="Arial"/>
              <a:sym typeface="Arial"/>
            </a:endParaRPr>
          </a:p>
        </p:txBody>
      </p:sp>
      <p:cxnSp>
        <p:nvCxnSpPr>
          <p:cNvPr id="336" name="Google Shape;336;p26"/>
          <p:cNvCxnSpPr>
            <a:stCxn id="331" idx="4"/>
            <a:endCxn id="332" idx="0"/>
          </p:cNvCxnSpPr>
          <p:nvPr/>
        </p:nvCxnSpPr>
        <p:spPr>
          <a:xfrm>
            <a:off x="7146367" y="1913557"/>
            <a:ext cx="0" cy="338700"/>
          </a:xfrm>
          <a:prstGeom prst="straightConnector1">
            <a:avLst/>
          </a:prstGeom>
          <a:noFill/>
          <a:ln w="38100" cap="flat" cmpd="sng">
            <a:solidFill>
              <a:srgbClr val="000000"/>
            </a:solidFill>
            <a:prstDash val="solid"/>
            <a:round/>
            <a:headEnd type="none" w="sm" len="sm"/>
            <a:tailEnd type="triangle" w="med" len="med"/>
          </a:ln>
        </p:spPr>
      </p:cxnSp>
      <p:cxnSp>
        <p:nvCxnSpPr>
          <p:cNvPr id="337" name="Google Shape;337;p26"/>
          <p:cNvCxnSpPr>
            <a:stCxn id="332" idx="2"/>
            <a:endCxn id="333" idx="0"/>
          </p:cNvCxnSpPr>
          <p:nvPr/>
        </p:nvCxnSpPr>
        <p:spPr>
          <a:xfrm rot="5400000">
            <a:off x="5173567" y="3577178"/>
            <a:ext cx="338700" cy="3606900"/>
          </a:xfrm>
          <a:prstGeom prst="bentConnector3">
            <a:avLst>
              <a:gd name="adj1" fmla="val 50000"/>
            </a:avLst>
          </a:prstGeom>
          <a:noFill/>
          <a:ln w="38100" cap="flat" cmpd="sng">
            <a:solidFill>
              <a:srgbClr val="000000"/>
            </a:solidFill>
            <a:prstDash val="solid"/>
            <a:round/>
            <a:headEnd type="none" w="sm" len="sm"/>
            <a:tailEnd type="triangle" w="med" len="med"/>
          </a:ln>
        </p:spPr>
      </p:cxnSp>
      <p:cxnSp>
        <p:nvCxnSpPr>
          <p:cNvPr id="338" name="Google Shape;338;p26"/>
          <p:cNvCxnSpPr>
            <a:stCxn id="332" idx="2"/>
            <a:endCxn id="334" idx="0"/>
          </p:cNvCxnSpPr>
          <p:nvPr/>
        </p:nvCxnSpPr>
        <p:spPr>
          <a:xfrm rot="-5400000" flipH="1">
            <a:off x="8608117" y="3749528"/>
            <a:ext cx="338700" cy="3262200"/>
          </a:xfrm>
          <a:prstGeom prst="bentConnector3">
            <a:avLst>
              <a:gd name="adj1" fmla="val 50000"/>
            </a:avLst>
          </a:prstGeom>
          <a:noFill/>
          <a:ln w="38100" cap="flat" cmpd="sng">
            <a:solidFill>
              <a:srgbClr val="000000"/>
            </a:solidFill>
            <a:prstDash val="solid"/>
            <a:round/>
            <a:headEnd type="none" w="sm" len="sm"/>
            <a:tailEnd type="triangle" w="med" len="med"/>
          </a:ln>
        </p:spPr>
      </p:cxnSp>
      <p:cxnSp>
        <p:nvCxnSpPr>
          <p:cNvPr id="339" name="Google Shape;339;p26"/>
          <p:cNvCxnSpPr>
            <a:stCxn id="332" idx="2"/>
          </p:cNvCxnSpPr>
          <p:nvPr/>
        </p:nvCxnSpPr>
        <p:spPr>
          <a:xfrm>
            <a:off x="7146367" y="5211278"/>
            <a:ext cx="0" cy="999000"/>
          </a:xfrm>
          <a:prstGeom prst="straightConnector1">
            <a:avLst/>
          </a:prstGeom>
          <a:noFill/>
          <a:ln w="38100" cap="flat" cmpd="sng">
            <a:solidFill>
              <a:srgbClr val="000000"/>
            </a:solidFill>
            <a:prstDash val="solid"/>
            <a:round/>
            <a:headEnd type="none" w="sm" len="sm"/>
            <a:tailEnd type="triangle" w="med" len="med"/>
          </a:ln>
        </p:spPr>
      </p:cxnSp>
      <p:sp>
        <p:nvSpPr>
          <p:cNvPr id="340" name="Google Shape;340;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27</a:t>
            </a:f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2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TÓM TẮT</a:t>
            </a:r>
            <a:endParaRPr sz="3200" b="1" i="0" u="none" strike="noStrike" cap="none">
              <a:solidFill>
                <a:schemeClr val="lt1"/>
              </a:solidFill>
              <a:latin typeface="Cambria"/>
              <a:ea typeface="Cambria"/>
              <a:cs typeface="Cambria"/>
              <a:sym typeface="Cambria"/>
            </a:endParaRPr>
          </a:p>
        </p:txBody>
      </p:sp>
      <p:sp>
        <p:nvSpPr>
          <p:cNvPr id="346" name="Google Shape;346;p27"/>
          <p:cNvSpPr/>
          <p:nvPr/>
        </p:nvSpPr>
        <p:spPr>
          <a:xfrm>
            <a:off x="1422400" y="1966897"/>
            <a:ext cx="1879600"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TÍN DỤNG XANH</a:t>
            </a:r>
            <a:endParaRPr sz="1400" b="0" i="0" u="none" strike="noStrike" cap="none">
              <a:solidFill>
                <a:srgbClr val="000000"/>
              </a:solidFill>
              <a:latin typeface="Arial"/>
              <a:ea typeface="Arial"/>
              <a:cs typeface="Arial"/>
              <a:sym typeface="Arial"/>
            </a:endParaRPr>
          </a:p>
        </p:txBody>
      </p:sp>
      <p:sp>
        <p:nvSpPr>
          <p:cNvPr id="347" name="Google Shape;347;p27"/>
          <p:cNvSpPr/>
          <p:nvPr/>
        </p:nvSpPr>
        <p:spPr>
          <a:xfrm>
            <a:off x="6345766" y="1966897"/>
            <a:ext cx="1964267"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TRÁI PHIẾU XANH</a:t>
            </a:r>
            <a:endParaRPr sz="1400" b="0" i="0" u="none" strike="noStrike" cap="none">
              <a:solidFill>
                <a:srgbClr val="000000"/>
              </a:solidFill>
              <a:latin typeface="Arial"/>
              <a:ea typeface="Arial"/>
              <a:cs typeface="Arial"/>
              <a:sym typeface="Arial"/>
            </a:endParaRPr>
          </a:p>
        </p:txBody>
      </p:sp>
      <p:sp>
        <p:nvSpPr>
          <p:cNvPr id="348" name="Google Shape;348;p27"/>
          <p:cNvSpPr/>
          <p:nvPr/>
        </p:nvSpPr>
        <p:spPr>
          <a:xfrm>
            <a:off x="1422400" y="3723553"/>
            <a:ext cx="1879600" cy="558887"/>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DỰ ÁN XANH</a:t>
            </a:r>
            <a:endParaRPr sz="1400" b="0" i="0" u="none" strike="noStrike" cap="none">
              <a:solidFill>
                <a:srgbClr val="000000"/>
              </a:solidFill>
              <a:latin typeface="Arial"/>
              <a:ea typeface="Arial"/>
              <a:cs typeface="Arial"/>
              <a:sym typeface="Arial"/>
            </a:endParaRPr>
          </a:p>
        </p:txBody>
      </p:sp>
      <p:sp>
        <p:nvSpPr>
          <p:cNvPr id="349" name="Google Shape;349;p27"/>
          <p:cNvSpPr txBox="1"/>
          <p:nvPr/>
        </p:nvSpPr>
        <p:spPr>
          <a:xfrm>
            <a:off x="1749425" y="4282440"/>
            <a:ext cx="4134908" cy="2462213"/>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Năng lượng tái tạo</a:t>
            </a:r>
            <a:endParaRPr sz="1400" b="0" i="0" u="none" strike="noStrike" cap="none">
              <a:solidFill>
                <a:srgbClr val="000000"/>
              </a:solidFill>
              <a:latin typeface="Cambria"/>
              <a:ea typeface="Cambria"/>
              <a:cs typeface="Cambria"/>
              <a:sym typeface="Cambria"/>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Sử dụng năng lượng hiệu quả</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Phòng ngừa và kiểm soát ô nhiễm</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Quản lý bền vững tài nguyên thiên nhiên và sử dụng đất</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Bảo tồn đa dang sinh học trên cạn và duới nước</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Giao thông sạch</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Quản lý nước và nước thải bền vững</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Thích ứng với biến đổi khí hậu</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Các tòa nhà xanh</a:t>
            </a:r>
            <a:endParaRPr sz="1400" b="0" i="0" u="none" strike="noStrike" cap="none">
              <a:solidFill>
                <a:srgbClr val="000000"/>
              </a:solidFill>
              <a:latin typeface="Arial"/>
              <a:ea typeface="Arial"/>
              <a:cs typeface="Arial"/>
              <a:sym typeface="Arial"/>
            </a:endParaRPr>
          </a:p>
          <a:p>
            <a:pPr marL="285750" marR="0" lvl="0" indent="-285750" algn="l" rtl="0">
              <a:lnSpc>
                <a:spcPct val="100000"/>
              </a:lnSpc>
              <a:spcBef>
                <a:spcPts val="0"/>
              </a:spcBef>
              <a:spcAft>
                <a:spcPts val="0"/>
              </a:spcAft>
              <a:buClr>
                <a:srgbClr val="000000"/>
              </a:buClr>
              <a:buSzPts val="1400"/>
              <a:buFont typeface="Arial"/>
              <a:buChar char="•"/>
            </a:pPr>
            <a:r>
              <a:rPr lang="en-US" sz="1400" b="0" i="0" u="none" strike="noStrike" cap="none">
                <a:solidFill>
                  <a:srgbClr val="000000"/>
                </a:solidFill>
                <a:latin typeface="Cambria"/>
                <a:ea typeface="Cambria"/>
                <a:cs typeface="Cambria"/>
                <a:sym typeface="Cambria"/>
              </a:rPr>
              <a:t>Nền kinh tế tuần hoàn</a:t>
            </a:r>
            <a:endParaRPr sz="1400" b="0" i="0" u="none" strike="noStrike" cap="none">
              <a:solidFill>
                <a:srgbClr val="000000"/>
              </a:solidFill>
              <a:latin typeface="Cambria"/>
              <a:ea typeface="Cambria"/>
              <a:cs typeface="Cambria"/>
              <a:sym typeface="Cambria"/>
            </a:endParaRPr>
          </a:p>
        </p:txBody>
      </p:sp>
      <p:cxnSp>
        <p:nvCxnSpPr>
          <p:cNvPr id="350" name="Google Shape;350;p27"/>
          <p:cNvCxnSpPr/>
          <p:nvPr/>
        </p:nvCxnSpPr>
        <p:spPr>
          <a:xfrm>
            <a:off x="1663700" y="4282440"/>
            <a:ext cx="0" cy="2554545"/>
          </a:xfrm>
          <a:prstGeom prst="straightConnector1">
            <a:avLst/>
          </a:prstGeom>
          <a:noFill/>
          <a:ln w="38100" cap="flat" cmpd="sng">
            <a:solidFill>
              <a:srgbClr val="000000"/>
            </a:solidFill>
            <a:prstDash val="solid"/>
            <a:round/>
            <a:headEnd type="none" w="sm" len="sm"/>
            <a:tailEnd type="none" w="sm" len="sm"/>
          </a:ln>
        </p:spPr>
      </p:cxnSp>
      <p:cxnSp>
        <p:nvCxnSpPr>
          <p:cNvPr id="351" name="Google Shape;351;p27"/>
          <p:cNvCxnSpPr>
            <a:stCxn id="346" idx="2"/>
          </p:cNvCxnSpPr>
          <p:nvPr/>
        </p:nvCxnSpPr>
        <p:spPr>
          <a:xfrm>
            <a:off x="2362200" y="2627297"/>
            <a:ext cx="0" cy="224400"/>
          </a:xfrm>
          <a:prstGeom prst="straightConnector1">
            <a:avLst/>
          </a:prstGeom>
          <a:noFill/>
          <a:ln w="38100" cap="flat" cmpd="sng">
            <a:solidFill>
              <a:srgbClr val="000000"/>
            </a:solidFill>
            <a:prstDash val="solid"/>
            <a:round/>
            <a:headEnd type="none" w="sm" len="sm"/>
            <a:tailEnd type="triangle" w="med" len="med"/>
          </a:ln>
        </p:spPr>
      </p:cxnSp>
      <p:cxnSp>
        <p:nvCxnSpPr>
          <p:cNvPr id="352" name="Google Shape;352;p27"/>
          <p:cNvCxnSpPr/>
          <p:nvPr/>
        </p:nvCxnSpPr>
        <p:spPr>
          <a:xfrm>
            <a:off x="2387600" y="3528997"/>
            <a:ext cx="0" cy="224276"/>
          </a:xfrm>
          <a:prstGeom prst="straightConnector1">
            <a:avLst/>
          </a:prstGeom>
          <a:noFill/>
          <a:ln w="38100" cap="flat" cmpd="sng">
            <a:solidFill>
              <a:srgbClr val="000000"/>
            </a:solidFill>
            <a:prstDash val="solid"/>
            <a:round/>
            <a:headEnd type="none" w="sm" len="sm"/>
            <a:tailEnd type="triangle" w="med" len="med"/>
          </a:ln>
        </p:spPr>
      </p:cxnSp>
      <p:sp>
        <p:nvSpPr>
          <p:cNvPr id="353" name="Google Shape;353;p27"/>
          <p:cNvSpPr/>
          <p:nvPr/>
        </p:nvSpPr>
        <p:spPr>
          <a:xfrm>
            <a:off x="5156200" y="2923716"/>
            <a:ext cx="1879600"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Bốn thành phần cốt lõi của GBP</a:t>
            </a:r>
            <a:endParaRPr sz="1400" b="0" i="0" u="none" strike="noStrike" cap="none">
              <a:solidFill>
                <a:srgbClr val="000000"/>
              </a:solidFill>
              <a:latin typeface="Arial"/>
              <a:ea typeface="Arial"/>
              <a:cs typeface="Arial"/>
              <a:sym typeface="Arial"/>
            </a:endParaRPr>
          </a:p>
        </p:txBody>
      </p:sp>
      <p:sp>
        <p:nvSpPr>
          <p:cNvPr id="354" name="Google Shape;354;p27"/>
          <p:cNvSpPr/>
          <p:nvPr/>
        </p:nvSpPr>
        <p:spPr>
          <a:xfrm>
            <a:off x="7924798" y="3241128"/>
            <a:ext cx="3276599"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Trái phiếu xanh có mục dịch sử dụng vốn tiêu chuẩn</a:t>
            </a:r>
            <a:endParaRPr sz="1600" b="0" i="0" u="none" strike="noStrike" cap="none">
              <a:solidFill>
                <a:srgbClr val="000000"/>
              </a:solidFill>
              <a:latin typeface="Cambria"/>
              <a:ea typeface="Cambria"/>
              <a:cs typeface="Cambria"/>
              <a:sym typeface="Cambria"/>
            </a:endParaRPr>
          </a:p>
        </p:txBody>
      </p:sp>
      <p:sp>
        <p:nvSpPr>
          <p:cNvPr id="355" name="Google Shape;355;p27"/>
          <p:cNvSpPr/>
          <p:nvPr/>
        </p:nvSpPr>
        <p:spPr>
          <a:xfrm>
            <a:off x="7924798" y="4265509"/>
            <a:ext cx="3276599"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Trái phiếu doanh thu xanh</a:t>
            </a:r>
            <a:endParaRPr sz="1600" b="0" i="0" u="none" strike="noStrike" cap="none">
              <a:solidFill>
                <a:srgbClr val="000000"/>
              </a:solidFill>
              <a:latin typeface="Cambria"/>
              <a:ea typeface="Cambria"/>
              <a:cs typeface="Cambria"/>
              <a:sym typeface="Cambria"/>
            </a:endParaRPr>
          </a:p>
        </p:txBody>
      </p:sp>
      <p:sp>
        <p:nvSpPr>
          <p:cNvPr id="356" name="Google Shape;356;p27"/>
          <p:cNvSpPr/>
          <p:nvPr/>
        </p:nvSpPr>
        <p:spPr>
          <a:xfrm>
            <a:off x="7924797" y="5289890"/>
            <a:ext cx="3276599"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Trái phiếu dự án xanh</a:t>
            </a:r>
            <a:endParaRPr sz="1600" b="0" i="0" u="none" strike="noStrike" cap="none">
              <a:solidFill>
                <a:srgbClr val="000000"/>
              </a:solidFill>
              <a:latin typeface="Cambria"/>
              <a:ea typeface="Cambria"/>
              <a:cs typeface="Cambria"/>
              <a:sym typeface="Cambria"/>
            </a:endParaRPr>
          </a:p>
        </p:txBody>
      </p:sp>
      <p:sp>
        <p:nvSpPr>
          <p:cNvPr id="357" name="Google Shape;357;p27"/>
          <p:cNvSpPr/>
          <p:nvPr/>
        </p:nvSpPr>
        <p:spPr>
          <a:xfrm>
            <a:off x="7924797" y="6314271"/>
            <a:ext cx="3276599" cy="660400"/>
          </a:xfrm>
          <a:prstGeom prst="roundRect">
            <a:avLst>
              <a:gd name="adj" fmla="val 16667"/>
            </a:avLst>
          </a:prstGeom>
          <a:solidFill>
            <a:srgbClr val="FFFFFF"/>
          </a:solidFill>
          <a:ln w="25400" cap="flat" cmpd="sng">
            <a:solidFill>
              <a:srgbClr val="0000FF"/>
            </a:solidFill>
            <a:prstDash val="solid"/>
            <a:round/>
            <a:headEnd type="none" w="sm" len="sm"/>
            <a:tailEnd type="none" w="sm" len="sm"/>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600"/>
              <a:buFont typeface="Arial"/>
              <a:buNone/>
            </a:pPr>
            <a:r>
              <a:rPr lang="en-US" sz="1600" b="0" i="0" u="none" strike="noStrike" cap="none">
                <a:solidFill>
                  <a:srgbClr val="000000"/>
                </a:solidFill>
                <a:latin typeface="Cambria"/>
                <a:ea typeface="Cambria"/>
                <a:cs typeface="Cambria"/>
                <a:sym typeface="Cambria"/>
              </a:rPr>
              <a:t>Trái phiếu xanh có đảm bảo</a:t>
            </a:r>
            <a:endParaRPr sz="1600" b="0" i="0" u="none" strike="noStrike" cap="none">
              <a:solidFill>
                <a:srgbClr val="000000"/>
              </a:solidFill>
              <a:latin typeface="Cambria"/>
              <a:ea typeface="Cambria"/>
              <a:cs typeface="Cambria"/>
              <a:sym typeface="Cambria"/>
            </a:endParaRPr>
          </a:p>
        </p:txBody>
      </p:sp>
      <p:cxnSp>
        <p:nvCxnSpPr>
          <p:cNvPr id="358" name="Google Shape;358;p27"/>
          <p:cNvCxnSpPr>
            <a:stCxn id="347" idx="2"/>
          </p:cNvCxnSpPr>
          <p:nvPr/>
        </p:nvCxnSpPr>
        <p:spPr>
          <a:xfrm>
            <a:off x="7327899" y="2627297"/>
            <a:ext cx="0" cy="4017300"/>
          </a:xfrm>
          <a:prstGeom prst="straightConnector1">
            <a:avLst/>
          </a:prstGeom>
          <a:noFill/>
          <a:ln w="28575" cap="flat" cmpd="sng">
            <a:solidFill>
              <a:srgbClr val="000000"/>
            </a:solidFill>
            <a:prstDash val="solid"/>
            <a:round/>
            <a:headEnd type="none" w="sm" len="sm"/>
            <a:tailEnd type="none" w="sm" len="sm"/>
          </a:ln>
        </p:spPr>
      </p:cxnSp>
      <p:cxnSp>
        <p:nvCxnSpPr>
          <p:cNvPr id="359" name="Google Shape;359;p27"/>
          <p:cNvCxnSpPr>
            <a:stCxn id="353" idx="3"/>
          </p:cNvCxnSpPr>
          <p:nvPr/>
        </p:nvCxnSpPr>
        <p:spPr>
          <a:xfrm rot="10800000" flipH="1">
            <a:off x="7035800" y="3241016"/>
            <a:ext cx="292200" cy="12900"/>
          </a:xfrm>
          <a:prstGeom prst="straightConnector1">
            <a:avLst/>
          </a:prstGeom>
          <a:noFill/>
          <a:ln w="38100" cap="flat" cmpd="sng">
            <a:solidFill>
              <a:srgbClr val="000000"/>
            </a:solidFill>
            <a:prstDash val="solid"/>
            <a:round/>
            <a:headEnd type="none" w="sm" len="sm"/>
            <a:tailEnd type="none" w="sm" len="sm"/>
          </a:ln>
        </p:spPr>
      </p:cxnSp>
      <p:cxnSp>
        <p:nvCxnSpPr>
          <p:cNvPr id="360" name="Google Shape;360;p27"/>
          <p:cNvCxnSpPr>
            <a:endCxn id="354" idx="1"/>
          </p:cNvCxnSpPr>
          <p:nvPr/>
        </p:nvCxnSpPr>
        <p:spPr>
          <a:xfrm>
            <a:off x="7327798" y="3571328"/>
            <a:ext cx="597000" cy="0"/>
          </a:xfrm>
          <a:prstGeom prst="straightConnector1">
            <a:avLst/>
          </a:prstGeom>
          <a:noFill/>
          <a:ln w="38100" cap="flat" cmpd="sng">
            <a:solidFill>
              <a:srgbClr val="000000"/>
            </a:solidFill>
            <a:prstDash val="solid"/>
            <a:round/>
            <a:headEnd type="none" w="sm" len="sm"/>
            <a:tailEnd type="triangle" w="med" len="med"/>
          </a:ln>
        </p:spPr>
      </p:cxnSp>
      <p:cxnSp>
        <p:nvCxnSpPr>
          <p:cNvPr id="361" name="Google Shape;361;p27"/>
          <p:cNvCxnSpPr/>
          <p:nvPr/>
        </p:nvCxnSpPr>
        <p:spPr>
          <a:xfrm>
            <a:off x="7327899" y="4583097"/>
            <a:ext cx="596899" cy="0"/>
          </a:xfrm>
          <a:prstGeom prst="straightConnector1">
            <a:avLst/>
          </a:prstGeom>
          <a:noFill/>
          <a:ln w="38100" cap="flat" cmpd="sng">
            <a:solidFill>
              <a:srgbClr val="000000"/>
            </a:solidFill>
            <a:prstDash val="solid"/>
            <a:round/>
            <a:headEnd type="none" w="sm" len="sm"/>
            <a:tailEnd type="triangle" w="med" len="med"/>
          </a:ln>
        </p:spPr>
      </p:cxnSp>
      <p:cxnSp>
        <p:nvCxnSpPr>
          <p:cNvPr id="362" name="Google Shape;362;p27"/>
          <p:cNvCxnSpPr/>
          <p:nvPr/>
        </p:nvCxnSpPr>
        <p:spPr>
          <a:xfrm>
            <a:off x="7327898" y="5620090"/>
            <a:ext cx="596899" cy="0"/>
          </a:xfrm>
          <a:prstGeom prst="straightConnector1">
            <a:avLst/>
          </a:prstGeom>
          <a:noFill/>
          <a:ln w="38100" cap="flat" cmpd="sng">
            <a:solidFill>
              <a:srgbClr val="000000"/>
            </a:solidFill>
            <a:prstDash val="solid"/>
            <a:round/>
            <a:headEnd type="none" w="sm" len="sm"/>
            <a:tailEnd type="triangle" w="med" len="med"/>
          </a:ln>
        </p:spPr>
      </p:cxnSp>
      <p:cxnSp>
        <p:nvCxnSpPr>
          <p:cNvPr id="363" name="Google Shape;363;p27"/>
          <p:cNvCxnSpPr/>
          <p:nvPr/>
        </p:nvCxnSpPr>
        <p:spPr>
          <a:xfrm>
            <a:off x="7327898" y="6644471"/>
            <a:ext cx="596899" cy="0"/>
          </a:xfrm>
          <a:prstGeom prst="straightConnector1">
            <a:avLst/>
          </a:prstGeom>
          <a:noFill/>
          <a:ln w="38100" cap="flat" cmpd="sng">
            <a:solidFill>
              <a:srgbClr val="000000"/>
            </a:solidFill>
            <a:prstDash val="solid"/>
            <a:round/>
            <a:headEnd type="none" w="sm" len="sm"/>
            <a:tailEnd type="triangle" w="med" len="med"/>
          </a:ln>
        </p:spPr>
      </p:cxnSp>
      <p:cxnSp>
        <p:nvCxnSpPr>
          <p:cNvPr id="364" name="Google Shape;364;p27"/>
          <p:cNvCxnSpPr>
            <a:stCxn id="346" idx="3"/>
            <a:endCxn id="347" idx="1"/>
          </p:cNvCxnSpPr>
          <p:nvPr/>
        </p:nvCxnSpPr>
        <p:spPr>
          <a:xfrm>
            <a:off x="3302000" y="2297097"/>
            <a:ext cx="3043800" cy="0"/>
          </a:xfrm>
          <a:prstGeom prst="straightConnector1">
            <a:avLst/>
          </a:prstGeom>
          <a:noFill/>
          <a:ln w="38100" cap="flat" cmpd="sng">
            <a:solidFill>
              <a:srgbClr val="000000"/>
            </a:solidFill>
            <a:prstDash val="solid"/>
            <a:round/>
            <a:headEnd type="none" w="sm" len="sm"/>
            <a:tailEnd type="triangle" w="med" len="med"/>
          </a:ln>
        </p:spPr>
      </p:cxnSp>
      <p:sp>
        <p:nvSpPr>
          <p:cNvPr id="365" name="Google Shape;365;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28</a:t>
            </a:fl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69"/>
        <p:cNvGrpSpPr/>
        <p:nvPr/>
      </p:nvGrpSpPr>
      <p:grpSpPr>
        <a:xfrm>
          <a:off x="0" y="0"/>
          <a:ext cx="0" cy="0"/>
          <a:chOff x="0" y="0"/>
          <a:chExt cx="0" cy="0"/>
        </a:xfrm>
      </p:grpSpPr>
      <p:sp>
        <p:nvSpPr>
          <p:cNvPr id="370" name="Google Shape;370;p28"/>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 1.3 TIÊU CHÍ PHÂN LOẠI DỰ ÁN XANH</a:t>
            </a:r>
            <a:endParaRPr sz="7200" b="1" i="0" u="none" strike="noStrike" cap="none">
              <a:solidFill>
                <a:schemeClr val="dk1"/>
              </a:solidFill>
              <a:latin typeface="Cambria"/>
              <a:ea typeface="Cambria"/>
              <a:cs typeface="Cambria"/>
              <a:sym typeface="Cambria"/>
            </a:endParaRPr>
          </a:p>
        </p:txBody>
      </p:sp>
      <p:sp>
        <p:nvSpPr>
          <p:cNvPr id="371" name="Google Shape;371;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29</a:t>
            </a:fld>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1"/>
        <p:cNvGrpSpPr/>
        <p:nvPr/>
      </p:nvGrpSpPr>
      <p:grpSpPr>
        <a:xfrm>
          <a:off x="0" y="0"/>
          <a:ext cx="0" cy="0"/>
          <a:chOff x="0" y="0"/>
          <a:chExt cx="0" cy="0"/>
        </a:xfrm>
      </p:grpSpPr>
      <p:sp>
        <p:nvSpPr>
          <p:cNvPr id="52" name="Google Shape;52;p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NỘI DUNG TRÌNH BÀY </a:t>
            </a:r>
            <a:endParaRPr sz="3200" b="1" i="0" u="none" strike="noStrike" cap="none">
              <a:solidFill>
                <a:schemeClr val="lt1"/>
              </a:solidFill>
              <a:latin typeface="Cambria"/>
              <a:ea typeface="Cambria"/>
              <a:cs typeface="Cambria"/>
              <a:sym typeface="Cambria"/>
            </a:endParaRPr>
          </a:p>
        </p:txBody>
      </p:sp>
      <p:grpSp>
        <p:nvGrpSpPr>
          <p:cNvPr id="53" name="Google Shape;53;p3"/>
          <p:cNvGrpSpPr/>
          <p:nvPr/>
        </p:nvGrpSpPr>
        <p:grpSpPr>
          <a:xfrm>
            <a:off x="1486582" y="2279216"/>
            <a:ext cx="9403787" cy="4573801"/>
            <a:chOff x="0" y="4982"/>
            <a:chExt cx="9403787" cy="4573801"/>
          </a:xfrm>
        </p:grpSpPr>
        <p:sp>
          <p:nvSpPr>
            <p:cNvPr id="54" name="Google Shape;54;p3"/>
            <p:cNvSpPr/>
            <p:nvPr/>
          </p:nvSpPr>
          <p:spPr>
            <a:xfrm>
              <a:off x="0" y="521583"/>
              <a:ext cx="9403787" cy="8820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5" name="Google Shape;55;p3"/>
            <p:cNvSpPr/>
            <p:nvPr/>
          </p:nvSpPr>
          <p:spPr>
            <a:xfrm>
              <a:off x="470189" y="4982"/>
              <a:ext cx="6582650" cy="103320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6" name="Google Shape;56;p3"/>
            <p:cNvSpPr txBox="1"/>
            <p:nvPr/>
          </p:nvSpPr>
          <p:spPr>
            <a:xfrm>
              <a:off x="520626" y="55419"/>
              <a:ext cx="6481776" cy="932326"/>
            </a:xfrm>
            <a:prstGeom prst="rect">
              <a:avLst/>
            </a:prstGeom>
            <a:noFill/>
            <a:ln>
              <a:noFill/>
            </a:ln>
          </p:spPr>
          <p:txBody>
            <a:bodyPr spcFirstLastPara="1" wrap="square" lIns="248800" tIns="0" rIns="248800" bIns="0" anchor="ctr" anchorCtr="0">
              <a:noAutofit/>
            </a:bodyPr>
            <a:lstStyle/>
            <a:p>
              <a:pPr marL="0" marR="0" lvl="0" indent="0" algn="l" rtl="0">
                <a:lnSpc>
                  <a:spcPct val="100000"/>
                </a:lnSpc>
                <a:spcBef>
                  <a:spcPts val="0"/>
                </a:spcBef>
                <a:spcAft>
                  <a:spcPts val="0"/>
                </a:spcAft>
                <a:buClr>
                  <a:srgbClr val="000000"/>
                </a:buClr>
                <a:buSzPts val="2200"/>
                <a:buFont typeface="Cambria"/>
                <a:buNone/>
              </a:pPr>
              <a:r>
                <a:rPr lang="en-US" sz="2200" b="0" i="0" u="none" strike="noStrike" cap="none">
                  <a:solidFill>
                    <a:srgbClr val="000000"/>
                  </a:solidFill>
                  <a:latin typeface="Cambria"/>
                  <a:ea typeface="Cambria"/>
                  <a:cs typeface="Cambria"/>
                  <a:sym typeface="Cambria"/>
                </a:rPr>
                <a:t>1 - CÁC TIÊU CHÍ NHẬN DIỆN VỀ TÍN DỤNG XANH VÀ DỰ ÁN XANH</a:t>
              </a:r>
              <a:endParaRPr sz="2200" b="0" i="0" u="none" strike="noStrike" cap="none">
                <a:solidFill>
                  <a:srgbClr val="000000"/>
                </a:solidFill>
                <a:latin typeface="Cambria"/>
                <a:ea typeface="Cambria"/>
                <a:cs typeface="Cambria"/>
                <a:sym typeface="Cambria"/>
              </a:endParaRPr>
            </a:p>
          </p:txBody>
        </p:sp>
        <p:sp>
          <p:nvSpPr>
            <p:cNvPr id="57" name="Google Shape;57;p3"/>
            <p:cNvSpPr/>
            <p:nvPr/>
          </p:nvSpPr>
          <p:spPr>
            <a:xfrm>
              <a:off x="0" y="2109183"/>
              <a:ext cx="9403787" cy="8820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8" name="Google Shape;58;p3"/>
            <p:cNvSpPr/>
            <p:nvPr/>
          </p:nvSpPr>
          <p:spPr>
            <a:xfrm>
              <a:off x="470189" y="1592583"/>
              <a:ext cx="6582650" cy="103320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9" name="Google Shape;59;p3"/>
            <p:cNvSpPr txBox="1"/>
            <p:nvPr/>
          </p:nvSpPr>
          <p:spPr>
            <a:xfrm>
              <a:off x="520626" y="1643020"/>
              <a:ext cx="6481776" cy="932326"/>
            </a:xfrm>
            <a:prstGeom prst="rect">
              <a:avLst/>
            </a:prstGeom>
            <a:noFill/>
            <a:ln>
              <a:noFill/>
            </a:ln>
          </p:spPr>
          <p:txBody>
            <a:bodyPr spcFirstLastPara="1" wrap="square" lIns="248800" tIns="0" rIns="248800" bIns="0" anchor="ctr" anchorCtr="0">
              <a:noAutofit/>
            </a:bodyPr>
            <a:lstStyle/>
            <a:p>
              <a:pPr marL="0" marR="0" lvl="0" indent="0" algn="l" rtl="0">
                <a:lnSpc>
                  <a:spcPct val="100000"/>
                </a:lnSpc>
                <a:spcBef>
                  <a:spcPts val="0"/>
                </a:spcBef>
                <a:spcAft>
                  <a:spcPts val="0"/>
                </a:spcAft>
                <a:buClr>
                  <a:srgbClr val="000000"/>
                </a:buClr>
                <a:buSzPts val="2200"/>
                <a:buFont typeface="Cambria"/>
                <a:buNone/>
              </a:pPr>
              <a:r>
                <a:rPr lang="en-US" sz="2200" b="0" i="0" u="none" strike="noStrike" cap="none">
                  <a:solidFill>
                    <a:srgbClr val="000000"/>
                  </a:solidFill>
                  <a:latin typeface="Cambria"/>
                  <a:ea typeface="Cambria"/>
                  <a:cs typeface="Cambria"/>
                  <a:sym typeface="Cambria"/>
                </a:rPr>
                <a:t>2 - ĐÁNH GIÁ TÍNH KHẢ THI VỀ DỰ ÁN TÍN DỤNG XANH</a:t>
              </a:r>
              <a:endParaRPr sz="1400" b="0" i="0" u="none" strike="noStrike" cap="none">
                <a:solidFill>
                  <a:srgbClr val="000000"/>
                </a:solidFill>
                <a:latin typeface="Arial"/>
                <a:ea typeface="Arial"/>
                <a:cs typeface="Arial"/>
                <a:sym typeface="Arial"/>
              </a:endParaRPr>
            </a:p>
          </p:txBody>
        </p:sp>
        <p:sp>
          <p:nvSpPr>
            <p:cNvPr id="60" name="Google Shape;60;p3"/>
            <p:cNvSpPr/>
            <p:nvPr/>
          </p:nvSpPr>
          <p:spPr>
            <a:xfrm>
              <a:off x="0" y="3696783"/>
              <a:ext cx="9403787" cy="8820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3"/>
            <p:cNvSpPr/>
            <p:nvPr/>
          </p:nvSpPr>
          <p:spPr>
            <a:xfrm>
              <a:off x="470189" y="3180183"/>
              <a:ext cx="6582650" cy="103320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3"/>
            <p:cNvSpPr txBox="1"/>
            <p:nvPr/>
          </p:nvSpPr>
          <p:spPr>
            <a:xfrm>
              <a:off x="520626" y="3230620"/>
              <a:ext cx="6481776" cy="932326"/>
            </a:xfrm>
            <a:prstGeom prst="rect">
              <a:avLst/>
            </a:prstGeom>
            <a:noFill/>
            <a:ln>
              <a:noFill/>
            </a:ln>
          </p:spPr>
          <p:txBody>
            <a:bodyPr spcFirstLastPara="1" wrap="square" lIns="248800" tIns="0" rIns="248800" bIns="0" anchor="ctr" anchorCtr="0">
              <a:noAutofit/>
            </a:bodyPr>
            <a:lstStyle/>
            <a:p>
              <a:pPr marL="0" marR="0" lvl="0" indent="0" algn="l" rtl="0">
                <a:lnSpc>
                  <a:spcPct val="100000"/>
                </a:lnSpc>
                <a:spcBef>
                  <a:spcPts val="0"/>
                </a:spcBef>
                <a:spcAft>
                  <a:spcPts val="0"/>
                </a:spcAft>
                <a:buClr>
                  <a:srgbClr val="000000"/>
                </a:buClr>
                <a:buSzPts val="2200"/>
                <a:buFont typeface="Cambria"/>
                <a:buNone/>
              </a:pPr>
              <a:r>
                <a:rPr lang="en-US" sz="2200" b="0" i="0" u="none" strike="noStrike" cap="none">
                  <a:solidFill>
                    <a:srgbClr val="000000"/>
                  </a:solidFill>
                  <a:latin typeface="Cambria"/>
                  <a:ea typeface="Cambria"/>
                  <a:cs typeface="Cambria"/>
                  <a:sym typeface="Cambria"/>
                </a:rPr>
                <a:t>3 – BÀI TẬP THỰC HÀNH</a:t>
              </a:r>
              <a:endParaRPr sz="1400" b="0" i="0" u="none" strike="noStrike" cap="none">
                <a:solidFill>
                  <a:srgbClr val="000000"/>
                </a:solidFill>
                <a:latin typeface="Arial"/>
                <a:ea typeface="Arial"/>
                <a:cs typeface="Arial"/>
                <a:sym typeface="Arial"/>
              </a:endParaRPr>
            </a:p>
          </p:txBody>
        </p:sp>
      </p:grpSp>
      <p:sp>
        <p:nvSpPr>
          <p:cNvPr id="63" name="Google Shape;63;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a:t>
            </a:f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75"/>
        <p:cNvGrpSpPr/>
        <p:nvPr/>
      </p:nvGrpSpPr>
      <p:grpSpPr>
        <a:xfrm>
          <a:off x="0" y="0"/>
          <a:ext cx="0" cy="0"/>
          <a:chOff x="0" y="0"/>
          <a:chExt cx="0" cy="0"/>
        </a:xfrm>
      </p:grpSpPr>
      <p:sp>
        <p:nvSpPr>
          <p:cNvPr id="376" name="Google Shape;376;p2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TẠI SAO CẦN CÓ BỘ TIÊU CHÍ (TAXONOMY)?</a:t>
            </a:r>
            <a:endParaRPr sz="3200" b="1" i="0" u="none" strike="noStrike" cap="none">
              <a:solidFill>
                <a:schemeClr val="lt1"/>
              </a:solidFill>
              <a:latin typeface="Cambria"/>
              <a:ea typeface="Cambria"/>
              <a:cs typeface="Cambria"/>
              <a:sym typeface="Cambria"/>
            </a:endParaRPr>
          </a:p>
        </p:txBody>
      </p:sp>
      <p:sp>
        <p:nvSpPr>
          <p:cNvPr id="377" name="Google Shape;377;p29"/>
          <p:cNvSpPr txBox="1"/>
          <p:nvPr/>
        </p:nvSpPr>
        <p:spPr>
          <a:xfrm>
            <a:off x="574675" y="2071867"/>
            <a:ext cx="11042650" cy="1287468"/>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rgbClr val="000000"/>
              </a:buClr>
              <a:buSzPts val="1800"/>
              <a:buFont typeface="Arial"/>
              <a:buChar char="•"/>
            </a:pPr>
            <a:r>
              <a:rPr lang="en-US" sz="1800" b="1" i="0" u="none" strike="noStrike" cap="none">
                <a:solidFill>
                  <a:srgbClr val="0000FF"/>
                </a:solidFill>
                <a:latin typeface="Cambria"/>
                <a:ea typeface="Cambria"/>
                <a:cs typeface="Cambria"/>
                <a:sym typeface="Cambria"/>
              </a:rPr>
              <a:t>Taxonomy (trong tài chính bền vững)</a:t>
            </a:r>
            <a:r>
              <a:rPr lang="en-US" sz="1800" b="0" i="0" u="none" strike="noStrike" cap="none">
                <a:solidFill>
                  <a:srgbClr val="0000FF"/>
                </a:solidFill>
                <a:latin typeface="Cambria"/>
                <a:ea typeface="Cambria"/>
                <a:cs typeface="Cambria"/>
                <a:sym typeface="Cambria"/>
              </a:rPr>
              <a:t> </a:t>
            </a:r>
            <a:r>
              <a:rPr lang="en-US" sz="1800" b="0" i="0" u="none" strike="noStrike" cap="none">
                <a:solidFill>
                  <a:srgbClr val="000000"/>
                </a:solidFill>
                <a:latin typeface="Cambria"/>
                <a:ea typeface="Cambria"/>
                <a:cs typeface="Cambria"/>
                <a:sym typeface="Cambria"/>
              </a:rPr>
              <a:t>là một </a:t>
            </a:r>
            <a:r>
              <a:rPr lang="en-US" sz="1800" b="1" i="0" u="none" strike="noStrike" cap="none">
                <a:solidFill>
                  <a:srgbClr val="000000"/>
                </a:solidFill>
                <a:latin typeface="Cambria"/>
                <a:ea typeface="Cambria"/>
                <a:cs typeface="Cambria"/>
                <a:sym typeface="Cambria"/>
              </a:rPr>
              <a:t>hệ thống phân loại (classification system)</a:t>
            </a:r>
            <a:r>
              <a:rPr lang="en-US" sz="1800" b="0" i="0" u="none" strike="noStrike" cap="none">
                <a:solidFill>
                  <a:srgbClr val="000000"/>
                </a:solidFill>
                <a:latin typeface="Cambria"/>
                <a:ea typeface="Cambria"/>
                <a:cs typeface="Cambria"/>
                <a:sym typeface="Cambria"/>
              </a:rPr>
              <a:t>, hoạt động như một cuốn từ điển hoặc một bộ quy tắc, nhằm xác định rõ ràng những hoạt động kinh tế nào được coi là bền vững về mặt môi trường (</a:t>
            </a:r>
            <a:r>
              <a:rPr lang="en-US" sz="1800" b="1" i="0" u="none" strike="noStrike" cap="none">
                <a:solidFill>
                  <a:srgbClr val="000000"/>
                </a:solidFill>
                <a:latin typeface="Cambria"/>
                <a:ea typeface="Cambria"/>
                <a:cs typeface="Cambria"/>
                <a:sym typeface="Cambria"/>
              </a:rPr>
              <a:t>Quy định (EU) 2020/852)</a:t>
            </a:r>
            <a:endParaRPr sz="1800" b="0" i="0" u="none" strike="noStrike" cap="none">
              <a:solidFill>
                <a:srgbClr val="000000"/>
              </a:solidFill>
              <a:latin typeface="Cambria"/>
              <a:ea typeface="Cambria"/>
              <a:cs typeface="Cambria"/>
              <a:sym typeface="Cambria"/>
            </a:endParaRPr>
          </a:p>
        </p:txBody>
      </p:sp>
      <p:sp>
        <p:nvSpPr>
          <p:cNvPr id="378" name="Google Shape;378;p29"/>
          <p:cNvSpPr txBox="1"/>
          <p:nvPr/>
        </p:nvSpPr>
        <p:spPr>
          <a:xfrm>
            <a:off x="574675" y="3359335"/>
            <a:ext cx="7226300" cy="36933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1" i="0" u="none" strike="noStrike" cap="none">
                <a:solidFill>
                  <a:srgbClr val="000000"/>
                </a:solidFill>
                <a:latin typeface="Cambria"/>
                <a:ea typeface="Cambria"/>
                <a:cs typeface="Cambria"/>
                <a:sym typeface="Cambria"/>
              </a:rPr>
              <a:t>Mục đích:</a:t>
            </a:r>
            <a:endParaRPr sz="1800" b="0" i="0" u="none" strike="noStrike" cap="none">
              <a:solidFill>
                <a:srgbClr val="000000"/>
              </a:solidFill>
              <a:latin typeface="Cambria"/>
              <a:ea typeface="Cambria"/>
              <a:cs typeface="Cambria"/>
              <a:sym typeface="Cambria"/>
            </a:endParaRPr>
          </a:p>
        </p:txBody>
      </p:sp>
      <p:grpSp>
        <p:nvGrpSpPr>
          <p:cNvPr id="379" name="Google Shape;379;p29"/>
          <p:cNvGrpSpPr/>
          <p:nvPr/>
        </p:nvGrpSpPr>
        <p:grpSpPr>
          <a:xfrm>
            <a:off x="2413595" y="3675833"/>
            <a:ext cx="8121728" cy="2855745"/>
            <a:chOff x="3135" y="625293"/>
            <a:chExt cx="8121728" cy="2855745"/>
          </a:xfrm>
        </p:grpSpPr>
        <p:sp>
          <p:nvSpPr>
            <p:cNvPr id="380" name="Google Shape;380;p29"/>
            <p:cNvSpPr/>
            <p:nvPr/>
          </p:nvSpPr>
          <p:spPr>
            <a:xfrm>
              <a:off x="161568" y="796928"/>
              <a:ext cx="3802379" cy="1188243"/>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1" name="Google Shape;381;p29"/>
            <p:cNvSpPr txBox="1"/>
            <p:nvPr/>
          </p:nvSpPr>
          <p:spPr>
            <a:xfrm>
              <a:off x="161568" y="796928"/>
              <a:ext cx="3802379" cy="1188243"/>
            </a:xfrm>
            <a:prstGeom prst="rect">
              <a:avLst/>
            </a:prstGeom>
            <a:noFill/>
            <a:ln>
              <a:noFill/>
            </a:ln>
          </p:spPr>
          <p:txBody>
            <a:bodyPr spcFirstLastPara="1" wrap="square" lIns="80482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Tạo ngôn ngữ chung</a:t>
              </a:r>
              <a:endParaRPr sz="1800" b="0" i="0" u="none" strike="noStrike" cap="none">
                <a:solidFill>
                  <a:srgbClr val="000000"/>
                </a:solidFill>
                <a:latin typeface="Cambria"/>
                <a:ea typeface="Cambria"/>
                <a:cs typeface="Cambria"/>
                <a:sym typeface="Cambria"/>
              </a:endParaRPr>
            </a:p>
          </p:txBody>
        </p:sp>
        <p:sp>
          <p:nvSpPr>
            <p:cNvPr id="382" name="Google Shape;382;p29"/>
            <p:cNvSpPr/>
            <p:nvPr/>
          </p:nvSpPr>
          <p:spPr>
            <a:xfrm>
              <a:off x="3135" y="625293"/>
              <a:ext cx="831770" cy="1247655"/>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3" name="Google Shape;383;p29"/>
            <p:cNvSpPr/>
            <p:nvPr/>
          </p:nvSpPr>
          <p:spPr>
            <a:xfrm>
              <a:off x="4322484" y="796928"/>
              <a:ext cx="3802379" cy="1188243"/>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4" name="Google Shape;384;p29"/>
            <p:cNvSpPr txBox="1"/>
            <p:nvPr/>
          </p:nvSpPr>
          <p:spPr>
            <a:xfrm>
              <a:off x="4322484" y="796928"/>
              <a:ext cx="3802379" cy="1188243"/>
            </a:xfrm>
            <a:prstGeom prst="rect">
              <a:avLst/>
            </a:prstGeom>
            <a:noFill/>
            <a:ln>
              <a:noFill/>
            </a:ln>
          </p:spPr>
          <p:txBody>
            <a:bodyPr spcFirstLastPara="1" wrap="square" lIns="80482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Chống "Tẩy xanh" (Greenwashing)</a:t>
              </a:r>
              <a:endParaRPr sz="1400" b="0" i="0" u="none" strike="noStrike" cap="none">
                <a:solidFill>
                  <a:srgbClr val="000000"/>
                </a:solidFill>
                <a:latin typeface="Arial"/>
                <a:ea typeface="Arial"/>
                <a:cs typeface="Arial"/>
                <a:sym typeface="Arial"/>
              </a:endParaRPr>
            </a:p>
          </p:txBody>
        </p:sp>
        <p:sp>
          <p:nvSpPr>
            <p:cNvPr id="385" name="Google Shape;385;p29"/>
            <p:cNvSpPr/>
            <p:nvPr/>
          </p:nvSpPr>
          <p:spPr>
            <a:xfrm>
              <a:off x="4164051" y="625293"/>
              <a:ext cx="831770" cy="1247655"/>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6" name="Google Shape;386;p29"/>
            <p:cNvSpPr/>
            <p:nvPr/>
          </p:nvSpPr>
          <p:spPr>
            <a:xfrm>
              <a:off x="161568" y="2292795"/>
              <a:ext cx="3802379" cy="1188243"/>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7" name="Google Shape;387;p29"/>
            <p:cNvSpPr txBox="1"/>
            <p:nvPr/>
          </p:nvSpPr>
          <p:spPr>
            <a:xfrm>
              <a:off x="161568" y="2292795"/>
              <a:ext cx="3802379" cy="1188243"/>
            </a:xfrm>
            <a:prstGeom prst="rect">
              <a:avLst/>
            </a:prstGeom>
            <a:noFill/>
            <a:ln>
              <a:noFill/>
            </a:ln>
          </p:spPr>
          <p:txBody>
            <a:bodyPr spcFirstLastPara="1" wrap="square" lIns="80482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Minh bạch &amp; tin cậy</a:t>
              </a:r>
              <a:endParaRPr sz="1800" b="0" i="0" u="none" strike="noStrike" cap="none">
                <a:solidFill>
                  <a:srgbClr val="000000"/>
                </a:solidFill>
                <a:latin typeface="Cambria"/>
                <a:ea typeface="Cambria"/>
                <a:cs typeface="Cambria"/>
                <a:sym typeface="Cambria"/>
              </a:endParaRPr>
            </a:p>
          </p:txBody>
        </p:sp>
        <p:sp>
          <p:nvSpPr>
            <p:cNvPr id="388" name="Google Shape;388;p29"/>
            <p:cNvSpPr/>
            <p:nvPr/>
          </p:nvSpPr>
          <p:spPr>
            <a:xfrm>
              <a:off x="3135" y="2121160"/>
              <a:ext cx="831770" cy="1247655"/>
            </a:xfrm>
            <a:prstGeom prst="rect">
              <a:avLst/>
            </a:prstGeom>
            <a:solidFill>
              <a:srgbClr val="BAE7D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9" name="Google Shape;389;p29"/>
            <p:cNvSpPr/>
            <p:nvPr/>
          </p:nvSpPr>
          <p:spPr>
            <a:xfrm>
              <a:off x="4322484" y="2292795"/>
              <a:ext cx="3802379" cy="1188243"/>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0" name="Google Shape;390;p29"/>
            <p:cNvSpPr txBox="1"/>
            <p:nvPr/>
          </p:nvSpPr>
          <p:spPr>
            <a:xfrm>
              <a:off x="4322484" y="2292795"/>
              <a:ext cx="3802379" cy="1188243"/>
            </a:xfrm>
            <a:prstGeom prst="rect">
              <a:avLst/>
            </a:prstGeom>
            <a:noFill/>
            <a:ln>
              <a:noFill/>
            </a:ln>
          </p:spPr>
          <p:txBody>
            <a:bodyPr spcFirstLastPara="1" wrap="square" lIns="804825" tIns="68575" rIns="68575" bIns="68575" anchor="ctr" anchorCtr="0">
              <a:noAutofit/>
            </a:bodyPr>
            <a:lstStyle/>
            <a:p>
              <a:pPr marL="0" marR="0" lvl="0" indent="0" algn="l" rtl="0">
                <a:lnSpc>
                  <a:spcPct val="90000"/>
                </a:lnSpc>
                <a:spcBef>
                  <a:spcPts val="0"/>
                </a:spcBef>
                <a:spcAft>
                  <a:spcPts val="0"/>
                </a:spcAft>
                <a:buClr>
                  <a:srgbClr val="000000"/>
                </a:buClr>
                <a:buSzPts val="1800"/>
                <a:buFont typeface="Cambria"/>
                <a:buNone/>
              </a:pPr>
              <a:r>
                <a:rPr lang="en-US" sz="1800" b="0" i="0" u="none" strike="noStrike" cap="none">
                  <a:solidFill>
                    <a:srgbClr val="000000"/>
                  </a:solidFill>
                  <a:latin typeface="Cambria"/>
                  <a:ea typeface="Cambria"/>
                  <a:cs typeface="Cambria"/>
                  <a:sym typeface="Cambria"/>
                </a:rPr>
                <a:t>Đo lường tác động</a:t>
              </a:r>
              <a:endParaRPr sz="1800" b="0" i="0" u="none" strike="noStrike" cap="none">
                <a:solidFill>
                  <a:srgbClr val="000000"/>
                </a:solidFill>
                <a:latin typeface="Cambria"/>
                <a:ea typeface="Cambria"/>
                <a:cs typeface="Cambria"/>
                <a:sym typeface="Cambria"/>
              </a:endParaRPr>
            </a:p>
          </p:txBody>
        </p:sp>
        <p:sp>
          <p:nvSpPr>
            <p:cNvPr id="391" name="Google Shape;391;p29"/>
            <p:cNvSpPr/>
            <p:nvPr/>
          </p:nvSpPr>
          <p:spPr>
            <a:xfrm>
              <a:off x="4164051" y="2121160"/>
              <a:ext cx="831770" cy="1247655"/>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392" name="Google Shape;39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30</a:t>
            </a:f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30"/>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BỘ TIÊU CHÍ VIỆT NAM</a:t>
            </a:r>
            <a:endParaRPr sz="3200" b="1" i="0" u="none" strike="noStrike" cap="none">
              <a:solidFill>
                <a:schemeClr val="lt1"/>
              </a:solidFill>
              <a:latin typeface="Cambria"/>
              <a:ea typeface="Cambria"/>
              <a:cs typeface="Cambria"/>
              <a:sym typeface="Cambria"/>
            </a:endParaRPr>
          </a:p>
        </p:txBody>
      </p:sp>
      <p:pic>
        <p:nvPicPr>
          <p:cNvPr id="398" name="Google Shape;398;p30" descr="Vị trí của Danh mục PLX trong phát triển bền vững. Nguồn: Lại Văn Mạnh"/>
          <p:cNvPicPr preferRelativeResize="0"/>
          <p:nvPr/>
        </p:nvPicPr>
        <p:blipFill rotWithShape="1">
          <a:blip r:embed="rId3">
            <a:alphaModFix/>
          </a:blip>
          <a:srcRect/>
          <a:stretch/>
        </p:blipFill>
        <p:spPr>
          <a:xfrm>
            <a:off x="182880" y="2071867"/>
            <a:ext cx="6157643" cy="3496644"/>
          </a:xfrm>
          <a:prstGeom prst="rect">
            <a:avLst/>
          </a:prstGeom>
          <a:noFill/>
          <a:ln>
            <a:noFill/>
          </a:ln>
        </p:spPr>
      </p:pic>
      <p:sp>
        <p:nvSpPr>
          <p:cNvPr id="399" name="Google Shape;399;p30"/>
          <p:cNvSpPr txBox="1"/>
          <p:nvPr/>
        </p:nvSpPr>
        <p:spPr>
          <a:xfrm>
            <a:off x="5013960" y="2071867"/>
            <a:ext cx="6995160" cy="4730077"/>
          </a:xfrm>
          <a:prstGeom prst="rect">
            <a:avLst/>
          </a:prstGeom>
          <a:noFill/>
          <a:ln>
            <a:noFill/>
          </a:ln>
        </p:spPr>
        <p:txBody>
          <a:bodyPr spcFirstLastPara="1" wrap="square" lIns="91425" tIns="45700" rIns="91425" bIns="45700" anchor="t" anchorCtr="0">
            <a:spAutoFit/>
          </a:bodyPr>
          <a:lstStyle/>
          <a:p>
            <a:pPr marL="457200" marR="0" lvl="0" indent="0" algn="l" rtl="0">
              <a:lnSpc>
                <a:spcPct val="115000"/>
              </a:lnSpc>
              <a:spcBef>
                <a:spcPts val="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Tiêu chí Phân loại Dự án đầu tư theo </a:t>
            </a:r>
            <a:endParaRPr sz="1400" b="0" i="0" u="none" strike="noStrike" cap="none">
              <a:solidFill>
                <a:srgbClr val="000000"/>
              </a:solidFill>
              <a:latin typeface="Arial"/>
              <a:ea typeface="Arial"/>
              <a:cs typeface="Arial"/>
              <a:sym typeface="Arial"/>
            </a:endParaRPr>
          </a:p>
          <a:p>
            <a:pPr marL="457200" marR="0" lvl="0" indent="0" algn="l" rtl="0">
              <a:lnSpc>
                <a:spcPct val="115000"/>
              </a:lnSpc>
              <a:spcBef>
                <a:spcPts val="800"/>
              </a:spcBef>
              <a:spcAft>
                <a:spcPts val="0"/>
              </a:spcAft>
              <a:buClr>
                <a:srgbClr val="000000"/>
              </a:buClr>
              <a:buSzPts val="1800"/>
              <a:buFont typeface="Arial"/>
              <a:buNone/>
            </a:pPr>
            <a:r>
              <a:rPr lang="en-US" sz="1800" b="1" i="0" u="none" strike="noStrike" cap="none">
                <a:solidFill>
                  <a:srgbClr val="000000"/>
                </a:solidFill>
                <a:latin typeface="Cambria"/>
                <a:ea typeface="Cambria"/>
                <a:cs typeface="Cambria"/>
                <a:sym typeface="Cambria"/>
              </a:rPr>
              <a:t>Luật Bảo vệ Môi trường 2020</a:t>
            </a: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800"/>
              </a:spcBef>
              <a:spcAft>
                <a:spcPts val="0"/>
              </a:spcAft>
              <a:buClr>
                <a:srgbClr val="000000"/>
              </a:buClr>
              <a:buSzPts val="1800"/>
              <a:buFont typeface="Courier New"/>
              <a:buChar char="o"/>
            </a:pPr>
            <a:r>
              <a:rPr lang="en-US" sz="1800" b="0" i="0" u="none" strike="noStrike" cap="none">
                <a:solidFill>
                  <a:srgbClr val="000000"/>
                </a:solidFill>
                <a:latin typeface="Cambria"/>
                <a:ea typeface="Cambria"/>
                <a:cs typeface="Cambria"/>
                <a:sym typeface="Cambria"/>
              </a:rPr>
              <a:t>Quy mô, công suất, loại hình sản xuất, kinh doanh, dịch vụ</a:t>
            </a: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800"/>
              <a:buFont typeface="Courier New"/>
              <a:buChar char="o"/>
            </a:pPr>
            <a:r>
              <a:rPr lang="en-US" sz="1800" b="0" i="0" u="none" strike="noStrike" cap="none">
                <a:solidFill>
                  <a:srgbClr val="000000"/>
                </a:solidFill>
                <a:latin typeface="Cambria"/>
                <a:ea typeface="Cambria"/>
                <a:cs typeface="Cambria"/>
                <a:sym typeface="Cambria"/>
              </a:rPr>
              <a:t>Diện tích sử dụng đất, đất có mặt nước, khu vực biển; quy mô khai thác tài nguyên thiên nhiên.</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0"/>
              </a:spcBef>
              <a:spcAft>
                <a:spcPts val="0"/>
              </a:spcAft>
              <a:buClr>
                <a:srgbClr val="000000"/>
              </a:buClr>
              <a:buSzPts val="1800"/>
              <a:buFont typeface="Courier New"/>
              <a:buChar char="o"/>
            </a:pPr>
            <a:r>
              <a:rPr lang="en-US" sz="1800" b="0" i="0" u="none" strike="noStrike" cap="none">
                <a:solidFill>
                  <a:srgbClr val="000000"/>
                </a:solidFill>
                <a:latin typeface="Cambria"/>
                <a:ea typeface="Cambria"/>
                <a:cs typeface="Cambria"/>
                <a:sym typeface="Cambria"/>
              </a:rPr>
              <a:t>Các yếu tố nhạy cảm về môi trường</a:t>
            </a: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800"/>
              <a:buFont typeface="Courier New"/>
              <a:buChar char="o"/>
            </a:pPr>
            <a:r>
              <a:rPr lang="en-US" sz="1800" b="0" i="0" u="none" strike="noStrike" cap="none">
                <a:solidFill>
                  <a:srgbClr val="000000"/>
                </a:solidFill>
                <a:latin typeface="Cambria"/>
                <a:ea typeface="Cambria"/>
                <a:cs typeface="Cambria"/>
                <a:sym typeface="Cambria"/>
              </a:rPr>
              <a:t>Phân loại dự án thành 4 nhóm</a:t>
            </a:r>
            <a:endParaRPr sz="18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0"/>
              </a:spcBef>
              <a:spcAft>
                <a:spcPts val="0"/>
              </a:spcAft>
              <a:buClr>
                <a:srgbClr val="000000"/>
              </a:buClr>
              <a:buSzPts val="1800"/>
              <a:buFont typeface="Noto Sans Symbols"/>
              <a:buChar char="▪"/>
            </a:pPr>
            <a:r>
              <a:rPr lang="en-US" sz="1800" b="0" i="0" u="none" strike="noStrike" cap="none">
                <a:solidFill>
                  <a:srgbClr val="000000"/>
                </a:solidFill>
                <a:latin typeface="Cambria"/>
                <a:ea typeface="Cambria"/>
                <a:cs typeface="Cambria"/>
                <a:sym typeface="Cambria"/>
              </a:rPr>
              <a:t>Nhóm I: Dự án có nguy cơ tác động xấu đến môi trường ở mức độ cao.</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0"/>
              </a:spcBef>
              <a:spcAft>
                <a:spcPts val="0"/>
              </a:spcAft>
              <a:buClr>
                <a:srgbClr val="000000"/>
              </a:buClr>
              <a:buSzPts val="1800"/>
              <a:buFont typeface="Noto Sans Symbols"/>
              <a:buChar char="▪"/>
            </a:pPr>
            <a:r>
              <a:rPr lang="en-US" sz="1800" b="0" i="0" u="none" strike="noStrike" cap="none">
                <a:solidFill>
                  <a:srgbClr val="000000"/>
                </a:solidFill>
                <a:latin typeface="Cambria"/>
                <a:ea typeface="Cambria"/>
                <a:cs typeface="Cambria"/>
                <a:sym typeface="Cambria"/>
              </a:rPr>
              <a:t>Nhóm II: Dự án có nguy cơ tác động xấu đến môi trường.</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0"/>
              </a:spcBef>
              <a:spcAft>
                <a:spcPts val="0"/>
              </a:spcAft>
              <a:buClr>
                <a:srgbClr val="000000"/>
              </a:buClr>
              <a:buSzPts val="1800"/>
              <a:buFont typeface="Noto Sans Symbols"/>
              <a:buChar char="▪"/>
            </a:pPr>
            <a:r>
              <a:rPr lang="en-US" sz="1800" b="0" i="0" u="none" strike="noStrike" cap="none">
                <a:solidFill>
                  <a:srgbClr val="000000"/>
                </a:solidFill>
                <a:latin typeface="Cambria"/>
                <a:ea typeface="Cambria"/>
                <a:cs typeface="Cambria"/>
                <a:sym typeface="Cambria"/>
              </a:rPr>
              <a:t>Nhóm III: Dự án ít có nguy cơ tác động xấu đến môi trường.</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0"/>
              </a:spcBef>
              <a:spcAft>
                <a:spcPts val="0"/>
              </a:spcAft>
              <a:buClr>
                <a:srgbClr val="000000"/>
              </a:buClr>
              <a:buSzPts val="1800"/>
              <a:buFont typeface="Noto Sans Symbols"/>
              <a:buChar char="▪"/>
            </a:pPr>
            <a:r>
              <a:rPr lang="en-US" sz="1800" b="0" i="0" u="none" strike="noStrike" cap="none">
                <a:solidFill>
                  <a:srgbClr val="000000"/>
                </a:solidFill>
                <a:latin typeface="Cambria"/>
                <a:ea typeface="Cambria"/>
                <a:cs typeface="Cambria"/>
                <a:sym typeface="Cambria"/>
              </a:rPr>
              <a:t>Nhóm IV: Dự án không có nguy cơ tác động xấu đến môi trường.</a:t>
            </a:r>
            <a:endParaRPr sz="1400" b="0" i="0" u="none" strike="noStrike" cap="none">
              <a:solidFill>
                <a:srgbClr val="000000"/>
              </a:solidFill>
              <a:latin typeface="Arial"/>
              <a:ea typeface="Arial"/>
              <a:cs typeface="Arial"/>
              <a:sym typeface="Arial"/>
            </a:endParaRPr>
          </a:p>
        </p:txBody>
      </p:sp>
      <p:pic>
        <p:nvPicPr>
          <p:cNvPr id="400" name="Google Shape;400;p30" descr="A green and white background with green leaves and icons&#10;&#10;AI-generated content may be incorrect."/>
          <p:cNvPicPr preferRelativeResize="0"/>
          <p:nvPr/>
        </p:nvPicPr>
        <p:blipFill rotWithShape="1">
          <a:blip r:embed="rId4">
            <a:alphaModFix/>
          </a:blip>
          <a:srcRect/>
          <a:stretch/>
        </p:blipFill>
        <p:spPr>
          <a:xfrm>
            <a:off x="9956800" y="140077"/>
            <a:ext cx="2083476" cy="1899836"/>
          </a:xfrm>
          <a:prstGeom prst="rect">
            <a:avLst/>
          </a:prstGeom>
          <a:noFill/>
          <a:ln>
            <a:noFill/>
          </a:ln>
        </p:spPr>
      </p:pic>
      <p:sp>
        <p:nvSpPr>
          <p:cNvPr id="401" name="Google Shape;401;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31</a:t>
            </a:fld>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3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ASEAN TAXONOMY FOR SUSTAINABLE FINANCE</a:t>
            </a:r>
            <a:endParaRPr sz="3200" b="1" i="0" u="none" strike="noStrike" cap="none">
              <a:solidFill>
                <a:schemeClr val="lt1"/>
              </a:solidFill>
              <a:latin typeface="Cambria"/>
              <a:ea typeface="Cambria"/>
              <a:cs typeface="Cambria"/>
              <a:sym typeface="Cambria"/>
            </a:endParaRPr>
          </a:p>
        </p:txBody>
      </p:sp>
      <p:sp>
        <p:nvSpPr>
          <p:cNvPr id="407" name="Google Shape;407;p31"/>
          <p:cNvSpPr txBox="1"/>
          <p:nvPr/>
        </p:nvSpPr>
        <p:spPr>
          <a:xfrm>
            <a:off x="532837" y="2390610"/>
            <a:ext cx="10902950" cy="3877921"/>
          </a:xfrm>
          <a:prstGeom prst="rect">
            <a:avLst/>
          </a:prstGeom>
          <a:noFill/>
          <a:ln>
            <a:noFill/>
          </a:ln>
        </p:spPr>
        <p:txBody>
          <a:bodyPr spcFirstLastPara="1" wrap="square" lIns="91425" tIns="45700" rIns="91425" bIns="45700" anchor="t" anchorCtr="0">
            <a:spAutoFit/>
          </a:bodyPr>
          <a:lstStyle/>
          <a:p>
            <a:pPr marL="742950" marR="0" lvl="1" indent="-285750" algn="l" rtl="0">
              <a:lnSpc>
                <a:spcPct val="150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Phiên bản hiện hành:</a:t>
            </a:r>
            <a:r>
              <a:rPr lang="en-US" sz="1800" b="0" i="0" u="none" strike="noStrike" cap="none">
                <a:solidFill>
                  <a:srgbClr val="000000"/>
                </a:solidFill>
                <a:latin typeface="Cambria"/>
                <a:ea typeface="Cambria"/>
                <a:cs typeface="Cambria"/>
                <a:sym typeface="Cambria"/>
              </a:rPr>
              <a:t> Version 2 (công bố tháng 6/2023).</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Cấu trúc đa tầng (Multi-tiered Framework):</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Khung nền tảng (Foundation Framework):</a:t>
            </a:r>
            <a:r>
              <a:rPr lang="en-US" sz="1800" b="0" i="0" u="none" strike="noStrike" cap="none">
                <a:solidFill>
                  <a:srgbClr val="000000"/>
                </a:solidFill>
                <a:latin typeface="Cambria"/>
                <a:ea typeface="Cambria"/>
                <a:cs typeface="Cambria"/>
                <a:sym typeface="Cambria"/>
              </a:rPr>
              <a:t> Các câu hỏi định tính để xác định hoạt động có đóng góp cho mục tiêu bền vững không.</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Hệ thống phân tầng (Plus Standard):</a:t>
            </a:r>
            <a:r>
              <a:rPr lang="en-US" sz="1800" b="0" i="0" u="none" strike="noStrike" cap="none">
                <a:solidFill>
                  <a:srgbClr val="000000"/>
                </a:solidFill>
                <a:latin typeface="Cambria"/>
                <a:ea typeface="Cambria"/>
                <a:cs typeface="Cambria"/>
                <a:sym typeface="Cambria"/>
              </a:rPr>
              <a:t> Phân loại các hoạt động theo các tầng Xanh (Green), Vàng (Amber), Đỏ (Red) dựa trên các ngưỡng kỹ thuật cụ thể.</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Mục tiêu môi trường:</a:t>
            </a:r>
            <a:r>
              <a:rPr lang="en-US" sz="1800" b="0" i="0" u="none" strike="noStrike" cap="none">
                <a:solidFill>
                  <a:srgbClr val="000000"/>
                </a:solidFill>
                <a:latin typeface="Cambria"/>
                <a:ea typeface="Cambria"/>
                <a:cs typeface="Cambria"/>
                <a:sym typeface="Cambria"/>
              </a:rPr>
              <a:t> 4 mục tiêu môi trường và 2 mục tiêu xã hội.</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Đặc điểm:</a:t>
            </a:r>
            <a:r>
              <a:rPr lang="en-US" sz="1800" b="0" i="0" u="none" strike="noStrike" cap="none">
                <a:solidFill>
                  <a:srgbClr val="000000"/>
                </a:solidFill>
                <a:latin typeface="Cambria"/>
                <a:ea typeface="Cambria"/>
                <a:cs typeface="Cambria"/>
                <a:sym typeface="Cambria"/>
              </a:rPr>
              <a:t> Linh hoạt, phù hợp với mức độ phát triển đa dạng của các nước ASEAN.</a:t>
            </a:r>
            <a:endParaRPr sz="1400" b="0" i="0" u="none" strike="noStrike" cap="none">
              <a:solidFill>
                <a:srgbClr val="000000"/>
              </a:solidFill>
              <a:latin typeface="Arial"/>
              <a:ea typeface="Arial"/>
              <a:cs typeface="Arial"/>
              <a:sym typeface="Arial"/>
            </a:endParaRPr>
          </a:p>
        </p:txBody>
      </p:sp>
      <p:sp>
        <p:nvSpPr>
          <p:cNvPr id="408" name="Google Shape;408;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32</a:t>
            </a:fld>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12"/>
        <p:cNvGrpSpPr/>
        <p:nvPr/>
      </p:nvGrpSpPr>
      <p:grpSpPr>
        <a:xfrm>
          <a:off x="0" y="0"/>
          <a:ext cx="0" cy="0"/>
          <a:chOff x="0" y="0"/>
          <a:chExt cx="0" cy="0"/>
        </a:xfrm>
      </p:grpSpPr>
      <p:sp>
        <p:nvSpPr>
          <p:cNvPr id="413" name="Google Shape;413;p32"/>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EU TAXONOMY FOR SUSTAINABLE FINANCE</a:t>
            </a:r>
            <a:endParaRPr sz="3200" b="1" i="0" u="none" strike="noStrike" cap="none">
              <a:solidFill>
                <a:schemeClr val="lt1"/>
              </a:solidFill>
              <a:latin typeface="Cambria"/>
              <a:ea typeface="Cambria"/>
              <a:cs typeface="Cambria"/>
              <a:sym typeface="Cambria"/>
            </a:endParaRPr>
          </a:p>
        </p:txBody>
      </p:sp>
      <p:sp>
        <p:nvSpPr>
          <p:cNvPr id="414" name="Google Shape;414;p32"/>
          <p:cNvSpPr txBox="1"/>
          <p:nvPr/>
        </p:nvSpPr>
        <p:spPr>
          <a:xfrm>
            <a:off x="509270" y="2071867"/>
            <a:ext cx="9683750" cy="150304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Đặc điểm:</a:t>
            </a:r>
            <a:r>
              <a:rPr lang="en-US" sz="1800" b="0" i="0" u="none" strike="noStrike" cap="none">
                <a:solidFill>
                  <a:srgbClr val="000000"/>
                </a:solidFill>
                <a:latin typeface="Cambria"/>
                <a:ea typeface="Cambria"/>
                <a:cs typeface="Cambria"/>
                <a:sym typeface="Cambria"/>
              </a:rPr>
              <a:t> Được coi là tiêu chuẩn vàng, toàn diện và phức tạp nhất hiện nay.</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Cấu trúc:</a:t>
            </a:r>
            <a:endParaRPr sz="1800" b="0" i="0" u="none" strike="noStrike" cap="none">
              <a:solidFill>
                <a:srgbClr val="000000"/>
              </a:solidFill>
              <a:latin typeface="Cambria"/>
              <a:ea typeface="Cambria"/>
              <a:cs typeface="Cambria"/>
              <a:sym typeface="Cambria"/>
            </a:endParaRPr>
          </a:p>
          <a:p>
            <a:pPr marL="1143000" marR="0" lvl="2" indent="-228600" algn="l" rtl="0">
              <a:lnSpc>
                <a:spcPct val="115000"/>
              </a:lnSpc>
              <a:spcBef>
                <a:spcPts val="800"/>
              </a:spcBef>
              <a:spcAft>
                <a:spcPts val="0"/>
              </a:spcAft>
              <a:buClr>
                <a:srgbClr val="000000"/>
              </a:buClr>
              <a:buSzPts val="1000"/>
              <a:buFont typeface="Noto Sans Symbols"/>
              <a:buChar char="▪"/>
            </a:pPr>
            <a:r>
              <a:rPr lang="en-US" sz="1800" b="1" i="0" u="none" strike="noStrike" cap="none">
                <a:solidFill>
                  <a:srgbClr val="000000"/>
                </a:solidFill>
                <a:latin typeface="Cambria"/>
                <a:ea typeface="Cambria"/>
                <a:cs typeface="Cambria"/>
                <a:sym typeface="Cambria"/>
              </a:rPr>
              <a:t>6 Mục tiêu Môi trường:</a:t>
            </a:r>
            <a:endParaRPr sz="1800" b="0" i="0" u="none" strike="noStrike" cap="none">
              <a:solidFill>
                <a:srgbClr val="000000"/>
              </a:solidFill>
              <a:latin typeface="Cambria"/>
              <a:ea typeface="Cambria"/>
              <a:cs typeface="Cambria"/>
              <a:sym typeface="Cambria"/>
            </a:endParaRPr>
          </a:p>
        </p:txBody>
      </p:sp>
      <p:sp>
        <p:nvSpPr>
          <p:cNvPr id="415" name="Google Shape;415;p32"/>
          <p:cNvSpPr txBox="1"/>
          <p:nvPr/>
        </p:nvSpPr>
        <p:spPr>
          <a:xfrm>
            <a:off x="4845050" y="2823387"/>
            <a:ext cx="7226300" cy="1569660"/>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Giảm thiểu BĐKH</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Thích ứng BĐKH, </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Sử dụng bền vững tài nguyên nước, </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Chuyển đổi sang kinh tế tuần hoàn, </a:t>
            </a:r>
            <a:endParaRPr sz="1400" b="0" i="0" u="none" strike="noStrike" cap="none">
              <a:solidFill>
                <a:srgbClr val="000000"/>
              </a:solidFill>
              <a:latin typeface="Arial"/>
              <a:ea typeface="Arial"/>
              <a:cs typeface="Arial"/>
              <a:sym typeface="Arial"/>
            </a:endParaRPr>
          </a:p>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Ngăn ngừa ô nhiễm</a:t>
            </a:r>
            <a:endParaRPr sz="1600" b="0" i="0" u="none" strike="noStrike" cap="none">
              <a:solidFill>
                <a:srgbClr val="000000"/>
              </a:solidFill>
              <a:latin typeface="Cambria"/>
              <a:ea typeface="Cambria"/>
              <a:cs typeface="Cambria"/>
              <a:sym typeface="Cambria"/>
            </a:endParaRPr>
          </a:p>
          <a:p>
            <a:pPr marL="342900" marR="0" lvl="0" indent="-342900" algn="l" rtl="0">
              <a:lnSpc>
                <a:spcPct val="100000"/>
              </a:lnSpc>
              <a:spcBef>
                <a:spcPts val="0"/>
              </a:spcBef>
              <a:spcAft>
                <a:spcPts val="0"/>
              </a:spcAft>
              <a:buClr>
                <a:srgbClr val="000000"/>
              </a:buClr>
              <a:buSzPts val="1600"/>
              <a:buFont typeface="Arial"/>
              <a:buAutoNum type="arabicParenBoth"/>
            </a:pPr>
            <a:r>
              <a:rPr lang="en-US" sz="1600" b="0" i="0" u="none" strike="noStrike" cap="none">
                <a:solidFill>
                  <a:srgbClr val="000000"/>
                </a:solidFill>
                <a:latin typeface="Cambria"/>
                <a:ea typeface="Cambria"/>
                <a:cs typeface="Cambria"/>
                <a:sym typeface="Cambria"/>
              </a:rPr>
              <a:t>Bảo vệ hệ sinh thái.</a:t>
            </a:r>
            <a:endParaRPr sz="1600" b="0" i="0" u="none" strike="noStrike" cap="none">
              <a:solidFill>
                <a:srgbClr val="000000"/>
              </a:solidFill>
              <a:latin typeface="Arial"/>
              <a:ea typeface="Arial"/>
              <a:cs typeface="Arial"/>
              <a:sym typeface="Arial"/>
            </a:endParaRPr>
          </a:p>
        </p:txBody>
      </p:sp>
      <p:sp>
        <p:nvSpPr>
          <p:cNvPr id="416" name="Google Shape;416;p32"/>
          <p:cNvSpPr txBox="1"/>
          <p:nvPr/>
        </p:nvSpPr>
        <p:spPr>
          <a:xfrm>
            <a:off x="509270" y="4393047"/>
            <a:ext cx="3434080" cy="702308"/>
          </a:xfrm>
          <a:prstGeom prst="rect">
            <a:avLst/>
          </a:prstGeom>
          <a:noFill/>
          <a:ln>
            <a:noFill/>
          </a:ln>
        </p:spPr>
        <p:txBody>
          <a:bodyPr spcFirstLastPara="1" wrap="square" lIns="91425" tIns="45700" rIns="91425" bIns="45700" anchor="t" anchorCtr="0">
            <a:spAutoFit/>
          </a:bodyPr>
          <a:lstStyle/>
          <a:p>
            <a:pPr marL="742950" marR="0" lvl="1" indent="-285750" algn="l" rtl="0">
              <a:lnSpc>
                <a:spcPct val="115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Điều kiện để được coi là "xanh":</a:t>
            </a:r>
            <a:endParaRPr sz="1800" b="0" i="0" u="none" strike="noStrike" cap="none">
              <a:solidFill>
                <a:srgbClr val="000000"/>
              </a:solidFill>
              <a:latin typeface="Cambria"/>
              <a:ea typeface="Cambria"/>
              <a:cs typeface="Cambria"/>
              <a:sym typeface="Cambria"/>
            </a:endParaRPr>
          </a:p>
        </p:txBody>
      </p:sp>
      <p:grpSp>
        <p:nvGrpSpPr>
          <p:cNvPr id="417" name="Google Shape;417;p32"/>
          <p:cNvGrpSpPr/>
          <p:nvPr/>
        </p:nvGrpSpPr>
        <p:grpSpPr>
          <a:xfrm>
            <a:off x="3943350" y="4138425"/>
            <a:ext cx="8128000" cy="2744281"/>
            <a:chOff x="0" y="11376"/>
            <a:chExt cx="8128000" cy="2744281"/>
          </a:xfrm>
        </p:grpSpPr>
        <p:sp>
          <p:nvSpPr>
            <p:cNvPr id="418" name="Google Shape;418;p32"/>
            <p:cNvSpPr/>
            <p:nvPr/>
          </p:nvSpPr>
          <p:spPr>
            <a:xfrm>
              <a:off x="0" y="321336"/>
              <a:ext cx="8128000" cy="5292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9" name="Google Shape;419;p32"/>
            <p:cNvSpPr/>
            <p:nvPr/>
          </p:nvSpPr>
          <p:spPr>
            <a:xfrm>
              <a:off x="406400" y="11376"/>
              <a:ext cx="5689600" cy="61992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32"/>
            <p:cNvSpPr txBox="1"/>
            <p:nvPr/>
          </p:nvSpPr>
          <p:spPr>
            <a:xfrm>
              <a:off x="436662" y="41638"/>
              <a:ext cx="5629076" cy="559396"/>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Noto Sans Symbols"/>
                <a:buNone/>
              </a:pPr>
              <a:r>
                <a:rPr lang="en-US" sz="1600" b="0" i="0" u="none" strike="noStrike" cap="none">
                  <a:solidFill>
                    <a:srgbClr val="000000"/>
                  </a:solidFill>
                  <a:latin typeface="Cambria"/>
                  <a:ea typeface="Cambria"/>
                  <a:cs typeface="Cambria"/>
                  <a:sym typeface="Cambria"/>
                </a:rPr>
                <a:t>Đóng góp đáng kể (Substantial Contribution) cho ít nhất 1 trong 6 mục tiêu.</a:t>
              </a:r>
              <a:endParaRPr sz="1400" b="0" i="0" u="none" strike="noStrike" cap="none">
                <a:solidFill>
                  <a:srgbClr val="000000"/>
                </a:solidFill>
                <a:latin typeface="Arial"/>
                <a:ea typeface="Arial"/>
                <a:cs typeface="Arial"/>
                <a:sym typeface="Arial"/>
              </a:endParaRPr>
            </a:p>
          </p:txBody>
        </p:sp>
        <p:sp>
          <p:nvSpPr>
            <p:cNvPr id="421" name="Google Shape;421;p32"/>
            <p:cNvSpPr/>
            <p:nvPr/>
          </p:nvSpPr>
          <p:spPr>
            <a:xfrm>
              <a:off x="0" y="1273897"/>
              <a:ext cx="8128000" cy="5292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32"/>
            <p:cNvSpPr/>
            <p:nvPr/>
          </p:nvSpPr>
          <p:spPr>
            <a:xfrm>
              <a:off x="406400" y="963936"/>
              <a:ext cx="5689600" cy="61992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32"/>
            <p:cNvSpPr txBox="1"/>
            <p:nvPr/>
          </p:nvSpPr>
          <p:spPr>
            <a:xfrm>
              <a:off x="436662" y="994198"/>
              <a:ext cx="5629076" cy="559396"/>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Noto Sans Symbols"/>
                <a:buNone/>
              </a:pPr>
              <a:r>
                <a:rPr lang="en-US" sz="1600" b="0" i="0" u="none" strike="noStrike" cap="none">
                  <a:solidFill>
                    <a:srgbClr val="000000"/>
                  </a:solidFill>
                  <a:latin typeface="Cambria"/>
                  <a:ea typeface="Cambria"/>
                  <a:cs typeface="Cambria"/>
                  <a:sym typeface="Cambria"/>
                </a:rPr>
                <a:t>Không gây hại đáng kể (Do No Significant Harm - DNSH) cho 5 mục tiêu còn lại.</a:t>
              </a:r>
              <a:endParaRPr sz="1400" b="0" i="0" u="none" strike="noStrike" cap="none">
                <a:solidFill>
                  <a:srgbClr val="000000"/>
                </a:solidFill>
                <a:latin typeface="Arial"/>
                <a:ea typeface="Arial"/>
                <a:cs typeface="Arial"/>
                <a:sym typeface="Arial"/>
              </a:endParaRPr>
            </a:p>
          </p:txBody>
        </p:sp>
        <p:sp>
          <p:nvSpPr>
            <p:cNvPr id="424" name="Google Shape;424;p32"/>
            <p:cNvSpPr/>
            <p:nvPr/>
          </p:nvSpPr>
          <p:spPr>
            <a:xfrm>
              <a:off x="0" y="2226457"/>
              <a:ext cx="8128000" cy="529200"/>
            </a:xfrm>
            <a:prstGeom prst="rect">
              <a:avLst/>
            </a:prstGeom>
            <a:solidFill>
              <a:srgbClr val="CAD4E8">
                <a:alpha val="89411"/>
              </a:srgbClr>
            </a:solidFill>
            <a:ln w="25400"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5" name="Google Shape;425;p32"/>
            <p:cNvSpPr/>
            <p:nvPr/>
          </p:nvSpPr>
          <p:spPr>
            <a:xfrm>
              <a:off x="406400" y="1916497"/>
              <a:ext cx="5689600" cy="619920"/>
            </a:xfrm>
            <a:prstGeom prst="roundRect">
              <a:avLst>
                <a:gd name="adj" fmla="val 16667"/>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6" name="Google Shape;426;p32"/>
            <p:cNvSpPr txBox="1"/>
            <p:nvPr/>
          </p:nvSpPr>
          <p:spPr>
            <a:xfrm>
              <a:off x="436662" y="1946759"/>
              <a:ext cx="5629076" cy="559396"/>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Noto Sans Symbols"/>
                <a:buNone/>
              </a:pPr>
              <a:r>
                <a:rPr lang="en-US" sz="1600" b="0" i="0" u="none" strike="noStrike" cap="none">
                  <a:solidFill>
                    <a:srgbClr val="000000"/>
                  </a:solidFill>
                  <a:latin typeface="Cambria"/>
                  <a:ea typeface="Cambria"/>
                  <a:cs typeface="Cambria"/>
                  <a:sym typeface="Cambria"/>
                </a:rPr>
                <a:t>Tuân thủ các tiêu chuẩn tối thiểu về xã hội và quản trị (Minimum Safeguards).</a:t>
              </a:r>
              <a:endParaRPr sz="1400" b="0" i="0" u="none" strike="noStrike" cap="none">
                <a:solidFill>
                  <a:srgbClr val="000000"/>
                </a:solidFill>
                <a:latin typeface="Arial"/>
                <a:ea typeface="Arial"/>
                <a:cs typeface="Arial"/>
                <a:sym typeface="Arial"/>
              </a:endParaRPr>
            </a:p>
          </p:txBody>
        </p:sp>
      </p:grpSp>
      <p:sp>
        <p:nvSpPr>
          <p:cNvPr id="427" name="Google Shape;427;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33</a:t>
            </a:fld>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sp>
        <p:nvSpPr>
          <p:cNvPr id="432" name="Google Shape;432;p33"/>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SO SÁNH 3 BỘ TIÊU CHÍ</a:t>
            </a:r>
            <a:endParaRPr sz="3200" b="1" i="0" u="none" strike="noStrike" cap="none">
              <a:solidFill>
                <a:schemeClr val="lt1"/>
              </a:solidFill>
              <a:latin typeface="Cambria"/>
              <a:ea typeface="Cambria"/>
              <a:cs typeface="Cambria"/>
              <a:sym typeface="Cambria"/>
            </a:endParaRPr>
          </a:p>
        </p:txBody>
      </p:sp>
      <p:graphicFrame>
        <p:nvGraphicFramePr>
          <p:cNvPr id="433" name="Google Shape;433;p33"/>
          <p:cNvGraphicFramePr/>
          <p:nvPr/>
        </p:nvGraphicFramePr>
        <p:xfrm>
          <a:off x="666189" y="2132827"/>
          <a:ext cx="3000000" cy="3000000"/>
        </p:xfrm>
        <a:graphic>
          <a:graphicData uri="http://schemas.openxmlformats.org/drawingml/2006/table">
            <a:tbl>
              <a:tblPr>
                <a:noFill/>
                <a:tableStyleId>{4FD6A3EF-F871-44F1-81C7-64A23CD07748}</a:tableStyleId>
              </a:tblPr>
              <a:tblGrid>
                <a:gridCol w="1794925">
                  <a:extLst>
                    <a:ext uri="{9D8B030D-6E8A-4147-A177-3AD203B41FA5}">
                      <a16:colId xmlns:a16="http://schemas.microsoft.com/office/drawing/2014/main" val="20000"/>
                    </a:ext>
                  </a:extLst>
                </a:gridCol>
                <a:gridCol w="1951575">
                  <a:extLst>
                    <a:ext uri="{9D8B030D-6E8A-4147-A177-3AD203B41FA5}">
                      <a16:colId xmlns:a16="http://schemas.microsoft.com/office/drawing/2014/main" val="20001"/>
                    </a:ext>
                  </a:extLst>
                </a:gridCol>
                <a:gridCol w="1638300">
                  <a:extLst>
                    <a:ext uri="{9D8B030D-6E8A-4147-A177-3AD203B41FA5}">
                      <a16:colId xmlns:a16="http://schemas.microsoft.com/office/drawing/2014/main" val="20002"/>
                    </a:ext>
                  </a:extLst>
                </a:gridCol>
                <a:gridCol w="1794925">
                  <a:extLst>
                    <a:ext uri="{9D8B030D-6E8A-4147-A177-3AD203B41FA5}">
                      <a16:colId xmlns:a16="http://schemas.microsoft.com/office/drawing/2014/main" val="20003"/>
                    </a:ext>
                  </a:extLst>
                </a:gridCol>
                <a:gridCol w="1794925">
                  <a:extLst>
                    <a:ext uri="{9D8B030D-6E8A-4147-A177-3AD203B41FA5}">
                      <a16:colId xmlns:a16="http://schemas.microsoft.com/office/drawing/2014/main" val="20004"/>
                    </a:ext>
                  </a:extLst>
                </a:gridCol>
                <a:gridCol w="1794925">
                  <a:extLst>
                    <a:ext uri="{9D8B030D-6E8A-4147-A177-3AD203B41FA5}">
                      <a16:colId xmlns:a16="http://schemas.microsoft.com/office/drawing/2014/main" val="20005"/>
                    </a:ext>
                  </a:extLst>
                </a:gridCol>
              </a:tblGrid>
              <a:tr h="932100">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Tiêu chí </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Cách tiếp cận</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Mức độ phức tạp</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Đối tượng</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Yêu cầu DNSH</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tc>
                  <a:txBody>
                    <a:bodyPr/>
                    <a:lstStyle/>
                    <a:p>
                      <a:pPr marL="0" marR="0" lvl="0" indent="0" algn="ctr" rtl="0">
                        <a:lnSpc>
                          <a:spcPct val="100000"/>
                        </a:lnSpc>
                        <a:spcBef>
                          <a:spcPts val="0"/>
                        </a:spcBef>
                        <a:spcAft>
                          <a:spcPts val="0"/>
                        </a:spcAft>
                        <a:buClr>
                          <a:srgbClr val="000000"/>
                        </a:buClr>
                        <a:buSzPts val="2000"/>
                        <a:buFont typeface="Arial"/>
                        <a:buNone/>
                      </a:pPr>
                      <a:r>
                        <a:rPr lang="en-US" sz="2000" b="1" i="0" u="none" strike="noStrike" cap="none">
                          <a:solidFill>
                            <a:schemeClr val="lt1"/>
                          </a:solidFill>
                          <a:latin typeface="Cambria"/>
                          <a:ea typeface="Cambria"/>
                          <a:cs typeface="Cambria"/>
                          <a:sym typeface="Cambria"/>
                        </a:rPr>
                        <a:t>Tính linh hoạt</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38100" cap="flat" cmpd="sng">
                      <a:solidFill>
                        <a:srgbClr val="FFFFFF"/>
                      </a:solidFill>
                      <a:prstDash val="solid"/>
                      <a:round/>
                      <a:headEnd type="none" w="sm" len="sm"/>
                      <a:tailEnd type="none" w="sm" len="sm"/>
                    </a:lnB>
                    <a:solidFill>
                      <a:srgbClr val="0F6FC6"/>
                    </a:solidFill>
                  </a:tcPr>
                </a:tc>
                <a:extLst>
                  <a:ext uri="{0D108BD9-81ED-4DB2-BD59-A6C34878D82A}">
                    <a16:rowId xmlns:a16="http://schemas.microsoft.com/office/drawing/2014/main" val="10000"/>
                  </a:ext>
                </a:extLst>
              </a:tr>
              <a:tr h="932100">
                <a:tc>
                  <a:txBody>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mbria"/>
                          <a:ea typeface="Cambria"/>
                          <a:cs typeface="Cambria"/>
                          <a:sym typeface="Cambria"/>
                        </a:rPr>
                        <a:t>Việt Nam</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Danh mục lĩnh vực</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Thấp </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Dự án đầu tư</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Chưa rõ ràng</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Trung bình</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381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extLst>
                  <a:ext uri="{0D108BD9-81ED-4DB2-BD59-A6C34878D82A}">
                    <a16:rowId xmlns:a16="http://schemas.microsoft.com/office/drawing/2014/main" val="10001"/>
                  </a:ext>
                </a:extLst>
              </a:tr>
              <a:tr h="1337375">
                <a:tc>
                  <a:txBody>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mbria"/>
                          <a:ea typeface="Cambria"/>
                          <a:cs typeface="Cambria"/>
                          <a:sym typeface="Cambria"/>
                        </a:rPr>
                        <a:t>ASEAN Taxonomy</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Đa tầng (Xanh/Vàng/Đỏ)</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Trung bình</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Hoạt động kinh tế</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Có (định tính)</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Cambria"/>
                          <a:ea typeface="Cambria"/>
                          <a:cs typeface="Cambria"/>
                          <a:sym typeface="Cambria"/>
                        </a:rPr>
                        <a:t>Cao</a:t>
                      </a:r>
                      <a:endParaRPr sz="1400" u="none" strike="noStrike" cap="none"/>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E6EBF5"/>
                    </a:solidFill>
                  </a:tcPr>
                </a:tc>
                <a:extLst>
                  <a:ext uri="{0D108BD9-81ED-4DB2-BD59-A6C34878D82A}">
                    <a16:rowId xmlns:a16="http://schemas.microsoft.com/office/drawing/2014/main" val="10002"/>
                  </a:ext>
                </a:extLst>
              </a:tr>
              <a:tr h="1337375">
                <a:tc>
                  <a:txBody>
                    <a:bodyPr/>
                    <a:lstStyle/>
                    <a:p>
                      <a:pPr marL="0" marR="0" lvl="0" indent="0" algn="l" rtl="0">
                        <a:lnSpc>
                          <a:spcPct val="100000"/>
                        </a:lnSpc>
                        <a:spcBef>
                          <a:spcPts val="0"/>
                        </a:spcBef>
                        <a:spcAft>
                          <a:spcPts val="0"/>
                        </a:spcAft>
                        <a:buClr>
                          <a:srgbClr val="000000"/>
                        </a:buClr>
                        <a:buSzPts val="2000"/>
                        <a:buFont typeface="Arial"/>
                        <a:buNone/>
                      </a:pPr>
                      <a:r>
                        <a:rPr lang="en-US" sz="2000" b="1" i="0" u="none" strike="noStrike" cap="none">
                          <a:solidFill>
                            <a:schemeClr val="dk1"/>
                          </a:solidFill>
                          <a:latin typeface="Cambria"/>
                          <a:ea typeface="Cambria"/>
                          <a:cs typeface="Cambria"/>
                          <a:sym typeface="Cambria"/>
                        </a:rPr>
                        <a:t> EU Taxonomy</a:t>
                      </a:r>
                      <a:endParaRPr sz="2000" b="1"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Dựa trên 6 mục tiêu &amp; DNSH</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u="none" strike="noStrike" cap="none">
                          <a:latin typeface="Cambria"/>
                          <a:ea typeface="Cambria"/>
                          <a:cs typeface="Cambria"/>
                          <a:sym typeface="Cambria"/>
                        </a:rPr>
                        <a:t>Cao</a:t>
                      </a:r>
                      <a:endParaRPr sz="1400" u="none" strike="noStrike" cap="none"/>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Hoạt động kinh tế</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Rất chặt chẽ, chi tiết</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tc>
                  <a:txBody>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ambria"/>
                          <a:ea typeface="Cambria"/>
                          <a:cs typeface="Cambria"/>
                          <a:sym typeface="Cambria"/>
                        </a:rPr>
                        <a:t>Thấp</a:t>
                      </a:r>
                      <a:endParaRPr sz="1800" u="none" strike="noStrike" cap="none">
                        <a:latin typeface="Cambria"/>
                        <a:ea typeface="Cambria"/>
                        <a:cs typeface="Cambria"/>
                        <a:sym typeface="Cambria"/>
                      </a:endParaRPr>
                    </a:p>
                  </a:txBody>
                  <a:tcPr marL="91450" marR="91450" marT="45725" marB="45725">
                    <a:lnL w="12700" cap="flat" cmpd="sng">
                      <a:solidFill>
                        <a:srgbClr val="FFFFFF"/>
                      </a:solidFill>
                      <a:prstDash val="solid"/>
                      <a:round/>
                      <a:headEnd type="none" w="sm" len="sm"/>
                      <a:tailEnd type="none" w="sm" len="sm"/>
                    </a:lnL>
                    <a:lnR w="12700" cap="flat" cmpd="sng">
                      <a:solidFill>
                        <a:srgbClr val="FFFFFF"/>
                      </a:solidFill>
                      <a:prstDash val="solid"/>
                      <a:round/>
                      <a:headEnd type="none" w="sm" len="sm"/>
                      <a:tailEnd type="none" w="sm" len="sm"/>
                    </a:lnR>
                    <a:lnT w="12700" cap="flat" cmpd="sng">
                      <a:solidFill>
                        <a:srgbClr val="FFFFFF"/>
                      </a:solidFill>
                      <a:prstDash val="solid"/>
                      <a:round/>
                      <a:headEnd type="none" w="sm" len="sm"/>
                      <a:tailEnd type="none" w="sm" len="sm"/>
                    </a:lnT>
                    <a:lnB w="12700" cap="flat" cmpd="sng">
                      <a:solidFill>
                        <a:srgbClr val="FFFFFF"/>
                      </a:solidFill>
                      <a:prstDash val="solid"/>
                      <a:round/>
                      <a:headEnd type="none" w="sm" len="sm"/>
                      <a:tailEnd type="none" w="sm" len="sm"/>
                    </a:lnB>
                    <a:solidFill>
                      <a:srgbClr val="CAD4EA"/>
                    </a:solidFill>
                  </a:tcPr>
                </a:tc>
                <a:extLst>
                  <a:ext uri="{0D108BD9-81ED-4DB2-BD59-A6C34878D82A}">
                    <a16:rowId xmlns:a16="http://schemas.microsoft.com/office/drawing/2014/main" val="10003"/>
                  </a:ext>
                </a:extLst>
              </a:tr>
            </a:tbl>
          </a:graphicData>
        </a:graphic>
      </p:graphicFrame>
      <p:sp>
        <p:nvSpPr>
          <p:cNvPr id="434" name="Google Shape;434;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34</a:t>
            </a:fld>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38"/>
        <p:cNvGrpSpPr/>
        <p:nvPr/>
      </p:nvGrpSpPr>
      <p:grpSpPr>
        <a:xfrm>
          <a:off x="0" y="0"/>
          <a:ext cx="0" cy="0"/>
          <a:chOff x="0" y="0"/>
          <a:chExt cx="0" cy="0"/>
        </a:xfrm>
      </p:grpSpPr>
      <p:sp>
        <p:nvSpPr>
          <p:cNvPr id="439" name="Google Shape;439;p34"/>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NGUYÊN TẮC "KHÔNG GÂY HẠI ĐÁNG KỂ" (DNSH)</a:t>
            </a:r>
            <a:endParaRPr sz="3200" b="1" i="0" u="none" strike="noStrike" cap="none">
              <a:solidFill>
                <a:schemeClr val="lt1"/>
              </a:solidFill>
              <a:latin typeface="Cambria"/>
              <a:ea typeface="Cambria"/>
              <a:cs typeface="Cambria"/>
              <a:sym typeface="Cambria"/>
            </a:endParaRPr>
          </a:p>
        </p:txBody>
      </p:sp>
      <p:sp>
        <p:nvSpPr>
          <p:cNvPr id="440" name="Google Shape;440;p34"/>
          <p:cNvSpPr txBox="1"/>
          <p:nvPr/>
        </p:nvSpPr>
        <p:spPr>
          <a:xfrm>
            <a:off x="625475" y="2251674"/>
            <a:ext cx="10941050" cy="4606326"/>
          </a:xfrm>
          <a:prstGeom prst="rect">
            <a:avLst/>
          </a:prstGeom>
          <a:noFill/>
          <a:ln>
            <a:noFill/>
          </a:ln>
        </p:spPr>
        <p:txBody>
          <a:bodyPr spcFirstLastPara="1" wrap="square" lIns="91425" tIns="45700" rIns="91425" bIns="45700" anchor="t" anchorCtr="0">
            <a:spAutoFit/>
          </a:bodyPr>
          <a:lstStyle/>
          <a:p>
            <a:pPr marL="0" marR="0" lvl="0" indent="0" algn="just" rtl="0">
              <a:lnSpc>
                <a:spcPct val="150000"/>
              </a:lnSpc>
              <a:spcBef>
                <a:spcPts val="0"/>
              </a:spcBef>
              <a:spcAft>
                <a:spcPts val="0"/>
              </a:spcAft>
              <a:buClr>
                <a:srgbClr val="000000"/>
              </a:buClr>
              <a:buSzPts val="1800"/>
              <a:buFont typeface="Arial"/>
              <a:buNone/>
            </a:pPr>
            <a:endParaRPr sz="1800" b="0" i="0" u="none" strike="noStrike" cap="none">
              <a:solidFill>
                <a:srgbClr val="000000"/>
              </a:solidFill>
              <a:latin typeface="Cambria"/>
              <a:ea typeface="Cambria"/>
              <a:cs typeface="Cambria"/>
              <a:sym typeface="Cambria"/>
            </a:endParaRPr>
          </a:p>
          <a:p>
            <a:pPr marL="742950" marR="0" lvl="1" indent="-285750" algn="just" rtl="0">
              <a:lnSpc>
                <a:spcPct val="150000"/>
              </a:lnSpc>
              <a:spcBef>
                <a:spcPts val="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Khái niệm:</a:t>
            </a:r>
            <a:r>
              <a:rPr lang="en-US" sz="1800" b="0" i="0" u="none" strike="noStrike" cap="none">
                <a:solidFill>
                  <a:srgbClr val="000000"/>
                </a:solidFill>
                <a:latin typeface="Cambria"/>
                <a:ea typeface="Cambria"/>
                <a:cs typeface="Cambria"/>
                <a:sym typeface="Cambria"/>
              </a:rPr>
              <a:t> Một hoạt động kinh tế, dù mang lại lợi ích cho một mục tiêu môi trường này, cũng không được phép gây ra những tác động tiêu cực nghiêm trọng đến các mục tiêu môi trường khác.</a:t>
            </a:r>
            <a:endParaRPr sz="1400" b="0" i="0" u="none" strike="noStrike" cap="none">
              <a:solidFill>
                <a:srgbClr val="000000"/>
              </a:solidFill>
              <a:latin typeface="Arial"/>
              <a:ea typeface="Arial"/>
              <a:cs typeface="Arial"/>
              <a:sym typeface="Arial"/>
            </a:endParaRPr>
          </a:p>
          <a:p>
            <a:pPr marL="742950" marR="0" lvl="1" indent="-285750" algn="just"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Ví dụ:</a:t>
            </a:r>
            <a:endParaRPr sz="1800" b="0" i="0" u="none" strike="noStrike" cap="none">
              <a:solidFill>
                <a:srgbClr val="000000"/>
              </a:solidFill>
              <a:latin typeface="Cambria"/>
              <a:ea typeface="Cambria"/>
              <a:cs typeface="Cambria"/>
              <a:sym typeface="Cambria"/>
            </a:endParaRPr>
          </a:p>
          <a:p>
            <a:pPr marL="1143000" marR="0" lvl="2" indent="-228600" algn="just"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Một nhà máy thủy điện (đóng góp cho mục tiêu giảm thiểu BĐKH) nhưng lại phá hủy một hệ sinh thái đa dạng sinh học quan trọng hoặc làm thay đổi dòng chảy gây hại cho hạ lưu -&gt; </a:t>
            </a:r>
            <a:r>
              <a:rPr lang="en-US" sz="1800" b="1" i="0" u="none" strike="noStrike" cap="none">
                <a:solidFill>
                  <a:srgbClr val="000000"/>
                </a:solidFill>
                <a:latin typeface="Cambria"/>
                <a:ea typeface="Cambria"/>
                <a:cs typeface="Cambria"/>
                <a:sym typeface="Cambria"/>
              </a:rPr>
              <a:t>Vi phạm nguyên tắc DNSH</a:t>
            </a:r>
            <a:r>
              <a:rPr lang="en-US" sz="1800"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1143000" marR="0" lvl="2" indent="-228600" algn="just"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Một nhà máy sản xuất xe điện (đóng góp cho giao thông sạch) nhưng quy trình sản xuất lại gây ô nhiễm nguồn nước nghiêm trọng -&gt; </a:t>
            </a:r>
            <a:r>
              <a:rPr lang="en-US" sz="1800" b="1" i="0" u="none" strike="noStrike" cap="none">
                <a:solidFill>
                  <a:srgbClr val="000000"/>
                </a:solidFill>
                <a:latin typeface="Cambria"/>
                <a:ea typeface="Cambria"/>
                <a:cs typeface="Cambria"/>
                <a:sym typeface="Cambria"/>
              </a:rPr>
              <a:t>Vi phạm nguyên tắc DNSH</a:t>
            </a:r>
            <a:r>
              <a:rPr lang="en-US" sz="1800" b="0" i="0" u="none" strike="noStrike" cap="none">
                <a:solidFill>
                  <a:srgbClr val="000000"/>
                </a:solidFill>
                <a:latin typeface="Cambria"/>
                <a:ea typeface="Cambria"/>
                <a:cs typeface="Cambria"/>
                <a:sym typeface="Cambria"/>
              </a:rPr>
              <a:t>.</a:t>
            </a:r>
            <a:endParaRPr sz="1400" b="0" i="0" u="none" strike="noStrike" cap="none">
              <a:solidFill>
                <a:srgbClr val="000000"/>
              </a:solidFill>
              <a:latin typeface="Arial"/>
              <a:ea typeface="Arial"/>
              <a:cs typeface="Arial"/>
              <a:sym typeface="Arial"/>
            </a:endParaRPr>
          </a:p>
          <a:p>
            <a:pPr marL="0" marR="0" lvl="0" indent="0" algn="just" rtl="0">
              <a:lnSpc>
                <a:spcPct val="150000"/>
              </a:lnSpc>
              <a:spcBef>
                <a:spcPts val="800"/>
              </a:spcBef>
              <a:spcAft>
                <a:spcPts val="0"/>
              </a:spcAft>
              <a:buClr>
                <a:srgbClr val="000000"/>
              </a:buClr>
              <a:buSzPts val="1800"/>
              <a:buFont typeface="Arial"/>
              <a:buNone/>
            </a:pPr>
            <a:r>
              <a:rPr lang="en-US" sz="1800" b="1" i="0" u="none" strike="noStrike" cap="none">
                <a:solidFill>
                  <a:srgbClr val="0000FF"/>
                </a:solidFill>
                <a:latin typeface="Cambria"/>
                <a:ea typeface="Cambria"/>
                <a:cs typeface="Cambria"/>
                <a:sym typeface="Cambria"/>
              </a:rPr>
              <a:t>Tầm quan trọng</a:t>
            </a:r>
            <a:r>
              <a:rPr lang="en-US" sz="1800" b="1" i="0" u="none" strike="noStrike" cap="none">
                <a:solidFill>
                  <a:srgbClr val="000000"/>
                </a:solidFill>
                <a:latin typeface="Cambria"/>
                <a:ea typeface="Cambria"/>
                <a:cs typeface="Cambria"/>
                <a:sym typeface="Cambria"/>
              </a:rPr>
              <a:t>:</a:t>
            </a:r>
            <a:r>
              <a:rPr lang="en-US" sz="1800" b="0" i="0" u="none" strike="noStrike" cap="none">
                <a:solidFill>
                  <a:srgbClr val="000000"/>
                </a:solidFill>
                <a:latin typeface="Cambria"/>
                <a:ea typeface="Cambria"/>
                <a:cs typeface="Cambria"/>
                <a:sym typeface="Cambria"/>
              </a:rPr>
              <a:t> Đảm bảo tính toàn vẹn và thực chất của một dự án "xanh".</a:t>
            </a:r>
            <a:endParaRPr sz="1800" b="0" i="0" u="none" strike="noStrike" cap="none">
              <a:solidFill>
                <a:srgbClr val="000000"/>
              </a:solidFill>
              <a:latin typeface="Cambria"/>
              <a:ea typeface="Cambria"/>
              <a:cs typeface="Cambria"/>
              <a:sym typeface="Cambria"/>
            </a:endParaRPr>
          </a:p>
        </p:txBody>
      </p:sp>
      <p:sp>
        <p:nvSpPr>
          <p:cNvPr id="441" name="Google Shape;441;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45"/>
        <p:cNvGrpSpPr/>
        <p:nvPr/>
      </p:nvGrpSpPr>
      <p:grpSpPr>
        <a:xfrm>
          <a:off x="0" y="0"/>
          <a:ext cx="0" cy="0"/>
          <a:chOff x="0" y="0"/>
          <a:chExt cx="0" cy="0"/>
        </a:xfrm>
      </p:grpSpPr>
      <p:sp>
        <p:nvSpPr>
          <p:cNvPr id="446" name="Google Shape;446;p35"/>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 1.4 LĨNH VỰC ĐỦ ĐIỀU KIỆN VÀ </a:t>
            </a:r>
            <a:endParaRPr sz="1400" b="0" i="0" u="none" strike="noStrike" cap="none">
              <a:solidFill>
                <a:srgbClr val="000000"/>
              </a:solidFill>
              <a:latin typeface="Arial"/>
              <a:ea typeface="Arial"/>
              <a:cs typeface="Arial"/>
              <a:sym typeface="Arial"/>
            </a:endParaRPr>
          </a:p>
          <a:p>
            <a:pPr marL="457200" marR="0" lvl="0" indent="-228600" algn="ctr" rtl="0">
              <a:lnSpc>
                <a:spcPct val="150000"/>
              </a:lnSpc>
              <a:spcBef>
                <a:spcPts val="1000"/>
              </a:spcBef>
              <a:spcAft>
                <a:spcPts val="0"/>
              </a:spcAft>
              <a:buClr>
                <a:schemeClr val="dk1"/>
              </a:buClr>
              <a:buSzPts val="1800"/>
              <a:buFont typeface="Arial"/>
              <a:buNone/>
            </a:pPr>
            <a:r>
              <a:rPr lang="en-US" sz="4000" b="1" i="0" u="none" strike="noStrike" cap="none">
                <a:solidFill>
                  <a:schemeClr val="dk1"/>
                </a:solidFill>
                <a:latin typeface="Cambria"/>
                <a:ea typeface="Cambria"/>
                <a:cs typeface="Cambria"/>
                <a:sym typeface="Cambria"/>
              </a:rPr>
              <a:t>BỊ LOẠI TRỪ</a:t>
            </a:r>
            <a:endParaRPr sz="9600" b="1" i="0" u="none" strike="noStrike" cap="none">
              <a:solidFill>
                <a:schemeClr val="dk1"/>
              </a:solidFill>
              <a:latin typeface="Cambria"/>
              <a:ea typeface="Cambria"/>
              <a:cs typeface="Cambria"/>
              <a:sym typeface="Cambria"/>
            </a:endParaRPr>
          </a:p>
        </p:txBody>
      </p:sp>
      <p:sp>
        <p:nvSpPr>
          <p:cNvPr id="447" name="Google Shape;44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36</a:t>
            </a:f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36"/>
          <p:cNvSpPr txBox="1"/>
          <p:nvPr/>
        </p:nvSpPr>
        <p:spPr>
          <a:xfrm>
            <a:off x="965200" y="1014582"/>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12 LĨNH VỰC XANH THEO QUY ĐỊNH VIỆT NAM</a:t>
            </a:r>
            <a:endParaRPr sz="3200" b="1" i="0" u="none" strike="noStrike" cap="none">
              <a:solidFill>
                <a:schemeClr val="lt1"/>
              </a:solidFill>
              <a:latin typeface="Cambria"/>
              <a:ea typeface="Cambria"/>
              <a:cs typeface="Cambria"/>
              <a:sym typeface="Cambria"/>
            </a:endParaRPr>
          </a:p>
        </p:txBody>
      </p:sp>
      <p:sp>
        <p:nvSpPr>
          <p:cNvPr id="453" name="Google Shape;453;p36"/>
          <p:cNvSpPr txBox="1"/>
          <p:nvPr/>
        </p:nvSpPr>
        <p:spPr>
          <a:xfrm>
            <a:off x="965200" y="1771317"/>
            <a:ext cx="7226300" cy="36933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00000"/>
              </a:lnSpc>
              <a:spcBef>
                <a:spcPts val="0"/>
              </a:spcBef>
              <a:spcAft>
                <a:spcPts val="0"/>
              </a:spcAft>
              <a:buClr>
                <a:srgbClr val="000000"/>
              </a:buClr>
              <a:buSzPts val="1800"/>
              <a:buFont typeface="Arial"/>
              <a:buChar char="•"/>
            </a:pPr>
            <a:r>
              <a:rPr lang="en-US" sz="1800" b="0" i="0" u="none" strike="noStrike" cap="none">
                <a:solidFill>
                  <a:srgbClr val="000000"/>
                </a:solidFill>
                <a:latin typeface="Cambria"/>
                <a:ea typeface="Cambria"/>
                <a:cs typeface="Cambria"/>
                <a:sym typeface="Cambria"/>
              </a:rPr>
              <a:t>Theo Nghị định 08/2022/NĐ-CP</a:t>
            </a:r>
            <a:endParaRPr sz="1800" b="0" i="0" u="none" strike="noStrike" cap="none">
              <a:solidFill>
                <a:srgbClr val="000000"/>
              </a:solidFill>
              <a:latin typeface="Cambria"/>
              <a:ea typeface="Cambria"/>
              <a:cs typeface="Cambria"/>
              <a:sym typeface="Cambria"/>
            </a:endParaRPr>
          </a:p>
        </p:txBody>
      </p:sp>
      <p:grpSp>
        <p:nvGrpSpPr>
          <p:cNvPr id="454" name="Google Shape;454;p36"/>
          <p:cNvGrpSpPr/>
          <p:nvPr/>
        </p:nvGrpSpPr>
        <p:grpSpPr>
          <a:xfrm>
            <a:off x="1408483" y="2193188"/>
            <a:ext cx="9629032" cy="4601265"/>
            <a:chOff x="443283" y="52539"/>
            <a:chExt cx="9629032" cy="4601265"/>
          </a:xfrm>
        </p:grpSpPr>
        <p:sp>
          <p:nvSpPr>
            <p:cNvPr id="455" name="Google Shape;455;p36"/>
            <p:cNvSpPr/>
            <p:nvPr/>
          </p:nvSpPr>
          <p:spPr>
            <a:xfrm>
              <a:off x="567951" y="187595"/>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36"/>
            <p:cNvSpPr txBox="1"/>
            <p:nvPr/>
          </p:nvSpPr>
          <p:spPr>
            <a:xfrm>
              <a:off x="567951" y="187595"/>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Năng lượng tái tạo, năng lượng sạch.</a:t>
              </a:r>
              <a:endParaRPr sz="1400" b="0" i="0" u="none" strike="noStrike" cap="none">
                <a:solidFill>
                  <a:srgbClr val="000000"/>
                </a:solidFill>
                <a:latin typeface="Arial"/>
                <a:ea typeface="Arial"/>
                <a:cs typeface="Arial"/>
                <a:sym typeface="Arial"/>
              </a:endParaRPr>
            </a:p>
          </p:txBody>
        </p:sp>
        <p:sp>
          <p:nvSpPr>
            <p:cNvPr id="457" name="Google Shape;457;p36"/>
            <p:cNvSpPr/>
            <p:nvPr/>
          </p:nvSpPr>
          <p:spPr>
            <a:xfrm>
              <a:off x="443283" y="52539"/>
              <a:ext cx="654503" cy="981755"/>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36"/>
            <p:cNvSpPr/>
            <p:nvPr/>
          </p:nvSpPr>
          <p:spPr>
            <a:xfrm>
              <a:off x="3824125" y="187595"/>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36"/>
            <p:cNvSpPr txBox="1"/>
            <p:nvPr/>
          </p:nvSpPr>
          <p:spPr>
            <a:xfrm>
              <a:off x="3824125" y="187595"/>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Sử dụng năng lượng tiết kiệm và hiệu quả.</a:t>
              </a:r>
              <a:endParaRPr sz="1400" b="0" i="0" u="none" strike="noStrike" cap="none">
                <a:solidFill>
                  <a:srgbClr val="000000"/>
                </a:solidFill>
                <a:latin typeface="Arial"/>
                <a:ea typeface="Arial"/>
                <a:cs typeface="Arial"/>
                <a:sym typeface="Arial"/>
              </a:endParaRPr>
            </a:p>
          </p:txBody>
        </p:sp>
        <p:sp>
          <p:nvSpPr>
            <p:cNvPr id="460" name="Google Shape;460;p36"/>
            <p:cNvSpPr/>
            <p:nvPr/>
          </p:nvSpPr>
          <p:spPr>
            <a:xfrm>
              <a:off x="3699457" y="52539"/>
              <a:ext cx="654503" cy="981755"/>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1" name="Google Shape;461;p36"/>
            <p:cNvSpPr/>
            <p:nvPr/>
          </p:nvSpPr>
          <p:spPr>
            <a:xfrm>
              <a:off x="7080299" y="187595"/>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36"/>
            <p:cNvSpPr txBox="1"/>
            <p:nvPr/>
          </p:nvSpPr>
          <p:spPr>
            <a:xfrm>
              <a:off x="7080299" y="187595"/>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Nông nghiệp xanh.</a:t>
              </a:r>
              <a:endParaRPr sz="1400" b="0" i="0" u="none" strike="noStrike" cap="none">
                <a:solidFill>
                  <a:srgbClr val="000000"/>
                </a:solidFill>
                <a:latin typeface="Arial"/>
                <a:ea typeface="Arial"/>
                <a:cs typeface="Arial"/>
                <a:sym typeface="Arial"/>
              </a:endParaRPr>
            </a:p>
          </p:txBody>
        </p:sp>
        <p:sp>
          <p:nvSpPr>
            <p:cNvPr id="463" name="Google Shape;463;p36"/>
            <p:cNvSpPr/>
            <p:nvPr/>
          </p:nvSpPr>
          <p:spPr>
            <a:xfrm>
              <a:off x="6955631" y="52539"/>
              <a:ext cx="654503" cy="981755"/>
            </a:xfrm>
            <a:prstGeom prst="rect">
              <a:avLst/>
            </a:prstGeom>
            <a:solidFill>
              <a:srgbClr val="BAE7D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p36"/>
            <p:cNvSpPr/>
            <p:nvPr/>
          </p:nvSpPr>
          <p:spPr>
            <a:xfrm>
              <a:off x="567951" y="1364663"/>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36"/>
            <p:cNvSpPr txBox="1"/>
            <p:nvPr/>
          </p:nvSpPr>
          <p:spPr>
            <a:xfrm>
              <a:off x="567951" y="1364663"/>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Lâm nghiệp bền vững.</a:t>
              </a:r>
              <a:endParaRPr sz="1400" b="0" i="0" u="none" strike="noStrike" cap="none">
                <a:solidFill>
                  <a:srgbClr val="000000"/>
                </a:solidFill>
                <a:latin typeface="Arial"/>
                <a:ea typeface="Arial"/>
                <a:cs typeface="Arial"/>
                <a:sym typeface="Arial"/>
              </a:endParaRPr>
            </a:p>
          </p:txBody>
        </p:sp>
        <p:sp>
          <p:nvSpPr>
            <p:cNvPr id="466" name="Google Shape;466;p36"/>
            <p:cNvSpPr/>
            <p:nvPr/>
          </p:nvSpPr>
          <p:spPr>
            <a:xfrm>
              <a:off x="443283" y="1229607"/>
              <a:ext cx="654503" cy="981755"/>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36"/>
            <p:cNvSpPr/>
            <p:nvPr/>
          </p:nvSpPr>
          <p:spPr>
            <a:xfrm>
              <a:off x="3824125" y="1364663"/>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8" name="Google Shape;468;p36"/>
            <p:cNvSpPr txBox="1"/>
            <p:nvPr/>
          </p:nvSpPr>
          <p:spPr>
            <a:xfrm>
              <a:off x="3824125" y="1364663"/>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Quản lý nước bền vững.</a:t>
              </a:r>
              <a:endParaRPr sz="1400" b="0" i="0" u="none" strike="noStrike" cap="none">
                <a:solidFill>
                  <a:srgbClr val="000000"/>
                </a:solidFill>
                <a:latin typeface="Arial"/>
                <a:ea typeface="Arial"/>
                <a:cs typeface="Arial"/>
                <a:sym typeface="Arial"/>
              </a:endParaRPr>
            </a:p>
          </p:txBody>
        </p:sp>
        <p:sp>
          <p:nvSpPr>
            <p:cNvPr id="469" name="Google Shape;469;p36"/>
            <p:cNvSpPr/>
            <p:nvPr/>
          </p:nvSpPr>
          <p:spPr>
            <a:xfrm>
              <a:off x="3699457" y="1229607"/>
              <a:ext cx="654503" cy="981755"/>
            </a:xfrm>
            <a:prstGeom prst="rect">
              <a:avLst/>
            </a:prstGeom>
            <a:solidFill>
              <a:srgbClr val="D8E3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0" name="Google Shape;470;p36"/>
            <p:cNvSpPr/>
            <p:nvPr/>
          </p:nvSpPr>
          <p:spPr>
            <a:xfrm>
              <a:off x="7080299" y="1364663"/>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1" name="Google Shape;471;p36"/>
            <p:cNvSpPr txBox="1"/>
            <p:nvPr/>
          </p:nvSpPr>
          <p:spPr>
            <a:xfrm>
              <a:off x="7080299" y="1364663"/>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Xử lý và tái chế chất thải.</a:t>
              </a:r>
              <a:endParaRPr sz="1400" b="0" i="0" u="none" strike="noStrike" cap="none">
                <a:solidFill>
                  <a:srgbClr val="000000"/>
                </a:solidFill>
                <a:latin typeface="Arial"/>
                <a:ea typeface="Arial"/>
                <a:cs typeface="Arial"/>
                <a:sym typeface="Arial"/>
              </a:endParaRPr>
            </a:p>
          </p:txBody>
        </p:sp>
        <p:sp>
          <p:nvSpPr>
            <p:cNvPr id="472" name="Google Shape;472;p36"/>
            <p:cNvSpPr/>
            <p:nvPr/>
          </p:nvSpPr>
          <p:spPr>
            <a:xfrm>
              <a:off x="6955631" y="1229607"/>
              <a:ext cx="654503" cy="981755"/>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36"/>
            <p:cNvSpPr/>
            <p:nvPr/>
          </p:nvSpPr>
          <p:spPr>
            <a:xfrm>
              <a:off x="567951" y="2541731"/>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36"/>
            <p:cNvSpPr txBox="1"/>
            <p:nvPr/>
          </p:nvSpPr>
          <p:spPr>
            <a:xfrm>
              <a:off x="567951" y="2541731"/>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Ngăn ngừa và kiểm soát ô nhiễm.</a:t>
              </a:r>
              <a:endParaRPr sz="1400" b="0" i="0" u="none" strike="noStrike" cap="none">
                <a:solidFill>
                  <a:srgbClr val="000000"/>
                </a:solidFill>
                <a:latin typeface="Arial"/>
                <a:ea typeface="Arial"/>
                <a:cs typeface="Arial"/>
                <a:sym typeface="Arial"/>
              </a:endParaRPr>
            </a:p>
          </p:txBody>
        </p:sp>
        <p:sp>
          <p:nvSpPr>
            <p:cNvPr id="475" name="Google Shape;475;p36"/>
            <p:cNvSpPr/>
            <p:nvPr/>
          </p:nvSpPr>
          <p:spPr>
            <a:xfrm>
              <a:off x="443283" y="2406675"/>
              <a:ext cx="654503" cy="981755"/>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p36"/>
            <p:cNvSpPr/>
            <p:nvPr/>
          </p:nvSpPr>
          <p:spPr>
            <a:xfrm>
              <a:off x="3824125" y="2541731"/>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36"/>
            <p:cNvSpPr txBox="1"/>
            <p:nvPr/>
          </p:nvSpPr>
          <p:spPr>
            <a:xfrm>
              <a:off x="3824125" y="2541731"/>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Bảo tồn, phục hồi hệ sinh thái và đa dạng sinh học.</a:t>
              </a:r>
              <a:endParaRPr sz="1400" b="0" i="0" u="none" strike="noStrike" cap="none">
                <a:solidFill>
                  <a:srgbClr val="000000"/>
                </a:solidFill>
                <a:latin typeface="Arial"/>
                <a:ea typeface="Arial"/>
                <a:cs typeface="Arial"/>
                <a:sym typeface="Arial"/>
              </a:endParaRPr>
            </a:p>
          </p:txBody>
        </p:sp>
        <p:sp>
          <p:nvSpPr>
            <p:cNvPr id="478" name="Google Shape;478;p36"/>
            <p:cNvSpPr/>
            <p:nvPr/>
          </p:nvSpPr>
          <p:spPr>
            <a:xfrm>
              <a:off x="3699457" y="2406675"/>
              <a:ext cx="654503" cy="981755"/>
            </a:xfrm>
            <a:prstGeom prst="rect">
              <a:avLst/>
            </a:prstGeom>
            <a:solidFill>
              <a:srgbClr val="BAE7D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36"/>
            <p:cNvSpPr/>
            <p:nvPr/>
          </p:nvSpPr>
          <p:spPr>
            <a:xfrm>
              <a:off x="7080299" y="2541731"/>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36"/>
            <p:cNvSpPr txBox="1"/>
            <p:nvPr/>
          </p:nvSpPr>
          <p:spPr>
            <a:xfrm>
              <a:off x="7080299" y="2541731"/>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Giao thông bền vững.</a:t>
              </a:r>
              <a:endParaRPr sz="1400" b="0" i="0" u="none" strike="noStrike" cap="none">
                <a:solidFill>
                  <a:srgbClr val="000000"/>
                </a:solidFill>
                <a:latin typeface="Arial"/>
                <a:ea typeface="Arial"/>
                <a:cs typeface="Arial"/>
                <a:sym typeface="Arial"/>
              </a:endParaRPr>
            </a:p>
          </p:txBody>
        </p:sp>
        <p:sp>
          <p:nvSpPr>
            <p:cNvPr id="481" name="Google Shape;481;p36"/>
            <p:cNvSpPr/>
            <p:nvPr/>
          </p:nvSpPr>
          <p:spPr>
            <a:xfrm>
              <a:off x="6955631" y="2406675"/>
              <a:ext cx="654503" cy="981755"/>
            </a:xfrm>
            <a:prstGeom prst="rect">
              <a:avLst/>
            </a:prstGeom>
            <a:solidFill>
              <a:srgbClr val="CBE5C4"/>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36"/>
            <p:cNvSpPr/>
            <p:nvPr/>
          </p:nvSpPr>
          <p:spPr>
            <a:xfrm>
              <a:off x="567951" y="3718799"/>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36"/>
            <p:cNvSpPr txBox="1"/>
            <p:nvPr/>
          </p:nvSpPr>
          <p:spPr>
            <a:xfrm>
              <a:off x="567951" y="3718799"/>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Xây dựng công trình xanh.</a:t>
              </a:r>
              <a:endParaRPr sz="1400" b="0" i="0" u="none" strike="noStrike" cap="none">
                <a:solidFill>
                  <a:srgbClr val="000000"/>
                </a:solidFill>
                <a:latin typeface="Arial"/>
                <a:ea typeface="Arial"/>
                <a:cs typeface="Arial"/>
                <a:sym typeface="Arial"/>
              </a:endParaRPr>
            </a:p>
          </p:txBody>
        </p:sp>
        <p:sp>
          <p:nvSpPr>
            <p:cNvPr id="484" name="Google Shape;484;p36"/>
            <p:cNvSpPr/>
            <p:nvPr/>
          </p:nvSpPr>
          <p:spPr>
            <a:xfrm>
              <a:off x="443283" y="3583742"/>
              <a:ext cx="654503" cy="981755"/>
            </a:xfrm>
            <a:prstGeom prst="rect">
              <a:avLst/>
            </a:prstGeom>
            <a:solidFill>
              <a:srgbClr val="D8E3BF"/>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5" name="Google Shape;485;p36"/>
            <p:cNvSpPr/>
            <p:nvPr/>
          </p:nvSpPr>
          <p:spPr>
            <a:xfrm>
              <a:off x="3824125" y="3718799"/>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6" name="Google Shape;486;p36"/>
            <p:cNvSpPr txBox="1"/>
            <p:nvPr/>
          </p:nvSpPr>
          <p:spPr>
            <a:xfrm>
              <a:off x="3824125" y="3718799"/>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Thiết bị, sản phẩm xanh.</a:t>
              </a:r>
              <a:endParaRPr sz="1400" b="0" i="0" u="none" strike="noStrike" cap="none">
                <a:solidFill>
                  <a:srgbClr val="000000"/>
                </a:solidFill>
                <a:latin typeface="Arial"/>
                <a:ea typeface="Arial"/>
                <a:cs typeface="Arial"/>
                <a:sym typeface="Arial"/>
              </a:endParaRPr>
            </a:p>
          </p:txBody>
        </p:sp>
        <p:sp>
          <p:nvSpPr>
            <p:cNvPr id="487" name="Google Shape;487;p36"/>
            <p:cNvSpPr/>
            <p:nvPr/>
          </p:nvSpPr>
          <p:spPr>
            <a:xfrm>
              <a:off x="3699457" y="3583742"/>
              <a:ext cx="654503" cy="981755"/>
            </a:xfrm>
            <a:prstGeom prst="rect">
              <a:avLst/>
            </a:prstGeom>
            <a:solidFill>
              <a:srgbClr val="B9D5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8" name="Google Shape;488;p36"/>
            <p:cNvSpPr/>
            <p:nvPr/>
          </p:nvSpPr>
          <p:spPr>
            <a:xfrm>
              <a:off x="7080299" y="3718799"/>
              <a:ext cx="2992016" cy="935005"/>
            </a:xfrm>
            <a:prstGeom prst="rect">
              <a:avLst/>
            </a:prstGeom>
            <a:solidFill>
              <a:srgbClr val="FFFFFF">
                <a:alpha val="40000"/>
              </a:srgbClr>
            </a:solidFill>
            <a:ln w="9525" cap="flat" cmpd="sng">
              <a:solidFill>
                <a:srgbClr val="0D6DC5"/>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9" name="Google Shape;489;p36"/>
            <p:cNvSpPr txBox="1"/>
            <p:nvPr/>
          </p:nvSpPr>
          <p:spPr>
            <a:xfrm>
              <a:off x="7080299" y="3718799"/>
              <a:ext cx="2992016" cy="935005"/>
            </a:xfrm>
            <a:prstGeom prst="rect">
              <a:avLst/>
            </a:prstGeom>
            <a:noFill/>
            <a:ln>
              <a:noFill/>
            </a:ln>
          </p:spPr>
          <p:txBody>
            <a:bodyPr spcFirstLastPara="1" wrap="square" lIns="633300" tIns="72375" rIns="72375" bIns="72375"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900" b="0" i="0" u="none" strike="noStrike" cap="none">
                  <a:solidFill>
                    <a:srgbClr val="000000"/>
                  </a:solidFill>
                  <a:latin typeface="Cambria"/>
                  <a:ea typeface="Cambria"/>
                  <a:cs typeface="Cambria"/>
                  <a:sym typeface="Cambria"/>
                </a:rPr>
                <a:t>Các lĩnh vực khác theo quy định.</a:t>
              </a:r>
              <a:endParaRPr sz="1400" b="0" i="0" u="none" strike="noStrike" cap="none">
                <a:solidFill>
                  <a:srgbClr val="000000"/>
                </a:solidFill>
                <a:latin typeface="Arial"/>
                <a:ea typeface="Arial"/>
                <a:cs typeface="Arial"/>
                <a:sym typeface="Arial"/>
              </a:endParaRPr>
            </a:p>
          </p:txBody>
        </p:sp>
        <p:sp>
          <p:nvSpPr>
            <p:cNvPr id="490" name="Google Shape;490;p36"/>
            <p:cNvSpPr/>
            <p:nvPr/>
          </p:nvSpPr>
          <p:spPr>
            <a:xfrm>
              <a:off x="6955631" y="3583742"/>
              <a:ext cx="654503" cy="981755"/>
            </a:xfrm>
            <a:prstGeom prst="rect">
              <a:avLst/>
            </a:prstGeom>
            <a:solidFill>
              <a:srgbClr val="B9E8EB"/>
            </a:solidFill>
            <a:ln w="25400" cap="flat" cmpd="sng">
              <a:solidFill>
                <a:srgbClr val="FFFFFF"/>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91" name="Google Shape;491;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37</a:t>
            </a:fld>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sp>
        <p:nvSpPr>
          <p:cNvPr id="496" name="Google Shape;496;p37"/>
          <p:cNvSpPr txBox="1"/>
          <p:nvPr/>
        </p:nvSpPr>
        <p:spPr>
          <a:xfrm>
            <a:off x="941166" y="11188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 CÁC LĨNH VỰC ƯU TIÊN CỦA ASEAN TAXONOMY</a:t>
            </a:r>
            <a:endParaRPr sz="3200" b="1" i="0" u="none" strike="noStrike" cap="none">
              <a:solidFill>
                <a:schemeClr val="lt1"/>
              </a:solidFill>
              <a:latin typeface="Cambria"/>
              <a:ea typeface="Cambria"/>
              <a:cs typeface="Cambria"/>
              <a:sym typeface="Cambria"/>
            </a:endParaRPr>
          </a:p>
        </p:txBody>
      </p:sp>
      <p:sp>
        <p:nvSpPr>
          <p:cNvPr id="497" name="Google Shape;497;p37"/>
          <p:cNvSpPr txBox="1"/>
          <p:nvPr/>
        </p:nvSpPr>
        <p:spPr>
          <a:xfrm>
            <a:off x="450850" y="1782307"/>
            <a:ext cx="12084050"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0" u="none" strike="noStrike" cap="none">
                <a:solidFill>
                  <a:srgbClr val="000000"/>
                </a:solidFill>
                <a:latin typeface="Cambria"/>
                <a:ea typeface="Cambria"/>
                <a:cs typeface="Cambria"/>
                <a:sym typeface="Cambria"/>
              </a:rPr>
              <a:t>Tập trung vào các ngành có phát thải cao và quan trọng nhất đối với khu vực:</a:t>
            </a:r>
            <a:endParaRPr sz="2000" b="0" i="0" u="none" strike="noStrike" cap="none">
              <a:solidFill>
                <a:srgbClr val="000000"/>
              </a:solidFill>
              <a:latin typeface="Cambria"/>
              <a:ea typeface="Cambria"/>
              <a:cs typeface="Cambria"/>
              <a:sym typeface="Cambria"/>
            </a:endParaRPr>
          </a:p>
        </p:txBody>
      </p:sp>
      <p:grpSp>
        <p:nvGrpSpPr>
          <p:cNvPr id="498" name="Google Shape;498;p37"/>
          <p:cNvGrpSpPr/>
          <p:nvPr/>
        </p:nvGrpSpPr>
        <p:grpSpPr>
          <a:xfrm>
            <a:off x="2032000" y="2268957"/>
            <a:ext cx="8128000" cy="4534920"/>
            <a:chOff x="0" y="97301"/>
            <a:chExt cx="8128000" cy="4534920"/>
          </a:xfrm>
        </p:grpSpPr>
        <p:sp>
          <p:nvSpPr>
            <p:cNvPr id="499" name="Google Shape;499;p37"/>
            <p:cNvSpPr/>
            <p:nvPr/>
          </p:nvSpPr>
          <p:spPr>
            <a:xfrm>
              <a:off x="0" y="34822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0" name="Google Shape;500;p37"/>
            <p:cNvSpPr/>
            <p:nvPr/>
          </p:nvSpPr>
          <p:spPr>
            <a:xfrm>
              <a:off x="406400" y="9730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1" name="Google Shape;501;p37"/>
            <p:cNvSpPr txBox="1"/>
            <p:nvPr/>
          </p:nvSpPr>
          <p:spPr>
            <a:xfrm>
              <a:off x="430898" y="12179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600" b="0" i="0" u="none" strike="noStrike" cap="none">
                  <a:solidFill>
                    <a:srgbClr val="000000"/>
                  </a:solidFill>
                  <a:latin typeface="Cambria"/>
                  <a:ea typeface="Cambria"/>
                  <a:cs typeface="Cambria"/>
                  <a:sym typeface="Cambria"/>
                </a:rPr>
                <a:t>Năng lượng (Energy): Bao gồm cả sản xuất điện và truyền tải.</a:t>
              </a:r>
              <a:endParaRPr sz="1400" b="0" i="0" u="none" strike="noStrike" cap="none">
                <a:solidFill>
                  <a:srgbClr val="000000"/>
                </a:solidFill>
                <a:latin typeface="Arial"/>
                <a:ea typeface="Arial"/>
                <a:cs typeface="Arial"/>
                <a:sym typeface="Arial"/>
              </a:endParaRPr>
            </a:p>
          </p:txBody>
        </p:sp>
        <p:sp>
          <p:nvSpPr>
            <p:cNvPr id="502" name="Google Shape;502;p37"/>
            <p:cNvSpPr/>
            <p:nvPr/>
          </p:nvSpPr>
          <p:spPr>
            <a:xfrm>
              <a:off x="0" y="111934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3" name="Google Shape;503;p37"/>
            <p:cNvSpPr/>
            <p:nvPr/>
          </p:nvSpPr>
          <p:spPr>
            <a:xfrm>
              <a:off x="406400" y="86842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37"/>
            <p:cNvSpPr txBox="1"/>
            <p:nvPr/>
          </p:nvSpPr>
          <p:spPr>
            <a:xfrm>
              <a:off x="430898" y="89291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600" b="0" i="0" u="none" strike="noStrike" cap="none">
                  <a:solidFill>
                    <a:srgbClr val="000000"/>
                  </a:solidFill>
                  <a:latin typeface="Cambria"/>
                  <a:ea typeface="Cambria"/>
                  <a:cs typeface="Cambria"/>
                  <a:sym typeface="Cambria"/>
                </a:rPr>
                <a:t>Giao thông vận tải và Lưu kho (Transport and Storage).</a:t>
              </a:r>
              <a:endParaRPr sz="1400" b="0" i="0" u="none" strike="noStrike" cap="none">
                <a:solidFill>
                  <a:srgbClr val="000000"/>
                </a:solidFill>
                <a:latin typeface="Arial"/>
                <a:ea typeface="Arial"/>
                <a:cs typeface="Arial"/>
                <a:sym typeface="Arial"/>
              </a:endParaRPr>
            </a:p>
          </p:txBody>
        </p:sp>
        <p:sp>
          <p:nvSpPr>
            <p:cNvPr id="505" name="Google Shape;505;p37"/>
            <p:cNvSpPr/>
            <p:nvPr/>
          </p:nvSpPr>
          <p:spPr>
            <a:xfrm>
              <a:off x="0" y="189046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37"/>
            <p:cNvSpPr/>
            <p:nvPr/>
          </p:nvSpPr>
          <p:spPr>
            <a:xfrm>
              <a:off x="406400" y="163954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37"/>
            <p:cNvSpPr txBox="1"/>
            <p:nvPr/>
          </p:nvSpPr>
          <p:spPr>
            <a:xfrm>
              <a:off x="430898" y="166403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600" b="0" i="0" u="none" strike="noStrike" cap="none">
                  <a:solidFill>
                    <a:srgbClr val="000000"/>
                  </a:solidFill>
                  <a:latin typeface="Cambria"/>
                  <a:ea typeface="Cambria"/>
                  <a:cs typeface="Cambria"/>
                  <a:sym typeface="Cambria"/>
                </a:rPr>
                <a:t>Xây dựng và Bất động sản (Construction and Real Estate).</a:t>
              </a:r>
              <a:endParaRPr sz="1400" b="0" i="0" u="none" strike="noStrike" cap="none">
                <a:solidFill>
                  <a:srgbClr val="000000"/>
                </a:solidFill>
                <a:latin typeface="Arial"/>
                <a:ea typeface="Arial"/>
                <a:cs typeface="Arial"/>
                <a:sym typeface="Arial"/>
              </a:endParaRPr>
            </a:p>
          </p:txBody>
        </p:sp>
        <p:sp>
          <p:nvSpPr>
            <p:cNvPr id="508" name="Google Shape;508;p37"/>
            <p:cNvSpPr/>
            <p:nvPr/>
          </p:nvSpPr>
          <p:spPr>
            <a:xfrm>
              <a:off x="0" y="266158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9" name="Google Shape;509;p37"/>
            <p:cNvSpPr/>
            <p:nvPr/>
          </p:nvSpPr>
          <p:spPr>
            <a:xfrm>
              <a:off x="406400" y="241066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0" name="Google Shape;510;p37"/>
            <p:cNvSpPr txBox="1"/>
            <p:nvPr/>
          </p:nvSpPr>
          <p:spPr>
            <a:xfrm>
              <a:off x="430898" y="243515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600" b="0" i="0" u="none" strike="noStrike" cap="none">
                  <a:solidFill>
                    <a:srgbClr val="000000"/>
                  </a:solidFill>
                  <a:latin typeface="Cambria"/>
                  <a:ea typeface="Cambria"/>
                  <a:cs typeface="Cambria"/>
                  <a:sym typeface="Cambria"/>
                </a:rPr>
                <a:t>Cấp nước và Xử lý chất thải (Water Supply and Waste Management).</a:t>
              </a:r>
              <a:endParaRPr sz="1400" b="0" i="0" u="none" strike="noStrike" cap="none">
                <a:solidFill>
                  <a:srgbClr val="000000"/>
                </a:solidFill>
                <a:latin typeface="Arial"/>
                <a:ea typeface="Arial"/>
                <a:cs typeface="Arial"/>
                <a:sym typeface="Arial"/>
              </a:endParaRPr>
            </a:p>
          </p:txBody>
        </p:sp>
        <p:sp>
          <p:nvSpPr>
            <p:cNvPr id="511" name="Google Shape;511;p37"/>
            <p:cNvSpPr/>
            <p:nvPr/>
          </p:nvSpPr>
          <p:spPr>
            <a:xfrm>
              <a:off x="0" y="343270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2" name="Google Shape;512;p37"/>
            <p:cNvSpPr/>
            <p:nvPr/>
          </p:nvSpPr>
          <p:spPr>
            <a:xfrm>
              <a:off x="406400" y="318178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3" name="Google Shape;513;p37"/>
            <p:cNvSpPr txBox="1"/>
            <p:nvPr/>
          </p:nvSpPr>
          <p:spPr>
            <a:xfrm>
              <a:off x="430898" y="320627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000"/>
                <a:buFont typeface="Courier New"/>
                <a:buNone/>
              </a:pPr>
              <a:r>
                <a:rPr lang="en-US" sz="1600" b="0" i="0" u="none" strike="noStrike" cap="none">
                  <a:solidFill>
                    <a:srgbClr val="000000"/>
                  </a:solidFill>
                  <a:latin typeface="Cambria"/>
                  <a:ea typeface="Cambria"/>
                  <a:cs typeface="Cambria"/>
                  <a:sym typeface="Cambria"/>
                </a:rPr>
                <a:t>Nông nghiệp và Lâm nghiệp (Agriculture and Forestry).</a:t>
              </a:r>
              <a:endParaRPr sz="1400" b="0" i="0" u="none" strike="noStrike" cap="none">
                <a:solidFill>
                  <a:srgbClr val="000000"/>
                </a:solidFill>
                <a:latin typeface="Arial"/>
                <a:ea typeface="Arial"/>
                <a:cs typeface="Arial"/>
                <a:sym typeface="Arial"/>
              </a:endParaRPr>
            </a:p>
          </p:txBody>
        </p:sp>
        <p:sp>
          <p:nvSpPr>
            <p:cNvPr id="514" name="Google Shape;514;p37"/>
            <p:cNvSpPr/>
            <p:nvPr/>
          </p:nvSpPr>
          <p:spPr>
            <a:xfrm>
              <a:off x="0" y="4203821"/>
              <a:ext cx="8128000" cy="428400"/>
            </a:xfrm>
            <a:prstGeom prst="rect">
              <a:avLst/>
            </a:prstGeom>
            <a:solidFill>
              <a:srgbClr val="C9DDF0">
                <a:alpha val="89411"/>
              </a:srgbClr>
            </a:solidFill>
            <a:ln w="25400" cap="flat" cmpd="sng">
              <a:solidFill>
                <a:srgbClr val="009D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37"/>
            <p:cNvSpPr/>
            <p:nvPr/>
          </p:nvSpPr>
          <p:spPr>
            <a:xfrm>
              <a:off x="406400" y="3952901"/>
              <a:ext cx="5689600" cy="501840"/>
            </a:xfrm>
            <a:prstGeom prst="roundRect">
              <a:avLst>
                <a:gd name="adj" fmla="val 16667"/>
              </a:avLst>
            </a:prstGeom>
            <a:solidFill>
              <a:srgbClr val="FFFFFF"/>
            </a:solidFill>
            <a:ln w="25400" cap="flat" cmpd="sng">
              <a:solidFill>
                <a:srgbClr val="008DC4"/>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37"/>
            <p:cNvSpPr txBox="1"/>
            <p:nvPr/>
          </p:nvSpPr>
          <p:spPr>
            <a:xfrm>
              <a:off x="430898" y="3977399"/>
              <a:ext cx="5640604" cy="452844"/>
            </a:xfrm>
            <a:prstGeom prst="rect">
              <a:avLst/>
            </a:prstGeom>
            <a:noFill/>
            <a:ln>
              <a:noFill/>
            </a:ln>
          </p:spPr>
          <p:txBody>
            <a:bodyPr spcFirstLastPara="1" wrap="square" lIns="215050" tIns="0" rIns="215050" bIns="0" anchor="ctr" anchorCtr="0">
              <a:noAutofit/>
            </a:bodyPr>
            <a:lstStyle/>
            <a:p>
              <a:pPr marL="0" marR="0" lvl="0" indent="0" algn="l" rtl="0">
                <a:lnSpc>
                  <a:spcPct val="90000"/>
                </a:lnSpc>
                <a:spcBef>
                  <a:spcPts val="0"/>
                </a:spcBef>
                <a:spcAft>
                  <a:spcPts val="0"/>
                </a:spcAft>
                <a:buClr>
                  <a:srgbClr val="000000"/>
                </a:buClr>
                <a:buSzPts val="1600"/>
                <a:buFont typeface="Cambria"/>
                <a:buNone/>
              </a:pPr>
              <a:r>
                <a:rPr lang="en-US" sz="1600" b="0" i="0" u="none" strike="noStrike" cap="none">
                  <a:solidFill>
                    <a:srgbClr val="000000"/>
                  </a:solidFill>
                  <a:latin typeface="Cambria"/>
                  <a:ea typeface="Cambria"/>
                  <a:cs typeface="Cambria"/>
                  <a:sym typeface="Cambria"/>
                </a:rPr>
                <a:t>Sản xuất công nghiệp (Manufacturing).</a:t>
              </a:r>
              <a:endParaRPr sz="1400" b="0" i="0" u="none" strike="noStrike" cap="none">
                <a:solidFill>
                  <a:srgbClr val="000000"/>
                </a:solidFill>
                <a:latin typeface="Arial"/>
                <a:ea typeface="Arial"/>
                <a:cs typeface="Arial"/>
                <a:sym typeface="Arial"/>
              </a:endParaRPr>
            </a:p>
          </p:txBody>
        </p:sp>
      </p:grpSp>
      <p:sp>
        <p:nvSpPr>
          <p:cNvPr id="517" name="Google Shape;517;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38</a:t>
            </a:f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21"/>
        <p:cNvGrpSpPr/>
        <p:nvPr/>
      </p:nvGrpSpPr>
      <p:grpSpPr>
        <a:xfrm>
          <a:off x="0" y="0"/>
          <a:ext cx="0" cy="0"/>
          <a:chOff x="0" y="0"/>
          <a:chExt cx="0" cy="0"/>
        </a:xfrm>
      </p:grpSpPr>
      <p:sp>
        <p:nvSpPr>
          <p:cNvPr id="522" name="Google Shape;522;p38"/>
          <p:cNvSpPr txBox="1"/>
          <p:nvPr/>
        </p:nvSpPr>
        <p:spPr>
          <a:xfrm>
            <a:off x="848689" y="116455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 DANH MỤC LOẠI TRỪ (EXCLUSION LIST)</a:t>
            </a:r>
            <a:endParaRPr sz="3200" b="1" i="0" u="none" strike="noStrike" cap="none">
              <a:solidFill>
                <a:schemeClr val="lt1"/>
              </a:solidFill>
              <a:latin typeface="Cambria"/>
              <a:ea typeface="Cambria"/>
              <a:cs typeface="Cambria"/>
              <a:sym typeface="Cambria"/>
            </a:endParaRPr>
          </a:p>
        </p:txBody>
      </p:sp>
      <p:sp>
        <p:nvSpPr>
          <p:cNvPr id="523" name="Google Shape;523;p38"/>
          <p:cNvSpPr txBox="1"/>
          <p:nvPr/>
        </p:nvSpPr>
        <p:spPr>
          <a:xfrm>
            <a:off x="577850" y="2198037"/>
            <a:ext cx="10775950" cy="4498604"/>
          </a:xfrm>
          <a:prstGeom prst="rect">
            <a:avLst/>
          </a:prstGeom>
          <a:noFill/>
          <a:ln>
            <a:noFill/>
          </a:ln>
        </p:spPr>
        <p:txBody>
          <a:bodyPr spcFirstLastPara="1" wrap="square" lIns="91425" tIns="45700" rIns="91425" bIns="45700" anchor="t" anchorCtr="0">
            <a:spAutoFit/>
          </a:bodyPr>
          <a:lstStyle/>
          <a:p>
            <a:pPr marL="742950" marR="0" lvl="1" indent="-285750" algn="l" rtl="0">
              <a:lnSpc>
                <a:spcPct val="150000"/>
              </a:lnSpc>
              <a:spcBef>
                <a:spcPts val="0"/>
              </a:spcBef>
              <a:spcAft>
                <a:spcPts val="0"/>
              </a:spcAft>
              <a:buClr>
                <a:srgbClr val="000000"/>
              </a:buClr>
              <a:buSzPts val="1000"/>
              <a:buFont typeface="Courier New"/>
              <a:buChar char="o"/>
            </a:pPr>
            <a:r>
              <a:rPr lang="en-US" sz="1800" b="0" i="0" u="none" strike="noStrike" cap="none">
                <a:solidFill>
                  <a:srgbClr val="000000"/>
                </a:solidFill>
                <a:latin typeface="Cambria"/>
                <a:ea typeface="Cambria"/>
                <a:cs typeface="Cambria"/>
                <a:sym typeface="Cambria"/>
              </a:rPr>
              <a:t>Nhiều tổ chức tài chính quốc tế và ngân hàng áp dụng một danh mục các hoạt động bị loại trừ hoàn toàn khỏi tài trợ xanh (và đôi khi là mọi hình thức tài trợ).</a:t>
            </a:r>
            <a:endParaRPr sz="1400" b="0" i="0" u="none" strike="noStrike" cap="none">
              <a:solidFill>
                <a:srgbClr val="000000"/>
              </a:solidFill>
              <a:latin typeface="Arial"/>
              <a:ea typeface="Arial"/>
              <a:cs typeface="Arial"/>
              <a:sym typeface="Arial"/>
            </a:endParaRPr>
          </a:p>
          <a:p>
            <a:pPr marL="742950" marR="0" lvl="1" indent="-285750" algn="l" rtl="0">
              <a:lnSpc>
                <a:spcPct val="150000"/>
              </a:lnSpc>
              <a:spcBef>
                <a:spcPts val="800"/>
              </a:spcBef>
              <a:spcAft>
                <a:spcPts val="0"/>
              </a:spcAft>
              <a:buClr>
                <a:srgbClr val="000000"/>
              </a:buClr>
              <a:buSzPts val="1000"/>
              <a:buFont typeface="Courier New"/>
              <a:buChar char="o"/>
            </a:pPr>
            <a:r>
              <a:rPr lang="en-US" sz="1800" b="1" i="0" u="none" strike="noStrike" cap="none">
                <a:solidFill>
                  <a:srgbClr val="000000"/>
                </a:solidFill>
                <a:latin typeface="Cambria"/>
                <a:ea typeface="Cambria"/>
                <a:cs typeface="Cambria"/>
                <a:sym typeface="Cambria"/>
              </a:rPr>
              <a:t>Ví dụ điển hình:</a:t>
            </a:r>
            <a:endParaRPr sz="1800" b="0" i="0" u="none" strike="noStrike" cap="none">
              <a:solidFill>
                <a:srgbClr val="000000"/>
              </a:solidFill>
              <a:latin typeface="Cambria"/>
              <a:ea typeface="Cambria"/>
              <a:cs typeface="Cambria"/>
              <a:sym typeface="Cambria"/>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Sản xuất hoặc kinh doanh vũ khí, đạn dược.</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Sản xuất hoặc kinh doanh đồ uống có cồn, thuốc lá.</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Các hoạt động cờ bạc, casino.</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Các hoạt động liên quan đến phá hủy các khu vực có giá trị bảo tồn cao.</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Khai thác than và sản xuất điện than mới.</a:t>
            </a:r>
            <a:endParaRPr sz="1400" b="0" i="0" u="none" strike="noStrike" cap="none">
              <a:solidFill>
                <a:srgbClr val="000000"/>
              </a:solidFill>
              <a:latin typeface="Arial"/>
              <a:ea typeface="Arial"/>
              <a:cs typeface="Arial"/>
              <a:sym typeface="Arial"/>
            </a:endParaRPr>
          </a:p>
          <a:p>
            <a:pPr marL="1143000" marR="0" lvl="2" indent="-228600" algn="l" rtl="0">
              <a:lnSpc>
                <a:spcPct val="150000"/>
              </a:lnSpc>
              <a:spcBef>
                <a:spcPts val="800"/>
              </a:spcBef>
              <a:spcAft>
                <a:spcPts val="0"/>
              </a:spcAft>
              <a:buClr>
                <a:srgbClr val="000000"/>
              </a:buClr>
              <a:buSzPts val="1000"/>
              <a:buFont typeface="Noto Sans Symbols"/>
              <a:buChar char="▪"/>
            </a:pPr>
            <a:r>
              <a:rPr lang="en-US" sz="1800" b="0" i="0" u="none" strike="noStrike" cap="none">
                <a:solidFill>
                  <a:srgbClr val="000000"/>
                </a:solidFill>
                <a:latin typeface="Cambria"/>
                <a:ea typeface="Cambria"/>
                <a:cs typeface="Cambria"/>
                <a:sym typeface="Cambria"/>
              </a:rPr>
              <a:t>Các hoạt động sử dụng lao động trẻ em, lao động cưỡng bức.</a:t>
            </a:r>
            <a:endParaRPr sz="1800" b="0" i="0" u="none" strike="noStrike" cap="none">
              <a:solidFill>
                <a:srgbClr val="000000"/>
              </a:solidFill>
              <a:latin typeface="Cambria"/>
              <a:ea typeface="Cambria"/>
              <a:cs typeface="Cambria"/>
              <a:sym typeface="Cambria"/>
            </a:endParaRPr>
          </a:p>
        </p:txBody>
      </p:sp>
      <p:sp>
        <p:nvSpPr>
          <p:cNvPr id="524" name="Google Shape;524;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39</a:t>
            </a:fld>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7"/>
        <p:cNvGrpSpPr/>
        <p:nvPr/>
      </p:nvGrpSpPr>
      <p:grpSpPr>
        <a:xfrm>
          <a:off x="0" y="0"/>
          <a:ext cx="0" cy="0"/>
          <a:chOff x="0" y="0"/>
          <a:chExt cx="0" cy="0"/>
        </a:xfrm>
      </p:grpSpPr>
      <p:sp>
        <p:nvSpPr>
          <p:cNvPr id="68" name="Google Shape;68;p4"/>
          <p:cNvSpPr/>
          <p:nvPr/>
        </p:nvSpPr>
        <p:spPr>
          <a:xfrm>
            <a:off x="0" y="1470991"/>
            <a:ext cx="12192000" cy="4373218"/>
          </a:xfrm>
          <a:prstGeom prst="rect">
            <a:avLst/>
          </a:prstGeom>
          <a:solidFill>
            <a:srgbClr val="004AAD"/>
          </a:solidFill>
          <a:ln w="25400" cap="flat" cmpd="sng">
            <a:solidFill>
              <a:srgbClr val="004AAD"/>
            </a:solidFill>
            <a:prstDash val="solid"/>
            <a:round/>
            <a:headEnd type="none" w="sm" len="sm"/>
            <a:tailEnd type="none" w="sm" len="sm"/>
          </a:ln>
        </p:spPr>
        <p:txBody>
          <a:bodyPr spcFirstLastPara="1" wrap="square" lIns="91425" tIns="45700" rIns="91425" bIns="45700" anchor="ctr" anchorCtr="0">
            <a:noAutofit/>
          </a:bodyPr>
          <a:lstStyle/>
          <a:p>
            <a:pPr marL="862013"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rgbClr val="FFFFFF"/>
                </a:solidFill>
                <a:latin typeface="Cambria"/>
                <a:ea typeface="Cambria"/>
                <a:cs typeface="Cambria"/>
                <a:sym typeface="Cambria"/>
              </a:rPr>
              <a:t>1 - CÁC TIÊU CHÍ NHẬN DIỆN VỀ TÍN DỤNG XANH VÀ DỰ ÁN XANH</a:t>
            </a:r>
            <a:endParaRPr sz="11500" b="0" i="0" u="none" strike="noStrike" cap="none">
              <a:solidFill>
                <a:srgbClr val="FFFFFF"/>
              </a:solidFill>
              <a:latin typeface="Cambria"/>
              <a:ea typeface="Cambria"/>
              <a:cs typeface="Cambria"/>
              <a:sym typeface="Cambria"/>
            </a:endParaRPr>
          </a:p>
        </p:txBody>
      </p:sp>
      <p:sp>
        <p:nvSpPr>
          <p:cNvPr id="69" name="Google Shape;69;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4</a:t>
            </a:f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528"/>
        <p:cNvGrpSpPr/>
        <p:nvPr/>
      </p:nvGrpSpPr>
      <p:grpSpPr>
        <a:xfrm>
          <a:off x="0" y="0"/>
          <a:ext cx="0" cy="0"/>
          <a:chOff x="0" y="0"/>
          <a:chExt cx="0" cy="0"/>
        </a:xfrm>
      </p:grpSpPr>
      <p:sp>
        <p:nvSpPr>
          <p:cNvPr id="529" name="Google Shape;529;p39"/>
          <p:cNvSpPr txBox="1"/>
          <p:nvPr/>
        </p:nvSpPr>
        <p:spPr>
          <a:xfrm>
            <a:off x="941164" y="1138655"/>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QUAN ĐIỂM CỦA CÁC BÊN LIÊN QUAN</a:t>
            </a:r>
            <a:endParaRPr sz="3200" b="1" i="0" u="none" strike="noStrike" cap="none">
              <a:solidFill>
                <a:schemeClr val="lt1"/>
              </a:solidFill>
              <a:latin typeface="Cambria"/>
              <a:ea typeface="Cambria"/>
              <a:cs typeface="Cambria"/>
              <a:sym typeface="Cambria"/>
            </a:endParaRPr>
          </a:p>
        </p:txBody>
      </p:sp>
      <p:graphicFrame>
        <p:nvGraphicFramePr>
          <p:cNvPr id="530" name="Google Shape;530;p39"/>
          <p:cNvGraphicFramePr/>
          <p:nvPr/>
        </p:nvGraphicFramePr>
        <p:xfrm>
          <a:off x="354942" y="1863088"/>
          <a:ext cx="3000000" cy="3000000"/>
        </p:xfrm>
        <a:graphic>
          <a:graphicData uri="http://schemas.openxmlformats.org/drawingml/2006/table">
            <a:tbl>
              <a:tblPr>
                <a:noFill/>
                <a:tableStyleId>{4FD6A3EF-F871-44F1-81C7-64A23CD07748}</a:tableStyleId>
              </a:tblPr>
              <a:tblGrid>
                <a:gridCol w="2108150">
                  <a:extLst>
                    <a:ext uri="{9D8B030D-6E8A-4147-A177-3AD203B41FA5}">
                      <a16:colId xmlns:a16="http://schemas.microsoft.com/office/drawing/2014/main" val="20000"/>
                    </a:ext>
                  </a:extLst>
                </a:gridCol>
                <a:gridCol w="5059550">
                  <a:extLst>
                    <a:ext uri="{9D8B030D-6E8A-4147-A177-3AD203B41FA5}">
                      <a16:colId xmlns:a16="http://schemas.microsoft.com/office/drawing/2014/main" val="20001"/>
                    </a:ext>
                  </a:extLst>
                </a:gridCol>
                <a:gridCol w="4499375">
                  <a:extLst>
                    <a:ext uri="{9D8B030D-6E8A-4147-A177-3AD203B41FA5}">
                      <a16:colId xmlns:a16="http://schemas.microsoft.com/office/drawing/2014/main" val="20002"/>
                    </a:ext>
                  </a:extLst>
                </a:gridCol>
              </a:tblGrid>
              <a:tr h="228600">
                <a:tc>
                  <a:txBody>
                    <a:bodyPr/>
                    <a:lstStyle/>
                    <a:p>
                      <a:pPr marL="0" marR="0" lvl="0" indent="0" algn="ctr"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Đối tượng</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Cơ hội / Mong muốn</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ctr"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Thách thức / Hành động</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0"/>
                  </a:ext>
                </a:extLst>
              </a:tr>
              <a:tr h="228600">
                <a:tc>
                  <a:txBody>
                    <a:bodyPr/>
                    <a:lstStyle/>
                    <a:p>
                      <a:pPr marL="0" marR="0" lvl="0" indent="0" algn="l"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Ngân hàng (PFIs)</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Mở rộng thị trường mới.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Tiếp cận nguồn vốn quốc tế giá rẻ.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Nâng cao uy tín và thương hiệu.</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Khó khăn trong thẩm định dự án EE do thiếu dữ liệu.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Chi phí vận hành và quản lý rủi ro cao hơn.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Rủi ro về thay đổi chính sách.</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1"/>
                  </a:ext>
                </a:extLst>
              </a:tr>
              <a:tr h="228600">
                <a:tc>
                  <a:txBody>
                    <a:bodyPr/>
                    <a:lstStyle/>
                    <a:p>
                      <a:pPr marL="0" marR="0" lvl="0" indent="0" algn="l"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Doanh nghiệp (IEs)</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Tiếp cận nguồn vốn ưu đãi để đầu tư EE.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Nâng cao hình ảnh thương hiệu, trách nhiệm xã hội.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Tăng khả năng cạnh tranh và giảm chi phí vận hành dài hạn.</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Chi phí đầu tư ban đầu cao.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Yêu cầu kỹ thuật phức tạp.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Thủ tục chứng minh hiệu quả, đủ điều kiện vay vốn phức tạp.</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2"/>
                  </a:ext>
                </a:extLst>
              </a:tr>
              <a:tr h="228600">
                <a:tc>
                  <a:txBody>
                    <a:bodyPr/>
                    <a:lstStyle/>
                    <a:p>
                      <a:pPr marL="0" marR="0" lvl="0" indent="0" algn="l" rtl="0">
                        <a:lnSpc>
                          <a:spcPct val="115000"/>
                        </a:lnSpc>
                        <a:spcBef>
                          <a:spcPts val="0"/>
                        </a:spcBef>
                        <a:spcAft>
                          <a:spcPts val="0"/>
                        </a:spcAft>
                        <a:buClr>
                          <a:srgbClr val="0000FF"/>
                        </a:buClr>
                        <a:buSzPts val="1800"/>
                        <a:buFont typeface="Cambria"/>
                        <a:buNone/>
                      </a:pPr>
                      <a:r>
                        <a:rPr lang="en-US" sz="1800" u="none" strike="noStrike" cap="none">
                          <a:solidFill>
                            <a:srgbClr val="0000FF"/>
                          </a:solidFill>
                          <a:latin typeface="Cambria"/>
                          <a:ea typeface="Cambria"/>
                          <a:cs typeface="Cambria"/>
                          <a:sym typeface="Cambria"/>
                        </a:rPr>
                        <a:t>Chính phủ</a:t>
                      </a:r>
                      <a:endParaRPr sz="1800" u="none" strike="noStrike" cap="none">
                        <a:solidFill>
                          <a:srgbClr val="0000FF"/>
                        </a:solidFill>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Đạt được các mục tiêu về giảm phát thải và khí hậu.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Thu hút đầu tư nước ngoài.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Thúc đẩy tăng trưởng kinh tế bền vững.</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tc>
                  <a:txBody>
                    <a:bodyPr/>
                    <a:lstStyle/>
                    <a:p>
                      <a:pPr marL="0" marR="0" lvl="0" indent="0" algn="l" rtl="0">
                        <a:lnSpc>
                          <a:spcPct val="115000"/>
                        </a:lnSpc>
                        <a:spcBef>
                          <a:spcPts val="0"/>
                        </a:spcBef>
                        <a:spcAft>
                          <a:spcPts val="0"/>
                        </a:spcAft>
                        <a:buClr>
                          <a:schemeClr val="dk1"/>
                        </a:buClr>
                        <a:buSzPts val="1800"/>
                        <a:buFont typeface="Cambria"/>
                        <a:buNone/>
                      </a:pPr>
                      <a:r>
                        <a:rPr lang="en-US" sz="1800" u="none" strike="noStrike" cap="none">
                          <a:latin typeface="Cambria"/>
                          <a:ea typeface="Cambria"/>
                          <a:cs typeface="Cambria"/>
                          <a:sym typeface="Cambria"/>
                        </a:rPr>
                        <a:t>- Hoàn thiện khung pháp lý liên quan đến EE và tài chính xanh. </a:t>
                      </a:r>
                      <a:endParaRPr sz="1400" u="none" strike="noStrike" cap="none"/>
                    </a:p>
                    <a:p>
                      <a:pPr marL="0" marR="0" lvl="0" indent="0" algn="l" rtl="0">
                        <a:lnSpc>
                          <a:spcPct val="115000"/>
                        </a:lnSpc>
                        <a:spcBef>
                          <a:spcPts val="800"/>
                        </a:spcBef>
                        <a:spcAft>
                          <a:spcPts val="0"/>
                        </a:spcAft>
                        <a:buClr>
                          <a:schemeClr val="dk1"/>
                        </a:buClr>
                        <a:buSzPts val="1800"/>
                        <a:buFont typeface="Cambria"/>
                        <a:buNone/>
                      </a:pPr>
                      <a:r>
                        <a:rPr lang="en-US" sz="1800" u="none" strike="noStrike" cap="none">
                          <a:latin typeface="Cambria"/>
                          <a:ea typeface="Cambria"/>
                          <a:cs typeface="Cambria"/>
                          <a:sym typeface="Cambria"/>
                        </a:rPr>
                        <a:t>- Cung cấp các chính sách hỗ trợ (thuế, đất đai, ưu đãi khác) để khuyến khích đầu tư.</a:t>
                      </a:r>
                      <a:endParaRPr sz="1800" u="none" strike="noStrike" cap="none">
                        <a:latin typeface="Cambria"/>
                        <a:ea typeface="Cambria"/>
                        <a:cs typeface="Cambria"/>
                        <a:sym typeface="Cambria"/>
                      </a:endParaRPr>
                    </a:p>
                  </a:txBody>
                  <a:tcPr marL="9525" marR="9525" marT="9525" marB="9525" anchor="ctr">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FFFFFF"/>
                    </a:solidFill>
                  </a:tcPr>
                </a:tc>
                <a:extLst>
                  <a:ext uri="{0D108BD9-81ED-4DB2-BD59-A6C34878D82A}">
                    <a16:rowId xmlns:a16="http://schemas.microsoft.com/office/drawing/2014/main" val="10003"/>
                  </a:ext>
                </a:extLst>
              </a:tr>
            </a:tbl>
          </a:graphicData>
        </a:graphic>
      </p:graphicFrame>
      <p:sp>
        <p:nvSpPr>
          <p:cNvPr id="531" name="Google Shape;531;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40</a:t>
            </a:fld>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6" name="Google Shape;536;p40"/>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150000"/>
              </a:lnSpc>
              <a:spcBef>
                <a:spcPts val="1000"/>
              </a:spcBef>
              <a:spcAft>
                <a:spcPts val="0"/>
              </a:spcAft>
              <a:buClr>
                <a:schemeClr val="dk1"/>
              </a:buClr>
              <a:buSzPts val="1800"/>
              <a:buFont typeface="Arial"/>
              <a:buNone/>
            </a:pPr>
            <a:r>
              <a:rPr lang="en-US" sz="2800" b="1" i="0" u="none" strike="noStrike" cap="none">
                <a:solidFill>
                  <a:schemeClr val="dk1"/>
                </a:solidFill>
                <a:latin typeface="Cambria"/>
                <a:ea typeface="Cambria"/>
                <a:cs typeface="Cambria"/>
                <a:sym typeface="Cambria"/>
              </a:rPr>
              <a:t>1.5 THẢO LUẬN NHÓM</a:t>
            </a:r>
            <a:endParaRPr sz="9600" b="1" i="0" u="none" strike="noStrike" cap="none">
              <a:solidFill>
                <a:schemeClr val="dk1"/>
              </a:solidFill>
              <a:latin typeface="Cambria"/>
              <a:ea typeface="Cambria"/>
              <a:cs typeface="Cambria"/>
              <a:sym typeface="Cambria"/>
            </a:endParaRPr>
          </a:p>
        </p:txBody>
      </p:sp>
      <p:sp>
        <p:nvSpPr>
          <p:cNvPr id="537" name="Google Shape;537;p4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41</a:t>
            </a:fld>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sp>
        <p:nvSpPr>
          <p:cNvPr id="542" name="Google Shape;542;p41"/>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HƯỚNG DẪN THẢO LUẬN NHÓM</a:t>
            </a:r>
            <a:endParaRPr sz="3200" b="1" i="0" u="none" strike="noStrike" cap="none">
              <a:solidFill>
                <a:schemeClr val="lt1"/>
              </a:solidFill>
              <a:latin typeface="Cambria"/>
              <a:ea typeface="Cambria"/>
              <a:cs typeface="Cambria"/>
              <a:sym typeface="Cambria"/>
            </a:endParaRPr>
          </a:p>
        </p:txBody>
      </p:sp>
      <p:sp>
        <p:nvSpPr>
          <p:cNvPr id="543" name="Google Shape;543;p41"/>
          <p:cNvSpPr txBox="1"/>
          <p:nvPr/>
        </p:nvSpPr>
        <p:spPr>
          <a:xfrm>
            <a:off x="523875" y="2236077"/>
            <a:ext cx="11144250" cy="25500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endParaRPr sz="2000" b="0" i="0" u="none" strike="noStrike" cap="none">
              <a:solidFill>
                <a:srgbClr val="000000"/>
              </a:solidFill>
              <a:latin typeface="Cambria"/>
              <a:ea typeface="Cambria"/>
              <a:cs typeface="Cambria"/>
              <a:sym typeface="Cambria"/>
            </a:endParaRPr>
          </a:p>
          <a:p>
            <a:pPr marL="742950" marR="0" lvl="1" indent="-285750" algn="l" rtl="0">
              <a:lnSpc>
                <a:spcPct val="115000"/>
              </a:lnSpc>
              <a:spcBef>
                <a:spcPts val="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Mục tiêu:</a:t>
            </a:r>
            <a:r>
              <a:rPr lang="en-US" sz="2000" b="0" i="0" u="none" strike="noStrike" cap="none">
                <a:solidFill>
                  <a:srgbClr val="000000"/>
                </a:solidFill>
                <a:latin typeface="Cambria"/>
                <a:ea typeface="Cambria"/>
                <a:cs typeface="Cambria"/>
                <a:sym typeface="Cambria"/>
              </a:rPr>
              <a:t> Áp dụng nhanh các tiêu chí đã học để phân loại các dự án.</a:t>
            </a:r>
            <a:endParaRPr sz="1400" b="0" i="0" u="none" strike="noStrike" cap="none">
              <a:solidFill>
                <a:srgbClr val="000000"/>
              </a:solidFill>
              <a:latin typeface="Arial"/>
              <a:ea typeface="Arial"/>
              <a:cs typeface="Arial"/>
              <a:sym typeface="Arial"/>
            </a:endParaRPr>
          </a:p>
          <a:p>
            <a:pPr marL="742950" marR="0" lvl="1" indent="-285750" algn="l" rtl="0">
              <a:lnSpc>
                <a:spcPct val="115000"/>
              </a:lnSpc>
              <a:spcBef>
                <a:spcPts val="800"/>
              </a:spcBef>
              <a:spcAft>
                <a:spcPts val="0"/>
              </a:spcAft>
              <a:buClr>
                <a:srgbClr val="000000"/>
              </a:buClr>
              <a:buSzPts val="1000"/>
              <a:buFont typeface="Courier New"/>
              <a:buChar char="o"/>
            </a:pPr>
            <a:r>
              <a:rPr lang="en-US" sz="2000" b="1" i="0" u="none" strike="noStrike" cap="none">
                <a:solidFill>
                  <a:srgbClr val="000000"/>
                </a:solidFill>
                <a:latin typeface="Cambria"/>
                <a:ea typeface="Cambria"/>
                <a:cs typeface="Cambria"/>
                <a:sym typeface="Cambria"/>
              </a:rPr>
              <a:t>Nhiệm vụ:</a:t>
            </a:r>
            <a:r>
              <a:rPr lang="en-US" sz="2000" b="0" i="0" u="none" strike="noStrike" cap="none">
                <a:solidFill>
                  <a:srgbClr val="000000"/>
                </a:solidFill>
                <a:latin typeface="Cambria"/>
                <a:ea typeface="Cambria"/>
                <a:cs typeface="Cambria"/>
                <a:sym typeface="Cambria"/>
              </a:rPr>
              <a:t> Với mỗi tình huống, hãy trả lời:</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Dự án thuộc lĩnh vực xanh nào theo tiêu chí Việt Nam?</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Dự án có khả năng được phân loại là "Xanh" (Green) theo ASEAN Taxonomy không?</a:t>
            </a:r>
            <a:endParaRPr sz="1400" b="0" i="0" u="none" strike="noStrike" cap="none">
              <a:solidFill>
                <a:srgbClr val="000000"/>
              </a:solidFill>
              <a:latin typeface="Arial"/>
              <a:ea typeface="Arial"/>
              <a:cs typeface="Arial"/>
              <a:sym typeface="Arial"/>
            </a:endParaRPr>
          </a:p>
          <a:p>
            <a:pPr marL="1143000" marR="0" lvl="2" indent="-228600" algn="l" rtl="0">
              <a:lnSpc>
                <a:spcPct val="115000"/>
              </a:lnSpc>
              <a:spcBef>
                <a:spcPts val="800"/>
              </a:spcBef>
              <a:spcAft>
                <a:spcPts val="0"/>
              </a:spcAft>
              <a:buClr>
                <a:srgbClr val="000000"/>
              </a:buClr>
              <a:buSzPts val="2000"/>
              <a:buFont typeface="Calibri"/>
              <a:buAutoNum type="arabicPeriod"/>
            </a:pPr>
            <a:r>
              <a:rPr lang="en-US" sz="2000" b="0" i="0" u="none" strike="noStrike" cap="none">
                <a:solidFill>
                  <a:srgbClr val="000000"/>
                </a:solidFill>
                <a:latin typeface="Cambria"/>
                <a:ea typeface="Cambria"/>
                <a:cs typeface="Cambria"/>
                <a:sym typeface="Cambria"/>
              </a:rPr>
              <a:t>Dự án có tiềm ẩn rủi ro vi phạm nguyên tắc "Không gây hại đáng kể" (DNSH) nào không?</a:t>
            </a:r>
            <a:endParaRPr sz="1400" b="0" i="0" u="none" strike="noStrike" cap="none">
              <a:solidFill>
                <a:srgbClr val="000000"/>
              </a:solidFill>
              <a:latin typeface="Arial"/>
              <a:ea typeface="Arial"/>
              <a:cs typeface="Arial"/>
              <a:sym typeface="Arial"/>
            </a:endParaRPr>
          </a:p>
        </p:txBody>
      </p:sp>
      <p:sp>
        <p:nvSpPr>
          <p:cNvPr id="544" name="Google Shape;544;p4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42</a:t>
            </a:fld>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3"/>
        <p:cNvGrpSpPr/>
        <p:nvPr/>
      </p:nvGrpSpPr>
      <p:grpSpPr>
        <a:xfrm>
          <a:off x="0" y="0"/>
          <a:ext cx="0" cy="0"/>
          <a:chOff x="0" y="0"/>
          <a:chExt cx="0" cy="0"/>
        </a:xfrm>
      </p:grpSpPr>
      <p:sp>
        <p:nvSpPr>
          <p:cNvPr id="74" name="Google Shape;74;p5"/>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NỘI DUNG</a:t>
            </a:r>
            <a:endParaRPr sz="1400" b="0" i="0" u="none" strike="noStrike" cap="none">
              <a:solidFill>
                <a:srgbClr val="000000"/>
              </a:solidFill>
              <a:latin typeface="Arial"/>
              <a:ea typeface="Arial"/>
              <a:cs typeface="Arial"/>
              <a:sym typeface="Arial"/>
            </a:endParaRPr>
          </a:p>
        </p:txBody>
      </p:sp>
      <p:grpSp>
        <p:nvGrpSpPr>
          <p:cNvPr id="75" name="Google Shape;75;p5"/>
          <p:cNvGrpSpPr/>
          <p:nvPr/>
        </p:nvGrpSpPr>
        <p:grpSpPr>
          <a:xfrm>
            <a:off x="-4787267" y="1176269"/>
            <a:ext cx="16223034" cy="6520176"/>
            <a:chOff x="-5476005" y="-838445"/>
            <a:chExt cx="16223034" cy="6520176"/>
          </a:xfrm>
        </p:grpSpPr>
        <p:sp>
          <p:nvSpPr>
            <p:cNvPr id="76" name="Google Shape;76;p5"/>
            <p:cNvSpPr/>
            <p:nvPr/>
          </p:nvSpPr>
          <p:spPr>
            <a:xfrm>
              <a:off x="-5476005" y="-838445"/>
              <a:ext cx="6520176" cy="6520176"/>
            </a:xfrm>
            <a:prstGeom prst="blockArc">
              <a:avLst>
                <a:gd name="adj1" fmla="val 18900000"/>
                <a:gd name="adj2" fmla="val 2700000"/>
                <a:gd name="adj3" fmla="val 331"/>
              </a:avLst>
            </a:prstGeom>
            <a:noFill/>
            <a:ln w="25400" cap="flat" cmpd="sng">
              <a:solidFill>
                <a:srgbClr val="2072C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7" name="Google Shape;77;p5"/>
            <p:cNvSpPr/>
            <p:nvPr/>
          </p:nvSpPr>
          <p:spPr>
            <a:xfrm>
              <a:off x="456548" y="302608"/>
              <a:ext cx="10290480" cy="605604"/>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8" name="Google Shape;78;p5"/>
            <p:cNvSpPr txBox="1"/>
            <p:nvPr/>
          </p:nvSpPr>
          <p:spPr>
            <a:xfrm>
              <a:off x="456548" y="302608"/>
              <a:ext cx="10290480" cy="605604"/>
            </a:xfrm>
            <a:prstGeom prst="rect">
              <a:avLst/>
            </a:prstGeom>
            <a:noFill/>
            <a:ln>
              <a:noFill/>
            </a:ln>
          </p:spPr>
          <p:txBody>
            <a:bodyPr spcFirstLastPara="1" wrap="square" lIns="480675"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i="0" u="none" strike="noStrike" cap="none">
                  <a:solidFill>
                    <a:srgbClr val="000000"/>
                  </a:solidFill>
                  <a:latin typeface="Cambria"/>
                  <a:ea typeface="Cambria"/>
                  <a:cs typeface="Cambria"/>
                  <a:sym typeface="Cambria"/>
                </a:rPr>
                <a:t>1.1 TỔNG QUAN</a:t>
              </a:r>
              <a:endParaRPr sz="2400" b="1" i="0" u="none" strike="noStrike" cap="none">
                <a:solidFill>
                  <a:srgbClr val="000000"/>
                </a:solidFill>
                <a:latin typeface="Cambria"/>
                <a:ea typeface="Cambria"/>
                <a:cs typeface="Cambria"/>
                <a:sym typeface="Cambria"/>
              </a:endParaRPr>
            </a:p>
          </p:txBody>
        </p:sp>
        <p:sp>
          <p:nvSpPr>
            <p:cNvPr id="79" name="Google Shape;79;p5"/>
            <p:cNvSpPr/>
            <p:nvPr/>
          </p:nvSpPr>
          <p:spPr>
            <a:xfrm>
              <a:off x="78046" y="226907"/>
              <a:ext cx="757005" cy="757005"/>
            </a:xfrm>
            <a:prstGeom prst="ellipse">
              <a:avLst/>
            </a:prstGeom>
            <a:solidFill>
              <a:srgbClr val="FFFFFF"/>
            </a:solidFill>
            <a:ln w="25400" cap="flat" cmpd="sng">
              <a:solidFill>
                <a:srgbClr val="0A62B2"/>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0" name="Google Shape;80;p5"/>
            <p:cNvSpPr/>
            <p:nvPr/>
          </p:nvSpPr>
          <p:spPr>
            <a:xfrm>
              <a:off x="890507" y="1210724"/>
              <a:ext cx="9856522" cy="605604"/>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1" name="Google Shape;81;p5"/>
            <p:cNvSpPr txBox="1"/>
            <p:nvPr/>
          </p:nvSpPr>
          <p:spPr>
            <a:xfrm>
              <a:off x="890507" y="1210724"/>
              <a:ext cx="9856522" cy="605604"/>
            </a:xfrm>
            <a:prstGeom prst="rect">
              <a:avLst/>
            </a:prstGeom>
            <a:noFill/>
            <a:ln>
              <a:noFill/>
            </a:ln>
          </p:spPr>
          <p:txBody>
            <a:bodyPr spcFirstLastPara="1" wrap="square" lIns="480675"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i="0" u="none" strike="noStrike" cap="none">
                  <a:solidFill>
                    <a:srgbClr val="000000"/>
                  </a:solidFill>
                  <a:latin typeface="Cambria"/>
                  <a:ea typeface="Cambria"/>
                  <a:cs typeface="Cambria"/>
                  <a:sym typeface="Cambria"/>
                </a:rPr>
                <a:t>1.2 KHÁI NIỆM</a:t>
              </a:r>
              <a:endParaRPr sz="1400" b="0" i="0" u="none" strike="noStrike" cap="none">
                <a:solidFill>
                  <a:srgbClr val="000000"/>
                </a:solidFill>
                <a:latin typeface="Arial"/>
                <a:ea typeface="Arial"/>
                <a:cs typeface="Arial"/>
                <a:sym typeface="Arial"/>
              </a:endParaRPr>
            </a:p>
          </p:txBody>
        </p:sp>
        <p:sp>
          <p:nvSpPr>
            <p:cNvPr id="82" name="Google Shape;82;p5"/>
            <p:cNvSpPr/>
            <p:nvPr/>
          </p:nvSpPr>
          <p:spPr>
            <a:xfrm>
              <a:off x="512004" y="1135024"/>
              <a:ext cx="757005" cy="757005"/>
            </a:xfrm>
            <a:prstGeom prst="ellipse">
              <a:avLst/>
            </a:prstGeom>
            <a:solidFill>
              <a:srgbClr val="FFFFFF"/>
            </a:solidFill>
            <a:ln w="25400" cap="flat" cmpd="sng">
              <a:solidFill>
                <a:srgbClr val="1970CE"/>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3" name="Google Shape;83;p5"/>
            <p:cNvSpPr/>
            <p:nvPr/>
          </p:nvSpPr>
          <p:spPr>
            <a:xfrm>
              <a:off x="1023697" y="2118840"/>
              <a:ext cx="9723331" cy="605604"/>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4" name="Google Shape;84;p5"/>
            <p:cNvSpPr txBox="1"/>
            <p:nvPr/>
          </p:nvSpPr>
          <p:spPr>
            <a:xfrm>
              <a:off x="1023697" y="2118840"/>
              <a:ext cx="9723331" cy="605604"/>
            </a:xfrm>
            <a:prstGeom prst="rect">
              <a:avLst/>
            </a:prstGeom>
            <a:noFill/>
            <a:ln>
              <a:noFill/>
            </a:ln>
          </p:spPr>
          <p:txBody>
            <a:bodyPr spcFirstLastPara="1" wrap="square" lIns="480675"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i="0" u="none" strike="noStrike" cap="none">
                  <a:solidFill>
                    <a:srgbClr val="000000"/>
                  </a:solidFill>
                  <a:latin typeface="Cambria"/>
                  <a:ea typeface="Cambria"/>
                  <a:cs typeface="Cambria"/>
                  <a:sym typeface="Cambria"/>
                </a:rPr>
                <a:t>1.3 TIÊU CHÍ PHÂN LOẠI DỰ ÁN XANH</a:t>
              </a:r>
              <a:endParaRPr sz="2400" b="1" i="0" u="none" strike="noStrike" cap="none">
                <a:solidFill>
                  <a:srgbClr val="000000"/>
                </a:solidFill>
                <a:latin typeface="Cambria"/>
                <a:ea typeface="Cambria"/>
                <a:cs typeface="Cambria"/>
                <a:sym typeface="Cambria"/>
              </a:endParaRPr>
            </a:p>
          </p:txBody>
        </p:sp>
        <p:sp>
          <p:nvSpPr>
            <p:cNvPr id="85" name="Google Shape;85;p5"/>
            <p:cNvSpPr/>
            <p:nvPr/>
          </p:nvSpPr>
          <p:spPr>
            <a:xfrm>
              <a:off x="645194" y="2043140"/>
              <a:ext cx="757005" cy="757005"/>
            </a:xfrm>
            <a:prstGeom prst="ellipse">
              <a:avLst/>
            </a:prstGeom>
            <a:solidFill>
              <a:srgbClr val="FFFFFF"/>
            </a:solidFill>
            <a:ln w="25400" cap="flat" cmpd="sng">
              <a:solidFill>
                <a:srgbClr val="3A7E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6" name="Google Shape;86;p5"/>
            <p:cNvSpPr/>
            <p:nvPr/>
          </p:nvSpPr>
          <p:spPr>
            <a:xfrm>
              <a:off x="890507" y="3026956"/>
              <a:ext cx="9856522" cy="605604"/>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7" name="Google Shape;87;p5"/>
            <p:cNvSpPr txBox="1"/>
            <p:nvPr/>
          </p:nvSpPr>
          <p:spPr>
            <a:xfrm>
              <a:off x="890507" y="3026956"/>
              <a:ext cx="9856522" cy="605604"/>
            </a:xfrm>
            <a:prstGeom prst="rect">
              <a:avLst/>
            </a:prstGeom>
            <a:noFill/>
            <a:ln>
              <a:noFill/>
            </a:ln>
          </p:spPr>
          <p:txBody>
            <a:bodyPr spcFirstLastPara="1" wrap="square" lIns="480675"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i="0" u="none" strike="noStrike" cap="none">
                  <a:solidFill>
                    <a:srgbClr val="000000"/>
                  </a:solidFill>
                  <a:latin typeface="Cambria"/>
                  <a:ea typeface="Cambria"/>
                  <a:cs typeface="Cambria"/>
                  <a:sym typeface="Cambria"/>
                </a:rPr>
                <a:t>1.4 LĨNH VỰC ĐỦ ĐIỀU KIỆN VÀ BỊ LOẠI TRỪ</a:t>
              </a:r>
              <a:endParaRPr sz="2400" b="1" i="0" u="none" strike="noStrike" cap="none">
                <a:solidFill>
                  <a:srgbClr val="000000"/>
                </a:solidFill>
                <a:latin typeface="Cambria"/>
                <a:ea typeface="Cambria"/>
                <a:cs typeface="Cambria"/>
                <a:sym typeface="Cambria"/>
              </a:endParaRPr>
            </a:p>
          </p:txBody>
        </p:sp>
        <p:sp>
          <p:nvSpPr>
            <p:cNvPr id="88" name="Google Shape;88;p5"/>
            <p:cNvSpPr/>
            <p:nvPr/>
          </p:nvSpPr>
          <p:spPr>
            <a:xfrm>
              <a:off x="512004" y="2951256"/>
              <a:ext cx="757005" cy="757005"/>
            </a:xfrm>
            <a:prstGeom prst="ellipse">
              <a:avLst/>
            </a:prstGeom>
            <a:solidFill>
              <a:srgbClr val="FFFFFF"/>
            </a:solidFill>
            <a:ln w="25400" cap="flat" cmpd="sng">
              <a:solidFill>
                <a:srgbClr val="6992D6"/>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89" name="Google Shape;89;p5"/>
            <p:cNvSpPr/>
            <p:nvPr/>
          </p:nvSpPr>
          <p:spPr>
            <a:xfrm>
              <a:off x="456548" y="3935073"/>
              <a:ext cx="10290480" cy="605604"/>
            </a:xfrm>
            <a:prstGeom prst="rect">
              <a:avLst/>
            </a:prstGeom>
            <a:noFill/>
            <a:ln w="25400" cap="flat" cmpd="sng">
              <a:solidFill>
                <a:srgbClr val="92F7DB"/>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0" name="Google Shape;90;p5"/>
            <p:cNvSpPr txBox="1"/>
            <p:nvPr/>
          </p:nvSpPr>
          <p:spPr>
            <a:xfrm>
              <a:off x="456548" y="3935073"/>
              <a:ext cx="10290480" cy="605604"/>
            </a:xfrm>
            <a:prstGeom prst="rect">
              <a:avLst/>
            </a:prstGeom>
            <a:noFill/>
            <a:ln>
              <a:noFill/>
            </a:ln>
          </p:spPr>
          <p:txBody>
            <a:bodyPr spcFirstLastPara="1" wrap="square" lIns="480675" tIns="60950" rIns="60950" bIns="60950" anchor="ctr" anchorCtr="0">
              <a:noAutofit/>
            </a:bodyPr>
            <a:lstStyle/>
            <a:p>
              <a:pPr marL="0" marR="0" lvl="0" indent="0" algn="l" rtl="0">
                <a:lnSpc>
                  <a:spcPct val="90000"/>
                </a:lnSpc>
                <a:spcBef>
                  <a:spcPts val="0"/>
                </a:spcBef>
                <a:spcAft>
                  <a:spcPts val="0"/>
                </a:spcAft>
                <a:buClr>
                  <a:srgbClr val="000000"/>
                </a:buClr>
                <a:buSzPts val="2400"/>
                <a:buFont typeface="Cambria"/>
                <a:buNone/>
              </a:pPr>
              <a:r>
                <a:rPr lang="en-US" sz="2400" b="1" i="0" u="none" strike="noStrike" cap="none">
                  <a:solidFill>
                    <a:srgbClr val="000000"/>
                  </a:solidFill>
                  <a:latin typeface="Cambria"/>
                  <a:ea typeface="Cambria"/>
                  <a:cs typeface="Cambria"/>
                  <a:sym typeface="Cambria"/>
                </a:rPr>
                <a:t>1.5 THẢO LUẬN NHÓM</a:t>
              </a:r>
              <a:endParaRPr sz="1400" b="0" i="0" u="none" strike="noStrike" cap="none">
                <a:solidFill>
                  <a:srgbClr val="000000"/>
                </a:solidFill>
                <a:latin typeface="Arial"/>
                <a:ea typeface="Arial"/>
                <a:cs typeface="Arial"/>
                <a:sym typeface="Arial"/>
              </a:endParaRPr>
            </a:p>
          </p:txBody>
        </p:sp>
        <p:sp>
          <p:nvSpPr>
            <p:cNvPr id="91" name="Google Shape;91;p5"/>
            <p:cNvSpPr/>
            <p:nvPr/>
          </p:nvSpPr>
          <p:spPr>
            <a:xfrm>
              <a:off x="78046" y="3859372"/>
              <a:ext cx="757005" cy="757005"/>
            </a:xfrm>
            <a:prstGeom prst="ellipse">
              <a:avLst/>
            </a:prstGeom>
            <a:solidFill>
              <a:srgbClr val="FFFFFF"/>
            </a:solidFill>
            <a:ln w="25400" cap="flat" cmpd="sng">
              <a:solidFill>
                <a:srgbClr val="93AAD9"/>
              </a:solidFill>
              <a:prstDash val="solid"/>
              <a:miter lim="800000"/>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92" name="Google Shape;92;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5</a:t>
            </a:fld>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7" name="Google Shape;97;p6"/>
          <p:cNvSpPr txBox="1"/>
          <p:nvPr/>
        </p:nvSpPr>
        <p:spPr>
          <a:xfrm>
            <a:off x="838200" y="2258625"/>
            <a:ext cx="10515600" cy="4351338"/>
          </a:xfrm>
          <a:prstGeom prst="rect">
            <a:avLst/>
          </a:prstGeom>
          <a:noFill/>
          <a:ln>
            <a:noFill/>
          </a:ln>
        </p:spPr>
        <p:txBody>
          <a:bodyPr spcFirstLastPara="1" wrap="square" lIns="91425" tIns="45700" rIns="91425" bIns="45700" anchor="t" anchorCtr="0">
            <a:normAutofit/>
          </a:bodyPr>
          <a:lstStyle/>
          <a:p>
            <a:pPr marL="457200" marR="0" lvl="0" indent="-228600" algn="ctr" rtl="0">
              <a:lnSpc>
                <a:spcPct val="90000"/>
              </a:lnSpc>
              <a:spcBef>
                <a:spcPts val="1000"/>
              </a:spcBef>
              <a:spcAft>
                <a:spcPts val="0"/>
              </a:spcAft>
              <a:buClr>
                <a:srgbClr val="000000"/>
              </a:buClr>
              <a:buSzPts val="1800"/>
              <a:buFont typeface="Arial"/>
              <a:buNone/>
            </a:pPr>
            <a:r>
              <a:rPr lang="en-US" sz="4400" b="1" i="0" u="none" strike="noStrike" cap="none">
                <a:solidFill>
                  <a:srgbClr val="000000"/>
                </a:solidFill>
                <a:latin typeface="Cambria"/>
                <a:ea typeface="Cambria"/>
                <a:cs typeface="Cambria"/>
                <a:sym typeface="Cambria"/>
              </a:rPr>
              <a:t>1.1 TỔNG QUAN</a:t>
            </a:r>
            <a:endParaRPr sz="4400" b="1" i="0" u="none" strike="noStrike" cap="none">
              <a:solidFill>
                <a:srgbClr val="000000"/>
              </a:solidFill>
              <a:latin typeface="Cambria"/>
              <a:ea typeface="Cambria"/>
              <a:cs typeface="Cambria"/>
              <a:sym typeface="Cambria"/>
            </a:endParaRPr>
          </a:p>
        </p:txBody>
      </p:sp>
      <p:sp>
        <p:nvSpPr>
          <p:cNvPr id="98" name="Google Shape;9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6</a:t>
            </a:fld>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7"/>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TÌNH HUỐNG THỰC TẾ – “XANH HAY KHÔNG XANH?”</a:t>
            </a:r>
            <a:endParaRPr sz="3200" b="1" i="0" u="none" strike="noStrike" cap="none">
              <a:solidFill>
                <a:schemeClr val="lt1"/>
              </a:solidFill>
              <a:latin typeface="Cambria"/>
              <a:ea typeface="Cambria"/>
              <a:cs typeface="Cambria"/>
              <a:sym typeface="Cambria"/>
            </a:endParaRPr>
          </a:p>
        </p:txBody>
      </p:sp>
      <p:sp>
        <p:nvSpPr>
          <p:cNvPr id="104" name="Google Shape;104;p7"/>
          <p:cNvSpPr txBox="1"/>
          <p:nvPr/>
        </p:nvSpPr>
        <p:spPr>
          <a:xfrm>
            <a:off x="941166" y="2232461"/>
            <a:ext cx="4157103" cy="406265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0" u="none" strike="noStrike" cap="none">
                <a:solidFill>
                  <a:schemeClr val="dk1"/>
                </a:solidFill>
                <a:latin typeface="Cambria"/>
                <a:ea typeface="Cambria"/>
                <a:cs typeface="Cambria"/>
                <a:sym typeface="Cambria"/>
              </a:rPr>
              <a:t>Ngành Xi măng - </a:t>
            </a:r>
            <a:r>
              <a:rPr lang="en-US" sz="1600" b="1" i="0" u="none" strike="noStrike" cap="none">
                <a:solidFill>
                  <a:schemeClr val="dk1"/>
                </a:solidFill>
                <a:latin typeface="Cambria"/>
                <a:ea typeface="Cambria"/>
                <a:cs typeface="Cambria"/>
                <a:sym typeface="Cambria"/>
              </a:rPr>
              <a:t>Sử dụng phụ gia khoáng thay clinker (giảm clinker ratio)</a:t>
            </a:r>
            <a:endParaRPr sz="1600" b="1"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ambria"/>
                <a:ea typeface="Cambria"/>
                <a:cs typeface="Cambria"/>
                <a:sym typeface="Cambria"/>
              </a:rPr>
              <a:t>Mô tả dự án: </a:t>
            </a:r>
            <a:r>
              <a:rPr lang="en-US" sz="1600" b="0" i="0" u="none" strike="noStrike" cap="none">
                <a:solidFill>
                  <a:schemeClr val="dk1"/>
                </a:solidFill>
                <a:latin typeface="Cambria"/>
                <a:ea typeface="Cambria"/>
                <a:cs typeface="Cambria"/>
                <a:sym typeface="Cambria"/>
              </a:rPr>
              <a:t>Điều chỉnh công thức sản xuất xi măng bằng cách tăng tỷ lệ phụ gia khoáng (tro bay, xỉ lò cao nghiền mịn, puzzolan tự nhiên…) để giảm tỷ lệ clinker.</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chemeClr val="dk1"/>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chemeClr val="dk1"/>
                </a:solidFill>
                <a:latin typeface="Cambria"/>
                <a:ea typeface="Cambria"/>
                <a:cs typeface="Cambria"/>
                <a:sym typeface="Cambria"/>
              </a:rPr>
              <a:t>Lợi ích:</a:t>
            </a:r>
            <a:endParaRPr sz="1600" b="0" i="0" u="none" strike="noStrike" cap="none">
              <a:solidFill>
                <a:schemeClr val="dk1"/>
              </a:solidFill>
              <a:latin typeface="Cambria"/>
              <a:ea typeface="Cambria"/>
              <a:cs typeface="Cambria"/>
              <a:sym typeface="Cambria"/>
            </a:endParaRPr>
          </a:p>
          <a:p>
            <a:pPr marL="285750" marR="0" lvl="3" indent="-285750" algn="l"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Cambria"/>
                <a:ea typeface="Cambria"/>
                <a:cs typeface="Cambria"/>
                <a:sym typeface="Cambria"/>
              </a:rPr>
              <a:t>Giảm đáng kể phát thải CO₂ từ quá trình nung clinker (nguồn phát thải lớn nhất ngành xi măng).</a:t>
            </a:r>
            <a:endParaRPr sz="1400" b="0" i="0" u="none" strike="noStrike" cap="none">
              <a:solidFill>
                <a:srgbClr val="000000"/>
              </a:solidFill>
              <a:latin typeface="Arial"/>
              <a:ea typeface="Arial"/>
              <a:cs typeface="Arial"/>
              <a:sym typeface="Arial"/>
            </a:endParaRPr>
          </a:p>
          <a:p>
            <a:pPr marL="285750" marR="0" lvl="3" indent="-285750" algn="l"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Cambria"/>
                <a:ea typeface="Cambria"/>
                <a:cs typeface="Cambria"/>
                <a:sym typeface="Cambria"/>
              </a:rPr>
              <a:t>Tận dụng phế thải công nghiệp từ ngành khác (xỉ thép, tro bay nhiệt điện).</a:t>
            </a:r>
            <a:endParaRPr sz="1400" b="0" i="0" u="none" strike="noStrike" cap="none">
              <a:solidFill>
                <a:srgbClr val="000000"/>
              </a:solidFill>
              <a:latin typeface="Arial"/>
              <a:ea typeface="Arial"/>
              <a:cs typeface="Arial"/>
              <a:sym typeface="Arial"/>
            </a:endParaRPr>
          </a:p>
          <a:p>
            <a:pPr marL="285750" marR="0" lvl="3" indent="-285750" algn="l" rtl="0">
              <a:lnSpc>
                <a:spcPct val="100000"/>
              </a:lnSpc>
              <a:spcBef>
                <a:spcPts val="0"/>
              </a:spcBef>
              <a:spcAft>
                <a:spcPts val="0"/>
              </a:spcAft>
              <a:buClr>
                <a:schemeClr val="dk1"/>
              </a:buClr>
              <a:buSzPts val="1600"/>
              <a:buFont typeface="Arial"/>
              <a:buChar char="•"/>
            </a:pPr>
            <a:r>
              <a:rPr lang="en-US" sz="1600" b="0" i="0" u="none" strike="noStrike" cap="none">
                <a:solidFill>
                  <a:schemeClr val="dk1"/>
                </a:solidFill>
                <a:latin typeface="Cambria"/>
                <a:ea typeface="Cambria"/>
                <a:cs typeface="Cambria"/>
                <a:sym typeface="Cambria"/>
              </a:rPr>
              <a:t>Giảm chi phí sản xuất (clinker đắt hơn phụ gia).</a:t>
            </a:r>
            <a:endParaRPr sz="1400" b="0" i="0" u="none" strike="noStrike" cap="none">
              <a:solidFill>
                <a:srgbClr val="000000"/>
              </a:solidFill>
              <a:latin typeface="Arial"/>
              <a:ea typeface="Arial"/>
              <a:cs typeface="Arial"/>
              <a:sym typeface="Arial"/>
            </a:endParaRPr>
          </a:p>
        </p:txBody>
      </p:sp>
      <p:pic>
        <p:nvPicPr>
          <p:cNvPr id="105" name="Google Shape;105;p7" descr="Công nghệ và quy trình sản xuất xi măng - Xi Măng Huy Đồng - Nhà Phân ..."/>
          <p:cNvPicPr preferRelativeResize="0"/>
          <p:nvPr/>
        </p:nvPicPr>
        <p:blipFill rotWithShape="1">
          <a:blip r:embed="rId3">
            <a:alphaModFix/>
          </a:blip>
          <a:srcRect/>
          <a:stretch/>
        </p:blipFill>
        <p:spPr>
          <a:xfrm>
            <a:off x="5509409" y="2247701"/>
            <a:ext cx="5926378" cy="2740950"/>
          </a:xfrm>
          <a:prstGeom prst="rect">
            <a:avLst/>
          </a:prstGeom>
          <a:noFill/>
          <a:ln>
            <a:noFill/>
          </a:ln>
        </p:spPr>
      </p:pic>
      <p:sp>
        <p:nvSpPr>
          <p:cNvPr id="106" name="Google Shape;106;p7"/>
          <p:cNvSpPr txBox="1"/>
          <p:nvPr/>
        </p:nvSpPr>
        <p:spPr>
          <a:xfrm>
            <a:off x="5454316" y="5068005"/>
            <a:ext cx="5981471" cy="132343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Vấn đề:</a:t>
            </a:r>
            <a:endParaRPr sz="1600" b="0" i="0" u="none" strike="noStrike" cap="none">
              <a:solidFill>
                <a:srgbClr val="000000"/>
              </a:solidFill>
              <a:latin typeface="Cambria"/>
              <a:ea typeface="Cambria"/>
              <a:cs typeface="Cambria"/>
              <a:sym typeface="Cambria"/>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Phụ thuộc vào nguồn cung phụ gia ổn định, chất lượng đồng đều.</a:t>
            </a:r>
            <a:endParaRPr sz="1400" b="0" i="0" u="none" strike="noStrike" cap="none">
              <a:solidFill>
                <a:srgbClr val="000000"/>
              </a:solidFill>
              <a:latin typeface="Arial"/>
              <a:ea typeface="Arial"/>
              <a:cs typeface="Arial"/>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Rủi ro ảnh hưởng đến chất lượng xi măng (độ bền lâu dài).</a:t>
            </a:r>
            <a:endParaRPr sz="1400" b="0" i="0" u="none" strike="noStrike" cap="none">
              <a:solidFill>
                <a:srgbClr val="000000"/>
              </a:solidFill>
              <a:latin typeface="Arial"/>
              <a:ea typeface="Arial"/>
              <a:cs typeface="Arial"/>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Cần điều chỉnh tiêu chuẩn kỹ thuật và chấp nhận của thị trường.</a:t>
            </a:r>
            <a:endParaRPr sz="1400" b="0" i="0" u="none" strike="noStrike" cap="none">
              <a:solidFill>
                <a:srgbClr val="000000"/>
              </a:solidFill>
              <a:latin typeface="Arial"/>
              <a:ea typeface="Arial"/>
              <a:cs typeface="Arial"/>
              <a:sym typeface="Arial"/>
            </a:endParaRPr>
          </a:p>
        </p:txBody>
      </p:sp>
      <p:sp>
        <p:nvSpPr>
          <p:cNvPr id="107" name="Google Shape;107;p7"/>
          <p:cNvSpPr txBox="1"/>
          <p:nvPr/>
        </p:nvSpPr>
        <p:spPr>
          <a:xfrm>
            <a:off x="645571" y="6419262"/>
            <a:ext cx="10900858" cy="461665"/>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FF"/>
                </a:solidFill>
                <a:latin typeface="Cambria"/>
                <a:ea typeface="Cambria"/>
                <a:cs typeface="Cambria"/>
                <a:sym typeface="Cambria"/>
              </a:rPr>
              <a:t>Thảo luận</a:t>
            </a:r>
            <a:r>
              <a:rPr lang="en-US" sz="2400" b="1" i="0" u="none" strike="noStrike" cap="none">
                <a:solidFill>
                  <a:srgbClr val="000000"/>
                </a:solidFill>
                <a:latin typeface="Cambria"/>
                <a:ea typeface="Cambria"/>
                <a:cs typeface="Cambria"/>
                <a:sym typeface="Cambria"/>
              </a:rPr>
              <a:t>:</a:t>
            </a:r>
            <a:r>
              <a:rPr lang="en-US" sz="2400" b="0" i="0" u="none" strike="noStrike" cap="none">
                <a:solidFill>
                  <a:srgbClr val="000000"/>
                </a:solidFill>
                <a:latin typeface="Cambria"/>
                <a:ea typeface="Cambria"/>
                <a:cs typeface="Cambria"/>
                <a:sym typeface="Cambria"/>
              </a:rPr>
              <a:t> </a:t>
            </a:r>
            <a:r>
              <a:rPr lang="en-US" sz="2400" b="0" i="1" u="none" strike="noStrike" cap="none">
                <a:solidFill>
                  <a:srgbClr val="000000"/>
                </a:solidFill>
                <a:latin typeface="Cambria"/>
                <a:ea typeface="Cambria"/>
                <a:cs typeface="Cambria"/>
                <a:sym typeface="Cambria"/>
              </a:rPr>
              <a:t>Theo bạn, đây có phải là một "dự án xanh" đúng nghĩa không? Tại sao?</a:t>
            </a:r>
            <a:endParaRPr sz="2800" b="0" i="0" u="none" strike="noStrike" cap="none">
              <a:solidFill>
                <a:srgbClr val="000000"/>
              </a:solidFill>
              <a:latin typeface="Cambria"/>
              <a:ea typeface="Cambria"/>
              <a:cs typeface="Cambria"/>
              <a:sym typeface="Cambria"/>
            </a:endParaRPr>
          </a:p>
        </p:txBody>
      </p:sp>
      <p:sp>
        <p:nvSpPr>
          <p:cNvPr id="108" name="Google Shape;108;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7</a:t>
            </a:fld>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8"/>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TÌNH HUỐNG THỰC TẾ – “XANH HAY KHÔNG XANH?”</a:t>
            </a:r>
            <a:endParaRPr sz="3200" b="1" i="0" u="none" strike="noStrike" cap="none">
              <a:solidFill>
                <a:schemeClr val="lt1"/>
              </a:solidFill>
              <a:latin typeface="Cambria"/>
              <a:ea typeface="Cambria"/>
              <a:cs typeface="Cambria"/>
              <a:sym typeface="Cambria"/>
            </a:endParaRPr>
          </a:p>
        </p:txBody>
      </p:sp>
      <p:sp>
        <p:nvSpPr>
          <p:cNvPr id="114" name="Google Shape;114;p8"/>
          <p:cNvSpPr txBox="1"/>
          <p:nvPr/>
        </p:nvSpPr>
        <p:spPr>
          <a:xfrm>
            <a:off x="838200" y="2257208"/>
            <a:ext cx="4531894" cy="181588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Ngành Giấy &amp; Bột giấy - Sử dụng nguyên liệu tái chế thay bột gỗ nguyên sinh</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600"/>
              <a:buFont typeface="Arial"/>
              <a:buNone/>
            </a:pPr>
            <a:endParaRPr sz="1600" b="1" i="0" u="none" strike="noStrike" cap="none">
              <a:solidFill>
                <a:srgbClr val="000000"/>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Mô tả dự án: </a:t>
            </a:r>
            <a:r>
              <a:rPr lang="en-US" sz="1600" b="0" i="0" u="none" strike="noStrike" cap="none">
                <a:solidFill>
                  <a:srgbClr val="000000"/>
                </a:solidFill>
                <a:latin typeface="Cambria"/>
                <a:ea typeface="Cambria"/>
                <a:cs typeface="Cambria"/>
                <a:sym typeface="Cambria"/>
              </a:rPr>
              <a:t>Thay thế một phần hoặc toàn bộ nguyên liệu bột gỗ nguyên sinh bằng giấy thu hồi tái chế (OCC – Old Corrugated Container, ONP – Old Newspaper).</a:t>
            </a:r>
            <a:endParaRPr sz="1600" b="0" i="0" u="none" strike="noStrike" cap="none">
              <a:solidFill>
                <a:srgbClr val="000000"/>
              </a:solidFill>
              <a:latin typeface="Cambria"/>
              <a:ea typeface="Cambria"/>
              <a:cs typeface="Cambria"/>
              <a:sym typeface="Cambria"/>
            </a:endParaRPr>
          </a:p>
        </p:txBody>
      </p:sp>
      <p:sp>
        <p:nvSpPr>
          <p:cNvPr id="115" name="Google Shape;115;p8"/>
          <p:cNvSpPr txBox="1"/>
          <p:nvPr/>
        </p:nvSpPr>
        <p:spPr>
          <a:xfrm>
            <a:off x="5533830" y="5472726"/>
            <a:ext cx="6291294"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US" sz="2400" b="1" i="0" u="none" strike="noStrike" cap="none">
                <a:solidFill>
                  <a:srgbClr val="0000FF"/>
                </a:solidFill>
                <a:latin typeface="Cambria"/>
                <a:ea typeface="Cambria"/>
                <a:cs typeface="Cambria"/>
                <a:sym typeface="Cambria"/>
              </a:rPr>
              <a:t>Thảo luận</a:t>
            </a:r>
            <a:r>
              <a:rPr lang="en-US" sz="2400" b="1" i="0" u="none" strike="noStrike" cap="none">
                <a:solidFill>
                  <a:srgbClr val="000000"/>
                </a:solidFill>
                <a:latin typeface="Cambria"/>
                <a:ea typeface="Cambria"/>
                <a:cs typeface="Cambria"/>
                <a:sym typeface="Cambria"/>
              </a:rPr>
              <a:t>:</a:t>
            </a:r>
            <a:r>
              <a:rPr lang="en-US" sz="2400" b="0" i="0" u="none" strike="noStrike" cap="none">
                <a:solidFill>
                  <a:srgbClr val="000000"/>
                </a:solidFill>
                <a:latin typeface="Cambria"/>
                <a:ea typeface="Cambria"/>
                <a:cs typeface="Cambria"/>
                <a:sym typeface="Cambria"/>
              </a:rPr>
              <a:t> </a:t>
            </a:r>
            <a:r>
              <a:rPr lang="en-US" sz="2400" b="0" i="1" u="none" strike="noStrike" cap="none">
                <a:solidFill>
                  <a:srgbClr val="000000"/>
                </a:solidFill>
                <a:latin typeface="Cambria"/>
                <a:ea typeface="Cambria"/>
                <a:cs typeface="Cambria"/>
                <a:sym typeface="Cambria"/>
              </a:rPr>
              <a:t>Chúng ta nên ưu tiên khía cạnh nào: lợi ích xử lý rác hay rủi ro phát thải? Dự án này có đủ điều kiện nhận tín dụng xanh không?</a:t>
            </a:r>
            <a:endParaRPr sz="2400" b="0" i="0" u="none" strike="noStrike" cap="none">
              <a:solidFill>
                <a:srgbClr val="000000"/>
              </a:solidFill>
              <a:latin typeface="Cambria"/>
              <a:ea typeface="Cambria"/>
              <a:cs typeface="Cambria"/>
              <a:sym typeface="Cambria"/>
            </a:endParaRPr>
          </a:p>
        </p:txBody>
      </p:sp>
      <p:pic>
        <p:nvPicPr>
          <p:cNvPr id="116" name="Google Shape;116;p8" descr="Kiến thức về giấy và quy trình sản xuất giấy công nghiệp"/>
          <p:cNvPicPr preferRelativeResize="0"/>
          <p:nvPr/>
        </p:nvPicPr>
        <p:blipFill rotWithShape="1">
          <a:blip r:embed="rId3">
            <a:alphaModFix/>
          </a:blip>
          <a:srcRect/>
          <a:stretch/>
        </p:blipFill>
        <p:spPr>
          <a:xfrm>
            <a:off x="1068758" y="4242466"/>
            <a:ext cx="3941610" cy="2460520"/>
          </a:xfrm>
          <a:prstGeom prst="rect">
            <a:avLst/>
          </a:prstGeom>
          <a:noFill/>
          <a:ln>
            <a:noFill/>
          </a:ln>
        </p:spPr>
      </p:pic>
      <p:sp>
        <p:nvSpPr>
          <p:cNvPr id="117" name="Google Shape;117;p8"/>
          <p:cNvSpPr txBox="1"/>
          <p:nvPr/>
        </p:nvSpPr>
        <p:spPr>
          <a:xfrm>
            <a:off x="6113437" y="2176998"/>
            <a:ext cx="5356668" cy="28007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Lợi ích:</a:t>
            </a:r>
            <a:endParaRPr sz="1600" b="0" i="0" u="none" strike="noStrike" cap="none">
              <a:solidFill>
                <a:srgbClr val="000000"/>
              </a:solidFill>
              <a:latin typeface="Cambria"/>
              <a:ea typeface="Cambria"/>
              <a:cs typeface="Cambria"/>
              <a:sym typeface="Cambria"/>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Giảm khai thác gỗ, bảo tồn tài nguyên rừng.</a:t>
            </a:r>
            <a:endParaRPr sz="1400" b="0" i="0" u="none" strike="noStrike" cap="none">
              <a:solidFill>
                <a:srgbClr val="000000"/>
              </a:solidFill>
              <a:latin typeface="Arial"/>
              <a:ea typeface="Arial"/>
              <a:cs typeface="Arial"/>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Giảm chi phí nguyên liệu đầu vào.</a:t>
            </a:r>
            <a:endParaRPr sz="2000" b="0" i="0" u="none" strike="noStrike" cap="none">
              <a:solidFill>
                <a:srgbClr val="000000"/>
              </a:solidFill>
              <a:latin typeface="Cambria"/>
              <a:ea typeface="Cambria"/>
              <a:cs typeface="Cambria"/>
              <a:sym typeface="Cambria"/>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Giảm tiêu thụ nước và năng lượng so với sản xuất bột nguyên sinh.</a:t>
            </a:r>
            <a:endParaRPr sz="1600" b="0" i="0" u="none" strike="noStrike" cap="none">
              <a:solidFill>
                <a:srgbClr val="000000"/>
              </a:solidFill>
              <a:latin typeface="Cambria"/>
              <a:ea typeface="Cambria"/>
              <a:cs typeface="Cambria"/>
              <a:sym typeface="Cambria"/>
            </a:endParaRPr>
          </a:p>
          <a:p>
            <a:pPr marL="0" marR="0" lvl="1" indent="0" algn="l" rtl="0">
              <a:lnSpc>
                <a:spcPct val="100000"/>
              </a:lnSpc>
              <a:spcBef>
                <a:spcPts val="0"/>
              </a:spcBef>
              <a:spcAft>
                <a:spcPts val="0"/>
              </a:spcAft>
              <a:buClr>
                <a:srgbClr val="000000"/>
              </a:buClr>
              <a:buSzPts val="1600"/>
              <a:buFont typeface="Arial"/>
              <a:buNone/>
            </a:pPr>
            <a:endParaRPr sz="1600" b="0" i="0" u="none" strike="noStrike" cap="none">
              <a:solidFill>
                <a:srgbClr val="000000"/>
              </a:solidFill>
              <a:latin typeface="Cambria"/>
              <a:ea typeface="Cambria"/>
              <a:cs typeface="Cambria"/>
              <a:sym typeface="Cambria"/>
            </a:endParaRPr>
          </a:p>
          <a:p>
            <a:pPr marL="0" marR="0" lvl="0" indent="0" algn="l" rtl="0">
              <a:lnSpc>
                <a:spcPct val="100000"/>
              </a:lnSpc>
              <a:spcBef>
                <a:spcPts val="0"/>
              </a:spcBef>
              <a:spcAft>
                <a:spcPts val="0"/>
              </a:spcAft>
              <a:buClr>
                <a:srgbClr val="000000"/>
              </a:buClr>
              <a:buSzPts val="1600"/>
              <a:buFont typeface="Arial"/>
              <a:buNone/>
            </a:pPr>
            <a:r>
              <a:rPr lang="en-US" sz="1600" b="1" i="0" u="none" strike="noStrike" cap="none">
                <a:solidFill>
                  <a:srgbClr val="000000"/>
                </a:solidFill>
                <a:latin typeface="Cambria"/>
                <a:ea typeface="Cambria"/>
                <a:cs typeface="Cambria"/>
                <a:sym typeface="Cambria"/>
              </a:rPr>
              <a:t>Vấn đề:</a:t>
            </a:r>
            <a:endParaRPr sz="1600" b="0" i="0" u="none" strike="noStrike" cap="none">
              <a:solidFill>
                <a:srgbClr val="000000"/>
              </a:solidFill>
              <a:latin typeface="Cambria"/>
              <a:ea typeface="Cambria"/>
              <a:cs typeface="Cambria"/>
              <a:sym typeface="Cambria"/>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Chất lượng bột giấy tái chế thấp hơn (màu, độ trắng, độ bền).</a:t>
            </a:r>
            <a:endParaRPr sz="1400" b="0" i="0" u="none" strike="noStrike" cap="none">
              <a:solidFill>
                <a:srgbClr val="000000"/>
              </a:solidFill>
              <a:latin typeface="Arial"/>
              <a:ea typeface="Arial"/>
              <a:cs typeface="Arial"/>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Tốn thêm chi phí xử lý mực in, chất bẩn.</a:t>
            </a:r>
            <a:endParaRPr sz="1400" b="0" i="0" u="none" strike="noStrike" cap="none">
              <a:solidFill>
                <a:srgbClr val="000000"/>
              </a:solidFill>
              <a:latin typeface="Arial"/>
              <a:ea typeface="Arial"/>
              <a:cs typeface="Arial"/>
              <a:sym typeface="Arial"/>
            </a:endParaRPr>
          </a:p>
          <a:p>
            <a:pPr marL="285750" marR="0" lvl="1" indent="-285750" algn="l" rtl="0">
              <a:lnSpc>
                <a:spcPct val="100000"/>
              </a:lnSpc>
              <a:spcBef>
                <a:spcPts val="0"/>
              </a:spcBef>
              <a:spcAft>
                <a:spcPts val="0"/>
              </a:spcAft>
              <a:buClr>
                <a:srgbClr val="000000"/>
              </a:buClr>
              <a:buSzPts val="1600"/>
              <a:buFont typeface="Arial"/>
              <a:buChar char="•"/>
            </a:pPr>
            <a:r>
              <a:rPr lang="en-US" sz="1600" b="0" i="0" u="none" strike="noStrike" cap="none">
                <a:solidFill>
                  <a:srgbClr val="000000"/>
                </a:solidFill>
                <a:latin typeface="Cambria"/>
                <a:ea typeface="Cambria"/>
                <a:cs typeface="Cambria"/>
                <a:sym typeface="Cambria"/>
              </a:rPr>
              <a:t>Giới hạn ứng dụng cho một số loại giấy cao cấp.</a:t>
            </a:r>
            <a:endParaRPr sz="1400" b="0" i="0" u="none" strike="noStrike" cap="none">
              <a:solidFill>
                <a:srgbClr val="000000"/>
              </a:solidFill>
              <a:latin typeface="Arial"/>
              <a:ea typeface="Arial"/>
              <a:cs typeface="Arial"/>
              <a:sym typeface="Arial"/>
            </a:endParaRPr>
          </a:p>
        </p:txBody>
      </p:sp>
      <p:sp>
        <p:nvSpPr>
          <p:cNvPr id="118" name="Google Shape;118;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8</a:t>
            </a:f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22"/>
        <p:cNvGrpSpPr/>
        <p:nvPr/>
      </p:nvGrpSpPr>
      <p:grpSpPr>
        <a:xfrm>
          <a:off x="0" y="0"/>
          <a:ext cx="0" cy="0"/>
          <a:chOff x="0" y="0"/>
          <a:chExt cx="0" cy="0"/>
        </a:xfrm>
      </p:grpSpPr>
      <p:sp>
        <p:nvSpPr>
          <p:cNvPr id="123" name="Google Shape;123;p9"/>
          <p:cNvSpPr txBox="1"/>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p>
            <a:pPr marL="0" marR="0" lvl="0" indent="0" algn="l" rtl="0">
              <a:lnSpc>
                <a:spcPct val="90000"/>
              </a:lnSpc>
              <a:spcBef>
                <a:spcPts val="0"/>
              </a:spcBef>
              <a:spcAft>
                <a:spcPts val="0"/>
              </a:spcAft>
              <a:buClr>
                <a:schemeClr val="dk1"/>
              </a:buClr>
              <a:buSzPct val="111111"/>
              <a:buFont typeface="Arial"/>
              <a:buNone/>
            </a:pPr>
            <a:r>
              <a:rPr lang="en-US" sz="3200" b="1" i="0" u="none" strike="noStrike" cap="none">
                <a:solidFill>
                  <a:schemeClr val="lt1"/>
                </a:solidFill>
                <a:latin typeface="Cambria"/>
                <a:ea typeface="Cambria"/>
                <a:cs typeface="Cambria"/>
                <a:sym typeface="Cambria"/>
              </a:rPr>
              <a:t>BẢN ĐỒ CÁC NGUYÊN TẮC 2025</a:t>
            </a:r>
            <a:endParaRPr sz="3200" b="1" i="0" u="none" strike="noStrike" cap="none">
              <a:solidFill>
                <a:schemeClr val="lt1"/>
              </a:solidFill>
              <a:latin typeface="Cambria"/>
              <a:ea typeface="Cambria"/>
              <a:cs typeface="Cambria"/>
              <a:sym typeface="Cambria"/>
            </a:endParaRPr>
          </a:p>
        </p:txBody>
      </p:sp>
      <p:pic>
        <p:nvPicPr>
          <p:cNvPr id="124" name="Google Shape;124;p9" descr="A screenshot of a computer&#10;&#10;AI-generated content may be incorrect."/>
          <p:cNvPicPr preferRelativeResize="0"/>
          <p:nvPr/>
        </p:nvPicPr>
        <p:blipFill rotWithShape="1">
          <a:blip r:embed="rId3">
            <a:alphaModFix/>
          </a:blip>
          <a:srcRect/>
          <a:stretch/>
        </p:blipFill>
        <p:spPr>
          <a:xfrm>
            <a:off x="1223926" y="2250061"/>
            <a:ext cx="9744147" cy="4577459"/>
          </a:xfrm>
          <a:prstGeom prst="rect">
            <a:avLst/>
          </a:prstGeom>
          <a:noFill/>
          <a:ln>
            <a:noFill/>
          </a:ln>
        </p:spPr>
      </p:pic>
      <p:sp>
        <p:nvSpPr>
          <p:cNvPr id="125" name="Google Shape;125;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lnSpc>
                <a:spcPct val="100000"/>
              </a:lnSpc>
              <a:spcBef>
                <a:spcPts val="0"/>
              </a:spcBef>
              <a:spcAft>
                <a:spcPts val="0"/>
              </a:spcAft>
              <a:buSzPts val="1600"/>
              <a:buNone/>
            </a:pPr>
            <a:fld id="{00000000-1234-1234-1234-123412341234}" type="slidenum">
              <a:rPr lang="en-US"/>
              <a:t>9</a:t>
            </a:fld>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5187</Words>
  <Application>Microsoft Office PowerPoint</Application>
  <PresentationFormat>Widescreen</PresentationFormat>
  <Paragraphs>480</Paragraphs>
  <Slides>42</Slides>
  <Notes>42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Cambria</vt:lpstr>
      <vt:lpstr>Courier New</vt:lpstr>
      <vt:lpstr>Noto Sans Symbols</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account</dc:creator>
  <cp:lastModifiedBy>Lan Cao</cp:lastModifiedBy>
  <cp:revision>1</cp:revision>
  <dcterms:created xsi:type="dcterms:W3CDTF">2024-10-28T02:26:51Z</dcterms:created>
  <dcterms:modified xsi:type="dcterms:W3CDTF">2025-10-21T03:51:38Z</dcterms:modified>
</cp:coreProperties>
</file>