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20"/>
  </p:notesMasterIdLst>
  <p:sldIdLst>
    <p:sldId id="256" r:id="rId2"/>
    <p:sldId id="263" r:id="rId3"/>
    <p:sldId id="280" r:id="rId4"/>
    <p:sldId id="281" r:id="rId5"/>
    <p:sldId id="259" r:id="rId6"/>
    <p:sldId id="264" r:id="rId7"/>
    <p:sldId id="265" r:id="rId8"/>
    <p:sldId id="279" r:id="rId9"/>
    <p:sldId id="266" r:id="rId10"/>
    <p:sldId id="267" r:id="rId11"/>
    <p:sldId id="268" r:id="rId12"/>
    <p:sldId id="275" r:id="rId13"/>
    <p:sldId id="272" r:id="rId14"/>
    <p:sldId id="273" r:id="rId15"/>
    <p:sldId id="274" r:id="rId16"/>
    <p:sldId id="276" r:id="rId17"/>
    <p:sldId id="277" r:id="rId18"/>
    <p:sldId id="271" r:id="rId1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66DB0"/>
    <a:srgbClr val="00315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276" autoAdjust="0"/>
    <p:restoredTop sz="94660"/>
  </p:normalViewPr>
  <p:slideViewPr>
    <p:cSldViewPr snapToGrid="0">
      <p:cViewPr varScale="1">
        <p:scale>
          <a:sx n="86" d="100"/>
          <a:sy n="86" d="100"/>
        </p:scale>
        <p:origin x="821" y="72"/>
      </p:cViewPr>
      <p:guideLst/>
    </p:cSldViewPr>
  </p:slideViewPr>
  <p:notesTextViewPr>
    <p:cViewPr>
      <p:scale>
        <a:sx n="1" d="1"/>
        <a:sy n="1" d="1"/>
      </p:scale>
      <p:origin x="0" y="0"/>
    </p:cViewPr>
  </p:notesTextViewPr>
  <p:notesViewPr>
    <p:cSldViewPr snapToGrid="0">
      <p:cViewPr varScale="1">
        <p:scale>
          <a:sx n="69" d="100"/>
          <a:sy n="69" d="100"/>
        </p:scale>
        <p:origin x="3082" y="8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36788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12" name="Picture 1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83" y="0"/>
            <a:ext cx="12189834" cy="6858000"/>
          </a:xfrm>
          <a:prstGeom prst="rect">
            <a:avLst/>
          </a:prstGeom>
        </p:spPr>
      </p:pic>
      <p:sp>
        <p:nvSpPr>
          <p:cNvPr id="13" name="AutoShape 2"/>
          <p:cNvSpPr>
            <a:spLocks noChangeArrowheads="1"/>
          </p:cNvSpPr>
          <p:nvPr userDrawn="1"/>
        </p:nvSpPr>
        <p:spPr bwMode="auto">
          <a:xfrm>
            <a:off x="-1" y="0"/>
            <a:ext cx="12190918" cy="5536248"/>
          </a:xfrm>
          <a:prstGeom prst="flowChartPunchedTape">
            <a:avLst/>
          </a:prstGeom>
          <a:gradFill rotWithShape="0">
            <a:gsLst>
              <a:gs pos="0">
                <a:srgbClr val="FFFFFF">
                  <a:alpha val="79999"/>
                </a:srgbClr>
              </a:gs>
              <a:gs pos="100000">
                <a:srgbClr val="FFFFFF">
                  <a:gamma/>
                  <a:tint val="20000"/>
                  <a:invGamma/>
                  <a:alpha val="29999"/>
                </a:srgbClr>
              </a:gs>
            </a:gsLst>
            <a:lin ang="18900000" scaled="1"/>
          </a:gra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US"/>
          </a:p>
        </p:txBody>
      </p:sp>
      <p:sp>
        <p:nvSpPr>
          <p:cNvPr id="3" name="Subtitle 2"/>
          <p:cNvSpPr>
            <a:spLocks noGrp="1"/>
          </p:cNvSpPr>
          <p:nvPr>
            <p:ph type="subTitle" idx="1" hasCustomPrompt="1"/>
          </p:nvPr>
        </p:nvSpPr>
        <p:spPr>
          <a:xfrm>
            <a:off x="838201" y="1926547"/>
            <a:ext cx="10515599" cy="1070557"/>
          </a:xfrm>
        </p:spPr>
        <p:txBody>
          <a:bodyPr/>
          <a:lstStyle>
            <a:lvl1pPr marL="0" indent="0" algn="ctr">
              <a:lnSpc>
                <a:spcPct val="100000"/>
              </a:lnSpc>
              <a:buNone/>
              <a:defRPr sz="2400" b="1" baseline="0">
                <a:solidFill>
                  <a:srgbClr val="003153"/>
                </a:solidFill>
                <a:latin typeface="Arial" panose="020B0604020202020204" pitchFamily="34" charset="0"/>
                <a:cs typeface="Arial" panose="020B0604020202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DỰ ÁN THÚC ĐẨY TIẾT KIỆM NĂNG LƯỢNG </a:t>
            </a:r>
          </a:p>
          <a:p>
            <a:r>
              <a:rPr lang="en-US" dirty="0"/>
              <a:t>TRONG CÁC NGÀNH CÔNG NGHIỆP VIỆT NAM</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DA70A67-A867-42F0-871F-01B78550C99D}" type="slidenum">
              <a:rPr lang="en-US" smtClean="0"/>
              <a:t>‹#›</a:t>
            </a:fld>
            <a:endParaRPr lang="en-US"/>
          </a:p>
        </p:txBody>
      </p:sp>
      <p:sp>
        <p:nvSpPr>
          <p:cNvPr id="19" name="Freeform 21">
            <a:extLst>
              <a:ext uri="{FF2B5EF4-FFF2-40B4-BE49-F238E27FC236}">
                <a16:creationId xmlns:a16="http://schemas.microsoft.com/office/drawing/2014/main" id="{2D82AB4A-1BE9-6CBE-D0F7-019C3BF5100C}"/>
              </a:ext>
            </a:extLst>
          </p:cNvPr>
          <p:cNvSpPr/>
          <p:nvPr userDrawn="1"/>
        </p:nvSpPr>
        <p:spPr>
          <a:xfrm>
            <a:off x="10399090" y="537310"/>
            <a:ext cx="954710" cy="674762"/>
          </a:xfrm>
          <a:custGeom>
            <a:avLst/>
            <a:gdLst/>
            <a:ahLst/>
            <a:cxnLst/>
            <a:rect l="l" t="t" r="r" b="b"/>
            <a:pathLst>
              <a:path w="1964908" h="1388740">
                <a:moveTo>
                  <a:pt x="0" y="0"/>
                </a:moveTo>
                <a:lnTo>
                  <a:pt x="1964907" y="0"/>
                </a:lnTo>
                <a:lnTo>
                  <a:pt x="1964907" y="1388740"/>
                </a:lnTo>
                <a:lnTo>
                  <a:pt x="0" y="1388740"/>
                </a:lnTo>
                <a:lnTo>
                  <a:pt x="0" y="0"/>
                </a:lnTo>
                <a:close/>
              </a:path>
            </a:pathLst>
          </a:custGeom>
          <a:blipFill>
            <a:blip r:embed="rId3"/>
            <a:stretch>
              <a:fillRect/>
            </a:stretch>
          </a:blipFill>
        </p:spPr>
        <p:txBody>
          <a:bodyPr/>
          <a:lstStyle/>
          <a:p>
            <a:endParaRPr lang="en-US"/>
          </a:p>
        </p:txBody>
      </p:sp>
      <p:sp>
        <p:nvSpPr>
          <p:cNvPr id="20" name="Freeform 22">
            <a:extLst>
              <a:ext uri="{FF2B5EF4-FFF2-40B4-BE49-F238E27FC236}">
                <a16:creationId xmlns:a16="http://schemas.microsoft.com/office/drawing/2014/main" id="{569B8C98-D3EF-F7E8-42CD-8E6911DA531A}"/>
              </a:ext>
            </a:extLst>
          </p:cNvPr>
          <p:cNvSpPr/>
          <p:nvPr userDrawn="1"/>
        </p:nvSpPr>
        <p:spPr>
          <a:xfrm>
            <a:off x="7043882" y="508294"/>
            <a:ext cx="1186237" cy="668008"/>
          </a:xfrm>
          <a:custGeom>
            <a:avLst/>
            <a:gdLst/>
            <a:ahLst/>
            <a:cxnLst/>
            <a:rect l="l" t="t" r="r" b="b"/>
            <a:pathLst>
              <a:path w="2441419" h="1374840">
                <a:moveTo>
                  <a:pt x="0" y="0"/>
                </a:moveTo>
                <a:lnTo>
                  <a:pt x="2441419" y="0"/>
                </a:lnTo>
                <a:lnTo>
                  <a:pt x="2441419" y="1374839"/>
                </a:lnTo>
                <a:lnTo>
                  <a:pt x="0" y="1374839"/>
                </a:lnTo>
                <a:lnTo>
                  <a:pt x="0" y="0"/>
                </a:lnTo>
                <a:close/>
              </a:path>
            </a:pathLst>
          </a:custGeom>
          <a:blipFill>
            <a:blip r:embed="rId4"/>
            <a:stretch>
              <a:fillRect/>
            </a:stretch>
          </a:blipFill>
        </p:spPr>
        <p:txBody>
          <a:bodyPr/>
          <a:lstStyle/>
          <a:p>
            <a:endParaRPr lang="en-US"/>
          </a:p>
        </p:txBody>
      </p:sp>
      <p:pic>
        <p:nvPicPr>
          <p:cNvPr id="21" name="Picture 20"/>
          <p:cNvPicPr>
            <a:picLocks noChangeAspect="1"/>
          </p:cNvPicPr>
          <p:nvPr userDrawn="1"/>
        </p:nvPicPr>
        <p:blipFill rotWithShape="1">
          <a:blip r:embed="rId5" cstate="print">
            <a:extLst>
              <a:ext uri="{28A0092B-C50C-407E-A947-70E740481C1C}">
                <a14:useLocalDpi xmlns:a14="http://schemas.microsoft.com/office/drawing/2010/main" val="0"/>
              </a:ext>
            </a:extLst>
          </a:blip>
          <a:srcRect t="26330" b="34452"/>
          <a:stretch/>
        </p:blipFill>
        <p:spPr>
          <a:xfrm>
            <a:off x="807627" y="619012"/>
            <a:ext cx="1138706" cy="446573"/>
          </a:xfrm>
          <a:prstGeom prst="rect">
            <a:avLst/>
          </a:prstGeom>
        </p:spPr>
      </p:pic>
      <p:pic>
        <p:nvPicPr>
          <p:cNvPr id="22" name="Picture 21"/>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636779" y="537310"/>
            <a:ext cx="1716657" cy="713721"/>
          </a:xfrm>
          <a:prstGeom prst="rect">
            <a:avLst/>
          </a:prstGeom>
        </p:spPr>
      </p:pic>
    </p:spTree>
    <p:extLst>
      <p:ext uri="{BB962C8B-B14F-4D97-AF65-F5344CB8AC3E}">
        <p14:creationId xmlns:p14="http://schemas.microsoft.com/office/powerpoint/2010/main" val="1583364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11" name="Picture 8"/>
          <p:cNvPicPr>
            <a:picLocks noChangeAspect="1"/>
          </p:cNvPicPr>
          <p:nvPr userDrawn="1"/>
        </p:nvPicPr>
        <p:blipFill rotWithShape="1">
          <a:blip r:embed="rId2">
            <a:extLst>
              <a:ext uri="{28A0092B-C50C-407E-A947-70E740481C1C}">
                <a14:useLocalDpi xmlns:a14="http://schemas.microsoft.com/office/drawing/2010/main" val="0"/>
              </a:ext>
            </a:extLst>
          </a:blip>
          <a:srcRect r="7465" b="50681"/>
          <a:stretch/>
        </p:blipFill>
        <p:spPr bwMode="auto">
          <a:xfrm>
            <a:off x="0" y="5338657"/>
            <a:ext cx="12192000" cy="1519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userDrawn="1"/>
        </p:nvSpPr>
        <p:spPr>
          <a:xfrm>
            <a:off x="0" y="0"/>
            <a:ext cx="12192000" cy="6858000"/>
          </a:xfrm>
          <a:prstGeom prst="rect">
            <a:avLst/>
          </a:prstGeom>
          <a:solidFill>
            <a:schemeClr val="bg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descr="A blue and green logo&#10;&#10;Description automatically generated">
            <a:extLst>
              <a:ext uri="{FF2B5EF4-FFF2-40B4-BE49-F238E27FC236}">
                <a16:creationId xmlns:a16="http://schemas.microsoft.com/office/drawing/2014/main" id="{06D64E9D-AC07-32FD-254E-7867546158A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38200" y="384725"/>
            <a:ext cx="1260953" cy="831363"/>
          </a:xfrm>
          <a:prstGeom prst="rect">
            <a:avLst/>
          </a:prstGeom>
        </p:spPr>
      </p:pic>
      <p:cxnSp>
        <p:nvCxnSpPr>
          <p:cNvPr id="9" name="Straight Connector 8"/>
          <p:cNvCxnSpPr/>
          <p:nvPr userDrawn="1"/>
        </p:nvCxnSpPr>
        <p:spPr>
          <a:xfrm>
            <a:off x="838200" y="1043797"/>
            <a:ext cx="10515600" cy="0"/>
          </a:xfrm>
          <a:prstGeom prst="line">
            <a:avLst/>
          </a:prstGeom>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2099153" y="667369"/>
            <a:ext cx="7583423" cy="369332"/>
          </a:xfrm>
          <a:prstGeom prst="rect">
            <a:avLst/>
          </a:prstGeom>
          <a:noFill/>
        </p:spPr>
        <p:txBody>
          <a:bodyPr wrap="none" rtlCol="0">
            <a:spAutoFit/>
          </a:bodyPr>
          <a:lstStyle/>
          <a:p>
            <a:r>
              <a:rPr lang="en-US" b="1" i="1" dirty="0">
                <a:solidFill>
                  <a:srgbClr val="466DB0"/>
                </a:solidFill>
              </a:rPr>
              <a:t>Dự</a:t>
            </a:r>
            <a:r>
              <a:rPr lang="en-US" b="1" i="1" baseline="0" dirty="0">
                <a:solidFill>
                  <a:srgbClr val="466DB0"/>
                </a:solidFill>
              </a:rPr>
              <a:t> </a:t>
            </a:r>
            <a:r>
              <a:rPr lang="en-US" b="1" i="1" baseline="0" dirty="0" err="1">
                <a:solidFill>
                  <a:srgbClr val="466DB0"/>
                </a:solidFill>
              </a:rPr>
              <a:t>án</a:t>
            </a:r>
            <a:r>
              <a:rPr lang="en-US" b="1" i="1" baseline="0" dirty="0">
                <a:solidFill>
                  <a:srgbClr val="466DB0"/>
                </a:solidFill>
              </a:rPr>
              <a:t> </a:t>
            </a:r>
            <a:r>
              <a:rPr lang="en-US" b="1" i="1" baseline="0" dirty="0" err="1">
                <a:solidFill>
                  <a:srgbClr val="466DB0"/>
                </a:solidFill>
              </a:rPr>
              <a:t>Thúc</a:t>
            </a:r>
            <a:r>
              <a:rPr lang="en-US" b="1" i="1" baseline="0" dirty="0">
                <a:solidFill>
                  <a:srgbClr val="466DB0"/>
                </a:solidFill>
              </a:rPr>
              <a:t> </a:t>
            </a:r>
            <a:r>
              <a:rPr lang="en-US" b="1" i="1" baseline="0" dirty="0" err="1">
                <a:solidFill>
                  <a:srgbClr val="466DB0"/>
                </a:solidFill>
              </a:rPr>
              <a:t>đẩy</a:t>
            </a:r>
            <a:r>
              <a:rPr lang="en-US" b="1" i="1" baseline="0" dirty="0">
                <a:solidFill>
                  <a:srgbClr val="466DB0"/>
                </a:solidFill>
              </a:rPr>
              <a:t> </a:t>
            </a:r>
            <a:r>
              <a:rPr lang="en-US" b="1" i="1" baseline="0" dirty="0" err="1">
                <a:solidFill>
                  <a:srgbClr val="466DB0"/>
                </a:solidFill>
              </a:rPr>
              <a:t>Tiết</a:t>
            </a:r>
            <a:r>
              <a:rPr lang="en-US" b="1" i="1" baseline="0" dirty="0">
                <a:solidFill>
                  <a:srgbClr val="466DB0"/>
                </a:solidFill>
              </a:rPr>
              <a:t> </a:t>
            </a:r>
            <a:r>
              <a:rPr lang="en-US" b="1" i="1" baseline="0" dirty="0" err="1">
                <a:solidFill>
                  <a:srgbClr val="466DB0"/>
                </a:solidFill>
              </a:rPr>
              <a:t>kiệm</a:t>
            </a:r>
            <a:r>
              <a:rPr lang="en-US" b="1" i="1" baseline="0" dirty="0">
                <a:solidFill>
                  <a:srgbClr val="466DB0"/>
                </a:solidFill>
              </a:rPr>
              <a:t> </a:t>
            </a:r>
            <a:r>
              <a:rPr lang="en-US" b="1" i="1" baseline="0" dirty="0" err="1">
                <a:solidFill>
                  <a:srgbClr val="466DB0"/>
                </a:solidFill>
              </a:rPr>
              <a:t>năng</a:t>
            </a:r>
            <a:r>
              <a:rPr lang="en-US" b="1" i="1" baseline="0" dirty="0">
                <a:solidFill>
                  <a:srgbClr val="466DB0"/>
                </a:solidFill>
              </a:rPr>
              <a:t> </a:t>
            </a:r>
            <a:r>
              <a:rPr lang="en-US" b="1" i="1" baseline="0" dirty="0" err="1">
                <a:solidFill>
                  <a:srgbClr val="466DB0"/>
                </a:solidFill>
              </a:rPr>
              <a:t>lượng</a:t>
            </a:r>
            <a:r>
              <a:rPr lang="en-US" b="1" i="1" baseline="0" dirty="0">
                <a:solidFill>
                  <a:srgbClr val="466DB0"/>
                </a:solidFill>
              </a:rPr>
              <a:t> </a:t>
            </a:r>
            <a:r>
              <a:rPr lang="en-US" b="1" i="1" baseline="0" dirty="0" err="1">
                <a:solidFill>
                  <a:srgbClr val="466DB0"/>
                </a:solidFill>
              </a:rPr>
              <a:t>trong</a:t>
            </a:r>
            <a:r>
              <a:rPr lang="en-US" b="1" i="1" baseline="0" dirty="0">
                <a:solidFill>
                  <a:srgbClr val="466DB0"/>
                </a:solidFill>
              </a:rPr>
              <a:t> </a:t>
            </a:r>
            <a:r>
              <a:rPr lang="en-US" b="1" i="1" baseline="0" dirty="0" err="1">
                <a:solidFill>
                  <a:srgbClr val="466DB0"/>
                </a:solidFill>
              </a:rPr>
              <a:t>các</a:t>
            </a:r>
            <a:r>
              <a:rPr lang="en-US" b="1" i="1" baseline="0" dirty="0">
                <a:solidFill>
                  <a:srgbClr val="466DB0"/>
                </a:solidFill>
              </a:rPr>
              <a:t> </a:t>
            </a:r>
            <a:r>
              <a:rPr lang="en-US" b="1" i="1" baseline="0" dirty="0" err="1">
                <a:solidFill>
                  <a:srgbClr val="466DB0"/>
                </a:solidFill>
              </a:rPr>
              <a:t>ngành</a:t>
            </a:r>
            <a:r>
              <a:rPr lang="en-US" b="1" i="1" baseline="0" dirty="0">
                <a:solidFill>
                  <a:srgbClr val="466DB0"/>
                </a:solidFill>
              </a:rPr>
              <a:t> </a:t>
            </a:r>
            <a:r>
              <a:rPr lang="en-US" b="1" i="1" baseline="0" dirty="0" err="1">
                <a:solidFill>
                  <a:srgbClr val="466DB0"/>
                </a:solidFill>
              </a:rPr>
              <a:t>công</a:t>
            </a:r>
            <a:r>
              <a:rPr lang="en-US" b="1" i="1" baseline="0" dirty="0">
                <a:solidFill>
                  <a:srgbClr val="466DB0"/>
                </a:solidFill>
              </a:rPr>
              <a:t> </a:t>
            </a:r>
            <a:r>
              <a:rPr lang="en-US" b="1" i="1" baseline="0" dirty="0" err="1">
                <a:solidFill>
                  <a:srgbClr val="466DB0"/>
                </a:solidFill>
              </a:rPr>
              <a:t>nghiệp</a:t>
            </a:r>
            <a:r>
              <a:rPr lang="en-US" b="1" i="1" baseline="0" dirty="0">
                <a:solidFill>
                  <a:srgbClr val="466DB0"/>
                </a:solidFill>
              </a:rPr>
              <a:t> Việt Nam</a:t>
            </a:r>
            <a:endParaRPr lang="en-US" b="1" i="1" dirty="0">
              <a:solidFill>
                <a:srgbClr val="466DB0"/>
              </a:solidFill>
            </a:endParaRPr>
          </a:p>
        </p:txBody>
      </p:sp>
      <p:pic>
        <p:nvPicPr>
          <p:cNvPr id="2" name="Picture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9678498" y="384725"/>
            <a:ext cx="1903411" cy="791366"/>
          </a:xfrm>
          <a:prstGeom prst="rect">
            <a:avLst/>
          </a:prstGeom>
        </p:spPr>
      </p:pic>
      <p:sp>
        <p:nvSpPr>
          <p:cNvPr id="3" name="Date Placeholder 2">
            <a:extLst>
              <a:ext uri="{FF2B5EF4-FFF2-40B4-BE49-F238E27FC236}">
                <a16:creationId xmlns:a16="http://schemas.microsoft.com/office/drawing/2014/main" id="{42F3A648-4634-33D8-ED8C-2CB5607300AF}"/>
              </a:ext>
            </a:extLst>
          </p:cNvPr>
          <p:cNvSpPr>
            <a:spLocks noGrp="1"/>
          </p:cNvSpPr>
          <p:nvPr>
            <p:ph type="dt" sz="half" idx="10"/>
          </p:nvPr>
        </p:nvSpPr>
        <p:spPr/>
        <p:txBody>
          <a:bodyPr/>
          <a:lstStyle/>
          <a:p>
            <a:endParaRPr lang="en-US"/>
          </a:p>
        </p:txBody>
      </p:sp>
      <p:sp>
        <p:nvSpPr>
          <p:cNvPr id="4" name="Footer Placeholder 3">
            <a:extLst>
              <a:ext uri="{FF2B5EF4-FFF2-40B4-BE49-F238E27FC236}">
                <a16:creationId xmlns:a16="http://schemas.microsoft.com/office/drawing/2014/main" id="{CA888751-E7B9-A134-1A45-82CB7C5DC91A}"/>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23FE29A-84CC-30CD-D50E-541475886F81}"/>
              </a:ext>
            </a:extLst>
          </p:cNvPr>
          <p:cNvSpPr>
            <a:spLocks noGrp="1"/>
          </p:cNvSpPr>
          <p:nvPr>
            <p:ph type="sldNum" sz="quarter" idx="12"/>
          </p:nvPr>
        </p:nvSpPr>
        <p:spPr/>
        <p:txBody>
          <a:bodyPr/>
          <a:lstStyle>
            <a:lvl1pPr>
              <a:defRPr sz="1600" b="1">
                <a:latin typeface="Times New Roman" panose="02020603050405020304" pitchFamily="18" charset="0"/>
                <a:cs typeface="Times New Roman" panose="02020603050405020304" pitchFamily="18" charset="0"/>
              </a:defRPr>
            </a:lvl1pPr>
          </a:lstStyle>
          <a:p>
            <a:fld id="{DDA70A67-A867-42F0-871F-01B78550C99D}" type="slidenum">
              <a:rPr lang="en-US" smtClean="0"/>
              <a:pPr/>
              <a:t>‹#›</a:t>
            </a:fld>
            <a:endParaRPr lang="en-US" dirty="0"/>
          </a:p>
        </p:txBody>
      </p:sp>
    </p:spTree>
    <p:extLst>
      <p:ext uri="{BB962C8B-B14F-4D97-AF65-F5344CB8AC3E}">
        <p14:creationId xmlns:p14="http://schemas.microsoft.com/office/powerpoint/2010/main" val="125823780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DA70A67-A867-42F0-871F-01B78550C99D}" type="slidenum">
              <a:rPr lang="en-US" smtClean="0"/>
              <a:t>‹#›</a:t>
            </a:fld>
            <a:endParaRPr lang="en-US" dirty="0"/>
          </a:p>
        </p:txBody>
      </p:sp>
    </p:spTree>
    <p:extLst>
      <p:ext uri="{BB962C8B-B14F-4D97-AF65-F5344CB8AC3E}">
        <p14:creationId xmlns:p14="http://schemas.microsoft.com/office/powerpoint/2010/main" val="3251995410"/>
      </p:ext>
    </p:extLst>
  </p:cSld>
  <p:clrMap bg1="lt1" tx1="dk1" bg2="lt2" tx2="dk2" accent1="accent1" accent2="accent2" accent3="accent3" accent4="accent4" accent5="accent5" accent6="accent6" hlink="hlink" folHlink="folHlink"/>
  <p:sldLayoutIdLst>
    <p:sldLayoutId id="2147483649" r:id="rId1"/>
    <p:sldLayoutId id="2147483650" r:id="rId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838201" y="1926547"/>
            <a:ext cx="10515599" cy="1070557"/>
          </a:xfrm>
        </p:spPr>
        <p:txBody>
          <a:bodyPr/>
          <a:lstStyle/>
          <a:p>
            <a:r>
              <a:rPr lang="en-US" dirty="0"/>
              <a:t>DỰ ÁN THÚC ĐẨY TIẾT KIỆM NĂNG LƯỢNG </a:t>
            </a:r>
          </a:p>
          <a:p>
            <a:r>
              <a:rPr lang="en-US" dirty="0"/>
              <a:t>TRONG CÁC NGÀNH CÔNG NGHIỆP VIỆT NAM (VSUEE)</a:t>
            </a:r>
          </a:p>
        </p:txBody>
      </p:sp>
    </p:spTree>
    <p:extLst>
      <p:ext uri="{BB962C8B-B14F-4D97-AF65-F5344CB8AC3E}">
        <p14:creationId xmlns:p14="http://schemas.microsoft.com/office/powerpoint/2010/main" val="423966796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AFCC37-9DBA-A3D7-AE50-BD35409D6BD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4A8A8588-507D-7F14-651C-3ED527C01C3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Đặc</a:t>
            </a:r>
            <a:r>
              <a:rPr lang="en-US" sz="3200" kern="0" dirty="0">
                <a:latin typeface="Cambria"/>
                <a:ea typeface="Cambria"/>
                <a:cs typeface="Cambria"/>
                <a:sym typeface="Cambria"/>
              </a:rPr>
              <a:t> </a:t>
            </a:r>
            <a:r>
              <a:rPr lang="en-US" sz="3200" kern="0" dirty="0" err="1">
                <a:latin typeface="Cambria"/>
                <a:ea typeface="Cambria"/>
                <a:cs typeface="Cambria"/>
                <a:sym typeface="Cambria"/>
              </a:rPr>
              <a:t>điểm</a:t>
            </a:r>
            <a:r>
              <a:rPr lang="en-US" sz="3200" kern="0" dirty="0">
                <a:latin typeface="Cambria"/>
                <a:ea typeface="Cambria"/>
                <a:cs typeface="Cambria"/>
                <a:sym typeface="Cambria"/>
              </a:rPr>
              <a:t> </a:t>
            </a:r>
            <a:r>
              <a:rPr lang="en-US" sz="3200" kern="0" dirty="0" err="1">
                <a:latin typeface="Cambria"/>
                <a:ea typeface="Cambria"/>
                <a:cs typeface="Cambria"/>
                <a:sym typeface="Cambria"/>
              </a:rPr>
              <a:t>cơ</a:t>
            </a:r>
            <a:r>
              <a:rPr lang="en-US" sz="3200" kern="0" dirty="0">
                <a:latin typeface="Cambria"/>
                <a:ea typeface="Cambria"/>
                <a:cs typeface="Cambria"/>
                <a:sym typeface="Cambria"/>
              </a:rPr>
              <a:t> </a:t>
            </a:r>
            <a:r>
              <a:rPr lang="en-US" sz="3200" kern="0" dirty="0" err="1">
                <a:latin typeface="Cambria"/>
                <a:ea typeface="Cambria"/>
                <a:cs typeface="Cambria"/>
                <a:sym typeface="Cambria"/>
              </a:rPr>
              <a:t>bản</a:t>
            </a:r>
            <a:r>
              <a:rPr lang="en-US" sz="3200" kern="0" dirty="0">
                <a:latin typeface="Cambria"/>
                <a:ea typeface="Cambria"/>
                <a:cs typeface="Cambria"/>
                <a:sym typeface="Cambria"/>
              </a:rPr>
              <a:t> </a:t>
            </a:r>
            <a:r>
              <a:rPr lang="en-US" sz="3200" kern="0" dirty="0" err="1">
                <a:latin typeface="Cambria"/>
                <a:ea typeface="Cambria"/>
                <a:cs typeface="Cambria"/>
                <a:sym typeface="Cambria"/>
              </a:rPr>
              <a:t>của</a:t>
            </a:r>
            <a:r>
              <a:rPr lang="en-US" sz="3200" kern="0" dirty="0">
                <a:latin typeface="Cambria"/>
                <a:ea typeface="Cambria"/>
                <a:cs typeface="Cambria"/>
                <a:sym typeface="Cambria"/>
              </a:rPr>
              <a:t> </a:t>
            </a:r>
            <a:r>
              <a:rPr lang="en-US" sz="3200" kern="0" dirty="0" err="1">
                <a:latin typeface="Cambria"/>
                <a:ea typeface="Cambria"/>
                <a:cs typeface="Cambria"/>
                <a:sym typeface="Cambria"/>
              </a:rPr>
              <a:t>bảo</a:t>
            </a:r>
            <a:r>
              <a:rPr lang="en-US" sz="3200" kern="0" dirty="0">
                <a:latin typeface="Cambria"/>
                <a:ea typeface="Cambria"/>
                <a:cs typeface="Cambria"/>
                <a:sym typeface="Cambria"/>
              </a:rPr>
              <a:t> </a:t>
            </a:r>
            <a:r>
              <a:rPr lang="en-US" sz="3200" kern="0" dirty="0" err="1">
                <a:latin typeface="Cambria"/>
                <a:ea typeface="Cambria"/>
                <a:cs typeface="Cambria"/>
                <a:sym typeface="Cambria"/>
              </a:rPr>
              <a:t>lãnh</a:t>
            </a:r>
            <a:r>
              <a:rPr lang="en-US" sz="3200" kern="0" dirty="0">
                <a:latin typeface="Cambria"/>
                <a:ea typeface="Cambria"/>
                <a:cs typeface="Cambria"/>
                <a:sym typeface="Cambria"/>
              </a:rPr>
              <a:t> RSF</a:t>
            </a:r>
          </a:p>
        </p:txBody>
      </p:sp>
      <p:sp>
        <p:nvSpPr>
          <p:cNvPr id="4" name="Slide Number Placeholder 3">
            <a:extLst>
              <a:ext uri="{FF2B5EF4-FFF2-40B4-BE49-F238E27FC236}">
                <a16:creationId xmlns:a16="http://schemas.microsoft.com/office/drawing/2014/main" id="{6642E32A-033F-B194-6B18-6E9C0DE5B136}"/>
              </a:ext>
            </a:extLst>
          </p:cNvPr>
          <p:cNvSpPr>
            <a:spLocks noGrp="1"/>
          </p:cNvSpPr>
          <p:nvPr>
            <p:ph type="sldNum" sz="quarter" idx="12"/>
          </p:nvPr>
        </p:nvSpPr>
        <p:spPr/>
        <p:txBody>
          <a:bodyPr/>
          <a:lstStyle/>
          <a:p>
            <a:fld id="{DDA70A67-A867-42F0-871F-01B78550C99D}" type="slidenum">
              <a:rPr lang="en-US" smtClean="0"/>
              <a:t>10</a:t>
            </a:fld>
            <a:endParaRPr lang="en-US" dirty="0"/>
          </a:p>
        </p:txBody>
      </p:sp>
      <p:sp>
        <p:nvSpPr>
          <p:cNvPr id="5" name="Google Shape;128;p9">
            <a:extLst>
              <a:ext uri="{FF2B5EF4-FFF2-40B4-BE49-F238E27FC236}">
                <a16:creationId xmlns:a16="http://schemas.microsoft.com/office/drawing/2014/main" id="{8DB8B873-D526-51EE-80E2-C56240164903}"/>
              </a:ext>
            </a:extLst>
          </p:cNvPr>
          <p:cNvSpPr txBox="1"/>
          <p:nvPr/>
        </p:nvSpPr>
        <p:spPr>
          <a:xfrm>
            <a:off x="756676" y="2184300"/>
            <a:ext cx="10863600" cy="4673700"/>
          </a:xfrm>
          <a:prstGeom prst="rect">
            <a:avLst/>
          </a:prstGeom>
          <a:noFill/>
          <a:ln>
            <a:noFill/>
          </a:ln>
        </p:spPr>
        <p:txBody>
          <a:bodyPr spcFirstLastPara="1" wrap="square" lIns="91425" tIns="45700" rIns="91425" bIns="45700" anchor="t" anchorCtr="0">
            <a:normAutofit/>
          </a:bodyPr>
          <a:lstStyle/>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dirty="0" err="1">
                <a:solidFill>
                  <a:schemeClr val="dk1"/>
                </a:solidFill>
                <a:latin typeface="Arial"/>
                <a:ea typeface="Arial"/>
                <a:cs typeface="Arial"/>
                <a:sym typeface="Arial"/>
              </a:rPr>
              <a:t>Đối</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tượng</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được</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bảo</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lãnh</a:t>
            </a:r>
            <a:r>
              <a:rPr lang="en-US" sz="2000" b="1" i="0" u="none" strike="noStrike" cap="none" dirty="0">
                <a:solidFill>
                  <a:schemeClr val="dk1"/>
                </a:solidFill>
                <a:latin typeface="Arial"/>
                <a:ea typeface="Arial"/>
                <a:cs typeface="Arial"/>
                <a:sym typeface="Arial"/>
              </a:rPr>
              <a:t>: </a:t>
            </a:r>
            <a:r>
              <a:rPr lang="en-US" sz="2000" b="0" i="0" u="none" strike="noStrike" cap="none" dirty="0">
                <a:solidFill>
                  <a:schemeClr val="dk1"/>
                </a:solidFill>
                <a:latin typeface="Arial"/>
                <a:ea typeface="Arial"/>
                <a:cs typeface="Arial"/>
                <a:sym typeface="Arial"/>
              </a:rPr>
              <a:t>PFI </a:t>
            </a:r>
            <a:r>
              <a:rPr lang="en-US" sz="2000" b="0" i="0" u="none" strike="noStrike" cap="none" dirty="0" err="1">
                <a:solidFill>
                  <a:schemeClr val="dk1"/>
                </a:solidFill>
                <a:latin typeface="Arial"/>
                <a:ea typeface="Arial"/>
                <a:cs typeface="Arial"/>
                <a:sym typeface="Arial"/>
              </a:rPr>
              <a:t>cho</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vay</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các</a:t>
            </a:r>
            <a:r>
              <a:rPr lang="en-US" sz="2000" b="0" i="0" u="none" strike="noStrike" cap="none" dirty="0">
                <a:solidFill>
                  <a:schemeClr val="dk1"/>
                </a:solidFill>
                <a:latin typeface="Arial"/>
                <a:ea typeface="Arial"/>
                <a:cs typeface="Arial"/>
                <a:sym typeface="Arial"/>
              </a:rPr>
              <a:t> Dự </a:t>
            </a:r>
            <a:r>
              <a:rPr lang="en-US" sz="2000" b="0" i="0" u="none" strike="noStrike" cap="none" dirty="0" err="1">
                <a:solidFill>
                  <a:schemeClr val="dk1"/>
                </a:solidFill>
                <a:latin typeface="Arial"/>
                <a:ea typeface="Arial"/>
                <a:cs typeface="Arial"/>
                <a:sym typeface="Arial"/>
              </a:rPr>
              <a:t>án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tiết</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kiệm</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năng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lượng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hợp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lệ</a:t>
            </a:r>
            <a:r>
              <a:rPr lang="en-US" sz="2000" b="0" i="0" u="none" strike="noStrike" cap="none" dirty="0">
                <a:solidFill>
                  <a:schemeClr val="dk1"/>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1"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Mức</a:t>
            </a:r>
            <a:r>
              <a:rPr lang="en-US" sz="2000" b="0" i="0" u="none" strike="noStrike" cap="none" dirty="0">
                <a:solidFill>
                  <a:schemeClr val="dk1"/>
                </a:solidFill>
                <a:latin typeface="Arial"/>
                <a:ea typeface="Arial"/>
                <a:cs typeface="Arial"/>
                <a:sym typeface="Arial"/>
              </a:rPr>
              <a:t> TKNL </a:t>
            </a:r>
            <a:r>
              <a:rPr lang="en-US" sz="2000" b="0" i="0" u="none" strike="noStrike" cap="none" dirty="0" err="1">
                <a:solidFill>
                  <a:schemeClr val="dk1"/>
                </a:solidFill>
                <a:latin typeface="Arial"/>
                <a:ea typeface="Arial"/>
                <a:cs typeface="Arial"/>
                <a:sym typeface="Arial"/>
              </a:rPr>
              <a:t>tối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thiểu</a:t>
            </a:r>
            <a:r>
              <a:rPr lang="en-US" sz="2000" b="0" i="0" u="none" strike="noStrike" cap="none" dirty="0">
                <a:solidFill>
                  <a:schemeClr val="dk1"/>
                </a:solidFill>
                <a:latin typeface="Arial"/>
                <a:ea typeface="Arial"/>
                <a:cs typeface="Arial"/>
                <a:sym typeface="Arial"/>
              </a:rPr>
              <a:t> 10%</a:t>
            </a:r>
            <a:endParaRPr sz="1400" b="0" i="0" u="none" strike="noStrike" cap="none" dirty="0">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Chỉ</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áp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dụng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với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các</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dự</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án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cải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tạo</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nâng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cấp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mở</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rộng</a:t>
            </a:r>
            <a:endParaRPr sz="1400" b="0" i="0" u="none" strike="noStrike" cap="none" dirty="0">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Chấp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nhận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các</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dự</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án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điện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mặt</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trời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áp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mái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sử</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dụng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tại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chỗ</a:t>
            </a:r>
            <a:endParaRPr sz="2000" b="0" i="0" u="none" strike="noStrike" cap="none" dirty="0">
              <a:solidFill>
                <a:schemeClr val="dk1"/>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dirty="0">
                <a:solidFill>
                  <a:srgbClr val="000000"/>
                </a:solidFill>
                <a:latin typeface="Arial"/>
                <a:ea typeface="Arial"/>
                <a:cs typeface="Arial"/>
                <a:sym typeface="Arial"/>
              </a:rPr>
              <a:t> Các </a:t>
            </a:r>
            <a:r>
              <a:rPr lang="en-US" sz="2000" b="0" i="0" u="none" strike="noStrike" cap="none" dirty="0" err="1">
                <a:solidFill>
                  <a:srgbClr val="000000"/>
                </a:solidFill>
                <a:latin typeface="Arial"/>
                <a:ea typeface="Arial"/>
                <a:cs typeface="Arial"/>
                <a:sym typeface="Arial"/>
              </a:rPr>
              <a:t>dự</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án</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mới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có</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thể</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được</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áp</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dụng</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với</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điều</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kiện</a:t>
            </a:r>
            <a:r>
              <a:rPr lang="en-US" sz="2000" b="0" i="0" u="none" strike="noStrike" cap="none" dirty="0">
                <a:solidFill>
                  <a:srgbClr val="000000"/>
                </a:solidFill>
                <a:latin typeface="Arial"/>
                <a:ea typeface="Arial"/>
                <a:cs typeface="Arial"/>
                <a:sym typeface="Arial"/>
              </a:rPr>
              <a:t> WB </a:t>
            </a:r>
            <a:r>
              <a:rPr lang="en-US" sz="2000" b="0" i="0" u="none" strike="noStrike" cap="none" dirty="0" err="1">
                <a:solidFill>
                  <a:srgbClr val="000000"/>
                </a:solidFill>
                <a:latin typeface="Arial"/>
                <a:ea typeface="Arial"/>
                <a:cs typeface="Arial"/>
                <a:sym typeface="Arial"/>
              </a:rPr>
              <a:t>chấp</a:t>
            </a:r>
            <a:r>
              <a:rPr lang="en-US" sz="2000" b="0" i="0" u="none" strike="noStrike" cap="none" dirty="0">
                <a:solidFill>
                  <a:srgbClr val="000000"/>
                </a:solidFill>
                <a:latin typeface="Arial"/>
                <a:ea typeface="Arial"/>
                <a:cs typeface="Arial"/>
                <a:sym typeface="Arial"/>
              </a:rPr>
              <a:t> </a:t>
            </a:r>
            <a:r>
              <a:rPr lang="en-US" sz="2000" b="0" i="0" u="none" strike="noStrike" cap="none" dirty="0" err="1">
                <a:solidFill>
                  <a:srgbClr val="000000"/>
                </a:solidFill>
                <a:latin typeface="Arial"/>
                <a:ea typeface="Arial"/>
                <a:cs typeface="Arial"/>
                <a:sym typeface="Arial"/>
              </a:rPr>
              <a:t>thuận</a:t>
            </a:r>
            <a:endParaRPr sz="2000" b="0" i="0" u="none" strike="noStrike" cap="none" dirty="0">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dirty="0" err="1">
                <a:solidFill>
                  <a:schemeClr val="dk1"/>
                </a:solidFill>
                <a:latin typeface="Arial"/>
                <a:ea typeface="Arial"/>
                <a:cs typeface="Arial"/>
                <a:sym typeface="Arial"/>
              </a:rPr>
              <a:t>Đồng</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tiền</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bảo</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lãnh</a:t>
            </a:r>
            <a:r>
              <a:rPr lang="en-US" sz="2000" b="1" i="0" u="none" strike="noStrike" cap="none" dirty="0">
                <a:solidFill>
                  <a:schemeClr val="dk1"/>
                </a:solidFill>
                <a:latin typeface="Arial"/>
                <a:ea typeface="Arial"/>
                <a:cs typeface="Arial"/>
                <a:sym typeface="Arial"/>
              </a:rPr>
              <a:t>: </a:t>
            </a:r>
            <a:r>
              <a:rPr lang="en-US" sz="2000" b="0" i="0" u="none" strike="noStrike" cap="none" dirty="0">
                <a:solidFill>
                  <a:schemeClr val="dk1"/>
                </a:solidFill>
                <a:latin typeface="Arial"/>
                <a:ea typeface="Arial"/>
                <a:cs typeface="Arial"/>
                <a:sym typeface="Arial"/>
              </a:rPr>
              <a:t>USD </a:t>
            </a:r>
            <a:r>
              <a:rPr lang="en-US" sz="2000" b="0" i="0" u="none" strike="noStrike" cap="none" dirty="0" err="1">
                <a:solidFill>
                  <a:schemeClr val="dk1"/>
                </a:solidFill>
                <a:latin typeface="Arial"/>
                <a:ea typeface="Arial"/>
                <a:cs typeface="Arial"/>
                <a:sym typeface="Arial"/>
              </a:rPr>
              <a:t>hoặc</a:t>
            </a:r>
            <a:r>
              <a:rPr lang="en-US" sz="2000" b="0" i="0" u="none" strike="noStrike" cap="none" dirty="0">
                <a:solidFill>
                  <a:schemeClr val="dk1"/>
                </a:solidFill>
                <a:latin typeface="Arial"/>
                <a:ea typeface="Arial"/>
                <a:cs typeface="Arial"/>
                <a:sym typeface="Arial"/>
              </a:rPr>
              <a:t> VND </a:t>
            </a:r>
            <a:r>
              <a:rPr lang="en-US" sz="2000" b="0" i="0" u="none" strike="noStrike" cap="none" dirty="0" err="1">
                <a:solidFill>
                  <a:schemeClr val="dk1"/>
                </a:solidFill>
                <a:latin typeface="Arial"/>
                <a:ea typeface="Arial"/>
                <a:cs typeface="Arial"/>
                <a:sym typeface="Arial"/>
              </a:rPr>
              <a:t>tùy</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thuộc</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vào</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đồng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tiền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của</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hợp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đồng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tín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dụng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giữa</a:t>
            </a:r>
            <a:r>
              <a:rPr lang="en-US" sz="2000" b="0" i="0" u="none" strike="noStrike" cap="none" dirty="0">
                <a:solidFill>
                  <a:schemeClr val="dk1"/>
                </a:solidFill>
                <a:latin typeface="Arial"/>
                <a:ea typeface="Arial"/>
                <a:cs typeface="Arial"/>
                <a:sym typeface="Arial"/>
              </a:rPr>
              <a:t> PFI </a:t>
            </a:r>
            <a:r>
              <a:rPr lang="en-US" sz="2000" b="0" i="0" u="none" strike="noStrike" cap="none" dirty="0" err="1">
                <a:solidFill>
                  <a:schemeClr val="dk1"/>
                </a:solidFill>
                <a:latin typeface="Arial"/>
                <a:ea typeface="Arial"/>
                <a:cs typeface="Arial"/>
                <a:sym typeface="Arial"/>
              </a:rPr>
              <a:t>và</a:t>
            </a:r>
            <a:r>
              <a:rPr lang="en-US" sz="2000" b="0" i="0" u="none" strike="noStrike" cap="none" dirty="0">
                <a:solidFill>
                  <a:schemeClr val="dk1"/>
                </a:solidFill>
                <a:latin typeface="Arial"/>
                <a:ea typeface="Arial"/>
                <a:cs typeface="Arial"/>
                <a:sym typeface="Arial"/>
              </a:rPr>
              <a:t> IE/ESCO.</a:t>
            </a:r>
            <a:endParaRPr sz="1400" b="0" i="0" u="none" strike="noStrike" cap="none" dirty="0">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dirty="0" err="1">
                <a:solidFill>
                  <a:schemeClr val="dk1"/>
                </a:solidFill>
                <a:latin typeface="Arial"/>
                <a:ea typeface="Arial"/>
                <a:cs typeface="Arial"/>
                <a:sym typeface="Arial"/>
              </a:rPr>
              <a:t>Nguồn</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vốn</a:t>
            </a:r>
            <a:r>
              <a:rPr lang="en-US" sz="2000" b="1" i="0" u="none" strike="noStrike" cap="none" dirty="0">
                <a:solidFill>
                  <a:schemeClr val="dk1"/>
                </a:solidFill>
                <a:latin typeface="Arial"/>
                <a:ea typeface="Arial"/>
                <a:cs typeface="Arial"/>
                <a:sym typeface="Arial"/>
              </a:rPr>
              <a:t> PIE </a:t>
            </a:r>
            <a:r>
              <a:rPr lang="en-US" sz="2000" b="1" i="0" u="none" strike="noStrike" cap="none" dirty="0" err="1">
                <a:solidFill>
                  <a:schemeClr val="dk1"/>
                </a:solidFill>
                <a:latin typeface="Arial"/>
                <a:ea typeface="Arial"/>
                <a:cs typeface="Arial"/>
                <a:sym typeface="Arial"/>
              </a:rPr>
              <a:t>sử</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dụng</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để</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thanh</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toán</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bảo</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lãnh</a:t>
            </a:r>
            <a:r>
              <a:rPr lang="en-US" sz="2000" b="1" i="0" u="none" strike="noStrike" cap="none" dirty="0">
                <a:solidFill>
                  <a:schemeClr val="dk1"/>
                </a:solidFill>
                <a:latin typeface="Arial"/>
                <a:ea typeface="Arial"/>
                <a:cs typeface="Arial"/>
                <a:sym typeface="Arial"/>
              </a:rPr>
              <a:t> RSF: </a:t>
            </a:r>
            <a:r>
              <a:rPr lang="en-US" sz="2000" b="0" i="0" u="none" strike="noStrike" cap="none" dirty="0">
                <a:solidFill>
                  <a:schemeClr val="dk1"/>
                </a:solidFill>
                <a:latin typeface="Arial"/>
                <a:ea typeface="Arial"/>
                <a:cs typeface="Arial"/>
                <a:sym typeface="Arial"/>
              </a:rPr>
              <a:t>75 </a:t>
            </a:r>
            <a:r>
              <a:rPr lang="en-US" sz="2000" b="0" i="0" u="none" strike="noStrike" cap="none" dirty="0" err="1">
                <a:solidFill>
                  <a:schemeClr val="dk1"/>
                </a:solidFill>
                <a:latin typeface="Arial"/>
                <a:ea typeface="Arial"/>
                <a:cs typeface="Arial"/>
                <a:sym typeface="Arial"/>
              </a:rPr>
              <a:t>triệu</a:t>
            </a:r>
            <a:r>
              <a:rPr lang="en-US" sz="2000" b="0" i="0" u="none" strike="noStrike" cap="none" dirty="0">
                <a:solidFill>
                  <a:schemeClr val="dk1"/>
                </a:solidFill>
                <a:latin typeface="Arial"/>
                <a:ea typeface="Arial"/>
                <a:cs typeface="Arial"/>
                <a:sym typeface="Arial"/>
              </a:rPr>
              <a:t> USD </a:t>
            </a:r>
            <a:r>
              <a:rPr lang="en-US" sz="2000" b="0" i="0" u="none" strike="noStrike" cap="none" dirty="0" err="1">
                <a:solidFill>
                  <a:schemeClr val="dk1"/>
                </a:solidFill>
                <a:latin typeface="Arial"/>
                <a:ea typeface="Arial"/>
                <a:cs typeface="Arial"/>
                <a:sym typeface="Arial"/>
              </a:rPr>
              <a:t>cấp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bởi</a:t>
            </a:r>
            <a:r>
              <a:rPr lang="en-US" sz="2000" b="0" i="0" u="none" strike="noStrike" cap="none" dirty="0">
                <a:solidFill>
                  <a:schemeClr val="dk1"/>
                </a:solidFill>
                <a:latin typeface="Arial"/>
                <a:ea typeface="Arial"/>
                <a:cs typeface="Arial"/>
                <a:sym typeface="Arial"/>
              </a:rPr>
              <a:t> GCF.</a:t>
            </a:r>
            <a:endParaRPr sz="1400" b="0" i="0" u="none" strike="noStrike" cap="none" dirty="0">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dirty="0" err="1">
                <a:solidFill>
                  <a:schemeClr val="dk1"/>
                </a:solidFill>
                <a:latin typeface="Arial"/>
                <a:ea typeface="Arial"/>
                <a:cs typeface="Arial"/>
                <a:sym typeface="Arial"/>
              </a:rPr>
              <a:t>Tỷ</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lệ</a:t>
            </a:r>
            <a:r>
              <a:rPr lang="en-US" sz="2000" b="1" i="0" u="none" strike="noStrike" cap="none" dirty="0">
                <a:solidFill>
                  <a:schemeClr val="dk1"/>
                </a:solidFill>
                <a:latin typeface="Arial"/>
                <a:ea typeface="Arial"/>
                <a:cs typeface="Arial"/>
                <a:sym typeface="Arial"/>
              </a:rPr>
              <a:t> chia </a:t>
            </a:r>
            <a:r>
              <a:rPr lang="en-US" sz="2000" b="1" i="0" u="none" strike="noStrike" cap="none" dirty="0" err="1">
                <a:solidFill>
                  <a:schemeClr val="dk1"/>
                </a:solidFill>
                <a:latin typeface="Arial"/>
                <a:ea typeface="Arial"/>
                <a:cs typeface="Arial"/>
                <a:sym typeface="Arial"/>
              </a:rPr>
              <a:t>sẻ</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rủi</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ro</a:t>
            </a:r>
            <a:r>
              <a:rPr lang="en-US" sz="2000" b="1" i="0" u="none" strike="noStrike" cap="none" dirty="0">
                <a:solidFill>
                  <a:schemeClr val="dk1"/>
                </a:solidFill>
                <a:latin typeface="Arial"/>
                <a:ea typeface="Arial"/>
                <a:cs typeface="Arial"/>
                <a:sym typeface="Arial"/>
              </a:rPr>
              <a:t>: </a:t>
            </a:r>
            <a:r>
              <a:rPr lang="en-US" sz="2000" b="0" i="0" u="none" strike="noStrike" cap="none" dirty="0">
                <a:solidFill>
                  <a:schemeClr val="dk1"/>
                </a:solidFill>
                <a:latin typeface="Arial"/>
                <a:ea typeface="Arial"/>
                <a:cs typeface="Arial"/>
                <a:sym typeface="Arial"/>
              </a:rPr>
              <a:t>Bảo </a:t>
            </a:r>
            <a:r>
              <a:rPr lang="en-US" sz="2000" b="0" i="0" u="none" strike="noStrike" cap="none" dirty="0" err="1">
                <a:solidFill>
                  <a:schemeClr val="dk1"/>
                </a:solidFill>
                <a:latin typeface="Arial"/>
                <a:ea typeface="Arial"/>
                <a:cs typeface="Arial"/>
                <a:sym typeface="Arial"/>
              </a:rPr>
              <a:t>lãnh</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không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quá</a:t>
            </a:r>
            <a:r>
              <a:rPr lang="en-US" sz="2000" b="0" i="0" u="none" strike="noStrike" cap="none" dirty="0">
                <a:solidFill>
                  <a:schemeClr val="dk1"/>
                </a:solidFill>
                <a:latin typeface="Arial"/>
                <a:ea typeface="Arial"/>
                <a:cs typeface="Arial"/>
                <a:sym typeface="Arial"/>
              </a:rPr>
              <a:t> 50% </a:t>
            </a:r>
            <a:r>
              <a:rPr lang="en-US" sz="2000" b="0" i="0" u="none" strike="noStrike" cap="none" dirty="0" err="1">
                <a:solidFill>
                  <a:schemeClr val="dk1"/>
                </a:solidFill>
                <a:latin typeface="Arial"/>
                <a:ea typeface="Arial"/>
                <a:cs typeface="Arial"/>
                <a:sym typeface="Arial"/>
              </a:rPr>
              <a:t>giá</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trị</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khoản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vay</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đầu</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tư</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cho</a:t>
            </a:r>
            <a:r>
              <a:rPr lang="en-US" sz="2000" b="0" i="0" u="none" strike="noStrike" cap="none" dirty="0">
                <a:solidFill>
                  <a:schemeClr val="dk1"/>
                </a:solidFill>
                <a:latin typeface="Arial"/>
                <a:ea typeface="Arial"/>
                <a:cs typeface="Arial"/>
                <a:sym typeface="Arial"/>
              </a:rPr>
              <a:t> TKNL do PFI </a:t>
            </a:r>
            <a:r>
              <a:rPr lang="en-US" sz="2000" b="0" i="0" u="none" strike="noStrike" cap="none" dirty="0" err="1">
                <a:solidFill>
                  <a:schemeClr val="dk1"/>
                </a:solidFill>
                <a:latin typeface="Arial"/>
                <a:ea typeface="Arial"/>
                <a:cs typeface="Arial"/>
                <a:sym typeface="Arial"/>
              </a:rPr>
              <a:t>cấp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cho</a:t>
            </a:r>
            <a:r>
              <a:rPr lang="en-US" sz="2000" b="0" i="0" u="none" strike="noStrike" cap="none" dirty="0">
                <a:solidFill>
                  <a:schemeClr val="dk1"/>
                </a:solidFill>
                <a:latin typeface="Arial"/>
                <a:ea typeface="Arial"/>
                <a:cs typeface="Arial"/>
                <a:sym typeface="Arial"/>
              </a:rPr>
              <a:t> IE/ESCO.</a:t>
            </a:r>
            <a:endParaRPr sz="1400" b="0" i="0" u="none" strike="noStrike" cap="none" dirty="0">
              <a:solidFill>
                <a:srgbClr val="000000"/>
              </a:solidFill>
              <a:latin typeface="Arial"/>
              <a:ea typeface="Arial"/>
              <a:cs typeface="Arial"/>
              <a:sym typeface="Arial"/>
            </a:endParaRPr>
          </a:p>
          <a:p>
            <a:pPr marL="685800" marR="0" lvl="0" indent="-457200" algn="just" rtl="0">
              <a:lnSpc>
                <a:spcPct val="110000"/>
              </a:lnSpc>
              <a:spcBef>
                <a:spcPts val="80"/>
              </a:spcBef>
              <a:spcAft>
                <a:spcPts val="80"/>
              </a:spcAft>
              <a:buClr>
                <a:schemeClr val="dk1"/>
              </a:buClr>
              <a:buSzPts val="2000"/>
              <a:buFont typeface="Arial"/>
              <a:buChar char="•"/>
            </a:pPr>
            <a:r>
              <a:rPr lang="en-US" sz="2000" b="1" i="0" u="none" strike="noStrike" cap="none" dirty="0" err="1">
                <a:solidFill>
                  <a:schemeClr val="dk1"/>
                </a:solidFill>
                <a:latin typeface="Arial"/>
                <a:ea typeface="Arial"/>
                <a:cs typeface="Arial"/>
                <a:sym typeface="Arial"/>
              </a:rPr>
              <a:t>Thời</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hạn</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bảo</a:t>
            </a:r>
            <a:r>
              <a:rPr lang="en-US" sz="2000" b="1" i="0" u="none" strike="noStrike" cap="none" dirty="0">
                <a:solidFill>
                  <a:schemeClr val="dk1"/>
                </a:solidFill>
                <a:latin typeface="Arial"/>
                <a:ea typeface="Arial"/>
                <a:cs typeface="Arial"/>
                <a:sym typeface="Arial"/>
              </a:rPr>
              <a:t> </a:t>
            </a:r>
            <a:r>
              <a:rPr lang="en-US" sz="2000" b="1" i="0" u="none" strike="noStrike" cap="none" dirty="0" err="1">
                <a:solidFill>
                  <a:schemeClr val="dk1"/>
                </a:solidFill>
                <a:latin typeface="Arial"/>
                <a:ea typeface="Arial"/>
                <a:cs typeface="Arial"/>
                <a:sym typeface="Arial"/>
              </a:rPr>
              <a:t>lãnh</a:t>
            </a:r>
            <a:r>
              <a:rPr lang="en-US" sz="2000" b="1" i="0" u="none" strike="noStrike" cap="none" dirty="0">
                <a:solidFill>
                  <a:schemeClr val="dk1"/>
                </a:solidFill>
                <a:latin typeface="Arial"/>
                <a:ea typeface="Arial"/>
                <a:cs typeface="Arial"/>
                <a:sym typeface="Arial"/>
              </a:rPr>
              <a:t> RSF: </a:t>
            </a:r>
            <a:r>
              <a:rPr lang="en-US" sz="2000" b="0" i="0" u="none" strike="noStrike" cap="none" dirty="0" err="1">
                <a:solidFill>
                  <a:schemeClr val="dk1"/>
                </a:solidFill>
                <a:latin typeface="Arial"/>
                <a:ea typeface="Arial"/>
                <a:cs typeface="Arial"/>
                <a:sym typeface="Arial"/>
              </a:rPr>
              <a:t>Phù</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hợp</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với</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kỳ</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hạn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của</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khoản</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vay</a:t>
            </a:r>
            <a:r>
              <a:rPr lang="en-US" sz="2000" b="0" i="0" u="none" strike="noStrike" cap="none" dirty="0">
                <a:solidFill>
                  <a:schemeClr val="dk1"/>
                </a:solidFill>
                <a:latin typeface="Arial"/>
                <a:ea typeface="Arial"/>
                <a:cs typeface="Arial"/>
                <a:sym typeface="Arial"/>
              </a:rPr>
              <a:t> PFI </a:t>
            </a:r>
            <a:r>
              <a:rPr lang="en-US" sz="2000" b="0" i="0" u="none" strike="noStrike" cap="none" dirty="0" err="1">
                <a:solidFill>
                  <a:schemeClr val="dk1"/>
                </a:solidFill>
                <a:latin typeface="Arial"/>
                <a:ea typeface="Arial"/>
                <a:cs typeface="Arial"/>
                <a:sym typeface="Arial"/>
              </a:rPr>
              <a:t>cho</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vay</a:t>
            </a:r>
            <a:r>
              <a:rPr lang="en-US" sz="2000" b="0" i="0" u="none" strike="noStrike" cap="none" dirty="0">
                <a:solidFill>
                  <a:schemeClr val="dk1"/>
                </a:solidFill>
                <a:latin typeface="Arial"/>
                <a:ea typeface="Arial"/>
                <a:cs typeface="Arial"/>
                <a:sym typeface="Arial"/>
              </a:rPr>
              <a:t> IE/ESCO </a:t>
            </a:r>
            <a:r>
              <a:rPr lang="en-US" sz="2000" b="0" i="0" u="none" strike="noStrike" cap="none" dirty="0" err="1">
                <a:solidFill>
                  <a:schemeClr val="dk1"/>
                </a:solidFill>
                <a:latin typeface="Arial"/>
                <a:ea typeface="Arial"/>
                <a:cs typeface="Arial"/>
                <a:sym typeface="Arial"/>
              </a:rPr>
              <a:t>nhưng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không</a:t>
            </a:r>
            <a:r>
              <a:rPr lang="en-US" sz="2000" b="0" i="0" u="none" strike="noStrike" cap="none" dirty="0">
                <a:solidFill>
                  <a:schemeClr val="dk1"/>
                </a:solidFill>
                <a:latin typeface="Arial"/>
                <a:ea typeface="Arial"/>
                <a:cs typeface="Arial"/>
                <a:sym typeface="Arial"/>
              </a:rPr>
              <a:t> </a:t>
            </a:r>
            <a:r>
              <a:rPr lang="en-US" sz="2000" b="0" i="0" u="none" strike="noStrike" cap="none" dirty="0" err="1">
                <a:solidFill>
                  <a:schemeClr val="dk1"/>
                </a:solidFill>
                <a:latin typeface="Arial"/>
                <a:ea typeface="Arial"/>
                <a:cs typeface="Arial"/>
                <a:sym typeface="Arial"/>
              </a:rPr>
              <a:t>quá</a:t>
            </a:r>
            <a:r>
              <a:rPr lang="en-US" sz="2000" b="0" i="0" u="none" strike="noStrike" cap="none" dirty="0">
                <a:solidFill>
                  <a:schemeClr val="dk1"/>
                </a:solidFill>
                <a:latin typeface="Arial"/>
                <a:ea typeface="Arial"/>
                <a:cs typeface="Arial"/>
                <a:sym typeface="Arial"/>
              </a:rPr>
              <a:t> 10 </a:t>
            </a:r>
            <a:r>
              <a:rPr lang="en-US" sz="2000" b="0" i="0" u="none" strike="noStrike" cap="none" dirty="0" err="1">
                <a:solidFill>
                  <a:schemeClr val="dk1"/>
                </a:solidFill>
                <a:latin typeface="Arial"/>
                <a:ea typeface="Arial"/>
                <a:cs typeface="Arial"/>
                <a:sym typeface="Arial"/>
              </a:rPr>
              <a:t>năm</a:t>
            </a:r>
            <a:r>
              <a:rPr lang="en-US" sz="2000" b="0" i="0" u="none" strike="noStrike" cap="none" dirty="0">
                <a:solidFill>
                  <a:schemeClr val="dk1"/>
                </a:solidFill>
                <a:latin typeface="Arial"/>
                <a:ea typeface="Arial"/>
                <a:cs typeface="Arial"/>
                <a:sym typeface="Arial"/>
              </a:rPr>
              <a:t>.</a:t>
            </a:r>
            <a:endParaRPr sz="14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6104416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7E3A18-7720-56CA-C709-F2B326C2F0DE}"/>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6FFE194-7E99-EF8A-C2F4-237853F2B3B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04;p23">
            <a:extLst>
              <a:ext uri="{FF2B5EF4-FFF2-40B4-BE49-F238E27FC236}">
                <a16:creationId xmlns:a16="http://schemas.microsoft.com/office/drawing/2014/main" id="{7276B0A8-59C9-2EF6-44B3-9D7F1250901B}"/>
              </a:ext>
            </a:extLst>
          </p:cNvPr>
          <p:cNvSpPr txBox="1">
            <a:spLocks/>
          </p:cNvSpPr>
          <p:nvPr/>
        </p:nvSpPr>
        <p:spPr>
          <a:xfrm>
            <a:off x="838200" y="2181225"/>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PIE đóng vai trò trung tâm trong việc thực hiện Quỹ Chia sẻ rủi ro dưới sự giám sát chung của Bộ Công Thương, Ngân hàng Nhà nước Việt Nam.</a:t>
            </a:r>
          </a:p>
          <a:p>
            <a:pPr marL="228600" marR="0" lvl="0" indent="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Chi tiết các nhiệm vụ như sau:</a:t>
            </a:r>
            <a:endParaRPr kumimoji="0" lang="vi-VN" sz="2000" b="1" i="0" u="none" strike="noStrike" kern="0" cap="none" spc="0" normalizeH="0" baseline="0" noProof="0">
              <a:ln>
                <a:noFill/>
              </a:ln>
              <a:solidFill>
                <a:srgbClr val="000000"/>
              </a:solidFill>
              <a:effectLst/>
              <a:uLnTx/>
              <a:uFillTx/>
              <a:latin typeface="Arial"/>
              <a:ea typeface="Arial"/>
              <a:cs typeface="Arial"/>
              <a:sym typeface="Arial"/>
            </a:endParaRPr>
          </a:p>
          <a:p>
            <a:pPr marL="457200" marR="0" lvl="0" indent="-228600" algn="just" defTabSz="914400" rtl="0" eaLnBrk="1" fontAlgn="auto" latinLnBrk="0" hangingPunct="1">
              <a:lnSpc>
                <a:spcPct val="90000"/>
              </a:lnSpc>
              <a:spcBef>
                <a:spcPts val="1000"/>
              </a:spcBef>
              <a:spcAft>
                <a:spcPts val="0"/>
              </a:spcAft>
              <a:buClr>
                <a:srgbClr val="000000"/>
              </a:buClr>
              <a:buSzPts val="1800"/>
              <a:buFont typeface="Arial"/>
              <a:buNone/>
              <a:tabLst/>
              <a:defRPr/>
            </a:pPr>
            <a:r>
              <a:rPr kumimoji="0" lang="vi-VN" sz="2000" b="1" i="0" u="none" strike="noStrike" kern="0" cap="none" spc="0" normalizeH="0" baseline="0" noProof="0">
                <a:ln>
                  <a:noFill/>
                </a:ln>
                <a:solidFill>
                  <a:srgbClr val="000000"/>
                </a:solidFill>
                <a:effectLst/>
                <a:uLnTx/>
                <a:uFillTx/>
                <a:latin typeface="Arial"/>
                <a:ea typeface="Arial"/>
                <a:cs typeface="Arial"/>
                <a:sym typeface="Arial"/>
              </a:rPr>
              <a:t>I. Hoàn thiện hồ sơ dự án</a:t>
            </a:r>
            <a:endParaRPr kumimoji="0" lang="vi-VN" sz="2800" b="0" i="0" u="none" strike="noStrike" kern="0" cap="none" spc="0" normalizeH="0" baseline="0" noProof="0">
              <a:ln>
                <a:noFill/>
              </a:ln>
              <a:solidFill>
                <a:srgbClr val="000000"/>
              </a:solidFill>
              <a:effectLst/>
              <a:uLnTx/>
              <a:uFillTx/>
              <a:latin typeface="Calibri"/>
              <a:ea typeface="Calibri"/>
              <a:cs typeface="Calibri"/>
              <a:sym typeface="Calibri"/>
            </a:endParaRP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Đàm phán và thực hiện Thỏa thuận thực hiện với Bộ Công Thương, Thỏa thuận bảo lãnh GCF với Ngân hàng Thế giới, và các thỏa thuận bảo lãnh tín dụng RSF với các PFI</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Tuân thủ nghiêm ngặt các điều khoản của IA và GA cũng như các quy định và hướng dẫn trong Sổ tay hướng dẫn thực hiện và khung quản lý rủi ro (xem khung quản lý rủi ro tại Phụ lục 10)</a:t>
            </a:r>
          </a:p>
          <a:p>
            <a:pPr marL="685800" marR="0" lvl="0" indent="-457200" algn="just" defTabSz="914400" rtl="0" eaLnBrk="1" fontAlgn="auto" latinLnBrk="0" hangingPunct="1">
              <a:lnSpc>
                <a:spcPct val="90000"/>
              </a:lnSpc>
              <a:spcBef>
                <a:spcPts val="1000"/>
              </a:spcBef>
              <a:spcAft>
                <a:spcPts val="0"/>
              </a:spcAft>
              <a:buClr>
                <a:srgbClr val="000000"/>
              </a:buClr>
              <a:buSzPts val="1800"/>
              <a:buFont typeface="Arial"/>
              <a:buChar char="•"/>
              <a:tabLst/>
              <a:defRPr/>
            </a:pPr>
            <a:r>
              <a:rPr kumimoji="0" lang="vi-VN" sz="2000" b="0" i="0" u="none" strike="noStrike" kern="0" cap="none" spc="0" normalizeH="0" baseline="0" noProof="0">
                <a:ln>
                  <a:noFill/>
                </a:ln>
                <a:solidFill>
                  <a:srgbClr val="000000"/>
                </a:solidFill>
                <a:effectLst/>
                <a:uLnTx/>
                <a:uFillTx/>
                <a:latin typeface="Arial"/>
                <a:ea typeface="Arial"/>
                <a:cs typeface="Arial"/>
                <a:sym typeface="Arial"/>
              </a:rPr>
              <a:t>Đề xuất sửa đổi nội dung Sổ tay hướng dẫn thực hiện trình Bộ Công Thương và Ngân hàng Thế giới phê duyệt. </a:t>
            </a:r>
            <a:endParaRPr kumimoji="0" lang="vi-VN" sz="2800" b="0" i="0" u="none" strike="noStrike" kern="0" cap="none" spc="0" normalizeH="0" baseline="0" noProof="0" dirty="0">
              <a:ln>
                <a:noFill/>
              </a:ln>
              <a:solidFill>
                <a:srgbClr val="000000"/>
              </a:solidFill>
              <a:effectLst/>
              <a:uLnTx/>
              <a:uFillTx/>
              <a:latin typeface="Calibri"/>
              <a:ea typeface="Calibri"/>
              <a:cs typeface="Calibri"/>
              <a:sym typeface="Calibri"/>
            </a:endParaRPr>
          </a:p>
        </p:txBody>
      </p:sp>
      <p:sp>
        <p:nvSpPr>
          <p:cNvPr id="4" name="Slide Number Placeholder 3">
            <a:extLst>
              <a:ext uri="{FF2B5EF4-FFF2-40B4-BE49-F238E27FC236}">
                <a16:creationId xmlns:a16="http://schemas.microsoft.com/office/drawing/2014/main" id="{B416C4EF-FFD1-5A00-8B6D-2579009C0AF8}"/>
              </a:ext>
            </a:extLst>
          </p:cNvPr>
          <p:cNvSpPr>
            <a:spLocks noGrp="1"/>
          </p:cNvSpPr>
          <p:nvPr>
            <p:ph type="sldNum" sz="quarter" idx="12"/>
          </p:nvPr>
        </p:nvSpPr>
        <p:spPr/>
        <p:txBody>
          <a:bodyPr/>
          <a:lstStyle/>
          <a:p>
            <a:fld id="{DDA70A67-A867-42F0-871F-01B78550C99D}" type="slidenum">
              <a:rPr lang="en-US" smtClean="0"/>
              <a:t>11</a:t>
            </a:fld>
            <a:endParaRPr lang="en-US" dirty="0"/>
          </a:p>
        </p:txBody>
      </p:sp>
    </p:spTree>
    <p:extLst>
      <p:ext uri="{BB962C8B-B14F-4D97-AF65-F5344CB8AC3E}">
        <p14:creationId xmlns:p14="http://schemas.microsoft.com/office/powerpoint/2010/main" val="28820019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26FA1F-BD51-4BE2-A55F-FE168A5CA893}"/>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8EB4448-3F88-8B20-5B1C-18A0BF19A9F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10;p24">
            <a:extLst>
              <a:ext uri="{FF2B5EF4-FFF2-40B4-BE49-F238E27FC236}">
                <a16:creationId xmlns:a16="http://schemas.microsoft.com/office/drawing/2014/main" id="{4C9A4DDC-A36B-D3E2-FDE2-74B250F6B207}"/>
              </a:ext>
            </a:extLst>
          </p:cNvPr>
          <p:cNvSpPr txBox="1">
            <a:spLocks/>
          </p:cNvSpPr>
          <p:nvPr/>
        </p:nvSpPr>
        <p:spPr>
          <a:xfrm>
            <a:off x="838200" y="2211705"/>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II. Hỗ trợ các PFI xác định tiểu dự án và xây dựng danh mục tiềm năng</a:t>
            </a:r>
            <a:endParaRPr lang="vi-VN"/>
          </a:p>
          <a:p>
            <a:pPr marL="685800" indent="-457200" algn="just">
              <a:buSzPts val="1800"/>
              <a:buFont typeface="Arial"/>
              <a:buChar char="•"/>
            </a:pPr>
            <a:r>
              <a:rPr lang="vi-VN" sz="2200">
                <a:latin typeface="Arial"/>
                <a:ea typeface="Arial"/>
                <a:cs typeface="Arial"/>
                <a:sym typeface="Arial"/>
              </a:rPr>
              <a:t>Đưa ra hướng dẫn và tư vấn cho các PFI và các IE/ESCO trong việc thực hiện dự án VSUEE; </a:t>
            </a:r>
          </a:p>
          <a:p>
            <a:pPr marL="685800" indent="-457200" algn="just">
              <a:buSzPts val="1800"/>
              <a:buFont typeface="Arial"/>
              <a:buChar char="•"/>
            </a:pPr>
            <a:r>
              <a:rPr lang="vi-VN" sz="2200">
                <a:latin typeface="Arial"/>
                <a:ea typeface="Arial"/>
                <a:cs typeface="Arial"/>
                <a:sym typeface="Arial"/>
              </a:rPr>
              <a:t>Tham gia vào công tác tiếp thị và xác định tiểu dự án cho Quỹ Chia sẻ rủi ro, hỗ trợ các PFI trong các hoạt động xây dựng danh mục tiềm năng của họ khi cần thiết; </a:t>
            </a:r>
          </a:p>
          <a:p>
            <a:pPr marL="685800" indent="-457200" algn="just">
              <a:buSzPts val="1800"/>
              <a:buFont typeface="Arial"/>
              <a:buChar char="•"/>
            </a:pPr>
            <a:r>
              <a:rPr lang="vi-VN" sz="2200">
                <a:latin typeface="Arial"/>
                <a:ea typeface="Arial"/>
                <a:cs typeface="Arial"/>
                <a:sym typeface="Arial"/>
              </a:rPr>
              <a:t>Tạo điều kiện và tổ chức các hoạt động hỗ trợ kỹ thuật và tăng cường năng lực khi được yêu cầu.</a:t>
            </a:r>
            <a:endParaRPr lang="vi-VN" dirty="0"/>
          </a:p>
        </p:txBody>
      </p:sp>
      <p:sp>
        <p:nvSpPr>
          <p:cNvPr id="4" name="Slide Number Placeholder 3">
            <a:extLst>
              <a:ext uri="{FF2B5EF4-FFF2-40B4-BE49-F238E27FC236}">
                <a16:creationId xmlns:a16="http://schemas.microsoft.com/office/drawing/2014/main" id="{F717F35B-2F5F-5406-79D3-46A3104178E9}"/>
              </a:ext>
            </a:extLst>
          </p:cNvPr>
          <p:cNvSpPr>
            <a:spLocks noGrp="1"/>
          </p:cNvSpPr>
          <p:nvPr>
            <p:ph type="sldNum" sz="quarter" idx="12"/>
          </p:nvPr>
        </p:nvSpPr>
        <p:spPr/>
        <p:txBody>
          <a:bodyPr/>
          <a:lstStyle/>
          <a:p>
            <a:fld id="{DDA70A67-A867-42F0-871F-01B78550C99D}" type="slidenum">
              <a:rPr lang="en-US" smtClean="0"/>
              <a:t>12</a:t>
            </a:fld>
            <a:endParaRPr lang="en-US" dirty="0"/>
          </a:p>
        </p:txBody>
      </p:sp>
    </p:spTree>
    <p:extLst>
      <p:ext uri="{BB962C8B-B14F-4D97-AF65-F5344CB8AC3E}">
        <p14:creationId xmlns:p14="http://schemas.microsoft.com/office/powerpoint/2010/main" val="318881781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7A1F7C-6FC3-8FEF-D7D3-8FDE8AE63D6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DD3B90-75DD-8518-A25E-3DCF772E1EC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4" name="Google Shape;116;p25">
            <a:extLst>
              <a:ext uri="{FF2B5EF4-FFF2-40B4-BE49-F238E27FC236}">
                <a16:creationId xmlns:a16="http://schemas.microsoft.com/office/drawing/2014/main" id="{7771E283-FFB0-1918-7541-83F805178B8B}"/>
              </a:ext>
            </a:extLst>
          </p:cNvPr>
          <p:cNvSpPr txBox="1">
            <a:spLocks/>
          </p:cNvSpPr>
          <p:nvPr/>
        </p:nvSpPr>
        <p:spPr>
          <a:xfrm>
            <a:off x="838200" y="2071867"/>
            <a:ext cx="10515600" cy="4900613"/>
          </a:xfrm>
          <a:prstGeom prst="rect">
            <a:avLst/>
          </a:prstGeom>
          <a:noFill/>
          <a:ln>
            <a:noFill/>
          </a:ln>
        </p:spPr>
        <p:txBody>
          <a:bodyPr spcFirstLastPara="1" wrap="square" lIns="91425" tIns="45700" rIns="91425" bIns="45700" anchor="t" anchorCtr="0">
            <a:normAutofit/>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800"/>
              <a:buFont typeface="Arial"/>
              <a:buNone/>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Noto Sans Symbols"/>
              <a:buChar char="▪"/>
              <a:defRPr sz="2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800"/>
              <a:buFont typeface="Arial"/>
              <a:buNone/>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algn="just">
              <a:lnSpc>
                <a:spcPct val="120000"/>
              </a:lnSpc>
            </a:pPr>
            <a:r>
              <a:rPr lang="vi-VN" sz="2200" b="1" kern="0">
                <a:latin typeface="Arial"/>
                <a:ea typeface="Arial"/>
                <a:cs typeface="Arial"/>
                <a:sym typeface="Arial"/>
              </a:rPr>
              <a:t>III. Phát hành bảo lãnh Quỹ Chia sẻ rủi ro</a:t>
            </a:r>
            <a:r>
              <a:rPr lang="vi-VN" sz="2000" b="1" kern="0">
                <a:latin typeface="Arial"/>
                <a:ea typeface="Arial"/>
                <a:cs typeface="Arial"/>
                <a:sym typeface="Arial"/>
              </a:rPr>
              <a:t> </a:t>
            </a:r>
          </a:p>
          <a:p>
            <a:pPr algn="just">
              <a:lnSpc>
                <a:spcPct val="120000"/>
              </a:lnSpc>
            </a:pPr>
            <a:endParaRPr lang="vi-VN" sz="1900" b="1" kern="0">
              <a:latin typeface="Arial"/>
              <a:ea typeface="Arial"/>
              <a:cs typeface="Arial"/>
              <a:sym typeface="Arial"/>
            </a:endParaRPr>
          </a:p>
          <a:p>
            <a:pPr indent="-341870" algn="just">
              <a:lnSpc>
                <a:spcPct val="120000"/>
              </a:lnSpc>
              <a:spcBef>
                <a:spcPts val="0"/>
              </a:spcBef>
              <a:buSzPts val="1784"/>
              <a:buFont typeface="Arial"/>
              <a:buChar char="•"/>
            </a:pPr>
            <a:r>
              <a:rPr lang="vi-VN" sz="1783" kern="0">
                <a:latin typeface="Arial"/>
                <a:ea typeface="Arial"/>
                <a:cs typeface="Arial"/>
                <a:sym typeface="Arial"/>
              </a:rPr>
              <a:t>Xác minh &amp; tuân thủ: Đảm bảo các bên vay vốn và khoản đầu tư đáp ứng tiêu chí trong Sổ tay hướng dẫn và yêu cầu an toàn môi trường – xã hội (WB).</a:t>
            </a:r>
          </a:p>
          <a:p>
            <a:pPr indent="-341870" algn="just">
              <a:lnSpc>
                <a:spcPct val="120000"/>
              </a:lnSpc>
              <a:spcBef>
                <a:spcPts val="0"/>
              </a:spcBef>
              <a:buSzPts val="1784"/>
              <a:buFont typeface="Arial"/>
              <a:buChar char="•"/>
            </a:pPr>
            <a:r>
              <a:rPr lang="vi-VN" sz="1783" kern="0">
                <a:latin typeface="Arial"/>
                <a:ea typeface="Arial"/>
                <a:cs typeface="Arial"/>
                <a:sym typeface="Arial"/>
              </a:rPr>
              <a:t>Hỗ trợ PFI: Giúp PFI xác định tiểu dự án phù hợp.</a:t>
            </a:r>
          </a:p>
          <a:p>
            <a:pPr indent="-341870" algn="just">
              <a:lnSpc>
                <a:spcPct val="120000"/>
              </a:lnSpc>
              <a:spcBef>
                <a:spcPts val="0"/>
              </a:spcBef>
              <a:buSzPts val="1784"/>
              <a:buFont typeface="Arial"/>
              <a:buChar char="•"/>
            </a:pPr>
            <a:r>
              <a:rPr lang="vi-VN" sz="1783" kern="0">
                <a:latin typeface="Arial"/>
                <a:ea typeface="Arial"/>
                <a:cs typeface="Arial"/>
                <a:sym typeface="Arial"/>
              </a:rPr>
              <a:t>Xem xét hồ sơ: Đánh giá hồ sơ xin bảo lãnh theo tiêu chí, nếu đạt thì phát hành bảo lãnh RSF.</a:t>
            </a:r>
          </a:p>
          <a:p>
            <a:pPr indent="-341870" algn="just">
              <a:lnSpc>
                <a:spcPct val="120000"/>
              </a:lnSpc>
              <a:spcBef>
                <a:spcPts val="0"/>
              </a:spcBef>
              <a:buSzPts val="1784"/>
              <a:buFont typeface="Arial"/>
              <a:buChar char="•"/>
            </a:pPr>
            <a:r>
              <a:rPr lang="vi-VN" sz="1783" kern="0">
                <a:latin typeface="Arial"/>
                <a:ea typeface="Arial"/>
                <a:cs typeface="Arial"/>
                <a:sym typeface="Arial"/>
              </a:rPr>
              <a:t>Yêu cầu môi trường – xã hội: Trước khi phát hành, hồ sơ phải có đầy đủ EIA/EPP/EMP được cơ quan địa phương/WB phê duyệt và đạt tiêu chuẩn WB; PIE theo dõi tuân thủ trong suốt quá trình.</a:t>
            </a:r>
          </a:p>
          <a:p>
            <a:pPr indent="-341870" algn="just">
              <a:lnSpc>
                <a:spcPct val="120000"/>
              </a:lnSpc>
              <a:spcBef>
                <a:spcPts val="0"/>
              </a:spcBef>
              <a:buSzPts val="1784"/>
              <a:buFont typeface="Arial"/>
              <a:buChar char="•"/>
            </a:pPr>
            <a:r>
              <a:rPr lang="vi-VN" sz="1783" kern="0">
                <a:latin typeface="Arial"/>
                <a:ea typeface="Arial"/>
                <a:cs typeface="Arial"/>
                <a:sym typeface="Arial"/>
              </a:rPr>
              <a:t>Đánh giá rủi ro: PIE thẩm định hồ sơ để xác định rủi ro trọng yếu và nhu cầu đánh giá bổ sung.</a:t>
            </a:r>
          </a:p>
          <a:p>
            <a:pPr indent="-341870" algn="just">
              <a:lnSpc>
                <a:spcPct val="120000"/>
              </a:lnSpc>
              <a:spcBef>
                <a:spcPts val="0"/>
              </a:spcBef>
              <a:buSzPts val="1784"/>
              <a:buFont typeface="Arial"/>
              <a:buChar char="•"/>
            </a:pPr>
            <a:r>
              <a:rPr lang="vi-VN" sz="1783" kern="0">
                <a:latin typeface="Arial"/>
                <a:ea typeface="Arial"/>
                <a:cs typeface="Arial"/>
                <a:sym typeface="Arial"/>
              </a:rPr>
              <a:t>Quyết định: PIE phê duyệt hoặc từ chối (nếu từ chối phải nêu rõ lý do).</a:t>
            </a:r>
          </a:p>
          <a:p>
            <a:pPr indent="-341870" algn="just">
              <a:lnSpc>
                <a:spcPct val="120000"/>
              </a:lnSpc>
              <a:spcBef>
                <a:spcPts val="0"/>
              </a:spcBef>
              <a:buSzPts val="1784"/>
              <a:buFont typeface="Arial"/>
              <a:buChar char="•"/>
            </a:pPr>
            <a:r>
              <a:rPr lang="vi-VN" sz="1783" kern="0">
                <a:latin typeface="Arial"/>
                <a:ea typeface="Arial"/>
                <a:cs typeface="Arial"/>
                <a:sym typeface="Arial"/>
              </a:rPr>
              <a:t>Xác định điều khoản: Thiết lập tỷ lệ bảo lãnh, kỳ hạn, cơ cấu bảo lãnh trong phạm vi được phê duyệt.</a:t>
            </a:r>
          </a:p>
          <a:p>
            <a:pPr indent="-335520" algn="just">
              <a:lnSpc>
                <a:spcPct val="120000"/>
              </a:lnSpc>
              <a:spcBef>
                <a:spcPts val="0"/>
              </a:spcBef>
              <a:buSzPts val="1684"/>
              <a:buFont typeface="Arial"/>
              <a:buChar char="•"/>
            </a:pPr>
            <a:r>
              <a:rPr lang="vi-VN" sz="1783" kern="0">
                <a:latin typeface="Arial"/>
                <a:ea typeface="Arial"/>
                <a:cs typeface="Arial"/>
                <a:sym typeface="Arial"/>
              </a:rPr>
              <a:t>Thủ tục pháp lý: Chuẩn bị biểu mẫu, ký Thỏa thuận bảo lãnh khung và Thư bảo lãnh RSF với PFI</a:t>
            </a:r>
            <a:r>
              <a:rPr lang="vi-VN" sz="1683" kern="0">
                <a:latin typeface="Arial"/>
                <a:ea typeface="Arial"/>
                <a:cs typeface="Arial"/>
                <a:sym typeface="Arial"/>
              </a:rPr>
              <a:t>.</a:t>
            </a:r>
          </a:p>
          <a:p>
            <a:pPr indent="0" algn="just">
              <a:lnSpc>
                <a:spcPct val="120000"/>
              </a:lnSpc>
            </a:pPr>
            <a:endParaRPr lang="vi-VN" sz="1900" kern="0" dirty="0">
              <a:latin typeface="Arial"/>
              <a:ea typeface="Arial"/>
              <a:cs typeface="Arial"/>
              <a:sym typeface="Arial"/>
            </a:endParaRPr>
          </a:p>
        </p:txBody>
      </p:sp>
      <p:sp>
        <p:nvSpPr>
          <p:cNvPr id="2" name="Slide Number Placeholder 1">
            <a:extLst>
              <a:ext uri="{FF2B5EF4-FFF2-40B4-BE49-F238E27FC236}">
                <a16:creationId xmlns:a16="http://schemas.microsoft.com/office/drawing/2014/main" id="{B0BB7FBD-1745-D62B-3D06-48FA2C7F1B52}"/>
              </a:ext>
            </a:extLst>
          </p:cNvPr>
          <p:cNvSpPr>
            <a:spLocks noGrp="1"/>
          </p:cNvSpPr>
          <p:nvPr>
            <p:ph type="sldNum" sz="quarter" idx="12"/>
          </p:nvPr>
        </p:nvSpPr>
        <p:spPr/>
        <p:txBody>
          <a:bodyPr/>
          <a:lstStyle/>
          <a:p>
            <a:fld id="{DDA70A67-A867-42F0-871F-01B78550C99D}" type="slidenum">
              <a:rPr lang="en-US" smtClean="0"/>
              <a:t>13</a:t>
            </a:fld>
            <a:endParaRPr lang="en-US" dirty="0"/>
          </a:p>
        </p:txBody>
      </p:sp>
    </p:spTree>
    <p:extLst>
      <p:ext uri="{BB962C8B-B14F-4D97-AF65-F5344CB8AC3E}">
        <p14:creationId xmlns:p14="http://schemas.microsoft.com/office/powerpoint/2010/main" val="22808637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670800-70FB-F0A5-7735-7A54B51937A4}"/>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EBFC405-3516-5A79-6BD0-60ED833CB92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2;g37f99444637_0_10">
            <a:extLst>
              <a:ext uri="{FF2B5EF4-FFF2-40B4-BE49-F238E27FC236}">
                <a16:creationId xmlns:a16="http://schemas.microsoft.com/office/drawing/2014/main" id="{297A67C5-3FB6-562E-5CEB-E1313E09DDF8}"/>
              </a:ext>
            </a:extLst>
          </p:cNvPr>
          <p:cNvSpPr txBox="1">
            <a:spLocks/>
          </p:cNvSpPr>
          <p:nvPr/>
        </p:nvSpPr>
        <p:spPr>
          <a:xfrm>
            <a:off x="838200" y="2226945"/>
            <a:ext cx="10515600" cy="4900500"/>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20000"/>
              </a:lnSpc>
              <a:buFont typeface="Arial" panose="020B0604020202020204" pitchFamily="34" charset="0"/>
              <a:buNone/>
            </a:pPr>
            <a:r>
              <a:rPr lang="vi-VN" sz="2200" b="1">
                <a:latin typeface="Arial"/>
                <a:ea typeface="Arial"/>
                <a:cs typeface="Arial"/>
                <a:sym typeface="Arial"/>
              </a:rPr>
              <a:t>IV. Theo dõi khoản vay và danh mục đầu tư </a:t>
            </a:r>
          </a:p>
          <a:p>
            <a:pPr marL="457200" algn="just">
              <a:lnSpc>
                <a:spcPct val="120000"/>
              </a:lnSpc>
              <a:buFont typeface="Arial" panose="020B0604020202020204" pitchFamily="34" charset="0"/>
              <a:buNone/>
            </a:pPr>
            <a:endParaRPr lang="vi-VN" sz="1900" b="1">
              <a:latin typeface="Arial"/>
              <a:ea typeface="Arial"/>
              <a:cs typeface="Arial"/>
              <a:sym typeface="Arial"/>
            </a:endParaRPr>
          </a:p>
          <a:p>
            <a:pPr marL="457200" indent="-341870" algn="just">
              <a:lnSpc>
                <a:spcPct val="120000"/>
              </a:lnSpc>
              <a:spcBef>
                <a:spcPts val="0"/>
              </a:spcBef>
              <a:buSzPts val="1784"/>
              <a:buFont typeface="Arial"/>
              <a:buChar char="•"/>
            </a:pPr>
            <a:r>
              <a:rPr lang="vi-VN" sz="1783">
                <a:latin typeface="Arial"/>
                <a:ea typeface="Arial"/>
                <a:cs typeface="Arial"/>
                <a:sym typeface="Arial"/>
              </a:rPr>
              <a:t>Theo dõi &amp; quản lý rủi ro: Giám sát danh mục đầu tư, mức độ rủi ro, an toàn vốn; có thể tạm dừng bảo lãnh khi rủi ro cao.</a:t>
            </a:r>
          </a:p>
          <a:p>
            <a:pPr marL="457200" indent="-341870" algn="just">
              <a:lnSpc>
                <a:spcPct val="120000"/>
              </a:lnSpc>
              <a:spcBef>
                <a:spcPts val="0"/>
              </a:spcBef>
              <a:buSzPts val="1784"/>
              <a:buFont typeface="Arial"/>
              <a:buChar char="•"/>
            </a:pPr>
            <a:r>
              <a:rPr lang="vi-VN" sz="1783">
                <a:latin typeface="Arial"/>
                <a:ea typeface="Arial"/>
                <a:cs typeface="Arial"/>
                <a:sym typeface="Arial"/>
              </a:rPr>
              <a:t>Giám sát thực hiện: Theo dõi tuân thủ môi trường – xã hội, tiến độ giải ngân, trả gốc và lãi của IE/ESCO cho PFI.</a:t>
            </a:r>
          </a:p>
          <a:p>
            <a:pPr marL="457200" indent="-341870" algn="just">
              <a:lnSpc>
                <a:spcPct val="120000"/>
              </a:lnSpc>
              <a:spcBef>
                <a:spcPts val="0"/>
              </a:spcBef>
              <a:buSzPts val="1784"/>
              <a:buFont typeface="Arial"/>
              <a:buChar char="•"/>
            </a:pPr>
            <a:r>
              <a:rPr lang="vi-VN" sz="1783">
                <a:latin typeface="Arial"/>
                <a:ea typeface="Arial"/>
                <a:cs typeface="Arial"/>
                <a:sym typeface="Arial"/>
              </a:rPr>
              <a:t>Xử lý yêu cầu bảo lãnh: Tiếp nhận, xác minh và thanh toán yêu cầu bảo lãnh RSF theo thỏa thuận; báo cáo cho Bộ Công Thương và WB.</a:t>
            </a:r>
          </a:p>
          <a:p>
            <a:pPr marL="457200" indent="-341870" algn="just">
              <a:lnSpc>
                <a:spcPct val="120000"/>
              </a:lnSpc>
              <a:spcBef>
                <a:spcPts val="0"/>
              </a:spcBef>
              <a:buSzPts val="1784"/>
              <a:buFont typeface="Arial"/>
              <a:buChar char="•"/>
            </a:pPr>
            <a:r>
              <a:rPr lang="vi-VN" sz="1783">
                <a:latin typeface="Arial"/>
                <a:ea typeface="Arial"/>
                <a:cs typeface="Arial"/>
                <a:sym typeface="Arial"/>
              </a:rPr>
              <a:t>Thu hồi tổn thất: Phối hợp PFI và cơ quan nhà nước để thu hồi sau thanh toán bảo lãnh.</a:t>
            </a:r>
          </a:p>
          <a:p>
            <a:pPr marL="457200" indent="-341870" algn="just">
              <a:lnSpc>
                <a:spcPct val="120000"/>
              </a:lnSpc>
              <a:spcBef>
                <a:spcPts val="0"/>
              </a:spcBef>
              <a:buSzPts val="1784"/>
              <a:buFont typeface="Arial"/>
              <a:buChar char="•"/>
            </a:pPr>
            <a:r>
              <a:rPr lang="vi-VN" sz="1783">
                <a:latin typeface="Arial"/>
                <a:ea typeface="Arial"/>
                <a:cs typeface="Arial"/>
                <a:sym typeface="Arial"/>
              </a:rPr>
              <a:t>Theo dõi dài hạn: Giám sát danh mục và khoản vay đến 10 năm sau khi bảo lãnh hết hiệu lực.</a:t>
            </a:r>
            <a:br>
              <a:rPr lang="vi-VN" sz="1783">
                <a:latin typeface="Arial"/>
                <a:ea typeface="Arial"/>
                <a:cs typeface="Arial"/>
                <a:sym typeface="Arial"/>
              </a:rPr>
            </a:br>
            <a:r>
              <a:rPr lang="vi-VN" sz="1783">
                <a:latin typeface="Arial"/>
                <a:ea typeface="Arial"/>
                <a:cs typeface="Arial"/>
                <a:sym typeface="Arial"/>
              </a:rPr>
              <a:t>Đánh giá PFI: Kiểm tra hàng năm việc tuân thủ tiêu chí PFI hợp lệ.</a:t>
            </a:r>
            <a:endParaRPr lang="vi-VN" sz="1200">
              <a:latin typeface="Arial"/>
              <a:ea typeface="Arial"/>
              <a:cs typeface="Arial"/>
              <a:sym typeface="Arial"/>
            </a:endParaRPr>
          </a:p>
          <a:p>
            <a:pPr marL="457200" indent="0" algn="just">
              <a:lnSpc>
                <a:spcPct val="120000"/>
              </a:lnSpc>
              <a:buFont typeface="Arial" panose="020B0604020202020204" pitchFamily="34" charset="0"/>
              <a:buNone/>
            </a:pPr>
            <a:endParaRPr lang="vi-VN" sz="1900"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425E6A71-EBE9-E361-6BE3-1E7C3E926D0E}"/>
              </a:ext>
            </a:extLst>
          </p:cNvPr>
          <p:cNvSpPr>
            <a:spLocks noGrp="1"/>
          </p:cNvSpPr>
          <p:nvPr>
            <p:ph type="sldNum" sz="quarter" idx="12"/>
          </p:nvPr>
        </p:nvSpPr>
        <p:spPr/>
        <p:txBody>
          <a:bodyPr/>
          <a:lstStyle/>
          <a:p>
            <a:fld id="{DDA70A67-A867-42F0-871F-01B78550C99D}" type="slidenum">
              <a:rPr lang="en-US" smtClean="0"/>
              <a:t>14</a:t>
            </a:fld>
            <a:endParaRPr lang="en-US" dirty="0"/>
          </a:p>
        </p:txBody>
      </p:sp>
    </p:spTree>
    <p:extLst>
      <p:ext uri="{BB962C8B-B14F-4D97-AF65-F5344CB8AC3E}">
        <p14:creationId xmlns:p14="http://schemas.microsoft.com/office/powerpoint/2010/main" val="21669483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83FE8E2-E0A2-7C44-8C7C-8E5D2794C6BC}"/>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DCCAEE0A-8B20-7FDD-E7AF-39179723395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28;p26">
            <a:extLst>
              <a:ext uri="{FF2B5EF4-FFF2-40B4-BE49-F238E27FC236}">
                <a16:creationId xmlns:a16="http://schemas.microsoft.com/office/drawing/2014/main" id="{53E85412-A2BF-E4D2-46C9-F15D419C291D}"/>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 Quản lý tiền mặt</a:t>
            </a:r>
          </a:p>
          <a:p>
            <a:pPr marL="457200" algn="just">
              <a:buSzPts val="1800"/>
              <a:buFont typeface="Arial" panose="020B0604020202020204" pitchFamily="34" charset="0"/>
              <a:buNone/>
            </a:pPr>
            <a:endParaRPr lang="vi-VN" sz="2100" b="1">
              <a:latin typeface="Arial"/>
              <a:ea typeface="Arial"/>
              <a:cs typeface="Arial"/>
              <a:sym typeface="Arial"/>
            </a:endParaRPr>
          </a:p>
          <a:p>
            <a:pPr marL="457200" indent="-367270" algn="just">
              <a:lnSpc>
                <a:spcPct val="120000"/>
              </a:lnSpc>
              <a:spcBef>
                <a:spcPts val="0"/>
              </a:spcBef>
              <a:buSzPts val="2184"/>
            </a:pPr>
            <a:r>
              <a:rPr lang="vi-VN" sz="2183">
                <a:latin typeface="Arial"/>
                <a:ea typeface="Arial"/>
                <a:cs typeface="Arial"/>
                <a:sym typeface="Arial"/>
              </a:rPr>
              <a:t>Quản lý quỹ: Duy trì tài khoản, đảm bảo dòng tiền đủ vận hành và chi trả bảo lãnh.</a:t>
            </a:r>
          </a:p>
          <a:p>
            <a:pPr marL="457200" indent="-367270" algn="just">
              <a:lnSpc>
                <a:spcPct val="120000"/>
              </a:lnSpc>
              <a:spcBef>
                <a:spcPts val="0"/>
              </a:spcBef>
              <a:buSzPts val="2184"/>
            </a:pPr>
            <a:r>
              <a:rPr lang="vi-VN" sz="2183">
                <a:latin typeface="Arial"/>
                <a:ea typeface="Arial"/>
                <a:cs typeface="Arial"/>
                <a:sym typeface="Arial"/>
              </a:rPr>
              <a:t>Thu phí: Lập hóa đơn, thu phí thu xếp vốn và phí thường niên từ PFI.</a:t>
            </a:r>
          </a:p>
          <a:p>
            <a:pPr marL="457200" indent="-367270" algn="just">
              <a:lnSpc>
                <a:spcPct val="120000"/>
              </a:lnSpc>
              <a:spcBef>
                <a:spcPts val="0"/>
              </a:spcBef>
              <a:buSzPts val="2184"/>
            </a:pPr>
            <a:r>
              <a:rPr lang="vi-VN" sz="2183">
                <a:latin typeface="Arial"/>
                <a:ea typeface="Arial"/>
                <a:cs typeface="Arial"/>
                <a:sym typeface="Arial"/>
              </a:rPr>
              <a:t>Chi phí &amp; thanh toán: Thanh toán phí bảo lãnh GCF cho WB và thực hiện thanh toán bảo lãnh RSF theo thỏa thuận.</a:t>
            </a:r>
          </a:p>
          <a:p>
            <a:pPr marL="457200" indent="-367270" algn="just">
              <a:lnSpc>
                <a:spcPct val="120000"/>
              </a:lnSpc>
              <a:spcBef>
                <a:spcPts val="0"/>
              </a:spcBef>
              <a:buSzPts val="2184"/>
            </a:pPr>
            <a:r>
              <a:rPr lang="vi-VN" sz="2183">
                <a:latin typeface="Arial"/>
                <a:ea typeface="Arial"/>
                <a:cs typeface="Arial"/>
                <a:sym typeface="Arial"/>
              </a:rPr>
              <a:t>Thu hồi &amp; bù đắp: Thu tiền thu hồi từ các khoản bảo lãnh RSF đã chi trả; nếu thiếu vốn thì gửi yêu cầu hỗ trợ WB theo bảo lãnh GCF.</a:t>
            </a:r>
          </a:p>
          <a:p>
            <a:pPr marL="457200" indent="0" algn="just">
              <a:lnSpc>
                <a:spcPct val="120000"/>
              </a:lnSpc>
              <a:spcBef>
                <a:spcPts val="0"/>
              </a:spcBef>
              <a:buFont typeface="Arial" panose="020B0604020202020204" pitchFamily="34" charset="0"/>
              <a:buNone/>
            </a:pPr>
            <a:endParaRPr lang="vi-VN" sz="1683" dirty="0">
              <a:latin typeface="Arial"/>
              <a:ea typeface="Arial"/>
              <a:cs typeface="Arial"/>
              <a:sym typeface="Arial"/>
            </a:endParaRPr>
          </a:p>
        </p:txBody>
      </p:sp>
      <p:sp>
        <p:nvSpPr>
          <p:cNvPr id="4" name="Slide Number Placeholder 3">
            <a:extLst>
              <a:ext uri="{FF2B5EF4-FFF2-40B4-BE49-F238E27FC236}">
                <a16:creationId xmlns:a16="http://schemas.microsoft.com/office/drawing/2014/main" id="{CD8C9366-CE70-0D9C-B977-FB06BB93E1E2}"/>
              </a:ext>
            </a:extLst>
          </p:cNvPr>
          <p:cNvSpPr>
            <a:spLocks noGrp="1"/>
          </p:cNvSpPr>
          <p:nvPr>
            <p:ph type="sldNum" sz="quarter" idx="12"/>
          </p:nvPr>
        </p:nvSpPr>
        <p:spPr/>
        <p:txBody>
          <a:bodyPr/>
          <a:lstStyle/>
          <a:p>
            <a:fld id="{DDA70A67-A867-42F0-871F-01B78550C99D}" type="slidenum">
              <a:rPr lang="en-US" smtClean="0"/>
              <a:t>15</a:t>
            </a:fld>
            <a:endParaRPr lang="en-US" dirty="0"/>
          </a:p>
        </p:txBody>
      </p:sp>
    </p:spTree>
    <p:extLst>
      <p:ext uri="{BB962C8B-B14F-4D97-AF65-F5344CB8AC3E}">
        <p14:creationId xmlns:p14="http://schemas.microsoft.com/office/powerpoint/2010/main" val="5318730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D7016A7-19A8-174F-E519-78C8715746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CAD1BB4-6823-05F4-8AAD-3F2411A478BF}"/>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5" name="Google Shape;134;p27">
            <a:extLst>
              <a:ext uri="{FF2B5EF4-FFF2-40B4-BE49-F238E27FC236}">
                <a16:creationId xmlns:a16="http://schemas.microsoft.com/office/drawing/2014/main" id="{C26D901D-6DA4-85CC-A96A-921F8263AF49}"/>
              </a:ext>
            </a:extLst>
          </p:cNvPr>
          <p:cNvSpPr txBox="1">
            <a:spLocks/>
          </p:cNvSpPr>
          <p:nvPr/>
        </p:nvSpPr>
        <p:spPr>
          <a:xfrm>
            <a:off x="920187"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buSzPts val="1800"/>
              <a:buFont typeface="Arial" panose="020B0604020202020204" pitchFamily="34" charset="0"/>
              <a:buNone/>
            </a:pPr>
            <a:r>
              <a:rPr lang="vi-VN" sz="2200" b="1">
                <a:latin typeface="Arial"/>
                <a:ea typeface="Arial"/>
                <a:cs typeface="Arial"/>
                <a:sym typeface="Arial"/>
              </a:rPr>
              <a:t>VI. Báo cáo</a:t>
            </a:r>
          </a:p>
          <a:p>
            <a:pPr marL="457200" algn="just">
              <a:buSzPts val="1800"/>
              <a:buFont typeface="Arial" panose="020B0604020202020204" pitchFamily="34" charset="0"/>
              <a:buNone/>
            </a:pPr>
            <a:endParaRPr lang="vi-VN" sz="2200" b="1">
              <a:latin typeface="Arial"/>
              <a:ea typeface="Arial"/>
              <a:cs typeface="Arial"/>
              <a:sym typeface="Arial"/>
            </a:endParaRPr>
          </a:p>
          <a:p>
            <a:pPr marL="457200" indent="-361950" algn="just">
              <a:lnSpc>
                <a:spcPct val="120000"/>
              </a:lnSpc>
              <a:spcBef>
                <a:spcPts val="0"/>
              </a:spcBef>
              <a:buSzPts val="2100"/>
            </a:pPr>
            <a:r>
              <a:rPr lang="vi-VN" sz="2100">
                <a:latin typeface="Arial"/>
                <a:ea typeface="Arial"/>
                <a:cs typeface="Arial"/>
                <a:sym typeface="Arial"/>
              </a:rPr>
              <a:t>Thông tin bảo lãnh: Số lượng bảo lãnh RSF đã phát hành; danh sách dự án được bảo lãnh cùng điều khoản vay (giảm lãi suất, thay đổi kỳ hạn).</a:t>
            </a:r>
          </a:p>
          <a:p>
            <a:pPr marL="457200" indent="-361950" algn="just">
              <a:lnSpc>
                <a:spcPct val="120000"/>
              </a:lnSpc>
              <a:spcBef>
                <a:spcPts val="0"/>
              </a:spcBef>
              <a:buSzPts val="2100"/>
            </a:pPr>
            <a:r>
              <a:rPr lang="vi-VN" sz="2100">
                <a:latin typeface="Arial"/>
                <a:ea typeface="Arial"/>
                <a:cs typeface="Arial"/>
                <a:sym typeface="Arial"/>
              </a:rPr>
              <a:t>Tổn thất &amp; hiệu quả: Các khoản chi trả bảo lãnh, mức tiết kiệm năng lượng, hồ sơ trả dần danh mục đầu tư.</a:t>
            </a:r>
          </a:p>
          <a:p>
            <a:pPr marL="457200" indent="-361950" algn="just">
              <a:lnSpc>
                <a:spcPct val="120000"/>
              </a:lnSpc>
              <a:spcBef>
                <a:spcPts val="0"/>
              </a:spcBef>
              <a:buSzPts val="2100"/>
            </a:pPr>
            <a:r>
              <a:rPr lang="vi-VN" sz="2100">
                <a:latin typeface="Arial"/>
                <a:ea typeface="Arial"/>
                <a:cs typeface="Arial"/>
                <a:sym typeface="Arial"/>
              </a:rPr>
              <a:t>Tài chính: Phí bảo lãnh RSF, doanh thu từ lãi và chi phí phát sinh.</a:t>
            </a:r>
            <a:br>
              <a:rPr lang="vi-VN" sz="2100">
                <a:latin typeface="Arial"/>
                <a:ea typeface="Arial"/>
                <a:cs typeface="Arial"/>
                <a:sym typeface="Arial"/>
              </a:rPr>
            </a:br>
            <a:r>
              <a:rPr lang="vi-VN" sz="2100">
                <a:latin typeface="Arial"/>
                <a:ea typeface="Arial"/>
                <a:cs typeface="Arial"/>
                <a:sym typeface="Arial"/>
              </a:rPr>
              <a:t>Thu hồi: Tình trạng nỗ lực thu hồi và số tiền đã thu được từ PFI, IE/ESCO.</a:t>
            </a:r>
          </a:p>
          <a:p>
            <a:pPr marL="457200" indent="-361950" algn="just">
              <a:lnSpc>
                <a:spcPct val="120000"/>
              </a:lnSpc>
              <a:spcBef>
                <a:spcPts val="0"/>
              </a:spcBef>
              <a:buSzPts val="2100"/>
            </a:pPr>
            <a:r>
              <a:rPr lang="vi-VN" sz="2100">
                <a:latin typeface="Arial"/>
                <a:ea typeface="Arial"/>
                <a:cs typeface="Arial"/>
                <a:sym typeface="Arial"/>
              </a:rPr>
              <a:t>Tuân thủ &amp; năng lực: Việc tuân thủ chính sách an toàn; hiệu quả thực hiện của PFI theo Kế hoạch phát triển thể chế (IDP).</a:t>
            </a:r>
          </a:p>
          <a:p>
            <a:pPr marL="457200" indent="0" algn="just">
              <a:buFont typeface="Arial" panose="020B0604020202020204" pitchFamily="34" charset="0"/>
              <a:buNone/>
            </a:pPr>
            <a:endParaRPr lang="vi-VN" sz="2200" dirty="0">
              <a:latin typeface="Arial"/>
              <a:ea typeface="Arial"/>
              <a:cs typeface="Arial"/>
              <a:sym typeface="Arial"/>
            </a:endParaRPr>
          </a:p>
        </p:txBody>
      </p:sp>
      <p:sp>
        <p:nvSpPr>
          <p:cNvPr id="2" name="Slide Number Placeholder 1">
            <a:extLst>
              <a:ext uri="{FF2B5EF4-FFF2-40B4-BE49-F238E27FC236}">
                <a16:creationId xmlns:a16="http://schemas.microsoft.com/office/drawing/2014/main" id="{8E87FF1C-929C-D7E4-89D3-00BD1C45009F}"/>
              </a:ext>
            </a:extLst>
          </p:cNvPr>
          <p:cNvSpPr>
            <a:spLocks noGrp="1"/>
          </p:cNvSpPr>
          <p:nvPr>
            <p:ph type="sldNum" sz="quarter" idx="12"/>
          </p:nvPr>
        </p:nvSpPr>
        <p:spPr/>
        <p:txBody>
          <a:bodyPr/>
          <a:lstStyle/>
          <a:p>
            <a:fld id="{DDA70A67-A867-42F0-871F-01B78550C99D}" type="slidenum">
              <a:rPr lang="en-US" smtClean="0"/>
              <a:t>16</a:t>
            </a:fld>
            <a:endParaRPr lang="en-US" dirty="0"/>
          </a:p>
        </p:txBody>
      </p:sp>
    </p:spTree>
    <p:extLst>
      <p:ext uri="{BB962C8B-B14F-4D97-AF65-F5344CB8AC3E}">
        <p14:creationId xmlns:p14="http://schemas.microsoft.com/office/powerpoint/2010/main" val="6298742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4AB8A8-34F8-4E60-6D70-B3428C8A653D}"/>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28E87EA4-260B-BB33-97B6-C3EC17DCFB6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dirty="0" err="1">
                <a:latin typeface="Cambria" panose="02040503050406030204" pitchFamily="18" charset="0"/>
                <a:ea typeface="Cambria" panose="02040503050406030204" pitchFamily="18" charset="0"/>
              </a:rPr>
              <a:t>Nhiệm</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vụ</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chính</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của</a:t>
            </a:r>
            <a:r>
              <a:rPr lang="en-US" sz="3200" dirty="0">
                <a:latin typeface="Cambria" panose="02040503050406030204" pitchFamily="18" charset="0"/>
                <a:ea typeface="Cambria" panose="02040503050406030204" pitchFamily="18" charset="0"/>
              </a:rPr>
              <a:t> </a:t>
            </a:r>
            <a:r>
              <a:rPr lang="en-US" sz="3200" dirty="0" err="1">
                <a:latin typeface="Cambria" panose="02040503050406030204" pitchFamily="18" charset="0"/>
                <a:ea typeface="Cambria" panose="02040503050406030204" pitchFamily="18" charset="0"/>
              </a:rPr>
              <a:t>các</a:t>
            </a:r>
            <a:r>
              <a:rPr lang="en-US" sz="3200" dirty="0">
                <a:latin typeface="Cambria" panose="02040503050406030204" pitchFamily="18" charset="0"/>
                <a:ea typeface="Cambria" panose="02040503050406030204" pitchFamily="18" charset="0"/>
              </a:rPr>
              <a:t> PIE</a:t>
            </a:r>
            <a:endParaRPr lang="en-US" sz="3200" kern="0" dirty="0">
              <a:latin typeface="Cambria" panose="02040503050406030204" pitchFamily="18" charset="0"/>
              <a:ea typeface="Cambria" panose="02040503050406030204" pitchFamily="18" charset="0"/>
              <a:cs typeface="Cambria"/>
              <a:sym typeface="Cambria"/>
            </a:endParaRPr>
          </a:p>
        </p:txBody>
      </p:sp>
      <p:sp>
        <p:nvSpPr>
          <p:cNvPr id="2" name="Google Shape;140;p28">
            <a:extLst>
              <a:ext uri="{FF2B5EF4-FFF2-40B4-BE49-F238E27FC236}">
                <a16:creationId xmlns:a16="http://schemas.microsoft.com/office/drawing/2014/main" id="{21301362-FC0B-75EB-CA30-E76AE25C83E1}"/>
              </a:ext>
            </a:extLst>
          </p:cNvPr>
          <p:cNvSpPr txBox="1">
            <a:spLocks/>
          </p:cNvSpPr>
          <p:nvPr/>
        </p:nvSpPr>
        <p:spPr>
          <a:xfrm>
            <a:off x="838200" y="2335827"/>
            <a:ext cx="10515600" cy="4900613"/>
          </a:xfrm>
          <a:prstGeom prst="rect">
            <a:avLst/>
          </a:prstGeom>
          <a:noFill/>
          <a:ln>
            <a:noFill/>
          </a:ln>
        </p:spPr>
        <p:txBody>
          <a:bodyPr spcFirstLastPara="1" wrap="square" lIns="91425" tIns="45700" rIns="91425" bIns="45700" anchor="t" anchorCtr="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457200" algn="just">
              <a:lnSpc>
                <a:spcPct val="130000"/>
              </a:lnSpc>
              <a:buSzPts val="1800"/>
              <a:buFont typeface="Arial" panose="020B0604020202020204" pitchFamily="34" charset="0"/>
              <a:buNone/>
            </a:pPr>
            <a:r>
              <a:rPr lang="vi-VN" sz="2200" b="1">
                <a:latin typeface="Arial"/>
                <a:ea typeface="Arial"/>
                <a:cs typeface="Arial"/>
                <a:sym typeface="Arial"/>
              </a:rPr>
              <a:t>VII. Nhiệm vụ khác</a:t>
            </a:r>
          </a:p>
          <a:p>
            <a:pPr marL="457200" algn="just">
              <a:lnSpc>
                <a:spcPct val="130000"/>
              </a:lnSpc>
              <a:buSzPts val="1800"/>
              <a:buFont typeface="Arial" panose="020B0604020202020204" pitchFamily="34" charset="0"/>
              <a:buNone/>
            </a:pPr>
            <a:endParaRPr lang="vi-VN" sz="2200" b="1">
              <a:latin typeface="Arial"/>
              <a:ea typeface="Arial"/>
              <a:cs typeface="Arial"/>
              <a:sym typeface="Arial"/>
            </a:endParaRPr>
          </a:p>
          <a:p>
            <a:pPr marL="457200" indent="0" algn="just">
              <a:lnSpc>
                <a:spcPct val="130000"/>
              </a:lnSpc>
              <a:buFont typeface="Arial" panose="020B0604020202020204" pitchFamily="34" charset="0"/>
              <a:buNone/>
            </a:pPr>
            <a:r>
              <a:rPr lang="vi-VN" sz="2100">
                <a:latin typeface="Arial"/>
                <a:ea typeface="Arial"/>
                <a:cs typeface="Arial"/>
                <a:sym typeface="Arial"/>
              </a:rPr>
              <a:t>Với các tiểu dự án “Đảm bảo mức tiết kiệm năng lượng” do ESCO triển khai, PIE có thể phải ký Thỏa thuận ký quỹ/ tài khoản ủy thác cùng IE, ESCO và PFI, trong vai trò Ngân hàng được ủy thác.</a:t>
            </a:r>
            <a:endParaRPr lang="vi-VN" dirty="0"/>
          </a:p>
        </p:txBody>
      </p:sp>
      <p:sp>
        <p:nvSpPr>
          <p:cNvPr id="4" name="Slide Number Placeholder 3">
            <a:extLst>
              <a:ext uri="{FF2B5EF4-FFF2-40B4-BE49-F238E27FC236}">
                <a16:creationId xmlns:a16="http://schemas.microsoft.com/office/drawing/2014/main" id="{FE82C0E3-565E-2226-152A-02DFEF1BBB24}"/>
              </a:ext>
            </a:extLst>
          </p:cNvPr>
          <p:cNvSpPr>
            <a:spLocks noGrp="1"/>
          </p:cNvSpPr>
          <p:nvPr>
            <p:ph type="sldNum" sz="quarter" idx="12"/>
          </p:nvPr>
        </p:nvSpPr>
        <p:spPr/>
        <p:txBody>
          <a:bodyPr/>
          <a:lstStyle/>
          <a:p>
            <a:fld id="{DDA70A67-A867-42F0-871F-01B78550C99D}" type="slidenum">
              <a:rPr lang="en-US" smtClean="0"/>
              <a:t>17</a:t>
            </a:fld>
            <a:endParaRPr lang="en-US" dirty="0"/>
          </a:p>
        </p:txBody>
      </p:sp>
    </p:spTree>
    <p:extLst>
      <p:ext uri="{BB962C8B-B14F-4D97-AF65-F5344CB8AC3E}">
        <p14:creationId xmlns:p14="http://schemas.microsoft.com/office/powerpoint/2010/main" val="7225144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297B02-EA37-7AA3-0AC9-4956E8C89176}"/>
            </a:ext>
          </a:extLst>
        </p:cNvPr>
        <p:cNvGrpSpPr/>
        <p:nvPr/>
      </p:nvGrpSpPr>
      <p:grpSpPr>
        <a:xfrm>
          <a:off x="0" y="0"/>
          <a:ext cx="0" cy="0"/>
          <a:chOff x="0" y="0"/>
          <a:chExt cx="0" cy="0"/>
        </a:xfrm>
      </p:grpSpPr>
      <p:sp>
        <p:nvSpPr>
          <p:cNvPr id="2" name="Google Shape;146;p29">
            <a:extLst>
              <a:ext uri="{FF2B5EF4-FFF2-40B4-BE49-F238E27FC236}">
                <a16:creationId xmlns:a16="http://schemas.microsoft.com/office/drawing/2014/main" id="{AE29B01A-B24A-3EEC-6E25-1F6C7B0C86C8}"/>
              </a:ext>
            </a:extLst>
          </p:cNvPr>
          <p:cNvSpPr/>
          <p:nvPr/>
        </p:nvSpPr>
        <p:spPr>
          <a:xfrm>
            <a:off x="3459480" y="2828856"/>
            <a:ext cx="5273040" cy="120028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7200" b="1" i="0" u="none" strike="noStrike" cap="none" dirty="0">
                <a:solidFill>
                  <a:srgbClr val="000000"/>
                </a:solidFill>
                <a:latin typeface="Arial"/>
                <a:ea typeface="Arial"/>
                <a:cs typeface="Arial"/>
                <a:sym typeface="Arial"/>
              </a:rPr>
              <a:t>Thank you!</a:t>
            </a:r>
            <a:endParaRPr sz="7200" b="1" i="0" u="none" strike="noStrike" cap="none" dirty="0">
              <a:solidFill>
                <a:srgbClr val="000000"/>
              </a:solidFill>
              <a:latin typeface="Arial"/>
              <a:ea typeface="Arial"/>
              <a:cs typeface="Arial"/>
              <a:sym typeface="Arial"/>
            </a:endParaRPr>
          </a:p>
        </p:txBody>
      </p:sp>
      <p:sp>
        <p:nvSpPr>
          <p:cNvPr id="3" name="Slide Number Placeholder 2">
            <a:extLst>
              <a:ext uri="{FF2B5EF4-FFF2-40B4-BE49-F238E27FC236}">
                <a16:creationId xmlns:a16="http://schemas.microsoft.com/office/drawing/2014/main" id="{F8703734-29FB-79D4-AD66-818B549A3F23}"/>
              </a:ext>
            </a:extLst>
          </p:cNvPr>
          <p:cNvSpPr>
            <a:spLocks noGrp="1"/>
          </p:cNvSpPr>
          <p:nvPr>
            <p:ph type="sldNum" sz="quarter" idx="12"/>
          </p:nvPr>
        </p:nvSpPr>
        <p:spPr/>
        <p:txBody>
          <a:bodyPr/>
          <a:lstStyle/>
          <a:p>
            <a:fld id="{DDA70A67-A867-42F0-871F-01B78550C99D}" type="slidenum">
              <a:rPr lang="en-US" smtClean="0"/>
              <a:t>18</a:t>
            </a:fld>
            <a:endParaRPr lang="en-US" dirty="0"/>
          </a:p>
        </p:txBody>
      </p:sp>
    </p:spTree>
    <p:extLst>
      <p:ext uri="{BB962C8B-B14F-4D97-AF65-F5344CB8AC3E}">
        <p14:creationId xmlns:p14="http://schemas.microsoft.com/office/powerpoint/2010/main" val="28322852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108;p22">
            <a:extLst>
              <a:ext uri="{FF2B5EF4-FFF2-40B4-BE49-F238E27FC236}">
                <a16:creationId xmlns:a16="http://schemas.microsoft.com/office/drawing/2014/main" id="{3D42F9C7-004E-2EE6-E813-2B7F6850E99E}"/>
              </a:ext>
            </a:extLst>
          </p:cNvPr>
          <p:cNvSpPr txBox="1">
            <a:spLocks/>
          </p:cNvSpPr>
          <p:nvPr/>
        </p:nvSpPr>
        <p:spPr>
          <a:xfrm>
            <a:off x="0" y="1371091"/>
            <a:ext cx="12192000" cy="4115817"/>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endParaRPr lang="en-US" kern="0" dirty="0">
              <a:latin typeface="Cambria" panose="02040503050406030204" pitchFamily="18" charset="0"/>
              <a:ea typeface="Cambria" panose="02040503050406030204" pitchFamily="18" charset="0"/>
              <a:cs typeface="Cambria"/>
              <a:sym typeface="Cambria"/>
            </a:endParaRPr>
          </a:p>
        </p:txBody>
      </p:sp>
      <p:sp>
        <p:nvSpPr>
          <p:cNvPr id="4" name="Google Shape;61;p17">
            <a:extLst>
              <a:ext uri="{FF2B5EF4-FFF2-40B4-BE49-F238E27FC236}">
                <a16:creationId xmlns:a16="http://schemas.microsoft.com/office/drawing/2014/main" id="{7962E94C-3AAC-7772-8F6B-AA4CDD88C863}"/>
              </a:ext>
            </a:extLst>
          </p:cNvPr>
          <p:cNvSpPr/>
          <p:nvPr/>
        </p:nvSpPr>
        <p:spPr>
          <a:xfrm>
            <a:off x="6918960" y="1066800"/>
            <a:ext cx="7056120" cy="5943600"/>
          </a:xfrm>
          <a:custGeom>
            <a:avLst/>
            <a:gdLst/>
            <a:ahLst/>
            <a:cxnLst/>
            <a:rect l="l" t="t" r="r" b="b"/>
            <a:pathLst>
              <a:path w="4282440" h="3708400" extrusionOk="0">
                <a:moveTo>
                  <a:pt x="3211830" y="0"/>
                </a:moveTo>
                <a:lnTo>
                  <a:pt x="1070610" y="0"/>
                </a:lnTo>
                <a:lnTo>
                  <a:pt x="0" y="1854200"/>
                </a:lnTo>
                <a:lnTo>
                  <a:pt x="1070610" y="3708400"/>
                </a:lnTo>
                <a:lnTo>
                  <a:pt x="3211830" y="3708400"/>
                </a:lnTo>
                <a:lnTo>
                  <a:pt x="4282440" y="1854200"/>
                </a:lnTo>
                <a:close/>
              </a:path>
            </a:pathLst>
          </a:custGeom>
          <a:blipFill rotWithShape="1">
            <a:blip r:embed="rId2">
              <a:alphaModFix/>
            </a:blip>
            <a:stretch>
              <a:fillRect l="-26972" r="-26972"/>
            </a:stretch>
          </a:blipFill>
          <a:ln>
            <a:noFill/>
          </a:ln>
        </p:spPr>
        <p:txBody>
          <a:bodyPr/>
          <a:lstStyle/>
          <a:p>
            <a:endParaRPr lang="en-US" dirty="0"/>
          </a:p>
        </p:txBody>
      </p:sp>
      <p:sp>
        <p:nvSpPr>
          <p:cNvPr id="5" name="TextBox 4">
            <a:extLst>
              <a:ext uri="{FF2B5EF4-FFF2-40B4-BE49-F238E27FC236}">
                <a16:creationId xmlns:a16="http://schemas.microsoft.com/office/drawing/2014/main" id="{276778E9-F7DB-B675-666E-B61EE4C53C4C}"/>
              </a:ext>
            </a:extLst>
          </p:cNvPr>
          <p:cNvSpPr txBox="1"/>
          <p:nvPr/>
        </p:nvSpPr>
        <p:spPr>
          <a:xfrm>
            <a:off x="457200" y="1690061"/>
            <a:ext cx="6461760" cy="3477875"/>
          </a:xfrm>
          <a:prstGeom prst="rect">
            <a:avLst/>
          </a:prstGeom>
          <a:noFill/>
        </p:spPr>
        <p:txBody>
          <a:bodyPr wrap="square" rtlCol="0">
            <a:spAutoFit/>
          </a:bodyPr>
          <a:lstStyle/>
          <a:p>
            <a:r>
              <a:rPr lang="en-US" sz="4400" b="1" dirty="0">
                <a:solidFill>
                  <a:schemeClr val="bg1"/>
                </a:solidFill>
                <a:latin typeface="Cambria" panose="02040503050406030204" pitchFamily="18" charset="0"/>
                <a:ea typeface="Cambria" panose="02040503050406030204" pitchFamily="18" charset="0"/>
              </a:rPr>
              <a:t>Đào </a:t>
            </a:r>
            <a:r>
              <a:rPr lang="en-US" sz="4400" b="1" dirty="0" err="1">
                <a:solidFill>
                  <a:schemeClr val="bg1"/>
                </a:solidFill>
                <a:latin typeface="Cambria" panose="02040503050406030204" pitchFamily="18" charset="0"/>
                <a:ea typeface="Cambria" panose="02040503050406030204" pitchFamily="18" charset="0"/>
              </a:rPr>
              <a:t>tạo</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nâng</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cao</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năng</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lực</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cho</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các</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Tổ</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chức</a:t>
            </a:r>
            <a:r>
              <a:rPr lang="en-US" sz="4400" b="1" dirty="0">
                <a:solidFill>
                  <a:schemeClr val="bg1"/>
                </a:solidFill>
                <a:latin typeface="Cambria" panose="02040503050406030204" pitchFamily="18" charset="0"/>
                <a:ea typeface="Cambria" panose="02040503050406030204" pitchFamily="18" charset="0"/>
              </a:rPr>
              <a:t> Tài </a:t>
            </a:r>
            <a:r>
              <a:rPr lang="en-US" sz="4400" b="1" dirty="0" err="1">
                <a:solidFill>
                  <a:schemeClr val="bg1"/>
                </a:solidFill>
                <a:latin typeface="Cambria" panose="02040503050406030204" pitchFamily="18" charset="0"/>
                <a:ea typeface="Cambria" panose="02040503050406030204" pitchFamily="18" charset="0"/>
              </a:rPr>
              <a:t>chính</a:t>
            </a:r>
            <a:r>
              <a:rPr lang="en-US" sz="4400" b="1" dirty="0">
                <a:solidFill>
                  <a:schemeClr val="bg1"/>
                </a:solidFill>
                <a:latin typeface="Cambria" panose="02040503050406030204" pitchFamily="18" charset="0"/>
                <a:ea typeface="Cambria" panose="02040503050406030204" pitchFamily="18" charset="0"/>
              </a:rPr>
              <a:t> Tham </a:t>
            </a:r>
            <a:r>
              <a:rPr lang="en-US" sz="4400" b="1" dirty="0" err="1">
                <a:solidFill>
                  <a:schemeClr val="bg1"/>
                </a:solidFill>
                <a:latin typeface="Cambria" panose="02040503050406030204" pitchFamily="18" charset="0"/>
                <a:ea typeface="Cambria" panose="02040503050406030204" pitchFamily="18" charset="0"/>
              </a:rPr>
              <a:t>gia</a:t>
            </a:r>
            <a:r>
              <a:rPr lang="en-US" sz="4400" b="1" dirty="0">
                <a:solidFill>
                  <a:schemeClr val="bg1"/>
                </a:solidFill>
                <a:latin typeface="Cambria" panose="02040503050406030204" pitchFamily="18" charset="0"/>
                <a:ea typeface="Cambria" panose="02040503050406030204" pitchFamily="18" charset="0"/>
              </a:rPr>
              <a:t> (PFIs) </a:t>
            </a:r>
            <a:r>
              <a:rPr lang="en-US" sz="4400" b="1" dirty="0" err="1">
                <a:solidFill>
                  <a:schemeClr val="bg1"/>
                </a:solidFill>
                <a:latin typeface="Cambria" panose="02040503050406030204" pitchFamily="18" charset="0"/>
                <a:ea typeface="Cambria" panose="02040503050406030204" pitchFamily="18" charset="0"/>
              </a:rPr>
              <a:t>và</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Đơn</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vị</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Thực</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hiện</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Chương</a:t>
            </a:r>
            <a:r>
              <a:rPr lang="en-US" sz="4400" b="1" dirty="0">
                <a:solidFill>
                  <a:schemeClr val="bg1"/>
                </a:solidFill>
                <a:latin typeface="Cambria" panose="02040503050406030204" pitchFamily="18" charset="0"/>
                <a:ea typeface="Cambria" panose="02040503050406030204" pitchFamily="18" charset="0"/>
              </a:rPr>
              <a:t> </a:t>
            </a:r>
            <a:r>
              <a:rPr lang="en-US" sz="4400" b="1" dirty="0" err="1">
                <a:solidFill>
                  <a:schemeClr val="bg1"/>
                </a:solidFill>
                <a:latin typeface="Cambria" panose="02040503050406030204" pitchFamily="18" charset="0"/>
                <a:ea typeface="Cambria" panose="02040503050406030204" pitchFamily="18" charset="0"/>
              </a:rPr>
              <a:t>trình</a:t>
            </a:r>
            <a:r>
              <a:rPr lang="en-US" sz="4400" b="1" dirty="0">
                <a:solidFill>
                  <a:schemeClr val="bg1"/>
                </a:solidFill>
                <a:latin typeface="Cambria" panose="02040503050406030204" pitchFamily="18" charset="0"/>
                <a:ea typeface="Cambria" panose="02040503050406030204" pitchFamily="18" charset="0"/>
              </a:rPr>
              <a:t> (PIE)</a:t>
            </a:r>
            <a:endParaRPr lang="en-US" sz="4400" b="1" kern="0" dirty="0">
              <a:solidFill>
                <a:schemeClr val="bg1"/>
              </a:solidFill>
              <a:latin typeface="Cambria" panose="02040503050406030204" pitchFamily="18" charset="0"/>
              <a:ea typeface="Cambria" panose="02040503050406030204" pitchFamily="18" charset="0"/>
              <a:sym typeface="Arial"/>
            </a:endParaRPr>
          </a:p>
        </p:txBody>
      </p:sp>
      <p:sp>
        <p:nvSpPr>
          <p:cNvPr id="3" name="Slide Number Placeholder 2">
            <a:extLst>
              <a:ext uri="{FF2B5EF4-FFF2-40B4-BE49-F238E27FC236}">
                <a16:creationId xmlns:a16="http://schemas.microsoft.com/office/drawing/2014/main" id="{BC7DBD22-0D1F-6422-B380-6D234BAB7AC0}"/>
              </a:ext>
            </a:extLst>
          </p:cNvPr>
          <p:cNvSpPr>
            <a:spLocks noGrp="1"/>
          </p:cNvSpPr>
          <p:nvPr>
            <p:ph type="sldNum" sz="quarter" idx="12"/>
          </p:nvPr>
        </p:nvSpPr>
        <p:spPr/>
        <p:txBody>
          <a:bodyPr/>
          <a:lstStyle/>
          <a:p>
            <a:fld id="{DDA70A67-A867-42F0-871F-01B78550C99D}" type="slidenum">
              <a:rPr lang="en-US" smtClean="0"/>
              <a:t>2</a:t>
            </a:fld>
            <a:endParaRPr lang="en-US" dirty="0"/>
          </a:p>
        </p:txBody>
      </p:sp>
    </p:spTree>
    <p:extLst>
      <p:ext uri="{BB962C8B-B14F-4D97-AF65-F5344CB8AC3E}">
        <p14:creationId xmlns:p14="http://schemas.microsoft.com/office/powerpoint/2010/main" val="21866472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BDFE143-E360-93AA-401C-160AF6864B6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1E1B40E7-FD9D-0083-8B76-15E156BC4812}"/>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0000" lnSpcReduction="20000"/>
          </a:bodyPr>
          <a:lstStyle>
            <a:defPPr marR="0" lvl="0" algn="l" rtl="0">
              <a:lnSpc>
                <a:spcPct val="100000"/>
              </a:lnSpc>
              <a:spcBef>
                <a:spcPts val="0"/>
              </a:spcBef>
              <a:spcAft>
                <a:spcPts val="0"/>
              </a:spcAft>
              <a:defRPr lang="en-US"/>
            </a:defPPr>
            <a:lvl1pPr marR="0" lvl="0">
              <a:lnSpc>
                <a:spcPct val="90000"/>
              </a:lnSpc>
              <a:spcBef>
                <a:spcPts val="0"/>
              </a:spcBef>
              <a:spcAft>
                <a:spcPts val="0"/>
              </a:spcAft>
              <a:buClr>
                <a:schemeClr val="dk1"/>
              </a:buClr>
              <a:buSzPct val="111111"/>
              <a:buFont typeface="Arial"/>
              <a:buNone/>
              <a:defRPr sz="3200" b="1" i="0" u="none" strike="noStrike" kern="0" cap="none">
                <a:solidFill>
                  <a:schemeClr val="lt1"/>
                </a:solidFill>
                <a:latin typeface="Cambria"/>
                <a:ea typeface="Cambria"/>
                <a:cs typeface="Cambria"/>
              </a:defRPr>
            </a:lvl1pPr>
            <a:lvl2pPr marR="0" lvl="1">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2pPr>
            <a:lvl3pPr marR="0" lvl="2">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3pPr>
            <a:lvl4pPr marR="0" lvl="3">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4pPr>
            <a:lvl5pPr marR="0" lvl="4">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5pPr>
            <a:lvl6pPr marR="0" lvl="5">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6pPr>
            <a:lvl7pPr marR="0" lvl="6">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7pPr>
            <a:lvl8pPr marR="0" lvl="7">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8pPr>
            <a:lvl9pPr marR="0" lvl="8">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defRPr>
            </a:lvl9pPr>
          </a:lstStyle>
          <a:p>
            <a:endParaRPr lang="en-US" dirty="0"/>
          </a:p>
          <a:p>
            <a:r>
              <a:rPr lang="en-US" sz="3400" dirty="0" err="1"/>
              <a:t>Giới</a:t>
            </a:r>
            <a:r>
              <a:rPr lang="en-US" sz="3400" dirty="0"/>
              <a:t> </a:t>
            </a:r>
            <a:r>
              <a:rPr lang="en-US" sz="3400" dirty="0" err="1"/>
              <a:t>thiệu</a:t>
            </a:r>
            <a:r>
              <a:rPr lang="en-US" sz="3400" dirty="0"/>
              <a:t> </a:t>
            </a:r>
            <a:r>
              <a:rPr lang="en-US" sz="3400" dirty="0" err="1"/>
              <a:t>khóa</a:t>
            </a:r>
            <a:r>
              <a:rPr lang="en-US" sz="3400" dirty="0"/>
              <a:t> </a:t>
            </a:r>
            <a:r>
              <a:rPr lang="en-US" sz="3400" dirty="0" err="1"/>
              <a:t>đào</a:t>
            </a:r>
            <a:r>
              <a:rPr lang="en-US" sz="3400" dirty="0"/>
              <a:t> </a:t>
            </a:r>
            <a:r>
              <a:rPr lang="en-US" sz="3400" dirty="0" err="1"/>
              <a:t>tạo</a:t>
            </a:r>
            <a:endParaRPr lang="en-US" sz="3400" dirty="0"/>
          </a:p>
          <a:p>
            <a:endParaRPr lang="en-US" dirty="0">
              <a:sym typeface="Cambria"/>
            </a:endParaRPr>
          </a:p>
        </p:txBody>
      </p:sp>
      <p:sp>
        <p:nvSpPr>
          <p:cNvPr id="2" name="Slide Number Placeholder 1">
            <a:extLst>
              <a:ext uri="{FF2B5EF4-FFF2-40B4-BE49-F238E27FC236}">
                <a16:creationId xmlns:a16="http://schemas.microsoft.com/office/drawing/2014/main" id="{E75FD607-D428-3942-DD5B-9D5FB8489A0B}"/>
              </a:ext>
            </a:extLst>
          </p:cNvPr>
          <p:cNvSpPr>
            <a:spLocks noGrp="1"/>
          </p:cNvSpPr>
          <p:nvPr>
            <p:ph type="sldNum" sz="quarter" idx="12"/>
          </p:nvPr>
        </p:nvSpPr>
        <p:spPr/>
        <p:txBody>
          <a:bodyPr/>
          <a:lstStyle/>
          <a:p>
            <a:fld id="{DDA70A67-A867-42F0-871F-01B78550C99D}" type="slidenum">
              <a:rPr lang="en-US" sz="1600" b="1" smtClean="0">
                <a:latin typeface="Arial" panose="020B0604020202020204" pitchFamily="34" charset="0"/>
                <a:cs typeface="Arial" panose="020B0604020202020204" pitchFamily="34" charset="0"/>
              </a:rPr>
              <a:t>3</a:t>
            </a:fld>
            <a:endParaRPr lang="en-US" sz="1600" b="1" dirty="0">
              <a:latin typeface="Arial" panose="020B0604020202020204" pitchFamily="34" charset="0"/>
              <a:cs typeface="Arial" panose="020B0604020202020204" pitchFamily="34" charset="0"/>
            </a:endParaRPr>
          </a:p>
        </p:txBody>
      </p:sp>
      <p:sp>
        <p:nvSpPr>
          <p:cNvPr id="5" name="TextBox 4">
            <a:extLst>
              <a:ext uri="{FF2B5EF4-FFF2-40B4-BE49-F238E27FC236}">
                <a16:creationId xmlns:a16="http://schemas.microsoft.com/office/drawing/2014/main" id="{BA8909BB-15E9-AB0A-280E-77C0C25BF624}"/>
              </a:ext>
            </a:extLst>
          </p:cNvPr>
          <p:cNvSpPr txBox="1"/>
          <p:nvPr/>
        </p:nvSpPr>
        <p:spPr>
          <a:xfrm>
            <a:off x="1134533" y="2382936"/>
            <a:ext cx="10301254" cy="1754326"/>
          </a:xfrm>
          <a:prstGeom prst="rect">
            <a:avLst/>
          </a:prstGeom>
          <a:noFill/>
        </p:spPr>
        <p:txBody>
          <a:bodyPr wrap="square" rtlCol="0">
            <a:spAutoFit/>
          </a:bodyPr>
          <a:lstStyle/>
          <a:p>
            <a:r>
              <a:rPr lang="vi-VN" b="1" dirty="0"/>
              <a:t>Mục tiêu khóa học</a:t>
            </a:r>
            <a:endParaRPr lang="vi-VN" dirty="0"/>
          </a:p>
          <a:p>
            <a:pPr marL="285750" indent="-285750">
              <a:buFont typeface="Arial" panose="020B0604020202020204" pitchFamily="34" charset="0"/>
              <a:buChar char="•"/>
            </a:pPr>
            <a:r>
              <a:rPr lang="vi-VN" dirty="0"/>
              <a:t>Trang bị kiến thức &amp; kỹ năng</a:t>
            </a:r>
            <a:r>
              <a:rPr lang="en-US" dirty="0"/>
              <a:t> </a:t>
            </a:r>
            <a:r>
              <a:rPr lang="en-US" dirty="0" err="1">
                <a:latin typeface="Arial" panose="020B0604020202020204" pitchFamily="34" charset="0"/>
                <a:cs typeface="Arial" panose="020B0604020202020204" pitchFamily="34" charset="0"/>
              </a:rPr>
              <a:t>về</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dự</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án</a:t>
            </a:r>
            <a:r>
              <a:rPr lang="en-US" dirty="0">
                <a:latin typeface="Arial" panose="020B0604020202020204" pitchFamily="34" charset="0"/>
                <a:cs typeface="Arial" panose="020B0604020202020204" pitchFamily="34" charset="0"/>
              </a:rPr>
              <a:t> VSUEE,</a:t>
            </a:r>
            <a:r>
              <a:rPr lang="vi-VN" dirty="0">
                <a:latin typeface="Arial" panose="020B0604020202020204" pitchFamily="34" charset="0"/>
                <a:cs typeface="Arial" panose="020B0604020202020204" pitchFamily="34" charset="0"/>
              </a:rPr>
              <a:t> </a:t>
            </a:r>
            <a:r>
              <a:rPr lang="en-US" dirty="0" err="1">
                <a:latin typeface="Arial" panose="020B0604020202020204" pitchFamily="34" charset="0"/>
                <a:ea typeface="Arial"/>
                <a:cs typeface="Arial" panose="020B0604020202020204" pitchFamily="34" charset="0"/>
                <a:sym typeface="Arial"/>
              </a:rPr>
              <a:t>tín</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dụng</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xanh</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quản</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trị</a:t>
            </a:r>
            <a:r>
              <a:rPr lang="en-US" dirty="0">
                <a:latin typeface="Arial" panose="020B0604020202020204" pitchFamily="34" charset="0"/>
                <a:ea typeface="Arial"/>
                <a:cs typeface="Arial" panose="020B0604020202020204" pitchFamily="34" charset="0"/>
                <a:sym typeface="Arial"/>
              </a:rPr>
              <a:t> ESG </a:t>
            </a:r>
            <a:r>
              <a:rPr lang="en-US" dirty="0" err="1">
                <a:latin typeface="Arial" panose="020B0604020202020204" pitchFamily="34" charset="0"/>
                <a:ea typeface="Arial"/>
                <a:cs typeface="Arial" panose="020B0604020202020204" pitchFamily="34" charset="0"/>
                <a:sym typeface="Arial"/>
              </a:rPr>
              <a:t>trong</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danh</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nghiệp</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đặc</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điểm</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dự</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án</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tiết</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kiệm</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năng</a:t>
            </a:r>
            <a:r>
              <a:rPr lang="en-US" dirty="0">
                <a:latin typeface="Arial" panose="020B0604020202020204" pitchFamily="34" charset="0"/>
                <a:ea typeface="Arial"/>
                <a:cs typeface="Arial" panose="020B0604020202020204" pitchFamily="34" charset="0"/>
                <a:sym typeface="Arial"/>
              </a:rPr>
              <a:t> </a:t>
            </a:r>
            <a:r>
              <a:rPr lang="en-US" dirty="0" err="1">
                <a:latin typeface="Arial" panose="020B0604020202020204" pitchFamily="34" charset="0"/>
                <a:ea typeface="Arial"/>
                <a:cs typeface="Arial" panose="020B0604020202020204" pitchFamily="34" charset="0"/>
                <a:sym typeface="Arial"/>
              </a:rPr>
              <a:t>lượng</a:t>
            </a:r>
            <a:r>
              <a:rPr lang="en-US" dirty="0">
                <a:ea typeface="Arial"/>
                <a:cs typeface="Arial"/>
                <a:sym typeface="Arial"/>
              </a:rPr>
              <a:t>. </a:t>
            </a:r>
          </a:p>
          <a:p>
            <a:pPr marL="285750" indent="-285750">
              <a:buFont typeface="Arial" panose="020B0604020202020204" pitchFamily="34" charset="0"/>
              <a:buChar char="•"/>
            </a:pPr>
            <a:r>
              <a:rPr lang="vi-VN" dirty="0"/>
              <a:t>Hỗ trợ PIE thúc đẩy đầu tư TKNL</a:t>
            </a:r>
            <a:r>
              <a:rPr lang="en-US" dirty="0"/>
              <a:t> </a:t>
            </a:r>
            <a:r>
              <a:rPr lang="en-US" dirty="0" err="1">
                <a:latin typeface="Arial" panose="020B0604020202020204" pitchFamily="34" charset="0"/>
                <a:cs typeface="Arial" panose="020B0604020202020204" pitchFamily="34" charset="0"/>
              </a:rPr>
              <a:t>trong</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thực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tế</a:t>
            </a:r>
            <a:r>
              <a:rPr lang="en-US" dirty="0">
                <a:latin typeface="Arial" panose="020B0604020202020204" pitchFamily="34" charset="0"/>
                <a:cs typeface="Arial" panose="020B0604020202020204" pitchFamily="34" charset="0"/>
              </a:rPr>
              <a:t>.</a:t>
            </a:r>
          </a:p>
          <a:p>
            <a:pPr marL="285750" indent="-285750">
              <a:buFont typeface="Arial" panose="020B0604020202020204" pitchFamily="34" charset="0"/>
              <a:buChar char="•"/>
            </a:pPr>
            <a:r>
              <a:rPr lang="vi-VN" dirty="0"/>
              <a:t>Nâng cao khả năng phối hợp với</a:t>
            </a:r>
            <a:r>
              <a:rPr lang="en-US" dirty="0"/>
              <a:t> </a:t>
            </a:r>
            <a:r>
              <a:rPr lang="en-US" dirty="0" err="1">
                <a:latin typeface="Arial" panose="020B0604020202020204" pitchFamily="34" charset="0"/>
                <a:cs typeface="Arial" panose="020B0604020202020204" pitchFamily="34" charset="0"/>
              </a:rPr>
              <a:t>các</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bên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liên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quan</a:t>
            </a:r>
            <a:r>
              <a:rPr lang="en-US" dirty="0">
                <a:latin typeface="Arial" panose="020B0604020202020204" pitchFamily="34" charset="0"/>
                <a:cs typeface="Arial" panose="020B0604020202020204" pitchFamily="34" charset="0"/>
              </a:rPr>
              <a:t>, </a:t>
            </a:r>
            <a:r>
              <a:rPr lang="en-US" dirty="0" err="1">
                <a:latin typeface="Arial" panose="020B0604020202020204" pitchFamily="34" charset="0"/>
                <a:cs typeface="Arial" panose="020B0604020202020204" pitchFamily="34" charset="0"/>
              </a:rPr>
              <a:t>như</a:t>
            </a:r>
            <a:r>
              <a:rPr lang="vi-VN" dirty="0">
                <a:latin typeface="Arial" panose="020B0604020202020204" pitchFamily="34" charset="0"/>
                <a:cs typeface="Arial" panose="020B0604020202020204" pitchFamily="34" charset="0"/>
              </a:rPr>
              <a:t> PFI, </a:t>
            </a:r>
            <a:r>
              <a:rPr lang="en-US" dirty="0">
                <a:latin typeface="Arial" panose="020B0604020202020204" pitchFamily="34" charset="0"/>
                <a:cs typeface="Arial" panose="020B0604020202020204" pitchFamily="34" charset="0"/>
              </a:rPr>
              <a:t>IE/</a:t>
            </a:r>
            <a:r>
              <a:rPr lang="vi-VN" dirty="0">
                <a:latin typeface="Arial" panose="020B0604020202020204" pitchFamily="34" charset="0"/>
                <a:cs typeface="Arial" panose="020B0604020202020204" pitchFamily="34" charset="0"/>
              </a:rPr>
              <a:t>ESCO.</a:t>
            </a:r>
          </a:p>
          <a:p>
            <a:endParaRPr lang="en-US" dirty="0"/>
          </a:p>
        </p:txBody>
      </p:sp>
      <p:sp>
        <p:nvSpPr>
          <p:cNvPr id="10" name="TextBox 9">
            <a:extLst>
              <a:ext uri="{FF2B5EF4-FFF2-40B4-BE49-F238E27FC236}">
                <a16:creationId xmlns:a16="http://schemas.microsoft.com/office/drawing/2014/main" id="{16FDA156-F05D-7E6D-DAB8-9A87A2B2916F}"/>
              </a:ext>
            </a:extLst>
          </p:cNvPr>
          <p:cNvSpPr txBox="1"/>
          <p:nvPr/>
        </p:nvSpPr>
        <p:spPr>
          <a:xfrm>
            <a:off x="941166" y="4650667"/>
            <a:ext cx="10625667" cy="923330"/>
          </a:xfrm>
          <a:prstGeom prst="rect">
            <a:avLst/>
          </a:prstGeom>
          <a:noFill/>
        </p:spPr>
        <p:txBody>
          <a:bodyPr wrap="square">
            <a:spAutoFit/>
          </a:bodyPr>
          <a:lstStyle/>
          <a:p>
            <a:r>
              <a:rPr lang="vi-VN" i="1" dirty="0"/>
              <a:t>Đối tượng hướng tới:</a:t>
            </a:r>
            <a:r>
              <a:rPr lang="vi-VN" dirty="0"/>
              <a:t> Cán bộ PIE </a:t>
            </a:r>
            <a:r>
              <a:rPr lang="en-US" dirty="0"/>
              <a:t>- </a:t>
            </a:r>
            <a:r>
              <a:rPr lang="en-US" dirty="0">
                <a:solidFill>
                  <a:srgbClr val="000000"/>
                </a:solidFill>
                <a:latin typeface="Arial"/>
                <a:cs typeface="Arial"/>
              </a:rPr>
              <a:t>T</a:t>
            </a:r>
            <a:r>
              <a:rPr lang="vi-VN" dirty="0">
                <a:solidFill>
                  <a:srgbClr val="000000"/>
                </a:solidFill>
                <a:latin typeface="Arial"/>
                <a:cs typeface="Arial"/>
              </a:rPr>
              <a:t>ổ chứ</a:t>
            </a:r>
            <a:r>
              <a:rPr lang="en-US" dirty="0">
                <a:solidFill>
                  <a:srgbClr val="000000"/>
                </a:solidFill>
                <a:latin typeface="Arial"/>
                <a:cs typeface="Arial"/>
              </a:rPr>
              <a:t>c </a:t>
            </a:r>
            <a:r>
              <a:rPr lang="en-US" dirty="0" err="1">
                <a:solidFill>
                  <a:srgbClr val="000000"/>
                </a:solidFill>
                <a:latin typeface="Arial"/>
                <a:cs typeface="Arial"/>
              </a:rPr>
              <a:t>trung</a:t>
            </a:r>
            <a:r>
              <a:rPr lang="en-US" dirty="0">
                <a:solidFill>
                  <a:srgbClr val="000000"/>
                </a:solidFill>
                <a:latin typeface="Arial"/>
                <a:cs typeface="Arial"/>
              </a:rPr>
              <a:t> </a:t>
            </a:r>
            <a:r>
              <a:rPr lang="en-US" dirty="0" err="1">
                <a:solidFill>
                  <a:srgbClr val="000000"/>
                </a:solidFill>
                <a:latin typeface="Arial"/>
                <a:cs typeface="Arial"/>
              </a:rPr>
              <a:t>gian</a:t>
            </a:r>
            <a:r>
              <a:rPr lang="en-US" dirty="0">
                <a:solidFill>
                  <a:srgbClr val="000000"/>
                </a:solidFill>
                <a:latin typeface="Arial"/>
                <a:cs typeface="Arial"/>
              </a:rPr>
              <a:t> </a:t>
            </a:r>
            <a:r>
              <a:rPr lang="vi-VN" dirty="0">
                <a:solidFill>
                  <a:srgbClr val="000000"/>
                </a:solidFill>
                <a:latin typeface="Arial"/>
                <a:cs typeface="Arial"/>
              </a:rPr>
              <a:t>thực hiện Quỹ </a:t>
            </a:r>
            <a:r>
              <a:rPr lang="en-US" dirty="0">
                <a:solidFill>
                  <a:srgbClr val="000000"/>
                </a:solidFill>
                <a:latin typeface="Arial"/>
                <a:cs typeface="Arial"/>
              </a:rPr>
              <a:t>RSF </a:t>
            </a:r>
            <a:r>
              <a:rPr lang="vi-VN" dirty="0">
                <a:solidFill>
                  <a:srgbClr val="000000"/>
                </a:solidFill>
                <a:latin typeface="Arial"/>
                <a:cs typeface="Arial"/>
              </a:rPr>
              <a:t>dưới sự giám sát chung của Bộ Công Thương, Ngân hàng Nhà nước Việt Nam</a:t>
            </a:r>
            <a:r>
              <a:rPr lang="vi-VN" dirty="0"/>
              <a:t>, tập trung vào thúc đẩy đầu tư tiết kiệm năng lượng và dự án xanh.</a:t>
            </a:r>
            <a:endParaRPr lang="en-US" dirty="0"/>
          </a:p>
        </p:txBody>
      </p:sp>
    </p:spTree>
    <p:extLst>
      <p:ext uri="{BB962C8B-B14F-4D97-AF65-F5344CB8AC3E}">
        <p14:creationId xmlns:p14="http://schemas.microsoft.com/office/powerpoint/2010/main" val="80285916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E83DE-D139-2773-D5F1-2048C52867AC}"/>
            </a:ext>
          </a:extLst>
        </p:cNvPr>
        <p:cNvGrpSpPr/>
        <p:nvPr/>
      </p:nvGrpSpPr>
      <p:grpSpPr>
        <a:xfrm>
          <a:off x="0" y="0"/>
          <a:ext cx="0" cy="0"/>
          <a:chOff x="0" y="0"/>
          <a:chExt cx="0" cy="0"/>
        </a:xfrm>
      </p:grpSpPr>
      <p:sp>
        <p:nvSpPr>
          <p:cNvPr id="2" name="Subtitle 1">
            <a:extLst>
              <a:ext uri="{FF2B5EF4-FFF2-40B4-BE49-F238E27FC236}">
                <a16:creationId xmlns:a16="http://schemas.microsoft.com/office/drawing/2014/main" id="{AB1AE0CD-2952-9875-2117-B12A71C9FE59}"/>
              </a:ext>
            </a:extLst>
          </p:cNvPr>
          <p:cNvSpPr>
            <a:spLocks noGrp="1"/>
          </p:cNvSpPr>
          <p:nvPr>
            <p:ph type="subTitle" idx="1"/>
          </p:nvPr>
        </p:nvSpPr>
        <p:spPr>
          <a:xfrm>
            <a:off x="838200" y="2050835"/>
            <a:ext cx="10515599" cy="1070557"/>
          </a:xfrm>
        </p:spPr>
        <p:txBody>
          <a:bodyPr/>
          <a:lstStyle/>
          <a:p>
            <a:r>
              <a:rPr lang="en-US" dirty="0" err="1">
                <a:sym typeface="Arial"/>
              </a:rPr>
              <a:t>Tổng</a:t>
            </a:r>
            <a:r>
              <a:rPr lang="en-US" dirty="0">
                <a:sym typeface="Arial"/>
              </a:rPr>
              <a:t> </a:t>
            </a:r>
            <a:r>
              <a:rPr lang="en-US" dirty="0" err="1">
                <a:sym typeface="Arial"/>
              </a:rPr>
              <a:t>quan</a:t>
            </a:r>
            <a:r>
              <a:rPr lang="en-US" dirty="0">
                <a:sym typeface="Arial"/>
              </a:rPr>
              <a:t> </a:t>
            </a:r>
            <a:r>
              <a:rPr lang="en-US" dirty="0" err="1">
                <a:sym typeface="Arial"/>
              </a:rPr>
              <a:t>về</a:t>
            </a:r>
            <a:r>
              <a:rPr lang="en-US" dirty="0">
                <a:sym typeface="Arial"/>
              </a:rPr>
              <a:t> </a:t>
            </a:r>
            <a:r>
              <a:rPr lang="en-US" dirty="0" err="1">
                <a:sym typeface="Arial"/>
              </a:rPr>
              <a:t>cấu</a:t>
            </a:r>
            <a:r>
              <a:rPr lang="en-US" dirty="0">
                <a:sym typeface="Arial"/>
              </a:rPr>
              <a:t> </a:t>
            </a:r>
            <a:r>
              <a:rPr lang="en-US" dirty="0" err="1">
                <a:sym typeface="Arial"/>
              </a:rPr>
              <a:t>trúc</a:t>
            </a:r>
            <a:r>
              <a:rPr lang="en-US" dirty="0">
                <a:sym typeface="Arial"/>
              </a:rPr>
              <a:t> </a:t>
            </a:r>
            <a:r>
              <a:rPr lang="en-US" dirty="0" err="1">
                <a:sym typeface="Arial"/>
              </a:rPr>
              <a:t>dự</a:t>
            </a:r>
            <a:r>
              <a:rPr lang="en-US" dirty="0">
                <a:sym typeface="Arial"/>
              </a:rPr>
              <a:t> </a:t>
            </a:r>
            <a:r>
              <a:rPr lang="en-US" dirty="0" err="1">
                <a:sym typeface="Arial"/>
              </a:rPr>
              <a:t>án</a:t>
            </a:r>
            <a:r>
              <a:rPr lang="en-US" dirty="0">
                <a:sym typeface="Arial"/>
              </a:rPr>
              <a:t> VSUEE </a:t>
            </a:r>
            <a:r>
              <a:rPr lang="en-US" dirty="0" err="1">
                <a:sym typeface="Arial"/>
              </a:rPr>
              <a:t>và</a:t>
            </a:r>
            <a:r>
              <a:rPr lang="en-US" dirty="0">
                <a:sym typeface="Arial"/>
              </a:rPr>
              <a:t> </a:t>
            </a:r>
            <a:r>
              <a:rPr lang="en-US" dirty="0" err="1">
                <a:sym typeface="Arial"/>
              </a:rPr>
              <a:t>vai</a:t>
            </a:r>
            <a:r>
              <a:rPr lang="en-US" dirty="0">
                <a:sym typeface="Arial"/>
              </a:rPr>
              <a:t> </a:t>
            </a:r>
            <a:r>
              <a:rPr lang="en-US" dirty="0" err="1">
                <a:sym typeface="Arial"/>
              </a:rPr>
              <a:t>trò</a:t>
            </a:r>
            <a:r>
              <a:rPr lang="en-US" dirty="0">
                <a:sym typeface="Arial"/>
              </a:rPr>
              <a:t>, </a:t>
            </a:r>
            <a:r>
              <a:rPr lang="en-US" dirty="0" err="1">
                <a:sym typeface="Arial"/>
              </a:rPr>
              <a:t>trách</a:t>
            </a:r>
            <a:r>
              <a:rPr lang="en-US" dirty="0">
                <a:sym typeface="Arial"/>
              </a:rPr>
              <a:t> </a:t>
            </a:r>
            <a:r>
              <a:rPr lang="en-US" dirty="0" err="1">
                <a:sym typeface="Arial"/>
              </a:rPr>
              <a:t>nhiệm</a:t>
            </a:r>
            <a:r>
              <a:rPr lang="en-US" dirty="0">
                <a:sym typeface="Arial"/>
              </a:rPr>
              <a:t> </a:t>
            </a:r>
            <a:r>
              <a:rPr lang="en-US" dirty="0" err="1">
                <a:sym typeface="Arial"/>
              </a:rPr>
              <a:t>của</a:t>
            </a:r>
            <a:r>
              <a:rPr lang="en-US" dirty="0">
                <a:sym typeface="Arial"/>
              </a:rPr>
              <a:t> PIE</a:t>
            </a:r>
          </a:p>
        </p:txBody>
      </p:sp>
    </p:spTree>
    <p:extLst>
      <p:ext uri="{BB962C8B-B14F-4D97-AF65-F5344CB8AC3E}">
        <p14:creationId xmlns:p14="http://schemas.microsoft.com/office/powerpoint/2010/main" val="25390302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oogle Shape;108;p22">
            <a:extLst>
              <a:ext uri="{FF2B5EF4-FFF2-40B4-BE49-F238E27FC236}">
                <a16:creationId xmlns:a16="http://schemas.microsoft.com/office/drawing/2014/main" id="{A42D08C1-5B25-5BD6-05A9-44DA03E20F61}"/>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Dự </a:t>
            </a:r>
            <a:r>
              <a:rPr lang="en-US" sz="3200" kern="0" dirty="0" err="1">
                <a:latin typeface="Cambria"/>
                <a:ea typeface="Cambria"/>
                <a:cs typeface="Cambria"/>
                <a:sym typeface="Cambria"/>
              </a:rPr>
              <a:t>án</a:t>
            </a:r>
            <a:r>
              <a:rPr lang="en-US" sz="3200" kern="0" dirty="0">
                <a:latin typeface="Cambria"/>
                <a:ea typeface="Cambria"/>
                <a:cs typeface="Cambria"/>
                <a:sym typeface="Cambria"/>
              </a:rPr>
              <a:t> VSUEE (2022 - 2026)</a:t>
            </a:r>
          </a:p>
        </p:txBody>
      </p:sp>
      <p:sp>
        <p:nvSpPr>
          <p:cNvPr id="4" name="Google Shape;66;p18">
            <a:extLst>
              <a:ext uri="{FF2B5EF4-FFF2-40B4-BE49-F238E27FC236}">
                <a16:creationId xmlns:a16="http://schemas.microsoft.com/office/drawing/2014/main" id="{C0F7394D-3D79-4D8B-673D-EC6BBE0B5B3B}"/>
              </a:ext>
            </a:extLst>
          </p:cNvPr>
          <p:cNvSpPr txBox="1">
            <a:spLocks/>
          </p:cNvSpPr>
          <p:nvPr/>
        </p:nvSpPr>
        <p:spPr>
          <a:xfrm>
            <a:off x="941166" y="2071867"/>
            <a:ext cx="10515600" cy="4478655"/>
          </a:xfrm>
          <a:prstGeom prst="rect">
            <a:avLst/>
          </a:prstGeom>
          <a:noFill/>
          <a:ln>
            <a:noFill/>
          </a:ln>
        </p:spPr>
        <p:txBody>
          <a:bodyPr spcFirstLastPara="1" wrap="square" lIns="91425" tIns="45700" rIns="91425" bIns="457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685800" indent="-457200" algn="just">
              <a:buSzPts val="1800"/>
              <a:buFont typeface="Arial"/>
              <a:buChar char="•"/>
            </a:pPr>
            <a:r>
              <a:rPr lang="vi-VN" sz="2000" b="1" dirty="0">
                <a:latin typeface="Arial"/>
                <a:ea typeface="Arial"/>
                <a:cs typeface="Arial"/>
                <a:sym typeface="Arial"/>
              </a:rPr>
              <a:t>Mục tiêu: </a:t>
            </a:r>
            <a:r>
              <a:rPr lang="vi-VN" sz="2000" dirty="0">
                <a:latin typeface="Arial"/>
                <a:ea typeface="Arial"/>
                <a:cs typeface="Arial"/>
                <a:sym typeface="Arial"/>
              </a:rPr>
              <a:t>Thúc đẩy sử dụng năng lượng tiết kiệm và hiệu quả trong lĩnh vực công nghiệp, góp phần đạt mục tiêu quốc gia về TKNL</a:t>
            </a:r>
          </a:p>
          <a:p>
            <a:pPr marL="685800" indent="-457200" algn="just">
              <a:buSzPts val="1800"/>
              <a:buFont typeface="Arial"/>
              <a:buChar char="•"/>
            </a:pPr>
            <a:r>
              <a:rPr lang="vi-VN" sz="2000" b="1" dirty="0">
                <a:latin typeface="Arial"/>
                <a:ea typeface="Arial"/>
                <a:cs typeface="Arial"/>
                <a:sym typeface="Arial"/>
              </a:rPr>
              <a:t>Nhà tài trợ: </a:t>
            </a:r>
            <a:r>
              <a:rPr lang="vi-VN" sz="2000" dirty="0">
                <a:latin typeface="Arial"/>
                <a:ea typeface="Arial"/>
                <a:cs typeface="Arial"/>
                <a:sym typeface="Arial"/>
              </a:rPr>
              <a:t>GCF, World Bank được ủy thác quản lý</a:t>
            </a:r>
            <a:endParaRPr lang="vi-VN" sz="2000" dirty="0"/>
          </a:p>
          <a:p>
            <a:pPr marL="685800" indent="-457200" algn="just">
              <a:buSzPts val="1800"/>
              <a:buFont typeface="Arial"/>
              <a:buChar char="•"/>
            </a:pPr>
            <a:r>
              <a:rPr lang="vi-VN" sz="2000" b="1" dirty="0">
                <a:latin typeface="Arial"/>
                <a:ea typeface="Arial"/>
                <a:cs typeface="Arial"/>
                <a:sym typeface="Arial"/>
              </a:rPr>
              <a:t>Quy mô: </a:t>
            </a:r>
            <a:r>
              <a:rPr lang="vi-VN" sz="2000" dirty="0">
                <a:latin typeface="Arial"/>
                <a:ea typeface="Arial"/>
                <a:cs typeface="Arial"/>
                <a:sym typeface="Arial"/>
              </a:rPr>
              <a:t>Tổng kinh phí 316,3 triệu USD</a:t>
            </a:r>
            <a:endParaRPr lang="vi-VN" sz="2000" dirty="0"/>
          </a:p>
          <a:p>
            <a:pPr marL="1143000" lvl="1" indent="-457200" algn="just">
              <a:buSzPts val="2400"/>
              <a:buFont typeface="Calibri"/>
              <a:buChar char="▪"/>
            </a:pPr>
            <a:r>
              <a:rPr lang="vi-VN" sz="2000" dirty="0">
                <a:latin typeface="Arial"/>
                <a:ea typeface="Arial"/>
                <a:cs typeface="Arial"/>
                <a:sym typeface="Arial"/>
              </a:rPr>
              <a:t>11,3 triệu USD không hoàn lại </a:t>
            </a:r>
            <a:endParaRPr lang="vi-VN" sz="2000" dirty="0"/>
          </a:p>
          <a:p>
            <a:pPr marL="1143000" lvl="1" indent="-457200" algn="just">
              <a:buSzPts val="2400"/>
              <a:buFont typeface="Calibri"/>
              <a:buChar char="▪"/>
            </a:pPr>
            <a:r>
              <a:rPr lang="vi-VN" sz="2000" dirty="0">
                <a:latin typeface="Arial"/>
                <a:ea typeface="Arial"/>
                <a:cs typeface="Arial"/>
                <a:sym typeface="Arial"/>
              </a:rPr>
              <a:t>75 triệu USD phát hành bảo lãnh </a:t>
            </a:r>
            <a:endParaRPr lang="vi-VN" sz="2000" dirty="0"/>
          </a:p>
          <a:p>
            <a:pPr marL="1143000" lvl="1" indent="-457200" algn="just">
              <a:buSzPts val="2400"/>
              <a:buFont typeface="Calibri"/>
              <a:buChar char="▪"/>
            </a:pPr>
            <a:r>
              <a:rPr lang="vi-VN" sz="2000" dirty="0">
                <a:latin typeface="Arial"/>
                <a:ea typeface="Arial"/>
                <a:cs typeface="Arial"/>
                <a:sym typeface="Arial"/>
              </a:rPr>
              <a:t>250 triệu USD Vốn huy động </a:t>
            </a:r>
            <a:endParaRPr lang="vi-VN" sz="2000" dirty="0"/>
          </a:p>
          <a:p>
            <a:pPr marL="571500" lvl="1" indent="-342900" algn="just">
              <a:buSzPts val="2400"/>
              <a:buFont typeface="Arial"/>
              <a:buChar char="•"/>
            </a:pPr>
            <a:r>
              <a:rPr lang="vi-VN" sz="2000" b="1" dirty="0">
                <a:latin typeface="Arial"/>
                <a:ea typeface="Arial"/>
                <a:cs typeface="Arial"/>
                <a:sym typeface="Arial"/>
              </a:rPr>
              <a:t>Đối tượng chính:</a:t>
            </a:r>
            <a:endParaRPr lang="vi-VN" sz="2000" dirty="0"/>
          </a:p>
          <a:p>
            <a:pPr marL="1143000" lvl="3" indent="-457200" algn="just">
              <a:buSzPts val="1800"/>
              <a:buFont typeface="Calibri"/>
              <a:buChar char="▪"/>
            </a:pPr>
            <a:r>
              <a:rPr lang="vi-VN" sz="2000" dirty="0">
                <a:latin typeface="Arial"/>
                <a:ea typeface="Arial"/>
                <a:cs typeface="Arial"/>
                <a:sym typeface="Arial"/>
              </a:rPr>
              <a:t>Doanh nghiệp công nghiệp</a:t>
            </a:r>
          </a:p>
          <a:p>
            <a:pPr marL="1143000" lvl="3" indent="-457200" algn="just">
              <a:buSzPts val="1800"/>
              <a:buFont typeface="Calibri"/>
              <a:buChar char="▪"/>
            </a:pPr>
            <a:r>
              <a:rPr lang="vi-VN" sz="2000" dirty="0">
                <a:latin typeface="Arial"/>
                <a:ea typeface="Arial"/>
                <a:cs typeface="Arial"/>
                <a:sym typeface="Arial"/>
              </a:rPr>
              <a:t>Các tổ chức tài chính tham gia dự án</a:t>
            </a:r>
            <a:endParaRPr lang="vi-VN" sz="2000" dirty="0"/>
          </a:p>
          <a:p>
            <a:pPr marL="1143000" lvl="3" indent="-457200" algn="just">
              <a:buSzPts val="1800"/>
              <a:buFont typeface="Calibri"/>
              <a:buChar char="▪"/>
            </a:pPr>
            <a:r>
              <a:rPr lang="vi-VN" sz="2000" dirty="0">
                <a:latin typeface="Arial"/>
                <a:ea typeface="Arial"/>
                <a:cs typeface="Arial"/>
                <a:sym typeface="Arial"/>
              </a:rPr>
              <a:t>Các công ty cung cấp dịch vụ năng lượng</a:t>
            </a:r>
            <a:endParaRPr lang="vi-VN" sz="2000" dirty="0"/>
          </a:p>
          <a:p>
            <a:pPr marL="1143000" lvl="3" indent="-457200" algn="just">
              <a:buSzPts val="1800"/>
              <a:buFont typeface="Calibri"/>
              <a:buChar char="▪"/>
            </a:pPr>
            <a:r>
              <a:rPr lang="vi-VN" sz="2000" dirty="0">
                <a:latin typeface="Arial"/>
                <a:ea typeface="Arial"/>
                <a:cs typeface="Arial"/>
                <a:sym typeface="Arial"/>
              </a:rPr>
              <a:t>Các nhà cung cấp thiết bị năng lượng</a:t>
            </a:r>
            <a:endParaRPr lang="vi-VN" sz="2000" dirty="0"/>
          </a:p>
        </p:txBody>
      </p:sp>
      <p:sp>
        <p:nvSpPr>
          <p:cNvPr id="2" name="Slide Number Placeholder 1">
            <a:extLst>
              <a:ext uri="{FF2B5EF4-FFF2-40B4-BE49-F238E27FC236}">
                <a16:creationId xmlns:a16="http://schemas.microsoft.com/office/drawing/2014/main" id="{02A7EDDE-CF41-86DF-F617-3F7DB3E398FC}"/>
              </a:ext>
            </a:extLst>
          </p:cNvPr>
          <p:cNvSpPr>
            <a:spLocks noGrp="1"/>
          </p:cNvSpPr>
          <p:nvPr>
            <p:ph type="sldNum" sz="quarter" idx="12"/>
          </p:nvPr>
        </p:nvSpPr>
        <p:spPr/>
        <p:txBody>
          <a:bodyPr/>
          <a:lstStyle/>
          <a:p>
            <a:fld id="{DDA70A67-A867-42F0-871F-01B78550C99D}" type="slidenum">
              <a:rPr lang="en-US" sz="1600" b="1" smtClean="0">
                <a:latin typeface="Arial" panose="020B0604020202020204" pitchFamily="34" charset="0"/>
                <a:cs typeface="Arial" panose="020B0604020202020204" pitchFamily="34" charset="0"/>
              </a:rPr>
              <a:t>5</a:t>
            </a:fld>
            <a:endParaRPr lang="en-US" sz="1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8620968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8E387D-469B-5DC5-A58F-86756D64BCB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AEA32463-F356-FDC4-5615-A889390F2F4B}"/>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a:latin typeface="Cambria"/>
                <a:ea typeface="Cambria"/>
                <a:cs typeface="Cambria"/>
                <a:sym typeface="Cambria"/>
              </a:rPr>
              <a:t>Các </a:t>
            </a:r>
            <a:r>
              <a:rPr lang="en-US" sz="3200" kern="0" dirty="0" err="1">
                <a:latin typeface="Cambria"/>
                <a:ea typeface="Cambria"/>
                <a:cs typeface="Cambria"/>
                <a:sym typeface="Cambria"/>
              </a:rPr>
              <a:t>hợp</a:t>
            </a:r>
            <a:r>
              <a:rPr lang="en-US" sz="3200" kern="0" dirty="0">
                <a:latin typeface="Cambria"/>
                <a:ea typeface="Cambria"/>
                <a:cs typeface="Cambria"/>
                <a:sym typeface="Cambria"/>
              </a:rPr>
              <a:t> </a:t>
            </a:r>
            <a:r>
              <a:rPr lang="en-US" sz="3200" kern="0" dirty="0" err="1">
                <a:latin typeface="Cambria"/>
                <a:ea typeface="Cambria"/>
                <a:cs typeface="Cambria"/>
                <a:sym typeface="Cambria"/>
              </a:rPr>
              <a:t>phần</a:t>
            </a:r>
            <a:r>
              <a:rPr lang="en-US" sz="3200" kern="0" dirty="0">
                <a:latin typeface="Cambria"/>
                <a:ea typeface="Cambria"/>
                <a:cs typeface="Cambria"/>
                <a:sym typeface="Cambria"/>
              </a:rPr>
              <a:t> </a:t>
            </a:r>
            <a:r>
              <a:rPr lang="en-US" sz="3200" kern="0" dirty="0" err="1">
                <a:latin typeface="Cambria"/>
                <a:ea typeface="Cambria"/>
                <a:cs typeface="Cambria"/>
                <a:sym typeface="Cambria"/>
              </a:rPr>
              <a:t>dự</a:t>
            </a:r>
            <a:r>
              <a:rPr lang="en-US" sz="3200" kern="0" dirty="0">
                <a:latin typeface="Cambria"/>
                <a:ea typeface="Cambria"/>
                <a:cs typeface="Cambria"/>
                <a:sym typeface="Cambria"/>
              </a:rPr>
              <a:t> </a:t>
            </a:r>
            <a:r>
              <a:rPr lang="en-US" sz="3200" kern="0" dirty="0" err="1">
                <a:latin typeface="Cambria"/>
                <a:ea typeface="Cambria"/>
                <a:cs typeface="Cambria"/>
                <a:sym typeface="Cambria"/>
              </a:rPr>
              <a:t>án</a:t>
            </a:r>
            <a:endParaRPr lang="en-US" sz="3200" kern="0" dirty="0">
              <a:latin typeface="Cambria"/>
              <a:ea typeface="Cambria"/>
              <a:cs typeface="Cambria"/>
              <a:sym typeface="Cambria"/>
            </a:endParaRPr>
          </a:p>
        </p:txBody>
      </p:sp>
      <p:sp>
        <p:nvSpPr>
          <p:cNvPr id="4" name="Slide Number Placeholder 3">
            <a:extLst>
              <a:ext uri="{FF2B5EF4-FFF2-40B4-BE49-F238E27FC236}">
                <a16:creationId xmlns:a16="http://schemas.microsoft.com/office/drawing/2014/main" id="{E3E65E62-18A5-D7A5-CBC5-E7886D697D0F}"/>
              </a:ext>
            </a:extLst>
          </p:cNvPr>
          <p:cNvSpPr>
            <a:spLocks noGrp="1"/>
          </p:cNvSpPr>
          <p:nvPr>
            <p:ph type="sldNum" sz="quarter" idx="12"/>
          </p:nvPr>
        </p:nvSpPr>
        <p:spPr/>
        <p:txBody>
          <a:bodyPr/>
          <a:lstStyle/>
          <a:p>
            <a:fld id="{DDA70A67-A867-42F0-871F-01B78550C99D}" type="slidenum">
              <a:rPr lang="en-US" smtClean="0"/>
              <a:pPr/>
              <a:t>6</a:t>
            </a:fld>
            <a:endParaRPr lang="en-US" dirty="0"/>
          </a:p>
        </p:txBody>
      </p:sp>
      <p:sp>
        <p:nvSpPr>
          <p:cNvPr id="5" name="Google Shape;94;p5">
            <a:extLst>
              <a:ext uri="{FF2B5EF4-FFF2-40B4-BE49-F238E27FC236}">
                <a16:creationId xmlns:a16="http://schemas.microsoft.com/office/drawing/2014/main" id="{07F25303-1215-BCC6-1598-486321648F7F}"/>
              </a:ext>
            </a:extLst>
          </p:cNvPr>
          <p:cNvSpPr txBox="1"/>
          <p:nvPr/>
        </p:nvSpPr>
        <p:spPr>
          <a:xfrm>
            <a:off x="666987" y="2316875"/>
            <a:ext cx="10768800" cy="4404600"/>
          </a:xfrm>
          <a:prstGeom prst="rect">
            <a:avLst/>
          </a:prstGeom>
          <a:noFill/>
          <a:ln>
            <a:noFill/>
          </a:ln>
        </p:spPr>
        <p:txBody>
          <a:bodyPr spcFirstLastPara="1" wrap="square" lIns="91425" tIns="45700" rIns="91425" bIns="45700" anchor="t" anchorCtr="0">
            <a:normAutofit/>
          </a:bodyPr>
          <a:lstStyle/>
          <a:p>
            <a:pPr marL="685800" marR="0" lvl="0" indent="-450850" algn="just" rtl="0">
              <a:lnSpc>
                <a:spcPct val="90000"/>
              </a:lnSpc>
              <a:spcBef>
                <a:spcPts val="0"/>
              </a:spcBef>
              <a:spcAft>
                <a:spcPts val="0"/>
              </a:spcAft>
              <a:buClr>
                <a:schemeClr val="dk1"/>
              </a:buClr>
              <a:buSzPts val="2100"/>
              <a:buFont typeface="Arial"/>
              <a:buChar char="•"/>
            </a:pPr>
            <a:r>
              <a:rPr lang="en-US" sz="1900" b="1" i="0" u="none" strike="noStrike" cap="none" dirty="0" err="1">
                <a:solidFill>
                  <a:schemeClr val="dk1"/>
                </a:solidFill>
                <a:latin typeface="Arial"/>
                <a:ea typeface="Arial"/>
                <a:cs typeface="Arial"/>
                <a:sym typeface="Arial"/>
              </a:rPr>
              <a:t>Vận</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hành</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Quỹ</a:t>
            </a:r>
            <a:r>
              <a:rPr lang="en-US" sz="1900" b="1" i="0" u="none" strike="noStrike" cap="none" dirty="0">
                <a:solidFill>
                  <a:schemeClr val="dk1"/>
                </a:solidFill>
                <a:latin typeface="Arial"/>
                <a:ea typeface="Arial"/>
                <a:cs typeface="Arial"/>
                <a:sym typeface="Arial"/>
              </a:rPr>
              <a:t> Chia </a:t>
            </a:r>
            <a:r>
              <a:rPr lang="en-US" sz="1900" b="1" i="0" u="none" strike="noStrike" cap="none" dirty="0" err="1">
                <a:solidFill>
                  <a:schemeClr val="dk1"/>
                </a:solidFill>
                <a:latin typeface="Arial"/>
                <a:ea typeface="Arial"/>
                <a:cs typeface="Arial"/>
                <a:sym typeface="Arial"/>
              </a:rPr>
              <a:t>sẻ</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rủi</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ro</a:t>
            </a:r>
            <a:r>
              <a:rPr lang="en-US" sz="1900" b="1" i="0" u="none" strike="noStrike" cap="none" dirty="0">
                <a:solidFill>
                  <a:schemeClr val="dk1"/>
                </a:solidFill>
                <a:latin typeface="Arial"/>
                <a:ea typeface="Arial"/>
                <a:cs typeface="Arial"/>
                <a:sym typeface="Arial"/>
              </a:rPr>
              <a:t> (RSF): </a:t>
            </a:r>
            <a:r>
              <a:rPr lang="en-US" sz="1900" b="0" i="0" u="none" strike="noStrike" cap="none" dirty="0" err="1">
                <a:solidFill>
                  <a:schemeClr val="dk1"/>
                </a:solidFill>
                <a:latin typeface="Arial"/>
                <a:ea typeface="Arial"/>
                <a:cs typeface="Arial"/>
                <a:sym typeface="Arial"/>
              </a:rPr>
              <a:t>Khoản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viện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trợ</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trị</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giá</a:t>
            </a:r>
            <a:r>
              <a:rPr lang="en-US" sz="1900" b="0" i="0" u="none" strike="noStrike" cap="none" dirty="0">
                <a:solidFill>
                  <a:schemeClr val="dk1"/>
                </a:solidFill>
                <a:latin typeface="Arial"/>
                <a:ea typeface="Arial"/>
                <a:cs typeface="Arial"/>
                <a:sym typeface="Arial"/>
              </a:rPr>
              <a:t> </a:t>
            </a:r>
            <a:r>
              <a:rPr lang="en-US" sz="1900" b="1" i="0" u="none" strike="noStrike" cap="none" dirty="0">
                <a:solidFill>
                  <a:schemeClr val="dk1"/>
                </a:solidFill>
                <a:latin typeface="Arial"/>
                <a:ea typeface="Arial"/>
                <a:cs typeface="Arial"/>
                <a:sym typeface="Arial"/>
              </a:rPr>
              <a:t>78 </a:t>
            </a:r>
            <a:r>
              <a:rPr lang="en-US" sz="1900" b="1" i="0" u="none" strike="noStrike" cap="none" dirty="0" err="1">
                <a:solidFill>
                  <a:schemeClr val="dk1"/>
                </a:solidFill>
                <a:latin typeface="Arial"/>
                <a:ea typeface="Arial"/>
                <a:cs typeface="Arial"/>
                <a:sym typeface="Arial"/>
              </a:rPr>
              <a:t>triệu</a:t>
            </a:r>
            <a:r>
              <a:rPr lang="en-US" sz="1900" b="1" i="0" u="none" strike="noStrike" cap="none" dirty="0">
                <a:solidFill>
                  <a:schemeClr val="dk1"/>
                </a:solidFill>
                <a:latin typeface="Arial"/>
                <a:ea typeface="Arial"/>
                <a:cs typeface="Arial"/>
                <a:sym typeface="Arial"/>
              </a:rPr>
              <a:t> USD </a:t>
            </a:r>
            <a:r>
              <a:rPr lang="en-US" sz="1900" b="0" i="0" u="none" strike="noStrike" cap="none" dirty="0" err="1">
                <a:solidFill>
                  <a:schemeClr val="dk1"/>
                </a:solidFill>
                <a:latin typeface="Arial"/>
                <a:ea typeface="Arial"/>
                <a:cs typeface="Arial"/>
                <a:sym typeface="Arial"/>
              </a:rPr>
              <a:t>trong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đó</a:t>
            </a:r>
            <a:r>
              <a:rPr lang="en-US" sz="1900" b="0" i="0" u="none" strike="noStrike" cap="none" dirty="0">
                <a:solidFill>
                  <a:schemeClr val="dk1"/>
                </a:solidFill>
                <a:latin typeface="Arial"/>
                <a:ea typeface="Arial"/>
                <a:cs typeface="Arial"/>
                <a:sym typeface="Arial"/>
              </a:rPr>
              <a:t>:</a:t>
            </a:r>
            <a:endParaRPr sz="1900" b="0" i="0" u="none" strike="noStrike" cap="none" dirty="0">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1" i="0" u="none" strike="noStrike" cap="none" dirty="0">
                <a:solidFill>
                  <a:schemeClr val="dk1"/>
                </a:solidFill>
                <a:latin typeface="Arial"/>
                <a:ea typeface="Arial"/>
                <a:cs typeface="Arial"/>
                <a:sym typeface="Arial"/>
              </a:rPr>
              <a:t>3 </a:t>
            </a:r>
            <a:r>
              <a:rPr lang="en-US" sz="1900" b="1" i="0" u="none" strike="noStrike" cap="none" dirty="0" err="1">
                <a:solidFill>
                  <a:schemeClr val="dk1"/>
                </a:solidFill>
                <a:latin typeface="Arial"/>
                <a:ea typeface="Arial"/>
                <a:cs typeface="Arial"/>
                <a:sym typeface="Arial"/>
              </a:rPr>
              <a:t>triệu</a:t>
            </a:r>
            <a:r>
              <a:rPr lang="en-US" sz="1900" b="1" i="0" u="none" strike="noStrike" cap="none" dirty="0">
                <a:solidFill>
                  <a:schemeClr val="dk1"/>
                </a:solidFill>
                <a:latin typeface="Arial"/>
                <a:ea typeface="Arial"/>
                <a:cs typeface="Arial"/>
                <a:sym typeface="Arial"/>
              </a:rPr>
              <a:t> USD: </a:t>
            </a:r>
            <a:r>
              <a:rPr lang="en-US" sz="1900" b="0" i="0" u="none" strike="noStrike" cap="none" dirty="0">
                <a:solidFill>
                  <a:schemeClr val="dk1"/>
                </a:solidFill>
                <a:latin typeface="Arial"/>
                <a:ea typeface="Arial"/>
                <a:cs typeface="Arial"/>
                <a:sym typeface="Arial"/>
              </a:rPr>
              <a:t>Chi </a:t>
            </a:r>
            <a:r>
              <a:rPr lang="en-US" sz="1900" b="0" i="0" u="none" strike="noStrike" cap="none" dirty="0" err="1">
                <a:solidFill>
                  <a:schemeClr val="dk1"/>
                </a:solidFill>
                <a:latin typeface="Arial"/>
                <a:ea typeface="Arial"/>
                <a:cs typeface="Arial"/>
                <a:sym typeface="Arial"/>
              </a:rPr>
              <a:t>trả</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hoạt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động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quản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lý</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quỹ</a:t>
            </a:r>
            <a:r>
              <a:rPr lang="en-US" sz="1900" b="0" i="0" u="none" strike="noStrike" cap="none" dirty="0">
                <a:solidFill>
                  <a:schemeClr val="dk1"/>
                </a:solidFill>
                <a:latin typeface="Arial"/>
                <a:ea typeface="Arial"/>
                <a:cs typeface="Arial"/>
                <a:sym typeface="Arial"/>
              </a:rPr>
              <a:t> RSF do </a:t>
            </a:r>
            <a:r>
              <a:rPr lang="en-US" sz="1900" b="0" i="0" u="none" strike="noStrike" cap="none" dirty="0" err="1">
                <a:solidFill>
                  <a:schemeClr val="dk1"/>
                </a:solidFill>
                <a:latin typeface="Arial"/>
                <a:ea typeface="Arial"/>
                <a:cs typeface="Arial"/>
                <a:sym typeface="Arial"/>
              </a:rPr>
              <a:t>Bộ</a:t>
            </a:r>
            <a:r>
              <a:rPr lang="en-US" sz="1900" b="0" i="0" u="none" strike="noStrike" cap="none" dirty="0">
                <a:solidFill>
                  <a:schemeClr val="dk1"/>
                </a:solidFill>
                <a:latin typeface="Arial"/>
                <a:ea typeface="Arial"/>
                <a:cs typeface="Arial"/>
                <a:sym typeface="Arial"/>
              </a:rPr>
              <a:t> Công Thương </a:t>
            </a:r>
            <a:r>
              <a:rPr lang="en-US" sz="1900" b="0" i="0" u="none" strike="noStrike" cap="none" dirty="0" err="1">
                <a:solidFill>
                  <a:schemeClr val="dk1"/>
                </a:solidFill>
                <a:latin typeface="Arial"/>
                <a:ea typeface="Arial"/>
                <a:cs typeface="Arial"/>
                <a:sym typeface="Arial"/>
              </a:rPr>
              <a:t>quản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lý</a:t>
            </a:r>
            <a:r>
              <a:rPr lang="en-US" sz="1900" b="0" i="0" u="none" strike="noStrike" cap="none" dirty="0">
                <a:solidFill>
                  <a:schemeClr val="dk1"/>
                </a:solidFill>
                <a:latin typeface="Arial"/>
                <a:ea typeface="Arial"/>
                <a:cs typeface="Arial"/>
                <a:sym typeface="Arial"/>
              </a:rPr>
              <a:t> → Do </a:t>
            </a:r>
            <a:r>
              <a:rPr lang="en-US" sz="1900" b="0" i="0" u="none" strike="noStrike" cap="none" dirty="0" err="1">
                <a:solidFill>
                  <a:schemeClr val="dk1"/>
                </a:solidFill>
                <a:latin typeface="Arial"/>
                <a:ea typeface="Arial"/>
                <a:cs typeface="Arial"/>
                <a:sym typeface="Arial"/>
              </a:rPr>
              <a:t>Bộ</a:t>
            </a:r>
            <a:r>
              <a:rPr lang="en-US" sz="1900" b="0" i="0" u="none" strike="noStrike" cap="none" dirty="0">
                <a:solidFill>
                  <a:schemeClr val="dk1"/>
                </a:solidFill>
                <a:latin typeface="Arial"/>
                <a:ea typeface="Arial"/>
                <a:cs typeface="Arial"/>
                <a:sym typeface="Arial"/>
              </a:rPr>
              <a:t> Công Thương </a:t>
            </a:r>
            <a:r>
              <a:rPr lang="en-US" sz="1900" b="0" i="0" u="none" strike="noStrike" cap="none" dirty="0" err="1">
                <a:solidFill>
                  <a:schemeClr val="dk1"/>
                </a:solidFill>
                <a:latin typeface="Arial"/>
                <a:ea typeface="Arial"/>
                <a:cs typeface="Arial"/>
                <a:sym typeface="Arial"/>
              </a:rPr>
              <a:t>ủy</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thác</a:t>
            </a:r>
            <a:r>
              <a:rPr lang="en-US" sz="1900" b="0" i="0" u="none" strike="noStrike" cap="none" dirty="0">
                <a:solidFill>
                  <a:schemeClr val="dk1"/>
                </a:solidFill>
                <a:latin typeface="Arial"/>
                <a:ea typeface="Arial"/>
                <a:cs typeface="Arial"/>
                <a:sym typeface="Arial"/>
              </a:rPr>
              <a:t> Ngân </a:t>
            </a:r>
            <a:r>
              <a:rPr lang="en-US" sz="1900" b="0" i="0" u="none" strike="noStrike" cap="none" dirty="0" err="1">
                <a:solidFill>
                  <a:schemeClr val="dk1"/>
                </a:solidFill>
                <a:latin typeface="Arial"/>
                <a:ea typeface="Arial"/>
                <a:cs typeface="Arial"/>
                <a:sym typeface="Arial"/>
              </a:rPr>
              <a:t>hàng</a:t>
            </a:r>
            <a:r>
              <a:rPr lang="en-US" sz="1900" b="0" i="0" u="none" strike="noStrike" cap="none" dirty="0">
                <a:solidFill>
                  <a:schemeClr val="dk1"/>
                </a:solidFill>
                <a:latin typeface="Arial"/>
                <a:ea typeface="Arial"/>
                <a:cs typeface="Arial"/>
                <a:sym typeface="Arial"/>
              </a:rPr>
              <a:t> TMCP </a:t>
            </a:r>
            <a:r>
              <a:rPr lang="en-US" sz="1900" b="0" i="0" u="none" strike="noStrike" cap="none" dirty="0" err="1">
                <a:solidFill>
                  <a:schemeClr val="dk1"/>
                </a:solidFill>
                <a:latin typeface="Arial"/>
                <a:ea typeface="Arial"/>
                <a:cs typeface="Arial"/>
                <a:sym typeface="Arial"/>
              </a:rPr>
              <a:t>Sài</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Gòn</a:t>
            </a:r>
            <a:r>
              <a:rPr lang="en-US" sz="1900" b="0" i="0" u="none" strike="noStrike" cap="none" dirty="0">
                <a:solidFill>
                  <a:schemeClr val="dk1"/>
                </a:solidFill>
                <a:latin typeface="Arial"/>
                <a:ea typeface="Arial"/>
                <a:cs typeface="Arial"/>
                <a:sym typeface="Arial"/>
              </a:rPr>
              <a:t> - Hà </a:t>
            </a:r>
            <a:r>
              <a:rPr lang="en-US" sz="1900" b="0" i="0" u="none" strike="noStrike" cap="none" dirty="0" err="1">
                <a:solidFill>
                  <a:schemeClr val="dk1"/>
                </a:solidFill>
                <a:latin typeface="Arial"/>
                <a:ea typeface="Arial"/>
                <a:cs typeface="Arial"/>
                <a:sym typeface="Arial"/>
              </a:rPr>
              <a:t>Nội</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quản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lý</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thông</a:t>
            </a:r>
            <a:r>
              <a:rPr lang="en-US" sz="1900" b="0" i="0" u="none" strike="noStrike" cap="none" dirty="0">
                <a:solidFill>
                  <a:schemeClr val="dk1"/>
                </a:solidFill>
                <a:latin typeface="Arial"/>
                <a:ea typeface="Arial"/>
                <a:cs typeface="Arial"/>
                <a:sym typeface="Arial"/>
              </a:rPr>
              <a:t> qua </a:t>
            </a:r>
            <a:r>
              <a:rPr lang="en-US" sz="1900" b="0" i="0" u="none" strike="noStrike" cap="none" dirty="0" err="1">
                <a:solidFill>
                  <a:schemeClr val="dk1"/>
                </a:solidFill>
                <a:latin typeface="Arial"/>
                <a:ea typeface="Arial"/>
                <a:cs typeface="Arial"/>
                <a:sym typeface="Arial"/>
              </a:rPr>
              <a:t>một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Hợp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đồng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thực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hiện</a:t>
            </a:r>
            <a:r>
              <a:rPr lang="en-US" sz="1900" b="0" i="0" u="none" strike="noStrike" cap="none" dirty="0">
                <a:solidFill>
                  <a:schemeClr val="dk1"/>
                </a:solidFill>
                <a:latin typeface="Arial"/>
                <a:ea typeface="Arial"/>
                <a:cs typeface="Arial"/>
                <a:sym typeface="Arial"/>
              </a:rPr>
              <a:t>.</a:t>
            </a:r>
            <a:endParaRPr sz="1900" b="0" i="0" u="none" strike="noStrike" cap="none" dirty="0">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1" i="0" u="none" strike="noStrike" cap="none" dirty="0">
                <a:solidFill>
                  <a:schemeClr val="dk1"/>
                </a:solidFill>
                <a:latin typeface="Arial"/>
                <a:ea typeface="Arial"/>
                <a:cs typeface="Arial"/>
                <a:sym typeface="Arial"/>
              </a:rPr>
              <a:t>75 </a:t>
            </a:r>
            <a:r>
              <a:rPr lang="en-US" sz="1900" b="1" i="0" u="none" strike="noStrike" cap="none" dirty="0" err="1">
                <a:solidFill>
                  <a:schemeClr val="dk1"/>
                </a:solidFill>
                <a:latin typeface="Arial"/>
                <a:ea typeface="Arial"/>
                <a:cs typeface="Arial"/>
                <a:sym typeface="Arial"/>
              </a:rPr>
              <a:t>triệu</a:t>
            </a:r>
            <a:r>
              <a:rPr lang="en-US" sz="1900" b="1" i="0" u="none" strike="noStrike" cap="none" dirty="0">
                <a:solidFill>
                  <a:schemeClr val="dk1"/>
                </a:solidFill>
                <a:latin typeface="Arial"/>
                <a:ea typeface="Arial"/>
                <a:cs typeface="Arial"/>
                <a:sym typeface="Arial"/>
              </a:rPr>
              <a:t> USD (WB </a:t>
            </a:r>
            <a:r>
              <a:rPr lang="en-US" sz="1900" b="1" i="0" u="none" strike="noStrike" cap="none" dirty="0" err="1">
                <a:solidFill>
                  <a:schemeClr val="dk1"/>
                </a:solidFill>
                <a:latin typeface="Arial"/>
                <a:ea typeface="Arial"/>
                <a:cs typeface="Arial"/>
                <a:sym typeface="Arial"/>
              </a:rPr>
              <a:t>quản</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lý</a:t>
            </a:r>
            <a:r>
              <a:rPr lang="en-US" sz="1900" b="1" i="0" u="none" strike="noStrike" cap="none" dirty="0">
                <a:solidFill>
                  <a:schemeClr val="dk1"/>
                </a:solidFill>
                <a:latin typeface="Arial"/>
                <a:ea typeface="Arial"/>
                <a:cs typeface="Arial"/>
                <a:sym typeface="Arial"/>
              </a:rPr>
              <a:t>): </a:t>
            </a:r>
            <a:r>
              <a:rPr lang="en-US" sz="1900" b="0" i="0" u="none" strike="noStrike" cap="none" dirty="0">
                <a:solidFill>
                  <a:schemeClr val="dk1"/>
                </a:solidFill>
                <a:latin typeface="Arial"/>
                <a:ea typeface="Arial"/>
                <a:cs typeface="Arial"/>
                <a:sym typeface="Arial"/>
              </a:rPr>
              <a:t>Cung </a:t>
            </a:r>
            <a:r>
              <a:rPr lang="en-US" sz="1900" b="0" i="0" u="none" strike="noStrike" cap="none" dirty="0" err="1">
                <a:solidFill>
                  <a:schemeClr val="dk1"/>
                </a:solidFill>
                <a:latin typeface="Arial"/>
                <a:ea typeface="Arial"/>
                <a:cs typeface="Arial"/>
                <a:sym typeface="Arial"/>
              </a:rPr>
              <a:t>cấp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bảo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lãnh</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một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phần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rủi</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ro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tín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dụng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tổ</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chức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tài</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chính</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tham</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gia</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dự</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án</a:t>
            </a:r>
            <a:r>
              <a:rPr lang="en-US" sz="1900" b="0" i="0" u="none" strike="noStrike" cap="none" dirty="0">
                <a:solidFill>
                  <a:schemeClr val="dk1"/>
                </a:solidFill>
                <a:latin typeface="Arial"/>
                <a:ea typeface="Arial"/>
                <a:cs typeface="Arial"/>
                <a:sym typeface="Arial"/>
              </a:rPr>
              <a:t> (PFI) </a:t>
            </a:r>
            <a:r>
              <a:rPr lang="en-US" sz="1900" b="0" i="0" u="none" strike="noStrike" cap="none" dirty="0" err="1">
                <a:solidFill>
                  <a:schemeClr val="dk1"/>
                </a:solidFill>
                <a:latin typeface="Arial"/>
                <a:ea typeface="Arial"/>
                <a:cs typeface="Arial"/>
                <a:sym typeface="Arial"/>
              </a:rPr>
              <a:t>mà</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cấp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vốn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vay</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đầu</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tư</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tiết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kiệm</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năng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lượng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doanh</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nghiệp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công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nghiệp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công</a:t>
            </a:r>
            <a:r>
              <a:rPr lang="en-US" sz="1900" b="0" i="0" u="none" strike="noStrike" cap="none" dirty="0">
                <a:solidFill>
                  <a:schemeClr val="dk1"/>
                </a:solidFill>
                <a:latin typeface="Arial"/>
                <a:ea typeface="Arial"/>
                <a:cs typeface="Arial"/>
                <a:sym typeface="Arial"/>
              </a:rPr>
              <a:t> ty </a:t>
            </a:r>
            <a:r>
              <a:rPr lang="en-US" sz="1900" b="0" i="0" u="none" strike="noStrike" cap="none" dirty="0" err="1">
                <a:solidFill>
                  <a:schemeClr val="dk1"/>
                </a:solidFill>
                <a:latin typeface="Arial"/>
                <a:ea typeface="Arial"/>
                <a:cs typeface="Arial"/>
                <a:sym typeface="Arial"/>
              </a:rPr>
              <a:t>cung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cấp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dịch</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vụ</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năng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lượng</a:t>
            </a:r>
            <a:r>
              <a:rPr lang="en-US" sz="1900" b="0" i="0" u="none" strike="noStrike" cap="none" dirty="0">
                <a:solidFill>
                  <a:schemeClr val="dk1"/>
                </a:solidFill>
                <a:latin typeface="Arial"/>
                <a:ea typeface="Arial"/>
                <a:cs typeface="Arial"/>
                <a:sym typeface="Arial"/>
              </a:rPr>
              <a:t> (ESCO).</a:t>
            </a:r>
            <a:endParaRPr sz="1900" b="0" i="0" u="none" strike="noStrike" cap="none" dirty="0">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0" i="0" u="none" strike="noStrike" cap="none" dirty="0">
                <a:solidFill>
                  <a:schemeClr val="dk1"/>
                </a:solidFill>
                <a:latin typeface="Arial"/>
                <a:ea typeface="Arial"/>
                <a:cs typeface="Arial"/>
                <a:sym typeface="Arial"/>
              </a:rPr>
              <a:t>Phạm vi </a:t>
            </a:r>
            <a:r>
              <a:rPr lang="en-US" sz="1900" b="0" i="0" u="none" strike="noStrike" cap="none" dirty="0" err="1">
                <a:solidFill>
                  <a:schemeClr val="dk1"/>
                </a:solidFill>
                <a:latin typeface="Arial"/>
                <a:ea typeface="Arial"/>
                <a:cs typeface="Arial"/>
                <a:sym typeface="Arial"/>
              </a:rPr>
              <a:t>bảo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lãnh</a:t>
            </a:r>
            <a:r>
              <a:rPr lang="en-US" sz="1900" b="0"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tối</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đa</a:t>
            </a:r>
            <a:r>
              <a:rPr lang="en-US" sz="1900" b="1" i="0" u="none" strike="noStrike" cap="none" dirty="0">
                <a:solidFill>
                  <a:schemeClr val="dk1"/>
                </a:solidFill>
                <a:latin typeface="Arial"/>
                <a:ea typeface="Arial"/>
                <a:cs typeface="Arial"/>
                <a:sym typeface="Arial"/>
              </a:rPr>
              <a:t> 50% </a:t>
            </a:r>
            <a:r>
              <a:rPr lang="en-US" sz="1900" b="0" i="0" u="none" strike="noStrike" cap="none" dirty="0" err="1">
                <a:solidFill>
                  <a:schemeClr val="dk1"/>
                </a:solidFill>
                <a:latin typeface="Arial"/>
                <a:ea typeface="Arial"/>
                <a:cs typeface="Arial"/>
                <a:sym typeface="Arial"/>
              </a:rPr>
              <a:t>giá</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trị</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khoản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vay</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đầu</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tư</a:t>
            </a:r>
            <a:r>
              <a:rPr lang="en-US" sz="1900" b="0" i="0" u="none" strike="noStrike" cap="none" dirty="0">
                <a:solidFill>
                  <a:schemeClr val="dk1"/>
                </a:solidFill>
                <a:latin typeface="Arial"/>
                <a:ea typeface="Arial"/>
                <a:cs typeface="Arial"/>
                <a:sym typeface="Arial"/>
              </a:rPr>
              <a:t> TKNL.</a:t>
            </a:r>
            <a:endParaRPr sz="1900" b="0" i="0" u="none" strike="noStrike" cap="none" dirty="0">
              <a:solidFill>
                <a:srgbClr val="000000"/>
              </a:solidFill>
              <a:latin typeface="Arial"/>
              <a:ea typeface="Arial"/>
              <a:cs typeface="Arial"/>
              <a:sym typeface="Arial"/>
            </a:endParaRPr>
          </a:p>
          <a:p>
            <a:pPr marL="685800" marR="0" lvl="0" indent="-450850" algn="just" rtl="0">
              <a:lnSpc>
                <a:spcPct val="90000"/>
              </a:lnSpc>
              <a:spcBef>
                <a:spcPts val="1000"/>
              </a:spcBef>
              <a:spcAft>
                <a:spcPts val="0"/>
              </a:spcAft>
              <a:buClr>
                <a:schemeClr val="dk1"/>
              </a:buClr>
              <a:buSzPts val="2100"/>
              <a:buFont typeface="Arial"/>
              <a:buChar char="•"/>
            </a:pPr>
            <a:r>
              <a:rPr lang="en-US" sz="1900" b="1" i="0" u="none" strike="noStrike" cap="none" dirty="0" err="1">
                <a:solidFill>
                  <a:schemeClr val="dk1"/>
                </a:solidFill>
                <a:latin typeface="Arial"/>
                <a:ea typeface="Arial"/>
                <a:cs typeface="Arial"/>
                <a:sym typeface="Arial"/>
              </a:rPr>
              <a:t>Hỗ</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trợ</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kỹ</a:t>
            </a:r>
            <a:r>
              <a:rPr lang="en-US" sz="1900" b="1" i="0" u="none" strike="noStrike" cap="none" dirty="0">
                <a:solidFill>
                  <a:schemeClr val="dk1"/>
                </a:solidFill>
                <a:latin typeface="Arial"/>
                <a:ea typeface="Arial"/>
                <a:cs typeface="Arial"/>
                <a:sym typeface="Arial"/>
              </a:rPr>
              <a:t> </a:t>
            </a:r>
            <a:r>
              <a:rPr lang="en-US" sz="1900" b="1" i="0" u="none" strike="noStrike" cap="none" dirty="0" err="1">
                <a:solidFill>
                  <a:schemeClr val="dk1"/>
                </a:solidFill>
                <a:latin typeface="Arial"/>
                <a:ea typeface="Arial"/>
                <a:cs typeface="Arial"/>
                <a:sym typeface="Arial"/>
              </a:rPr>
              <a:t>thuật</a:t>
            </a:r>
            <a:r>
              <a:rPr lang="en-US" sz="1900" b="1"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Khoản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viện</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trợ</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trị</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giá</a:t>
            </a:r>
            <a:r>
              <a:rPr lang="en-US" sz="1900" b="0" i="0" u="none" strike="noStrike" cap="none" dirty="0">
                <a:solidFill>
                  <a:schemeClr val="dk1"/>
                </a:solidFill>
                <a:latin typeface="Arial"/>
                <a:ea typeface="Arial"/>
                <a:cs typeface="Arial"/>
                <a:sym typeface="Arial"/>
              </a:rPr>
              <a:t> </a:t>
            </a:r>
            <a:r>
              <a:rPr lang="en-US" sz="1900" b="1" i="0" u="none" strike="noStrike" cap="none" dirty="0">
                <a:solidFill>
                  <a:schemeClr val="dk1"/>
                </a:solidFill>
                <a:latin typeface="Arial"/>
                <a:ea typeface="Arial"/>
                <a:cs typeface="Arial"/>
                <a:sym typeface="Arial"/>
              </a:rPr>
              <a:t>8,3 </a:t>
            </a:r>
            <a:r>
              <a:rPr lang="en-US" sz="1900" b="1" i="0" u="none" strike="noStrike" cap="none" dirty="0" err="1">
                <a:solidFill>
                  <a:schemeClr val="dk1"/>
                </a:solidFill>
                <a:latin typeface="Arial"/>
                <a:ea typeface="Arial"/>
                <a:cs typeface="Arial"/>
                <a:sym typeface="Arial"/>
              </a:rPr>
              <a:t>triệu</a:t>
            </a:r>
            <a:r>
              <a:rPr lang="en-US" sz="1900" b="1" i="0" u="none" strike="noStrike" cap="none" dirty="0">
                <a:solidFill>
                  <a:schemeClr val="dk1"/>
                </a:solidFill>
                <a:latin typeface="Arial"/>
                <a:ea typeface="Arial"/>
                <a:cs typeface="Arial"/>
                <a:sym typeface="Arial"/>
              </a:rPr>
              <a:t> USD</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cung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cấp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hỗ</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trợ</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kỹ</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thuật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cho</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PFI,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doanh</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nghiệp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công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nghiệp</a:t>
            </a:r>
            <a:r>
              <a:rPr lang="en-US" sz="1900" b="0" i="0" u="none" strike="noStrike" cap="none" dirty="0">
                <a:solidFill>
                  <a:schemeClr val="dk1"/>
                </a:solidFill>
                <a:latin typeface="Arial"/>
                <a:ea typeface="Arial"/>
                <a:cs typeface="Arial"/>
                <a:sym typeface="Arial"/>
              </a:rPr>
              <a:t>, ESCO </a:t>
            </a:r>
            <a:r>
              <a:rPr lang="en-US" sz="1900" b="0" i="0" u="none" strike="noStrike" cap="none" dirty="0" err="1">
                <a:solidFill>
                  <a:schemeClr val="dk1"/>
                </a:solidFill>
                <a:latin typeface="Arial"/>
                <a:ea typeface="Arial"/>
                <a:cs typeface="Arial"/>
                <a:sym typeface="Arial"/>
              </a:rPr>
              <a:t>và</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các</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nhà</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cung</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cấp</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thiết</a:t>
            </a:r>
            <a:r>
              <a:rPr lang="en-US" sz="1900" b="0" i="0" u="none" strike="noStrike" cap="none" dirty="0">
                <a:solidFill>
                  <a:schemeClr val="dk1"/>
                </a:solidFill>
                <a:latin typeface="Arial"/>
                <a:ea typeface="Arial"/>
                <a:cs typeface="Arial"/>
                <a:sym typeface="Arial"/>
              </a:rPr>
              <a:t> </a:t>
            </a:r>
            <a:r>
              <a:rPr lang="en-US" sz="1900" b="0" i="0" u="none" strike="noStrike" cap="none" dirty="0" err="1">
                <a:solidFill>
                  <a:schemeClr val="dk1"/>
                </a:solidFill>
                <a:latin typeface="Arial"/>
                <a:ea typeface="Arial"/>
                <a:cs typeface="Arial"/>
                <a:sym typeface="Arial"/>
              </a:rPr>
              <a:t>bị</a:t>
            </a:r>
            <a:r>
              <a:rPr lang="en-US" sz="1900" b="0" i="0" u="none" strike="noStrike" cap="none" dirty="0">
                <a:solidFill>
                  <a:schemeClr val="dk1"/>
                </a:solidFill>
                <a:latin typeface="Arial"/>
                <a:ea typeface="Arial"/>
                <a:cs typeface="Arial"/>
                <a:sym typeface="Arial"/>
              </a:rPr>
              <a:t> TKNL.</a:t>
            </a:r>
            <a:endParaRPr sz="19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839692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266E95-15CE-93BB-CDBD-DA42C26F7545}"/>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9562A319-AA1E-E551-2E86-E14AC27CEFC8}"/>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Sơ</a:t>
            </a:r>
            <a:r>
              <a:rPr lang="en-US" sz="3200" kern="0" dirty="0">
                <a:latin typeface="Cambria"/>
                <a:ea typeface="Cambria"/>
                <a:cs typeface="Cambria"/>
                <a:sym typeface="Cambria"/>
              </a:rPr>
              <a:t> </a:t>
            </a:r>
            <a:r>
              <a:rPr lang="en-US" sz="3200" kern="0" dirty="0" err="1">
                <a:latin typeface="Cambria"/>
                <a:ea typeface="Cambria"/>
                <a:cs typeface="Cambria"/>
                <a:sym typeface="Cambria"/>
              </a:rPr>
              <a:t>đồ</a:t>
            </a:r>
            <a:r>
              <a:rPr lang="en-US" sz="3200" kern="0" dirty="0">
                <a:latin typeface="Cambria"/>
                <a:ea typeface="Cambria"/>
                <a:cs typeface="Cambria"/>
                <a:sym typeface="Cambria"/>
              </a:rPr>
              <a:t> </a:t>
            </a:r>
            <a:r>
              <a:rPr lang="en-US" sz="3200" kern="0" dirty="0" err="1">
                <a:latin typeface="Cambria"/>
                <a:ea typeface="Cambria"/>
                <a:cs typeface="Cambria"/>
                <a:sym typeface="Cambria"/>
              </a:rPr>
              <a:t>tổ</a:t>
            </a:r>
            <a:r>
              <a:rPr lang="en-US" sz="3200" kern="0" dirty="0">
                <a:latin typeface="Cambria"/>
                <a:ea typeface="Cambria"/>
                <a:cs typeface="Cambria"/>
                <a:sym typeface="Cambria"/>
              </a:rPr>
              <a:t> </a:t>
            </a:r>
            <a:r>
              <a:rPr lang="en-US" sz="3200" kern="0" dirty="0" err="1">
                <a:latin typeface="Cambria"/>
                <a:ea typeface="Cambria"/>
                <a:cs typeface="Cambria"/>
                <a:sym typeface="Cambria"/>
              </a:rPr>
              <a:t>chức</a:t>
            </a:r>
            <a:endParaRPr lang="en-US" sz="3200" kern="0" dirty="0">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1BD1E2AC-8ED3-ED0A-11F9-365494BB6346}"/>
              </a:ext>
            </a:extLst>
          </p:cNvPr>
          <p:cNvSpPr>
            <a:spLocks noGrp="1"/>
          </p:cNvSpPr>
          <p:nvPr>
            <p:ph type="sldNum" sz="quarter" idx="12"/>
          </p:nvPr>
        </p:nvSpPr>
        <p:spPr/>
        <p:txBody>
          <a:bodyPr/>
          <a:lstStyle/>
          <a:p>
            <a:fld id="{DDA70A67-A867-42F0-871F-01B78550C99D}" type="slidenum">
              <a:rPr lang="en-US" smtClean="0"/>
              <a:t>7</a:t>
            </a:fld>
            <a:endParaRPr lang="en-US" dirty="0"/>
          </a:p>
        </p:txBody>
      </p:sp>
      <p:pic>
        <p:nvPicPr>
          <p:cNvPr id="5" name="Google Shape;101;p6">
            <a:extLst>
              <a:ext uri="{FF2B5EF4-FFF2-40B4-BE49-F238E27FC236}">
                <a16:creationId xmlns:a16="http://schemas.microsoft.com/office/drawing/2014/main" id="{DB0BA007-1000-7E78-DD85-697A96971579}"/>
              </a:ext>
            </a:extLst>
          </p:cNvPr>
          <p:cNvPicPr preferRelativeResize="0"/>
          <p:nvPr/>
        </p:nvPicPr>
        <p:blipFill rotWithShape="1">
          <a:blip r:embed="rId2">
            <a:alphaModFix/>
          </a:blip>
          <a:srcRect/>
          <a:stretch/>
        </p:blipFill>
        <p:spPr>
          <a:xfrm>
            <a:off x="749567" y="2281550"/>
            <a:ext cx="10877817" cy="4439925"/>
          </a:xfrm>
          <a:prstGeom prst="rect">
            <a:avLst/>
          </a:prstGeom>
          <a:noFill/>
          <a:ln>
            <a:noFill/>
          </a:ln>
        </p:spPr>
      </p:pic>
    </p:spTree>
    <p:extLst>
      <p:ext uri="{BB962C8B-B14F-4D97-AF65-F5344CB8AC3E}">
        <p14:creationId xmlns:p14="http://schemas.microsoft.com/office/powerpoint/2010/main" val="34018818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B2E967-5F65-7614-836B-F3C07C3D5F40}"/>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C791D44B-1629-4DB2-7A52-7BFC8F04B0CC}"/>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Sơ</a:t>
            </a:r>
            <a:r>
              <a:rPr lang="en-US" sz="3200" kern="0" dirty="0">
                <a:latin typeface="Cambria"/>
                <a:ea typeface="Cambria"/>
                <a:cs typeface="Cambria"/>
                <a:sym typeface="Cambria"/>
              </a:rPr>
              <a:t> </a:t>
            </a:r>
            <a:r>
              <a:rPr lang="en-US" sz="3200" kern="0" dirty="0" err="1">
                <a:latin typeface="Cambria"/>
                <a:ea typeface="Cambria"/>
                <a:cs typeface="Cambria"/>
                <a:sym typeface="Cambria"/>
              </a:rPr>
              <a:t>đồ</a:t>
            </a:r>
            <a:r>
              <a:rPr lang="en-US" sz="3200" kern="0" dirty="0">
                <a:latin typeface="Cambria"/>
                <a:ea typeface="Cambria"/>
                <a:cs typeface="Cambria"/>
                <a:sym typeface="Cambria"/>
              </a:rPr>
              <a:t> </a:t>
            </a:r>
            <a:r>
              <a:rPr lang="en-US" sz="3200" kern="0" dirty="0" err="1">
                <a:latin typeface="Cambria"/>
                <a:ea typeface="Cambria"/>
                <a:cs typeface="Cambria"/>
                <a:sym typeface="Cambria"/>
              </a:rPr>
              <a:t>tổ</a:t>
            </a:r>
            <a:r>
              <a:rPr lang="en-US" sz="3200" kern="0" dirty="0">
                <a:latin typeface="Cambria"/>
                <a:ea typeface="Cambria"/>
                <a:cs typeface="Cambria"/>
                <a:sym typeface="Cambria"/>
              </a:rPr>
              <a:t> </a:t>
            </a:r>
            <a:r>
              <a:rPr lang="en-US" sz="3200" kern="0" dirty="0" err="1">
                <a:latin typeface="Cambria"/>
                <a:ea typeface="Cambria"/>
                <a:cs typeface="Cambria"/>
                <a:sym typeface="Cambria"/>
              </a:rPr>
              <a:t>chức</a:t>
            </a:r>
            <a:endParaRPr lang="en-US" sz="3200" kern="0" dirty="0">
              <a:latin typeface="Cambria"/>
              <a:ea typeface="Cambria"/>
              <a:cs typeface="Cambria"/>
              <a:sym typeface="Cambria"/>
            </a:endParaRPr>
          </a:p>
        </p:txBody>
      </p:sp>
      <p:sp>
        <p:nvSpPr>
          <p:cNvPr id="2" name="Slide Number Placeholder 1">
            <a:extLst>
              <a:ext uri="{FF2B5EF4-FFF2-40B4-BE49-F238E27FC236}">
                <a16:creationId xmlns:a16="http://schemas.microsoft.com/office/drawing/2014/main" id="{D0DAC825-0752-A588-09D3-B8EADD2292DE}"/>
              </a:ext>
            </a:extLst>
          </p:cNvPr>
          <p:cNvSpPr>
            <a:spLocks noGrp="1"/>
          </p:cNvSpPr>
          <p:nvPr>
            <p:ph type="sldNum" sz="quarter" idx="12"/>
          </p:nvPr>
        </p:nvSpPr>
        <p:spPr/>
        <p:txBody>
          <a:bodyPr/>
          <a:lstStyle/>
          <a:p>
            <a:fld id="{DDA70A67-A867-42F0-871F-01B78550C99D}" type="slidenum">
              <a:rPr lang="en-US" smtClean="0"/>
              <a:t>8</a:t>
            </a:fld>
            <a:endParaRPr lang="en-US" dirty="0"/>
          </a:p>
        </p:txBody>
      </p:sp>
      <p:sp>
        <p:nvSpPr>
          <p:cNvPr id="7" name="Google Shape;108;p7">
            <a:extLst>
              <a:ext uri="{FF2B5EF4-FFF2-40B4-BE49-F238E27FC236}">
                <a16:creationId xmlns:a16="http://schemas.microsoft.com/office/drawing/2014/main" id="{188BCE5D-EBC7-D413-26FD-B6A46E27593E}"/>
              </a:ext>
            </a:extLst>
          </p:cNvPr>
          <p:cNvSpPr/>
          <p:nvPr/>
        </p:nvSpPr>
        <p:spPr>
          <a:xfrm>
            <a:off x="1698786" y="2359228"/>
            <a:ext cx="8794427" cy="1550266"/>
          </a:xfrm>
          <a:custGeom>
            <a:avLst/>
            <a:gdLst/>
            <a:ahLst/>
            <a:cxnLst/>
            <a:rect l="l" t="t" r="r" b="b"/>
            <a:pathLst>
              <a:path w="11827826" h="2471666" extrusionOk="0">
                <a:moveTo>
                  <a:pt x="0" y="0"/>
                </a:moveTo>
                <a:lnTo>
                  <a:pt x="11827826" y="0"/>
                </a:lnTo>
                <a:lnTo>
                  <a:pt x="11827826" y="2471666"/>
                </a:lnTo>
                <a:lnTo>
                  <a:pt x="0" y="2471666"/>
                </a:lnTo>
                <a:lnTo>
                  <a:pt x="0" y="0"/>
                </a:lnTo>
                <a:close/>
              </a:path>
            </a:pathLst>
          </a:custGeom>
          <a:blipFill rotWithShape="1">
            <a:blip r:embed="rId2">
              <a:alphaModFix/>
            </a:blip>
            <a:stretch>
              <a:fillRect/>
            </a:stretch>
          </a:blipFill>
          <a:ln>
            <a:noFill/>
          </a:ln>
        </p:spPr>
        <p:txBody>
          <a:bodyPr/>
          <a:lstStyle/>
          <a:p>
            <a:endParaRPr lang="en-US" dirty="0"/>
          </a:p>
        </p:txBody>
      </p:sp>
      <p:sp>
        <p:nvSpPr>
          <p:cNvPr id="9" name="Google Shape;110;p7">
            <a:extLst>
              <a:ext uri="{FF2B5EF4-FFF2-40B4-BE49-F238E27FC236}">
                <a16:creationId xmlns:a16="http://schemas.microsoft.com/office/drawing/2014/main" id="{E4197D36-47B5-36A3-1BED-1EAA1832954F}"/>
              </a:ext>
            </a:extLst>
          </p:cNvPr>
          <p:cNvSpPr txBox="1"/>
          <p:nvPr/>
        </p:nvSpPr>
        <p:spPr>
          <a:xfrm>
            <a:off x="838200" y="4581077"/>
            <a:ext cx="10771598"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US" sz="2000" b="0" i="1" u="none" strike="noStrike" cap="none" dirty="0">
                <a:solidFill>
                  <a:srgbClr val="000000"/>
                </a:solidFill>
                <a:latin typeface="Arial"/>
                <a:ea typeface="Arial"/>
                <a:cs typeface="Arial"/>
                <a:sym typeface="Arial"/>
              </a:rPr>
              <a:t>Trong </a:t>
            </a:r>
            <a:r>
              <a:rPr lang="en-US" sz="2000" b="0" i="1" u="none" strike="noStrike" cap="none" dirty="0" err="1">
                <a:solidFill>
                  <a:srgbClr val="000000"/>
                </a:solidFill>
                <a:latin typeface="Arial"/>
                <a:ea typeface="Arial"/>
                <a:cs typeface="Arial"/>
                <a:sym typeface="Arial"/>
              </a:rPr>
              <a:t>trường</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hợp</a:t>
            </a:r>
            <a:r>
              <a:rPr lang="en-US" sz="2000" b="0" i="1" u="none" strike="noStrike" cap="none" dirty="0">
                <a:solidFill>
                  <a:srgbClr val="000000"/>
                </a:solidFill>
                <a:latin typeface="Arial"/>
                <a:ea typeface="Arial"/>
                <a:cs typeface="Arial"/>
                <a:sym typeface="Arial"/>
              </a:rPr>
              <a:t> PFI </a:t>
            </a:r>
            <a:r>
              <a:rPr lang="en-US" sz="2000" b="0" i="1" u="none" strike="noStrike" cap="none" dirty="0" err="1">
                <a:solidFill>
                  <a:srgbClr val="000000"/>
                </a:solidFill>
                <a:latin typeface="Arial"/>
                <a:ea typeface="Arial"/>
                <a:cs typeface="Arial"/>
                <a:sym typeface="Arial"/>
              </a:rPr>
              <a:t>đã</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cấp</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tín</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dụng</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cho</a:t>
            </a:r>
            <a:r>
              <a:rPr lang="en-US" sz="2000" b="0" i="1" u="none" strike="noStrike" cap="none" dirty="0">
                <a:solidFill>
                  <a:srgbClr val="000000"/>
                </a:solidFill>
                <a:latin typeface="Arial"/>
                <a:ea typeface="Arial"/>
                <a:cs typeface="Arial"/>
                <a:sym typeface="Arial"/>
              </a:rPr>
              <a:t> IE </a:t>
            </a:r>
            <a:r>
              <a:rPr lang="en-US" sz="2000" b="0" i="1" u="none" strike="noStrike" cap="none" dirty="0" err="1">
                <a:solidFill>
                  <a:srgbClr val="000000"/>
                </a:solidFill>
                <a:latin typeface="Arial"/>
                <a:ea typeface="Arial"/>
                <a:cs typeface="Arial"/>
                <a:sym typeface="Arial"/>
              </a:rPr>
              <a:t>rồi</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thì</a:t>
            </a:r>
            <a:r>
              <a:rPr lang="en-US" sz="2000" b="0" i="1" u="none" strike="noStrike" cap="none" dirty="0">
                <a:solidFill>
                  <a:srgbClr val="000000"/>
                </a:solidFill>
                <a:latin typeface="Arial"/>
                <a:ea typeface="Arial"/>
                <a:cs typeface="Arial"/>
                <a:sym typeface="Arial"/>
              </a:rPr>
              <a:t> PFI </a:t>
            </a:r>
            <a:r>
              <a:rPr lang="en-US" sz="2000" b="0" i="1" u="none" strike="noStrike" cap="none" dirty="0" err="1">
                <a:solidFill>
                  <a:srgbClr val="000000"/>
                </a:solidFill>
                <a:latin typeface="Arial"/>
                <a:ea typeface="Arial"/>
                <a:cs typeface="Arial"/>
                <a:sym typeface="Arial"/>
              </a:rPr>
              <a:t>vẫn</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được</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đề</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nghị</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bảo</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lãnh</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từ</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Quỹ</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miễn</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là</a:t>
            </a:r>
            <a:r>
              <a:rPr lang="en-US" sz="2000" b="0" i="1" u="none" strike="noStrike" cap="none" dirty="0">
                <a:solidFill>
                  <a:srgbClr val="000000"/>
                </a:solidFill>
                <a:latin typeface="Arial"/>
                <a:ea typeface="Arial"/>
                <a:cs typeface="Arial"/>
                <a:sym typeface="Arial"/>
              </a:rPr>
              <a:t> PFI </a:t>
            </a:r>
            <a:r>
              <a:rPr lang="en-US" sz="2000" b="0" i="1" u="none" strike="noStrike" cap="none" dirty="0" err="1">
                <a:solidFill>
                  <a:srgbClr val="000000"/>
                </a:solidFill>
                <a:latin typeface="Arial"/>
                <a:ea typeface="Arial"/>
                <a:cs typeface="Arial"/>
                <a:sym typeface="Arial"/>
              </a:rPr>
              <a:t>chưa</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giải</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ngân</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khoản</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vay</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đó</a:t>
            </a:r>
            <a:r>
              <a:rPr lang="en-US" sz="2000" b="0" i="1" u="none" strike="noStrike" cap="none" dirty="0">
                <a:solidFill>
                  <a:srgbClr val="000000"/>
                </a:solidFill>
                <a:latin typeface="Arial"/>
                <a:ea typeface="Arial"/>
                <a:cs typeface="Arial"/>
                <a:sym typeface="Arial"/>
              </a:rPr>
              <a:t> </a:t>
            </a:r>
            <a:r>
              <a:rPr lang="en-US" sz="2000" b="0" i="1" u="none" strike="noStrike" cap="none" dirty="0" err="1">
                <a:solidFill>
                  <a:srgbClr val="000000"/>
                </a:solidFill>
                <a:latin typeface="Arial"/>
                <a:ea typeface="Arial"/>
                <a:cs typeface="Arial"/>
                <a:sym typeface="Arial"/>
              </a:rPr>
              <a:t>cho</a:t>
            </a:r>
            <a:r>
              <a:rPr lang="en-US" sz="2000" b="0" i="1" u="none" strike="noStrike" cap="none" dirty="0">
                <a:solidFill>
                  <a:srgbClr val="000000"/>
                </a:solidFill>
                <a:latin typeface="Arial"/>
                <a:ea typeface="Arial"/>
                <a:cs typeface="Arial"/>
                <a:sym typeface="Arial"/>
              </a:rPr>
              <a:t> IE</a:t>
            </a:r>
            <a:endParaRPr sz="2000" b="0" i="1"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3271320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278BEDA-62C9-FC86-F07E-8A290236B5CB}"/>
            </a:ext>
          </a:extLst>
        </p:cNvPr>
        <p:cNvGrpSpPr/>
        <p:nvPr/>
      </p:nvGrpSpPr>
      <p:grpSpPr>
        <a:xfrm>
          <a:off x="0" y="0"/>
          <a:ext cx="0" cy="0"/>
          <a:chOff x="0" y="0"/>
          <a:chExt cx="0" cy="0"/>
        </a:xfrm>
      </p:grpSpPr>
      <p:sp>
        <p:nvSpPr>
          <p:cNvPr id="3" name="Google Shape;108;p22">
            <a:extLst>
              <a:ext uri="{FF2B5EF4-FFF2-40B4-BE49-F238E27FC236}">
                <a16:creationId xmlns:a16="http://schemas.microsoft.com/office/drawing/2014/main" id="{B4DB7608-4A24-B533-A575-15DCF8DB8B2C}"/>
              </a:ext>
            </a:extLst>
          </p:cNvPr>
          <p:cNvSpPr txBox="1">
            <a:spLocks/>
          </p:cNvSpPr>
          <p:nvPr/>
        </p:nvSpPr>
        <p:spPr>
          <a:xfrm>
            <a:off x="941166" y="1347434"/>
            <a:ext cx="10494621" cy="724433"/>
          </a:xfrm>
          <a:prstGeom prst="rect">
            <a:avLst/>
          </a:prstGeom>
          <a:solidFill>
            <a:srgbClr val="004AAD"/>
          </a:solidFill>
          <a:ln>
            <a:noFill/>
          </a:ln>
        </p:spPr>
        <p:txBody>
          <a:bodyPr spcFirstLastPara="1" wrap="square" lIns="68575" tIns="34275" rIns="68575" bIns="34275" anchor="ctr" anchorCtr="0">
            <a:normAutofit fontScale="97500"/>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2700"/>
              <a:buFont typeface="Arial"/>
              <a:buNone/>
              <a:defRPr sz="2700" b="1" i="0" u="none" strike="noStrike" cap="none">
                <a:solidFill>
                  <a:schemeClr val="lt1"/>
                </a:solidFill>
                <a:latin typeface="Arial"/>
                <a:ea typeface="Arial"/>
                <a:cs typeface="Arial"/>
                <a:sym typeface="Arial"/>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pPr>
              <a:buSzPct val="111111"/>
            </a:pPr>
            <a:r>
              <a:rPr lang="en-US" sz="3200" kern="0" dirty="0" err="1">
                <a:latin typeface="Cambria"/>
                <a:ea typeface="Cambria"/>
                <a:cs typeface="Cambria"/>
                <a:sym typeface="Cambria"/>
              </a:rPr>
              <a:t>Cơ</a:t>
            </a:r>
            <a:r>
              <a:rPr lang="en-US" sz="3200" kern="0" dirty="0">
                <a:latin typeface="Cambria"/>
                <a:ea typeface="Cambria"/>
                <a:cs typeface="Cambria"/>
                <a:sym typeface="Cambria"/>
              </a:rPr>
              <a:t> </a:t>
            </a:r>
            <a:r>
              <a:rPr lang="en-US" sz="3200" kern="0" dirty="0" err="1">
                <a:latin typeface="Cambria"/>
                <a:ea typeface="Cambria"/>
                <a:cs typeface="Cambria"/>
                <a:sym typeface="Cambria"/>
              </a:rPr>
              <a:t>chế</a:t>
            </a:r>
            <a:r>
              <a:rPr lang="en-US" sz="3200" kern="0" dirty="0">
                <a:latin typeface="Cambria"/>
                <a:ea typeface="Cambria"/>
                <a:cs typeface="Cambria"/>
                <a:sym typeface="Cambria"/>
              </a:rPr>
              <a:t> </a:t>
            </a:r>
            <a:r>
              <a:rPr lang="en-US" sz="3200" kern="0" dirty="0" err="1">
                <a:latin typeface="Cambria"/>
                <a:ea typeface="Cambria"/>
                <a:cs typeface="Cambria"/>
                <a:sym typeface="Cambria"/>
              </a:rPr>
              <a:t>quỹ</a:t>
            </a:r>
            <a:r>
              <a:rPr lang="en-US" sz="3200" kern="0" dirty="0">
                <a:latin typeface="Cambria"/>
                <a:ea typeface="Cambria"/>
                <a:cs typeface="Cambria"/>
                <a:sym typeface="Cambria"/>
              </a:rPr>
              <a:t> chia </a:t>
            </a:r>
            <a:r>
              <a:rPr lang="en-US" sz="3200" kern="0" dirty="0" err="1">
                <a:latin typeface="Cambria"/>
                <a:ea typeface="Cambria"/>
                <a:cs typeface="Cambria"/>
                <a:sym typeface="Cambria"/>
              </a:rPr>
              <a:t>sẻ</a:t>
            </a:r>
            <a:r>
              <a:rPr lang="en-US" sz="3200" kern="0" dirty="0">
                <a:latin typeface="Cambria"/>
                <a:ea typeface="Cambria"/>
                <a:cs typeface="Cambria"/>
                <a:sym typeface="Cambria"/>
              </a:rPr>
              <a:t> </a:t>
            </a:r>
            <a:r>
              <a:rPr lang="en-US" sz="3200" kern="0" dirty="0" err="1">
                <a:latin typeface="Cambria"/>
                <a:ea typeface="Cambria"/>
                <a:cs typeface="Cambria"/>
                <a:sym typeface="Cambria"/>
              </a:rPr>
              <a:t>rủi</a:t>
            </a:r>
            <a:r>
              <a:rPr lang="en-US" sz="3200" kern="0" dirty="0">
                <a:latin typeface="Cambria"/>
                <a:ea typeface="Cambria"/>
                <a:cs typeface="Cambria"/>
                <a:sym typeface="Cambria"/>
              </a:rPr>
              <a:t> </a:t>
            </a:r>
            <a:r>
              <a:rPr lang="en-US" sz="3200" kern="0" dirty="0" err="1">
                <a:latin typeface="Cambria"/>
                <a:ea typeface="Cambria"/>
                <a:cs typeface="Cambria"/>
                <a:sym typeface="Cambria"/>
              </a:rPr>
              <a:t>ro</a:t>
            </a:r>
            <a:endParaRPr lang="en-US" sz="3200" kern="0" dirty="0">
              <a:latin typeface="Cambria"/>
              <a:ea typeface="Cambria"/>
              <a:cs typeface="Cambria"/>
              <a:sym typeface="Cambria"/>
            </a:endParaRPr>
          </a:p>
        </p:txBody>
      </p:sp>
      <p:sp>
        <p:nvSpPr>
          <p:cNvPr id="5" name="Google Shape;86;p21">
            <a:extLst>
              <a:ext uri="{FF2B5EF4-FFF2-40B4-BE49-F238E27FC236}">
                <a16:creationId xmlns:a16="http://schemas.microsoft.com/office/drawing/2014/main" id="{058BF98F-7134-C6E3-EAB2-B69E15F5FEFD}"/>
              </a:ext>
            </a:extLst>
          </p:cNvPr>
          <p:cNvSpPr txBox="1">
            <a:spLocks/>
          </p:cNvSpPr>
          <p:nvPr/>
        </p:nvSpPr>
        <p:spPr>
          <a:xfrm>
            <a:off x="82536" y="2167572"/>
            <a:ext cx="5588799" cy="4553903"/>
          </a:xfrm>
          <a:prstGeom prst="rect">
            <a:avLst/>
          </a:prstGeom>
          <a:solidFill>
            <a:srgbClr val="004AAD"/>
          </a:solidFill>
          <a:ln>
            <a:noFill/>
          </a:ln>
        </p:spPr>
        <p:txBody>
          <a:bodyPr spcFirstLastPara="1" wrap="square" lIns="91425" tIns="45700" rIns="91425" bIns="45700" anchor="t" anchorCtr="0">
            <a:normAutofit fontScale="92500" lnSpcReduction="2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lt1"/>
              </a:buClr>
              <a:buSzPts val="2800"/>
              <a:buFont typeface="Arial"/>
              <a:buNone/>
              <a:defRPr sz="2800" b="0" i="0" u="none" strike="noStrike" cap="none">
                <a:solidFill>
                  <a:schemeClr val="lt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lt1"/>
              </a:buClr>
              <a:buSzPts val="2400"/>
              <a:buFont typeface="Noto Sans Symbols"/>
              <a:buChar char="▪"/>
              <a:defRPr sz="2400" b="0" i="0" u="none" strike="noStrike" cap="none">
                <a:solidFill>
                  <a:schemeClr val="lt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lt1"/>
              </a:buClr>
              <a:buSzPts val="2000"/>
              <a:buFont typeface="Arial"/>
              <a:buNone/>
              <a:defRPr sz="2000" b="0" i="0" u="none" strike="noStrike" cap="none">
                <a:solidFill>
                  <a:schemeClr val="lt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lt1"/>
              </a:buClr>
              <a:buSzPts val="1800"/>
              <a:buFont typeface="Arial"/>
              <a:buChar char="•"/>
              <a:defRPr sz="1800" b="0" i="0" u="none" strike="noStrike" cap="none">
                <a:solidFill>
                  <a:schemeClr val="lt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pPr marL="228600" marR="0" lvl="0" indent="0" algn="l" defTabSz="914400" rtl="0" eaLnBrk="1" fontAlgn="auto" latinLnBrk="0" hangingPunct="1">
              <a:lnSpc>
                <a:spcPct val="130000"/>
              </a:lnSpc>
              <a:spcBef>
                <a:spcPts val="1000"/>
              </a:spcBef>
              <a:spcAft>
                <a:spcPts val="0"/>
              </a:spcAft>
              <a:buClr>
                <a:srgbClr val="FFFFFF"/>
              </a:buClr>
              <a:buSzPct val="151351"/>
              <a:buFont typeface="Arial"/>
              <a:buNone/>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Đơn vị thực hiện chương trình (PIE) sẽ phát hành bảo lãnh RSF cho các khoản vay của PFI có mục đích đầu tư cho tiết kiệm năng lượng (Tiểu dự án hợp lệ) của IE hoặc ESCO theo quy định tại Sổ tay Hướng dẫn thực hiện dự án do Bộ Công Thương ban hành.</a:t>
            </a:r>
          </a:p>
          <a:p>
            <a:pPr marL="571500" marR="0" lvl="0" indent="-342900" algn="l" defTabSz="914400" rtl="0" eaLnBrk="1" fontAlgn="auto" latinLnBrk="0" hangingPunct="1">
              <a:lnSpc>
                <a:spcPct val="130000"/>
              </a:lnSpc>
              <a:spcBef>
                <a:spcPts val="1000"/>
              </a:spcBef>
              <a:spcAft>
                <a:spcPts val="0"/>
              </a:spcAft>
              <a:buClr>
                <a:srgbClr val="FFFFFF"/>
              </a:buClr>
              <a:buSzPct val="151351"/>
              <a:buFont typeface="Arial" panose="020B0604020202020204" pitchFamily="34" charset="0"/>
              <a:buChar char="•"/>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75 triệu USD: hạn mức bảo lãnh GCF</a:t>
            </a:r>
            <a:endParaRPr kumimoji="0" lang="en-US" sz="2000" b="0" i="0" u="none" strike="noStrike" kern="0" cap="none" spc="0" normalizeH="0" baseline="0" noProof="0" dirty="0">
              <a:ln>
                <a:noFill/>
              </a:ln>
              <a:solidFill>
                <a:srgbClr val="FFFFFF"/>
              </a:solidFill>
              <a:effectLst/>
              <a:uLnTx/>
              <a:uFillTx/>
              <a:latin typeface="Arial"/>
              <a:ea typeface="Arial"/>
              <a:cs typeface="Arial"/>
              <a:sym typeface="Arial"/>
            </a:endParaRPr>
          </a:p>
          <a:p>
            <a:pPr marL="571500" marR="0" lvl="0" indent="-342900" algn="l" defTabSz="914400" rtl="0" eaLnBrk="1" fontAlgn="auto" latinLnBrk="0" hangingPunct="1">
              <a:lnSpc>
                <a:spcPct val="130000"/>
              </a:lnSpc>
              <a:spcBef>
                <a:spcPts val="1000"/>
              </a:spcBef>
              <a:spcAft>
                <a:spcPts val="0"/>
              </a:spcAft>
              <a:buClr>
                <a:srgbClr val="FFFFFF"/>
              </a:buClr>
              <a:buSzPct val="151351"/>
              <a:buFont typeface="Arial" panose="020B0604020202020204" pitchFamily="34" charset="0"/>
              <a:buChar char="•"/>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250.000 USD: mức vay tối thiểu (WB cân nhắc là sẽ bỏ giới hạn của khoản vay này)</a:t>
            </a:r>
            <a:endParaRPr kumimoji="0" lang="en-US" sz="2000" b="0" i="0" u="none" strike="noStrike" kern="0" cap="none" spc="0" normalizeH="0" baseline="0" noProof="0" dirty="0">
              <a:ln>
                <a:noFill/>
              </a:ln>
              <a:solidFill>
                <a:srgbClr val="FFFFFF"/>
              </a:solidFill>
              <a:effectLst/>
              <a:uLnTx/>
              <a:uFillTx/>
              <a:latin typeface="Arial"/>
              <a:ea typeface="Arial"/>
              <a:cs typeface="Arial"/>
              <a:sym typeface="Arial"/>
            </a:endParaRPr>
          </a:p>
          <a:p>
            <a:pPr marL="571500" marR="0" lvl="0" indent="-342900" algn="l" defTabSz="914400" rtl="0" eaLnBrk="1" fontAlgn="auto" latinLnBrk="0" hangingPunct="1">
              <a:lnSpc>
                <a:spcPct val="130000"/>
              </a:lnSpc>
              <a:spcBef>
                <a:spcPts val="1000"/>
              </a:spcBef>
              <a:spcAft>
                <a:spcPts val="0"/>
              </a:spcAft>
              <a:buClr>
                <a:srgbClr val="FFFFFF"/>
              </a:buClr>
              <a:buSzPct val="151351"/>
              <a:buFont typeface="Arial" panose="020B0604020202020204" pitchFamily="34" charset="0"/>
              <a:buChar char="•"/>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312.000 USD tổng đầu tư tối thiểu</a:t>
            </a:r>
            <a:endParaRPr kumimoji="0" lang="en-US" sz="2000" b="0" i="0" u="none" strike="noStrike" kern="0" cap="none" spc="0" normalizeH="0" baseline="0" noProof="0" dirty="0">
              <a:ln>
                <a:noFill/>
              </a:ln>
              <a:solidFill>
                <a:srgbClr val="FFFFFF"/>
              </a:solidFill>
              <a:effectLst/>
              <a:uLnTx/>
              <a:uFillTx/>
              <a:latin typeface="Arial"/>
              <a:ea typeface="Arial"/>
              <a:cs typeface="Arial"/>
              <a:sym typeface="Arial"/>
            </a:endParaRPr>
          </a:p>
          <a:p>
            <a:pPr marL="571500" marR="0" lvl="0" indent="-342900" algn="l" defTabSz="914400" rtl="0" eaLnBrk="1" fontAlgn="auto" latinLnBrk="0" hangingPunct="1">
              <a:lnSpc>
                <a:spcPct val="130000"/>
              </a:lnSpc>
              <a:spcBef>
                <a:spcPts val="1000"/>
              </a:spcBef>
              <a:spcAft>
                <a:spcPts val="0"/>
              </a:spcAft>
              <a:buClr>
                <a:srgbClr val="FFFFFF"/>
              </a:buClr>
              <a:buSzPct val="151351"/>
              <a:buFont typeface="Arial" panose="020B0604020202020204" pitchFamily="34" charset="0"/>
              <a:buChar char="•"/>
              <a:tabLst/>
              <a:defRPr/>
            </a:pPr>
            <a:r>
              <a:rPr kumimoji="0" lang="vi-VN" sz="2000" b="0" i="0" u="none" strike="noStrike" kern="0" cap="none" spc="0" normalizeH="0" baseline="0" noProof="0" dirty="0">
                <a:ln>
                  <a:noFill/>
                </a:ln>
                <a:solidFill>
                  <a:srgbClr val="FFFFFF"/>
                </a:solidFill>
                <a:effectLst/>
                <a:uLnTx/>
                <a:uFillTx/>
                <a:latin typeface="Arial"/>
                <a:ea typeface="Arial"/>
                <a:cs typeface="Arial"/>
                <a:sym typeface="Arial"/>
              </a:rPr>
              <a:t>15 năm triển khai dự án, phát hành bảo lãnh được trong 5 năm đầu.</a:t>
            </a:r>
          </a:p>
        </p:txBody>
      </p:sp>
      <p:sp>
        <p:nvSpPr>
          <p:cNvPr id="2" name="Slide Number Placeholder 1">
            <a:extLst>
              <a:ext uri="{FF2B5EF4-FFF2-40B4-BE49-F238E27FC236}">
                <a16:creationId xmlns:a16="http://schemas.microsoft.com/office/drawing/2014/main" id="{B9F29802-A39A-6914-029D-9EAEA7D65F7F}"/>
              </a:ext>
            </a:extLst>
          </p:cNvPr>
          <p:cNvSpPr>
            <a:spLocks noGrp="1"/>
          </p:cNvSpPr>
          <p:nvPr>
            <p:ph type="sldNum" sz="quarter" idx="12"/>
          </p:nvPr>
        </p:nvSpPr>
        <p:spPr/>
        <p:txBody>
          <a:bodyPr/>
          <a:lstStyle/>
          <a:p>
            <a:fld id="{DDA70A67-A867-42F0-871F-01B78550C99D}" type="slidenum">
              <a:rPr lang="en-US" smtClean="0"/>
              <a:t>9</a:t>
            </a:fld>
            <a:endParaRPr lang="en-US" dirty="0"/>
          </a:p>
        </p:txBody>
      </p:sp>
      <p:pic>
        <p:nvPicPr>
          <p:cNvPr id="4" name="Google Shape;121;p8">
            <a:extLst>
              <a:ext uri="{FF2B5EF4-FFF2-40B4-BE49-F238E27FC236}">
                <a16:creationId xmlns:a16="http://schemas.microsoft.com/office/drawing/2014/main" id="{CD0B1E6D-FC6F-C086-B921-E9B364719D2B}"/>
              </a:ext>
            </a:extLst>
          </p:cNvPr>
          <p:cNvPicPr preferRelativeResize="0"/>
          <p:nvPr/>
        </p:nvPicPr>
        <p:blipFill rotWithShape="1">
          <a:blip r:embed="rId2">
            <a:alphaModFix/>
          </a:blip>
          <a:srcRect/>
          <a:stretch/>
        </p:blipFill>
        <p:spPr>
          <a:xfrm>
            <a:off x="5671335" y="2688476"/>
            <a:ext cx="6520665" cy="3667874"/>
          </a:xfrm>
          <a:prstGeom prst="rect">
            <a:avLst/>
          </a:prstGeom>
          <a:noFill/>
          <a:ln>
            <a:noFill/>
          </a:ln>
        </p:spPr>
      </p:pic>
    </p:spTree>
    <p:extLst>
      <p:ext uri="{BB962C8B-B14F-4D97-AF65-F5344CB8AC3E}">
        <p14:creationId xmlns:p14="http://schemas.microsoft.com/office/powerpoint/2010/main" val="35204304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571</TotalTime>
  <Words>1849</Words>
  <Application>Microsoft Office PowerPoint</Application>
  <PresentationFormat>Widescreen</PresentationFormat>
  <Paragraphs>114</Paragraphs>
  <Slides>18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Arial</vt:lpstr>
      <vt:lpstr>Calibri</vt:lpstr>
      <vt:lpstr>Cambria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Lan Cao</cp:lastModifiedBy>
  <cp:revision>22</cp:revision>
  <dcterms:created xsi:type="dcterms:W3CDTF">2024-10-28T02:26:51Z</dcterms:created>
  <dcterms:modified xsi:type="dcterms:W3CDTF">2025-10-21T03:25:55Z</dcterms:modified>
</cp:coreProperties>
</file>