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5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</p:sldMasterIdLst>
  <p:notesMasterIdLst>
    <p:notesMasterId r:id="rId54"/>
  </p:notesMasterIdLst>
  <p:sldIdLst>
    <p:sldId id="256" r:id="rId2"/>
    <p:sldId id="309" r:id="rId3"/>
    <p:sldId id="30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300" r:id="rId44"/>
    <p:sldId id="304" r:id="rId45"/>
    <p:sldId id="305" r:id="rId46"/>
    <p:sldId id="306" r:id="rId47"/>
    <p:sldId id="307" r:id="rId48"/>
    <p:sldId id="298" r:id="rId49"/>
    <p:sldId id="299" r:id="rId50"/>
    <p:sldId id="303" r:id="rId51"/>
    <p:sldId id="301" r:id="rId52"/>
    <p:sldId id="302" r:id="rId5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5" roundtripDataSignature="AMtx7mhqv0E9R9mVgGRUK6nVrEx6dj9ib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EDAA561-1376-4D35-8E8A-CA969C866384}">
  <a:tblStyle styleId="{AEDAA561-1376-4D35-8E8A-CA969C86638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53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ata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image" Target="../media/image8.png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/Relationships>
</file>

<file path=ppt/diagrams/_rels/drawing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sv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svg"/><Relationship Id="rId1" Type="http://schemas.openxmlformats.org/officeDocument/2006/relationships/image" Target="../media/image14.png"/><Relationship Id="rId6" Type="http://schemas.openxmlformats.org/officeDocument/2006/relationships/image" Target="../media/image19.svg"/><Relationship Id="rId5" Type="http://schemas.openxmlformats.org/officeDocument/2006/relationships/image" Target="../media/image18.png"/><Relationship Id="rId4" Type="http://schemas.openxmlformats.org/officeDocument/2006/relationships/image" Target="../media/image17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6_3">
  <dgm:title val=""/>
  <dgm:desc val=""/>
  <dgm:catLst>
    <dgm:cat type="accent6" pri="11300"/>
  </dgm:catLst>
  <dgm:styleLbl name="node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shade val="80000"/>
      </a:schemeClr>
      <a:schemeClr val="accent6">
        <a:tint val="7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/>
    <dgm:txEffectClrLst/>
  </dgm:styleLbl>
  <dgm:styleLbl name="lnNode1">
    <dgm:fillClrLst>
      <a:schemeClr val="accent6">
        <a:shade val="80000"/>
      </a:schemeClr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6">
        <a:shade val="90000"/>
      </a:schemeClr>
      <a:schemeClr val="accent6">
        <a:tint val="70000"/>
      </a:schemeClr>
    </dgm:fillClrLst>
    <dgm:linClrLst>
      <a:schemeClr val="accent6">
        <a:shade val="90000"/>
      </a:schemeClr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9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8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shade val="80000"/>
      </a:schemeClr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EEDFCF-7DB8-4C0A-90FC-3AD846280A5F}" type="doc">
      <dgm:prSet loTypeId="urn:microsoft.com/office/officeart/2008/layout/VerticalCurvedList" loCatId="list" qsTypeId="urn:microsoft.com/office/officeart/2005/8/quickstyle/simple3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DDBEA5DB-BDC8-4F0B-A6D3-34C7194748D0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GIỚI THIỆU CHUNG</a:t>
          </a:r>
        </a:p>
      </dgm:t>
    </dgm:pt>
    <dgm:pt modelId="{59C5880F-7E9E-4304-9567-1A3ECEA6C4B5}" type="parTrans" cxnId="{449EC4A8-3F60-4BCA-9EC2-27AEEA7284CB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BD69340-31F6-4B87-A2EC-175AAECDEE37}" type="sibTrans" cxnId="{449EC4A8-3F60-4BCA-9EC2-27AEEA7284CB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F6ADB97-1915-4A7C-8143-9E654936AD62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LẬP KẾ HOẠCH QUẢN LÝ RỦI RO</a:t>
          </a:r>
        </a:p>
      </dgm:t>
    </dgm:pt>
    <dgm:pt modelId="{F30CA1A3-4E30-4763-AAB2-28AF1BD8B1F4}" type="parTrans" cxnId="{AE0BC8DE-5C58-40EE-932B-AFBBF6D2C6F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0D13064-DBD7-4097-8533-823046B70FBF}" type="sibTrans" cxnId="{AE0BC8DE-5C58-40EE-932B-AFBBF6D2C6F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3FA0706-56B1-4CCA-B7E4-A53676B1A478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BÀI TẬP THỰC HÀNH</a:t>
          </a:r>
        </a:p>
      </dgm:t>
    </dgm:pt>
    <dgm:pt modelId="{56885E76-2749-41EC-904F-A1A7AF9A95FC}" type="parTrans" cxnId="{277475E2-1233-49D5-8AE0-FF48268D621A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D0A5143-F831-47E5-8A46-B4FC9BA8CFCA}" type="sibTrans" cxnId="{277475E2-1233-49D5-8AE0-FF48268D621A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50646CA-CA66-4697-AC96-91621CA7835C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QUY TRÌNH THEO PLVN</a:t>
          </a:r>
        </a:p>
      </dgm:t>
    </dgm:pt>
    <dgm:pt modelId="{0030860A-B2E7-407C-BE9F-B84DE6D7205E}" type="parTrans" cxnId="{F107373C-9214-424A-833A-0A1851866A0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2403587-7EE7-4B45-81ED-EA237B49C460}" type="sibTrans" cxnId="{F107373C-9214-424A-833A-0A1851866A09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21CE3CC-EB5C-4EF9-9FA9-20F4AD99BA2B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CHI TIẾT TIÊU CHUẨN ĐÁNH GIÁ</a:t>
          </a:r>
        </a:p>
      </dgm:t>
    </dgm:pt>
    <dgm:pt modelId="{77B10A03-C4B4-414D-968E-1B0DBDFCC2F1}" type="parTrans" cxnId="{BBC7C9A4-61B5-4D97-9433-379D20368DBF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D1483ED-7E31-4CC3-B133-01A0A7AE6807}" type="sibTrans" cxnId="{BBC7C9A4-61B5-4D97-9433-379D20368DBF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16A4C52-A12B-405C-8B09-8CBA59524F47}">
      <dgm:prSet phldrT="[Text]" custT="1"/>
      <dgm:spPr/>
      <dgm:t>
        <a:bodyPr/>
        <a:lstStyle/>
        <a:p>
          <a:r>
            <a:rPr lang="en-US" sz="2600">
              <a:latin typeface="Cambria" panose="02040503050406030204" pitchFamily="18" charset="0"/>
              <a:ea typeface="Cambria" panose="02040503050406030204" pitchFamily="18" charset="0"/>
            </a:rPr>
            <a:t>TÁC ĐỘNG CỦA CÁC DỰ ÁN TKLN</a:t>
          </a:r>
        </a:p>
      </dgm:t>
    </dgm:pt>
    <dgm:pt modelId="{95D8CC6D-86F7-4F67-A75A-3C44FF740989}" type="parTrans" cxnId="{72429498-5D78-4789-A470-CC6FB29BCCF4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1E95DD4-C004-4C0C-AE71-1988E40B67DF}" type="sibTrans" cxnId="{72429498-5D78-4789-A470-CC6FB29BCCF4}">
      <dgm:prSet/>
      <dgm:spPr/>
      <dgm:t>
        <a:bodyPr/>
        <a:lstStyle/>
        <a:p>
          <a:endParaRPr lang="en-US" sz="2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AFEBBCD-618D-4C3D-AD6F-E4176B24F8FE}" type="pres">
      <dgm:prSet presAssocID="{44EEDFCF-7DB8-4C0A-90FC-3AD846280A5F}" presName="Name0" presStyleCnt="0">
        <dgm:presLayoutVars>
          <dgm:chMax val="7"/>
          <dgm:chPref val="7"/>
          <dgm:dir/>
        </dgm:presLayoutVars>
      </dgm:prSet>
      <dgm:spPr/>
    </dgm:pt>
    <dgm:pt modelId="{0AC90549-2984-4FDB-8494-8F590DF49FBE}" type="pres">
      <dgm:prSet presAssocID="{44EEDFCF-7DB8-4C0A-90FC-3AD846280A5F}" presName="Name1" presStyleCnt="0"/>
      <dgm:spPr/>
    </dgm:pt>
    <dgm:pt modelId="{C6CBF76E-89DA-486E-A0BE-4FB6ABF1AE48}" type="pres">
      <dgm:prSet presAssocID="{44EEDFCF-7DB8-4C0A-90FC-3AD846280A5F}" presName="cycle" presStyleCnt="0"/>
      <dgm:spPr/>
    </dgm:pt>
    <dgm:pt modelId="{B28C5BA9-1736-43C0-84F9-A3F6D0D9F658}" type="pres">
      <dgm:prSet presAssocID="{44EEDFCF-7DB8-4C0A-90FC-3AD846280A5F}" presName="srcNode" presStyleLbl="node1" presStyleIdx="0" presStyleCnt="6"/>
      <dgm:spPr/>
    </dgm:pt>
    <dgm:pt modelId="{745BFFEE-3218-4FC3-9F8D-AAB1889DC451}" type="pres">
      <dgm:prSet presAssocID="{44EEDFCF-7DB8-4C0A-90FC-3AD846280A5F}" presName="conn" presStyleLbl="parChTrans1D2" presStyleIdx="0" presStyleCnt="1"/>
      <dgm:spPr/>
    </dgm:pt>
    <dgm:pt modelId="{7ADEFC06-CDC3-46E9-84F8-1CA0F1036C2A}" type="pres">
      <dgm:prSet presAssocID="{44EEDFCF-7DB8-4C0A-90FC-3AD846280A5F}" presName="extraNode" presStyleLbl="node1" presStyleIdx="0" presStyleCnt="6"/>
      <dgm:spPr/>
    </dgm:pt>
    <dgm:pt modelId="{CEF8CA75-6663-471D-98F9-7AFC25BE2927}" type="pres">
      <dgm:prSet presAssocID="{44EEDFCF-7DB8-4C0A-90FC-3AD846280A5F}" presName="dstNode" presStyleLbl="node1" presStyleIdx="0" presStyleCnt="6"/>
      <dgm:spPr/>
    </dgm:pt>
    <dgm:pt modelId="{4C3FC80E-5F51-43E9-B6CA-0EE53958948B}" type="pres">
      <dgm:prSet presAssocID="{DDBEA5DB-BDC8-4F0B-A6D3-34C7194748D0}" presName="text_1" presStyleLbl="node1" presStyleIdx="0" presStyleCnt="6">
        <dgm:presLayoutVars>
          <dgm:bulletEnabled val="1"/>
        </dgm:presLayoutVars>
      </dgm:prSet>
      <dgm:spPr/>
    </dgm:pt>
    <dgm:pt modelId="{805F91D7-5124-4159-A3C1-B68FED7A4DA6}" type="pres">
      <dgm:prSet presAssocID="{DDBEA5DB-BDC8-4F0B-A6D3-34C7194748D0}" presName="accent_1" presStyleCnt="0"/>
      <dgm:spPr/>
    </dgm:pt>
    <dgm:pt modelId="{471E645A-3655-4EF0-89F7-54808F691B68}" type="pres">
      <dgm:prSet presAssocID="{DDBEA5DB-BDC8-4F0B-A6D3-34C7194748D0}" presName="accentRepeatNode" presStyleLbl="solidFgAcc1" presStyleIdx="0" presStyleCnt="6"/>
      <dgm:spPr/>
    </dgm:pt>
    <dgm:pt modelId="{1F9CDEE0-7B53-4DE3-AE15-728702D4D12F}" type="pres">
      <dgm:prSet presAssocID="{A50646CA-CA66-4697-AC96-91621CA7835C}" presName="text_2" presStyleLbl="node1" presStyleIdx="1" presStyleCnt="6">
        <dgm:presLayoutVars>
          <dgm:bulletEnabled val="1"/>
        </dgm:presLayoutVars>
      </dgm:prSet>
      <dgm:spPr/>
    </dgm:pt>
    <dgm:pt modelId="{51A07396-44F4-4E1F-B5F0-48DC2C435516}" type="pres">
      <dgm:prSet presAssocID="{A50646CA-CA66-4697-AC96-91621CA7835C}" presName="accent_2" presStyleCnt="0"/>
      <dgm:spPr/>
    </dgm:pt>
    <dgm:pt modelId="{1FBB768F-A9E8-44AE-BC63-C7E1A3A6DD40}" type="pres">
      <dgm:prSet presAssocID="{A50646CA-CA66-4697-AC96-91621CA7835C}" presName="accentRepeatNode" presStyleLbl="solidFgAcc1" presStyleIdx="1" presStyleCnt="6"/>
      <dgm:spPr/>
    </dgm:pt>
    <dgm:pt modelId="{2509A1A5-806C-4DFE-951A-C6FAB6272036}" type="pres">
      <dgm:prSet presAssocID="{921CE3CC-EB5C-4EF9-9FA9-20F4AD99BA2B}" presName="text_3" presStyleLbl="node1" presStyleIdx="2" presStyleCnt="6">
        <dgm:presLayoutVars>
          <dgm:bulletEnabled val="1"/>
        </dgm:presLayoutVars>
      </dgm:prSet>
      <dgm:spPr/>
    </dgm:pt>
    <dgm:pt modelId="{80CE9A74-51BC-4836-91F0-5B81E2961A6B}" type="pres">
      <dgm:prSet presAssocID="{921CE3CC-EB5C-4EF9-9FA9-20F4AD99BA2B}" presName="accent_3" presStyleCnt="0"/>
      <dgm:spPr/>
    </dgm:pt>
    <dgm:pt modelId="{05886F15-9D93-43EE-860F-3A9768FFCC58}" type="pres">
      <dgm:prSet presAssocID="{921CE3CC-EB5C-4EF9-9FA9-20F4AD99BA2B}" presName="accentRepeatNode" presStyleLbl="solidFgAcc1" presStyleIdx="2" presStyleCnt="6"/>
      <dgm:spPr/>
    </dgm:pt>
    <dgm:pt modelId="{FB5881BB-0D04-459D-A668-7A78E4F8FDBD}" type="pres">
      <dgm:prSet presAssocID="{616A4C52-A12B-405C-8B09-8CBA59524F47}" presName="text_4" presStyleLbl="node1" presStyleIdx="3" presStyleCnt="6">
        <dgm:presLayoutVars>
          <dgm:bulletEnabled val="1"/>
        </dgm:presLayoutVars>
      </dgm:prSet>
      <dgm:spPr/>
    </dgm:pt>
    <dgm:pt modelId="{904B3E1A-34B3-4A43-8650-15D84AF481FE}" type="pres">
      <dgm:prSet presAssocID="{616A4C52-A12B-405C-8B09-8CBA59524F47}" presName="accent_4" presStyleCnt="0"/>
      <dgm:spPr/>
    </dgm:pt>
    <dgm:pt modelId="{01643C7A-7DA0-4E34-A079-6EFC74461D1D}" type="pres">
      <dgm:prSet presAssocID="{616A4C52-A12B-405C-8B09-8CBA59524F47}" presName="accentRepeatNode" presStyleLbl="solidFgAcc1" presStyleIdx="3" presStyleCnt="6"/>
      <dgm:spPr/>
    </dgm:pt>
    <dgm:pt modelId="{3F600986-104D-482A-9C86-D362BD80C058}" type="pres">
      <dgm:prSet presAssocID="{9F6ADB97-1915-4A7C-8143-9E654936AD62}" presName="text_5" presStyleLbl="node1" presStyleIdx="4" presStyleCnt="6">
        <dgm:presLayoutVars>
          <dgm:bulletEnabled val="1"/>
        </dgm:presLayoutVars>
      </dgm:prSet>
      <dgm:spPr/>
    </dgm:pt>
    <dgm:pt modelId="{D3E7A6EC-749A-4CD7-BA22-E4F6ACDBFCFE}" type="pres">
      <dgm:prSet presAssocID="{9F6ADB97-1915-4A7C-8143-9E654936AD62}" presName="accent_5" presStyleCnt="0"/>
      <dgm:spPr/>
    </dgm:pt>
    <dgm:pt modelId="{13465A79-CD5E-4D50-9879-92598B8FA40A}" type="pres">
      <dgm:prSet presAssocID="{9F6ADB97-1915-4A7C-8143-9E654936AD62}" presName="accentRepeatNode" presStyleLbl="solidFgAcc1" presStyleIdx="4" presStyleCnt="6"/>
      <dgm:spPr/>
    </dgm:pt>
    <dgm:pt modelId="{30A1C844-5D48-4449-9149-4A00C9A7E434}" type="pres">
      <dgm:prSet presAssocID="{33FA0706-56B1-4CCA-B7E4-A53676B1A478}" presName="text_6" presStyleLbl="node1" presStyleIdx="5" presStyleCnt="6">
        <dgm:presLayoutVars>
          <dgm:bulletEnabled val="1"/>
        </dgm:presLayoutVars>
      </dgm:prSet>
      <dgm:spPr/>
    </dgm:pt>
    <dgm:pt modelId="{5733661A-0E42-4E7E-98E4-DCE7A6AF76FA}" type="pres">
      <dgm:prSet presAssocID="{33FA0706-56B1-4CCA-B7E4-A53676B1A478}" presName="accent_6" presStyleCnt="0"/>
      <dgm:spPr/>
    </dgm:pt>
    <dgm:pt modelId="{48F954E1-80B4-49CA-B888-2B1102DE9FF7}" type="pres">
      <dgm:prSet presAssocID="{33FA0706-56B1-4CCA-B7E4-A53676B1A478}" presName="accentRepeatNode" presStyleLbl="solidFgAcc1" presStyleIdx="5" presStyleCnt="6"/>
      <dgm:spPr/>
    </dgm:pt>
  </dgm:ptLst>
  <dgm:cxnLst>
    <dgm:cxn modelId="{D0744112-1357-4F80-ABF9-D507ADF40DBC}" type="presOf" srcId="{DDBEA5DB-BDC8-4F0B-A6D3-34C7194748D0}" destId="{4C3FC80E-5F51-43E9-B6CA-0EE53958948B}" srcOrd="0" destOrd="0" presId="urn:microsoft.com/office/officeart/2008/layout/VerticalCurvedList"/>
    <dgm:cxn modelId="{F107373C-9214-424A-833A-0A1851866A09}" srcId="{44EEDFCF-7DB8-4C0A-90FC-3AD846280A5F}" destId="{A50646CA-CA66-4697-AC96-91621CA7835C}" srcOrd="1" destOrd="0" parTransId="{0030860A-B2E7-407C-BE9F-B84DE6D7205E}" sibTransId="{F2403587-7EE7-4B45-81ED-EA237B49C460}"/>
    <dgm:cxn modelId="{CD91EA3C-7DFA-4DC0-A388-F2E6827FC5A7}" type="presOf" srcId="{5BD69340-31F6-4B87-A2EC-175AAECDEE37}" destId="{745BFFEE-3218-4FC3-9F8D-AAB1889DC451}" srcOrd="0" destOrd="0" presId="urn:microsoft.com/office/officeart/2008/layout/VerticalCurvedList"/>
    <dgm:cxn modelId="{1DAC4B51-4AB9-4290-B2D0-E586A55FFB76}" type="presOf" srcId="{921CE3CC-EB5C-4EF9-9FA9-20F4AD99BA2B}" destId="{2509A1A5-806C-4DFE-951A-C6FAB6272036}" srcOrd="0" destOrd="0" presId="urn:microsoft.com/office/officeart/2008/layout/VerticalCurvedList"/>
    <dgm:cxn modelId="{36FC2684-0D28-4D74-A4B3-31228B2439A7}" type="presOf" srcId="{9F6ADB97-1915-4A7C-8143-9E654936AD62}" destId="{3F600986-104D-482A-9C86-D362BD80C058}" srcOrd="0" destOrd="0" presId="urn:microsoft.com/office/officeart/2008/layout/VerticalCurvedList"/>
    <dgm:cxn modelId="{8906AB90-278D-4401-B165-20AA7AE7952C}" type="presOf" srcId="{A50646CA-CA66-4697-AC96-91621CA7835C}" destId="{1F9CDEE0-7B53-4DE3-AE15-728702D4D12F}" srcOrd="0" destOrd="0" presId="urn:microsoft.com/office/officeart/2008/layout/VerticalCurvedList"/>
    <dgm:cxn modelId="{72429498-5D78-4789-A470-CC6FB29BCCF4}" srcId="{44EEDFCF-7DB8-4C0A-90FC-3AD846280A5F}" destId="{616A4C52-A12B-405C-8B09-8CBA59524F47}" srcOrd="3" destOrd="0" parTransId="{95D8CC6D-86F7-4F67-A75A-3C44FF740989}" sibTransId="{C1E95DD4-C004-4C0C-AE71-1988E40B67DF}"/>
    <dgm:cxn modelId="{BBC7C9A4-61B5-4D97-9433-379D20368DBF}" srcId="{44EEDFCF-7DB8-4C0A-90FC-3AD846280A5F}" destId="{921CE3CC-EB5C-4EF9-9FA9-20F4AD99BA2B}" srcOrd="2" destOrd="0" parTransId="{77B10A03-C4B4-414D-968E-1B0DBDFCC2F1}" sibTransId="{FD1483ED-7E31-4CC3-B133-01A0A7AE6807}"/>
    <dgm:cxn modelId="{449EC4A8-3F60-4BCA-9EC2-27AEEA7284CB}" srcId="{44EEDFCF-7DB8-4C0A-90FC-3AD846280A5F}" destId="{DDBEA5DB-BDC8-4F0B-A6D3-34C7194748D0}" srcOrd="0" destOrd="0" parTransId="{59C5880F-7E9E-4304-9567-1A3ECEA6C4B5}" sibTransId="{5BD69340-31F6-4B87-A2EC-175AAECDEE37}"/>
    <dgm:cxn modelId="{F925C6A9-E082-4FE1-A8DD-EEE74A249406}" type="presOf" srcId="{44EEDFCF-7DB8-4C0A-90FC-3AD846280A5F}" destId="{5AFEBBCD-618D-4C3D-AD6F-E4176B24F8FE}" srcOrd="0" destOrd="0" presId="urn:microsoft.com/office/officeart/2008/layout/VerticalCurvedList"/>
    <dgm:cxn modelId="{1A3D76C8-A592-411F-AE76-91B80AEC075D}" type="presOf" srcId="{616A4C52-A12B-405C-8B09-8CBA59524F47}" destId="{FB5881BB-0D04-459D-A668-7A78E4F8FDBD}" srcOrd="0" destOrd="0" presId="urn:microsoft.com/office/officeart/2008/layout/VerticalCurvedList"/>
    <dgm:cxn modelId="{A294DDDA-59F3-4236-BFA6-3B86569F763B}" type="presOf" srcId="{33FA0706-56B1-4CCA-B7E4-A53676B1A478}" destId="{30A1C844-5D48-4449-9149-4A00C9A7E434}" srcOrd="0" destOrd="0" presId="urn:microsoft.com/office/officeart/2008/layout/VerticalCurvedList"/>
    <dgm:cxn modelId="{AE0BC8DE-5C58-40EE-932B-AFBBF6D2C6F9}" srcId="{44EEDFCF-7DB8-4C0A-90FC-3AD846280A5F}" destId="{9F6ADB97-1915-4A7C-8143-9E654936AD62}" srcOrd="4" destOrd="0" parTransId="{F30CA1A3-4E30-4763-AAB2-28AF1BD8B1F4}" sibTransId="{E0D13064-DBD7-4097-8533-823046B70FBF}"/>
    <dgm:cxn modelId="{277475E2-1233-49D5-8AE0-FF48268D621A}" srcId="{44EEDFCF-7DB8-4C0A-90FC-3AD846280A5F}" destId="{33FA0706-56B1-4CCA-B7E4-A53676B1A478}" srcOrd="5" destOrd="0" parTransId="{56885E76-2749-41EC-904F-A1A7AF9A95FC}" sibTransId="{FD0A5143-F831-47E5-8A46-B4FC9BA8CFCA}"/>
    <dgm:cxn modelId="{426516D2-9B38-469F-9647-BB6D07EB2EDF}" type="presParOf" srcId="{5AFEBBCD-618D-4C3D-AD6F-E4176B24F8FE}" destId="{0AC90549-2984-4FDB-8494-8F590DF49FBE}" srcOrd="0" destOrd="0" presId="urn:microsoft.com/office/officeart/2008/layout/VerticalCurvedList"/>
    <dgm:cxn modelId="{0BD17CBA-7373-4344-8F4F-FDFA9B0EEE29}" type="presParOf" srcId="{0AC90549-2984-4FDB-8494-8F590DF49FBE}" destId="{C6CBF76E-89DA-486E-A0BE-4FB6ABF1AE48}" srcOrd="0" destOrd="0" presId="urn:microsoft.com/office/officeart/2008/layout/VerticalCurvedList"/>
    <dgm:cxn modelId="{8B3CEB47-71B7-4356-B8A0-A70A3B97D8E7}" type="presParOf" srcId="{C6CBF76E-89DA-486E-A0BE-4FB6ABF1AE48}" destId="{B28C5BA9-1736-43C0-84F9-A3F6D0D9F658}" srcOrd="0" destOrd="0" presId="urn:microsoft.com/office/officeart/2008/layout/VerticalCurvedList"/>
    <dgm:cxn modelId="{3564D096-F80C-49CB-A22E-52019C471CB4}" type="presParOf" srcId="{C6CBF76E-89DA-486E-A0BE-4FB6ABF1AE48}" destId="{745BFFEE-3218-4FC3-9F8D-AAB1889DC451}" srcOrd="1" destOrd="0" presId="urn:microsoft.com/office/officeart/2008/layout/VerticalCurvedList"/>
    <dgm:cxn modelId="{1847DF41-4A30-493D-8BFB-B690BE3FA701}" type="presParOf" srcId="{C6CBF76E-89DA-486E-A0BE-4FB6ABF1AE48}" destId="{7ADEFC06-CDC3-46E9-84F8-1CA0F1036C2A}" srcOrd="2" destOrd="0" presId="urn:microsoft.com/office/officeart/2008/layout/VerticalCurvedList"/>
    <dgm:cxn modelId="{DECED772-26A3-453C-9B2E-F048D377285F}" type="presParOf" srcId="{C6CBF76E-89DA-486E-A0BE-4FB6ABF1AE48}" destId="{CEF8CA75-6663-471D-98F9-7AFC25BE2927}" srcOrd="3" destOrd="0" presId="urn:microsoft.com/office/officeart/2008/layout/VerticalCurvedList"/>
    <dgm:cxn modelId="{B4F25ABF-2DA4-411A-8E78-1F6EB99551B0}" type="presParOf" srcId="{0AC90549-2984-4FDB-8494-8F590DF49FBE}" destId="{4C3FC80E-5F51-43E9-B6CA-0EE53958948B}" srcOrd="1" destOrd="0" presId="urn:microsoft.com/office/officeart/2008/layout/VerticalCurvedList"/>
    <dgm:cxn modelId="{ABA899DF-F7AC-4538-8E05-FDFE85E29DDD}" type="presParOf" srcId="{0AC90549-2984-4FDB-8494-8F590DF49FBE}" destId="{805F91D7-5124-4159-A3C1-B68FED7A4DA6}" srcOrd="2" destOrd="0" presId="urn:microsoft.com/office/officeart/2008/layout/VerticalCurvedList"/>
    <dgm:cxn modelId="{35505C69-C13A-45EF-B18C-38AF0451762F}" type="presParOf" srcId="{805F91D7-5124-4159-A3C1-B68FED7A4DA6}" destId="{471E645A-3655-4EF0-89F7-54808F691B68}" srcOrd="0" destOrd="0" presId="urn:microsoft.com/office/officeart/2008/layout/VerticalCurvedList"/>
    <dgm:cxn modelId="{57BD1940-A2A0-4461-8EBC-2F0123E34C3F}" type="presParOf" srcId="{0AC90549-2984-4FDB-8494-8F590DF49FBE}" destId="{1F9CDEE0-7B53-4DE3-AE15-728702D4D12F}" srcOrd="3" destOrd="0" presId="urn:microsoft.com/office/officeart/2008/layout/VerticalCurvedList"/>
    <dgm:cxn modelId="{86762FD8-2A42-4007-80F3-E10FF59DB541}" type="presParOf" srcId="{0AC90549-2984-4FDB-8494-8F590DF49FBE}" destId="{51A07396-44F4-4E1F-B5F0-48DC2C435516}" srcOrd="4" destOrd="0" presId="urn:microsoft.com/office/officeart/2008/layout/VerticalCurvedList"/>
    <dgm:cxn modelId="{E9903816-A0EF-47BA-AE70-100CD6C86760}" type="presParOf" srcId="{51A07396-44F4-4E1F-B5F0-48DC2C435516}" destId="{1FBB768F-A9E8-44AE-BC63-C7E1A3A6DD40}" srcOrd="0" destOrd="0" presId="urn:microsoft.com/office/officeart/2008/layout/VerticalCurvedList"/>
    <dgm:cxn modelId="{46BC2FFE-66D1-497C-9A54-E57D8B971DBC}" type="presParOf" srcId="{0AC90549-2984-4FDB-8494-8F590DF49FBE}" destId="{2509A1A5-806C-4DFE-951A-C6FAB6272036}" srcOrd="5" destOrd="0" presId="urn:microsoft.com/office/officeart/2008/layout/VerticalCurvedList"/>
    <dgm:cxn modelId="{BEDCC862-FD6D-449A-BED6-BF237462701F}" type="presParOf" srcId="{0AC90549-2984-4FDB-8494-8F590DF49FBE}" destId="{80CE9A74-51BC-4836-91F0-5B81E2961A6B}" srcOrd="6" destOrd="0" presId="urn:microsoft.com/office/officeart/2008/layout/VerticalCurvedList"/>
    <dgm:cxn modelId="{130353C1-5961-4ED2-BC2E-A6BE0DC5524E}" type="presParOf" srcId="{80CE9A74-51BC-4836-91F0-5B81E2961A6B}" destId="{05886F15-9D93-43EE-860F-3A9768FFCC58}" srcOrd="0" destOrd="0" presId="urn:microsoft.com/office/officeart/2008/layout/VerticalCurvedList"/>
    <dgm:cxn modelId="{1F5E0A20-A063-49F5-9E2B-9DC938C5C9A1}" type="presParOf" srcId="{0AC90549-2984-4FDB-8494-8F590DF49FBE}" destId="{FB5881BB-0D04-459D-A668-7A78E4F8FDBD}" srcOrd="7" destOrd="0" presId="urn:microsoft.com/office/officeart/2008/layout/VerticalCurvedList"/>
    <dgm:cxn modelId="{14BBA8BF-E155-47D3-8034-C758DFC4362B}" type="presParOf" srcId="{0AC90549-2984-4FDB-8494-8F590DF49FBE}" destId="{904B3E1A-34B3-4A43-8650-15D84AF481FE}" srcOrd="8" destOrd="0" presId="urn:microsoft.com/office/officeart/2008/layout/VerticalCurvedList"/>
    <dgm:cxn modelId="{774BE3CF-79E3-4201-AB27-B0287D50C72F}" type="presParOf" srcId="{904B3E1A-34B3-4A43-8650-15D84AF481FE}" destId="{01643C7A-7DA0-4E34-A079-6EFC74461D1D}" srcOrd="0" destOrd="0" presId="urn:microsoft.com/office/officeart/2008/layout/VerticalCurvedList"/>
    <dgm:cxn modelId="{D5A0A203-4DA0-4992-8628-EFA643057C64}" type="presParOf" srcId="{0AC90549-2984-4FDB-8494-8F590DF49FBE}" destId="{3F600986-104D-482A-9C86-D362BD80C058}" srcOrd="9" destOrd="0" presId="urn:microsoft.com/office/officeart/2008/layout/VerticalCurvedList"/>
    <dgm:cxn modelId="{9C802046-885F-41B8-80EA-3DC45C2BE810}" type="presParOf" srcId="{0AC90549-2984-4FDB-8494-8F590DF49FBE}" destId="{D3E7A6EC-749A-4CD7-BA22-E4F6ACDBFCFE}" srcOrd="10" destOrd="0" presId="urn:microsoft.com/office/officeart/2008/layout/VerticalCurvedList"/>
    <dgm:cxn modelId="{31673CA5-2A66-46DB-B50D-D268920A9A63}" type="presParOf" srcId="{D3E7A6EC-749A-4CD7-BA22-E4F6ACDBFCFE}" destId="{13465A79-CD5E-4D50-9879-92598B8FA40A}" srcOrd="0" destOrd="0" presId="urn:microsoft.com/office/officeart/2008/layout/VerticalCurvedList"/>
    <dgm:cxn modelId="{D4BB9821-9DFC-4E6D-A14D-5910507AB6D7}" type="presParOf" srcId="{0AC90549-2984-4FDB-8494-8F590DF49FBE}" destId="{30A1C844-5D48-4449-9149-4A00C9A7E434}" srcOrd="11" destOrd="0" presId="urn:microsoft.com/office/officeart/2008/layout/VerticalCurvedList"/>
    <dgm:cxn modelId="{A2472816-ECB9-42A7-B110-98D55AF24E78}" type="presParOf" srcId="{0AC90549-2984-4FDB-8494-8F590DF49FBE}" destId="{5733661A-0E42-4E7E-98E4-DCE7A6AF76FA}" srcOrd="12" destOrd="0" presId="urn:microsoft.com/office/officeart/2008/layout/VerticalCurvedList"/>
    <dgm:cxn modelId="{3C089A3F-6617-4531-A2F4-CC9E963BB5A2}" type="presParOf" srcId="{5733661A-0E42-4E7E-98E4-DCE7A6AF76FA}" destId="{48F954E1-80B4-49CA-B888-2B1102DE9FF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840BBB0-77CA-4AAD-AE58-0931ABE9BEEB}" type="doc">
      <dgm:prSet loTypeId="urn:microsoft.com/office/officeart/2005/8/layout/pictureOrgChart+Icon" loCatId="hierarchy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C35ECE2B-0837-4E97-9432-63EE76C641AE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Kịch bản triển</a:t>
          </a:r>
        </a:p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 khai dự án TKNL</a:t>
          </a:r>
        </a:p>
      </dgm:t>
    </dgm:pt>
    <dgm:pt modelId="{B5552BFD-2E2D-4111-9D4F-4E30A73C7022}" type="parTrans" cxnId="{4C93B6E9-BA2F-45E0-AC42-DF90C492E4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B5A027-B56A-4881-9C1D-F1CA7DC20A35}" type="sibTrans" cxnId="{4C93B6E9-BA2F-45E0-AC42-DF90C492E4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2F36962-DB77-4D79-A1A2-E9E4F026190A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Kịch bản xây mới</a:t>
          </a:r>
        </a:p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(Greenfield project)</a:t>
          </a:r>
        </a:p>
      </dgm:t>
    </dgm:pt>
    <dgm:pt modelId="{83D1A7BB-4D50-47C1-93AB-BAE8C1484D9B}" type="parTrans" cxnId="{A174CEB7-ED1F-4EE3-A3C1-0DC167F5AA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FCABB49-B417-42F1-B18E-875F6CBD8708}" type="sibTrans" cxnId="{A174CEB7-ED1F-4EE3-A3C1-0DC167F5AA07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05DB954-953D-4A4A-B224-0002E6E50C5C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Kịch bản cải tạo/ nâng cấp (Retrofit project)</a:t>
          </a:r>
        </a:p>
      </dgm:t>
    </dgm:pt>
    <dgm:pt modelId="{A382AC24-D073-43C1-85F0-9F5D2B006681}" type="parTrans" cxnId="{091C74BA-010D-4E75-92A4-F2E0EE5ECF4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D3AF0D7-E251-4119-8175-C0F41D64FD14}" type="sibTrans" cxnId="{091C74BA-010D-4E75-92A4-F2E0EE5ECF4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40CFC55-73C5-4F72-A5A9-4F334C066986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Kịch bản vận hành/quản lý (Operational Efficiency project)</a:t>
          </a:r>
        </a:p>
      </dgm:t>
    </dgm:pt>
    <dgm:pt modelId="{9DA567A9-50BE-4129-99F9-E5D7C52DA7A7}" type="parTrans" cxnId="{4AD73F76-45E2-408E-9A95-BF8B2E2DD45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148E1B0-FFE9-4665-A5DA-8E3E9C958CB2}" type="sibTrans" cxnId="{4AD73F76-45E2-408E-9A95-BF8B2E2DD45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7CEFB6C-68B5-4925-A536-A5AF90A07F61}" type="pres">
      <dgm:prSet presAssocID="{6840BBB0-77CA-4AAD-AE58-0931ABE9BEE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810976DF-3B03-4813-B8C6-32935ABCAEB7}" type="pres">
      <dgm:prSet presAssocID="{C35ECE2B-0837-4E97-9432-63EE76C641AE}" presName="hierRoot1" presStyleCnt="0">
        <dgm:presLayoutVars>
          <dgm:hierBranch val="init"/>
        </dgm:presLayoutVars>
      </dgm:prSet>
      <dgm:spPr/>
    </dgm:pt>
    <dgm:pt modelId="{B64AA07F-FDEB-4D61-86AD-14A41D06746B}" type="pres">
      <dgm:prSet presAssocID="{C35ECE2B-0837-4E97-9432-63EE76C641AE}" presName="rootComposite1" presStyleCnt="0"/>
      <dgm:spPr/>
    </dgm:pt>
    <dgm:pt modelId="{AF7E81FE-3A5F-4029-BE0A-D4FEC837A8DD}" type="pres">
      <dgm:prSet presAssocID="{C35ECE2B-0837-4E97-9432-63EE76C641AE}" presName="rootText1" presStyleLbl="node0" presStyleIdx="0" presStyleCnt="1" custScaleX="161861">
        <dgm:presLayoutVars>
          <dgm:chPref val="3"/>
        </dgm:presLayoutVars>
      </dgm:prSet>
      <dgm:spPr/>
    </dgm:pt>
    <dgm:pt modelId="{E7F1878D-03F8-4E22-9A49-37C2E8D809E1}" type="pres">
      <dgm:prSet presAssocID="{C35ECE2B-0837-4E97-9432-63EE76C641AE}" presName="rootPict1" presStyleLbl="alignImgPlace1" presStyleIdx="0" presStyleCnt="4" custScaleX="125233" custLinFactNeighborX="-88960" custLinFactNeighborY="-155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9000" r="-69000"/>
          </a:stretch>
        </a:blipFill>
      </dgm:spPr>
    </dgm:pt>
    <dgm:pt modelId="{C1C58152-6230-4DB4-BBE5-4E590AB920A0}" type="pres">
      <dgm:prSet presAssocID="{C35ECE2B-0837-4E97-9432-63EE76C641AE}" presName="rootConnector1" presStyleLbl="node1" presStyleIdx="0" presStyleCnt="0"/>
      <dgm:spPr/>
    </dgm:pt>
    <dgm:pt modelId="{42D84976-0D31-487F-88C1-95C5AB354382}" type="pres">
      <dgm:prSet presAssocID="{C35ECE2B-0837-4E97-9432-63EE76C641AE}" presName="hierChild2" presStyleCnt="0"/>
      <dgm:spPr/>
    </dgm:pt>
    <dgm:pt modelId="{D1AE43D3-E7B7-4802-899D-B3E398C455F2}" type="pres">
      <dgm:prSet presAssocID="{83D1A7BB-4D50-47C1-93AB-BAE8C1484D9B}" presName="Name37" presStyleLbl="parChTrans1D2" presStyleIdx="0" presStyleCnt="3"/>
      <dgm:spPr/>
    </dgm:pt>
    <dgm:pt modelId="{75F2A44E-0165-472F-A279-0E3DD01C6B8D}" type="pres">
      <dgm:prSet presAssocID="{D2F36962-DB77-4D79-A1A2-E9E4F026190A}" presName="hierRoot2" presStyleCnt="0">
        <dgm:presLayoutVars>
          <dgm:hierBranch val="init"/>
        </dgm:presLayoutVars>
      </dgm:prSet>
      <dgm:spPr/>
    </dgm:pt>
    <dgm:pt modelId="{5C6BBF6F-8556-4061-82D5-D74FDCE9A262}" type="pres">
      <dgm:prSet presAssocID="{D2F36962-DB77-4D79-A1A2-E9E4F026190A}" presName="rootComposite" presStyleCnt="0"/>
      <dgm:spPr/>
    </dgm:pt>
    <dgm:pt modelId="{D323F885-6F20-450B-A66F-0366435A9C85}" type="pres">
      <dgm:prSet presAssocID="{D2F36962-DB77-4D79-A1A2-E9E4F026190A}" presName="rootText" presStyleLbl="node2" presStyleIdx="0" presStyleCnt="3">
        <dgm:presLayoutVars>
          <dgm:chPref val="3"/>
        </dgm:presLayoutVars>
      </dgm:prSet>
      <dgm:spPr/>
    </dgm:pt>
    <dgm:pt modelId="{26E3168D-E5A9-4F70-82CD-588C91B3ED7B}" type="pres">
      <dgm:prSet presAssocID="{D2F36962-DB77-4D79-A1A2-E9E4F026190A}" presName="rootPict" presStyleLbl="alignImgPlace1" presStyleIdx="1" presStyleCnt="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</dgm:spPr>
    </dgm:pt>
    <dgm:pt modelId="{23007F80-0C4E-4546-95B4-2EF6ECE03902}" type="pres">
      <dgm:prSet presAssocID="{D2F36962-DB77-4D79-A1A2-E9E4F026190A}" presName="rootConnector" presStyleLbl="node2" presStyleIdx="0" presStyleCnt="3"/>
      <dgm:spPr/>
    </dgm:pt>
    <dgm:pt modelId="{CDA4E296-3F5D-43DC-9091-C8B978CD73BA}" type="pres">
      <dgm:prSet presAssocID="{D2F36962-DB77-4D79-A1A2-E9E4F026190A}" presName="hierChild4" presStyleCnt="0"/>
      <dgm:spPr/>
    </dgm:pt>
    <dgm:pt modelId="{DE7143E6-A01C-4BC9-9A71-3594C7603B65}" type="pres">
      <dgm:prSet presAssocID="{D2F36962-DB77-4D79-A1A2-E9E4F026190A}" presName="hierChild5" presStyleCnt="0"/>
      <dgm:spPr/>
    </dgm:pt>
    <dgm:pt modelId="{A7D092C2-385A-4EDE-AB33-2A4C5A7269CC}" type="pres">
      <dgm:prSet presAssocID="{A382AC24-D073-43C1-85F0-9F5D2B006681}" presName="Name37" presStyleLbl="parChTrans1D2" presStyleIdx="1" presStyleCnt="3"/>
      <dgm:spPr/>
    </dgm:pt>
    <dgm:pt modelId="{FA8482E6-C895-4AF1-822F-D4D27C9CE38E}" type="pres">
      <dgm:prSet presAssocID="{605DB954-953D-4A4A-B224-0002E6E50C5C}" presName="hierRoot2" presStyleCnt="0">
        <dgm:presLayoutVars>
          <dgm:hierBranch val="init"/>
        </dgm:presLayoutVars>
      </dgm:prSet>
      <dgm:spPr/>
    </dgm:pt>
    <dgm:pt modelId="{004735A9-4D26-4300-938E-FD1D32C84574}" type="pres">
      <dgm:prSet presAssocID="{605DB954-953D-4A4A-B224-0002E6E50C5C}" presName="rootComposite" presStyleCnt="0"/>
      <dgm:spPr/>
    </dgm:pt>
    <dgm:pt modelId="{84415FD1-B493-4A40-95C3-4FB54E695DD3}" type="pres">
      <dgm:prSet presAssocID="{605DB954-953D-4A4A-B224-0002E6E50C5C}" presName="rootText" presStyleLbl="node2" presStyleIdx="1" presStyleCnt="3">
        <dgm:presLayoutVars>
          <dgm:chPref val="3"/>
        </dgm:presLayoutVars>
      </dgm:prSet>
      <dgm:spPr/>
    </dgm:pt>
    <dgm:pt modelId="{9AB93898-E4E2-4955-B1FB-DCB1FD6FDC90}" type="pres">
      <dgm:prSet presAssocID="{605DB954-953D-4A4A-B224-0002E6E50C5C}" presName="rootPict" presStyleLbl="alignImgPlace1" presStyleIdx="2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Building with solid fill"/>
        </a:ext>
      </dgm:extLst>
    </dgm:pt>
    <dgm:pt modelId="{031B78AA-244D-4E75-99DA-4A77D21E8302}" type="pres">
      <dgm:prSet presAssocID="{605DB954-953D-4A4A-B224-0002E6E50C5C}" presName="rootConnector" presStyleLbl="node2" presStyleIdx="1" presStyleCnt="3"/>
      <dgm:spPr/>
    </dgm:pt>
    <dgm:pt modelId="{D3B20485-8F1B-402F-86F2-AB0F23043469}" type="pres">
      <dgm:prSet presAssocID="{605DB954-953D-4A4A-B224-0002E6E50C5C}" presName="hierChild4" presStyleCnt="0"/>
      <dgm:spPr/>
    </dgm:pt>
    <dgm:pt modelId="{F9275372-2940-413C-A2CC-8C1F4842436C}" type="pres">
      <dgm:prSet presAssocID="{605DB954-953D-4A4A-B224-0002E6E50C5C}" presName="hierChild5" presStyleCnt="0"/>
      <dgm:spPr/>
    </dgm:pt>
    <dgm:pt modelId="{44F0BDD0-1E4B-45BA-B12E-2E1C01249A2E}" type="pres">
      <dgm:prSet presAssocID="{9DA567A9-50BE-4129-99F9-E5D7C52DA7A7}" presName="Name37" presStyleLbl="parChTrans1D2" presStyleIdx="2" presStyleCnt="3"/>
      <dgm:spPr/>
    </dgm:pt>
    <dgm:pt modelId="{D0955C1E-9F0E-4566-95FD-DFAA0866EB33}" type="pres">
      <dgm:prSet presAssocID="{640CFC55-73C5-4F72-A5A9-4F334C066986}" presName="hierRoot2" presStyleCnt="0">
        <dgm:presLayoutVars>
          <dgm:hierBranch val="init"/>
        </dgm:presLayoutVars>
      </dgm:prSet>
      <dgm:spPr/>
    </dgm:pt>
    <dgm:pt modelId="{EE7A43DC-9C76-43E1-8F70-98BB20A5D7DC}" type="pres">
      <dgm:prSet presAssocID="{640CFC55-73C5-4F72-A5A9-4F334C066986}" presName="rootComposite" presStyleCnt="0"/>
      <dgm:spPr/>
    </dgm:pt>
    <dgm:pt modelId="{C2AA493D-C425-4B69-BC94-9FB4B86B8A8D}" type="pres">
      <dgm:prSet presAssocID="{640CFC55-73C5-4F72-A5A9-4F334C066986}" presName="rootText" presStyleLbl="node2" presStyleIdx="2" presStyleCnt="3" custScaleX="110541">
        <dgm:presLayoutVars>
          <dgm:chPref val="3"/>
        </dgm:presLayoutVars>
      </dgm:prSet>
      <dgm:spPr/>
    </dgm:pt>
    <dgm:pt modelId="{1370134D-FEE2-4154-A54A-4190B696483F}" type="pres">
      <dgm:prSet presAssocID="{640CFC55-73C5-4F72-A5A9-4F334C066986}" presName="rootPict" presStyleLbl="alignImgPlace1" presStyleIdx="3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7000" r="-17000"/>
          </a:stretch>
        </a:blipFill>
      </dgm:spPr>
      <dgm:extLst>
        <a:ext uri="{E40237B7-FDA0-4F09-8148-C483321AD2D9}">
          <dgm14:cNvPr xmlns:dgm14="http://schemas.microsoft.com/office/drawing/2010/diagram" id="0" name="" descr="Connections with solid fill"/>
        </a:ext>
      </dgm:extLst>
    </dgm:pt>
    <dgm:pt modelId="{4D4BF32E-992B-4822-9667-74DEC26E838A}" type="pres">
      <dgm:prSet presAssocID="{640CFC55-73C5-4F72-A5A9-4F334C066986}" presName="rootConnector" presStyleLbl="node2" presStyleIdx="2" presStyleCnt="3"/>
      <dgm:spPr/>
    </dgm:pt>
    <dgm:pt modelId="{16BF6A38-018F-4F65-9458-B67C98FF697D}" type="pres">
      <dgm:prSet presAssocID="{640CFC55-73C5-4F72-A5A9-4F334C066986}" presName="hierChild4" presStyleCnt="0"/>
      <dgm:spPr/>
    </dgm:pt>
    <dgm:pt modelId="{8B821D8D-8763-4073-AD03-F5329356CA74}" type="pres">
      <dgm:prSet presAssocID="{640CFC55-73C5-4F72-A5A9-4F334C066986}" presName="hierChild5" presStyleCnt="0"/>
      <dgm:spPr/>
    </dgm:pt>
    <dgm:pt modelId="{92E77CB5-1E43-4E3C-A5AC-984EA02F7273}" type="pres">
      <dgm:prSet presAssocID="{C35ECE2B-0837-4E97-9432-63EE76C641AE}" presName="hierChild3" presStyleCnt="0"/>
      <dgm:spPr/>
    </dgm:pt>
  </dgm:ptLst>
  <dgm:cxnLst>
    <dgm:cxn modelId="{6BA48B00-F8E5-4C97-9663-BDAC638B5A6C}" type="presOf" srcId="{605DB954-953D-4A4A-B224-0002E6E50C5C}" destId="{84415FD1-B493-4A40-95C3-4FB54E695DD3}" srcOrd="0" destOrd="0" presId="urn:microsoft.com/office/officeart/2005/8/layout/pictureOrgChart+Icon"/>
    <dgm:cxn modelId="{D0792B21-9B68-4F4D-A52A-6E8ECF4F32B1}" type="presOf" srcId="{640CFC55-73C5-4F72-A5A9-4F334C066986}" destId="{C2AA493D-C425-4B69-BC94-9FB4B86B8A8D}" srcOrd="0" destOrd="0" presId="urn:microsoft.com/office/officeart/2005/8/layout/pictureOrgChart+Icon"/>
    <dgm:cxn modelId="{B418FC4B-5A0F-44C4-AA7C-60B1E9DD4C6F}" type="presOf" srcId="{D2F36962-DB77-4D79-A1A2-E9E4F026190A}" destId="{23007F80-0C4E-4546-95B4-2EF6ECE03902}" srcOrd="1" destOrd="0" presId="urn:microsoft.com/office/officeart/2005/8/layout/pictureOrgChart+Icon"/>
    <dgm:cxn modelId="{AC898453-F6E0-4B54-8303-09A6EB46D586}" type="presOf" srcId="{A382AC24-D073-43C1-85F0-9F5D2B006681}" destId="{A7D092C2-385A-4EDE-AB33-2A4C5A7269CC}" srcOrd="0" destOrd="0" presId="urn:microsoft.com/office/officeart/2005/8/layout/pictureOrgChart+Icon"/>
    <dgm:cxn modelId="{4AD73F76-45E2-408E-9A95-BF8B2E2DD45E}" srcId="{C35ECE2B-0837-4E97-9432-63EE76C641AE}" destId="{640CFC55-73C5-4F72-A5A9-4F334C066986}" srcOrd="2" destOrd="0" parTransId="{9DA567A9-50BE-4129-99F9-E5D7C52DA7A7}" sibTransId="{6148E1B0-FFE9-4665-A5DA-8E3E9C958CB2}"/>
    <dgm:cxn modelId="{BBAAF980-AD4E-4AB8-BE3F-926C4FF425EB}" type="presOf" srcId="{C35ECE2B-0837-4E97-9432-63EE76C641AE}" destId="{C1C58152-6230-4DB4-BBE5-4E590AB920A0}" srcOrd="1" destOrd="0" presId="urn:microsoft.com/office/officeart/2005/8/layout/pictureOrgChart+Icon"/>
    <dgm:cxn modelId="{B769E09E-2911-4306-BFAB-79E1120D29B2}" type="presOf" srcId="{D2F36962-DB77-4D79-A1A2-E9E4F026190A}" destId="{D323F885-6F20-450B-A66F-0366435A9C85}" srcOrd="0" destOrd="0" presId="urn:microsoft.com/office/officeart/2005/8/layout/pictureOrgChart+Icon"/>
    <dgm:cxn modelId="{D5FE69A5-F833-4541-AE83-0085189D69F7}" type="presOf" srcId="{6840BBB0-77CA-4AAD-AE58-0931ABE9BEEB}" destId="{C7CEFB6C-68B5-4925-A536-A5AF90A07F61}" srcOrd="0" destOrd="0" presId="urn:microsoft.com/office/officeart/2005/8/layout/pictureOrgChart+Icon"/>
    <dgm:cxn modelId="{A174CEB7-ED1F-4EE3-A3C1-0DC167F5AA07}" srcId="{C35ECE2B-0837-4E97-9432-63EE76C641AE}" destId="{D2F36962-DB77-4D79-A1A2-E9E4F026190A}" srcOrd="0" destOrd="0" parTransId="{83D1A7BB-4D50-47C1-93AB-BAE8C1484D9B}" sibTransId="{1FCABB49-B417-42F1-B18E-875F6CBD8708}"/>
    <dgm:cxn modelId="{091C74BA-010D-4E75-92A4-F2E0EE5ECF46}" srcId="{C35ECE2B-0837-4E97-9432-63EE76C641AE}" destId="{605DB954-953D-4A4A-B224-0002E6E50C5C}" srcOrd="1" destOrd="0" parTransId="{A382AC24-D073-43C1-85F0-9F5D2B006681}" sibTransId="{4D3AF0D7-E251-4119-8175-C0F41D64FD14}"/>
    <dgm:cxn modelId="{C464DEBB-9CFD-4064-B166-E10B5FC271CE}" type="presOf" srcId="{83D1A7BB-4D50-47C1-93AB-BAE8C1484D9B}" destId="{D1AE43D3-E7B7-4802-899D-B3E398C455F2}" srcOrd="0" destOrd="0" presId="urn:microsoft.com/office/officeart/2005/8/layout/pictureOrgChart+Icon"/>
    <dgm:cxn modelId="{AFDE66BD-CD32-4FA1-AA1F-3D72B4C728CC}" type="presOf" srcId="{605DB954-953D-4A4A-B224-0002E6E50C5C}" destId="{031B78AA-244D-4E75-99DA-4A77D21E8302}" srcOrd="1" destOrd="0" presId="urn:microsoft.com/office/officeart/2005/8/layout/pictureOrgChart+Icon"/>
    <dgm:cxn modelId="{65F9A9BD-EA3B-47F4-B269-DD64BCC40421}" type="presOf" srcId="{640CFC55-73C5-4F72-A5A9-4F334C066986}" destId="{4D4BF32E-992B-4822-9667-74DEC26E838A}" srcOrd="1" destOrd="0" presId="urn:microsoft.com/office/officeart/2005/8/layout/pictureOrgChart+Icon"/>
    <dgm:cxn modelId="{C7C353C6-394C-4A25-AC1E-30CC312CC6CB}" type="presOf" srcId="{C35ECE2B-0837-4E97-9432-63EE76C641AE}" destId="{AF7E81FE-3A5F-4029-BE0A-D4FEC837A8DD}" srcOrd="0" destOrd="0" presId="urn:microsoft.com/office/officeart/2005/8/layout/pictureOrgChart+Icon"/>
    <dgm:cxn modelId="{04F8DCD9-AB35-40AE-B4C5-2F93B2BC31AB}" type="presOf" srcId="{9DA567A9-50BE-4129-99F9-E5D7C52DA7A7}" destId="{44F0BDD0-1E4B-45BA-B12E-2E1C01249A2E}" srcOrd="0" destOrd="0" presId="urn:microsoft.com/office/officeart/2005/8/layout/pictureOrgChart+Icon"/>
    <dgm:cxn modelId="{4C93B6E9-BA2F-45E0-AC42-DF90C492E407}" srcId="{6840BBB0-77CA-4AAD-AE58-0931ABE9BEEB}" destId="{C35ECE2B-0837-4E97-9432-63EE76C641AE}" srcOrd="0" destOrd="0" parTransId="{B5552BFD-2E2D-4111-9D4F-4E30A73C7022}" sibTransId="{C5B5A027-B56A-4881-9C1D-F1CA7DC20A35}"/>
    <dgm:cxn modelId="{013A9924-B392-483C-8E2B-A5DFCD06E79B}" type="presParOf" srcId="{C7CEFB6C-68B5-4925-A536-A5AF90A07F61}" destId="{810976DF-3B03-4813-B8C6-32935ABCAEB7}" srcOrd="0" destOrd="0" presId="urn:microsoft.com/office/officeart/2005/8/layout/pictureOrgChart+Icon"/>
    <dgm:cxn modelId="{9423F3B2-A4C5-4A8D-A749-422C6FA543D4}" type="presParOf" srcId="{810976DF-3B03-4813-B8C6-32935ABCAEB7}" destId="{B64AA07F-FDEB-4D61-86AD-14A41D06746B}" srcOrd="0" destOrd="0" presId="urn:microsoft.com/office/officeart/2005/8/layout/pictureOrgChart+Icon"/>
    <dgm:cxn modelId="{D419344D-0A38-4A3C-B130-C5669058DD06}" type="presParOf" srcId="{B64AA07F-FDEB-4D61-86AD-14A41D06746B}" destId="{AF7E81FE-3A5F-4029-BE0A-D4FEC837A8DD}" srcOrd="0" destOrd="0" presId="urn:microsoft.com/office/officeart/2005/8/layout/pictureOrgChart+Icon"/>
    <dgm:cxn modelId="{75A46D1E-63B5-4E41-AF06-2C60206A088A}" type="presParOf" srcId="{B64AA07F-FDEB-4D61-86AD-14A41D06746B}" destId="{E7F1878D-03F8-4E22-9A49-37C2E8D809E1}" srcOrd="1" destOrd="0" presId="urn:microsoft.com/office/officeart/2005/8/layout/pictureOrgChart+Icon"/>
    <dgm:cxn modelId="{A504D60F-B164-46F0-A198-A0E3788B2E95}" type="presParOf" srcId="{B64AA07F-FDEB-4D61-86AD-14A41D06746B}" destId="{C1C58152-6230-4DB4-BBE5-4E590AB920A0}" srcOrd="2" destOrd="0" presId="urn:microsoft.com/office/officeart/2005/8/layout/pictureOrgChart+Icon"/>
    <dgm:cxn modelId="{82710EA3-8960-4B82-A091-0C572EB4BBAE}" type="presParOf" srcId="{810976DF-3B03-4813-B8C6-32935ABCAEB7}" destId="{42D84976-0D31-487F-88C1-95C5AB354382}" srcOrd="1" destOrd="0" presId="urn:microsoft.com/office/officeart/2005/8/layout/pictureOrgChart+Icon"/>
    <dgm:cxn modelId="{388C1782-8ECA-49E3-89CE-85F6BF32FD86}" type="presParOf" srcId="{42D84976-0D31-487F-88C1-95C5AB354382}" destId="{D1AE43D3-E7B7-4802-899D-B3E398C455F2}" srcOrd="0" destOrd="0" presId="urn:microsoft.com/office/officeart/2005/8/layout/pictureOrgChart+Icon"/>
    <dgm:cxn modelId="{A3CA1890-5B4E-4EBE-B945-F68D53F09229}" type="presParOf" srcId="{42D84976-0D31-487F-88C1-95C5AB354382}" destId="{75F2A44E-0165-472F-A279-0E3DD01C6B8D}" srcOrd="1" destOrd="0" presId="urn:microsoft.com/office/officeart/2005/8/layout/pictureOrgChart+Icon"/>
    <dgm:cxn modelId="{FD3D3DAD-C579-408C-A528-323556B630B3}" type="presParOf" srcId="{75F2A44E-0165-472F-A279-0E3DD01C6B8D}" destId="{5C6BBF6F-8556-4061-82D5-D74FDCE9A262}" srcOrd="0" destOrd="0" presId="urn:microsoft.com/office/officeart/2005/8/layout/pictureOrgChart+Icon"/>
    <dgm:cxn modelId="{84A1C5AB-5D51-4C3A-81D1-563C2BB18E87}" type="presParOf" srcId="{5C6BBF6F-8556-4061-82D5-D74FDCE9A262}" destId="{D323F885-6F20-450B-A66F-0366435A9C85}" srcOrd="0" destOrd="0" presId="urn:microsoft.com/office/officeart/2005/8/layout/pictureOrgChart+Icon"/>
    <dgm:cxn modelId="{679EBFD2-FD0B-4370-92C0-EC2DD8500A3C}" type="presParOf" srcId="{5C6BBF6F-8556-4061-82D5-D74FDCE9A262}" destId="{26E3168D-E5A9-4F70-82CD-588C91B3ED7B}" srcOrd="1" destOrd="0" presId="urn:microsoft.com/office/officeart/2005/8/layout/pictureOrgChart+Icon"/>
    <dgm:cxn modelId="{EF51A8D0-B250-4120-BA3E-8CBD17881A64}" type="presParOf" srcId="{5C6BBF6F-8556-4061-82D5-D74FDCE9A262}" destId="{23007F80-0C4E-4546-95B4-2EF6ECE03902}" srcOrd="2" destOrd="0" presId="urn:microsoft.com/office/officeart/2005/8/layout/pictureOrgChart+Icon"/>
    <dgm:cxn modelId="{326ADF5C-EE00-4BC9-B64B-FE7A0BAF7A73}" type="presParOf" srcId="{75F2A44E-0165-472F-A279-0E3DD01C6B8D}" destId="{CDA4E296-3F5D-43DC-9091-C8B978CD73BA}" srcOrd="1" destOrd="0" presId="urn:microsoft.com/office/officeart/2005/8/layout/pictureOrgChart+Icon"/>
    <dgm:cxn modelId="{E4A0AF4B-97BC-4FBF-ACC5-4D9E2A01DC7E}" type="presParOf" srcId="{75F2A44E-0165-472F-A279-0E3DD01C6B8D}" destId="{DE7143E6-A01C-4BC9-9A71-3594C7603B65}" srcOrd="2" destOrd="0" presId="urn:microsoft.com/office/officeart/2005/8/layout/pictureOrgChart+Icon"/>
    <dgm:cxn modelId="{ED8B5711-BA51-4B28-A7B4-4CC718A15FF8}" type="presParOf" srcId="{42D84976-0D31-487F-88C1-95C5AB354382}" destId="{A7D092C2-385A-4EDE-AB33-2A4C5A7269CC}" srcOrd="2" destOrd="0" presId="urn:microsoft.com/office/officeart/2005/8/layout/pictureOrgChart+Icon"/>
    <dgm:cxn modelId="{798C8A5F-8178-4EF7-902F-CE329E34918E}" type="presParOf" srcId="{42D84976-0D31-487F-88C1-95C5AB354382}" destId="{FA8482E6-C895-4AF1-822F-D4D27C9CE38E}" srcOrd="3" destOrd="0" presId="urn:microsoft.com/office/officeart/2005/8/layout/pictureOrgChart+Icon"/>
    <dgm:cxn modelId="{99863EB8-128B-4E97-944C-F0B914DE5306}" type="presParOf" srcId="{FA8482E6-C895-4AF1-822F-D4D27C9CE38E}" destId="{004735A9-4D26-4300-938E-FD1D32C84574}" srcOrd="0" destOrd="0" presId="urn:microsoft.com/office/officeart/2005/8/layout/pictureOrgChart+Icon"/>
    <dgm:cxn modelId="{F417E98C-6A54-4956-8873-88D3A5238D97}" type="presParOf" srcId="{004735A9-4D26-4300-938E-FD1D32C84574}" destId="{84415FD1-B493-4A40-95C3-4FB54E695DD3}" srcOrd="0" destOrd="0" presId="urn:microsoft.com/office/officeart/2005/8/layout/pictureOrgChart+Icon"/>
    <dgm:cxn modelId="{72554C72-E04F-4922-A5C1-ED0A3C3D0226}" type="presParOf" srcId="{004735A9-4D26-4300-938E-FD1D32C84574}" destId="{9AB93898-E4E2-4955-B1FB-DCB1FD6FDC90}" srcOrd="1" destOrd="0" presId="urn:microsoft.com/office/officeart/2005/8/layout/pictureOrgChart+Icon"/>
    <dgm:cxn modelId="{6F70991D-90C8-49C7-83F6-0FAA09CACAAA}" type="presParOf" srcId="{004735A9-4D26-4300-938E-FD1D32C84574}" destId="{031B78AA-244D-4E75-99DA-4A77D21E8302}" srcOrd="2" destOrd="0" presId="urn:microsoft.com/office/officeart/2005/8/layout/pictureOrgChart+Icon"/>
    <dgm:cxn modelId="{A0498D7C-4655-42E3-BEBA-0848560AE828}" type="presParOf" srcId="{FA8482E6-C895-4AF1-822F-D4D27C9CE38E}" destId="{D3B20485-8F1B-402F-86F2-AB0F23043469}" srcOrd="1" destOrd="0" presId="urn:microsoft.com/office/officeart/2005/8/layout/pictureOrgChart+Icon"/>
    <dgm:cxn modelId="{A02793C7-8D67-45DC-A552-BEA8ED8C766A}" type="presParOf" srcId="{FA8482E6-C895-4AF1-822F-D4D27C9CE38E}" destId="{F9275372-2940-413C-A2CC-8C1F4842436C}" srcOrd="2" destOrd="0" presId="urn:microsoft.com/office/officeart/2005/8/layout/pictureOrgChart+Icon"/>
    <dgm:cxn modelId="{6674E686-B2E7-4D3B-8F07-1816054FF064}" type="presParOf" srcId="{42D84976-0D31-487F-88C1-95C5AB354382}" destId="{44F0BDD0-1E4B-45BA-B12E-2E1C01249A2E}" srcOrd="4" destOrd="0" presId="urn:microsoft.com/office/officeart/2005/8/layout/pictureOrgChart+Icon"/>
    <dgm:cxn modelId="{DD22C4C6-0AF5-4F80-8845-7065E8352D9B}" type="presParOf" srcId="{42D84976-0D31-487F-88C1-95C5AB354382}" destId="{D0955C1E-9F0E-4566-95FD-DFAA0866EB33}" srcOrd="5" destOrd="0" presId="urn:microsoft.com/office/officeart/2005/8/layout/pictureOrgChart+Icon"/>
    <dgm:cxn modelId="{9B20E9B7-BD89-4708-95FF-FA509DFDE640}" type="presParOf" srcId="{D0955C1E-9F0E-4566-95FD-DFAA0866EB33}" destId="{EE7A43DC-9C76-43E1-8F70-98BB20A5D7DC}" srcOrd="0" destOrd="0" presId="urn:microsoft.com/office/officeart/2005/8/layout/pictureOrgChart+Icon"/>
    <dgm:cxn modelId="{8345795A-09B7-43BE-93D8-8A75FA7174A1}" type="presParOf" srcId="{EE7A43DC-9C76-43E1-8F70-98BB20A5D7DC}" destId="{C2AA493D-C425-4B69-BC94-9FB4B86B8A8D}" srcOrd="0" destOrd="0" presId="urn:microsoft.com/office/officeart/2005/8/layout/pictureOrgChart+Icon"/>
    <dgm:cxn modelId="{3ED1DFF8-6E7F-4412-8345-301DFFE7D4CB}" type="presParOf" srcId="{EE7A43DC-9C76-43E1-8F70-98BB20A5D7DC}" destId="{1370134D-FEE2-4154-A54A-4190B696483F}" srcOrd="1" destOrd="0" presId="urn:microsoft.com/office/officeart/2005/8/layout/pictureOrgChart+Icon"/>
    <dgm:cxn modelId="{99EC009D-4588-4F8E-A6BA-8BB052D33D5F}" type="presParOf" srcId="{EE7A43DC-9C76-43E1-8F70-98BB20A5D7DC}" destId="{4D4BF32E-992B-4822-9667-74DEC26E838A}" srcOrd="2" destOrd="0" presId="urn:microsoft.com/office/officeart/2005/8/layout/pictureOrgChart+Icon"/>
    <dgm:cxn modelId="{E36B8B73-362A-47CD-971C-9F5115F4CB9A}" type="presParOf" srcId="{D0955C1E-9F0E-4566-95FD-DFAA0866EB33}" destId="{16BF6A38-018F-4F65-9458-B67C98FF697D}" srcOrd="1" destOrd="0" presId="urn:microsoft.com/office/officeart/2005/8/layout/pictureOrgChart+Icon"/>
    <dgm:cxn modelId="{1354BAFF-6745-4792-A657-7CABBAD1D3E7}" type="presParOf" srcId="{D0955C1E-9F0E-4566-95FD-DFAA0866EB33}" destId="{8B821D8D-8763-4073-AD03-F5329356CA74}" srcOrd="2" destOrd="0" presId="urn:microsoft.com/office/officeart/2005/8/layout/pictureOrgChart+Icon"/>
    <dgm:cxn modelId="{3BD862E4-3531-46B2-B61C-A1D1F32797B7}" type="presParOf" srcId="{810976DF-3B03-4813-B8C6-32935ABCAEB7}" destId="{92E77CB5-1E43-4E3C-A5AC-984EA02F7273}" srcOrd="2" destOrd="0" presId="urn:microsoft.com/office/officeart/2005/8/layout/pictureOrgChar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07A1778-7F28-4862-B577-BE6FA2B5B2DE}" type="doc">
      <dgm:prSet loTypeId="urn:microsoft.com/office/officeart/2005/8/layout/vList5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4F999A77-1018-4933-BE5B-9F69B521368B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Tác động Môi trường</a:t>
          </a:r>
        </a:p>
      </dgm:t>
    </dgm:pt>
    <dgm:pt modelId="{97DFA09F-9C2E-4125-A95F-CAA52A556E32}" type="parTrans" cxnId="{5C7F7C0D-57CA-436F-A64D-17CF88E92A5B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4287A3F-3AE6-4631-BDEE-251C1AFB73DD}" type="sibTrans" cxnId="{5C7F7C0D-57CA-436F-A64D-17CF88E92A5B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2EBDFDC-2B0B-40AD-967F-AA69F0AAAF3A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Nguy cơ chiếm đất, thu hồi đất &amp; thay đổi mục đích sử dụng</a:t>
          </a:r>
        </a:p>
      </dgm:t>
    </dgm:pt>
    <dgm:pt modelId="{36DB911A-D177-4B8D-91B8-A05A373FA3D2}" type="parTrans" cxnId="{B2CC3DF0-AE7C-4CC5-AA1F-9DAF1A079D5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888B8C-E11D-48B2-B488-D589091C91E7}" type="sibTrans" cxnId="{B2CC3DF0-AE7C-4CC5-AA1F-9DAF1A079D5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73BB760-641C-4AE5-A45A-8AC479D695E9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Tác động tới đa dạng sinh học</a:t>
          </a:r>
        </a:p>
      </dgm:t>
    </dgm:pt>
    <dgm:pt modelId="{5D0FD8D4-7BE3-409D-BF83-EAE6E44B9A0D}" type="parTrans" cxnId="{FDCE53DD-6454-44FB-8120-443490EFE70C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F154FD6-E93F-4CA7-80BA-D7730531681E}" type="sibTrans" cxnId="{FDCE53DD-6454-44FB-8120-443490EFE70C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78FB70E-E416-48BB-B65D-E9CCCB3BBCDD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Tác động xã hội</a:t>
          </a:r>
        </a:p>
      </dgm:t>
    </dgm:pt>
    <dgm:pt modelId="{141A7C88-1ADA-4173-871C-CCC70346052E}" type="parTrans" cxnId="{6C0B2FB3-67D6-41FD-8D46-E85CA8CE2CB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83044F9-763B-4165-96BE-A673344E5980}" type="sibTrans" cxnId="{6C0B2FB3-67D6-41FD-8D46-E85CA8CE2CB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B1C9320-512B-4898-9C6B-3D92395258F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Khả năng tái định cư hoặc ảnh hưởng sinh kế</a:t>
          </a:r>
        </a:p>
      </dgm:t>
    </dgm:pt>
    <dgm:pt modelId="{D096FA03-D23E-4847-8C8A-ACE47EC67915}" type="parTrans" cxnId="{C13FA3FB-20EB-4AAA-8B03-BE524DB0E9EF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86D9B0-BD28-4B14-9668-5EFDF92B7DD6}" type="sibTrans" cxnId="{C13FA3FB-20EB-4AAA-8B03-BE524DB0E9EF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A2C2FE-4E94-4338-998A-64D506655075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Tạo công ăn việc làm mới cho địa phương</a:t>
          </a:r>
        </a:p>
      </dgm:t>
    </dgm:pt>
    <dgm:pt modelId="{C9C4B430-E29E-47B8-8730-7CF77FF0D077}" type="parTrans" cxnId="{0D3C9852-D3C4-49F4-9861-AE672B4217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917726F-95C2-4F63-AF06-806E0B807A2C}" type="sibTrans" cxnId="{0D3C9852-D3C4-49F4-9861-AE672B4217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9C2D139-B212-4143-8343-B3FB525CCB5A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Quản lý</a:t>
          </a:r>
        </a:p>
      </dgm:t>
    </dgm:pt>
    <dgm:pt modelId="{E744906D-38BF-485D-B9BA-EC654290444E}" type="parTrans" cxnId="{12C29FCD-28EB-4328-AA6E-518AE3842B8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D7E97D4-D5C1-483A-BCF9-17D4F544FAFA}" type="sibTrans" cxnId="{12C29FCD-28EB-4328-AA6E-518AE3842B8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8670DF1-AFCA-4967-8BFB-C2AEFA6130F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Bắt buộc ĐTM đầy ffur theo Luật BVMT</a:t>
          </a:r>
        </a:p>
      </dgm:t>
    </dgm:pt>
    <dgm:pt modelId="{09CE5715-51C8-4580-806D-A5F1F74BFA69}" type="parTrans" cxnId="{5AC26E70-AC3C-4AAC-BA34-114E3F189D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57EABD-AEF4-4CA1-841B-4073D3C0D930}" type="sibTrans" cxnId="{5AC26E70-AC3C-4AAC-BA34-114E3F189DEE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FE0E34F-5E7D-4715-BBF2-37C290C9484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Tham vấn cộng đồng từ giai đoạn thiết kế</a:t>
          </a:r>
        </a:p>
      </dgm:t>
    </dgm:pt>
    <dgm:pt modelId="{98BF23FF-8974-4945-8CBA-10196CA7E966}" type="parTrans" cxnId="{4D29C9E7-C31A-4425-A24D-18477E8017F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9B685BD-A5E1-4758-8FA7-AFB488DD7F99}" type="sibTrans" cxnId="{4D29C9E7-C31A-4425-A24D-18477E8017F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2EC43FD-6E2C-413B-8186-B22F12D9B904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Quản lý xây dựng: bụi, khí thải, chất thải xây dựng</a:t>
          </a:r>
        </a:p>
      </dgm:t>
    </dgm:pt>
    <dgm:pt modelId="{3385674F-8785-4367-85B0-B516D733400A}" type="parTrans" cxnId="{DD42385E-2FAC-453B-A93C-AEF539D4649B}">
      <dgm:prSet/>
      <dgm:spPr/>
      <dgm:t>
        <a:bodyPr/>
        <a:lstStyle/>
        <a:p>
          <a:endParaRPr lang="en-US"/>
        </a:p>
      </dgm:t>
    </dgm:pt>
    <dgm:pt modelId="{85F5D22C-8501-4501-8713-FAB10C5C4C3D}" type="sibTrans" cxnId="{DD42385E-2FAC-453B-A93C-AEF539D4649B}">
      <dgm:prSet/>
      <dgm:spPr/>
      <dgm:t>
        <a:bodyPr/>
        <a:lstStyle/>
        <a:p>
          <a:endParaRPr lang="en-US"/>
        </a:p>
      </dgm:t>
    </dgm:pt>
    <dgm:pt modelId="{9CF6BF97-2235-4609-8355-5A90F53E72ED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Rủi ro an toàn trong quá trình xây dựng</a:t>
          </a:r>
        </a:p>
      </dgm:t>
    </dgm:pt>
    <dgm:pt modelId="{5D795277-84DF-4DAA-93E2-906C834E1692}" type="parTrans" cxnId="{52120319-C491-452F-92D8-9E75DDE6F0E8}">
      <dgm:prSet/>
      <dgm:spPr/>
      <dgm:t>
        <a:bodyPr/>
        <a:lstStyle/>
        <a:p>
          <a:endParaRPr lang="en-US"/>
        </a:p>
      </dgm:t>
    </dgm:pt>
    <dgm:pt modelId="{B5A992F5-A8C9-4A02-97CA-F7E05E0B745B}" type="sibTrans" cxnId="{52120319-C491-452F-92D8-9E75DDE6F0E8}">
      <dgm:prSet/>
      <dgm:spPr/>
      <dgm:t>
        <a:bodyPr/>
        <a:lstStyle/>
        <a:p>
          <a:endParaRPr lang="en-US"/>
        </a:p>
      </dgm:t>
    </dgm:pt>
    <dgm:pt modelId="{BA85D2F5-8485-4682-A6B5-C9811EDD7BD9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Kế hoạch tái định cư (nếu có)</a:t>
          </a:r>
        </a:p>
      </dgm:t>
    </dgm:pt>
    <dgm:pt modelId="{D37C1259-E9B7-4B9D-9454-FC101D775253}" type="parTrans" cxnId="{3B496F0B-0C27-43E7-A8F4-023CDF666CB5}">
      <dgm:prSet/>
      <dgm:spPr/>
      <dgm:t>
        <a:bodyPr/>
        <a:lstStyle/>
        <a:p>
          <a:endParaRPr lang="en-US"/>
        </a:p>
      </dgm:t>
    </dgm:pt>
    <dgm:pt modelId="{077B9DD5-E554-4520-ABBA-D15408ABBE6A}" type="sibTrans" cxnId="{3B496F0B-0C27-43E7-A8F4-023CDF666CB5}">
      <dgm:prSet/>
      <dgm:spPr/>
      <dgm:t>
        <a:bodyPr/>
        <a:lstStyle/>
        <a:p>
          <a:endParaRPr lang="en-US"/>
        </a:p>
      </dgm:t>
    </dgm:pt>
    <dgm:pt modelId="{BF6F9741-F1C2-47F3-9C36-F29A3EB7AD47}" type="pres">
      <dgm:prSet presAssocID="{B07A1778-7F28-4862-B577-BE6FA2B5B2DE}" presName="Name0" presStyleCnt="0">
        <dgm:presLayoutVars>
          <dgm:dir/>
          <dgm:animLvl val="lvl"/>
          <dgm:resizeHandles val="exact"/>
        </dgm:presLayoutVars>
      </dgm:prSet>
      <dgm:spPr/>
    </dgm:pt>
    <dgm:pt modelId="{59E32667-373C-4380-885B-535F1508CD28}" type="pres">
      <dgm:prSet presAssocID="{4F999A77-1018-4933-BE5B-9F69B521368B}" presName="linNode" presStyleCnt="0"/>
      <dgm:spPr/>
    </dgm:pt>
    <dgm:pt modelId="{727CED33-1E46-4E68-9CEE-76266BB483DE}" type="pres">
      <dgm:prSet presAssocID="{4F999A77-1018-4933-BE5B-9F69B521368B}" presName="parentText" presStyleLbl="node1" presStyleIdx="0" presStyleCnt="3" custScaleX="80788">
        <dgm:presLayoutVars>
          <dgm:chMax val="1"/>
          <dgm:bulletEnabled val="1"/>
        </dgm:presLayoutVars>
      </dgm:prSet>
      <dgm:spPr/>
    </dgm:pt>
    <dgm:pt modelId="{3A7554DD-75EA-498E-9777-540A9F5FD072}" type="pres">
      <dgm:prSet presAssocID="{4F999A77-1018-4933-BE5B-9F69B521368B}" presName="descendantText" presStyleLbl="alignAccFollowNode1" presStyleIdx="0" presStyleCnt="3" custScaleY="106212">
        <dgm:presLayoutVars>
          <dgm:bulletEnabled val="1"/>
        </dgm:presLayoutVars>
      </dgm:prSet>
      <dgm:spPr/>
    </dgm:pt>
    <dgm:pt modelId="{CF25E7C7-0AAB-4C8E-B6D2-9197B502CD9A}" type="pres">
      <dgm:prSet presAssocID="{04287A3F-3AE6-4631-BDEE-251C1AFB73DD}" presName="sp" presStyleCnt="0"/>
      <dgm:spPr/>
    </dgm:pt>
    <dgm:pt modelId="{11E44250-A364-43B7-91E9-DF67AE87A1E6}" type="pres">
      <dgm:prSet presAssocID="{478FB70E-E416-48BB-B65D-E9CCCB3BBCDD}" presName="linNode" presStyleCnt="0"/>
      <dgm:spPr/>
    </dgm:pt>
    <dgm:pt modelId="{ECBA70F8-41BC-4094-9B46-1959F728CA5A}" type="pres">
      <dgm:prSet presAssocID="{478FB70E-E416-48BB-B65D-E9CCCB3BBCDD}" presName="parentText" presStyleLbl="node1" presStyleIdx="1" presStyleCnt="3" custScaleX="80453">
        <dgm:presLayoutVars>
          <dgm:chMax val="1"/>
          <dgm:bulletEnabled val="1"/>
        </dgm:presLayoutVars>
      </dgm:prSet>
      <dgm:spPr/>
    </dgm:pt>
    <dgm:pt modelId="{AF50C01F-AE42-4FA1-91FB-EE735CA29F66}" type="pres">
      <dgm:prSet presAssocID="{478FB70E-E416-48BB-B65D-E9CCCB3BBCDD}" presName="descendantText" presStyleLbl="alignAccFollowNode1" presStyleIdx="1" presStyleCnt="3">
        <dgm:presLayoutVars>
          <dgm:bulletEnabled val="1"/>
        </dgm:presLayoutVars>
      </dgm:prSet>
      <dgm:spPr/>
    </dgm:pt>
    <dgm:pt modelId="{473D6A53-F684-4E20-BC6C-65C89E21755F}" type="pres">
      <dgm:prSet presAssocID="{F83044F9-763B-4165-96BE-A673344E5980}" presName="sp" presStyleCnt="0"/>
      <dgm:spPr/>
    </dgm:pt>
    <dgm:pt modelId="{D2BA9EE5-923F-4AD8-8115-7A226719C7E1}" type="pres">
      <dgm:prSet presAssocID="{E9C2D139-B212-4143-8343-B3FB525CCB5A}" presName="linNode" presStyleCnt="0"/>
      <dgm:spPr/>
    </dgm:pt>
    <dgm:pt modelId="{27085903-C3BC-49FA-BCE6-826CD08A3868}" type="pres">
      <dgm:prSet presAssocID="{E9C2D139-B212-4143-8343-B3FB525CCB5A}" presName="parentText" presStyleLbl="node1" presStyleIdx="2" presStyleCnt="3" custScaleX="81589">
        <dgm:presLayoutVars>
          <dgm:chMax val="1"/>
          <dgm:bulletEnabled val="1"/>
        </dgm:presLayoutVars>
      </dgm:prSet>
      <dgm:spPr/>
    </dgm:pt>
    <dgm:pt modelId="{965A6811-36D1-4B2A-8C67-2BFE50E01545}" type="pres">
      <dgm:prSet presAssocID="{E9C2D139-B212-4143-8343-B3FB525CCB5A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61604903-3F63-4514-A9B9-CA4E96E17493}" type="presOf" srcId="{58670DF1-AFCA-4967-8BFB-C2AEFA6130F0}" destId="{965A6811-36D1-4B2A-8C67-2BFE50E01545}" srcOrd="0" destOrd="0" presId="urn:microsoft.com/office/officeart/2005/8/layout/vList5"/>
    <dgm:cxn modelId="{3B496F0B-0C27-43E7-A8F4-023CDF666CB5}" srcId="{E9C2D139-B212-4143-8343-B3FB525CCB5A}" destId="{BA85D2F5-8485-4682-A6B5-C9811EDD7BD9}" srcOrd="2" destOrd="0" parTransId="{D37C1259-E9B7-4B9D-9454-FC101D775253}" sibTransId="{077B9DD5-E554-4520-ABBA-D15408ABBE6A}"/>
    <dgm:cxn modelId="{5C7F7C0D-57CA-436F-A64D-17CF88E92A5B}" srcId="{B07A1778-7F28-4862-B577-BE6FA2B5B2DE}" destId="{4F999A77-1018-4933-BE5B-9F69B521368B}" srcOrd="0" destOrd="0" parTransId="{97DFA09F-9C2E-4125-A95F-CAA52A556E32}" sibTransId="{04287A3F-3AE6-4631-BDEE-251C1AFB73DD}"/>
    <dgm:cxn modelId="{52120319-C491-452F-92D8-9E75DDE6F0E8}" srcId="{478FB70E-E416-48BB-B65D-E9CCCB3BBCDD}" destId="{9CF6BF97-2235-4609-8355-5A90F53E72ED}" srcOrd="2" destOrd="0" parTransId="{5D795277-84DF-4DAA-93E2-906C834E1692}" sibTransId="{B5A992F5-A8C9-4A02-97CA-F7E05E0B745B}"/>
    <dgm:cxn modelId="{7D680819-5B2F-4AA1-969E-DBE2AA5AE518}" type="presOf" srcId="{C9A2C2FE-4E94-4338-998A-64D506655075}" destId="{AF50C01F-AE42-4FA1-91FB-EE735CA29F66}" srcOrd="0" destOrd="1" presId="urn:microsoft.com/office/officeart/2005/8/layout/vList5"/>
    <dgm:cxn modelId="{0BFB4C3F-E313-4678-A54B-0EA76A4574A3}" type="presOf" srcId="{B07A1778-7F28-4862-B577-BE6FA2B5B2DE}" destId="{BF6F9741-F1C2-47F3-9C36-F29A3EB7AD47}" srcOrd="0" destOrd="0" presId="urn:microsoft.com/office/officeart/2005/8/layout/vList5"/>
    <dgm:cxn modelId="{DD42385E-2FAC-453B-A93C-AEF539D4649B}" srcId="{4F999A77-1018-4933-BE5B-9F69B521368B}" destId="{32EC43FD-6E2C-413B-8186-B22F12D9B904}" srcOrd="2" destOrd="0" parTransId="{3385674F-8785-4367-85B0-B516D733400A}" sibTransId="{85F5D22C-8501-4501-8713-FAB10C5C4C3D}"/>
    <dgm:cxn modelId="{B1A42565-5226-4EAC-8E87-042594B55455}" type="presOf" srcId="{9CF6BF97-2235-4609-8355-5A90F53E72ED}" destId="{AF50C01F-AE42-4FA1-91FB-EE735CA29F66}" srcOrd="0" destOrd="2" presId="urn:microsoft.com/office/officeart/2005/8/layout/vList5"/>
    <dgm:cxn modelId="{5C24F666-CAF7-4311-A4B1-506C0A82A305}" type="presOf" srcId="{D73BB760-641C-4AE5-A45A-8AC479D695E9}" destId="{3A7554DD-75EA-498E-9777-540A9F5FD072}" srcOrd="0" destOrd="1" presId="urn:microsoft.com/office/officeart/2005/8/layout/vList5"/>
    <dgm:cxn modelId="{95A8E86D-978E-4CAB-8B29-B4D5295EC8BF}" type="presOf" srcId="{F2EBDFDC-2B0B-40AD-967F-AA69F0AAAF3A}" destId="{3A7554DD-75EA-498E-9777-540A9F5FD072}" srcOrd="0" destOrd="0" presId="urn:microsoft.com/office/officeart/2005/8/layout/vList5"/>
    <dgm:cxn modelId="{5AC26E70-AC3C-4AAC-BA34-114E3F189DEE}" srcId="{E9C2D139-B212-4143-8343-B3FB525CCB5A}" destId="{58670DF1-AFCA-4967-8BFB-C2AEFA6130F0}" srcOrd="0" destOrd="0" parTransId="{09CE5715-51C8-4580-806D-A5F1F74BFA69}" sibTransId="{0757EABD-AEF4-4CA1-841B-4073D3C0D930}"/>
    <dgm:cxn modelId="{0D3C9852-D3C4-49F4-9861-AE672B4217EE}" srcId="{478FB70E-E416-48BB-B65D-E9CCCB3BBCDD}" destId="{C9A2C2FE-4E94-4338-998A-64D506655075}" srcOrd="1" destOrd="0" parTransId="{C9C4B430-E29E-47B8-8730-7CF77FF0D077}" sibTransId="{0917726F-95C2-4F63-AF06-806E0B807A2C}"/>
    <dgm:cxn modelId="{C270D85A-3E5D-4A86-9F05-94D1128CCC3F}" type="presOf" srcId="{4F999A77-1018-4933-BE5B-9F69B521368B}" destId="{727CED33-1E46-4E68-9CEE-76266BB483DE}" srcOrd="0" destOrd="0" presId="urn:microsoft.com/office/officeart/2005/8/layout/vList5"/>
    <dgm:cxn modelId="{41D519A5-32C8-48CA-BA25-EED474675BCA}" type="presOf" srcId="{E9C2D139-B212-4143-8343-B3FB525CCB5A}" destId="{27085903-C3BC-49FA-BCE6-826CD08A3868}" srcOrd="0" destOrd="0" presId="urn:microsoft.com/office/officeart/2005/8/layout/vList5"/>
    <dgm:cxn modelId="{6C0B2FB3-67D6-41FD-8D46-E85CA8CE2CB3}" srcId="{B07A1778-7F28-4862-B577-BE6FA2B5B2DE}" destId="{478FB70E-E416-48BB-B65D-E9CCCB3BBCDD}" srcOrd="1" destOrd="0" parTransId="{141A7C88-1ADA-4173-871C-CCC70346052E}" sibTransId="{F83044F9-763B-4165-96BE-A673344E5980}"/>
    <dgm:cxn modelId="{D8F420C5-7EC5-43AE-B7F9-6FB9CE2BD865}" type="presOf" srcId="{32EC43FD-6E2C-413B-8186-B22F12D9B904}" destId="{3A7554DD-75EA-498E-9777-540A9F5FD072}" srcOrd="0" destOrd="2" presId="urn:microsoft.com/office/officeart/2005/8/layout/vList5"/>
    <dgm:cxn modelId="{12C29FCD-28EB-4328-AA6E-518AE3842B80}" srcId="{B07A1778-7F28-4862-B577-BE6FA2B5B2DE}" destId="{E9C2D139-B212-4143-8343-B3FB525CCB5A}" srcOrd="2" destOrd="0" parTransId="{E744906D-38BF-485D-B9BA-EC654290444E}" sibTransId="{8D7E97D4-D5C1-483A-BCF9-17D4F544FAFA}"/>
    <dgm:cxn modelId="{32AFE8D7-1A71-4E1D-A2DF-D52CB13C17C3}" type="presOf" srcId="{4FE0E34F-5E7D-4715-BBF2-37C290C94840}" destId="{965A6811-36D1-4B2A-8C67-2BFE50E01545}" srcOrd="0" destOrd="1" presId="urn:microsoft.com/office/officeart/2005/8/layout/vList5"/>
    <dgm:cxn modelId="{FDCE53DD-6454-44FB-8120-443490EFE70C}" srcId="{4F999A77-1018-4933-BE5B-9F69B521368B}" destId="{D73BB760-641C-4AE5-A45A-8AC479D695E9}" srcOrd="1" destOrd="0" parTransId="{5D0FD8D4-7BE3-409D-BF83-EAE6E44B9A0D}" sibTransId="{CF154FD6-E93F-4CA7-80BA-D7730531681E}"/>
    <dgm:cxn modelId="{44A591DD-4279-4B4F-9DE0-CD1170F4D2CD}" type="presOf" srcId="{0B1C9320-512B-4898-9C6B-3D92395258F0}" destId="{AF50C01F-AE42-4FA1-91FB-EE735CA29F66}" srcOrd="0" destOrd="0" presId="urn:microsoft.com/office/officeart/2005/8/layout/vList5"/>
    <dgm:cxn modelId="{D35231E2-6DE8-48A0-B78C-0D488AE87870}" type="presOf" srcId="{BA85D2F5-8485-4682-A6B5-C9811EDD7BD9}" destId="{965A6811-36D1-4B2A-8C67-2BFE50E01545}" srcOrd="0" destOrd="2" presId="urn:microsoft.com/office/officeart/2005/8/layout/vList5"/>
    <dgm:cxn modelId="{D1A6C2E7-93F1-453E-9590-364702EAB918}" type="presOf" srcId="{478FB70E-E416-48BB-B65D-E9CCCB3BBCDD}" destId="{ECBA70F8-41BC-4094-9B46-1959F728CA5A}" srcOrd="0" destOrd="0" presId="urn:microsoft.com/office/officeart/2005/8/layout/vList5"/>
    <dgm:cxn modelId="{4D29C9E7-C31A-4425-A24D-18477E8017F4}" srcId="{E9C2D139-B212-4143-8343-B3FB525CCB5A}" destId="{4FE0E34F-5E7D-4715-BBF2-37C290C94840}" srcOrd="1" destOrd="0" parTransId="{98BF23FF-8974-4945-8CBA-10196CA7E966}" sibTransId="{19B685BD-A5E1-4758-8FA7-AFB488DD7F99}"/>
    <dgm:cxn modelId="{B2CC3DF0-AE7C-4CC5-AA1F-9DAF1A079D5D}" srcId="{4F999A77-1018-4933-BE5B-9F69B521368B}" destId="{F2EBDFDC-2B0B-40AD-967F-AA69F0AAAF3A}" srcOrd="0" destOrd="0" parTransId="{36DB911A-D177-4B8D-91B8-A05A373FA3D2}" sibTransId="{7C888B8C-E11D-48B2-B488-D589091C91E7}"/>
    <dgm:cxn modelId="{C13FA3FB-20EB-4AAA-8B03-BE524DB0E9EF}" srcId="{478FB70E-E416-48BB-B65D-E9CCCB3BBCDD}" destId="{0B1C9320-512B-4898-9C6B-3D92395258F0}" srcOrd="0" destOrd="0" parTransId="{D096FA03-D23E-4847-8C8A-ACE47EC67915}" sibTransId="{E386D9B0-BD28-4B14-9668-5EFDF92B7DD6}"/>
    <dgm:cxn modelId="{749D4D3B-77CD-45D7-97AE-194680FA5ADB}" type="presParOf" srcId="{BF6F9741-F1C2-47F3-9C36-F29A3EB7AD47}" destId="{59E32667-373C-4380-885B-535F1508CD28}" srcOrd="0" destOrd="0" presId="urn:microsoft.com/office/officeart/2005/8/layout/vList5"/>
    <dgm:cxn modelId="{9B3BB146-EC1C-443B-AAAB-BA8A5A6CBB8F}" type="presParOf" srcId="{59E32667-373C-4380-885B-535F1508CD28}" destId="{727CED33-1E46-4E68-9CEE-76266BB483DE}" srcOrd="0" destOrd="0" presId="urn:microsoft.com/office/officeart/2005/8/layout/vList5"/>
    <dgm:cxn modelId="{87DB16D2-4A60-41F0-9A09-23B59A7AE69C}" type="presParOf" srcId="{59E32667-373C-4380-885B-535F1508CD28}" destId="{3A7554DD-75EA-498E-9777-540A9F5FD072}" srcOrd="1" destOrd="0" presId="urn:microsoft.com/office/officeart/2005/8/layout/vList5"/>
    <dgm:cxn modelId="{9E953395-305A-4623-A1D6-6BFEDAC98A28}" type="presParOf" srcId="{BF6F9741-F1C2-47F3-9C36-F29A3EB7AD47}" destId="{CF25E7C7-0AAB-4C8E-B6D2-9197B502CD9A}" srcOrd="1" destOrd="0" presId="urn:microsoft.com/office/officeart/2005/8/layout/vList5"/>
    <dgm:cxn modelId="{27650BE9-C8F7-4B96-AB66-9131403F2E31}" type="presParOf" srcId="{BF6F9741-F1C2-47F3-9C36-F29A3EB7AD47}" destId="{11E44250-A364-43B7-91E9-DF67AE87A1E6}" srcOrd="2" destOrd="0" presId="urn:microsoft.com/office/officeart/2005/8/layout/vList5"/>
    <dgm:cxn modelId="{72278155-6B10-4E75-A777-27D6CBCC33B1}" type="presParOf" srcId="{11E44250-A364-43B7-91E9-DF67AE87A1E6}" destId="{ECBA70F8-41BC-4094-9B46-1959F728CA5A}" srcOrd="0" destOrd="0" presId="urn:microsoft.com/office/officeart/2005/8/layout/vList5"/>
    <dgm:cxn modelId="{B1D2C48A-E67B-48D2-BC65-2095775899FB}" type="presParOf" srcId="{11E44250-A364-43B7-91E9-DF67AE87A1E6}" destId="{AF50C01F-AE42-4FA1-91FB-EE735CA29F66}" srcOrd="1" destOrd="0" presId="urn:microsoft.com/office/officeart/2005/8/layout/vList5"/>
    <dgm:cxn modelId="{6F2137B5-39B7-4C94-A999-F0E7C58E76DC}" type="presParOf" srcId="{BF6F9741-F1C2-47F3-9C36-F29A3EB7AD47}" destId="{473D6A53-F684-4E20-BC6C-65C89E21755F}" srcOrd="3" destOrd="0" presId="urn:microsoft.com/office/officeart/2005/8/layout/vList5"/>
    <dgm:cxn modelId="{CBA83FF7-B277-4347-87C9-DBD0DB79C9ED}" type="presParOf" srcId="{BF6F9741-F1C2-47F3-9C36-F29A3EB7AD47}" destId="{D2BA9EE5-923F-4AD8-8115-7A226719C7E1}" srcOrd="4" destOrd="0" presId="urn:microsoft.com/office/officeart/2005/8/layout/vList5"/>
    <dgm:cxn modelId="{234E60D8-A984-4FD5-8436-DEB287429561}" type="presParOf" srcId="{D2BA9EE5-923F-4AD8-8115-7A226719C7E1}" destId="{27085903-C3BC-49FA-BCE6-826CD08A3868}" srcOrd="0" destOrd="0" presId="urn:microsoft.com/office/officeart/2005/8/layout/vList5"/>
    <dgm:cxn modelId="{38901972-663D-4459-BCB9-53AEA40A6AEB}" type="presParOf" srcId="{D2BA9EE5-923F-4AD8-8115-7A226719C7E1}" destId="{965A6811-36D1-4B2A-8C67-2BFE50E0154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44A9350-AD81-4D2B-87A6-5251C95180DC}" type="doc">
      <dgm:prSet loTypeId="urn:microsoft.com/office/officeart/2005/8/layout/hList1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90DDB377-149B-41B7-863F-72227C6FF982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Ví dụ</a:t>
          </a:r>
        </a:p>
      </dgm:t>
    </dgm:pt>
    <dgm:pt modelId="{5BC58544-5F4C-45B9-9881-94BC095867A9}" type="parTrans" cxnId="{DB70813B-61F9-4CC3-99F7-71746013124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AD40B30-907C-4A95-8701-0DD8889E50C3}" type="sibTrans" cxnId="{DB70813B-61F9-4CC3-99F7-717460131244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AE0AC53-1FDA-4647-8F55-0586F8D17FAF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Lắp đặt hệ thống thu hồi nhiệt dư trong nhà máy xi măng</a:t>
          </a:r>
        </a:p>
      </dgm:t>
    </dgm:pt>
    <dgm:pt modelId="{C98C5D14-D429-4888-85CC-E36739173495}" type="parTrans" cxnId="{0545AC79-59B3-407A-9A61-6F6F080FC239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E80A029-1F37-4B92-B256-7388D2A6A43D}" type="sibTrans" cxnId="{0545AC79-59B3-407A-9A61-6F6F080FC239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D0DBDAB-DBF2-4AA7-8D4B-1D51E2C0D8D2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Thay thế lò hơi cũ bằng lò hơi hiệu suất cao</a:t>
          </a:r>
        </a:p>
      </dgm:t>
    </dgm:pt>
    <dgm:pt modelId="{76D9EBD3-E7FD-490B-AC98-1BC793B038BA}" type="parTrans" cxnId="{464FCF3E-9AE2-49C1-B63F-9F8ED45CEE71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36067B6-EC28-48E8-A852-B6B6A40E3C00}" type="sibTrans" cxnId="{464FCF3E-9AE2-49C1-B63F-9F8ED45CEE71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267ACA8-D803-425F-847C-E7AE603174F6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Tác động môi trường</a:t>
          </a:r>
        </a:p>
      </dgm:t>
    </dgm:pt>
    <dgm:pt modelId="{CA345C69-761B-4033-83CD-2B876BCB30A0}" type="parTrans" cxnId="{748FEB47-7FB4-4887-A30C-55D05057F2D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6DB9674-832C-4ADA-9047-EB6415CA47E7}" type="sibTrans" cxnId="{748FEB47-7FB4-4887-A30C-55D05057F2D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F94A86A-2A74-4203-ADBF-8A7FF007449A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Ít phát sinh nguy cơ chiếm đất</a:t>
          </a:r>
        </a:p>
      </dgm:t>
    </dgm:pt>
    <dgm:pt modelId="{5D80C6E5-2F97-437B-BD77-B38AF0B37E75}" type="parTrans" cxnId="{C8121353-E65D-4719-8D3B-4DE134A913F2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1F7FA9F-E29B-4496-B727-852F7D49DEFC}" type="sibTrans" cxnId="{C8121353-E65D-4719-8D3B-4DE134A913F2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1622BA73-FADF-4943-A15B-5EBBF2E54691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Tác động xã hội</a:t>
          </a:r>
        </a:p>
      </dgm:t>
    </dgm:pt>
    <dgm:pt modelId="{F0CC80E4-5D3D-4513-9D82-E0AB8937128D}" type="parTrans" cxnId="{5CB8C7D1-3836-41DA-A4E2-32FA49AC43A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7FD659D-F28F-4149-A52C-135484F800EF}" type="sibTrans" cxnId="{5CB8C7D1-3836-41DA-A4E2-32FA49AC43A6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61262A-08C3-4A0D-B72B-533B67A73444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Rủi ro tai nạn lao động khi nâng hạ thiết bị</a:t>
          </a:r>
        </a:p>
      </dgm:t>
    </dgm:pt>
    <dgm:pt modelId="{7E3CCA2C-7458-47AF-8E7A-EC0919AAA680}" type="parTrans" cxnId="{47C196F1-1E12-4E25-B3DD-1FE3718A589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765A9E7-3B86-4A22-8788-633F92A18645}" type="sibTrans" cxnId="{47C196F1-1E12-4E25-B3DD-1FE3718A589D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6738614-A689-4328-A873-E6DC066BF3A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Nâng cao trình độ công nhân viên để vận hành công nghệ mới</a:t>
          </a:r>
        </a:p>
      </dgm:t>
    </dgm:pt>
    <dgm:pt modelId="{16C25625-F20D-440B-8515-E87E0F6D0871}" type="parTrans" cxnId="{9AAC9E8F-0386-4FDD-8C15-15997558696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9C2227-BA70-4529-9422-ADAB04665E23}" type="sibTrans" cxnId="{9AAC9E8F-0386-4FDD-8C15-159975586963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7A28629-287D-4E35-97B0-483A0D640234}">
      <dgm:prSet phldrT="[Text]" custT="1"/>
      <dgm:spPr/>
      <dgm:t>
        <a:bodyPr/>
        <a:lstStyle/>
        <a:p>
          <a:r>
            <a:rPr lang="en-US" sz="2200">
              <a:latin typeface="Cambria" panose="02040503050406030204" pitchFamily="18" charset="0"/>
              <a:ea typeface="Cambria" panose="02040503050406030204" pitchFamily="18" charset="0"/>
            </a:rPr>
            <a:t>Quản lý</a:t>
          </a:r>
        </a:p>
      </dgm:t>
    </dgm:pt>
    <dgm:pt modelId="{28DD9362-39A7-448E-B882-0EAD845FD2C8}" type="parTrans" cxnId="{795A7345-8681-4950-9F09-2B854B34F0A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F45E74C-ACE1-40CE-893E-D98E94639754}" type="sibTrans" cxnId="{795A7345-8681-4950-9F09-2B854B34F0A0}">
      <dgm:prSet/>
      <dgm:spPr/>
      <dgm:t>
        <a:bodyPr/>
        <a:lstStyle/>
        <a:p>
          <a:endParaRPr lang="en-US" sz="22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0E56F6-8552-46F7-BC22-13867E2565F1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Nâng cấp động cơ, máy nén trong nhà máy</a:t>
          </a:r>
        </a:p>
      </dgm:t>
    </dgm:pt>
    <dgm:pt modelId="{1B938BEA-E8A9-4947-955E-25DFA014686B}" type="parTrans" cxnId="{46600230-EDF5-4C33-AF09-FD42E4375BC7}">
      <dgm:prSet/>
      <dgm:spPr/>
      <dgm:t>
        <a:bodyPr/>
        <a:lstStyle/>
        <a:p>
          <a:endParaRPr lang="en-US"/>
        </a:p>
      </dgm:t>
    </dgm:pt>
    <dgm:pt modelId="{C20AF63C-E879-48B2-AC6F-190526F405FE}" type="sibTrans" cxnId="{46600230-EDF5-4C33-AF09-FD42E4375BC7}">
      <dgm:prSet/>
      <dgm:spPr/>
      <dgm:t>
        <a:bodyPr/>
        <a:lstStyle/>
        <a:p>
          <a:endParaRPr lang="en-US"/>
        </a:p>
      </dgm:t>
    </dgm:pt>
    <dgm:pt modelId="{72A7CDC1-9540-45D5-ACB2-438CBE04FD59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Tác động chính ở giai đoạn thi công: bụi, tiếng ồn, chất thải tháo dỡ</a:t>
          </a:r>
        </a:p>
      </dgm:t>
    </dgm:pt>
    <dgm:pt modelId="{AFB8A6CC-8DAC-4E70-A4F7-B705DAD0779F}" type="parTrans" cxnId="{B836FF83-B860-47D5-A293-E55BB9FBC9E5}">
      <dgm:prSet/>
      <dgm:spPr/>
      <dgm:t>
        <a:bodyPr/>
        <a:lstStyle/>
        <a:p>
          <a:endParaRPr lang="en-US"/>
        </a:p>
      </dgm:t>
    </dgm:pt>
    <dgm:pt modelId="{BD09DD05-E2FA-4BEF-9CA4-07865E313691}" type="sibTrans" cxnId="{B836FF83-B860-47D5-A293-E55BB9FBC9E5}">
      <dgm:prSet/>
      <dgm:spPr/>
      <dgm:t>
        <a:bodyPr/>
        <a:lstStyle/>
        <a:p>
          <a:endParaRPr lang="en-US"/>
        </a:p>
      </dgm:t>
    </dgm:pt>
    <dgm:pt modelId="{FB12A2B7-82D9-4AF3-86A5-B73A742AF2AC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Lợi ích cộng đồng gián tiếp: giảm phát thải KNK, ô nhiễm MT</a:t>
          </a:r>
        </a:p>
      </dgm:t>
    </dgm:pt>
    <dgm:pt modelId="{6FC976EB-A87E-440A-AF95-4765CE0D59C8}" type="parTrans" cxnId="{3846B727-E937-4028-B334-78809C949E6B}">
      <dgm:prSet/>
      <dgm:spPr/>
      <dgm:t>
        <a:bodyPr/>
        <a:lstStyle/>
        <a:p>
          <a:endParaRPr lang="en-US"/>
        </a:p>
      </dgm:t>
    </dgm:pt>
    <dgm:pt modelId="{991F56EB-B619-49A7-AB3A-A134CCC8B707}" type="sibTrans" cxnId="{3846B727-E937-4028-B334-78809C949E6B}">
      <dgm:prSet/>
      <dgm:spPr/>
      <dgm:t>
        <a:bodyPr/>
        <a:lstStyle/>
        <a:p>
          <a:endParaRPr lang="en-US"/>
        </a:p>
      </dgm:t>
    </dgm:pt>
    <dgm:pt modelId="{DCA8572D-F1D8-4DB0-80E1-ECACAF8F7D9A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Chỉ cần Kế hoạch BVMT hoặc Giấy phép Môi trường</a:t>
          </a:r>
        </a:p>
      </dgm:t>
    </dgm:pt>
    <dgm:pt modelId="{5B06DC82-C4DF-47B0-800D-AEB0A9F374B3}" type="parTrans" cxnId="{AA595633-1BA7-4FAB-95ED-8320C64D7719}">
      <dgm:prSet/>
      <dgm:spPr/>
      <dgm:t>
        <a:bodyPr/>
        <a:lstStyle/>
        <a:p>
          <a:endParaRPr lang="en-US"/>
        </a:p>
      </dgm:t>
    </dgm:pt>
    <dgm:pt modelId="{83DDE630-EEA5-41AA-9B5C-B786697FE57B}" type="sibTrans" cxnId="{AA595633-1BA7-4FAB-95ED-8320C64D7719}">
      <dgm:prSet/>
      <dgm:spPr/>
      <dgm:t>
        <a:bodyPr/>
        <a:lstStyle/>
        <a:p>
          <a:endParaRPr lang="en-US"/>
        </a:p>
      </dgm:t>
    </dgm:pt>
    <dgm:pt modelId="{18501B73-EA38-44AE-885C-92CE72A7CADE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Quản lý an toàn thi công &amp; chất thải tháo dỡ</a:t>
          </a:r>
        </a:p>
      </dgm:t>
    </dgm:pt>
    <dgm:pt modelId="{73A6EAD8-973D-4977-B844-BEE67A6C9DE3}" type="parTrans" cxnId="{57EEF805-F00F-4B9E-8CBF-3F2692BE47AC}">
      <dgm:prSet/>
      <dgm:spPr/>
      <dgm:t>
        <a:bodyPr/>
        <a:lstStyle/>
        <a:p>
          <a:endParaRPr lang="en-US"/>
        </a:p>
      </dgm:t>
    </dgm:pt>
    <dgm:pt modelId="{AB9655E3-2B54-4AB9-B110-1159CEEF111B}" type="sibTrans" cxnId="{57EEF805-F00F-4B9E-8CBF-3F2692BE47AC}">
      <dgm:prSet/>
      <dgm:spPr/>
      <dgm:t>
        <a:bodyPr/>
        <a:lstStyle/>
        <a:p>
          <a:endParaRPr lang="en-US"/>
        </a:p>
      </dgm:t>
    </dgm:pt>
    <dgm:pt modelId="{79ABE10A-D24F-4E63-ADF5-283CAC6D30DE}">
      <dgm:prSet phldrT="[Text]" custT="1"/>
      <dgm:spPr/>
      <dgm:t>
        <a:bodyPr/>
        <a:lstStyle/>
        <a:p>
          <a:endParaRPr lang="en-US" sz="20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525AE9-7421-4048-9670-FA700B4C6F3E}" type="parTrans" cxnId="{4B8AE70C-4A94-484D-A699-8E7024F35724}">
      <dgm:prSet/>
      <dgm:spPr/>
      <dgm:t>
        <a:bodyPr/>
        <a:lstStyle/>
        <a:p>
          <a:endParaRPr lang="en-US"/>
        </a:p>
      </dgm:t>
    </dgm:pt>
    <dgm:pt modelId="{B9072966-1D0C-4492-B6A0-FBF2991ACC3F}" type="sibTrans" cxnId="{4B8AE70C-4A94-484D-A699-8E7024F35724}">
      <dgm:prSet/>
      <dgm:spPr/>
      <dgm:t>
        <a:bodyPr/>
        <a:lstStyle/>
        <a:p>
          <a:endParaRPr lang="en-US"/>
        </a:p>
      </dgm:t>
    </dgm:pt>
    <dgm:pt modelId="{5A272D83-A4D1-4DC7-85E4-59A64ABA5E90}">
      <dgm:prSet phldrT="[Text]" custT="1"/>
      <dgm:spPr/>
      <dgm:t>
        <a:bodyPr/>
        <a:lstStyle/>
        <a:p>
          <a:r>
            <a:rPr lang="en-US" sz="2000">
              <a:latin typeface="Cambria" panose="02040503050406030204" pitchFamily="18" charset="0"/>
              <a:ea typeface="Cambria" panose="02040503050406030204" pitchFamily="18" charset="0"/>
            </a:rPr>
            <a:t>Đào tạo kỹ thuật &amp; an toàn cho công nhân</a:t>
          </a:r>
        </a:p>
      </dgm:t>
    </dgm:pt>
    <dgm:pt modelId="{D5F90364-315A-4E44-BE49-96C25C4411E7}" type="parTrans" cxnId="{6A4F05AE-0AD0-4F2D-82EC-27FB808A1E36}">
      <dgm:prSet/>
      <dgm:spPr/>
      <dgm:t>
        <a:bodyPr/>
        <a:lstStyle/>
        <a:p>
          <a:endParaRPr lang="en-US"/>
        </a:p>
      </dgm:t>
    </dgm:pt>
    <dgm:pt modelId="{CFC7A122-7F88-481B-BCE1-000BB33A2788}" type="sibTrans" cxnId="{6A4F05AE-0AD0-4F2D-82EC-27FB808A1E36}">
      <dgm:prSet/>
      <dgm:spPr/>
      <dgm:t>
        <a:bodyPr/>
        <a:lstStyle/>
        <a:p>
          <a:endParaRPr lang="en-US"/>
        </a:p>
      </dgm:t>
    </dgm:pt>
    <dgm:pt modelId="{41492886-3668-42E7-A1FA-DDAADE6BA5B8}" type="pres">
      <dgm:prSet presAssocID="{044A9350-AD81-4D2B-87A6-5251C95180DC}" presName="Name0" presStyleCnt="0">
        <dgm:presLayoutVars>
          <dgm:dir/>
          <dgm:animLvl val="lvl"/>
          <dgm:resizeHandles val="exact"/>
        </dgm:presLayoutVars>
      </dgm:prSet>
      <dgm:spPr/>
    </dgm:pt>
    <dgm:pt modelId="{B3727F80-04C1-4474-B86B-7228BA28EAF8}" type="pres">
      <dgm:prSet presAssocID="{90DDB377-149B-41B7-863F-72227C6FF982}" presName="composite" presStyleCnt="0"/>
      <dgm:spPr/>
    </dgm:pt>
    <dgm:pt modelId="{5376F6B6-C700-4DBF-AAB0-6D0D83E7C966}" type="pres">
      <dgm:prSet presAssocID="{90DDB377-149B-41B7-863F-72227C6FF982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A55C03D8-1AD1-4F4E-964F-B9C60A8B23E8}" type="pres">
      <dgm:prSet presAssocID="{90DDB377-149B-41B7-863F-72227C6FF982}" presName="desTx" presStyleLbl="alignAccFollowNode1" presStyleIdx="0" presStyleCnt="4">
        <dgm:presLayoutVars>
          <dgm:bulletEnabled val="1"/>
        </dgm:presLayoutVars>
      </dgm:prSet>
      <dgm:spPr/>
    </dgm:pt>
    <dgm:pt modelId="{95E30934-B63C-4837-8DCE-E459FC3C32B9}" type="pres">
      <dgm:prSet presAssocID="{2AD40B30-907C-4A95-8701-0DD8889E50C3}" presName="space" presStyleCnt="0"/>
      <dgm:spPr/>
    </dgm:pt>
    <dgm:pt modelId="{B3CB34D7-C142-48AB-AC33-4038E56D966F}" type="pres">
      <dgm:prSet presAssocID="{A267ACA8-D803-425F-847C-E7AE603174F6}" presName="composite" presStyleCnt="0"/>
      <dgm:spPr/>
    </dgm:pt>
    <dgm:pt modelId="{3BADF390-91C2-4D50-9423-FBA5135C86ED}" type="pres">
      <dgm:prSet presAssocID="{A267ACA8-D803-425F-847C-E7AE603174F6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AB3D0051-C1DA-4B2A-8775-EC74511991D8}" type="pres">
      <dgm:prSet presAssocID="{A267ACA8-D803-425F-847C-E7AE603174F6}" presName="desTx" presStyleLbl="alignAccFollowNode1" presStyleIdx="1" presStyleCnt="4">
        <dgm:presLayoutVars>
          <dgm:bulletEnabled val="1"/>
        </dgm:presLayoutVars>
      </dgm:prSet>
      <dgm:spPr/>
    </dgm:pt>
    <dgm:pt modelId="{A310A6A8-9989-4584-B728-51964C5D9472}" type="pres">
      <dgm:prSet presAssocID="{16DB9674-832C-4ADA-9047-EB6415CA47E7}" presName="space" presStyleCnt="0"/>
      <dgm:spPr/>
    </dgm:pt>
    <dgm:pt modelId="{166FAE78-0CEC-4275-852C-8E9A7F423C0B}" type="pres">
      <dgm:prSet presAssocID="{1622BA73-FADF-4943-A15B-5EBBF2E54691}" presName="composite" presStyleCnt="0"/>
      <dgm:spPr/>
    </dgm:pt>
    <dgm:pt modelId="{170F512B-04B0-476F-BA46-281813007703}" type="pres">
      <dgm:prSet presAssocID="{1622BA73-FADF-4943-A15B-5EBBF2E54691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A4721DA9-3D9E-4031-9FAA-04BE6A12F9F7}" type="pres">
      <dgm:prSet presAssocID="{1622BA73-FADF-4943-A15B-5EBBF2E54691}" presName="desTx" presStyleLbl="alignAccFollowNode1" presStyleIdx="2" presStyleCnt="4">
        <dgm:presLayoutVars>
          <dgm:bulletEnabled val="1"/>
        </dgm:presLayoutVars>
      </dgm:prSet>
      <dgm:spPr/>
    </dgm:pt>
    <dgm:pt modelId="{2653A184-0FEE-483F-B6E2-40611492FD48}" type="pres">
      <dgm:prSet presAssocID="{C7FD659D-F28F-4149-A52C-135484F800EF}" presName="space" presStyleCnt="0"/>
      <dgm:spPr/>
    </dgm:pt>
    <dgm:pt modelId="{B7C6FA83-EA7D-4AFD-9523-662993EEE59E}" type="pres">
      <dgm:prSet presAssocID="{E7A28629-287D-4E35-97B0-483A0D640234}" presName="composite" presStyleCnt="0"/>
      <dgm:spPr/>
    </dgm:pt>
    <dgm:pt modelId="{9CAFDEEE-18BC-4B81-B99D-E7F3C03690BB}" type="pres">
      <dgm:prSet presAssocID="{E7A28629-287D-4E35-97B0-483A0D640234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E6A93C5F-DC27-4B8E-BDFE-9CE8811B84D2}" type="pres">
      <dgm:prSet presAssocID="{E7A28629-287D-4E35-97B0-483A0D640234}" presName="desTx" presStyleLbl="alignAccFollowNode1" presStyleIdx="3" presStyleCnt="4">
        <dgm:presLayoutVars>
          <dgm:bulletEnabled val="1"/>
        </dgm:presLayoutVars>
      </dgm:prSet>
      <dgm:spPr>
        <a:xfrm>
          <a:off x="8898717" y="1817120"/>
          <a:ext cx="2600699" cy="3305392"/>
        </a:xfrm>
        <a:prstGeom prst="rect">
          <a:avLst/>
        </a:prstGeom>
      </dgm:spPr>
    </dgm:pt>
  </dgm:ptLst>
  <dgm:cxnLst>
    <dgm:cxn modelId="{57EEF805-F00F-4B9E-8CBF-3F2692BE47AC}" srcId="{E7A28629-287D-4E35-97B0-483A0D640234}" destId="{18501B73-EA38-44AE-885C-92CE72A7CADE}" srcOrd="1" destOrd="0" parTransId="{73A6EAD8-973D-4977-B844-BEE67A6C9DE3}" sibTransId="{AB9655E3-2B54-4AB9-B110-1159CEEF111B}"/>
    <dgm:cxn modelId="{D5DB3507-8482-4638-8279-CC20E098463D}" type="presOf" srcId="{79ABE10A-D24F-4E63-ADF5-283CAC6D30DE}" destId="{E6A93C5F-DC27-4B8E-BDFE-9CE8811B84D2}" srcOrd="0" destOrd="3" presId="urn:microsoft.com/office/officeart/2005/8/layout/hList1"/>
    <dgm:cxn modelId="{4B8AE70C-4A94-484D-A699-8E7024F35724}" srcId="{E7A28629-287D-4E35-97B0-483A0D640234}" destId="{79ABE10A-D24F-4E63-ADF5-283CAC6D30DE}" srcOrd="3" destOrd="0" parTransId="{9A525AE9-7421-4048-9670-FA700B4C6F3E}" sibTransId="{B9072966-1D0C-4492-B6A0-FBF2991ACC3F}"/>
    <dgm:cxn modelId="{79B4FB0C-EB8C-4119-809C-969E4EB5BC88}" type="presOf" srcId="{CD0DBDAB-DBF2-4AA7-8D4B-1D51E2C0D8D2}" destId="{A55C03D8-1AD1-4F4E-964F-B9C60A8B23E8}" srcOrd="0" destOrd="1" presId="urn:microsoft.com/office/officeart/2005/8/layout/hList1"/>
    <dgm:cxn modelId="{DC8E801C-603D-4D39-9AD3-2F579904C825}" type="presOf" srcId="{A267ACA8-D803-425F-847C-E7AE603174F6}" destId="{3BADF390-91C2-4D50-9423-FBA5135C86ED}" srcOrd="0" destOrd="0" presId="urn:microsoft.com/office/officeart/2005/8/layout/hList1"/>
    <dgm:cxn modelId="{89A58D1E-8783-4C36-B692-17AA722A5225}" type="presOf" srcId="{EF94A86A-2A74-4203-ADBF-8A7FF007449A}" destId="{AB3D0051-C1DA-4B2A-8775-EC74511991D8}" srcOrd="0" destOrd="0" presId="urn:microsoft.com/office/officeart/2005/8/layout/hList1"/>
    <dgm:cxn modelId="{3846B727-E937-4028-B334-78809C949E6B}" srcId="{1622BA73-FADF-4943-A15B-5EBBF2E54691}" destId="{FB12A2B7-82D9-4AF3-86A5-B73A742AF2AC}" srcOrd="2" destOrd="0" parTransId="{6FC976EB-A87E-440A-AF95-4765CE0D59C8}" sibTransId="{991F56EB-B619-49A7-AB3A-A134CCC8B707}"/>
    <dgm:cxn modelId="{46600230-EDF5-4C33-AF09-FD42E4375BC7}" srcId="{90DDB377-149B-41B7-863F-72227C6FF982}" destId="{480E56F6-8552-46F7-BC22-13867E2565F1}" srcOrd="2" destOrd="0" parTransId="{1B938BEA-E8A9-4947-955E-25DFA014686B}" sibTransId="{C20AF63C-E879-48B2-AC6F-190526F405FE}"/>
    <dgm:cxn modelId="{AA595633-1BA7-4FAB-95ED-8320C64D7719}" srcId="{E7A28629-287D-4E35-97B0-483A0D640234}" destId="{DCA8572D-F1D8-4DB0-80E1-ECACAF8F7D9A}" srcOrd="0" destOrd="0" parTransId="{5B06DC82-C4DF-47B0-800D-AEB0A9F374B3}" sibTransId="{83DDE630-EEA5-41AA-9B5C-B786697FE57B}"/>
    <dgm:cxn modelId="{DB70813B-61F9-4CC3-99F7-717460131244}" srcId="{044A9350-AD81-4D2B-87A6-5251C95180DC}" destId="{90DDB377-149B-41B7-863F-72227C6FF982}" srcOrd="0" destOrd="0" parTransId="{5BC58544-5F4C-45B9-9881-94BC095867A9}" sibTransId="{2AD40B30-907C-4A95-8701-0DD8889E50C3}"/>
    <dgm:cxn modelId="{464FCF3E-9AE2-49C1-B63F-9F8ED45CEE71}" srcId="{90DDB377-149B-41B7-863F-72227C6FF982}" destId="{CD0DBDAB-DBF2-4AA7-8D4B-1D51E2C0D8D2}" srcOrd="1" destOrd="0" parTransId="{76D9EBD3-E7FD-490B-AC98-1BC793B038BA}" sibTransId="{B36067B6-EC28-48E8-A852-B6B6A40E3C00}"/>
    <dgm:cxn modelId="{795A7345-8681-4950-9F09-2B854B34F0A0}" srcId="{044A9350-AD81-4D2B-87A6-5251C95180DC}" destId="{E7A28629-287D-4E35-97B0-483A0D640234}" srcOrd="3" destOrd="0" parTransId="{28DD9362-39A7-448E-B882-0EAD845FD2C8}" sibTransId="{7F45E74C-ACE1-40CE-893E-D98E94639754}"/>
    <dgm:cxn modelId="{748FEB47-7FB4-4887-A30C-55D05057F2D0}" srcId="{044A9350-AD81-4D2B-87A6-5251C95180DC}" destId="{A267ACA8-D803-425F-847C-E7AE603174F6}" srcOrd="1" destOrd="0" parTransId="{CA345C69-761B-4033-83CD-2B876BCB30A0}" sibTransId="{16DB9674-832C-4ADA-9047-EB6415CA47E7}"/>
    <dgm:cxn modelId="{87E1C970-738A-4077-8A81-67FF3D8748DB}" type="presOf" srcId="{EAE0AC53-1FDA-4647-8F55-0586F8D17FAF}" destId="{A55C03D8-1AD1-4F4E-964F-B9C60A8B23E8}" srcOrd="0" destOrd="0" presId="urn:microsoft.com/office/officeart/2005/8/layout/hList1"/>
    <dgm:cxn modelId="{C8121353-E65D-4719-8D3B-4DE134A913F2}" srcId="{A267ACA8-D803-425F-847C-E7AE603174F6}" destId="{EF94A86A-2A74-4203-ADBF-8A7FF007449A}" srcOrd="0" destOrd="0" parTransId="{5D80C6E5-2F97-437B-BD77-B38AF0B37E75}" sibTransId="{B1F7FA9F-E29B-4496-B727-852F7D49DEFC}"/>
    <dgm:cxn modelId="{F13B1778-3A35-484C-819E-58116F930353}" type="presOf" srcId="{FB12A2B7-82D9-4AF3-86A5-B73A742AF2AC}" destId="{A4721DA9-3D9E-4031-9FAA-04BE6A12F9F7}" srcOrd="0" destOrd="2" presId="urn:microsoft.com/office/officeart/2005/8/layout/hList1"/>
    <dgm:cxn modelId="{632B8279-62D7-4234-A8A2-87FB7D6B35F5}" type="presOf" srcId="{E7A28629-287D-4E35-97B0-483A0D640234}" destId="{9CAFDEEE-18BC-4B81-B99D-E7F3C03690BB}" srcOrd="0" destOrd="0" presId="urn:microsoft.com/office/officeart/2005/8/layout/hList1"/>
    <dgm:cxn modelId="{0545AC79-59B3-407A-9A61-6F6F080FC239}" srcId="{90DDB377-149B-41B7-863F-72227C6FF982}" destId="{EAE0AC53-1FDA-4647-8F55-0586F8D17FAF}" srcOrd="0" destOrd="0" parTransId="{C98C5D14-D429-4888-85CC-E36739173495}" sibTransId="{6E80A029-1F37-4B92-B256-7388D2A6A43D}"/>
    <dgm:cxn modelId="{B836FF83-B860-47D5-A293-E55BB9FBC9E5}" srcId="{A267ACA8-D803-425F-847C-E7AE603174F6}" destId="{72A7CDC1-9540-45D5-ACB2-438CBE04FD59}" srcOrd="1" destOrd="0" parTransId="{AFB8A6CC-8DAC-4E70-A4F7-B705DAD0779F}" sibTransId="{BD09DD05-E2FA-4BEF-9CA4-07865E313691}"/>
    <dgm:cxn modelId="{E77F5E8B-BBB4-49CE-96FC-2B6A2B2930FE}" type="presOf" srcId="{18501B73-EA38-44AE-885C-92CE72A7CADE}" destId="{E6A93C5F-DC27-4B8E-BDFE-9CE8811B84D2}" srcOrd="0" destOrd="1" presId="urn:microsoft.com/office/officeart/2005/8/layout/hList1"/>
    <dgm:cxn modelId="{9AAC9E8F-0386-4FDD-8C15-159975586963}" srcId="{1622BA73-FADF-4943-A15B-5EBBF2E54691}" destId="{D6738614-A689-4328-A873-E6DC066BF3A0}" srcOrd="1" destOrd="0" parTransId="{16C25625-F20D-440B-8515-E87E0F6D0871}" sibTransId="{A69C2227-BA70-4529-9422-ADAB04665E23}"/>
    <dgm:cxn modelId="{18E04795-E870-4297-9166-0E1CA9F17823}" type="presOf" srcId="{7561262A-08C3-4A0D-B72B-533B67A73444}" destId="{A4721DA9-3D9E-4031-9FAA-04BE6A12F9F7}" srcOrd="0" destOrd="0" presId="urn:microsoft.com/office/officeart/2005/8/layout/hList1"/>
    <dgm:cxn modelId="{725CCCA2-CAAB-4468-B5E0-2597BA3C455D}" type="presOf" srcId="{044A9350-AD81-4D2B-87A6-5251C95180DC}" destId="{41492886-3668-42E7-A1FA-DDAADE6BA5B8}" srcOrd="0" destOrd="0" presId="urn:microsoft.com/office/officeart/2005/8/layout/hList1"/>
    <dgm:cxn modelId="{6A4F05AE-0AD0-4F2D-82EC-27FB808A1E36}" srcId="{E7A28629-287D-4E35-97B0-483A0D640234}" destId="{5A272D83-A4D1-4DC7-85E4-59A64ABA5E90}" srcOrd="2" destOrd="0" parTransId="{D5F90364-315A-4E44-BE49-96C25C4411E7}" sibTransId="{CFC7A122-7F88-481B-BCE1-000BB33A2788}"/>
    <dgm:cxn modelId="{76DB53B4-9883-405E-9D8D-E4E15BCDAD9D}" type="presOf" srcId="{72A7CDC1-9540-45D5-ACB2-438CBE04FD59}" destId="{AB3D0051-C1DA-4B2A-8775-EC74511991D8}" srcOrd="0" destOrd="1" presId="urn:microsoft.com/office/officeart/2005/8/layout/hList1"/>
    <dgm:cxn modelId="{5CB8C7D1-3836-41DA-A4E2-32FA49AC43A6}" srcId="{044A9350-AD81-4D2B-87A6-5251C95180DC}" destId="{1622BA73-FADF-4943-A15B-5EBBF2E54691}" srcOrd="2" destOrd="0" parTransId="{F0CC80E4-5D3D-4513-9D82-E0AB8937128D}" sibTransId="{C7FD659D-F28F-4149-A52C-135484F800EF}"/>
    <dgm:cxn modelId="{1A5B2AE0-2C80-4E8E-959E-696F45386F9C}" type="presOf" srcId="{D6738614-A689-4328-A873-E6DC066BF3A0}" destId="{A4721DA9-3D9E-4031-9FAA-04BE6A12F9F7}" srcOrd="0" destOrd="1" presId="urn:microsoft.com/office/officeart/2005/8/layout/hList1"/>
    <dgm:cxn modelId="{0DB161ED-3245-4A3E-BB97-1381086098F1}" type="presOf" srcId="{DCA8572D-F1D8-4DB0-80E1-ECACAF8F7D9A}" destId="{E6A93C5F-DC27-4B8E-BDFE-9CE8811B84D2}" srcOrd="0" destOrd="0" presId="urn:microsoft.com/office/officeart/2005/8/layout/hList1"/>
    <dgm:cxn modelId="{1D775BEE-746B-4596-BA0A-81CB7FBFBA69}" type="presOf" srcId="{1622BA73-FADF-4943-A15B-5EBBF2E54691}" destId="{170F512B-04B0-476F-BA46-281813007703}" srcOrd="0" destOrd="0" presId="urn:microsoft.com/office/officeart/2005/8/layout/hList1"/>
    <dgm:cxn modelId="{47C196F1-1E12-4E25-B3DD-1FE3718A589D}" srcId="{1622BA73-FADF-4943-A15B-5EBBF2E54691}" destId="{7561262A-08C3-4A0D-B72B-533B67A73444}" srcOrd="0" destOrd="0" parTransId="{7E3CCA2C-7458-47AF-8E7A-EC0919AAA680}" sibTransId="{0765A9E7-3B86-4A22-8788-633F92A18645}"/>
    <dgm:cxn modelId="{A30844F6-2621-4B77-9EE9-1C93236DD338}" type="presOf" srcId="{90DDB377-149B-41B7-863F-72227C6FF982}" destId="{5376F6B6-C700-4DBF-AAB0-6D0D83E7C966}" srcOrd="0" destOrd="0" presId="urn:microsoft.com/office/officeart/2005/8/layout/hList1"/>
    <dgm:cxn modelId="{0E5D5DF7-F4EF-439D-8D84-3D7B79010F29}" type="presOf" srcId="{5A272D83-A4D1-4DC7-85E4-59A64ABA5E90}" destId="{E6A93C5F-DC27-4B8E-BDFE-9CE8811B84D2}" srcOrd="0" destOrd="2" presId="urn:microsoft.com/office/officeart/2005/8/layout/hList1"/>
    <dgm:cxn modelId="{FBB0D4FD-0967-402B-A61E-5C2B354F97FA}" type="presOf" srcId="{480E56F6-8552-46F7-BC22-13867E2565F1}" destId="{A55C03D8-1AD1-4F4E-964F-B9C60A8B23E8}" srcOrd="0" destOrd="2" presId="urn:microsoft.com/office/officeart/2005/8/layout/hList1"/>
    <dgm:cxn modelId="{91944D14-B28D-4729-9D35-198D2ADC7286}" type="presParOf" srcId="{41492886-3668-42E7-A1FA-DDAADE6BA5B8}" destId="{B3727F80-04C1-4474-B86B-7228BA28EAF8}" srcOrd="0" destOrd="0" presId="urn:microsoft.com/office/officeart/2005/8/layout/hList1"/>
    <dgm:cxn modelId="{0A825D4B-F335-40F7-9EC8-40A5EB8BE03F}" type="presParOf" srcId="{B3727F80-04C1-4474-B86B-7228BA28EAF8}" destId="{5376F6B6-C700-4DBF-AAB0-6D0D83E7C966}" srcOrd="0" destOrd="0" presId="urn:microsoft.com/office/officeart/2005/8/layout/hList1"/>
    <dgm:cxn modelId="{D181B2F1-0644-4606-9D19-C3A39904754B}" type="presParOf" srcId="{B3727F80-04C1-4474-B86B-7228BA28EAF8}" destId="{A55C03D8-1AD1-4F4E-964F-B9C60A8B23E8}" srcOrd="1" destOrd="0" presId="urn:microsoft.com/office/officeart/2005/8/layout/hList1"/>
    <dgm:cxn modelId="{FD28063F-1CCA-48D6-A929-BDC55BF3DAF9}" type="presParOf" srcId="{41492886-3668-42E7-A1FA-DDAADE6BA5B8}" destId="{95E30934-B63C-4837-8DCE-E459FC3C32B9}" srcOrd="1" destOrd="0" presId="urn:microsoft.com/office/officeart/2005/8/layout/hList1"/>
    <dgm:cxn modelId="{806F3CA4-160F-4438-9454-20EE9FEA007F}" type="presParOf" srcId="{41492886-3668-42E7-A1FA-DDAADE6BA5B8}" destId="{B3CB34D7-C142-48AB-AC33-4038E56D966F}" srcOrd="2" destOrd="0" presId="urn:microsoft.com/office/officeart/2005/8/layout/hList1"/>
    <dgm:cxn modelId="{98FBC143-6D7C-4669-BAC2-D2EC2A9DF37A}" type="presParOf" srcId="{B3CB34D7-C142-48AB-AC33-4038E56D966F}" destId="{3BADF390-91C2-4D50-9423-FBA5135C86ED}" srcOrd="0" destOrd="0" presId="urn:microsoft.com/office/officeart/2005/8/layout/hList1"/>
    <dgm:cxn modelId="{30660CE3-A0C2-4AC8-AAB6-74EFFB13729D}" type="presParOf" srcId="{B3CB34D7-C142-48AB-AC33-4038E56D966F}" destId="{AB3D0051-C1DA-4B2A-8775-EC74511991D8}" srcOrd="1" destOrd="0" presId="urn:microsoft.com/office/officeart/2005/8/layout/hList1"/>
    <dgm:cxn modelId="{1F60E317-42AD-428F-AFE2-40F73E294EDE}" type="presParOf" srcId="{41492886-3668-42E7-A1FA-DDAADE6BA5B8}" destId="{A310A6A8-9989-4584-B728-51964C5D9472}" srcOrd="3" destOrd="0" presId="urn:microsoft.com/office/officeart/2005/8/layout/hList1"/>
    <dgm:cxn modelId="{34DEBAC5-5B0E-4FC9-A530-C37DC9E8B1AA}" type="presParOf" srcId="{41492886-3668-42E7-A1FA-DDAADE6BA5B8}" destId="{166FAE78-0CEC-4275-852C-8E9A7F423C0B}" srcOrd="4" destOrd="0" presId="urn:microsoft.com/office/officeart/2005/8/layout/hList1"/>
    <dgm:cxn modelId="{7BB8B331-D547-4E3B-9D13-6130441B4984}" type="presParOf" srcId="{166FAE78-0CEC-4275-852C-8E9A7F423C0B}" destId="{170F512B-04B0-476F-BA46-281813007703}" srcOrd="0" destOrd="0" presId="urn:microsoft.com/office/officeart/2005/8/layout/hList1"/>
    <dgm:cxn modelId="{520477CA-BCF4-4711-854D-7A8EA7978AE3}" type="presParOf" srcId="{166FAE78-0CEC-4275-852C-8E9A7F423C0B}" destId="{A4721DA9-3D9E-4031-9FAA-04BE6A12F9F7}" srcOrd="1" destOrd="0" presId="urn:microsoft.com/office/officeart/2005/8/layout/hList1"/>
    <dgm:cxn modelId="{3C40F3B2-3AEC-425D-B654-E41B4A0341B3}" type="presParOf" srcId="{41492886-3668-42E7-A1FA-DDAADE6BA5B8}" destId="{2653A184-0FEE-483F-B6E2-40611492FD48}" srcOrd="5" destOrd="0" presId="urn:microsoft.com/office/officeart/2005/8/layout/hList1"/>
    <dgm:cxn modelId="{62F4B0FD-041E-4582-A8A8-3FB44E33D97E}" type="presParOf" srcId="{41492886-3668-42E7-A1FA-DDAADE6BA5B8}" destId="{B7C6FA83-EA7D-4AFD-9523-662993EEE59E}" srcOrd="6" destOrd="0" presId="urn:microsoft.com/office/officeart/2005/8/layout/hList1"/>
    <dgm:cxn modelId="{CBEB4EE5-91B4-4F2F-A591-8B5DEA9361AB}" type="presParOf" srcId="{B7C6FA83-EA7D-4AFD-9523-662993EEE59E}" destId="{9CAFDEEE-18BC-4B81-B99D-E7F3C03690BB}" srcOrd="0" destOrd="0" presId="urn:microsoft.com/office/officeart/2005/8/layout/hList1"/>
    <dgm:cxn modelId="{DDEB1FA3-1F96-472B-8275-33DFCC349F64}" type="presParOf" srcId="{B7C6FA83-EA7D-4AFD-9523-662993EEE59E}" destId="{E6A93C5F-DC27-4B8E-BDFE-9CE8811B84D2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492903C-20FE-4DEF-AE9F-99FB916C04F2}" type="doc">
      <dgm:prSet loTypeId="urn:microsoft.com/office/officeart/2005/8/layout/vList4" loCatId="list" qsTypeId="urn:microsoft.com/office/officeart/2005/8/quickstyle/simple1" qsCatId="simple" csTypeId="urn:microsoft.com/office/officeart/2005/8/colors/accent6_3" csCatId="accent6" phldr="1"/>
      <dgm:spPr/>
      <dgm:t>
        <a:bodyPr/>
        <a:lstStyle/>
        <a:p>
          <a:endParaRPr lang="en-US"/>
        </a:p>
      </dgm:t>
    </dgm:pt>
    <dgm:pt modelId="{635B2D84-944A-4A99-BD2B-4317D751DC9C}">
      <dgm:prSet phldrT="[Text]"/>
      <dgm:spPr/>
      <dgm:t>
        <a:bodyPr/>
        <a:lstStyle/>
        <a:p>
          <a:r>
            <a:rPr lang="en-US"/>
            <a:t>Ví dụ thực tế</a:t>
          </a:r>
        </a:p>
      </dgm:t>
    </dgm:pt>
    <dgm:pt modelId="{E9AA580D-41AE-4031-A1AF-4B89D0214949}" type="parTrans" cxnId="{7F625B13-06CC-4917-96B4-3E6FF73E03DC}">
      <dgm:prSet/>
      <dgm:spPr/>
      <dgm:t>
        <a:bodyPr/>
        <a:lstStyle/>
        <a:p>
          <a:endParaRPr lang="en-US"/>
        </a:p>
      </dgm:t>
    </dgm:pt>
    <dgm:pt modelId="{39B231F6-D112-4371-AA83-A5BCE96C78B3}" type="sibTrans" cxnId="{7F625B13-06CC-4917-96B4-3E6FF73E03DC}">
      <dgm:prSet/>
      <dgm:spPr/>
      <dgm:t>
        <a:bodyPr/>
        <a:lstStyle/>
        <a:p>
          <a:endParaRPr lang="en-US"/>
        </a:p>
      </dgm:t>
    </dgm:pt>
    <dgm:pt modelId="{E170F7BB-78A1-48E9-B514-ABEBDB647E1F}">
      <dgm:prSet phldrT="[Text]"/>
      <dgm:spPr/>
      <dgm:t>
        <a:bodyPr/>
        <a:lstStyle/>
        <a:p>
          <a:r>
            <a:rPr lang="en-US"/>
            <a:t>Quản lý năng lượng theo ISO 50001</a:t>
          </a:r>
        </a:p>
      </dgm:t>
    </dgm:pt>
    <dgm:pt modelId="{B71EF3EE-A648-4709-8672-0AAAF3AA8174}" type="parTrans" cxnId="{0C8A5AE8-D03E-4B31-8702-1CFC0FD8DE83}">
      <dgm:prSet/>
      <dgm:spPr/>
      <dgm:t>
        <a:bodyPr/>
        <a:lstStyle/>
        <a:p>
          <a:endParaRPr lang="en-US"/>
        </a:p>
      </dgm:t>
    </dgm:pt>
    <dgm:pt modelId="{F2C616A0-E0AA-49E4-A9ED-996B52BBC6FD}" type="sibTrans" cxnId="{0C8A5AE8-D03E-4B31-8702-1CFC0FD8DE83}">
      <dgm:prSet/>
      <dgm:spPr/>
      <dgm:t>
        <a:bodyPr/>
        <a:lstStyle/>
        <a:p>
          <a:endParaRPr lang="en-US"/>
        </a:p>
      </dgm:t>
    </dgm:pt>
    <dgm:pt modelId="{622040E2-5DE6-489A-B22C-6B0F36EB21EE}">
      <dgm:prSet phldrT="[Text]"/>
      <dgm:spPr/>
      <dgm:t>
        <a:bodyPr/>
        <a:lstStyle/>
        <a:p>
          <a:r>
            <a:rPr lang="en-US"/>
            <a:t>Thay đổi quy trình vận hành thiết bị để giảm tiêu hao điện/nhiên liệu</a:t>
          </a:r>
        </a:p>
      </dgm:t>
    </dgm:pt>
    <dgm:pt modelId="{7B45F1E1-4A43-4CA6-BA23-7D900074C68D}" type="parTrans" cxnId="{ADE9E752-339D-492A-83BD-9CC06B33160C}">
      <dgm:prSet/>
      <dgm:spPr/>
      <dgm:t>
        <a:bodyPr/>
        <a:lstStyle/>
        <a:p>
          <a:endParaRPr lang="en-US"/>
        </a:p>
      </dgm:t>
    </dgm:pt>
    <dgm:pt modelId="{CCA27E91-E4DC-4A7C-B35C-B8E42F2A3C2B}" type="sibTrans" cxnId="{ADE9E752-339D-492A-83BD-9CC06B33160C}">
      <dgm:prSet/>
      <dgm:spPr/>
      <dgm:t>
        <a:bodyPr/>
        <a:lstStyle/>
        <a:p>
          <a:endParaRPr lang="en-US"/>
        </a:p>
      </dgm:t>
    </dgm:pt>
    <dgm:pt modelId="{1C039196-6E39-4C20-8425-C0FC9FE4C3F5}">
      <dgm:prSet phldrT="[Text]"/>
      <dgm:spPr/>
      <dgm:t>
        <a:bodyPr/>
        <a:lstStyle/>
        <a:p>
          <a:r>
            <a:rPr lang="en-US"/>
            <a:t>Tác động môi trường</a:t>
          </a:r>
        </a:p>
      </dgm:t>
    </dgm:pt>
    <dgm:pt modelId="{87838E11-853A-4FE2-9DEE-967CDE1F4EF4}" type="parTrans" cxnId="{530D66CA-92F5-4FF1-8775-D9FC5BE353E3}">
      <dgm:prSet/>
      <dgm:spPr/>
      <dgm:t>
        <a:bodyPr/>
        <a:lstStyle/>
        <a:p>
          <a:endParaRPr lang="en-US"/>
        </a:p>
      </dgm:t>
    </dgm:pt>
    <dgm:pt modelId="{8442AC18-C93A-40FF-94C2-6DC59BD1ABFE}" type="sibTrans" cxnId="{530D66CA-92F5-4FF1-8775-D9FC5BE353E3}">
      <dgm:prSet/>
      <dgm:spPr/>
      <dgm:t>
        <a:bodyPr/>
        <a:lstStyle/>
        <a:p>
          <a:endParaRPr lang="en-US"/>
        </a:p>
      </dgm:t>
    </dgm:pt>
    <dgm:pt modelId="{1E9DC71B-0D75-46A5-950B-AA6FE123B577}">
      <dgm:prSet phldrT="[Text]"/>
      <dgm:spPr/>
      <dgm:t>
        <a:bodyPr/>
        <a:lstStyle/>
        <a:p>
          <a:r>
            <a:rPr lang="en-US"/>
            <a:t>Ít tác động vật lý</a:t>
          </a:r>
        </a:p>
      </dgm:t>
    </dgm:pt>
    <dgm:pt modelId="{C123CE4A-21B3-42E0-BE61-BA32787883AD}" type="parTrans" cxnId="{9AB889EB-5AEE-4C40-9AF9-B9EEAF2A4E1D}">
      <dgm:prSet/>
      <dgm:spPr/>
      <dgm:t>
        <a:bodyPr/>
        <a:lstStyle/>
        <a:p>
          <a:endParaRPr lang="en-US"/>
        </a:p>
      </dgm:t>
    </dgm:pt>
    <dgm:pt modelId="{E74FD6C2-7ED4-4993-9A3F-AF1AF472F050}" type="sibTrans" cxnId="{9AB889EB-5AEE-4C40-9AF9-B9EEAF2A4E1D}">
      <dgm:prSet/>
      <dgm:spPr/>
      <dgm:t>
        <a:bodyPr/>
        <a:lstStyle/>
        <a:p>
          <a:endParaRPr lang="en-US"/>
        </a:p>
      </dgm:t>
    </dgm:pt>
    <dgm:pt modelId="{8E9133E7-84E6-45C0-A119-265D0A45B0B2}">
      <dgm:prSet phldrT="[Text]"/>
      <dgm:spPr/>
      <dgm:t>
        <a:bodyPr/>
        <a:lstStyle/>
        <a:p>
          <a:r>
            <a:rPr lang="en-US"/>
            <a:t>Giảm tiêu thụ tài nguyên (điện, gas, dầu)</a:t>
          </a:r>
        </a:p>
      </dgm:t>
    </dgm:pt>
    <dgm:pt modelId="{6EE67049-A2FF-4100-B71E-D05D51139719}" type="parTrans" cxnId="{09F330A8-18B3-47C1-9ADD-9F5F972F4543}">
      <dgm:prSet/>
      <dgm:spPr/>
      <dgm:t>
        <a:bodyPr/>
        <a:lstStyle/>
        <a:p>
          <a:endParaRPr lang="en-US"/>
        </a:p>
      </dgm:t>
    </dgm:pt>
    <dgm:pt modelId="{9C2037AF-BEA9-42A3-B856-EEA1F6086ED3}" type="sibTrans" cxnId="{09F330A8-18B3-47C1-9ADD-9F5F972F4543}">
      <dgm:prSet/>
      <dgm:spPr/>
      <dgm:t>
        <a:bodyPr/>
        <a:lstStyle/>
        <a:p>
          <a:endParaRPr lang="en-US"/>
        </a:p>
      </dgm:t>
    </dgm:pt>
    <dgm:pt modelId="{FBF3647F-238A-4363-A928-6625E9D4895D}">
      <dgm:prSet phldrT="[Text]"/>
      <dgm:spPr/>
      <dgm:t>
        <a:bodyPr/>
        <a:lstStyle/>
        <a:p>
          <a:r>
            <a:rPr lang="en-US"/>
            <a:t>Tác động xã hội</a:t>
          </a:r>
        </a:p>
      </dgm:t>
    </dgm:pt>
    <dgm:pt modelId="{F5671F57-611A-432D-B453-A76F71FD0AB8}" type="parTrans" cxnId="{C0DCB796-8006-44D9-B092-383F089B1F2A}">
      <dgm:prSet/>
      <dgm:spPr/>
      <dgm:t>
        <a:bodyPr/>
        <a:lstStyle/>
        <a:p>
          <a:endParaRPr lang="en-US"/>
        </a:p>
      </dgm:t>
    </dgm:pt>
    <dgm:pt modelId="{2B59C91C-F1E5-4A1B-B161-035BD8ED079B}" type="sibTrans" cxnId="{C0DCB796-8006-44D9-B092-383F089B1F2A}">
      <dgm:prSet/>
      <dgm:spPr/>
      <dgm:t>
        <a:bodyPr/>
        <a:lstStyle/>
        <a:p>
          <a:endParaRPr lang="en-US"/>
        </a:p>
      </dgm:t>
    </dgm:pt>
    <dgm:pt modelId="{3D986AA3-8939-4C64-8751-E707C6C6A03B}">
      <dgm:prSet phldrT="[Text]"/>
      <dgm:spPr/>
      <dgm:t>
        <a:bodyPr/>
        <a:lstStyle/>
        <a:p>
          <a:r>
            <a:rPr lang="en-US"/>
            <a:t>Đào tạo &amp; nâng cao năng lực quản lý năng lượng</a:t>
          </a:r>
        </a:p>
      </dgm:t>
    </dgm:pt>
    <dgm:pt modelId="{E9C5CA48-AE30-4AF1-B206-66B55CD8F166}" type="parTrans" cxnId="{324B2B41-5275-4674-9F78-75619152EF51}">
      <dgm:prSet/>
      <dgm:spPr/>
      <dgm:t>
        <a:bodyPr/>
        <a:lstStyle/>
        <a:p>
          <a:endParaRPr lang="en-US"/>
        </a:p>
      </dgm:t>
    </dgm:pt>
    <dgm:pt modelId="{C115F2AE-7F53-4DCA-8C80-8D456718C746}" type="sibTrans" cxnId="{324B2B41-5275-4674-9F78-75619152EF51}">
      <dgm:prSet/>
      <dgm:spPr/>
      <dgm:t>
        <a:bodyPr/>
        <a:lstStyle/>
        <a:p>
          <a:endParaRPr lang="en-US"/>
        </a:p>
      </dgm:t>
    </dgm:pt>
    <dgm:pt modelId="{AC1C6636-4352-4A9A-9C39-6A30EC942D3D}">
      <dgm:prSet phldrT="[Text]"/>
      <dgm:spPr/>
      <dgm:t>
        <a:bodyPr/>
        <a:lstStyle/>
        <a:p>
          <a:r>
            <a:rPr lang="en-US"/>
            <a:t>Giảm chi phí, tang lợi ích kinh tế cho NLĐ</a:t>
          </a:r>
        </a:p>
      </dgm:t>
    </dgm:pt>
    <dgm:pt modelId="{F21FE1EB-8722-45BD-B0AC-7CDA3D8CA6DF}" type="parTrans" cxnId="{22EDDA41-4E55-4E6C-BCF9-C263E9228F2C}">
      <dgm:prSet/>
      <dgm:spPr/>
      <dgm:t>
        <a:bodyPr/>
        <a:lstStyle/>
        <a:p>
          <a:endParaRPr lang="en-US"/>
        </a:p>
      </dgm:t>
    </dgm:pt>
    <dgm:pt modelId="{B016C1CD-D978-4071-AA80-7AA0D4CAE79A}" type="sibTrans" cxnId="{22EDDA41-4E55-4E6C-BCF9-C263E9228F2C}">
      <dgm:prSet/>
      <dgm:spPr/>
      <dgm:t>
        <a:bodyPr/>
        <a:lstStyle/>
        <a:p>
          <a:endParaRPr lang="en-US"/>
        </a:p>
      </dgm:t>
    </dgm:pt>
    <dgm:pt modelId="{733CA60C-B521-46B4-B88F-2AB8B20F4C3B}">
      <dgm:prSet phldrT="[Text]"/>
      <dgm:spPr/>
      <dgm:t>
        <a:bodyPr/>
        <a:lstStyle/>
        <a:p>
          <a:r>
            <a:rPr lang="en-US"/>
            <a:t>Quản lý</a:t>
          </a:r>
        </a:p>
      </dgm:t>
    </dgm:pt>
    <dgm:pt modelId="{0BDF8364-CC95-4302-BC82-60E93AC5C9C6}" type="parTrans" cxnId="{2B85645D-6A7A-424A-91D4-8A853FE3F8B8}">
      <dgm:prSet/>
      <dgm:spPr/>
      <dgm:t>
        <a:bodyPr/>
        <a:lstStyle/>
        <a:p>
          <a:endParaRPr lang="en-US"/>
        </a:p>
      </dgm:t>
    </dgm:pt>
    <dgm:pt modelId="{677C3BD9-148E-43D0-B078-979220C8D428}" type="sibTrans" cxnId="{2B85645D-6A7A-424A-91D4-8A853FE3F8B8}">
      <dgm:prSet/>
      <dgm:spPr/>
      <dgm:t>
        <a:bodyPr/>
        <a:lstStyle/>
        <a:p>
          <a:endParaRPr lang="en-US"/>
        </a:p>
      </dgm:t>
    </dgm:pt>
    <dgm:pt modelId="{8028C597-152A-4BC6-8E86-AE5C4E32F94A}">
      <dgm:prSet phldrT="[Text]"/>
      <dgm:spPr/>
      <dgm:t>
        <a:bodyPr/>
        <a:lstStyle/>
        <a:p>
          <a:r>
            <a:rPr lang="en-US"/>
            <a:t>Cần kế hoạch quản lý năng lượng &amp; quy trình vận hành an toàn</a:t>
          </a:r>
        </a:p>
      </dgm:t>
    </dgm:pt>
    <dgm:pt modelId="{180F0387-A759-4EB1-9D26-55D75CD96300}" type="parTrans" cxnId="{AE6CE39D-0EAC-47B7-9A85-D4493E96BF26}">
      <dgm:prSet/>
      <dgm:spPr/>
      <dgm:t>
        <a:bodyPr/>
        <a:lstStyle/>
        <a:p>
          <a:endParaRPr lang="en-US"/>
        </a:p>
      </dgm:t>
    </dgm:pt>
    <dgm:pt modelId="{177536A9-22E4-4C69-AA1B-448D2218AEE8}" type="sibTrans" cxnId="{AE6CE39D-0EAC-47B7-9A85-D4493E96BF26}">
      <dgm:prSet/>
      <dgm:spPr/>
      <dgm:t>
        <a:bodyPr/>
        <a:lstStyle/>
        <a:p>
          <a:endParaRPr lang="en-US"/>
        </a:p>
      </dgm:t>
    </dgm:pt>
    <dgm:pt modelId="{E9B2CFCA-67E4-4D05-834A-2FBB040C9E29}">
      <dgm:prSet phldrT="[Text]"/>
      <dgm:spPr/>
      <dgm:t>
        <a:bodyPr/>
        <a:lstStyle/>
        <a:p>
          <a:r>
            <a:rPr lang="en-US"/>
            <a:t>Đảm bảo cơ chế giám sát &amp; báo cáo minh bạch</a:t>
          </a:r>
        </a:p>
      </dgm:t>
    </dgm:pt>
    <dgm:pt modelId="{68D7585E-8807-4D59-B413-E8A56C5986DE}" type="parTrans" cxnId="{ED52CEB6-F557-4C3F-A87C-2EE4E888DD47}">
      <dgm:prSet/>
      <dgm:spPr/>
      <dgm:t>
        <a:bodyPr/>
        <a:lstStyle/>
        <a:p>
          <a:endParaRPr lang="en-US"/>
        </a:p>
      </dgm:t>
    </dgm:pt>
    <dgm:pt modelId="{44A3778D-06E5-430A-A053-3A7AEBADBBA2}" type="sibTrans" cxnId="{ED52CEB6-F557-4C3F-A87C-2EE4E888DD47}">
      <dgm:prSet/>
      <dgm:spPr/>
      <dgm:t>
        <a:bodyPr/>
        <a:lstStyle/>
        <a:p>
          <a:endParaRPr lang="en-US"/>
        </a:p>
      </dgm:t>
    </dgm:pt>
    <dgm:pt modelId="{25828D38-3900-4FED-ACD1-C62D8E426DCD}">
      <dgm:prSet phldrT="[Text]"/>
      <dgm:spPr/>
      <dgm:t>
        <a:bodyPr/>
        <a:lstStyle/>
        <a:p>
          <a:r>
            <a:rPr lang="en-US"/>
            <a:t>Thay đổi thói quen vận hành của công nhân</a:t>
          </a:r>
        </a:p>
      </dgm:t>
    </dgm:pt>
    <dgm:pt modelId="{4F9AED19-9782-453E-8059-7838110471D0}" type="parTrans" cxnId="{19F1170A-24B9-41F0-AEEA-A987DDE319A5}">
      <dgm:prSet/>
      <dgm:spPr/>
      <dgm:t>
        <a:bodyPr/>
        <a:lstStyle/>
        <a:p>
          <a:endParaRPr lang="en-US"/>
        </a:p>
      </dgm:t>
    </dgm:pt>
    <dgm:pt modelId="{F38964E8-E175-4080-B976-689ED375E45A}" type="sibTrans" cxnId="{19F1170A-24B9-41F0-AEEA-A987DDE319A5}">
      <dgm:prSet/>
      <dgm:spPr/>
      <dgm:t>
        <a:bodyPr/>
        <a:lstStyle/>
        <a:p>
          <a:endParaRPr lang="en-US"/>
        </a:p>
      </dgm:t>
    </dgm:pt>
    <dgm:pt modelId="{A656949D-0CFC-49E9-847A-220445D0FF99}">
      <dgm:prSet phldrT="[Text]"/>
      <dgm:spPr/>
      <dgm:t>
        <a:bodyPr/>
        <a:lstStyle/>
        <a:p>
          <a:r>
            <a:rPr lang="en-US"/>
            <a:t>Không yêu cầu ĐTM</a:t>
          </a:r>
        </a:p>
      </dgm:t>
    </dgm:pt>
    <dgm:pt modelId="{5FE92BD6-0BC1-4FF9-86A1-E2A2BA84CEF5}" type="parTrans" cxnId="{463B7D04-CF6A-4D4B-93F1-18219C18CF65}">
      <dgm:prSet/>
      <dgm:spPr/>
      <dgm:t>
        <a:bodyPr/>
        <a:lstStyle/>
        <a:p>
          <a:endParaRPr lang="en-US"/>
        </a:p>
      </dgm:t>
    </dgm:pt>
    <dgm:pt modelId="{8B931EE7-3F03-41C9-8F3C-AECEACDFE798}" type="sibTrans" cxnId="{463B7D04-CF6A-4D4B-93F1-18219C18CF65}">
      <dgm:prSet/>
      <dgm:spPr/>
      <dgm:t>
        <a:bodyPr/>
        <a:lstStyle/>
        <a:p>
          <a:endParaRPr lang="en-US"/>
        </a:p>
      </dgm:t>
    </dgm:pt>
    <dgm:pt modelId="{9478B5A7-E4D6-4504-BC48-D13E79BEA157}">
      <dgm:prSet phldrT="[Text]"/>
      <dgm:spPr/>
      <dgm:t>
        <a:bodyPr/>
        <a:lstStyle/>
        <a:p>
          <a:r>
            <a:rPr lang="en-US"/>
            <a:t>Ứng dụng hệ thống giám sát NL thông minh (IoT, EMS)</a:t>
          </a:r>
        </a:p>
      </dgm:t>
    </dgm:pt>
    <dgm:pt modelId="{A61CA489-8A47-4F22-92D8-E19B8219A758}" type="parTrans" cxnId="{C57E4180-B4B6-4429-9402-7959CCC8EE85}">
      <dgm:prSet/>
      <dgm:spPr/>
      <dgm:t>
        <a:bodyPr/>
        <a:lstStyle/>
        <a:p>
          <a:endParaRPr lang="en-US"/>
        </a:p>
      </dgm:t>
    </dgm:pt>
    <dgm:pt modelId="{A3C90621-3C78-446E-BC96-9A5CDAEAD461}" type="sibTrans" cxnId="{C57E4180-B4B6-4429-9402-7959CCC8EE85}">
      <dgm:prSet/>
      <dgm:spPr/>
      <dgm:t>
        <a:bodyPr/>
        <a:lstStyle/>
        <a:p>
          <a:endParaRPr lang="en-US"/>
        </a:p>
      </dgm:t>
    </dgm:pt>
    <dgm:pt modelId="{3390E805-8C0D-4F4C-B365-B6917785EBAB}" type="pres">
      <dgm:prSet presAssocID="{6492903C-20FE-4DEF-AE9F-99FB916C04F2}" presName="linear" presStyleCnt="0">
        <dgm:presLayoutVars>
          <dgm:dir/>
          <dgm:resizeHandles val="exact"/>
        </dgm:presLayoutVars>
      </dgm:prSet>
      <dgm:spPr/>
    </dgm:pt>
    <dgm:pt modelId="{55164874-1820-4947-A94C-EB886B1CD315}" type="pres">
      <dgm:prSet presAssocID="{635B2D84-944A-4A99-BD2B-4317D751DC9C}" presName="comp" presStyleCnt="0"/>
      <dgm:spPr/>
    </dgm:pt>
    <dgm:pt modelId="{B942E76E-AE03-4DFA-883D-0B6B343E7D9C}" type="pres">
      <dgm:prSet presAssocID="{635B2D84-944A-4A99-BD2B-4317D751DC9C}" presName="box" presStyleLbl="node1" presStyleIdx="0" presStyleCnt="4"/>
      <dgm:spPr/>
    </dgm:pt>
    <dgm:pt modelId="{DAFD2CA9-686D-4FAB-8356-E3099F8D6A03}" type="pres">
      <dgm:prSet presAssocID="{635B2D84-944A-4A99-BD2B-4317D751DC9C}" presName="img" presStyleLbl="fgImgPlace1" presStyleIdx="0" presStyleCnt="4" custScaleX="89179" custScaleY="75428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Atom with solid fill"/>
        </a:ext>
      </dgm:extLst>
    </dgm:pt>
    <dgm:pt modelId="{8D8CABA4-CAEE-4987-B989-13FF8F5BC42F}" type="pres">
      <dgm:prSet presAssocID="{635B2D84-944A-4A99-BD2B-4317D751DC9C}" presName="text" presStyleLbl="node1" presStyleIdx="0" presStyleCnt="4">
        <dgm:presLayoutVars>
          <dgm:bulletEnabled val="1"/>
        </dgm:presLayoutVars>
      </dgm:prSet>
      <dgm:spPr/>
    </dgm:pt>
    <dgm:pt modelId="{01628654-03CF-4173-85E7-A73EFE3F498D}" type="pres">
      <dgm:prSet presAssocID="{39B231F6-D112-4371-AA83-A5BCE96C78B3}" presName="spacer" presStyleCnt="0"/>
      <dgm:spPr/>
    </dgm:pt>
    <dgm:pt modelId="{B9461093-D8BB-408B-86DF-64075F26AD77}" type="pres">
      <dgm:prSet presAssocID="{1C039196-6E39-4C20-8425-C0FC9FE4C3F5}" presName="comp" presStyleCnt="0"/>
      <dgm:spPr/>
    </dgm:pt>
    <dgm:pt modelId="{5F6EE689-2E76-4860-A230-6CEED4A53FC9}" type="pres">
      <dgm:prSet presAssocID="{1C039196-6E39-4C20-8425-C0FC9FE4C3F5}" presName="box" presStyleLbl="node1" presStyleIdx="1" presStyleCnt="4"/>
      <dgm:spPr/>
    </dgm:pt>
    <dgm:pt modelId="{AA3C5111-D9E6-4852-B288-DA96FC15EF59}" type="pres">
      <dgm:prSet presAssocID="{1C039196-6E39-4C20-8425-C0FC9FE4C3F5}" presName="img" presStyleLbl="fgImgPlace1" presStyleIdx="1" presStyleCnt="4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Leaf with solid fill"/>
        </a:ext>
      </dgm:extLst>
    </dgm:pt>
    <dgm:pt modelId="{0AA0B299-5348-4C04-87DA-B98BC3BE3F38}" type="pres">
      <dgm:prSet presAssocID="{1C039196-6E39-4C20-8425-C0FC9FE4C3F5}" presName="text" presStyleLbl="node1" presStyleIdx="1" presStyleCnt="4">
        <dgm:presLayoutVars>
          <dgm:bulletEnabled val="1"/>
        </dgm:presLayoutVars>
      </dgm:prSet>
      <dgm:spPr/>
    </dgm:pt>
    <dgm:pt modelId="{2BD42BA6-DB7E-4C78-8596-58153B07794E}" type="pres">
      <dgm:prSet presAssocID="{8442AC18-C93A-40FF-94C2-6DC59BD1ABFE}" presName="spacer" presStyleCnt="0"/>
      <dgm:spPr/>
    </dgm:pt>
    <dgm:pt modelId="{BC45D85A-CE3A-4E22-BD6A-2DF629774E9E}" type="pres">
      <dgm:prSet presAssocID="{FBF3647F-238A-4363-A928-6625E9D4895D}" presName="comp" presStyleCnt="0"/>
      <dgm:spPr/>
    </dgm:pt>
    <dgm:pt modelId="{01E7DF90-A625-4C02-A6D3-66D84C10949A}" type="pres">
      <dgm:prSet presAssocID="{FBF3647F-238A-4363-A928-6625E9D4895D}" presName="box" presStyleLbl="node1" presStyleIdx="2" presStyleCnt="4"/>
      <dgm:spPr/>
    </dgm:pt>
    <dgm:pt modelId="{F9466E2F-AB6D-4F06-960D-5261AF32D6F5}" type="pres">
      <dgm:prSet presAssocID="{FBF3647F-238A-4363-A928-6625E9D4895D}" presName="img" presStyleLbl="fgImgPlace1" presStyleIdx="2" presStyleCnt="4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City with solid fill"/>
        </a:ext>
      </dgm:extLst>
    </dgm:pt>
    <dgm:pt modelId="{639844F3-9C32-464F-8435-12E0BC333771}" type="pres">
      <dgm:prSet presAssocID="{FBF3647F-238A-4363-A928-6625E9D4895D}" presName="text" presStyleLbl="node1" presStyleIdx="2" presStyleCnt="4">
        <dgm:presLayoutVars>
          <dgm:bulletEnabled val="1"/>
        </dgm:presLayoutVars>
      </dgm:prSet>
      <dgm:spPr/>
    </dgm:pt>
    <dgm:pt modelId="{3D9CE8CD-270B-46D2-B716-AF6CB00D4315}" type="pres">
      <dgm:prSet presAssocID="{2B59C91C-F1E5-4A1B-B161-035BD8ED079B}" presName="spacer" presStyleCnt="0"/>
      <dgm:spPr/>
    </dgm:pt>
    <dgm:pt modelId="{60CD8798-94DC-4134-A706-1176778A19FB}" type="pres">
      <dgm:prSet presAssocID="{733CA60C-B521-46B4-B88F-2AB8B20F4C3B}" presName="comp" presStyleCnt="0"/>
      <dgm:spPr/>
    </dgm:pt>
    <dgm:pt modelId="{CD8DCECF-E4C5-4996-992D-F56C65674D10}" type="pres">
      <dgm:prSet presAssocID="{733CA60C-B521-46B4-B88F-2AB8B20F4C3B}" presName="box" presStyleLbl="node1" presStyleIdx="3" presStyleCnt="4"/>
      <dgm:spPr/>
    </dgm:pt>
    <dgm:pt modelId="{27582641-4BD3-421A-8964-08CDC175930D}" type="pres">
      <dgm:prSet presAssocID="{733CA60C-B521-46B4-B88F-2AB8B20F4C3B}" presName="img" presStyleLbl="fgImgPlace1" presStyleIdx="3" presStyleCnt="4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57000" b="-57000"/>
          </a:stretch>
        </a:blipFill>
      </dgm:spPr>
      <dgm:extLst>
        <a:ext uri="{E40237B7-FDA0-4F09-8148-C483321AD2D9}">
          <dgm14:cNvPr xmlns:dgm14="http://schemas.microsoft.com/office/drawing/2010/diagram" id="0" name="" descr="Bullseye with solid fill"/>
        </a:ext>
      </dgm:extLst>
    </dgm:pt>
    <dgm:pt modelId="{1B1294AB-E59E-48E5-A337-5D5D9F5410CA}" type="pres">
      <dgm:prSet presAssocID="{733CA60C-B521-46B4-B88F-2AB8B20F4C3B}" presName="text" presStyleLbl="node1" presStyleIdx="3" presStyleCnt="4">
        <dgm:presLayoutVars>
          <dgm:bulletEnabled val="1"/>
        </dgm:presLayoutVars>
      </dgm:prSet>
      <dgm:spPr/>
    </dgm:pt>
  </dgm:ptLst>
  <dgm:cxnLst>
    <dgm:cxn modelId="{463B7D04-CF6A-4D4B-93F1-18219C18CF65}" srcId="{733CA60C-B521-46B4-B88F-2AB8B20F4C3B}" destId="{A656949D-0CFC-49E9-847A-220445D0FF99}" srcOrd="2" destOrd="0" parTransId="{5FE92BD6-0BC1-4FF9-86A1-E2A2BA84CEF5}" sibTransId="{8B931EE7-3F03-41C9-8F3C-AECEACDFE798}"/>
    <dgm:cxn modelId="{D48F4E09-DCFA-4DE7-85B5-AF70C74C34E0}" type="presOf" srcId="{AC1C6636-4352-4A9A-9C39-6A30EC942D3D}" destId="{639844F3-9C32-464F-8435-12E0BC333771}" srcOrd="1" destOrd="2" presId="urn:microsoft.com/office/officeart/2005/8/layout/vList4"/>
    <dgm:cxn modelId="{19F1170A-24B9-41F0-AEEA-A987DDE319A5}" srcId="{FBF3647F-238A-4363-A928-6625E9D4895D}" destId="{25828D38-3900-4FED-ACD1-C62D8E426DCD}" srcOrd="2" destOrd="0" parTransId="{4F9AED19-9782-453E-8059-7838110471D0}" sibTransId="{F38964E8-E175-4080-B976-689ED375E45A}"/>
    <dgm:cxn modelId="{C4942F0B-3C57-4CBA-BE80-159231B6B9AA}" type="presOf" srcId="{8E9133E7-84E6-45C0-A119-265D0A45B0B2}" destId="{5F6EE689-2E76-4860-A230-6CEED4A53FC9}" srcOrd="0" destOrd="2" presId="urn:microsoft.com/office/officeart/2005/8/layout/vList4"/>
    <dgm:cxn modelId="{7F625B13-06CC-4917-96B4-3E6FF73E03DC}" srcId="{6492903C-20FE-4DEF-AE9F-99FB916C04F2}" destId="{635B2D84-944A-4A99-BD2B-4317D751DC9C}" srcOrd="0" destOrd="0" parTransId="{E9AA580D-41AE-4031-A1AF-4B89D0214949}" sibTransId="{39B231F6-D112-4371-AA83-A5BCE96C78B3}"/>
    <dgm:cxn modelId="{0EDA872E-D488-4FE6-BC5F-0ED22A14A73B}" type="presOf" srcId="{3D986AA3-8939-4C64-8751-E707C6C6A03B}" destId="{639844F3-9C32-464F-8435-12E0BC333771}" srcOrd="1" destOrd="1" presId="urn:microsoft.com/office/officeart/2005/8/layout/vList4"/>
    <dgm:cxn modelId="{B92FFB2E-DA25-4C0B-AF99-06F11B5DB583}" type="presOf" srcId="{8028C597-152A-4BC6-8E86-AE5C4E32F94A}" destId="{1B1294AB-E59E-48E5-A337-5D5D9F5410CA}" srcOrd="1" destOrd="1" presId="urn:microsoft.com/office/officeart/2005/8/layout/vList4"/>
    <dgm:cxn modelId="{D4CF2530-0814-4234-ABAE-5F31B1D777FA}" type="presOf" srcId="{E170F7BB-78A1-48E9-B514-ABEBDB647E1F}" destId="{B942E76E-AE03-4DFA-883D-0B6B343E7D9C}" srcOrd="0" destOrd="1" presId="urn:microsoft.com/office/officeart/2005/8/layout/vList4"/>
    <dgm:cxn modelId="{7422A632-DAED-4BE3-9559-A34FEA23AC05}" type="presOf" srcId="{3D986AA3-8939-4C64-8751-E707C6C6A03B}" destId="{01E7DF90-A625-4C02-A6D3-66D84C10949A}" srcOrd="0" destOrd="1" presId="urn:microsoft.com/office/officeart/2005/8/layout/vList4"/>
    <dgm:cxn modelId="{D8CA9438-C485-41A9-81F0-314DD55AC505}" type="presOf" srcId="{622040E2-5DE6-489A-B22C-6B0F36EB21EE}" destId="{8D8CABA4-CAEE-4987-B989-13FF8F5BC42F}" srcOrd="1" destOrd="2" presId="urn:microsoft.com/office/officeart/2005/8/layout/vList4"/>
    <dgm:cxn modelId="{A57C5D3A-A8FA-4A1C-84D8-D9AD69D28439}" type="presOf" srcId="{6492903C-20FE-4DEF-AE9F-99FB916C04F2}" destId="{3390E805-8C0D-4F4C-B365-B6917785EBAB}" srcOrd="0" destOrd="0" presId="urn:microsoft.com/office/officeart/2005/8/layout/vList4"/>
    <dgm:cxn modelId="{A2F5863C-4640-4F74-9286-F38F26B06385}" type="presOf" srcId="{A656949D-0CFC-49E9-847A-220445D0FF99}" destId="{CD8DCECF-E4C5-4996-992D-F56C65674D10}" srcOrd="0" destOrd="3" presId="urn:microsoft.com/office/officeart/2005/8/layout/vList4"/>
    <dgm:cxn modelId="{2B85645D-6A7A-424A-91D4-8A853FE3F8B8}" srcId="{6492903C-20FE-4DEF-AE9F-99FB916C04F2}" destId="{733CA60C-B521-46B4-B88F-2AB8B20F4C3B}" srcOrd="3" destOrd="0" parTransId="{0BDF8364-CC95-4302-BC82-60E93AC5C9C6}" sibTransId="{677C3BD9-148E-43D0-B078-979220C8D428}"/>
    <dgm:cxn modelId="{4C1F1860-67F8-4C18-916A-FCDC5F8710F1}" type="presOf" srcId="{25828D38-3900-4FED-ACD1-C62D8E426DCD}" destId="{639844F3-9C32-464F-8435-12E0BC333771}" srcOrd="1" destOrd="3" presId="urn:microsoft.com/office/officeart/2005/8/layout/vList4"/>
    <dgm:cxn modelId="{324B2B41-5275-4674-9F78-75619152EF51}" srcId="{FBF3647F-238A-4363-A928-6625E9D4895D}" destId="{3D986AA3-8939-4C64-8751-E707C6C6A03B}" srcOrd="0" destOrd="0" parTransId="{E9C5CA48-AE30-4AF1-B206-66B55CD8F166}" sibTransId="{C115F2AE-7F53-4DCA-8C80-8D456718C746}"/>
    <dgm:cxn modelId="{22EDDA41-4E55-4E6C-BCF9-C263E9228F2C}" srcId="{FBF3647F-238A-4363-A928-6625E9D4895D}" destId="{AC1C6636-4352-4A9A-9C39-6A30EC942D3D}" srcOrd="1" destOrd="0" parTransId="{F21FE1EB-8722-45BD-B0AC-7CDA3D8CA6DF}" sibTransId="{B016C1CD-D978-4071-AA80-7AA0D4CAE79A}"/>
    <dgm:cxn modelId="{46638642-9F1C-40F7-BE93-1AD7E6BD2CFB}" type="presOf" srcId="{1E9DC71B-0D75-46A5-950B-AA6FE123B577}" destId="{5F6EE689-2E76-4860-A230-6CEED4A53FC9}" srcOrd="0" destOrd="1" presId="urn:microsoft.com/office/officeart/2005/8/layout/vList4"/>
    <dgm:cxn modelId="{78F4BB47-159E-4008-B5EE-722D789321ED}" type="presOf" srcId="{FBF3647F-238A-4363-A928-6625E9D4895D}" destId="{01E7DF90-A625-4C02-A6D3-66D84C10949A}" srcOrd="0" destOrd="0" presId="urn:microsoft.com/office/officeart/2005/8/layout/vList4"/>
    <dgm:cxn modelId="{BB90ED49-E407-4BED-A89F-C66328F16534}" type="presOf" srcId="{733CA60C-B521-46B4-B88F-2AB8B20F4C3B}" destId="{CD8DCECF-E4C5-4996-992D-F56C65674D10}" srcOrd="0" destOrd="0" presId="urn:microsoft.com/office/officeart/2005/8/layout/vList4"/>
    <dgm:cxn modelId="{99A6F64C-BF2A-41B6-A185-44945F1BB0FC}" type="presOf" srcId="{A656949D-0CFC-49E9-847A-220445D0FF99}" destId="{1B1294AB-E59E-48E5-A337-5D5D9F5410CA}" srcOrd="1" destOrd="3" presId="urn:microsoft.com/office/officeart/2005/8/layout/vList4"/>
    <dgm:cxn modelId="{B461716F-FA19-4448-B1AF-F4C6B8ABAEF8}" type="presOf" srcId="{733CA60C-B521-46B4-B88F-2AB8B20F4C3B}" destId="{1B1294AB-E59E-48E5-A337-5D5D9F5410CA}" srcOrd="1" destOrd="0" presId="urn:microsoft.com/office/officeart/2005/8/layout/vList4"/>
    <dgm:cxn modelId="{039DD250-9DF3-4033-8B35-377AD9276036}" type="presOf" srcId="{E9B2CFCA-67E4-4D05-834A-2FBB040C9E29}" destId="{CD8DCECF-E4C5-4996-992D-F56C65674D10}" srcOrd="0" destOrd="2" presId="urn:microsoft.com/office/officeart/2005/8/layout/vList4"/>
    <dgm:cxn modelId="{33DE3A52-384E-4C75-8EA2-57F4D7B8DBE5}" type="presOf" srcId="{635B2D84-944A-4A99-BD2B-4317D751DC9C}" destId="{8D8CABA4-CAEE-4987-B989-13FF8F5BC42F}" srcOrd="1" destOrd="0" presId="urn:microsoft.com/office/officeart/2005/8/layout/vList4"/>
    <dgm:cxn modelId="{B2D75672-3D25-42FB-9273-D55419AC10C2}" type="presOf" srcId="{E9B2CFCA-67E4-4D05-834A-2FBB040C9E29}" destId="{1B1294AB-E59E-48E5-A337-5D5D9F5410CA}" srcOrd="1" destOrd="2" presId="urn:microsoft.com/office/officeart/2005/8/layout/vList4"/>
    <dgm:cxn modelId="{ADE9E752-339D-492A-83BD-9CC06B33160C}" srcId="{635B2D84-944A-4A99-BD2B-4317D751DC9C}" destId="{622040E2-5DE6-489A-B22C-6B0F36EB21EE}" srcOrd="1" destOrd="0" parTransId="{7B45F1E1-4A43-4CA6-BA23-7D900074C68D}" sibTransId="{CCA27E91-E4DC-4A7C-B35C-B8E42F2A3C2B}"/>
    <dgm:cxn modelId="{F5C1A173-2EBA-466D-9DC3-D0BCC0114F87}" type="presOf" srcId="{622040E2-5DE6-489A-B22C-6B0F36EB21EE}" destId="{B942E76E-AE03-4DFA-883D-0B6B343E7D9C}" srcOrd="0" destOrd="2" presId="urn:microsoft.com/office/officeart/2005/8/layout/vList4"/>
    <dgm:cxn modelId="{54903E57-6E2C-41D2-94A7-BC81DA5D2005}" type="presOf" srcId="{8E9133E7-84E6-45C0-A119-265D0A45B0B2}" destId="{0AA0B299-5348-4C04-87DA-B98BC3BE3F38}" srcOrd="1" destOrd="2" presId="urn:microsoft.com/office/officeart/2005/8/layout/vList4"/>
    <dgm:cxn modelId="{C57E4180-B4B6-4429-9402-7959CCC8EE85}" srcId="{635B2D84-944A-4A99-BD2B-4317D751DC9C}" destId="{9478B5A7-E4D6-4504-BC48-D13E79BEA157}" srcOrd="2" destOrd="0" parTransId="{A61CA489-8A47-4F22-92D8-E19B8219A758}" sibTransId="{A3C90621-3C78-446E-BC96-9A5CDAEAD461}"/>
    <dgm:cxn modelId="{C0DCB796-8006-44D9-B092-383F089B1F2A}" srcId="{6492903C-20FE-4DEF-AE9F-99FB916C04F2}" destId="{FBF3647F-238A-4363-A928-6625E9D4895D}" srcOrd="2" destOrd="0" parTransId="{F5671F57-611A-432D-B453-A76F71FD0AB8}" sibTransId="{2B59C91C-F1E5-4A1B-B161-035BD8ED079B}"/>
    <dgm:cxn modelId="{AE6CE39D-0EAC-47B7-9A85-D4493E96BF26}" srcId="{733CA60C-B521-46B4-B88F-2AB8B20F4C3B}" destId="{8028C597-152A-4BC6-8E86-AE5C4E32F94A}" srcOrd="0" destOrd="0" parTransId="{180F0387-A759-4EB1-9D26-55D75CD96300}" sibTransId="{177536A9-22E4-4C69-AA1B-448D2218AEE8}"/>
    <dgm:cxn modelId="{09F330A8-18B3-47C1-9ADD-9F5F972F4543}" srcId="{1C039196-6E39-4C20-8425-C0FC9FE4C3F5}" destId="{8E9133E7-84E6-45C0-A119-265D0A45B0B2}" srcOrd="1" destOrd="0" parTransId="{6EE67049-A2FF-4100-B71E-D05D51139719}" sibTransId="{9C2037AF-BEA9-42A3-B856-EEA1F6086ED3}"/>
    <dgm:cxn modelId="{41D414A9-77B4-4C9D-A569-DE5841DE8E25}" type="presOf" srcId="{FBF3647F-238A-4363-A928-6625E9D4895D}" destId="{639844F3-9C32-464F-8435-12E0BC333771}" srcOrd="1" destOrd="0" presId="urn:microsoft.com/office/officeart/2005/8/layout/vList4"/>
    <dgm:cxn modelId="{ECCA2CB3-0147-4656-B96E-717D7025BE95}" type="presOf" srcId="{1C039196-6E39-4C20-8425-C0FC9FE4C3F5}" destId="{5F6EE689-2E76-4860-A230-6CEED4A53FC9}" srcOrd="0" destOrd="0" presId="urn:microsoft.com/office/officeart/2005/8/layout/vList4"/>
    <dgm:cxn modelId="{ED52CEB6-F557-4C3F-A87C-2EE4E888DD47}" srcId="{733CA60C-B521-46B4-B88F-2AB8B20F4C3B}" destId="{E9B2CFCA-67E4-4D05-834A-2FBB040C9E29}" srcOrd="1" destOrd="0" parTransId="{68D7585E-8807-4D59-B413-E8A56C5986DE}" sibTransId="{44A3778D-06E5-430A-A053-3A7AEBADBBA2}"/>
    <dgm:cxn modelId="{F0CFF8BC-A1CE-4C39-B731-FB18411C3557}" type="presOf" srcId="{635B2D84-944A-4A99-BD2B-4317D751DC9C}" destId="{B942E76E-AE03-4DFA-883D-0B6B343E7D9C}" srcOrd="0" destOrd="0" presId="urn:microsoft.com/office/officeart/2005/8/layout/vList4"/>
    <dgm:cxn modelId="{FA710AC4-D53B-4A81-A524-9A42A8C88469}" type="presOf" srcId="{9478B5A7-E4D6-4504-BC48-D13E79BEA157}" destId="{B942E76E-AE03-4DFA-883D-0B6B343E7D9C}" srcOrd="0" destOrd="3" presId="urn:microsoft.com/office/officeart/2005/8/layout/vList4"/>
    <dgm:cxn modelId="{530D66CA-92F5-4FF1-8775-D9FC5BE353E3}" srcId="{6492903C-20FE-4DEF-AE9F-99FB916C04F2}" destId="{1C039196-6E39-4C20-8425-C0FC9FE4C3F5}" srcOrd="1" destOrd="0" parTransId="{87838E11-853A-4FE2-9DEE-967CDE1F4EF4}" sibTransId="{8442AC18-C93A-40FF-94C2-6DC59BD1ABFE}"/>
    <dgm:cxn modelId="{61A90BD1-C0C3-4571-BA42-88C4E21D1D5E}" type="presOf" srcId="{E170F7BB-78A1-48E9-B514-ABEBDB647E1F}" destId="{8D8CABA4-CAEE-4987-B989-13FF8F5BC42F}" srcOrd="1" destOrd="1" presId="urn:microsoft.com/office/officeart/2005/8/layout/vList4"/>
    <dgm:cxn modelId="{F35057DB-2820-42CA-B9A9-8D1EE2AB9985}" type="presOf" srcId="{8028C597-152A-4BC6-8E86-AE5C4E32F94A}" destId="{CD8DCECF-E4C5-4996-992D-F56C65674D10}" srcOrd="0" destOrd="1" presId="urn:microsoft.com/office/officeart/2005/8/layout/vList4"/>
    <dgm:cxn modelId="{0C8A5AE8-D03E-4B31-8702-1CFC0FD8DE83}" srcId="{635B2D84-944A-4A99-BD2B-4317D751DC9C}" destId="{E170F7BB-78A1-48E9-B514-ABEBDB647E1F}" srcOrd="0" destOrd="0" parTransId="{B71EF3EE-A648-4709-8672-0AAAF3AA8174}" sibTransId="{F2C616A0-E0AA-49E4-A9ED-996B52BBC6FD}"/>
    <dgm:cxn modelId="{950DE6E9-B46E-4A68-AF71-D1439FB82BFC}" type="presOf" srcId="{25828D38-3900-4FED-ACD1-C62D8E426DCD}" destId="{01E7DF90-A625-4C02-A6D3-66D84C10949A}" srcOrd="0" destOrd="3" presId="urn:microsoft.com/office/officeart/2005/8/layout/vList4"/>
    <dgm:cxn modelId="{9AB889EB-5AEE-4C40-9AF9-B9EEAF2A4E1D}" srcId="{1C039196-6E39-4C20-8425-C0FC9FE4C3F5}" destId="{1E9DC71B-0D75-46A5-950B-AA6FE123B577}" srcOrd="0" destOrd="0" parTransId="{C123CE4A-21B3-42E0-BE61-BA32787883AD}" sibTransId="{E74FD6C2-7ED4-4993-9A3F-AF1AF472F050}"/>
    <dgm:cxn modelId="{3A8A89EC-24D3-4801-96D8-556748E87332}" type="presOf" srcId="{1E9DC71B-0D75-46A5-950B-AA6FE123B577}" destId="{0AA0B299-5348-4C04-87DA-B98BC3BE3F38}" srcOrd="1" destOrd="1" presId="urn:microsoft.com/office/officeart/2005/8/layout/vList4"/>
    <dgm:cxn modelId="{EA4349F0-8BA0-4F47-9E88-61ABA4956573}" type="presOf" srcId="{AC1C6636-4352-4A9A-9C39-6A30EC942D3D}" destId="{01E7DF90-A625-4C02-A6D3-66D84C10949A}" srcOrd="0" destOrd="2" presId="urn:microsoft.com/office/officeart/2005/8/layout/vList4"/>
    <dgm:cxn modelId="{00113EF1-07ED-4190-A7F6-B7F20F3EEBB5}" type="presOf" srcId="{9478B5A7-E4D6-4504-BC48-D13E79BEA157}" destId="{8D8CABA4-CAEE-4987-B989-13FF8F5BC42F}" srcOrd="1" destOrd="3" presId="urn:microsoft.com/office/officeart/2005/8/layout/vList4"/>
    <dgm:cxn modelId="{A07A3BF8-5B61-4136-85B9-F824A70469F6}" type="presOf" srcId="{1C039196-6E39-4C20-8425-C0FC9FE4C3F5}" destId="{0AA0B299-5348-4C04-87DA-B98BC3BE3F38}" srcOrd="1" destOrd="0" presId="urn:microsoft.com/office/officeart/2005/8/layout/vList4"/>
    <dgm:cxn modelId="{7A37072F-8FA3-4328-8A7D-2FD79E81022F}" type="presParOf" srcId="{3390E805-8C0D-4F4C-B365-B6917785EBAB}" destId="{55164874-1820-4947-A94C-EB886B1CD315}" srcOrd="0" destOrd="0" presId="urn:microsoft.com/office/officeart/2005/8/layout/vList4"/>
    <dgm:cxn modelId="{8B1C3552-2B2F-43B8-8641-FB78BD9DB2AC}" type="presParOf" srcId="{55164874-1820-4947-A94C-EB886B1CD315}" destId="{B942E76E-AE03-4DFA-883D-0B6B343E7D9C}" srcOrd="0" destOrd="0" presId="urn:microsoft.com/office/officeart/2005/8/layout/vList4"/>
    <dgm:cxn modelId="{9F2E4161-54AA-428D-93DA-A370F61DBD55}" type="presParOf" srcId="{55164874-1820-4947-A94C-EB886B1CD315}" destId="{DAFD2CA9-686D-4FAB-8356-E3099F8D6A03}" srcOrd="1" destOrd="0" presId="urn:microsoft.com/office/officeart/2005/8/layout/vList4"/>
    <dgm:cxn modelId="{FB4DB84E-B34F-4EE6-AC1B-8B3D820C274F}" type="presParOf" srcId="{55164874-1820-4947-A94C-EB886B1CD315}" destId="{8D8CABA4-CAEE-4987-B989-13FF8F5BC42F}" srcOrd="2" destOrd="0" presId="urn:microsoft.com/office/officeart/2005/8/layout/vList4"/>
    <dgm:cxn modelId="{1C01C9B4-68A6-4F36-9594-A10719A4DB98}" type="presParOf" srcId="{3390E805-8C0D-4F4C-B365-B6917785EBAB}" destId="{01628654-03CF-4173-85E7-A73EFE3F498D}" srcOrd="1" destOrd="0" presId="urn:microsoft.com/office/officeart/2005/8/layout/vList4"/>
    <dgm:cxn modelId="{1396628E-2AE3-4944-A009-5502D48A4981}" type="presParOf" srcId="{3390E805-8C0D-4F4C-B365-B6917785EBAB}" destId="{B9461093-D8BB-408B-86DF-64075F26AD77}" srcOrd="2" destOrd="0" presId="urn:microsoft.com/office/officeart/2005/8/layout/vList4"/>
    <dgm:cxn modelId="{5A488E3F-E9EE-4E6C-A5C9-C20311D6F715}" type="presParOf" srcId="{B9461093-D8BB-408B-86DF-64075F26AD77}" destId="{5F6EE689-2E76-4860-A230-6CEED4A53FC9}" srcOrd="0" destOrd="0" presId="urn:microsoft.com/office/officeart/2005/8/layout/vList4"/>
    <dgm:cxn modelId="{312BD0FF-0510-4AC6-B396-C410CB22D904}" type="presParOf" srcId="{B9461093-D8BB-408B-86DF-64075F26AD77}" destId="{AA3C5111-D9E6-4852-B288-DA96FC15EF59}" srcOrd="1" destOrd="0" presId="urn:microsoft.com/office/officeart/2005/8/layout/vList4"/>
    <dgm:cxn modelId="{1262468F-B82E-4AC3-A8F1-8C9F405FC583}" type="presParOf" srcId="{B9461093-D8BB-408B-86DF-64075F26AD77}" destId="{0AA0B299-5348-4C04-87DA-B98BC3BE3F38}" srcOrd="2" destOrd="0" presId="urn:microsoft.com/office/officeart/2005/8/layout/vList4"/>
    <dgm:cxn modelId="{58358563-8F13-4F89-93E5-112717FC3296}" type="presParOf" srcId="{3390E805-8C0D-4F4C-B365-B6917785EBAB}" destId="{2BD42BA6-DB7E-4C78-8596-58153B07794E}" srcOrd="3" destOrd="0" presId="urn:microsoft.com/office/officeart/2005/8/layout/vList4"/>
    <dgm:cxn modelId="{10D0539E-12DE-4A78-B663-A18EE58E31E8}" type="presParOf" srcId="{3390E805-8C0D-4F4C-B365-B6917785EBAB}" destId="{BC45D85A-CE3A-4E22-BD6A-2DF629774E9E}" srcOrd="4" destOrd="0" presId="urn:microsoft.com/office/officeart/2005/8/layout/vList4"/>
    <dgm:cxn modelId="{D170380B-62B7-489B-8633-40EC47AED5DE}" type="presParOf" srcId="{BC45D85A-CE3A-4E22-BD6A-2DF629774E9E}" destId="{01E7DF90-A625-4C02-A6D3-66D84C10949A}" srcOrd="0" destOrd="0" presId="urn:microsoft.com/office/officeart/2005/8/layout/vList4"/>
    <dgm:cxn modelId="{F0F662DB-B110-4D82-92F1-7AA3DA6D32BC}" type="presParOf" srcId="{BC45D85A-CE3A-4E22-BD6A-2DF629774E9E}" destId="{F9466E2F-AB6D-4F06-960D-5261AF32D6F5}" srcOrd="1" destOrd="0" presId="urn:microsoft.com/office/officeart/2005/8/layout/vList4"/>
    <dgm:cxn modelId="{DF9E0E15-7946-4DBD-AE09-0FDE5C64CF07}" type="presParOf" srcId="{BC45D85A-CE3A-4E22-BD6A-2DF629774E9E}" destId="{639844F3-9C32-464F-8435-12E0BC333771}" srcOrd="2" destOrd="0" presId="urn:microsoft.com/office/officeart/2005/8/layout/vList4"/>
    <dgm:cxn modelId="{4F39960D-E50D-4633-BE5D-3B53C3997861}" type="presParOf" srcId="{3390E805-8C0D-4F4C-B365-B6917785EBAB}" destId="{3D9CE8CD-270B-46D2-B716-AF6CB00D4315}" srcOrd="5" destOrd="0" presId="urn:microsoft.com/office/officeart/2005/8/layout/vList4"/>
    <dgm:cxn modelId="{E37B85AE-07C3-427D-A74C-5F1D2A99C26B}" type="presParOf" srcId="{3390E805-8C0D-4F4C-B365-B6917785EBAB}" destId="{60CD8798-94DC-4134-A706-1176778A19FB}" srcOrd="6" destOrd="0" presId="urn:microsoft.com/office/officeart/2005/8/layout/vList4"/>
    <dgm:cxn modelId="{7181A1DD-248E-497C-B664-315EFFCA7527}" type="presParOf" srcId="{60CD8798-94DC-4134-A706-1176778A19FB}" destId="{CD8DCECF-E4C5-4996-992D-F56C65674D10}" srcOrd="0" destOrd="0" presId="urn:microsoft.com/office/officeart/2005/8/layout/vList4"/>
    <dgm:cxn modelId="{429D4607-2255-4540-8C4C-AEA349AE24E3}" type="presParOf" srcId="{60CD8798-94DC-4134-A706-1176778A19FB}" destId="{27582641-4BD3-421A-8964-08CDC175930D}" srcOrd="1" destOrd="0" presId="urn:microsoft.com/office/officeart/2005/8/layout/vList4"/>
    <dgm:cxn modelId="{4E7A3688-9EF4-41F8-9344-6121A29724CE}" type="presParOf" srcId="{60CD8798-94DC-4134-A706-1176778A19FB}" destId="{1B1294AB-E59E-48E5-A337-5D5D9F5410CA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5BFFEE-3218-4FC3-9F8D-AAB1889DC451}">
      <dsp:nvSpPr>
        <dsp:cNvPr id="0" name=""/>
        <dsp:cNvSpPr/>
      </dsp:nvSpPr>
      <dsp:spPr>
        <a:xfrm>
          <a:off x="-5506197" y="-843035"/>
          <a:ext cx="6556042" cy="6556042"/>
        </a:xfrm>
        <a:prstGeom prst="blockArc">
          <a:avLst>
            <a:gd name="adj1" fmla="val 18900000"/>
            <a:gd name="adj2" fmla="val 2700000"/>
            <a:gd name="adj3" fmla="val 329"/>
          </a:avLst>
        </a:pr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3FC80E-5F51-43E9-B6CA-0EE53958948B}">
      <dsp:nvSpPr>
        <dsp:cNvPr id="0" name=""/>
        <dsp:cNvSpPr/>
      </dsp:nvSpPr>
      <dsp:spPr>
        <a:xfrm>
          <a:off x="391322" y="256452"/>
          <a:ext cx="770481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GIỚI THIỆU CHUNG</a:t>
          </a:r>
        </a:p>
      </dsp:txBody>
      <dsp:txXfrm>
        <a:off x="391322" y="256452"/>
        <a:ext cx="7704814" cy="512710"/>
      </dsp:txXfrm>
    </dsp:sp>
    <dsp:sp modelId="{471E645A-3655-4EF0-89F7-54808F691B68}">
      <dsp:nvSpPr>
        <dsp:cNvPr id="0" name=""/>
        <dsp:cNvSpPr/>
      </dsp:nvSpPr>
      <dsp:spPr>
        <a:xfrm>
          <a:off x="70878" y="192363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1F9CDEE0-7B53-4DE3-AE15-728702D4D12F}">
      <dsp:nvSpPr>
        <dsp:cNvPr id="0" name=""/>
        <dsp:cNvSpPr/>
      </dsp:nvSpPr>
      <dsp:spPr>
        <a:xfrm>
          <a:off x="813061" y="1025421"/>
          <a:ext cx="7283075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QUY TRÌNH THEO PLVN</a:t>
          </a:r>
        </a:p>
      </dsp:txBody>
      <dsp:txXfrm>
        <a:off x="813061" y="1025421"/>
        <a:ext cx="7283075" cy="512710"/>
      </dsp:txXfrm>
    </dsp:sp>
    <dsp:sp modelId="{1FBB768F-A9E8-44AE-BC63-C7E1A3A6DD40}">
      <dsp:nvSpPr>
        <dsp:cNvPr id="0" name=""/>
        <dsp:cNvSpPr/>
      </dsp:nvSpPr>
      <dsp:spPr>
        <a:xfrm>
          <a:off x="492617" y="961332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2509A1A5-806C-4DFE-951A-C6FAB6272036}">
      <dsp:nvSpPr>
        <dsp:cNvPr id="0" name=""/>
        <dsp:cNvSpPr/>
      </dsp:nvSpPr>
      <dsp:spPr>
        <a:xfrm>
          <a:off x="1005912" y="1794389"/>
          <a:ext cx="709022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CHI TIẾT TIÊU CHUẨN ĐÁNH GIÁ</a:t>
          </a:r>
        </a:p>
      </dsp:txBody>
      <dsp:txXfrm>
        <a:off x="1005912" y="1794389"/>
        <a:ext cx="7090224" cy="512710"/>
      </dsp:txXfrm>
    </dsp:sp>
    <dsp:sp modelId="{05886F15-9D93-43EE-860F-3A9768FFCC58}">
      <dsp:nvSpPr>
        <dsp:cNvPr id="0" name=""/>
        <dsp:cNvSpPr/>
      </dsp:nvSpPr>
      <dsp:spPr>
        <a:xfrm>
          <a:off x="685468" y="1730301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FB5881BB-0D04-459D-A668-7A78E4F8FDBD}">
      <dsp:nvSpPr>
        <dsp:cNvPr id="0" name=""/>
        <dsp:cNvSpPr/>
      </dsp:nvSpPr>
      <dsp:spPr>
        <a:xfrm>
          <a:off x="1005912" y="2562871"/>
          <a:ext cx="709022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TÁC ĐỘNG CỦA CÁC DỰ ÁN TKLN</a:t>
          </a:r>
        </a:p>
      </dsp:txBody>
      <dsp:txXfrm>
        <a:off x="1005912" y="2562871"/>
        <a:ext cx="7090224" cy="512710"/>
      </dsp:txXfrm>
    </dsp:sp>
    <dsp:sp modelId="{01643C7A-7DA0-4E34-A079-6EFC74461D1D}">
      <dsp:nvSpPr>
        <dsp:cNvPr id="0" name=""/>
        <dsp:cNvSpPr/>
      </dsp:nvSpPr>
      <dsp:spPr>
        <a:xfrm>
          <a:off x="685468" y="2498782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F600986-104D-482A-9C86-D362BD80C058}">
      <dsp:nvSpPr>
        <dsp:cNvPr id="0" name=""/>
        <dsp:cNvSpPr/>
      </dsp:nvSpPr>
      <dsp:spPr>
        <a:xfrm>
          <a:off x="813061" y="3331840"/>
          <a:ext cx="7283075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LẬP KẾ HOẠCH QUẢN LÝ RỦI RO</a:t>
          </a:r>
        </a:p>
      </dsp:txBody>
      <dsp:txXfrm>
        <a:off x="813061" y="3331840"/>
        <a:ext cx="7283075" cy="512710"/>
      </dsp:txXfrm>
    </dsp:sp>
    <dsp:sp modelId="{13465A79-CD5E-4D50-9879-92598B8FA40A}">
      <dsp:nvSpPr>
        <dsp:cNvPr id="0" name=""/>
        <dsp:cNvSpPr/>
      </dsp:nvSpPr>
      <dsp:spPr>
        <a:xfrm>
          <a:off x="492617" y="3267751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30A1C844-5D48-4449-9149-4A00C9A7E434}">
      <dsp:nvSpPr>
        <dsp:cNvPr id="0" name=""/>
        <dsp:cNvSpPr/>
      </dsp:nvSpPr>
      <dsp:spPr>
        <a:xfrm>
          <a:off x="391322" y="4100808"/>
          <a:ext cx="7704814" cy="512710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406964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Cambria" panose="02040503050406030204" pitchFamily="18" charset="0"/>
              <a:ea typeface="Cambria" panose="02040503050406030204" pitchFamily="18" charset="0"/>
            </a:rPr>
            <a:t>BÀI TẬP THỰC HÀNH</a:t>
          </a:r>
        </a:p>
      </dsp:txBody>
      <dsp:txXfrm>
        <a:off x="391322" y="4100808"/>
        <a:ext cx="7704814" cy="512710"/>
      </dsp:txXfrm>
    </dsp:sp>
    <dsp:sp modelId="{48F954E1-80B4-49CA-B888-2B1102DE9FF7}">
      <dsp:nvSpPr>
        <dsp:cNvPr id="0" name=""/>
        <dsp:cNvSpPr/>
      </dsp:nvSpPr>
      <dsp:spPr>
        <a:xfrm>
          <a:off x="70878" y="4036719"/>
          <a:ext cx="640888" cy="640888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F0BDD0-1E4B-45BA-B12E-2E1C01249A2E}">
      <dsp:nvSpPr>
        <dsp:cNvPr id="0" name=""/>
        <dsp:cNvSpPr/>
      </dsp:nvSpPr>
      <dsp:spPr>
        <a:xfrm>
          <a:off x="5513085" y="2331030"/>
          <a:ext cx="3782473" cy="65646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28231"/>
              </a:lnTo>
              <a:lnTo>
                <a:pt x="3782473" y="328231"/>
              </a:lnTo>
              <a:lnTo>
                <a:pt x="3782473" y="6564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D092C2-385A-4EDE-AB33-2A4C5A7269CC}">
      <dsp:nvSpPr>
        <dsp:cNvPr id="0" name=""/>
        <dsp:cNvSpPr/>
      </dsp:nvSpPr>
      <dsp:spPr>
        <a:xfrm>
          <a:off x="5348329" y="2331030"/>
          <a:ext cx="164756" cy="656462"/>
        </a:xfrm>
        <a:custGeom>
          <a:avLst/>
          <a:gdLst/>
          <a:ahLst/>
          <a:cxnLst/>
          <a:rect l="0" t="0" r="0" b="0"/>
          <a:pathLst>
            <a:path>
              <a:moveTo>
                <a:pt x="164756" y="0"/>
              </a:moveTo>
              <a:lnTo>
                <a:pt x="164756" y="328231"/>
              </a:lnTo>
              <a:lnTo>
                <a:pt x="0" y="328231"/>
              </a:lnTo>
              <a:lnTo>
                <a:pt x="0" y="6564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1AE43D3-E7B7-4802-899D-B3E398C455F2}">
      <dsp:nvSpPr>
        <dsp:cNvPr id="0" name=""/>
        <dsp:cNvSpPr/>
      </dsp:nvSpPr>
      <dsp:spPr>
        <a:xfrm>
          <a:off x="1565855" y="2331030"/>
          <a:ext cx="3947229" cy="656462"/>
        </a:xfrm>
        <a:custGeom>
          <a:avLst/>
          <a:gdLst/>
          <a:ahLst/>
          <a:cxnLst/>
          <a:rect l="0" t="0" r="0" b="0"/>
          <a:pathLst>
            <a:path>
              <a:moveTo>
                <a:pt x="3947229" y="0"/>
              </a:moveTo>
              <a:lnTo>
                <a:pt x="3947229" y="328231"/>
              </a:lnTo>
              <a:lnTo>
                <a:pt x="0" y="328231"/>
              </a:lnTo>
              <a:lnTo>
                <a:pt x="0" y="656462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7E81FE-3A5F-4029-BE0A-D4FEC837A8DD}">
      <dsp:nvSpPr>
        <dsp:cNvPr id="0" name=""/>
        <dsp:cNvSpPr/>
      </dsp:nvSpPr>
      <dsp:spPr>
        <a:xfrm>
          <a:off x="2983189" y="768025"/>
          <a:ext cx="5059792" cy="1563005"/>
        </a:xfrm>
        <a:prstGeom prst="rect">
          <a:avLst/>
        </a:prstGeom>
        <a:solidFill>
          <a:schemeClr val="accent6">
            <a:shade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Kịch bản triển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 khai dự án TKNL</a:t>
          </a:r>
        </a:p>
      </dsp:txBody>
      <dsp:txXfrm>
        <a:off x="2983189" y="768025"/>
        <a:ext cx="5059792" cy="1563005"/>
      </dsp:txXfrm>
    </dsp:sp>
    <dsp:sp modelId="{E7F1878D-03F8-4E22-9A49-37C2E8D809E1}">
      <dsp:nvSpPr>
        <dsp:cNvPr id="0" name=""/>
        <dsp:cNvSpPr/>
      </dsp:nvSpPr>
      <dsp:spPr>
        <a:xfrm>
          <a:off x="3153792" y="904919"/>
          <a:ext cx="1174439" cy="125040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9000" r="-69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323F885-6F20-450B-A66F-0366435A9C85}">
      <dsp:nvSpPr>
        <dsp:cNvPr id="0" name=""/>
        <dsp:cNvSpPr/>
      </dsp:nvSpPr>
      <dsp:spPr>
        <a:xfrm>
          <a:off x="2850" y="2987493"/>
          <a:ext cx="3126011" cy="156300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Kịch bản xây mới</a:t>
          </a: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(Greenfield project)</a:t>
          </a:r>
        </a:p>
      </dsp:txBody>
      <dsp:txXfrm>
        <a:off x="2850" y="2987493"/>
        <a:ext cx="3126011" cy="1563005"/>
      </dsp:txXfrm>
    </dsp:sp>
    <dsp:sp modelId="{26E3168D-E5A9-4F70-82CD-588C91B3ED7B}">
      <dsp:nvSpPr>
        <dsp:cNvPr id="0" name=""/>
        <dsp:cNvSpPr/>
      </dsp:nvSpPr>
      <dsp:spPr>
        <a:xfrm>
          <a:off x="159150" y="3143793"/>
          <a:ext cx="937803" cy="1250404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50000" r="-50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4415FD1-B493-4A40-95C3-4FB54E695DD3}">
      <dsp:nvSpPr>
        <dsp:cNvPr id="0" name=""/>
        <dsp:cNvSpPr/>
      </dsp:nvSpPr>
      <dsp:spPr>
        <a:xfrm>
          <a:off x="3785323" y="2987493"/>
          <a:ext cx="3126011" cy="156300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Kịch bản cải tạo/ nâng cấp (Retrofit project)</a:t>
          </a:r>
        </a:p>
      </dsp:txBody>
      <dsp:txXfrm>
        <a:off x="3785323" y="2987493"/>
        <a:ext cx="3126011" cy="1563005"/>
      </dsp:txXfrm>
    </dsp:sp>
    <dsp:sp modelId="{9AB93898-E4E2-4955-B1FB-DCB1FD6FDC90}">
      <dsp:nvSpPr>
        <dsp:cNvPr id="0" name=""/>
        <dsp:cNvSpPr/>
      </dsp:nvSpPr>
      <dsp:spPr>
        <a:xfrm>
          <a:off x="3941624" y="3143793"/>
          <a:ext cx="937803" cy="125040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AA493D-C425-4B69-BC94-9FB4B86B8A8D}">
      <dsp:nvSpPr>
        <dsp:cNvPr id="0" name=""/>
        <dsp:cNvSpPr/>
      </dsp:nvSpPr>
      <dsp:spPr>
        <a:xfrm>
          <a:off x="7567796" y="2987493"/>
          <a:ext cx="3455523" cy="1563005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57927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Kịch bản vận hành/quản lý (Operational Efficiency project)</a:t>
          </a:r>
        </a:p>
      </dsp:txBody>
      <dsp:txXfrm>
        <a:off x="7567796" y="2987493"/>
        <a:ext cx="3455523" cy="1563005"/>
      </dsp:txXfrm>
    </dsp:sp>
    <dsp:sp modelId="{1370134D-FEE2-4154-A54A-4190B696483F}">
      <dsp:nvSpPr>
        <dsp:cNvPr id="0" name=""/>
        <dsp:cNvSpPr/>
      </dsp:nvSpPr>
      <dsp:spPr>
        <a:xfrm>
          <a:off x="7888853" y="3143793"/>
          <a:ext cx="937803" cy="125040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A7554DD-75EA-498E-9777-540A9F5FD072}">
      <dsp:nvSpPr>
        <dsp:cNvPr id="0" name=""/>
        <dsp:cNvSpPr/>
      </dsp:nvSpPr>
      <dsp:spPr>
        <a:xfrm rot="5400000">
          <a:off x="6381109" y="-2751738"/>
          <a:ext cx="1226296" cy="6951068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Nguy cơ chiếm đất, thu hồi đất &amp; thay đổi mục đích sử dụng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Tác động tới đa dạng sinh học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Quản lý xây dựng: bụi, khí thải, chất thải xây dựng</a:t>
          </a:r>
        </a:p>
      </dsp:txBody>
      <dsp:txXfrm rot="-5400000">
        <a:off x="3518724" y="170510"/>
        <a:ext cx="6891205" cy="1106570"/>
      </dsp:txXfrm>
    </dsp:sp>
    <dsp:sp modelId="{727CED33-1E46-4E68-9CEE-76266BB483DE}">
      <dsp:nvSpPr>
        <dsp:cNvPr id="0" name=""/>
        <dsp:cNvSpPr/>
      </dsp:nvSpPr>
      <dsp:spPr>
        <a:xfrm>
          <a:off x="359932" y="2186"/>
          <a:ext cx="3158791" cy="1443218"/>
        </a:xfrm>
        <a:prstGeom prst="round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Tác động Môi trường</a:t>
          </a:r>
        </a:p>
      </dsp:txBody>
      <dsp:txXfrm>
        <a:off x="430384" y="72638"/>
        <a:ext cx="3017887" cy="1302314"/>
      </dsp:txXfrm>
    </dsp:sp>
    <dsp:sp modelId="{AF50C01F-AE42-4FA1-91FB-EE735CA29F66}">
      <dsp:nvSpPr>
        <dsp:cNvPr id="0" name=""/>
        <dsp:cNvSpPr/>
      </dsp:nvSpPr>
      <dsp:spPr>
        <a:xfrm rot="5400000">
          <a:off x="6403872" y="-1236359"/>
          <a:ext cx="1154574" cy="6951068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Khả năng tái định cư hoặc ảnh hưởng sinh kế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Tạo công ăn việc làm mới cho địa phương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Rủi ro an toàn trong quá trình xây dựng</a:t>
          </a:r>
        </a:p>
      </dsp:txBody>
      <dsp:txXfrm rot="-5400000">
        <a:off x="3505625" y="1718250"/>
        <a:ext cx="6894706" cy="1041850"/>
      </dsp:txXfrm>
    </dsp:sp>
    <dsp:sp modelId="{ECBA70F8-41BC-4094-9B46-1959F728CA5A}">
      <dsp:nvSpPr>
        <dsp:cNvPr id="0" name=""/>
        <dsp:cNvSpPr/>
      </dsp:nvSpPr>
      <dsp:spPr>
        <a:xfrm>
          <a:off x="359932" y="1517565"/>
          <a:ext cx="3145692" cy="1443218"/>
        </a:xfrm>
        <a:prstGeom prst="roundRect">
          <a:avLst/>
        </a:prstGeom>
        <a:solidFill>
          <a:schemeClr val="accent6">
            <a:shade val="80000"/>
            <a:hueOff val="160640"/>
            <a:satOff val="-6455"/>
            <a:lumOff val="138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Tác động xã hội</a:t>
          </a:r>
        </a:p>
      </dsp:txBody>
      <dsp:txXfrm>
        <a:off x="430384" y="1588017"/>
        <a:ext cx="3004788" cy="1302314"/>
      </dsp:txXfrm>
    </dsp:sp>
    <dsp:sp modelId="{965A6811-36D1-4B2A-8C67-2BFE50E01545}">
      <dsp:nvSpPr>
        <dsp:cNvPr id="0" name=""/>
        <dsp:cNvSpPr/>
      </dsp:nvSpPr>
      <dsp:spPr>
        <a:xfrm rot="5400000">
          <a:off x="6448289" y="279020"/>
          <a:ext cx="1154574" cy="6951068"/>
        </a:xfrm>
        <a:prstGeom prst="round2Same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Bắt buộc ĐTM đầy ffur theo Luật BVMT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Tham vấn cộng đồng từ giai đoạn thiết kế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Kế hoạch tái định cư (nếu có)</a:t>
          </a:r>
        </a:p>
      </dsp:txBody>
      <dsp:txXfrm rot="-5400000">
        <a:off x="3550042" y="3233629"/>
        <a:ext cx="6894706" cy="1041850"/>
      </dsp:txXfrm>
    </dsp:sp>
    <dsp:sp modelId="{27085903-C3BC-49FA-BCE6-826CD08A3868}">
      <dsp:nvSpPr>
        <dsp:cNvPr id="0" name=""/>
        <dsp:cNvSpPr/>
      </dsp:nvSpPr>
      <dsp:spPr>
        <a:xfrm>
          <a:off x="359932" y="3032945"/>
          <a:ext cx="3190110" cy="1443218"/>
        </a:xfrm>
        <a:prstGeom prst="roundRect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41910" rIns="8382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Quản lý</a:t>
          </a:r>
        </a:p>
      </dsp:txBody>
      <dsp:txXfrm>
        <a:off x="430384" y="3103397"/>
        <a:ext cx="3049206" cy="130231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6F6B6-C700-4DBF-AAB0-6D0D83E7C966}">
      <dsp:nvSpPr>
        <dsp:cNvPr id="0" name=""/>
        <dsp:cNvSpPr/>
      </dsp:nvSpPr>
      <dsp:spPr>
        <a:xfrm>
          <a:off x="4325" y="776841"/>
          <a:ext cx="2600699" cy="1040279"/>
        </a:xfrm>
        <a:prstGeom prst="rect">
          <a:avLst/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Ví dụ</a:t>
          </a:r>
        </a:p>
      </dsp:txBody>
      <dsp:txXfrm>
        <a:off x="4325" y="776841"/>
        <a:ext cx="2600699" cy="1040279"/>
      </dsp:txXfrm>
    </dsp:sp>
    <dsp:sp modelId="{A55C03D8-1AD1-4F4E-964F-B9C60A8B23E8}">
      <dsp:nvSpPr>
        <dsp:cNvPr id="0" name=""/>
        <dsp:cNvSpPr/>
      </dsp:nvSpPr>
      <dsp:spPr>
        <a:xfrm>
          <a:off x="4325" y="1817120"/>
          <a:ext cx="2600699" cy="330539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Lắp đặt hệ thống thu hồi nhiệt dư trong nhà máy xi măng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Thay thế lò hơi cũ bằng lò hơi hiệu suất cao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Nâng cấp động cơ, máy nén trong nhà máy</a:t>
          </a:r>
        </a:p>
      </dsp:txBody>
      <dsp:txXfrm>
        <a:off x="4325" y="1817120"/>
        <a:ext cx="2600699" cy="3305392"/>
      </dsp:txXfrm>
    </dsp:sp>
    <dsp:sp modelId="{3BADF390-91C2-4D50-9423-FBA5135C86ED}">
      <dsp:nvSpPr>
        <dsp:cNvPr id="0" name=""/>
        <dsp:cNvSpPr/>
      </dsp:nvSpPr>
      <dsp:spPr>
        <a:xfrm>
          <a:off x="2969122" y="776841"/>
          <a:ext cx="2600699" cy="1040279"/>
        </a:xfrm>
        <a:prstGeom prst="rect">
          <a:avLst/>
        </a:prstGeom>
        <a:solidFill>
          <a:schemeClr val="accent6">
            <a:shade val="80000"/>
            <a:hueOff val="107093"/>
            <a:satOff val="-4303"/>
            <a:lumOff val="9209"/>
            <a:alphaOff val="0"/>
          </a:schemeClr>
        </a:solidFill>
        <a:ln w="25400" cap="flat" cmpd="sng" algn="ctr">
          <a:solidFill>
            <a:schemeClr val="accent6">
              <a:shade val="80000"/>
              <a:hueOff val="107093"/>
              <a:satOff val="-4303"/>
              <a:lumOff val="920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Tác động môi trường</a:t>
          </a:r>
        </a:p>
      </dsp:txBody>
      <dsp:txXfrm>
        <a:off x="2969122" y="776841"/>
        <a:ext cx="2600699" cy="1040279"/>
      </dsp:txXfrm>
    </dsp:sp>
    <dsp:sp modelId="{AB3D0051-C1DA-4B2A-8775-EC74511991D8}">
      <dsp:nvSpPr>
        <dsp:cNvPr id="0" name=""/>
        <dsp:cNvSpPr/>
      </dsp:nvSpPr>
      <dsp:spPr>
        <a:xfrm>
          <a:off x="2969122" y="1817120"/>
          <a:ext cx="2600699" cy="330539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Ít phát sinh nguy cơ chiếm đất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Tác động chính ở giai đoạn thi công: bụi, tiếng ồn, chất thải tháo dỡ</a:t>
          </a:r>
        </a:p>
      </dsp:txBody>
      <dsp:txXfrm>
        <a:off x="2969122" y="1817120"/>
        <a:ext cx="2600699" cy="3305392"/>
      </dsp:txXfrm>
    </dsp:sp>
    <dsp:sp modelId="{170F512B-04B0-476F-BA46-281813007703}">
      <dsp:nvSpPr>
        <dsp:cNvPr id="0" name=""/>
        <dsp:cNvSpPr/>
      </dsp:nvSpPr>
      <dsp:spPr>
        <a:xfrm>
          <a:off x="5933919" y="776841"/>
          <a:ext cx="2600699" cy="1040279"/>
        </a:xfrm>
        <a:prstGeom prst="rect">
          <a:avLst/>
        </a:prstGeom>
        <a:solidFill>
          <a:schemeClr val="accent6">
            <a:shade val="80000"/>
            <a:hueOff val="214187"/>
            <a:satOff val="-8606"/>
            <a:lumOff val="18419"/>
            <a:alphaOff val="0"/>
          </a:schemeClr>
        </a:solidFill>
        <a:ln w="25400" cap="flat" cmpd="sng" algn="ctr">
          <a:solidFill>
            <a:schemeClr val="accent6">
              <a:shade val="80000"/>
              <a:hueOff val="214187"/>
              <a:satOff val="-8606"/>
              <a:lumOff val="184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Tác động xã hội</a:t>
          </a:r>
        </a:p>
      </dsp:txBody>
      <dsp:txXfrm>
        <a:off x="5933919" y="776841"/>
        <a:ext cx="2600699" cy="1040279"/>
      </dsp:txXfrm>
    </dsp:sp>
    <dsp:sp modelId="{A4721DA9-3D9E-4031-9FAA-04BE6A12F9F7}">
      <dsp:nvSpPr>
        <dsp:cNvPr id="0" name=""/>
        <dsp:cNvSpPr/>
      </dsp:nvSpPr>
      <dsp:spPr>
        <a:xfrm>
          <a:off x="5933919" y="1817120"/>
          <a:ext cx="2600699" cy="330539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Rủi ro tai nạn lao động khi nâng hạ thiết bị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Nâng cao trình độ công nhân viên để vận hành công nghệ mới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Lợi ích cộng đồng gián tiếp: giảm phát thải KNK, ô nhiễm MT</a:t>
          </a:r>
        </a:p>
      </dsp:txBody>
      <dsp:txXfrm>
        <a:off x="5933919" y="1817120"/>
        <a:ext cx="2600699" cy="3305392"/>
      </dsp:txXfrm>
    </dsp:sp>
    <dsp:sp modelId="{9CAFDEEE-18BC-4B81-B99D-E7F3C03690BB}">
      <dsp:nvSpPr>
        <dsp:cNvPr id="0" name=""/>
        <dsp:cNvSpPr/>
      </dsp:nvSpPr>
      <dsp:spPr>
        <a:xfrm>
          <a:off x="8898717" y="776841"/>
          <a:ext cx="2600699" cy="1040279"/>
        </a:xfrm>
        <a:prstGeom prst="rect">
          <a:avLst/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accent6">
              <a:shade val="80000"/>
              <a:hueOff val="321280"/>
              <a:satOff val="-12909"/>
              <a:lumOff val="27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464" tIns="89408" rIns="156464" bIns="89408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>
              <a:latin typeface="Cambria" panose="02040503050406030204" pitchFamily="18" charset="0"/>
              <a:ea typeface="Cambria" panose="02040503050406030204" pitchFamily="18" charset="0"/>
            </a:rPr>
            <a:t>Quản lý</a:t>
          </a:r>
        </a:p>
      </dsp:txBody>
      <dsp:txXfrm>
        <a:off x="8898717" y="776841"/>
        <a:ext cx="2600699" cy="1040279"/>
      </dsp:txXfrm>
    </dsp:sp>
    <dsp:sp modelId="{E6A93C5F-DC27-4B8E-BDFE-9CE8811B84D2}">
      <dsp:nvSpPr>
        <dsp:cNvPr id="0" name=""/>
        <dsp:cNvSpPr/>
      </dsp:nvSpPr>
      <dsp:spPr>
        <a:xfrm>
          <a:off x="8898717" y="1817120"/>
          <a:ext cx="2600699" cy="3305392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Chỉ cần Kế hoạch BVMT hoặc Giấy phép Môi trường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Quản lý an toàn thi công &amp; chất thải tháo dỡ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000" kern="1200">
              <a:latin typeface="Cambria" panose="02040503050406030204" pitchFamily="18" charset="0"/>
              <a:ea typeface="Cambria" panose="02040503050406030204" pitchFamily="18" charset="0"/>
            </a:rPr>
            <a:t>Đào tạo kỹ thuật &amp; an toàn cho công nhân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2000" kern="1200">
            <a:latin typeface="Cambria" panose="02040503050406030204" pitchFamily="18" charset="0"/>
            <a:ea typeface="Cambria" panose="02040503050406030204" pitchFamily="18" charset="0"/>
          </a:endParaRPr>
        </a:p>
      </dsp:txBody>
      <dsp:txXfrm>
        <a:off x="8898717" y="1817120"/>
        <a:ext cx="2600699" cy="330539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42E76E-AE03-4DFA-883D-0B6B343E7D9C}">
      <dsp:nvSpPr>
        <dsp:cNvPr id="0" name=""/>
        <dsp:cNvSpPr/>
      </dsp:nvSpPr>
      <dsp:spPr>
        <a:xfrm>
          <a:off x="0" y="0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Ví dụ thực tế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Quản lý năng lượng theo ISO 50001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Thay đổi quy trình vận hành thiết bị để giảm tiêu hao điện/nhiên liệu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Ứng dụng hệ thống giám sát NL thông minh (IoT, EMS)</a:t>
          </a:r>
        </a:p>
      </dsp:txBody>
      <dsp:txXfrm>
        <a:off x="1992926" y="0"/>
        <a:ext cx="7419822" cy="1103767"/>
      </dsp:txXfrm>
    </dsp:sp>
    <dsp:sp modelId="{DAFD2CA9-686D-4FAB-8356-E3099F8D6A03}">
      <dsp:nvSpPr>
        <dsp:cNvPr id="0" name=""/>
        <dsp:cNvSpPr/>
      </dsp:nvSpPr>
      <dsp:spPr>
        <a:xfrm>
          <a:off x="212232" y="218863"/>
          <a:ext cx="1678839" cy="666039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6EE689-2E76-4860-A230-6CEED4A53FC9}">
      <dsp:nvSpPr>
        <dsp:cNvPr id="0" name=""/>
        <dsp:cNvSpPr/>
      </dsp:nvSpPr>
      <dsp:spPr>
        <a:xfrm>
          <a:off x="0" y="1214143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107093"/>
            <a:satOff val="-4303"/>
            <a:lumOff val="920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Tác động môi trường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Ít tác động vật lý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Giảm tiêu thụ tài nguyên (điện, gas, dầu)</a:t>
          </a:r>
        </a:p>
      </dsp:txBody>
      <dsp:txXfrm>
        <a:off x="1992926" y="1214143"/>
        <a:ext cx="7419822" cy="1103767"/>
      </dsp:txXfrm>
    </dsp:sp>
    <dsp:sp modelId="{AA3C5111-D9E6-4852-B288-DA96FC15EF59}">
      <dsp:nvSpPr>
        <dsp:cNvPr id="0" name=""/>
        <dsp:cNvSpPr/>
      </dsp:nvSpPr>
      <dsp:spPr>
        <a:xfrm>
          <a:off x="110376" y="1324520"/>
          <a:ext cx="1882549" cy="88301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1E7DF90-A625-4C02-A6D3-66D84C10949A}">
      <dsp:nvSpPr>
        <dsp:cNvPr id="0" name=""/>
        <dsp:cNvSpPr/>
      </dsp:nvSpPr>
      <dsp:spPr>
        <a:xfrm>
          <a:off x="0" y="2428287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214187"/>
            <a:satOff val="-8606"/>
            <a:lumOff val="184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Tác động xã hội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Đào tạo &amp; nâng cao năng lực quản lý năng lượng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Giảm chi phí, tang lợi ích kinh tế cho NLĐ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Thay đổi thói quen vận hành của công nhân</a:t>
          </a:r>
        </a:p>
      </dsp:txBody>
      <dsp:txXfrm>
        <a:off x="1992926" y="2428287"/>
        <a:ext cx="7419822" cy="1103767"/>
      </dsp:txXfrm>
    </dsp:sp>
    <dsp:sp modelId="{F9466E2F-AB6D-4F06-960D-5261AF32D6F5}">
      <dsp:nvSpPr>
        <dsp:cNvPr id="0" name=""/>
        <dsp:cNvSpPr/>
      </dsp:nvSpPr>
      <dsp:spPr>
        <a:xfrm>
          <a:off x="110376" y="2538664"/>
          <a:ext cx="1882549" cy="88301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D8DCECF-E4C5-4996-992D-F56C65674D10}">
      <dsp:nvSpPr>
        <dsp:cNvPr id="0" name=""/>
        <dsp:cNvSpPr/>
      </dsp:nvSpPr>
      <dsp:spPr>
        <a:xfrm>
          <a:off x="0" y="3642431"/>
          <a:ext cx="9412749" cy="1103767"/>
        </a:xfrm>
        <a:prstGeom prst="roundRect">
          <a:avLst>
            <a:gd name="adj" fmla="val 10000"/>
          </a:avLst>
        </a:prstGeom>
        <a:solidFill>
          <a:schemeClr val="accent6">
            <a:shade val="80000"/>
            <a:hueOff val="321280"/>
            <a:satOff val="-12909"/>
            <a:lumOff val="27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/>
            <a:t>Quản lý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Cần kế hoạch quản lý năng lượng &amp; quy trình vận hành an toàn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Đảm bảo cơ chế giám sát &amp; báo cáo minh bạch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/>
            <a:t>Không yêu cầu ĐTM</a:t>
          </a:r>
        </a:p>
      </dsp:txBody>
      <dsp:txXfrm>
        <a:off x="1992926" y="3642431"/>
        <a:ext cx="7419822" cy="1103767"/>
      </dsp:txXfrm>
    </dsp:sp>
    <dsp:sp modelId="{27582641-4BD3-421A-8964-08CDC175930D}">
      <dsp:nvSpPr>
        <dsp:cNvPr id="0" name=""/>
        <dsp:cNvSpPr/>
      </dsp:nvSpPr>
      <dsp:spPr>
        <a:xfrm>
          <a:off x="110376" y="3752808"/>
          <a:ext cx="1882549" cy="883013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57000" b="-5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ictureOrgChart+Icon">
  <dgm:title val="Picture Organization Chart"/>
  <dgm:desc val="Use to show hierarchical information or reporting relationships in an organization, with corresponding pictures. The assistant shape and the Org Chart hanging layouts are available with this layout."/>
  <dgm:catLst>
    <dgm:cat type="hierarchy" pri="1050"/>
    <dgm:cat type="officeonline" pri="1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Marg" for="ch" forName="rootText1" refType="w" fact="1.05"/>
                  <dgm:constr type="l" for="ch" forName="rootPict1" refType="w" refFor="ch" refForName="rootText1" op="equ" fact="0.05"/>
                  <dgm:constr type="t" for="ch" forName="rootPict1" refType="h" refFor="ch" refForName="rootText1" op="equ" fact="0.1"/>
                  <dgm:constr type="w" for="ch" forName="rootPict1" refType="w" refFor="ch" refForName="rootText1" op="equ" fact="0.3"/>
                  <dgm:constr type="h" for="ch" forName="rootPict1" refType="h" refFor="ch" refForName="rootText1" op="equ" fact="0.8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Pict1" styleLbl="alignImgPlace1">
              <dgm:alg type="sp"/>
              <dgm:shape xmlns:r="http://schemas.openxmlformats.org/officeDocument/2006/relationships" type="rect" r:blip="" blipPhldr="1">
                <dgm:adjLst/>
              </dgm:shape>
              <dgm:presOf/>
              <dgm:constrLst/>
              <dgm:ruleLst/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Marg" for="ch" forName="rootText" refType="w" fact="1.05"/>
                        <dgm:constr type="l" for="ch" forName="rootPict" refType="w" fact="0.05"/>
                        <dgm:constr type="t" for="ch" forName="rootPict" refType="h" refFor="ch" refForName="rootText" fact="0.1"/>
                        <dgm:constr type="w" for="ch" forName="rootPict" refType="w" fact="0.3"/>
                        <dgm:constr type="h" for="ch" forName="rootPict" refType="h" refFor="ch" refForName="rootText" fact="0.8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Marg" for="ch" forName="rootText3" refType="w" fact="1.05"/>
                        <dgm:constr type="l" for="ch" forName="rootPict3" refType="w" fact="0.05"/>
                        <dgm:constr type="t" for="ch" forName="rootPict3" refType="h" refFor="ch" refForName="rootText3" fact="0.1"/>
                        <dgm:constr type="w" for="ch" forName="rootPict3" refType="w" fact="0.3"/>
                        <dgm:constr type="h" for="ch" forName="rootPict3" refType="h" refFor="ch" refForName="rootText3" fact="0.8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Pict3" styleLbl="alignImgPlace1">
                    <dgm:alg type="sp"/>
                    <dgm:shape xmlns:r="http://schemas.openxmlformats.org/officeDocument/2006/relationships" type="rect" r:blip="" blipPhldr="1">
                      <dgm:adjLst/>
                    </dgm:shape>
                    <dgm:presOf/>
                    <dgm:constrLst/>
                    <dgm:ruleLst/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7" name="Google Shape;167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4" name="Google Shape;184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9" name="Google Shape;21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5" name="Google Shape;255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>
          <a:extLst>
            <a:ext uri="{FF2B5EF4-FFF2-40B4-BE49-F238E27FC236}">
              <a16:creationId xmlns:a16="http://schemas.microsoft.com/office/drawing/2014/main" id="{3E21A380-EA41-587B-CA19-1A6ECB982D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>
            <a:extLst>
              <a:ext uri="{FF2B5EF4-FFF2-40B4-BE49-F238E27FC236}">
                <a16:creationId xmlns:a16="http://schemas.microsoft.com/office/drawing/2014/main" id="{FF9234CD-A79F-0CF7-E2CF-83CC122660A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2" name="Google Shape;62;p1:notes">
            <a:extLst>
              <a:ext uri="{FF2B5EF4-FFF2-40B4-BE49-F238E27FC236}">
                <a16:creationId xmlns:a16="http://schemas.microsoft.com/office/drawing/2014/main" id="{095BC723-BC36-C599-9623-135AA84170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176729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6" name="Google Shape;296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4" name="Google Shape;314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Google Shape;323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Google Shape;324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2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34" name="Google Shape;334;p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2" name="Google Shape;352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Google Shape;365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6" name="Google Shape;366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2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4" name="Google Shape;384;p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2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0" name="Google Shape;390;p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2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8" name="Google Shape;398;p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4" name="Google Shape;404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Google Shape;74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98480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3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0" name="Google Shape;410;p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Google Shape;415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6" name="Google Shape;416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2" name="Google Shape;422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Google Shape;439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40" name="Google Shape;440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6" name="Google Shape;456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Google Shape;477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78" name="Google Shape;478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3" name="Google Shape;50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9" name="Google Shape;509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5" name="Google Shape;515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34" name="Google Shape;534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Google Shape;539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0" name="Google Shape;540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6653592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vi-VN" b="1"/>
              <a:t>1. Kịch bản xây dựng mới (Greenfield Project)</a:t>
            </a:r>
          </a:p>
          <a:p>
            <a:r>
              <a:rPr lang="vi-VN" b="1"/>
              <a:t>Ví dụ:</a:t>
            </a:r>
            <a:r>
              <a:rPr lang="vi-VN"/>
              <a:t> Xây dựng nhà máy điện sinh khối, nhà máy gạch không nung, hệ thống điện mặt trời quy mô công nghiệp.</a:t>
            </a:r>
          </a:p>
          <a:p>
            <a:r>
              <a:rPr lang="vi-VN" b="1"/>
              <a:t>Đặc thù E&amp;S: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Môi trường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Tác động chiếm đất, có thể liên quan đến thu hồi đất và thay đổi mục đích sử dụng đất.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Tác động tới đa dạng sinh học (nếu gần rừng, sông, hồ).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Quản lý xây dựng: bụi, khí thải, chất thải xây dựng.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Xã hội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Khả năng tái định cư hoặc ảnh hưởng sinh kế.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Tạo công ăn việc làm mới cho địa phương.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Rủi ro an toàn trong quá trình xây dựng.</a:t>
            </a:r>
          </a:p>
          <a:p>
            <a:r>
              <a:rPr lang="vi-VN" b="1"/>
              <a:t>Quản lý: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Bắt buộc ĐTM đầy đủ theo Luật BVMT.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Tham vấn cộng đồng từ giai đoạn thiết kế.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Kế hoạch tái định cư (nếu có).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2242719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vi-VN" b="1"/>
              <a:t>2. Kịch bản cải tạo/nâng cấp (Brownfield Project)</a:t>
            </a:r>
          </a:p>
          <a:p>
            <a:r>
              <a:rPr lang="vi-VN" b="1"/>
              <a:t>Ví dụ: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Lắp đặt hệ thống thu hồi nhiệt dư trong nhà máy xi măng.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Thay thế lò hơi cũ bằng lò hơi hiệu suất cao.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Nâng cấp động cơ, máy nén, quạt gió hiệu suất cao trong nhà máy hiện hữu.</a:t>
            </a:r>
          </a:p>
          <a:p>
            <a:r>
              <a:rPr lang="vi-VN" b="1"/>
              <a:t>Đặc thù E&amp;S: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Môi trường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Ít phát sinh thêm chiếm đất.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Tác động chính ở giai đoạn thi công: bụi, tiếng ồn, chất thải tháo dỡ (kim loại, dầu mỡ, linh kiện cũ).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Xã hội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Rủi ro tai nạn lao động khi nâng hạ thiết bị.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Cần đào tạo lại công nhân để vận hành công nghệ mới.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Lợi ích cộng đồng gián tiếp: giảm phát thải KNK, giảm ô nhiễm.</a:t>
            </a:r>
          </a:p>
          <a:p>
            <a:r>
              <a:rPr lang="vi-VN" b="1"/>
              <a:t>Quản lý: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Thường chỉ cần </a:t>
            </a:r>
            <a:r>
              <a:rPr lang="vi-VN" b="1"/>
              <a:t>Kế hoạch BVMT</a:t>
            </a:r>
            <a:r>
              <a:rPr lang="vi-VN"/>
              <a:t> hoặc báo cáo ĐTM bổ sung (tùy quy mô).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Quản lý an toàn thi công &amp; chất thải tháo dỡ.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Đào tạo kỹ thuật &amp; an toàn cho công nhân.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52014600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Google Shape;48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vi-VN" b="1"/>
              <a:t>3. Kịch bản vận hành/quản lý (Operational Efficiency Project)</a:t>
            </a:r>
          </a:p>
          <a:p>
            <a:r>
              <a:rPr lang="vi-VN" b="1"/>
              <a:t>Ví dụ: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Quản lý năng lượng theo ISO 50001.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Thay đổi quy trình vận hành thiết bị để giảm tiêu hao điện/nhiên liệu.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Ứng dụng hệ thống giám sát năng lượng thông minh (IoT, EMS).</a:t>
            </a:r>
          </a:p>
          <a:p>
            <a:r>
              <a:rPr lang="vi-VN" b="1"/>
              <a:t>Đặc thù E&amp;S: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Môi trường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Hầu như không phát sinh thêm tác động vật lý.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Giảm tiêu thụ tài nguyên (điện, gas, dầu).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 b="1"/>
              <a:t>Xã hội</a:t>
            </a:r>
            <a:r>
              <a:rPr lang="vi-VN"/>
              <a:t>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Yêu cầu thay đổi thói quen vận hành của công nhân.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Cần đào tạo và nâng cao năng lực quản lý năng lượng.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vi-VN"/>
              <a:t>Giảm chi phí, tăng lợi ích kinh tế cho doanh nghiệp &amp; NLĐ.</a:t>
            </a:r>
          </a:p>
          <a:p>
            <a:r>
              <a:rPr lang="vi-VN" b="1"/>
              <a:t>Quản lý:</a:t>
            </a:r>
            <a:endParaRPr lang="vi-VN"/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Không yêu cầu ĐTM.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Cần có </a:t>
            </a:r>
            <a:r>
              <a:rPr lang="vi-VN" b="1"/>
              <a:t>Kế hoạch quản lý năng lượng</a:t>
            </a:r>
            <a:r>
              <a:rPr lang="vi-VN"/>
              <a:t> &amp; quy trình vận hành an toàn.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vi-VN"/>
              <a:t>Đảm bảo cơ chế giám sát và báo cáo minh bạch.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84" name="Google Shape;484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421129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47" name="Google Shape;547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" name="Google Shape;551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52" name="Google Shape;552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" name="Google Shape;10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3" name="Google Shape;593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445584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7" name="Google Shape;597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98" name="Google Shape;598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4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04" name="Google Shape;604;p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9" name="Google Shape;129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0" name="Google Shape;150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Google Shape;15;p4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83" y="0"/>
            <a:ext cx="1218983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49"/>
          <p:cNvSpPr/>
          <p:nvPr/>
        </p:nvSpPr>
        <p:spPr>
          <a:xfrm>
            <a:off x="-1" y="0"/>
            <a:ext cx="12190918" cy="5536248"/>
          </a:xfrm>
          <a:prstGeom prst="flowChartPunchedTape">
            <a:avLst/>
          </a:prstGeom>
          <a:gradFill>
            <a:gsLst>
              <a:gs pos="0">
                <a:srgbClr val="FFFFFF">
                  <a:alpha val="79607"/>
                </a:srgbClr>
              </a:gs>
              <a:gs pos="100000">
                <a:srgbClr val="FFFFFF">
                  <a:alpha val="29803"/>
                </a:srgbClr>
              </a:gs>
            </a:gsLst>
            <a:lin ang="18900000" scaled="0"/>
          </a:gradFill>
          <a:ln>
            <a:noFill/>
          </a:ln>
        </p:spPr>
        <p:txBody>
          <a:bodyPr spcFirstLastPara="1" wrap="square" lIns="36575" tIns="36575" rIns="36575" bIns="3657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" name="Google Shape;17;p49"/>
          <p:cNvSpPr txBox="1">
            <a:spLocks noGrp="1"/>
          </p:cNvSpPr>
          <p:nvPr>
            <p:ph type="subTitle" idx="1"/>
          </p:nvPr>
        </p:nvSpPr>
        <p:spPr>
          <a:xfrm>
            <a:off x="838201" y="1926547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  <a:defRPr sz="2400" b="1">
                <a:solidFill>
                  <a:srgbClr val="00315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4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4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1" name="Google Shape;21;p49"/>
          <p:cNvSpPr/>
          <p:nvPr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 extrusionOk="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22" name="Google Shape;22;p49"/>
          <p:cNvSpPr/>
          <p:nvPr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 extrusionOk="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US"/>
          </a:p>
        </p:txBody>
      </p:sp>
      <p:pic>
        <p:nvPicPr>
          <p:cNvPr id="23" name="Google Shape;23;p49"/>
          <p:cNvPicPr preferRelativeResize="0"/>
          <p:nvPr/>
        </p:nvPicPr>
        <p:blipFill rotWithShape="1">
          <a:blip r:embed="rId5">
            <a:alphaModFix/>
          </a:blip>
          <a:srcRect t="26329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24;p4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636779" y="537310"/>
            <a:ext cx="1716657" cy="71372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oogle Shape;26;p50"/>
          <p:cNvPicPr preferRelativeResize="0"/>
          <p:nvPr/>
        </p:nvPicPr>
        <p:blipFill rotWithShape="1">
          <a:blip r:embed="rId2">
            <a:alphaModFix/>
          </a:blip>
          <a:srcRect r="7464" b="50681"/>
          <a:stretch/>
        </p:blipFill>
        <p:spPr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5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" name="Google Shape;28;p50" descr="A blue and green logo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38200" y="384725"/>
            <a:ext cx="1260953" cy="83136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oogle Shape;29;p50"/>
          <p:cNvCxnSpPr/>
          <p:nvPr/>
        </p:nvCxnSpPr>
        <p:spPr>
          <a:xfrm>
            <a:off x="838200" y="1043797"/>
            <a:ext cx="10515600" cy="0"/>
          </a:xfrm>
          <a:prstGeom prst="straightConnector1">
            <a:avLst/>
          </a:prstGeom>
          <a:noFill/>
          <a:ln w="9525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" name="Google Shape;30;p50"/>
          <p:cNvSpPr txBox="1"/>
          <p:nvPr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1">
                <a:solidFill>
                  <a:srgbClr val="466DB0"/>
                </a:solidFill>
                <a:latin typeface="Calibri"/>
                <a:ea typeface="Calibri"/>
                <a:cs typeface="Calibri"/>
                <a:sym typeface="Calibri"/>
              </a:rPr>
              <a:t>Dự án Thúc đẩy Tiết kiệm năng lượng trong các ngành công nghiệp Việt Nam</a:t>
            </a:r>
            <a:endParaRPr sz="1800" b="1" i="1">
              <a:solidFill>
                <a:srgbClr val="466DB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1" name="Google Shape;31;p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678498" y="384725"/>
            <a:ext cx="1903411" cy="79136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F3361F-DC40-200A-E928-339E4CAF3FD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524234-A402-AA6C-8B64-0C819E0A61F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466354-9365-67B9-AEB3-5C7EE4F8EF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>
            <a:lvl1pPr>
              <a:defRPr sz="16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4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4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>
            <a:spLocks noGrp="1"/>
          </p:cNvSpPr>
          <p:nvPr>
            <p:ph type="subTitle" idx="1"/>
          </p:nvPr>
        </p:nvSpPr>
        <p:spPr>
          <a:xfrm>
            <a:off x="865496" y="1831012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/>
              <a:t>DỰ ÁN THÚC ĐẨY TIẾT KIỆM NĂNG LƯỢNG </a:t>
            </a:r>
            <a:endParaRPr/>
          </a:p>
          <a:p>
            <a:pPr marL="0" lvl="0" indent="0" algn="ctr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/>
              <a:t>TRONG CÁC NGÀNH CÔNG NGHIỆP VIỆT NAM (VSUEE)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0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TUÂN THỦ PHÁP LUẬT VIỆT NAM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90DDE2-1E8D-3462-5148-72F4F27185A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11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QUY TRÌNH ĐÁNH GIÁ TÁC ĐỘNG MT &amp; XH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70" name="Google Shape;170;p11"/>
          <p:cNvGrpSpPr/>
          <p:nvPr/>
        </p:nvGrpSpPr>
        <p:grpSpPr>
          <a:xfrm>
            <a:off x="1051154" y="2444460"/>
            <a:ext cx="10274643" cy="3607997"/>
            <a:chOff x="621" y="385099"/>
            <a:chExt cx="9262677" cy="3277145"/>
          </a:xfrm>
        </p:grpSpPr>
        <p:sp>
          <p:nvSpPr>
            <p:cNvPr id="171" name="Google Shape;171;p11"/>
            <p:cNvSpPr/>
            <p:nvPr/>
          </p:nvSpPr>
          <p:spPr>
            <a:xfrm>
              <a:off x="4631960" y="1739292"/>
              <a:ext cx="3277145" cy="5687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2" name="Google Shape;172;p11"/>
            <p:cNvSpPr/>
            <p:nvPr/>
          </p:nvSpPr>
          <p:spPr>
            <a:xfrm>
              <a:off x="4586240" y="1739292"/>
              <a:ext cx="91440" cy="5687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3" name="Google Shape;173;p11"/>
            <p:cNvSpPr/>
            <p:nvPr/>
          </p:nvSpPr>
          <p:spPr>
            <a:xfrm>
              <a:off x="1354814" y="1739292"/>
              <a:ext cx="3277145" cy="568760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4" name="Google Shape;174;p11"/>
            <p:cNvSpPr/>
            <p:nvPr/>
          </p:nvSpPr>
          <p:spPr>
            <a:xfrm>
              <a:off x="3277767" y="385099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11"/>
            <p:cNvSpPr txBox="1"/>
            <p:nvPr/>
          </p:nvSpPr>
          <p:spPr>
            <a:xfrm>
              <a:off x="3277767" y="385099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PHÁP LUẬT VIỆT NAM</a:t>
              </a:r>
              <a:endParaRPr/>
            </a:p>
          </p:txBody>
        </p:sp>
        <p:sp>
          <p:nvSpPr>
            <p:cNvPr id="176" name="Google Shape;176;p11"/>
            <p:cNvSpPr/>
            <p:nvPr/>
          </p:nvSpPr>
          <p:spPr>
            <a:xfrm>
              <a:off x="621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11"/>
            <p:cNvSpPr txBox="1"/>
            <p:nvPr/>
          </p:nvSpPr>
          <p:spPr>
            <a:xfrm>
              <a:off x="621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Luật Bảo vệ Môi trường 2020</a:t>
              </a:r>
              <a:endParaRPr/>
            </a:p>
          </p:txBody>
        </p:sp>
        <p:sp>
          <p:nvSpPr>
            <p:cNvPr id="178" name="Google Shape;178;p11"/>
            <p:cNvSpPr/>
            <p:nvPr/>
          </p:nvSpPr>
          <p:spPr>
            <a:xfrm>
              <a:off x="3277767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9" name="Google Shape;179;p11"/>
            <p:cNvSpPr txBox="1"/>
            <p:nvPr/>
          </p:nvSpPr>
          <p:spPr>
            <a:xfrm>
              <a:off x="3277767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Nghị Định 08/2022/NĐ-CP</a:t>
              </a:r>
              <a:endParaRPr/>
            </a:p>
          </p:txBody>
        </p:sp>
        <p:sp>
          <p:nvSpPr>
            <p:cNvPr id="180" name="Google Shape;180;p11"/>
            <p:cNvSpPr/>
            <p:nvPr/>
          </p:nvSpPr>
          <p:spPr>
            <a:xfrm>
              <a:off x="6554913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1" name="Google Shape;181;p11"/>
            <p:cNvSpPr txBox="1"/>
            <p:nvPr/>
          </p:nvSpPr>
          <p:spPr>
            <a:xfrm>
              <a:off x="6554913" y="2308052"/>
              <a:ext cx="2708385" cy="1354192"/>
            </a:xfrm>
            <a:prstGeom prst="rect">
              <a:avLst/>
            </a:prstGeom>
            <a:noFill/>
            <a:ln w="9525" cap="flat" cmpd="sng" algn="ctr">
              <a:solidFill>
                <a:schemeClr val="accent5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5"/>
            </a:fontRef>
          </p:style>
          <p:txBody>
            <a:bodyPr spcFirstLastPara="1" wrap="square" lIns="20300" tIns="20300" rIns="20300" bIns="203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200"/>
                <a:buFont typeface="Cambria"/>
                <a:buNone/>
              </a:pPr>
              <a:r>
                <a:rPr lang="en-US" sz="32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Thông tư 02/2022/TT-BTNMT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F89A922-9E08-E840-A0FB-810DF23C9D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11</a:t>
            </a:fld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12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QUY TRÌNH ĐÁNH GIÁ TÁC ĐỘNG MT &amp; XH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87" name="Google Shape;187;p12"/>
          <p:cNvGraphicFramePr/>
          <p:nvPr>
            <p:extLst>
              <p:ext uri="{D42A27DB-BD31-4B8C-83A1-F6EECF244321}">
                <p14:modId xmlns:p14="http://schemas.microsoft.com/office/powerpoint/2010/main" val="2418186266"/>
              </p:ext>
            </p:extLst>
          </p:nvPr>
        </p:nvGraphicFramePr>
        <p:xfrm>
          <a:off x="493486" y="2053547"/>
          <a:ext cx="11248571" cy="4572050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9693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46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5459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STT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Xác định dự án, đối tượng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Nội dung chi tiết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3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1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Xác định đối tượng phải lập ĐTM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Dự án đầu tư được phân loại theo các nhóm I, II, III về mức độ tác động Môi trường (Phụ lục I, II, III NĐ 08/2022/NĐ-CP)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Đối với nhóm I: phải lập ĐTM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579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2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Thu thập thông tin &amp; khảo sát hiện trường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Khảo sát điều kiện tự nhiên, hiện trạng sử dụng đất, môi tường không khí, nước, đất, đa dạng sinh học, hiện trạng dân cư, sinh kế, văn hóa – xã hội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Xác định các thành phần MT-XH có thể bị ảnh hưởng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28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3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Lập báo cáo ESIA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Chủ dự án thuê đơn vị tư vấn có đủ điều kiện (chứng chỉ năng lực)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Nội dung: mô tả dự án, hiện trạng MT-XH, dự báo tác động, biện pháp giảm thiểu, chương trình giám sát MT-XH, tham vấn cộng đồng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29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4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Tham vấn cộng đồng &amp; các bên liên quan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Gửi văn bản tham vấn tới UBND cấp xã &amp; tổ chức chính trị - xã hội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Đối thoại cộng đồng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Tổng hợp, giải trình, làm rõ ý kiến góp ý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B960674-215E-FDBC-1744-7463FAAEB41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12</a:t>
            </a:fld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3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QUY TRÌNH ĐÁNH GIÁ TÁC ĐỘNG MT &amp; XH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93" name="Google Shape;193;p13"/>
          <p:cNvGraphicFramePr/>
          <p:nvPr>
            <p:extLst>
              <p:ext uri="{D42A27DB-BD31-4B8C-83A1-F6EECF244321}">
                <p14:modId xmlns:p14="http://schemas.microsoft.com/office/powerpoint/2010/main" val="2370945750"/>
              </p:ext>
            </p:extLst>
          </p:nvPr>
        </p:nvGraphicFramePr>
        <p:xfrm>
          <a:off x="327412" y="2119125"/>
          <a:ext cx="11537175" cy="404667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994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761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67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94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STT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Xác định dự án, đối tượng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Nội dung chi tiết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77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5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Nộp báo cáo ESIA đến cơ quan có thẩm quyền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Tùy theo loại dự án, thẩm quyền thẩm định sẽ thuộc về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BTNMT (Đối với dự án thuộc nhóm I quy mô lớn, liên tỉnh, nhạy cảm)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UBNĐ cấp tỉnh (Sở TNMT) 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6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Tổ chức thẩm định ĐTM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Cơ quan có thẩm quyền thành lập Hội đồng thẩm định ĐTM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Tổ chức họp, đánh giá sơ bộ, yêu cầu sửa đổi nếu cần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9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7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Phê duyệt kết quả ĐTM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Cơ quan thẩm quyền ban hành Quyết định phê duyệt ĐTM, kèm theo yêu cầu BVMT 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Căn cứ pháp lý để tiếp tục cấp phép xây dựng hoặc vận hành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29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 panose="02040503050406030204" pitchFamily="18" charset="0"/>
                          <a:ea typeface="Cambria" panose="02040503050406030204" pitchFamily="18" charset="0"/>
                        </a:rPr>
                        <a:t>8</a:t>
                      </a:r>
                      <a:endParaRPr sz="1800" b="1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Công khai nội dung ĐTM &amp; giám sát thực hiện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Công khai thông tin môi trường – xã hội chính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Cơ quan nhà nước tổ chức thanh tra, kiểm tra định kỳ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 panose="02040503050406030204" pitchFamily="18" charset="0"/>
                          <a:ea typeface="Cambria" panose="02040503050406030204" pitchFamily="18" charset="0"/>
                          <a:cs typeface="Cambria"/>
                          <a:sym typeface="Cambria"/>
                        </a:rPr>
                        <a:t>Cộng đồng được quyền giám sát, khiếu nại có dấu hiệu vi phạm</a:t>
                      </a:r>
                      <a:endParaRPr sz="1800">
                        <a:latin typeface="Cambria" panose="02040503050406030204" pitchFamily="18" charset="0"/>
                        <a:ea typeface="Cambria" panose="02040503050406030204" pitchFamily="18" charset="0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4DB12F2-B74E-4372-CDCE-4BED0C37CDA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13</a:t>
            </a:fld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14"/>
          <p:cNvSpPr txBox="1"/>
          <p:nvPr/>
        </p:nvSpPr>
        <p:spPr>
          <a:xfrm>
            <a:off x="808968" y="2351563"/>
            <a:ext cx="10208802" cy="166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CHI TIẾT TIÊU CHUẨN HOẠT ĐỘNG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5D08FF-32FD-1605-94A5-011E3910311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PS1: Đánh giá &amp; quản lý rủi ro &amp; tác động đến MT&amp;XH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04" name="Google Shape;204;p15"/>
          <p:cNvGrpSpPr/>
          <p:nvPr/>
        </p:nvGrpSpPr>
        <p:grpSpPr>
          <a:xfrm>
            <a:off x="360921" y="2158584"/>
            <a:ext cx="11214994" cy="4440474"/>
            <a:chOff x="558765" y="1888482"/>
            <a:chExt cx="11497875" cy="7255514"/>
          </a:xfrm>
        </p:grpSpPr>
        <p:grpSp>
          <p:nvGrpSpPr>
            <p:cNvPr id="205" name="Google Shape;205;p15"/>
            <p:cNvGrpSpPr/>
            <p:nvPr/>
          </p:nvGrpSpPr>
          <p:grpSpPr>
            <a:xfrm>
              <a:off x="558765" y="1888482"/>
              <a:ext cx="11497875" cy="1308727"/>
              <a:chOff x="1347" y="0"/>
              <a:chExt cx="11497875" cy="1308727"/>
            </a:xfrm>
          </p:grpSpPr>
          <p:sp>
            <p:nvSpPr>
              <p:cNvPr id="206" name="Google Shape;206;p15"/>
              <p:cNvSpPr/>
              <p:nvPr/>
            </p:nvSpPr>
            <p:spPr>
              <a:xfrm>
                <a:off x="1347" y="0"/>
                <a:ext cx="3386154" cy="104698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07" name="Google Shape;207;p15"/>
              <p:cNvSpPr/>
              <p:nvPr/>
            </p:nvSpPr>
            <p:spPr>
              <a:xfrm>
                <a:off x="904322" y="261745"/>
                <a:ext cx="2859419" cy="104698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08" name="Google Shape;208;p15"/>
              <p:cNvSpPr txBox="1"/>
              <p:nvPr/>
            </p:nvSpPr>
            <p:spPr>
              <a:xfrm>
                <a:off x="934987" y="292410"/>
                <a:ext cx="2798089" cy="985652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Giới thiệu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09" name="Google Shape;209;p15"/>
              <p:cNvSpPr/>
              <p:nvPr/>
            </p:nvSpPr>
            <p:spPr>
              <a:xfrm>
                <a:off x="3869088" y="0"/>
                <a:ext cx="3386154" cy="104698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0" name="Google Shape;210;p15"/>
              <p:cNvSpPr/>
              <p:nvPr/>
            </p:nvSpPr>
            <p:spPr>
              <a:xfrm>
                <a:off x="4772063" y="261745"/>
                <a:ext cx="2859419" cy="104698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1" name="Google Shape;211;p15"/>
              <p:cNvSpPr txBox="1"/>
              <p:nvPr/>
            </p:nvSpPr>
            <p:spPr>
              <a:xfrm>
                <a:off x="4802728" y="292410"/>
                <a:ext cx="2798089" cy="985652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Mục tiêu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12" name="Google Shape;212;p15"/>
              <p:cNvSpPr/>
              <p:nvPr/>
            </p:nvSpPr>
            <p:spPr>
              <a:xfrm>
                <a:off x="7736829" y="0"/>
                <a:ext cx="3386154" cy="104698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3" name="Google Shape;213;p15"/>
              <p:cNvSpPr/>
              <p:nvPr/>
            </p:nvSpPr>
            <p:spPr>
              <a:xfrm>
                <a:off x="8639803" y="261745"/>
                <a:ext cx="2859419" cy="104698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14" name="Google Shape;214;p15"/>
              <p:cNvSpPr txBox="1"/>
              <p:nvPr/>
            </p:nvSpPr>
            <p:spPr>
              <a:xfrm>
                <a:off x="8670468" y="292410"/>
                <a:ext cx="2798089" cy="985652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Phạm vi áp dụng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215" name="Google Shape;215;p15"/>
            <p:cNvSpPr txBox="1"/>
            <p:nvPr/>
          </p:nvSpPr>
          <p:spPr>
            <a:xfrm>
              <a:off x="888256" y="3910401"/>
              <a:ext cx="3056663" cy="4475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Vai trò hệ thống quản lý với sự tham gia của lãnh đạo cấp cao, NLĐ, cộng đồng bị ảnh hưởng</a:t>
              </a:r>
              <a:endParaRPr/>
            </a:p>
            <a:p>
              <a:r>
                <a:rPr lang="en-US">
                  <a:sym typeface="Cambria"/>
                </a:rPr>
                <a:t>Lập kế hoạch – thực hiện – kiểm tra – hành động</a:t>
              </a:r>
              <a:endParaRPr/>
            </a:p>
            <a:p>
              <a:r>
                <a:rPr lang="en-US">
                  <a:sym typeface="Cambria"/>
                </a:rPr>
                <a:t>Thực hiện due diligence (điều tra chi tiết) theo các Tiêu chuẩn</a:t>
              </a:r>
              <a:endParaRPr>
                <a:sym typeface="Cambria"/>
              </a:endParaRPr>
            </a:p>
          </p:txBody>
        </p:sp>
        <p:sp>
          <p:nvSpPr>
            <p:cNvPr id="216" name="Google Shape;216;p15"/>
            <p:cNvSpPr txBox="1"/>
            <p:nvPr/>
          </p:nvSpPr>
          <p:spPr>
            <a:xfrm>
              <a:off x="4713023" y="3964279"/>
              <a:ext cx="3664783" cy="5179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Xác định &amp; đánh giá rủi ro</a:t>
              </a:r>
              <a:endParaRPr/>
            </a:p>
            <a:p>
              <a:r>
                <a:rPr lang="en-US">
                  <a:sym typeface="Cambria"/>
                </a:rPr>
                <a:t>Thực hiện hệ thống phân cấp nhằm lường trước &amp; tránh, giảm thiểu</a:t>
              </a:r>
              <a:endParaRPr/>
            </a:p>
            <a:p>
              <a:r>
                <a:rPr lang="en-US">
                  <a:sym typeface="Cambria"/>
                </a:rPr>
                <a:t>Cải thiện hiệu suất hoạt động MT &amp; xã hội</a:t>
              </a:r>
              <a:endParaRPr/>
            </a:p>
            <a:p>
              <a:r>
                <a:rPr lang="en-US">
                  <a:sym typeface="Cambria"/>
                </a:rPr>
                <a:t>Giải quyết hợp lý khiếu nại từ cộng đồng</a:t>
              </a:r>
              <a:endParaRPr/>
            </a:p>
            <a:p>
              <a:r>
                <a:rPr lang="en-US">
                  <a:sym typeface="Cambria"/>
                </a:rPr>
                <a:t>Tăng cường sự tham gia của cộng đồng bị ảnh hưởng</a:t>
              </a: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C209F01-2406-54A0-179A-C7B49D96B933}"/>
              </a:ext>
            </a:extLst>
          </p:cNvPr>
          <p:cNvSpPr txBox="1"/>
          <p:nvPr/>
        </p:nvSpPr>
        <p:spPr>
          <a:xfrm>
            <a:off x="8347691" y="3396026"/>
            <a:ext cx="3456819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Áp dụng cho các hoạt động dự án có rủi ro, tác động đến Môi trường &amp; Xã hội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Phạm vi toàn bộ vòng đời dự án: thiết kế, xây dựng, lắp đặt, vận hành, tháo dỡ, đóng cửa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Tất cả hoạt động của doanh nghiệp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140C36-F124-B3FB-FEFC-F6F3D7B8AAA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15</a:t>
            </a:fld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1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PS1: Đánh giá &amp; quản lý rủi ro &amp; tác động đến MT&amp;XH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22" name="Google Shape;222;p16"/>
          <p:cNvGrpSpPr/>
          <p:nvPr/>
        </p:nvGrpSpPr>
        <p:grpSpPr>
          <a:xfrm>
            <a:off x="399479" y="2131008"/>
            <a:ext cx="11343074" cy="4724584"/>
            <a:chOff x="249577" y="2406"/>
            <a:chExt cx="11343074" cy="4724584"/>
          </a:xfrm>
        </p:grpSpPr>
        <p:sp>
          <p:nvSpPr>
            <p:cNvPr id="223" name="Google Shape;223;p16"/>
            <p:cNvSpPr/>
            <p:nvPr/>
          </p:nvSpPr>
          <p:spPr>
            <a:xfrm>
              <a:off x="360817" y="2406"/>
              <a:ext cx="3475185" cy="229195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16"/>
            <p:cNvSpPr txBox="1"/>
            <p:nvPr/>
          </p:nvSpPr>
          <p:spPr>
            <a:xfrm>
              <a:off x="360817" y="2406"/>
              <a:ext cx="3475185" cy="229195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 Hệ thống quản lý &amp; Đánh giá MT - XH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Thực hiện đánh giá MT-XH, thiết lập &amp; duy trì hệ thống quản lý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(i) Chính sách; (ii) xác định rủi ro &amp; tác động; (iii) chương trình quản lý; (iv) năng lực tổ chức; (v) chuẩn bị sẵn sàng ứng phó khẩn cấp; (vi) tham gia cộng đồng; (vii) giám sát &amp; đánh giá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5" name="Google Shape;225;p16"/>
            <p:cNvSpPr/>
            <p:nvPr/>
          </p:nvSpPr>
          <p:spPr>
            <a:xfrm>
              <a:off x="4183521" y="105828"/>
              <a:ext cx="3475185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16"/>
            <p:cNvSpPr txBox="1"/>
            <p:nvPr/>
          </p:nvSpPr>
          <p:spPr>
            <a:xfrm>
              <a:off x="4183521" y="105828"/>
              <a:ext cx="3475185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 Chính sách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Xây dựng chính sách tổng thể: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Mục tiêu &amp; nguyên tắc cần tuân thủ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Định hướng cho quá trình đánh giá &amp; quản lý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Cách thức tuân thủ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Cam kết theo luật &amp; Quốc tế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27" name="Google Shape;227;p16"/>
            <p:cNvSpPr/>
            <p:nvPr/>
          </p:nvSpPr>
          <p:spPr>
            <a:xfrm>
              <a:off x="8006225" y="34089"/>
              <a:ext cx="3475185" cy="2228587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16"/>
            <p:cNvSpPr txBox="1"/>
            <p:nvPr/>
          </p:nvSpPr>
          <p:spPr>
            <a:xfrm>
              <a:off x="8006225" y="34089"/>
              <a:ext cx="3475185" cy="22285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3. Xác định các rủi ro &amp; tác động MT-XH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Tiến hành đánh giá: loại, quy mô, thông lệ dự án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Công cụ đánh giá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Xem xét rủi ro, tác động liên quan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Vùng bị ảnh hưởng của dự án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Chuỗi cung ứng chính </a:t>
              </a:r>
              <a:endParaRPr/>
            </a:p>
          </p:txBody>
        </p:sp>
        <p:sp>
          <p:nvSpPr>
            <p:cNvPr id="229" name="Google Shape;229;p16"/>
            <p:cNvSpPr/>
            <p:nvPr/>
          </p:nvSpPr>
          <p:spPr>
            <a:xfrm>
              <a:off x="249577" y="2641879"/>
              <a:ext cx="3697666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16"/>
            <p:cNvSpPr txBox="1"/>
            <p:nvPr/>
          </p:nvSpPr>
          <p:spPr>
            <a:xfrm>
              <a:off x="249577" y="2641879"/>
              <a:ext cx="3697666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4. Chương trình quản lý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Thiết lập chương trình quản lý dựa trên chính sách, mục tiêu &amp; nguyên tắc đã đề ra: chương trình vận hành, kế hoạch hoạt động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Biện pháp giảm thiểu rủi ro tác động &amp; cải thiện hiệu suất MT-XH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Hệ thống phân cấp: Tránh rủi ro; Ngăn ngừa; Giảm thiểu; Bồi thường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Calibri"/>
                <a:buNone/>
              </a:pP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1" name="Google Shape;231;p16"/>
            <p:cNvSpPr/>
            <p:nvPr/>
          </p:nvSpPr>
          <p:spPr>
            <a:xfrm>
              <a:off x="4294762" y="2641879"/>
              <a:ext cx="3475185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16"/>
            <p:cNvSpPr txBox="1"/>
            <p:nvPr/>
          </p:nvSpPr>
          <p:spPr>
            <a:xfrm>
              <a:off x="4294762" y="2641879"/>
              <a:ext cx="3475185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5. Năng lực tổ chức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Thiết lập, duy trì &amp; củng cố cơ cấu tổ chức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Phân công rõ nguồn nhân lực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Trách nhiệm về MT-XH phải được cụ thể hóa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Năng lực &amp; đào tạo nhân sự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33" name="Google Shape;233;p16"/>
            <p:cNvSpPr/>
            <p:nvPr/>
          </p:nvSpPr>
          <p:spPr>
            <a:xfrm>
              <a:off x="8117466" y="2641879"/>
              <a:ext cx="3475185" cy="208511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16"/>
            <p:cNvSpPr txBox="1"/>
            <p:nvPr/>
          </p:nvSpPr>
          <p:spPr>
            <a:xfrm>
              <a:off x="8117466" y="2641879"/>
              <a:ext cx="3475185" cy="208511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6. Sẵn sàng đối ứng tình huống khẩn cấp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Xây dựng chương trình ứng phó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Xác định khu vực, cộng đồng bị ảnh hưởng, quy trình ứng phó, phân công trách nhiệm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Phối hợp cộng đồng &amp; cơ quan địa phương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A2C40C6-8BEC-496A-D8B7-7CE52247CD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PS1: Đánh giá &amp; quản lý rủi ro &amp; tác động đến MT&amp;XH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40" name="Google Shape;240;p17"/>
          <p:cNvGrpSpPr/>
          <p:nvPr/>
        </p:nvGrpSpPr>
        <p:grpSpPr>
          <a:xfrm>
            <a:off x="541718" y="2237419"/>
            <a:ext cx="11293162" cy="4526752"/>
            <a:chOff x="2081" y="93827"/>
            <a:chExt cx="11293162" cy="4526752"/>
          </a:xfrm>
        </p:grpSpPr>
        <p:sp>
          <p:nvSpPr>
            <p:cNvPr id="241" name="Google Shape;241;p17"/>
            <p:cNvSpPr/>
            <p:nvPr/>
          </p:nvSpPr>
          <p:spPr>
            <a:xfrm>
              <a:off x="2081" y="148488"/>
              <a:ext cx="3398023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17"/>
            <p:cNvSpPr txBox="1"/>
            <p:nvPr/>
          </p:nvSpPr>
          <p:spPr>
            <a:xfrm>
              <a:off x="2081" y="148488"/>
              <a:ext cx="3398023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7. Giám sát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Thiết lập quy trình giám sát: xây dựng quy trình, phối hợp thiết lập &amp; giám sát với Bên quản lý, Mời đại diện cộng đồng tham gia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Quá trình giám sát: ghi chép, lưu giữ thông tin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Vai trò lãnh đạo cấp cao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3" name="Google Shape;243;p17"/>
            <p:cNvSpPr/>
            <p:nvPr/>
          </p:nvSpPr>
          <p:spPr>
            <a:xfrm>
              <a:off x="3739908" y="93827"/>
              <a:ext cx="3547604" cy="2148135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17"/>
            <p:cNvSpPr txBox="1"/>
            <p:nvPr/>
          </p:nvSpPr>
          <p:spPr>
            <a:xfrm>
              <a:off x="3739908" y="93827"/>
              <a:ext cx="3547604" cy="21481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8. Sự tham gia của cộng đồng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Phân tích đối tượng liên quan &amp; lập kế hoạch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Công bố &amp; truyền đạt thông tin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Tham vấn &amp; tham gia thực chất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Cơ chế khiếu nại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Báo cáo thường xuyên cộng đồng bị ảnh hưởng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5" name="Google Shape;245;p17"/>
            <p:cNvSpPr/>
            <p:nvPr/>
          </p:nvSpPr>
          <p:spPr>
            <a:xfrm>
              <a:off x="7627315" y="148488"/>
              <a:ext cx="3667928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17"/>
            <p:cNvSpPr txBox="1"/>
            <p:nvPr/>
          </p:nvSpPr>
          <p:spPr>
            <a:xfrm>
              <a:off x="7627315" y="148488"/>
              <a:ext cx="3667928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9. Phân tích đối tượng &amp; lập kế hoạch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Xác định các bên liên quan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Xây dựng kế hoạch tham gia cộng đồng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Công bố thông tin dự án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Tham vấn &amp; tham vấn toàn diện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Trách nhiệm bên quản lý: chính phủ</a:t>
              </a:r>
              <a:endParaRPr sz="15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47" name="Google Shape;247;p17"/>
            <p:cNvSpPr/>
            <p:nvPr/>
          </p:nvSpPr>
          <p:spPr>
            <a:xfrm>
              <a:off x="103054" y="2581765"/>
              <a:ext cx="3615565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17"/>
            <p:cNvSpPr txBox="1"/>
            <p:nvPr/>
          </p:nvSpPr>
          <p:spPr>
            <a:xfrm>
              <a:off x="103054" y="2581765"/>
              <a:ext cx="3615565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10. Truyền thông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Triển khai &amp; duy trì kênh truyền thông: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Tiếp nhận thông tin từ bên ngoài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Xem xét &amp; đánh giá các vấn đề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Cung cấp phản hồi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+ Điều chỉnh chương trình quản lý</a:t>
              </a:r>
              <a:endParaRPr/>
            </a:p>
          </p:txBody>
        </p:sp>
        <p:sp>
          <p:nvSpPr>
            <p:cNvPr id="249" name="Google Shape;249;p17"/>
            <p:cNvSpPr/>
            <p:nvPr/>
          </p:nvSpPr>
          <p:spPr>
            <a:xfrm>
              <a:off x="4058421" y="2581765"/>
              <a:ext cx="3398023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17"/>
            <p:cNvSpPr txBox="1"/>
            <p:nvPr/>
          </p:nvSpPr>
          <p:spPr>
            <a:xfrm>
              <a:off x="4058421" y="2581765"/>
              <a:ext cx="3398023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11. Cơ chế khiếu nại</a:t>
              </a:r>
              <a:endParaRPr sz="2000"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Cơ chế khiếu nại, tiếp nhận giải quyết khiếu nại, mối lo liên quan MT-XH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Phù hợp quy mô, rủi ro &amp; tác động dự án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Lấy cộng đồng ảnh hưởng làm đối tượng chính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Xử lý kịp thời</a:t>
              </a:r>
              <a:endParaRPr/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251" name="Google Shape;251;p17"/>
            <p:cNvSpPr/>
            <p:nvPr/>
          </p:nvSpPr>
          <p:spPr>
            <a:xfrm>
              <a:off x="7796248" y="2581765"/>
              <a:ext cx="3398023" cy="2038814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17"/>
            <p:cNvSpPr txBox="1"/>
            <p:nvPr/>
          </p:nvSpPr>
          <p:spPr>
            <a:xfrm>
              <a:off x="7796248" y="2581765"/>
              <a:ext cx="3398023" cy="203881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68575" tIns="68575" rIns="68575" bIns="68575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12. Báo cáo đến cộng đồng </a:t>
              </a:r>
              <a:endParaRPr sz="2000"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Phải cung cấp báo cáo định kỳ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Mô tả tiến độ thực hiện kế hoạch hành động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Thông tin các vấn đề được nêu ra trong tham vấn 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Biện pháp giảm nhen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49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Cambria"/>
                <a:buNone/>
              </a:pPr>
              <a:r>
                <a:rPr lang="en-US" sz="1400" b="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Tần suất báo cáo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4F180BD-728F-E1DE-5FB6-8C3FBEE65F6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17</a:t>
            </a:fld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1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1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Điều kiện làm việc &amp; lao động</a:t>
            </a:r>
            <a:endParaRPr sz="31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58" name="Google Shape;258;p18"/>
          <p:cNvGrpSpPr/>
          <p:nvPr/>
        </p:nvGrpSpPr>
        <p:grpSpPr>
          <a:xfrm>
            <a:off x="211323" y="2098623"/>
            <a:ext cx="11568874" cy="4759377"/>
            <a:chOff x="558786" y="1888482"/>
            <a:chExt cx="11674601" cy="6282098"/>
          </a:xfrm>
        </p:grpSpPr>
        <p:grpSp>
          <p:nvGrpSpPr>
            <p:cNvPr id="259" name="Google Shape;259;p18"/>
            <p:cNvGrpSpPr/>
            <p:nvPr/>
          </p:nvGrpSpPr>
          <p:grpSpPr>
            <a:xfrm>
              <a:off x="558786" y="1888482"/>
              <a:ext cx="11674601" cy="1620068"/>
              <a:chOff x="1368" y="0"/>
              <a:chExt cx="11674601" cy="1620068"/>
            </a:xfrm>
          </p:grpSpPr>
          <p:sp>
            <p:nvSpPr>
              <p:cNvPr id="260" name="Google Shape;260;p18"/>
              <p:cNvSpPr/>
              <p:nvPr/>
            </p:nvSpPr>
            <p:spPr>
              <a:xfrm>
                <a:off x="1368" y="0"/>
                <a:ext cx="3438200" cy="1296055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1" name="Google Shape;261;p18"/>
              <p:cNvSpPr/>
              <p:nvPr/>
            </p:nvSpPr>
            <p:spPr>
              <a:xfrm>
                <a:off x="918221" y="324013"/>
                <a:ext cx="2903369" cy="1296055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2" name="Google Shape;262;p18"/>
              <p:cNvSpPr txBox="1"/>
              <p:nvPr/>
            </p:nvSpPr>
            <p:spPr>
              <a:xfrm>
                <a:off x="956181" y="361973"/>
                <a:ext cx="2827449" cy="1220135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Giới thiệu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3" name="Google Shape;263;p18"/>
              <p:cNvSpPr/>
              <p:nvPr/>
            </p:nvSpPr>
            <p:spPr>
              <a:xfrm>
                <a:off x="3928557" y="0"/>
                <a:ext cx="3438200" cy="1296055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4" name="Google Shape;264;p18"/>
              <p:cNvSpPr/>
              <p:nvPr/>
            </p:nvSpPr>
            <p:spPr>
              <a:xfrm>
                <a:off x="4845411" y="324013"/>
                <a:ext cx="2903369" cy="1296055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5" name="Google Shape;265;p18"/>
              <p:cNvSpPr txBox="1"/>
              <p:nvPr/>
            </p:nvSpPr>
            <p:spPr>
              <a:xfrm>
                <a:off x="4883371" y="361973"/>
                <a:ext cx="2827449" cy="1220135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Mục tiêu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266" name="Google Shape;266;p18"/>
              <p:cNvSpPr/>
              <p:nvPr/>
            </p:nvSpPr>
            <p:spPr>
              <a:xfrm>
                <a:off x="7855746" y="0"/>
                <a:ext cx="3438200" cy="1296055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7" name="Google Shape;267;p18"/>
              <p:cNvSpPr/>
              <p:nvPr/>
            </p:nvSpPr>
            <p:spPr>
              <a:xfrm>
                <a:off x="8772600" y="324013"/>
                <a:ext cx="2903369" cy="1296055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268" name="Google Shape;268;p18"/>
              <p:cNvSpPr txBox="1"/>
              <p:nvPr/>
            </p:nvSpPr>
            <p:spPr>
              <a:xfrm>
                <a:off x="8810560" y="361973"/>
                <a:ext cx="2827449" cy="1220135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Phạm vi áp dụng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269" name="Google Shape;269;p18"/>
            <p:cNvSpPr txBox="1"/>
            <p:nvPr/>
          </p:nvSpPr>
          <p:spPr>
            <a:xfrm>
              <a:off x="1028340" y="3986290"/>
              <a:ext cx="3312707" cy="304679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buClr>
                  <a:schemeClr val="dk1"/>
                </a:buClr>
                <a:buSzPts val="2000"/>
                <a:buChar char="•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1pPr>
              <a:lvl2pPr marL="342900" indent="-342900">
                <a:spcBef>
                  <a:spcPts val="600"/>
                </a:spcBef>
                <a:buClr>
                  <a:schemeClr val="dk1"/>
                </a:buClr>
                <a:buSzPts val="2000"/>
                <a:buFont typeface="Courier New"/>
                <a:buChar char="o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Tăng trưởng kinh tế thông qua việc làm &amp; tạo thu nhập – hài hòa với việc bảo vệ quyền lợi của NLĐ</a:t>
              </a:r>
              <a:endParaRPr/>
            </a:p>
            <a:p>
              <a:r>
                <a:rPr lang="en-US">
                  <a:sym typeface="Cambria"/>
                </a:rPr>
                <a:t>Mối quan hệ tích cực giữa NLĐ &amp; quản lý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Dựa trên nguyên tắc ILO &amp; UN</a:t>
              </a:r>
              <a:endParaRPr/>
            </a:p>
          </p:txBody>
        </p:sp>
        <p:sp>
          <p:nvSpPr>
            <p:cNvPr id="270" name="Google Shape;270;p18"/>
            <p:cNvSpPr txBox="1"/>
            <p:nvPr/>
          </p:nvSpPr>
          <p:spPr>
            <a:xfrm>
              <a:off x="4748382" y="3986290"/>
              <a:ext cx="3664783" cy="418429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buClr>
                  <a:schemeClr val="dk1"/>
                </a:buClr>
                <a:buSzPts val="2000"/>
                <a:buChar char="•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1pPr>
              <a:lvl2pPr marL="342900" indent="-342900">
                <a:spcBef>
                  <a:spcPts val="600"/>
                </a:spcBef>
                <a:buClr>
                  <a:schemeClr val="dk1"/>
                </a:buClr>
                <a:buSzPts val="2000"/>
                <a:buFont typeface="Courier New"/>
                <a:buChar char="o"/>
                <a:defRPr sz="1800">
                  <a:solidFill>
                    <a:schemeClr val="dk1"/>
                  </a:solidFill>
                  <a:latin typeface="Cambria"/>
                  <a:ea typeface="Cambria"/>
                  <a:cs typeface="Cambria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Thúc đẩy đối xử công bằng, không phân biệt đối xử &amp; cơ hội bình đẳng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Thiết lập, duy trì &amp; hoàn thiện giữa NLĐ &amp; quan rlys</a:t>
              </a:r>
              <a:endParaRPr/>
            </a:p>
            <a:p>
              <a:r>
                <a:rPr lang="en-US">
                  <a:sym typeface="Cambria"/>
                </a:rPr>
                <a:t>Tuân thủ luật lệ về tuyển dụng &amp; lao động quốc gia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Bảo vệ NLĐ</a:t>
              </a:r>
              <a:endParaRPr/>
            </a:p>
            <a:p>
              <a:r>
                <a:rPr lang="en-US">
                  <a:sym typeface="Cambria"/>
                </a:rPr>
                <a:t>Thúc đẩy điều kiện làm việc an toàn &amp; lành mạnh</a:t>
              </a:r>
              <a:endParaRPr>
                <a:sym typeface="Cambria"/>
              </a:endParaRPr>
            </a:p>
          </p:txBody>
        </p:sp>
      </p:grpSp>
      <p:sp>
        <p:nvSpPr>
          <p:cNvPr id="271" name="Google Shape;271;p18"/>
          <p:cNvSpPr txBox="1"/>
          <p:nvPr/>
        </p:nvSpPr>
        <p:spPr>
          <a:xfrm>
            <a:off x="8398216" y="3687942"/>
            <a:ext cx="3244365" cy="26160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Xác định trong quá trình đánh giá rủi ro &amp; tác động MT-XH</a:t>
            </a:r>
            <a:endParaRPr sz="1800"/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Phụ thuộc quan hệ lao động giữa khách hàng &amp; NLĐ</a:t>
            </a:r>
            <a:endParaRPr sz="1800"/>
          </a:p>
          <a:p>
            <a:pPr marL="3429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Lao động trực tiếp</a:t>
            </a:r>
            <a:endParaRPr sz="18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Lao động hợp đồng</a:t>
            </a:r>
            <a:endParaRPr sz="1800" b="0" i="0" u="none" strike="noStrike" cap="none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1" indent="-34290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ourier New"/>
              <a:buChar char="o"/>
            </a:pPr>
            <a:r>
              <a:rPr lang="en-US" sz="1800" b="0" i="0" u="none" strike="noStrike" cap="none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Lao động của NCC</a:t>
            </a:r>
            <a:endParaRPr sz="180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741FC3F-3608-1BC5-B511-1B6BE9DD9D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18</a:t>
            </a:fld>
            <a:endParaRPr lang="en-US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1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Điều kiện làm việc &amp; lao động</a:t>
            </a:r>
            <a:endParaRPr sz="31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77" name="Google Shape;277;p19"/>
          <p:cNvGrpSpPr/>
          <p:nvPr/>
        </p:nvGrpSpPr>
        <p:grpSpPr>
          <a:xfrm>
            <a:off x="671784" y="2267841"/>
            <a:ext cx="11033383" cy="4321333"/>
            <a:chOff x="4151" y="111237"/>
            <a:chExt cx="11033383" cy="4321333"/>
          </a:xfrm>
        </p:grpSpPr>
        <p:sp>
          <p:nvSpPr>
            <p:cNvPr id="278" name="Google Shape;278;p19"/>
            <p:cNvSpPr/>
            <p:nvPr/>
          </p:nvSpPr>
          <p:spPr>
            <a:xfrm>
              <a:off x="4151" y="111237"/>
              <a:ext cx="2496240" cy="969687"/>
            </a:xfrm>
            <a:prstGeom prst="rect">
              <a:avLst/>
            </a:prstGeom>
            <a:solidFill>
              <a:srgbClr val="009DD9"/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9" name="Google Shape;279;p19"/>
            <p:cNvSpPr txBox="1"/>
            <p:nvPr/>
          </p:nvSpPr>
          <p:spPr>
            <a:xfrm>
              <a:off x="4151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42225" tIns="81275" rIns="142225" bIns="812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Điều kiện làm việc &amp; quản lý quan hệ với NLĐ</a:t>
              </a:r>
              <a:endParaRPr/>
            </a:p>
          </p:txBody>
        </p:sp>
        <p:sp>
          <p:nvSpPr>
            <p:cNvPr id="280" name="Google Shape;280;p19"/>
            <p:cNvSpPr/>
            <p:nvPr/>
          </p:nvSpPr>
          <p:spPr>
            <a:xfrm>
              <a:off x="4151" y="1080925"/>
              <a:ext cx="2496240" cy="3351645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C9DD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1" name="Google Shape;281;p19"/>
            <p:cNvSpPr txBox="1"/>
            <p:nvPr/>
          </p:nvSpPr>
          <p:spPr>
            <a:xfrm>
              <a:off x="4151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6000" tIns="96000" rIns="128000" bIns="144000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Chính sách &amp; quản lý nguồn nhân lực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Các điều kiện &amp; điều khoản làm việc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Tổ chức NLĐ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Không phân biệt đối xử &amp; quyền bình đẳng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Thôi việc</a:t>
              </a:r>
              <a:endParaRPr/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Cơ chế khiếu nại</a:t>
              </a:r>
              <a:endParaRPr/>
            </a:p>
          </p:txBody>
        </p:sp>
        <p:sp>
          <p:nvSpPr>
            <p:cNvPr id="282" name="Google Shape;282;p19"/>
            <p:cNvSpPr/>
            <p:nvPr/>
          </p:nvSpPr>
          <p:spPr>
            <a:xfrm>
              <a:off x="2849865" y="111237"/>
              <a:ext cx="2496240" cy="969687"/>
            </a:xfrm>
            <a:prstGeom prst="rect">
              <a:avLst/>
            </a:prstGeom>
            <a:solidFill>
              <a:srgbClr val="03ACD8"/>
            </a:solidFill>
            <a:ln w="25400" cap="flat" cmpd="sng">
              <a:solidFill>
                <a:srgbClr val="03AC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3" name="Google Shape;283;p19"/>
            <p:cNvSpPr txBox="1"/>
            <p:nvPr/>
          </p:nvSpPr>
          <p:spPr>
            <a:xfrm>
              <a:off x="2849865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0675" tIns="97525" rIns="170675" bIns="975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4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Bảo vệ lực lượng lao động</a:t>
              </a:r>
              <a:endParaRPr sz="2000"/>
            </a:p>
          </p:txBody>
        </p:sp>
        <p:sp>
          <p:nvSpPr>
            <p:cNvPr id="284" name="Google Shape;284;p19"/>
            <p:cNvSpPr/>
            <p:nvPr/>
          </p:nvSpPr>
          <p:spPr>
            <a:xfrm>
              <a:off x="2849865" y="1080925"/>
              <a:ext cx="2496240" cy="3351645"/>
            </a:xfrm>
            <a:prstGeom prst="rect">
              <a:avLst/>
            </a:prstGeom>
            <a:solidFill>
              <a:srgbClr val="C9E2F0">
                <a:alpha val="89803"/>
              </a:srgbClr>
            </a:solidFill>
            <a:ln w="25400" cap="flat" cmpd="sng">
              <a:solidFill>
                <a:srgbClr val="C9E2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5" name="Google Shape;285;p19"/>
            <p:cNvSpPr txBox="1"/>
            <p:nvPr/>
          </p:nvSpPr>
          <p:spPr>
            <a:xfrm>
              <a:off x="2849865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Arial"/>
                </a:rPr>
                <a:t>Không sử dụng lao động trẻ em</a:t>
              </a:r>
              <a:endParaRPr sz="18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sym typeface="Arial"/>
                </a:rPr>
                <a:t>Không sử dụng lao động cưỡng bức</a:t>
              </a:r>
              <a:endParaRPr sz="18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228600" marR="0" lvl="1" indent="-101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ourier New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mbria" panose="02040503050406030204" pitchFamily="18" charset="0"/>
                <a:ea typeface="Cambria" panose="02040503050406030204" pitchFamily="18" charset="0"/>
                <a:sym typeface="Arial"/>
              </a:endParaRPr>
            </a:p>
          </p:txBody>
        </p:sp>
        <p:sp>
          <p:nvSpPr>
            <p:cNvPr id="286" name="Google Shape;286;p19"/>
            <p:cNvSpPr/>
            <p:nvPr/>
          </p:nvSpPr>
          <p:spPr>
            <a:xfrm>
              <a:off x="5695579" y="111237"/>
              <a:ext cx="2496240" cy="969687"/>
            </a:xfrm>
            <a:prstGeom prst="rect">
              <a:avLst/>
            </a:prstGeom>
            <a:solidFill>
              <a:srgbClr val="06BED9"/>
            </a:solidFill>
            <a:ln w="25400" cap="flat" cmpd="sng">
              <a:solidFill>
                <a:srgbClr val="06BE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7" name="Google Shape;287;p19"/>
            <p:cNvSpPr txBox="1"/>
            <p:nvPr/>
          </p:nvSpPr>
          <p:spPr>
            <a:xfrm>
              <a:off x="5695579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93450" rIns="163575" bIns="934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3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An toàn &amp; sức khỏe nghề nghiệp </a:t>
              </a:r>
              <a:endParaRPr sz="2000"/>
            </a:p>
          </p:txBody>
        </p:sp>
        <p:sp>
          <p:nvSpPr>
            <p:cNvPr id="288" name="Google Shape;288;p19"/>
            <p:cNvSpPr/>
            <p:nvPr/>
          </p:nvSpPr>
          <p:spPr>
            <a:xfrm>
              <a:off x="5695579" y="1080925"/>
              <a:ext cx="2496240" cy="3351645"/>
            </a:xfrm>
            <a:prstGeom prst="rect">
              <a:avLst/>
            </a:prstGeom>
            <a:solidFill>
              <a:srgbClr val="C9E7F0">
                <a:alpha val="89803"/>
              </a:srgbClr>
            </a:solidFill>
            <a:ln w="25400" cap="flat" cmpd="sng">
              <a:solidFill>
                <a:srgbClr val="C9E7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9" name="Google Shape;289;p19"/>
            <p:cNvSpPr txBox="1"/>
            <p:nvPr/>
          </p:nvSpPr>
          <p:spPr>
            <a:xfrm>
              <a:off x="5695579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Đảm bảo môi trường làm việc an toàn &amp; lành mạnh, xem xét rủi ro ngành nghề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Chủ động phòng ngừa tai nạn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Xác định rủi ro nguy hiểm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Phòng ngừa &amp; bảo vệ, đào tạo</a:t>
              </a:r>
              <a:endParaRPr sz="1800"/>
            </a:p>
          </p:txBody>
        </p:sp>
        <p:sp>
          <p:nvSpPr>
            <p:cNvPr id="290" name="Google Shape;290;p19"/>
            <p:cNvSpPr/>
            <p:nvPr/>
          </p:nvSpPr>
          <p:spPr>
            <a:xfrm>
              <a:off x="8541294" y="111237"/>
              <a:ext cx="2496240" cy="969687"/>
            </a:xfrm>
            <a:prstGeom prst="rect">
              <a:avLst/>
            </a:prstGeom>
            <a:solidFill>
              <a:srgbClr val="0ACFD8"/>
            </a:solidFill>
            <a:ln w="25400" cap="flat" cmpd="sng">
              <a:solidFill>
                <a:srgbClr val="0ACF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1" name="Google Shape;291;p19"/>
            <p:cNvSpPr txBox="1"/>
            <p:nvPr/>
          </p:nvSpPr>
          <p:spPr>
            <a:xfrm>
              <a:off x="8541294" y="111237"/>
              <a:ext cx="2496240" cy="9696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63575" tIns="93450" rIns="163575" bIns="9345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300"/>
                <a:buFont typeface="Cambria"/>
                <a:buNone/>
              </a:pPr>
              <a:r>
                <a:rPr lang="en-US" sz="20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LĐ do bên thứ 3 thuê &amp; Chuỗi cung ứng</a:t>
              </a:r>
              <a:endParaRPr sz="2000"/>
            </a:p>
          </p:txBody>
        </p:sp>
        <p:sp>
          <p:nvSpPr>
            <p:cNvPr id="292" name="Google Shape;292;p19"/>
            <p:cNvSpPr/>
            <p:nvPr/>
          </p:nvSpPr>
          <p:spPr>
            <a:xfrm>
              <a:off x="8541294" y="1080925"/>
              <a:ext cx="2496240" cy="3351645"/>
            </a:xfrm>
            <a:prstGeom prst="rect">
              <a:avLst/>
            </a:prstGeom>
            <a:solidFill>
              <a:srgbClr val="C9ECF0">
                <a:alpha val="89803"/>
              </a:srgbClr>
            </a:solidFill>
            <a:ln w="25400" cap="flat" cmpd="sng">
              <a:solidFill>
                <a:srgbClr val="C9EC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3" name="Google Shape;293;p19"/>
            <p:cNvSpPr txBox="1"/>
            <p:nvPr/>
          </p:nvSpPr>
          <p:spPr>
            <a:xfrm>
              <a:off x="8541294" y="1080925"/>
              <a:ext cx="2496240" cy="33516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Xác định rủi ro lđ trẻ em &amp; lđ cưỡng bức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Xây dựng quy trình &amp; BP xử lý nguy cơ cao về ATLĐ</a:t>
              </a:r>
              <a:endParaRPr sz="1800"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Xác định mức độ kiểm soát &amp; ảnh hưởng với NCC</a:t>
              </a:r>
              <a:endParaRPr sz="1800"/>
            </a:p>
            <a:p>
              <a:pPr marL="228600" marR="0" lvl="1" indent="-101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ourier New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D15178-63E3-38F7-254D-1215813D7B8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19</a:t>
            </a:fld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>
          <a:extLst>
            <a:ext uri="{FF2B5EF4-FFF2-40B4-BE49-F238E27FC236}">
              <a16:creationId xmlns:a16="http://schemas.microsoft.com/office/drawing/2014/main" id="{AFDB1510-096F-5CCC-89A3-3E774990C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>
            <a:extLst>
              <a:ext uri="{FF2B5EF4-FFF2-40B4-BE49-F238E27FC236}">
                <a16:creationId xmlns:a16="http://schemas.microsoft.com/office/drawing/2014/main" id="{3BC346D3-47EB-F63A-CBC6-A6303787AF3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65496" y="1831012"/>
            <a:ext cx="10515599" cy="10705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dirty="0" err="1"/>
              <a:t>Đánh</a:t>
            </a:r>
            <a:r>
              <a:rPr lang="en-US" dirty="0"/>
              <a:t> </a:t>
            </a:r>
            <a:r>
              <a:rPr lang="en-US" dirty="0" err="1"/>
              <a:t>giá</a:t>
            </a:r>
            <a:r>
              <a:rPr lang="en-US" dirty="0"/>
              <a:t> </a:t>
            </a:r>
            <a:r>
              <a:rPr lang="en-US" dirty="0" err="1"/>
              <a:t>môi</a:t>
            </a:r>
            <a:r>
              <a:rPr lang="en-US" dirty="0"/>
              <a:t> </a:t>
            </a:r>
            <a:r>
              <a:rPr lang="en-US" dirty="0" err="1"/>
              <a:t>trường</a:t>
            </a:r>
            <a:r>
              <a:rPr lang="en-US" dirty="0"/>
              <a:t> </a:t>
            </a:r>
            <a:r>
              <a:rPr lang="en-US" dirty="0" err="1"/>
              <a:t>và</a:t>
            </a:r>
            <a:r>
              <a:rPr lang="en-US" dirty="0"/>
              <a:t> </a:t>
            </a:r>
            <a:r>
              <a:rPr lang="en-US" dirty="0" err="1"/>
              <a:t>xã</a:t>
            </a:r>
            <a:r>
              <a:rPr lang="en-US" dirty="0"/>
              <a:t> </a:t>
            </a:r>
            <a:r>
              <a:rPr lang="en-US" dirty="0" err="1"/>
              <a:t>hội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5612476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Google Shape;298;p20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Điều kiện làm việc &amp; quản lý quan hệ với NLĐ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299" name="Google Shape;299;p20"/>
          <p:cNvGrpSpPr/>
          <p:nvPr/>
        </p:nvGrpSpPr>
        <p:grpSpPr>
          <a:xfrm>
            <a:off x="570846" y="1983592"/>
            <a:ext cx="11160668" cy="4848576"/>
            <a:chOff x="31033" y="3345"/>
            <a:chExt cx="11160668" cy="4848576"/>
          </a:xfrm>
        </p:grpSpPr>
        <p:sp>
          <p:nvSpPr>
            <p:cNvPr id="300" name="Google Shape;300;p20"/>
            <p:cNvSpPr/>
            <p:nvPr/>
          </p:nvSpPr>
          <p:spPr>
            <a:xfrm>
              <a:off x="141216" y="10480"/>
              <a:ext cx="3442154" cy="205102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1" name="Google Shape;301;p20"/>
            <p:cNvSpPr txBox="1"/>
            <p:nvPr/>
          </p:nvSpPr>
          <p:spPr>
            <a:xfrm>
              <a:off x="141216" y="10480"/>
              <a:ext cx="3442154" cy="2051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1. Chính sách &amp; Quy trình quản lý nguồn nhân lực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Ban hành chính sách &amp; quy trình nhân sự phù hợp quy mô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Cung cấp quyền lợi, luật lao động &amp; điều khoản liên quan</a:t>
              </a: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2" name="Google Shape;302;p20"/>
            <p:cNvSpPr/>
            <p:nvPr/>
          </p:nvSpPr>
          <p:spPr>
            <a:xfrm>
              <a:off x="3927585" y="3345"/>
              <a:ext cx="3442154" cy="2065292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3" name="Google Shape;303;p20"/>
            <p:cNvSpPr txBox="1"/>
            <p:nvPr/>
          </p:nvSpPr>
          <p:spPr>
            <a:xfrm>
              <a:off x="3927585" y="3345"/>
              <a:ext cx="3442154" cy="20652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2. Điều kiện &amp; điều khoản làm việc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Tôn trọng thỏa ước lao động tập thể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Cung cấp điều kiện làm việc hợp lý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LĐ nhập cư được đối xử bình đẳng</a:t>
              </a:r>
              <a:endParaRPr sz="17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4" name="Google Shape;304;p20"/>
            <p:cNvSpPr/>
            <p:nvPr/>
          </p:nvSpPr>
          <p:spPr>
            <a:xfrm>
              <a:off x="7644423" y="33715"/>
              <a:ext cx="3442154" cy="1968781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5" name="Google Shape;305;p20"/>
            <p:cNvSpPr txBox="1"/>
            <p:nvPr/>
          </p:nvSpPr>
          <p:spPr>
            <a:xfrm>
              <a:off x="7644423" y="33715"/>
              <a:ext cx="3442154" cy="196878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3. Tổ chức của NLĐ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Tuân thủ theo quyền lập hội &amp; Thương lượng tập thể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Không ngăn cản NLĐ tham gia rổ chức, không trả thù, phân biệt đối xử</a:t>
              </a: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6" name="Google Shape;306;p20"/>
            <p:cNvSpPr/>
            <p:nvPr/>
          </p:nvSpPr>
          <p:spPr>
            <a:xfrm>
              <a:off x="31033" y="2494803"/>
              <a:ext cx="3662520" cy="2275167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7" name="Google Shape;307;p20"/>
            <p:cNvSpPr txBox="1"/>
            <p:nvPr/>
          </p:nvSpPr>
          <p:spPr>
            <a:xfrm>
              <a:off x="31033" y="2494803"/>
              <a:ext cx="3662520" cy="22751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4. </a:t>
              </a:r>
              <a:r>
                <a:rPr lang="en-US" sz="2000" b="1" u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Không phân biệt đối xử &amp; cơ hội bình đẳng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Không tuyển dụng, đãi ngộ trên đặc điểm cá nhân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None/>
              </a:pPr>
              <a:r>
                <a:rPr lang="en-US" sz="18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Có biện pháp ngăn chặn, quấy rối, bóc lột</a:t>
              </a: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08" name="Google Shape;308;p20"/>
            <p:cNvSpPr/>
            <p:nvPr/>
          </p:nvSpPr>
          <p:spPr>
            <a:xfrm>
              <a:off x="4037769" y="2412852"/>
              <a:ext cx="3442154" cy="2439069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9" name="Google Shape;309;p20"/>
            <p:cNvSpPr txBox="1"/>
            <p:nvPr/>
          </p:nvSpPr>
          <p:spPr>
            <a:xfrm>
              <a:off x="4037769" y="2412852"/>
              <a:ext cx="3442154" cy="243906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5. Cho thôi việc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Trước khi cho thôi việc hàng loạt, phải phân tích các phương án thay thế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Nếu không thể tránh 🡪 xây dựng kế hoạch giảm thiểu tác động tiêu cực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Thực hiện tham vấn với NLĐ, tổ chức đại diện &amp; cơ quan nhà nước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rgbClr val="000000"/>
                </a:buClr>
                <a:buSzPts val="1500"/>
                <a:buFont typeface="Cambria"/>
                <a:buNone/>
              </a:pPr>
              <a:r>
                <a:rPr lang="en-US" sz="15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Thanh toán đầy đủ trợ cấp, BHXH, BH hưu trí</a:t>
              </a:r>
              <a:endParaRPr sz="15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ctr" rtl="0">
                <a:lnSpc>
                  <a:spcPct val="90000"/>
                </a:lnSpc>
                <a:spcBef>
                  <a:spcPts val="525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None/>
              </a:pPr>
              <a:endParaRPr sz="1800" b="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310" name="Google Shape;310;p20"/>
            <p:cNvSpPr/>
            <p:nvPr/>
          </p:nvSpPr>
          <p:spPr>
            <a:xfrm>
              <a:off x="7749547" y="2427774"/>
              <a:ext cx="3442154" cy="2260028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2060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1" name="Google Shape;311;p20"/>
            <p:cNvSpPr txBox="1"/>
            <p:nvPr/>
          </p:nvSpPr>
          <p:spPr>
            <a:xfrm>
              <a:off x="7749547" y="2427774"/>
              <a:ext cx="3442154" cy="226002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76200" tIns="76200" rIns="76200" bIns="76200" anchor="t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6. Cơ chế khiếu nại</a:t>
              </a:r>
              <a:endParaRPr sz="2000" b="1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Phải có cơ chế khiếu nại rõ ràng, minh bạch, dễ tiếp cận, không trừng phạt</a:t>
              </a:r>
              <a:endParaRPr sz="17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Thông tin phải được giới thiệu ngày khi tuyển dụng</a:t>
              </a:r>
              <a:endParaRPr sz="17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0" marR="0" lvl="0" indent="0" algn="l" rtl="0">
                <a:lnSpc>
                  <a:spcPct val="90000"/>
                </a:lnSpc>
                <a:spcBef>
                  <a:spcPts val="595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Cambria"/>
                <a:buNone/>
              </a:pPr>
              <a:r>
                <a:rPr lang="en-US" sz="1700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Không giới hạn việc sử dụng cơ chế khiếu nại pháp lý</a:t>
              </a:r>
              <a:endParaRPr sz="17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5750F82-24A1-C403-F730-206D0F2980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20</a:t>
            </a:fld>
            <a:endParaRPr lang="en-US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21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Bảo vệ lực lượng lao động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17" name="Google Shape;317;p21"/>
          <p:cNvGrpSpPr/>
          <p:nvPr/>
        </p:nvGrpSpPr>
        <p:grpSpPr>
          <a:xfrm>
            <a:off x="667898" y="2087064"/>
            <a:ext cx="10856203" cy="4653461"/>
            <a:chOff x="667898" y="1742289"/>
            <a:chExt cx="10856203" cy="4653461"/>
          </a:xfrm>
        </p:grpSpPr>
        <p:sp>
          <p:nvSpPr>
            <p:cNvPr id="318" name="Google Shape;318;p21"/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21"/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/>
              <a:ahLst/>
              <a:cxnLst/>
              <a:rect l="l" t="t" r="r" b="b"/>
              <a:pathLst>
                <a:path w="9440890" h="1239840" extrusionOk="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47750" tIns="60500" rIns="347750" bIns="60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800"/>
                <a:buFont typeface="Cambria"/>
                <a:buNone/>
              </a:pPr>
              <a:r>
                <a:rPr lang="en-US" sz="1800" b="1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LAO ĐỘNG TRẺ EM: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Cấm sử dụng trẻ em vì mục đích kinh tế hoặc công việc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Nắm được tất cả lao động dưới 18 tuổi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None/>
              </a:pPr>
              <a:r>
                <a:rPr lang="en-US" sz="18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Tuân thủ Pháp luật về việc làm của trẻ vị thành niên</a:t>
              </a:r>
              <a:endParaRPr/>
            </a:p>
          </p:txBody>
        </p:sp>
        <p:sp>
          <p:nvSpPr>
            <p:cNvPr id="320" name="Google Shape;320;p21"/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chemeClr val="lt2">
                <a:alpha val="89803"/>
              </a:schemeClr>
            </a:solidFill>
            <a:ln w="12700" cap="flat" cmpd="sng">
              <a:solidFill>
                <a:schemeClr val="dk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21"/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/>
              <a:ahLst/>
              <a:cxnLst/>
              <a:rect l="l" t="t" r="r" b="b"/>
              <a:pathLst>
                <a:path w="9440890" h="2309859" extrusionOk="0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chemeClr val="dk2"/>
            </a:solidFill>
            <a:ln w="12700" cap="flat" cmpd="sng">
              <a:solidFill>
                <a:schemeClr val="lt2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399975" tIns="112750" rIns="399975" bIns="112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 b="1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LAO ĐỘNG CƯỠNG BỨC: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Cấm sử dụng lao động cưỡng bức hoặc không tự nguyện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Lao động theo giao kèo ràng buộc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Lao động vì bị đe dọa bằng vũ lực/ hình phạt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chemeClr val="lt1"/>
                </a:buClr>
                <a:buSzPts val="2000"/>
                <a:buFont typeface="Cambria"/>
                <a:buNone/>
              </a:pPr>
              <a:r>
                <a:rPr lang="en-US" sz="2000">
                  <a:solidFill>
                    <a:schemeClr val="lt1"/>
                  </a:solidFill>
                  <a:latin typeface="Cambria"/>
                  <a:ea typeface="Cambria"/>
                  <a:cs typeface="Cambria"/>
                  <a:sym typeface="Cambria"/>
                </a:rPr>
                <a:t>- Hợp đồng bắt buộc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0179FDE-B689-F119-050C-7F52C8B3387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21</a:t>
            </a:fld>
            <a:endParaRPr lang="en-US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22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PS2: An toàn &amp; Sức khỏe nghề nghiệp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27" name="Google Shape;327;p22"/>
          <p:cNvGrpSpPr/>
          <p:nvPr/>
        </p:nvGrpSpPr>
        <p:grpSpPr>
          <a:xfrm>
            <a:off x="667898" y="2270760"/>
            <a:ext cx="10856203" cy="4587240"/>
            <a:chOff x="667898" y="1742289"/>
            <a:chExt cx="10856203" cy="4653461"/>
          </a:xfrm>
        </p:grpSpPr>
        <p:sp>
          <p:nvSpPr>
            <p:cNvPr id="328" name="Google Shape;328;p22"/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22"/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/>
              <a:ahLst/>
              <a:cxnLst/>
              <a:rect l="l" t="t" r="r" b="b"/>
              <a:pathLst>
                <a:path w="9440890" h="1239840" extrusionOk="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47750" tIns="60500" rIns="347750" bIns="6050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rPr lang="en-US" sz="18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YÊU CẦU ĐỐI VỚI CĐT:</a:t>
              </a:r>
              <a:endParaRPr/>
            </a:p>
            <a:p>
              <a:pPr marL="285750" marR="0" lvl="0" indent="-28575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-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Cung cấp môi trường làm việc an toàn &amp; lành mạnh</a:t>
              </a:r>
              <a:endParaRPr/>
            </a:p>
            <a:p>
              <a:pPr marL="285750" marR="0" lvl="0" indent="-285750" algn="l" rtl="0">
                <a:lnSpc>
                  <a:spcPct val="90000"/>
                </a:lnSpc>
                <a:spcBef>
                  <a:spcPts val="63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Cambria"/>
                <a:buChar char="-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xem xét các rủi ro đặc thù: hóa học, vật lý, sinh học, phóng xạ</a:t>
              </a:r>
              <a:endParaRPr/>
            </a:p>
          </p:txBody>
        </p:sp>
        <p:sp>
          <p:nvSpPr>
            <p:cNvPr id="330" name="Google Shape;330;p22"/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22"/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/>
              <a:ahLst/>
              <a:cxnLst/>
              <a:rect l="l" t="t" r="r" b="b"/>
              <a:pathLst>
                <a:path w="9440890" h="2309859" extrusionOk="0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>
              <a:solidFill>
                <a:srgbClr val="0F6F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399975" tIns="112750" rIns="399975" bIns="112750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1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BIỆN PHÁP TRIỂN KHAI: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Xác định mối nguy tiềm ẩn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Biện pháp phòng ngừa &amp; bảo vệ: thay thế, sửa đổi, loại bỏ điều kiện/ chất độc hại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Đào tạo NLĐ</a:t>
              </a:r>
              <a:endParaRPr/>
            </a:p>
            <a:p>
              <a:pPr marL="0" marR="0" lvl="0" indent="0" algn="l" rtl="0">
                <a:lnSpc>
                  <a:spcPct val="90000"/>
                </a:lnSpc>
                <a:spcBef>
                  <a:spcPts val="7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Lưu trữ &amp; báo cáo – Bố trí phương án sơ cứu – cấp cứu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F47B1B-BAB2-55D6-402F-7D29E61C669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22</a:t>
            </a:fld>
            <a:endParaRPr lang="en-US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336;p23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PS3: Tiết kiệm nguồn tài nguyên &amp; ngăn ngừa ô nhiễm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37" name="Google Shape;337;p23"/>
          <p:cNvGrpSpPr/>
          <p:nvPr/>
        </p:nvGrpSpPr>
        <p:grpSpPr>
          <a:xfrm>
            <a:off x="321473" y="2072640"/>
            <a:ext cx="11332264" cy="4281196"/>
            <a:chOff x="558773" y="1888482"/>
            <a:chExt cx="11564448" cy="5613693"/>
          </a:xfrm>
        </p:grpSpPr>
        <p:grpSp>
          <p:nvGrpSpPr>
            <p:cNvPr id="338" name="Google Shape;338;p23"/>
            <p:cNvGrpSpPr/>
            <p:nvPr/>
          </p:nvGrpSpPr>
          <p:grpSpPr>
            <a:xfrm>
              <a:off x="558773" y="1888482"/>
              <a:ext cx="11564448" cy="1630815"/>
              <a:chOff x="1355" y="0"/>
              <a:chExt cx="11564448" cy="1630815"/>
            </a:xfrm>
          </p:grpSpPr>
          <p:sp>
            <p:nvSpPr>
              <p:cNvPr id="339" name="Google Shape;339;p23"/>
              <p:cNvSpPr/>
              <p:nvPr/>
            </p:nvSpPr>
            <p:spPr>
              <a:xfrm>
                <a:off x="1355" y="0"/>
                <a:ext cx="3405760" cy="130465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3"/>
              <p:cNvSpPr/>
              <p:nvPr/>
            </p:nvSpPr>
            <p:spPr>
              <a:xfrm>
                <a:off x="909558" y="326163"/>
                <a:ext cx="2875975" cy="130465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3"/>
              <p:cNvSpPr txBox="1"/>
              <p:nvPr/>
            </p:nvSpPr>
            <p:spPr>
              <a:xfrm>
                <a:off x="947770" y="364375"/>
                <a:ext cx="2799551" cy="122822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Giới thiệu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42" name="Google Shape;342;p23"/>
              <p:cNvSpPr/>
              <p:nvPr/>
            </p:nvSpPr>
            <p:spPr>
              <a:xfrm>
                <a:off x="3891490" y="0"/>
                <a:ext cx="3405760" cy="130465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3"/>
              <p:cNvSpPr/>
              <p:nvPr/>
            </p:nvSpPr>
            <p:spPr>
              <a:xfrm>
                <a:off x="4799693" y="326163"/>
                <a:ext cx="2875975" cy="130465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3"/>
              <p:cNvSpPr txBox="1"/>
              <p:nvPr/>
            </p:nvSpPr>
            <p:spPr>
              <a:xfrm>
                <a:off x="4837905" y="364375"/>
                <a:ext cx="2799551" cy="122822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Mục tiêu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45" name="Google Shape;345;p23"/>
              <p:cNvSpPr/>
              <p:nvPr/>
            </p:nvSpPr>
            <p:spPr>
              <a:xfrm>
                <a:off x="7781626" y="0"/>
                <a:ext cx="3405760" cy="1304652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3"/>
              <p:cNvSpPr/>
              <p:nvPr/>
            </p:nvSpPr>
            <p:spPr>
              <a:xfrm>
                <a:off x="8689828" y="326162"/>
                <a:ext cx="2875975" cy="130465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3"/>
              <p:cNvSpPr txBox="1"/>
              <p:nvPr/>
            </p:nvSpPr>
            <p:spPr>
              <a:xfrm>
                <a:off x="8728040" y="364374"/>
                <a:ext cx="2799551" cy="122822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Phạm vi áp dụng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48" name="Google Shape;348;p23"/>
            <p:cNvSpPr txBox="1"/>
            <p:nvPr/>
          </p:nvSpPr>
          <p:spPr>
            <a:xfrm>
              <a:off x="888255" y="3910401"/>
              <a:ext cx="3664782" cy="359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Nguy cơ ô nhiễm không khi, nước, đất &amp; sử dụng tài nguyên do hoạt động công nghiệp &amp; đô thị hóa tang</a:t>
              </a:r>
              <a:endParaRPr sz="1800"/>
            </a:p>
            <a:p>
              <a:r>
                <a:rPr lang="en-US" sz="1800">
                  <a:sym typeface="Cambria"/>
                </a:rPr>
                <a:t>Áp dụng công nghệ mới hiệu quả, than thiện môi trường, giảm phát thải</a:t>
              </a:r>
              <a:endParaRPr sz="1800"/>
            </a:p>
            <a:p>
              <a:r>
                <a:rPr lang="en-US" sz="1800">
                  <a:sym typeface="Cambria"/>
                </a:rPr>
                <a:t>Tiếp cận dự án tiết kiệm tài nguyên, phòng ngừa ô nhiễm</a:t>
              </a:r>
              <a:endParaRPr sz="1800">
                <a:sym typeface="Cambria"/>
              </a:endParaRPr>
            </a:p>
          </p:txBody>
        </p:sp>
        <p:sp>
          <p:nvSpPr>
            <p:cNvPr id="349" name="Google Shape;349;p23"/>
            <p:cNvSpPr txBox="1"/>
            <p:nvPr/>
          </p:nvSpPr>
          <p:spPr>
            <a:xfrm>
              <a:off x="5038094" y="3811949"/>
              <a:ext cx="3664783" cy="250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Tránh, giảm thiểu tác động xấy đến sức khỏe con người &amp; môi trường</a:t>
              </a:r>
              <a:endParaRPr sz="1800"/>
            </a:p>
            <a:p>
              <a:r>
                <a:rPr lang="en-US" sz="1800">
                  <a:sym typeface="Cambria"/>
                </a:rPr>
                <a:t>Thúc đẩy sử dụng bền vững TNTN</a:t>
              </a:r>
              <a:endParaRPr sz="1800"/>
            </a:p>
            <a:p>
              <a:r>
                <a:rPr lang="en-US" sz="1800">
                  <a:sym typeface="Cambria"/>
                </a:rPr>
                <a:t>Giảm phát thải KNK</a:t>
              </a:r>
              <a:endParaRPr sz="1800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8F47D43-D1C8-8B90-1B77-3595EBD47267}"/>
              </a:ext>
            </a:extLst>
          </p:cNvPr>
          <p:cNvSpPr txBox="1"/>
          <p:nvPr/>
        </p:nvSpPr>
        <p:spPr>
          <a:xfrm>
            <a:off x="8621522" y="3614625"/>
            <a:ext cx="3246196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Đánh giá rủi ro &amp; tác động môi trường xã hội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Thực hiện hành động cần thiết để đáp ứng yêu cầu Tiêu chuẩn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40538B1-3885-A156-11C6-3E8070134A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23</a:t>
            </a:fld>
            <a:endParaRPr lang="en-US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24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PS3: Yêu cầu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55" name="Google Shape;355;p24"/>
          <p:cNvGrpSpPr/>
          <p:nvPr/>
        </p:nvGrpSpPr>
        <p:grpSpPr>
          <a:xfrm>
            <a:off x="776910" y="2181015"/>
            <a:ext cx="10638178" cy="4506510"/>
            <a:chOff x="51" y="11854"/>
            <a:chExt cx="10638178" cy="4506510"/>
          </a:xfrm>
        </p:grpSpPr>
        <p:sp>
          <p:nvSpPr>
            <p:cNvPr id="356" name="Google Shape;356;p24"/>
            <p:cNvSpPr/>
            <p:nvPr/>
          </p:nvSpPr>
          <p:spPr>
            <a:xfrm>
              <a:off x="51" y="11854"/>
              <a:ext cx="4971111" cy="777600"/>
            </a:xfrm>
            <a:prstGeom prst="rect">
              <a:avLst/>
            </a:prstGeom>
            <a:solidFill>
              <a:srgbClr val="009DD9"/>
            </a:solidFill>
            <a:ln w="25400" cap="flat" cmpd="sng">
              <a:solidFill>
                <a:srgbClr val="009DD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7" name="Google Shape;357;p24"/>
            <p:cNvSpPr txBox="1"/>
            <p:nvPr/>
          </p:nvSpPr>
          <p:spPr>
            <a:xfrm>
              <a:off x="51" y="11854"/>
              <a:ext cx="4971111" cy="77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800" tIns="101600" rIns="177800" bIns="1016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Tiết kiệm nguồn tài nguyên</a:t>
              </a:r>
              <a:endParaRPr/>
            </a:p>
          </p:txBody>
        </p:sp>
        <p:sp>
          <p:nvSpPr>
            <p:cNvPr id="358" name="Google Shape;358;p24"/>
            <p:cNvSpPr/>
            <p:nvPr/>
          </p:nvSpPr>
          <p:spPr>
            <a:xfrm>
              <a:off x="51" y="789454"/>
              <a:ext cx="4971111" cy="3728910"/>
            </a:xfrm>
            <a:prstGeom prst="rect">
              <a:avLst/>
            </a:prstGeom>
            <a:solidFill>
              <a:srgbClr val="C9DDF0">
                <a:alpha val="89803"/>
              </a:srgbClr>
            </a:solidFill>
            <a:ln w="25400" cap="flat" cmpd="sng">
              <a:solidFill>
                <a:srgbClr val="C9DD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9" name="Google Shape;359;p24"/>
            <p:cNvSpPr txBox="1"/>
            <p:nvPr/>
          </p:nvSpPr>
          <p:spPr>
            <a:xfrm>
              <a:off x="51" y="789454"/>
              <a:ext cx="4971111" cy="37289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Tăng hiệu suất sử dụng năng lượng, nước, NVL &amp; nguồn lực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Kết hợp sản xuất sạch hơn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Giảm phát thải KNK: dung NLTT ít carbon, nông nghiệp, khai thác, chăn nuôi bền vũng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Tránh hoặc giảm nước tiêu thụ, bảo tồn nước</a:t>
              </a:r>
              <a:endParaRPr/>
            </a:p>
          </p:txBody>
        </p:sp>
        <p:sp>
          <p:nvSpPr>
            <p:cNvPr id="360" name="Google Shape;360;p24"/>
            <p:cNvSpPr/>
            <p:nvPr/>
          </p:nvSpPr>
          <p:spPr>
            <a:xfrm>
              <a:off x="5667118" y="11854"/>
              <a:ext cx="4971111" cy="777600"/>
            </a:xfrm>
            <a:prstGeom prst="rect">
              <a:avLst/>
            </a:prstGeom>
            <a:solidFill>
              <a:srgbClr val="0ACFD8"/>
            </a:solidFill>
            <a:ln w="25400" cap="flat" cmpd="sng">
              <a:solidFill>
                <a:srgbClr val="0ACFD8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1" name="Google Shape;361;p24"/>
            <p:cNvSpPr txBox="1"/>
            <p:nvPr/>
          </p:nvSpPr>
          <p:spPr>
            <a:xfrm>
              <a:off x="5667118" y="11854"/>
              <a:ext cx="4971111" cy="777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77800" tIns="101600" rIns="177800" bIns="1016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500"/>
                <a:buFont typeface="Cambria"/>
                <a:buNone/>
              </a:pPr>
              <a:r>
                <a:rPr lang="en-US" sz="2500" b="1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Phòng ngừa ô nhiễm</a:t>
              </a:r>
              <a:endParaRPr/>
            </a:p>
          </p:txBody>
        </p:sp>
        <p:sp>
          <p:nvSpPr>
            <p:cNvPr id="362" name="Google Shape;362;p24"/>
            <p:cNvSpPr/>
            <p:nvPr/>
          </p:nvSpPr>
          <p:spPr>
            <a:xfrm>
              <a:off x="5667118" y="789454"/>
              <a:ext cx="4971111" cy="3728910"/>
            </a:xfrm>
            <a:prstGeom prst="rect">
              <a:avLst/>
            </a:prstGeom>
            <a:solidFill>
              <a:srgbClr val="C9ECF0">
                <a:alpha val="89803"/>
              </a:srgbClr>
            </a:solidFill>
            <a:ln w="25400" cap="flat" cmpd="sng">
              <a:solidFill>
                <a:srgbClr val="C9ECF0">
                  <a:alpha val="89803"/>
                </a:srgbClr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3" name="Google Shape;363;p24"/>
            <p:cNvSpPr txBox="1"/>
            <p:nvPr/>
          </p:nvSpPr>
          <p:spPr>
            <a:xfrm>
              <a:off x="5667118" y="789454"/>
              <a:ext cx="4971111" cy="37289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6675" tIns="106675" rIns="142225" bIns="160000" anchor="t" anchorCtr="0">
              <a:noAutofit/>
            </a:bodyPr>
            <a:lstStyle/>
            <a:p>
              <a:pPr marL="228600" marR="0" lvl="1" indent="-2286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Phòng ngừa ô nhiễm: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Tránh/ giảm thiểu, kiểm soát chất thải ô nhiễm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None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- Đánh giá hiện trạng môi trường, khả năng tự phục hồi, sử dụng đất tương lai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Chất thải: tránh phát sinh chất thải 🡪 giảm thiểu 🡪 phục hồi, tái sử dụng 🡪 xử lý, tiêu hủy than thiện môi trường	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Quản lý vật liệu nguy hại</a:t>
              </a:r>
              <a:endParaRPr/>
            </a:p>
            <a:p>
              <a:pPr marL="228600" marR="0" lvl="1" indent="-2286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Courier New"/>
                <a:buChar char="o"/>
              </a:pPr>
              <a:r>
                <a:rPr lang="en-US" sz="20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Quản lý &amp; sử dụng thuốc trừ sâu: quản lý dịch hại tổng hợp &amp; sinh vật truyền bệnh tổng hợp</a:t>
              </a: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FB8CD4B-81A3-D030-AE33-2627CD2B70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24</a:t>
            </a:fld>
            <a:endParaRPr lang="en-US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Google Shape;368;p2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PS4: Sức khỏe, An toàn &amp; An ninh Cộng đồng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369" name="Google Shape;369;p25"/>
          <p:cNvGrpSpPr/>
          <p:nvPr/>
        </p:nvGrpSpPr>
        <p:grpSpPr>
          <a:xfrm>
            <a:off x="447834" y="2074483"/>
            <a:ext cx="11123294" cy="4067773"/>
            <a:chOff x="558681" y="2041065"/>
            <a:chExt cx="10777717" cy="4736065"/>
          </a:xfrm>
        </p:grpSpPr>
        <p:grpSp>
          <p:nvGrpSpPr>
            <p:cNvPr id="370" name="Google Shape;370;p25"/>
            <p:cNvGrpSpPr/>
            <p:nvPr/>
          </p:nvGrpSpPr>
          <p:grpSpPr>
            <a:xfrm>
              <a:off x="558681" y="2041065"/>
              <a:ext cx="10777717" cy="1531489"/>
              <a:chOff x="1263" y="152583"/>
              <a:chExt cx="10777717" cy="1531489"/>
            </a:xfrm>
          </p:grpSpPr>
          <p:sp>
            <p:nvSpPr>
              <p:cNvPr id="371" name="Google Shape;371;p25"/>
              <p:cNvSpPr/>
              <p:nvPr/>
            </p:nvSpPr>
            <p:spPr>
              <a:xfrm>
                <a:off x="1263" y="152583"/>
                <a:ext cx="3174065" cy="1225190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2" name="Google Shape;372;p25"/>
              <p:cNvSpPr/>
              <p:nvPr/>
            </p:nvSpPr>
            <p:spPr>
              <a:xfrm>
                <a:off x="847680" y="458881"/>
                <a:ext cx="2680322" cy="1225190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3" name="Google Shape;373;p25"/>
              <p:cNvSpPr txBox="1"/>
              <p:nvPr/>
            </p:nvSpPr>
            <p:spPr>
              <a:xfrm>
                <a:off x="883565" y="494765"/>
                <a:ext cx="2608552" cy="1153420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18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Giới thiệu</a:t>
                </a:r>
                <a:endParaRPr sz="18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4" name="Google Shape;374;p25"/>
              <p:cNvSpPr/>
              <p:nvPr/>
            </p:nvSpPr>
            <p:spPr>
              <a:xfrm>
                <a:off x="3626752" y="152583"/>
                <a:ext cx="3174065" cy="1225190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5" name="Google Shape;375;p25"/>
              <p:cNvSpPr/>
              <p:nvPr/>
            </p:nvSpPr>
            <p:spPr>
              <a:xfrm>
                <a:off x="4473169" y="458880"/>
                <a:ext cx="2680322" cy="1225192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6" name="Google Shape;376;p25"/>
              <p:cNvSpPr txBox="1"/>
              <p:nvPr/>
            </p:nvSpPr>
            <p:spPr>
              <a:xfrm>
                <a:off x="4509054" y="494765"/>
                <a:ext cx="2608552" cy="1153420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18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Mục tiêu</a:t>
                </a:r>
                <a:endParaRPr sz="18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377" name="Google Shape;377;p25"/>
              <p:cNvSpPr/>
              <p:nvPr/>
            </p:nvSpPr>
            <p:spPr>
              <a:xfrm>
                <a:off x="7252240" y="152583"/>
                <a:ext cx="3174065" cy="1225190"/>
              </a:xfrm>
              <a:prstGeom prst="chevron">
                <a:avLst>
                  <a:gd name="adj" fmla="val 4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8" name="Google Shape;378;p25"/>
              <p:cNvSpPr/>
              <p:nvPr/>
            </p:nvSpPr>
            <p:spPr>
              <a:xfrm>
                <a:off x="8098658" y="458879"/>
                <a:ext cx="2680322" cy="1225187"/>
              </a:xfrm>
              <a:prstGeom prst="roundRect">
                <a:avLst>
                  <a:gd name="adj" fmla="val 10000"/>
                </a:avLst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/>
              </a:p>
            </p:txBody>
          </p:sp>
          <p:sp>
            <p:nvSpPr>
              <p:cNvPr id="379" name="Google Shape;379;p25"/>
              <p:cNvSpPr txBox="1"/>
              <p:nvPr/>
            </p:nvSpPr>
            <p:spPr>
              <a:xfrm>
                <a:off x="8134543" y="494765"/>
                <a:ext cx="2608552" cy="1153418"/>
              </a:xfrm>
              <a:prstGeom prst="rect">
                <a:avLst/>
              </a:prstGeom>
              <a:ln/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18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Phạm vi áp dụng</a:t>
                </a:r>
                <a:endParaRPr sz="18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380" name="Google Shape;380;p25"/>
            <p:cNvSpPr txBox="1"/>
            <p:nvPr/>
          </p:nvSpPr>
          <p:spPr>
            <a:xfrm>
              <a:off x="888256" y="3910402"/>
              <a:ext cx="3312707" cy="28667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Nguy cơ tang rủi ro &amp; tác động đến sức khỏe, an toàn &amp; an ninh cộng đồng do hoạt động, thiết bị &amp; cơ sở hạ tầng dự án</a:t>
              </a:r>
              <a:endParaRPr sz="1800"/>
            </a:p>
            <a:p>
              <a:r>
                <a:rPr lang="en-US" sz="1800">
                  <a:sym typeface="Cambria"/>
                </a:rPr>
                <a:t>Trách nhiệm giảm thiểu rủi ro &amp; tác động</a:t>
              </a:r>
              <a:endParaRPr sz="1800"/>
            </a:p>
            <a:p>
              <a:r>
                <a:rPr lang="en-US" sz="1800">
                  <a:sym typeface="Cambria"/>
                </a:rPr>
                <a:t>Xử lý xung đột &amp; hậu xung đột</a:t>
              </a:r>
              <a:endParaRPr sz="1800">
                <a:sym typeface="Cambria"/>
              </a:endParaRPr>
            </a:p>
          </p:txBody>
        </p:sp>
        <p:sp>
          <p:nvSpPr>
            <p:cNvPr id="381" name="Google Shape;381;p25"/>
            <p:cNvSpPr txBox="1"/>
            <p:nvPr/>
          </p:nvSpPr>
          <p:spPr>
            <a:xfrm>
              <a:off x="4420930" y="3910403"/>
              <a:ext cx="3664783" cy="18096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2000">
                  <a:solidFill>
                    <a:srgbClr val="000000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2pPr>
              <a:lvl3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3pPr>
              <a:lvl4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4pPr>
              <a:lvl5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5pPr>
              <a:lvl6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6pPr>
              <a:lvl7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7pPr>
              <a:lvl8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8pPr>
              <a:lvl9pPr>
                <a:defRPr>
                  <a:solidFill>
                    <a:srgbClr val="000000"/>
                  </a:solidFill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 sz="1800">
                  <a:sym typeface="Cambria"/>
                </a:rPr>
                <a:t>Dự báo &amp; tránh rủi ro &amp; tác động tiêu cực với sức khỏe &amp; an toàn cộng đồng</a:t>
              </a:r>
              <a:endParaRPr sz="1800">
                <a:sym typeface="Cambria"/>
              </a:endParaRPr>
            </a:p>
            <a:p>
              <a:r>
                <a:rPr lang="en-US" sz="1800">
                  <a:sym typeface="Cambria"/>
                </a:rPr>
                <a:t>Đảm bảo việc bảo vệ người &amp; tài sản được thực hiện phù hợp</a:t>
              </a:r>
              <a:endParaRPr sz="1800">
                <a:sym typeface="Cambria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6444BF0B-4DCC-7AB8-8904-83D3BAF7472F}"/>
              </a:ext>
            </a:extLst>
          </p:cNvPr>
          <p:cNvSpPr txBox="1"/>
          <p:nvPr/>
        </p:nvSpPr>
        <p:spPr>
          <a:xfrm>
            <a:off x="8442265" y="3652942"/>
            <a:ext cx="3491462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Thực hiện trong quá trình đánh giá rủi ro &amp; tác động môi trường xã hội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Giải quyết rủi ro &amp; tác động tiềm năng với cộng đồng bị ảnh hưởng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Yêu cầu về an toàn &amp; sức khỏe nghề nghiệp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25F674-EC65-B187-2A07-7A52313A65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25</a:t>
            </a:fld>
            <a:endParaRPr lang="en-US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2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PS4: Yêu cầu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87" name="Google Shape;387;p26"/>
          <p:cNvGraphicFramePr/>
          <p:nvPr/>
        </p:nvGraphicFramePr>
        <p:xfrm>
          <a:off x="1003899" y="2049488"/>
          <a:ext cx="10430175" cy="484102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5621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08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871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An toàn &amp; sức khỏe cộng đồng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Yêu cầu về Nhân sự An ninh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06350"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Đánh giá rủi ro &amp; thiết lập biện pháp kiểm soát sức khỏe &amp; an toàn cộng đồng trong toàn bộ vòng đời dự án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0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Ưu tiên phòng ngừa &amp; tránh rủi ro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Thiết kế an toàn cho CSHT &amp; thiết bị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Ngăn chặn &amp; giảm thiểu vật liệu độc hại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Xác định &amp; tránh tác động tiêu cực đến dịch vụ hệ sinh thái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Ngăn chặn &amp; giảm tiếp xúc với nguồn gây bệnh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Chuẩn bị &amp; ứng phó khẩn cấp, phối hợp cộng đồng chính quyền địa phương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Nhân sự an ninh thuê/ qua nhà thầu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Đánh giá rủi ro gây ra bởi thỏa thuận an ninh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Tuyển dụng, đào tạo &amp; giám sát tuân theo pháp luật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Đào tạo đầy đủ, thiết lập cơ chế khiếu nại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2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Sử dụng an ninh chính phủ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1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Đánh giá &amp; ghi nhận rủi ro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1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Khuyến khích thỏa thuận an ninh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342900" marR="0" lvl="1" indent="-3429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Arial"/>
                        <a:buChar char="•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Thúc đẩy sự tuân thủ của lực lượng an ninh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1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 startAt="3"/>
                      </a:pPr>
                      <a:r>
                        <a:rPr lang="en-US" sz="2000" b="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Giải quyết vi phạm &amp; khiếu nại</a:t>
                      </a:r>
                      <a:endParaRPr sz="2000" b="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D45E0C-4B1F-8409-B5F5-C6BF18D4473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26</a:t>
            </a:fld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Google Shape;392;p2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Thu hồi đất &amp; tái định cư không tự nguyện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3" name="Google Shape;393;p27"/>
          <p:cNvSpPr txBox="1"/>
          <p:nvPr/>
        </p:nvSpPr>
        <p:spPr>
          <a:xfrm>
            <a:off x="282496" y="2079291"/>
            <a:ext cx="7126009" cy="2484464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Giới thiệu: 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Thừa nhận việc thu hồi &amp; hạn chế sử dụng đất có thể có tác động tiêu cực đến cộng đồng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Tước đoạt hoặc hạn chế quyền sử dụng đất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Đàm phán thất bại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Tác động: nghèo đói kéo dài, mất sinh kế, ảnh hưởng tiêu cực đến xã hội – môi trường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Tránh tái định cư không tự nguyện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94" name="Google Shape;394;p27"/>
          <p:cNvSpPr txBox="1"/>
          <p:nvPr/>
        </p:nvSpPr>
        <p:spPr>
          <a:xfrm>
            <a:off x="282496" y="4726649"/>
            <a:ext cx="7126009" cy="194383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rmAutofit fontScale="92500" lnSpcReduction="10000"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Phạm vi áp dụng: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Được quy định trong quá trình đánh giá rủi ro &amp; tác động MT-XH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Áp dụng với việc di dời vật lý/ kinh tế xuất phát từ giao dịch đất đai: thông qua cưỡng chế, đàm phán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5715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Không áp dụng với tái định cư từ giao dịch đất tự nguyện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 baseline="-25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​</a:t>
            </a:r>
            <a:endParaRPr/>
          </a:p>
        </p:txBody>
      </p:sp>
      <p:sp>
        <p:nvSpPr>
          <p:cNvPr id="395" name="Google Shape;395;p27"/>
          <p:cNvSpPr txBox="1"/>
          <p:nvPr/>
        </p:nvSpPr>
        <p:spPr>
          <a:xfrm>
            <a:off x="7731593" y="2047241"/>
            <a:ext cx="4013070" cy="465372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0F6F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228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None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Mục tiêu: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Tránh/ giảm thiểu việc tái định cư không tự nguyện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Tránh hoạt động cưỡng chế người dân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Tránh/ giảm thiểu tác động xấu về xã hội – kinh tế: bồi thường thiệt hại, đảm bảo hoạt động tái định cư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Cải thiện/ phục hồi sinh kế &amp; mức sống</a:t>
            </a:r>
            <a:endParaRPr/>
          </a:p>
          <a:p>
            <a:pPr marL="571500" marR="0" lvl="0" indent="-342900" algn="l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/>
              <a:buChar char="•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Cung cấp chỗ ở mới</a:t>
            </a:r>
            <a:endParaRPr sz="22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40446E-89DD-4730-B80B-C82C4BD5DA1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27</a:t>
            </a:fld>
            <a:endParaRPr lang="en-US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Yêu cầu chung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1" name="Google Shape;401;p28"/>
          <p:cNvSpPr txBox="1"/>
          <p:nvPr/>
        </p:nvSpPr>
        <p:spPr>
          <a:xfrm>
            <a:off x="901908" y="189783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Thiết kế dự án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tránh./ giảm thiểu việc tái định cư thông qua phương án thiết kế thay thế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Cân nhắc chi phí – lợi ích giữa tài chính, môi trường, xã hội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Giảm tác động lên người nghèo/ nhóm dễ tổn thương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Đền bù &amp; quyền lợi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Nguyên tắc cốt lõi: đền bù đầy đủ, chi trả chi phí di dời, khôi phục &amp; cải thiện mức sống &amp; sinh kế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Nên được tạo điều kiện để hưởng lợi từ sự phát triển của dự án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Tham vấn: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tham gia tham vấn suốt các giai đoạn: lập kế hoạch, thực hiện, giám sát, đánh giá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Cơ chế khiếu nại: </a:t>
            </a: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minh bạch &amp; sớm, hệ thống truy đòi không thiên vị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Thực hiện điều tra dân số, khảo sát kinh tế - xã hội: đối tượng di dời, điều kiện đền bù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Trường hợp cưỡng chế: cần phối hợp nhà nước trong lập kế hoạch, thực hiện theo dõi &amp; tái định cư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2C17361-3C19-B6CD-AD78-2D9974E6B7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28</a:t>
            </a:fld>
            <a:endParaRPr lang="en-US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Yêu cầu chung – di dời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07" name="Google Shape;407;p29"/>
          <p:cNvSpPr txBox="1"/>
          <p:nvPr/>
        </p:nvSpPr>
        <p:spPr>
          <a:xfrm>
            <a:off x="932388" y="209595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Phân loại người di dời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Nhóm (i): người có quyền pháp lý với đất &amp; tài sản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Nhóm (ii) người không có quyền pháp lý chính thức nhưng được công nhận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Nhóm (iii) không được công nhận hợp pháp, cư trú không đăng ký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Di dời vật lý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Xây dựng Kế hoạch hành động tái định cư, áp dụng cho tất cả quy mô dự án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Bồi thường chi phí di dời, khắc phục tác động tiêu cực, dự toán ngân sách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Lựa chọn chỗ ở thay thế phù hợp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Bồi thường cho người có quyền sử dụng đất hợp pháp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Bồi thường cho người không có quyền hợp pháp, tham vấn với người di dời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Việc cưỡng chế chỉ được thực hiện nếu tuân thủ luật pháp &amp; quốc gia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EE71D-8AB3-2C95-EFA9-B08C09E2B9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29</a:t>
            </a:fld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3"/>
          <p:cNvSpPr/>
          <p:nvPr/>
        </p:nvSpPr>
        <p:spPr>
          <a:xfrm>
            <a:off x="688738" y="1204570"/>
            <a:ext cx="11297326" cy="8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TIÊU CHUẨN ĐÁNH GIÁ MÔI TRƯỜNG – XÃ HỘI</a:t>
            </a:r>
            <a:endParaRPr sz="36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F491C164-CBE8-440F-EA2E-75AA21EC62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24304762"/>
              </p:ext>
            </p:extLst>
          </p:nvPr>
        </p:nvGraphicFramePr>
        <p:xfrm>
          <a:off x="1923843" y="1868129"/>
          <a:ext cx="8164053" cy="48699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EB73AA-6780-8F71-BCB1-B2E329BE20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06224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30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Yêu cầu chung – di dời kinh tế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13" name="Google Shape;413;p30"/>
          <p:cNvSpPr txBox="1"/>
          <p:nvPr/>
        </p:nvSpPr>
        <p:spPr>
          <a:xfrm>
            <a:off x="947628" y="208071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Xây dựng kế hoạch phục hồi sinh kế (Livelihood Restoration Plan)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Đền bù tổn thất tài sản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Cung cấp hỗ trợ cần thiết để phục hồi cải thiện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Bồi thường tài sản &amp; tổn thất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Chi phí di dời tài sản bị mất/ không còn can thiệp được: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Không bồi thường cho người xâm chiếm đất sau ngày xác minh tư cách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Hỗ trợ bổ sung phục hồi sinh kế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Hỗ trợ chuyển tiếp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947EE8-2BD2-C350-CEBA-AAA5203E85A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p31"/>
          <p:cNvSpPr txBox="1"/>
          <p:nvPr/>
        </p:nvSpPr>
        <p:spPr>
          <a:xfrm>
            <a:off x="941166" y="1227514"/>
            <a:ext cx="10494621" cy="8908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PS5: Yêu cầu chung – vai trò của khu vực tư nhân do Chính phủ quản lý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19" name="Google Shape;419;p31"/>
          <p:cNvSpPr txBox="1"/>
          <p:nvPr/>
        </p:nvSpPr>
        <p:spPr>
          <a:xfrm>
            <a:off x="978857" y="2438485"/>
            <a:ext cx="10515600" cy="3583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Phối hợp với Chính phủ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Lập kế hoạch, thực hiện, giám sát tái định cư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Khi có di dời vật lý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Xác định &amp; đánh giá các biện pháp tái định cư mà chính phủ thực hiện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Nếu chưa đáp ứng đủ yêu cầu, cần lập kế hoạch bổ sung bao gồm: danh sách người bị di dời &amp; phạm vi ảnh hưởng; hoạt động pháp lý hiện hành; biện pháp bổ sung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Khi có di dời kinh tế: đánh giá biện pháp của chính phủ về bồi thường &amp; hỗ trợ khắc phục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Bồi thường tài sản bổ sung, biện pháp khôi phục sinh kế bổ sung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699FB76-1E11-065F-3916-85C91332A5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32"/>
          <p:cNvSpPr txBox="1"/>
          <p:nvPr/>
        </p:nvSpPr>
        <p:spPr>
          <a:xfrm>
            <a:off x="941166" y="1227514"/>
            <a:ext cx="10494621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25" name="Google Shape;425;p32"/>
          <p:cNvGrpSpPr/>
          <p:nvPr/>
        </p:nvGrpSpPr>
        <p:grpSpPr>
          <a:xfrm>
            <a:off x="797738" y="2453594"/>
            <a:ext cx="10596523" cy="4602480"/>
            <a:chOff x="558619" y="1888482"/>
            <a:chExt cx="10249487" cy="6413938"/>
          </a:xfrm>
        </p:grpSpPr>
        <p:grpSp>
          <p:nvGrpSpPr>
            <p:cNvPr id="426" name="Google Shape;426;p32"/>
            <p:cNvGrpSpPr/>
            <p:nvPr/>
          </p:nvGrpSpPr>
          <p:grpSpPr>
            <a:xfrm>
              <a:off x="558619" y="1888482"/>
              <a:ext cx="10249487" cy="1348640"/>
              <a:chOff x="1201" y="0"/>
              <a:chExt cx="10249487" cy="1348640"/>
            </a:xfrm>
          </p:grpSpPr>
          <p:sp>
            <p:nvSpPr>
              <p:cNvPr id="427" name="Google Shape;427;p32"/>
              <p:cNvSpPr/>
              <p:nvPr/>
            </p:nvSpPr>
            <p:spPr>
              <a:xfrm>
                <a:off x="1201" y="0"/>
                <a:ext cx="3018500" cy="1078912"/>
              </a:xfrm>
              <a:prstGeom prst="chevron">
                <a:avLst>
                  <a:gd name="adj" fmla="val 40000"/>
                </a:avLst>
              </a:prstGeom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32"/>
              <p:cNvSpPr/>
              <p:nvPr/>
            </p:nvSpPr>
            <p:spPr>
              <a:xfrm>
                <a:off x="806134" y="269727"/>
                <a:ext cx="2548956" cy="1078912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32"/>
              <p:cNvSpPr txBox="1"/>
              <p:nvPr/>
            </p:nvSpPr>
            <p:spPr>
              <a:xfrm>
                <a:off x="837734" y="301327"/>
                <a:ext cx="2485756" cy="1015712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Giới thiệu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0" name="Google Shape;430;p32"/>
              <p:cNvSpPr/>
              <p:nvPr/>
            </p:nvSpPr>
            <p:spPr>
              <a:xfrm>
                <a:off x="3449000" y="0"/>
                <a:ext cx="3018500" cy="1078912"/>
              </a:xfrm>
              <a:prstGeom prst="chevron">
                <a:avLst>
                  <a:gd name="adj" fmla="val 40000"/>
                </a:avLst>
              </a:prstGeom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32"/>
              <p:cNvSpPr/>
              <p:nvPr/>
            </p:nvSpPr>
            <p:spPr>
              <a:xfrm>
                <a:off x="4253933" y="269728"/>
                <a:ext cx="2548956" cy="1078912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32"/>
              <p:cNvSpPr txBox="1"/>
              <p:nvPr/>
            </p:nvSpPr>
            <p:spPr>
              <a:xfrm>
                <a:off x="4285533" y="301328"/>
                <a:ext cx="2485756" cy="1015712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Mục tiêu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33" name="Google Shape;433;p32"/>
              <p:cNvSpPr/>
              <p:nvPr/>
            </p:nvSpPr>
            <p:spPr>
              <a:xfrm>
                <a:off x="6896798" y="0"/>
                <a:ext cx="3018500" cy="1078911"/>
              </a:xfrm>
              <a:prstGeom prst="chevron">
                <a:avLst>
                  <a:gd name="adj" fmla="val 40000"/>
                </a:avLst>
              </a:prstGeom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4" name="Google Shape;434;p32"/>
              <p:cNvSpPr/>
              <p:nvPr/>
            </p:nvSpPr>
            <p:spPr>
              <a:xfrm>
                <a:off x="7701732" y="269728"/>
                <a:ext cx="2548956" cy="1078911"/>
              </a:xfrm>
              <a:prstGeom prst="roundRect">
                <a:avLst>
                  <a:gd name="adj" fmla="val 10000"/>
                </a:avLst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32"/>
              <p:cNvSpPr txBox="1"/>
              <p:nvPr/>
            </p:nvSpPr>
            <p:spPr>
              <a:xfrm>
                <a:off x="7733332" y="301328"/>
                <a:ext cx="2485756" cy="1015711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1003">
                <a:schemeClr val="lt1"/>
              </a:fillRef>
              <a:effectRef idx="0">
                <a:scrgbClr r="0" g="0" b="0"/>
              </a:effectRef>
              <a:fontRef idx="major"/>
            </p:style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Phạm vi áp dụng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436" name="Google Shape;436;p32"/>
            <p:cNvSpPr txBox="1"/>
            <p:nvPr/>
          </p:nvSpPr>
          <p:spPr>
            <a:xfrm>
              <a:off x="717816" y="3910404"/>
              <a:ext cx="3483148" cy="43920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defRPr/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latin typeface="Arial"/>
                  <a:ea typeface="Arial"/>
                  <a:cs typeface="Arial"/>
                </a:defRPr>
              </a:lvl2pPr>
              <a:lvl3pPr>
                <a:defRPr>
                  <a:latin typeface="Arial"/>
                  <a:ea typeface="Arial"/>
                  <a:cs typeface="Arial"/>
                </a:defRPr>
              </a:lvl3pPr>
              <a:lvl4pPr>
                <a:defRPr>
                  <a:latin typeface="Arial"/>
                  <a:ea typeface="Arial"/>
                  <a:cs typeface="Arial"/>
                </a:defRPr>
              </a:lvl4pPr>
              <a:lvl5pPr>
                <a:defRPr>
                  <a:latin typeface="Arial"/>
                  <a:ea typeface="Arial"/>
                  <a:cs typeface="Arial"/>
                </a:defRPr>
              </a:lvl5pPr>
              <a:lvl6pPr>
                <a:defRPr>
                  <a:latin typeface="Arial"/>
                  <a:ea typeface="Arial"/>
                  <a:cs typeface="Arial"/>
                </a:defRPr>
              </a:lvl6pPr>
              <a:lvl7pPr>
                <a:defRPr>
                  <a:latin typeface="Arial"/>
                  <a:ea typeface="Arial"/>
                  <a:cs typeface="Arial"/>
                </a:defRPr>
              </a:lvl7pPr>
              <a:lvl8pPr>
                <a:defRPr>
                  <a:latin typeface="Arial"/>
                  <a:ea typeface="Arial"/>
                  <a:cs typeface="Arial"/>
                </a:defRPr>
              </a:lvl8pPr>
              <a:lvl9pPr>
                <a:defRPr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Bảo vệ &amp; bảo tồn đa dạng sinh học</a:t>
              </a:r>
              <a:endParaRPr/>
            </a:p>
            <a:p>
              <a:r>
                <a:rPr lang="en-US">
                  <a:sym typeface="Cambria"/>
                </a:rPr>
                <a:t>Duy trì dịch vụ hệ sinh thái</a:t>
              </a:r>
              <a:endParaRPr/>
            </a:p>
            <a:p>
              <a:r>
                <a:rPr lang="en-US">
                  <a:sym typeface="Cambria"/>
                </a:rPr>
                <a:t>Quản lý bền vững TNTN</a:t>
              </a:r>
              <a:endParaRPr/>
            </a:p>
            <a:p>
              <a:r>
                <a:rPr lang="en-US">
                  <a:sym typeface="Cambria"/>
                </a:rPr>
                <a:t>Dịch vụ cung cấp</a:t>
              </a:r>
              <a:endParaRPr/>
            </a:p>
            <a:p>
              <a:r>
                <a:rPr lang="en-US">
                  <a:sym typeface="Cambria"/>
                </a:rPr>
                <a:t>Dịch vụ điều hành</a:t>
              </a:r>
              <a:endParaRPr/>
            </a:p>
            <a:p>
              <a:r>
                <a:rPr lang="en-US">
                  <a:sym typeface="Cambria"/>
                </a:rPr>
                <a:t>Dịch vụ văn hóa</a:t>
              </a:r>
              <a:endParaRPr/>
            </a:p>
            <a:p>
              <a:r>
                <a:rPr lang="en-US">
                  <a:sym typeface="Cambria"/>
                </a:rPr>
                <a:t>Dịch vụ hỗ trợ</a:t>
              </a:r>
              <a:endParaRPr>
                <a:sym typeface="Cambria"/>
              </a:endParaRPr>
            </a:p>
          </p:txBody>
        </p:sp>
        <p:sp>
          <p:nvSpPr>
            <p:cNvPr id="437" name="Google Shape;437;p32"/>
            <p:cNvSpPr txBox="1"/>
            <p:nvPr/>
          </p:nvSpPr>
          <p:spPr>
            <a:xfrm>
              <a:off x="4434351" y="3910404"/>
              <a:ext cx="3283690" cy="3045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L="285750" indent="-285750">
                <a:spcBef>
                  <a:spcPts val="600"/>
                </a:spcBef>
                <a:buFont typeface="Arial" panose="020B0604020202020204" pitchFamily="34" charset="0"/>
                <a:buChar char="•"/>
                <a:defRPr sz="1800">
                  <a:latin typeface="Cambria" panose="02040503050406030204" pitchFamily="18" charset="0"/>
                  <a:ea typeface="Cambria" panose="02040503050406030204" pitchFamily="18" charset="0"/>
                  <a:cs typeface="Arial"/>
                </a:defRPr>
              </a:lvl1pPr>
              <a:lvl2pPr>
                <a:defRPr>
                  <a:latin typeface="Arial"/>
                  <a:ea typeface="Arial"/>
                  <a:cs typeface="Arial"/>
                </a:defRPr>
              </a:lvl2pPr>
              <a:lvl3pPr>
                <a:defRPr>
                  <a:latin typeface="Arial"/>
                  <a:ea typeface="Arial"/>
                  <a:cs typeface="Arial"/>
                </a:defRPr>
              </a:lvl3pPr>
              <a:lvl4pPr>
                <a:defRPr>
                  <a:latin typeface="Arial"/>
                  <a:ea typeface="Arial"/>
                  <a:cs typeface="Arial"/>
                </a:defRPr>
              </a:lvl4pPr>
              <a:lvl5pPr>
                <a:defRPr>
                  <a:latin typeface="Arial"/>
                  <a:ea typeface="Arial"/>
                  <a:cs typeface="Arial"/>
                </a:defRPr>
              </a:lvl5pPr>
              <a:lvl6pPr>
                <a:defRPr>
                  <a:latin typeface="Arial"/>
                  <a:ea typeface="Arial"/>
                  <a:cs typeface="Arial"/>
                </a:defRPr>
              </a:lvl6pPr>
              <a:lvl7pPr>
                <a:defRPr>
                  <a:latin typeface="Arial"/>
                  <a:ea typeface="Arial"/>
                  <a:cs typeface="Arial"/>
                </a:defRPr>
              </a:lvl7pPr>
              <a:lvl8pPr>
                <a:defRPr>
                  <a:latin typeface="Arial"/>
                  <a:ea typeface="Arial"/>
                  <a:cs typeface="Arial"/>
                </a:defRPr>
              </a:lvl8pPr>
              <a:lvl9pPr>
                <a:defRPr>
                  <a:latin typeface="Arial"/>
                  <a:ea typeface="Arial"/>
                  <a:cs typeface="Arial"/>
                </a:defRPr>
              </a:lvl9pPr>
            </a:lstStyle>
            <a:p>
              <a:r>
                <a:rPr lang="en-US">
                  <a:sym typeface="Cambria"/>
                </a:rPr>
                <a:t>Bảo vệ &amp; bảo tồn sự đa dạng sinh học</a:t>
              </a:r>
              <a:endParaRPr>
                <a:sym typeface="Cambria"/>
              </a:endParaRPr>
            </a:p>
            <a:p>
              <a:r>
                <a:rPr lang="en-US">
                  <a:sym typeface="Cambria"/>
                </a:rPr>
                <a:t>Duy trì &amp; các lợi ích của dịch vụ HST</a:t>
              </a:r>
              <a:endParaRPr/>
            </a:p>
            <a:p>
              <a:r>
                <a:rPr lang="en-US">
                  <a:sym typeface="Cambria"/>
                </a:rPr>
                <a:t>Thúc đẩy việc quản lý &amp; sử dụng bền vững nguồn TNTN tích hợp hoạt động thực tiễn</a:t>
              </a:r>
              <a:endParaRPr>
                <a:sym typeface="Cambria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F8FCE90-24BA-334A-F5F2-D7AC85CE33BD}"/>
              </a:ext>
            </a:extLst>
          </p:cNvPr>
          <p:cNvSpPr txBox="1"/>
          <p:nvPr/>
        </p:nvSpPr>
        <p:spPr>
          <a:xfrm>
            <a:off x="8440860" y="3812967"/>
            <a:ext cx="3271540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Thực hiện trong quá trình đánh giá rủi ro &amp; tác động môi trường xã hội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1800">
                <a:latin typeface="Cambria" panose="02040503050406030204" pitchFamily="18" charset="0"/>
                <a:ea typeface="Cambria" panose="02040503050406030204" pitchFamily="18" charset="0"/>
              </a:rPr>
              <a:t>Dựa trên quá trình đánh giá rủi ro tác động</a:t>
            </a:r>
            <a:endParaRPr lang="en-US" sz="18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1254775-1708-38EE-80BC-728AD746ED4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33"/>
          <p:cNvSpPr txBox="1"/>
          <p:nvPr/>
        </p:nvSpPr>
        <p:spPr>
          <a:xfrm>
            <a:off x="941166" y="1227514"/>
            <a:ext cx="10494621" cy="9365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43" name="Google Shape;443;p33"/>
          <p:cNvSpPr txBox="1"/>
          <p:nvPr/>
        </p:nvSpPr>
        <p:spPr>
          <a:xfrm>
            <a:off x="902657" y="2275841"/>
            <a:ext cx="10515600" cy="14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Đánh giá rủi ro &amp; tác động  đến đa dạng sinh học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Tác động trực tiếp &amp; gián tiếp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Mối đe dọa liên quan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44" name="Google Shape;444;p33"/>
          <p:cNvGrpSpPr/>
          <p:nvPr/>
        </p:nvGrpSpPr>
        <p:grpSpPr>
          <a:xfrm>
            <a:off x="4220439" y="3146873"/>
            <a:ext cx="3751118" cy="3711059"/>
            <a:chOff x="1635489" y="-1681"/>
            <a:chExt cx="3751118" cy="3711059"/>
          </a:xfrm>
        </p:grpSpPr>
        <p:sp>
          <p:nvSpPr>
            <p:cNvPr id="445" name="Google Shape;445;p33"/>
            <p:cNvSpPr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6" name="Google Shape;446;p33"/>
            <p:cNvSpPr txBox="1"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Giảm thiểu &amp; khôi phục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47" name="Google Shape;447;p33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396" y="60804"/>
                  </a:moveTo>
                  <a:cubicBezTo>
                    <a:pt x="113161" y="76402"/>
                    <a:pt x="106117" y="91118"/>
                    <a:pt x="94116" y="101084"/>
                  </a:cubicBezTo>
                  <a:lnTo>
                    <a:pt x="97482" y="106685"/>
                  </a:lnTo>
                  <a:lnTo>
                    <a:pt x="84956" y="101531"/>
                  </a:lnTo>
                  <a:lnTo>
                    <a:pt x="85586" y="86888"/>
                  </a:lnTo>
                  <a:lnTo>
                    <a:pt x="88944" y="92477"/>
                  </a:lnTo>
                  <a:cubicBezTo>
                    <a:pt x="98036" y="84374"/>
                    <a:pt x="103315" y="72832"/>
                    <a:pt x="103498" y="60655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8" name="Google Shape;448;p33"/>
            <p:cNvSpPr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9" name="Google Shape;449;p33"/>
            <p:cNvSpPr txBox="1"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Chiến lược quản lý thích nghi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50" name="Google Shape;450;p33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2495" y="105774"/>
                  </a:moveTo>
                  <a:lnTo>
                    <a:pt x="32495" y="105774"/>
                  </a:lnTo>
                  <a:cubicBezTo>
                    <a:pt x="19124" y="97739"/>
                    <a:pt x="9934" y="84259"/>
                    <a:pt x="7341" y="68876"/>
                  </a:cubicBezTo>
                  <a:lnTo>
                    <a:pt x="807" y="68975"/>
                  </a:lnTo>
                  <a:lnTo>
                    <a:pt x="11553" y="60730"/>
                  </a:lnTo>
                  <a:lnTo>
                    <a:pt x="23900" y="68627"/>
                  </a:lnTo>
                  <a:lnTo>
                    <a:pt x="17381" y="68725"/>
                  </a:lnTo>
                  <a:lnTo>
                    <a:pt x="17381" y="68725"/>
                  </a:lnTo>
                  <a:cubicBezTo>
                    <a:pt x="19823" y="80656"/>
                    <a:pt x="27155" y="91016"/>
                    <a:pt x="37593" y="97289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1" name="Google Shape;451;p33"/>
            <p:cNvSpPr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2" name="Google Shape;452;p33"/>
            <p:cNvSpPr txBox="1"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Tránh tác động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53" name="Google Shape;453;p33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1258" y="9995"/>
                  </a:moveTo>
                  <a:lnTo>
                    <a:pt x="41258" y="9995"/>
                  </a:lnTo>
                  <a:cubicBezTo>
                    <a:pt x="50743" y="6440"/>
                    <a:pt x="61044" y="5656"/>
                    <a:pt x="70958" y="7735"/>
                  </a:cubicBezTo>
                  <a:lnTo>
                    <a:pt x="73252" y="1616"/>
                  </a:lnTo>
                  <a:lnTo>
                    <a:pt x="77005" y="14630"/>
                  </a:lnTo>
                  <a:lnTo>
                    <a:pt x="65146" y="23242"/>
                  </a:lnTo>
                  <a:lnTo>
                    <a:pt x="67434" y="17137"/>
                  </a:lnTo>
                  <a:lnTo>
                    <a:pt x="67434" y="17137"/>
                  </a:lnTo>
                  <a:cubicBezTo>
                    <a:pt x="59812" y="15815"/>
                    <a:pt x="51976" y="16549"/>
                    <a:pt x="44732" y="19264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E89B0A-DEB8-60D2-8617-4E51F2E30D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4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Yêu cầu Bảo vệ &amp; Bảo tồn Đa dạng sinh học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59" name="Google Shape;459;p34"/>
          <p:cNvSpPr txBox="1"/>
          <p:nvPr/>
        </p:nvSpPr>
        <p:spPr>
          <a:xfrm>
            <a:off x="929640" y="2153921"/>
            <a:ext cx="10515600" cy="3552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Môi trường sống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Môi trường điều chỉnh, tự nhiên &amp; môi trường sống quan trọng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Hệ thống phân cấp bảo tồn: bù đắp đa dạng sinh học sau khi sử dụng biện pháp tránh, giảm thiểu &amp; khôi phục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Môi trường sống điều chỉnh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Môi trường sống tự nhiên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Môi trường sống quan trọng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Các khu vực được luật pháp bảo vệ</a:t>
            </a:r>
            <a:endParaRPr/>
          </a:p>
          <a:p>
            <a:pPr marL="8001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Các loài ngoại lai xâm lấn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F753BC-CF65-9017-9540-A894B433D6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34</a:t>
            </a:fld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3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Yêu cầu Quản lý dịch vụ hệ sinh thái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465" name="Google Shape;465;p35"/>
          <p:cNvSpPr txBox="1"/>
          <p:nvPr/>
        </p:nvSpPr>
        <p:spPr>
          <a:xfrm>
            <a:off x="929640" y="1971041"/>
            <a:ext cx="10515600" cy="4613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Rà soát có hệ thống để xác định dịch vụ hệ sinh thái ưu tiên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Dịch vụ dự án có khả năng tác động nhất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Dịch vụ dự án cần dựa vào để vận hành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Nếu tác động xảy ra với dịch vụ HST ưu tiên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466" name="Google Shape;466;p35"/>
          <p:cNvGrpSpPr/>
          <p:nvPr/>
        </p:nvGrpSpPr>
        <p:grpSpPr>
          <a:xfrm>
            <a:off x="7348655" y="3146873"/>
            <a:ext cx="3751118" cy="3711059"/>
            <a:chOff x="1635489" y="-1681"/>
            <a:chExt cx="3751118" cy="3711059"/>
          </a:xfrm>
        </p:grpSpPr>
        <p:sp>
          <p:nvSpPr>
            <p:cNvPr id="467" name="Google Shape;467;p35"/>
            <p:cNvSpPr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8" name="Google Shape;468;p35"/>
            <p:cNvSpPr txBox="1"/>
            <p:nvPr/>
          </p:nvSpPr>
          <p:spPr>
            <a:xfrm>
              <a:off x="3987674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Giảm thiểu &amp; khôi phục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69" name="Google Shape;469;p35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13396" y="60804"/>
                  </a:moveTo>
                  <a:cubicBezTo>
                    <a:pt x="113161" y="76402"/>
                    <a:pt x="106117" y="91118"/>
                    <a:pt x="94116" y="101084"/>
                  </a:cubicBezTo>
                  <a:lnTo>
                    <a:pt x="97482" y="106685"/>
                  </a:lnTo>
                  <a:lnTo>
                    <a:pt x="84956" y="101531"/>
                  </a:lnTo>
                  <a:lnTo>
                    <a:pt x="85586" y="86888"/>
                  </a:lnTo>
                  <a:lnTo>
                    <a:pt x="88944" y="92477"/>
                  </a:lnTo>
                  <a:cubicBezTo>
                    <a:pt x="98036" y="84374"/>
                    <a:pt x="103315" y="72832"/>
                    <a:pt x="103498" y="60655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0" name="Google Shape;470;p35"/>
            <p:cNvSpPr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1" name="Google Shape;471;p35"/>
            <p:cNvSpPr txBox="1"/>
            <p:nvPr/>
          </p:nvSpPr>
          <p:spPr>
            <a:xfrm>
              <a:off x="2811581" y="2310445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Chiến lược quản lý thích nghi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2" name="Google Shape;472;p35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32495" y="105774"/>
                  </a:moveTo>
                  <a:lnTo>
                    <a:pt x="32495" y="105774"/>
                  </a:lnTo>
                  <a:cubicBezTo>
                    <a:pt x="19124" y="97739"/>
                    <a:pt x="9934" y="84259"/>
                    <a:pt x="7341" y="68876"/>
                  </a:cubicBezTo>
                  <a:lnTo>
                    <a:pt x="807" y="68975"/>
                  </a:lnTo>
                  <a:lnTo>
                    <a:pt x="11553" y="60730"/>
                  </a:lnTo>
                  <a:lnTo>
                    <a:pt x="23900" y="68627"/>
                  </a:lnTo>
                  <a:lnTo>
                    <a:pt x="17381" y="68725"/>
                  </a:lnTo>
                  <a:lnTo>
                    <a:pt x="17381" y="68725"/>
                  </a:lnTo>
                  <a:cubicBezTo>
                    <a:pt x="19823" y="80656"/>
                    <a:pt x="27155" y="91016"/>
                    <a:pt x="37593" y="97289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3" name="Google Shape;473;p35"/>
            <p:cNvSpPr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4" name="Google Shape;474;p35"/>
            <p:cNvSpPr txBox="1"/>
            <p:nvPr/>
          </p:nvSpPr>
          <p:spPr>
            <a:xfrm>
              <a:off x="1635489" y="273393"/>
              <a:ext cx="1398933" cy="13989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25400" tIns="25400" rIns="25400" bIns="254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2000"/>
                <a:buFont typeface="Cambria"/>
                <a:buNone/>
              </a:pPr>
              <a:r>
                <a:rPr lang="en-US" sz="2000" b="0">
                  <a:solidFill>
                    <a:schemeClr val="dk1"/>
                  </a:solidFill>
                  <a:latin typeface="Cambria"/>
                  <a:ea typeface="Cambria"/>
                  <a:cs typeface="Cambria"/>
                  <a:sym typeface="Cambria"/>
                </a:rPr>
                <a:t>Tránh tác động</a:t>
              </a:r>
              <a:endParaRPr sz="2000" b="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75" name="Google Shape;475;p35"/>
            <p:cNvSpPr/>
            <p:nvPr/>
          </p:nvSpPr>
          <p:spPr>
            <a:xfrm>
              <a:off x="1857489" y="-1681"/>
              <a:ext cx="3307118" cy="330711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41258" y="9995"/>
                  </a:moveTo>
                  <a:lnTo>
                    <a:pt x="41258" y="9995"/>
                  </a:lnTo>
                  <a:cubicBezTo>
                    <a:pt x="50743" y="6440"/>
                    <a:pt x="61044" y="5656"/>
                    <a:pt x="70958" y="7735"/>
                  </a:cubicBezTo>
                  <a:lnTo>
                    <a:pt x="73252" y="1616"/>
                  </a:lnTo>
                  <a:lnTo>
                    <a:pt x="77005" y="14630"/>
                  </a:lnTo>
                  <a:lnTo>
                    <a:pt x="65146" y="23242"/>
                  </a:lnTo>
                  <a:lnTo>
                    <a:pt x="67434" y="17137"/>
                  </a:lnTo>
                  <a:lnTo>
                    <a:pt x="67434" y="17137"/>
                  </a:lnTo>
                  <a:cubicBezTo>
                    <a:pt x="59812" y="15815"/>
                    <a:pt x="51976" y="16549"/>
                    <a:pt x="44732" y="19264"/>
                  </a:cubicBezTo>
                  <a:close/>
                </a:path>
              </a:pathLst>
            </a:cu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C02EB7E-1BE9-7B1C-2634-499D0CE53FB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35</a:t>
            </a:fld>
            <a:endParaRPr lang="en-US" dirty="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Google Shape;480;p3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PS6: Yêu cầu – Quản lý bền vững TNTN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81" name="Google Shape;481;p36"/>
          <p:cNvGraphicFramePr/>
          <p:nvPr>
            <p:extLst>
              <p:ext uri="{D42A27DB-BD31-4B8C-83A1-F6EECF244321}">
                <p14:modId xmlns:p14="http://schemas.microsoft.com/office/powerpoint/2010/main" val="669794198"/>
              </p:ext>
            </p:extLst>
          </p:nvPr>
        </p:nvGraphicFramePr>
        <p:xfrm>
          <a:off x="711365" y="2172361"/>
          <a:ext cx="10724422" cy="4185576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5380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435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920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Quản lý bền vững các nguồn TNTN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E1EF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Chuỗi cung ứng</a:t>
                      </a:r>
                      <a:endParaRPr sz="20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solidFill>
                      <a:srgbClr val="E1EF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93551"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Khi tham gia sản xuất cơ bản từ TNTN (khai thác rừng tự nhiên, phát triển trồng rừng, nông nghiệp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Xác định dự án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Quản lý bền vững nguồn TNTN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Đánh giá &amp; tuân thủ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Cung ứng tại vùng nguy cơ chuyển đổi môi trường sống tự nhiên/ quan trọng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Xác định nguồn cung &amp; loại môi trường sống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Rà soát thường xuyên của chuỗi cung ứng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Chỉ mua hàng từ NCC chứng minh không góp phần chuyển đổi đáng kể MT sống tự nhiên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ourier New"/>
                        <a:buChar char="o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Dịch chuyển NCC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736E147-4206-9095-BAFC-6DE2FA43AE9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36</a:t>
            </a:fld>
            <a:endParaRPr lang="en-US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PS7: Người thiểu số bản địa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487" name="Google Shape;487;p37"/>
          <p:cNvGrpSpPr/>
          <p:nvPr/>
        </p:nvGrpSpPr>
        <p:grpSpPr>
          <a:xfrm>
            <a:off x="757496" y="1999525"/>
            <a:ext cx="10950729" cy="4707848"/>
            <a:chOff x="558700" y="1949161"/>
            <a:chExt cx="10945541" cy="6004227"/>
          </a:xfrm>
        </p:grpSpPr>
        <p:grpSp>
          <p:nvGrpSpPr>
            <p:cNvPr id="488" name="Google Shape;488;p37"/>
            <p:cNvGrpSpPr/>
            <p:nvPr/>
          </p:nvGrpSpPr>
          <p:grpSpPr>
            <a:xfrm>
              <a:off x="558700" y="1949161"/>
              <a:ext cx="10945541" cy="1555334"/>
              <a:chOff x="1282" y="60679"/>
              <a:chExt cx="10945541" cy="1555334"/>
            </a:xfrm>
          </p:grpSpPr>
          <p:sp>
            <p:nvSpPr>
              <p:cNvPr id="489" name="Google Shape;489;p37"/>
              <p:cNvSpPr/>
              <p:nvPr/>
            </p:nvSpPr>
            <p:spPr>
              <a:xfrm>
                <a:off x="1282" y="60679"/>
                <a:ext cx="3223490" cy="1244267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0" name="Google Shape;490;p37"/>
              <p:cNvSpPr/>
              <p:nvPr/>
            </p:nvSpPr>
            <p:spPr>
              <a:xfrm>
                <a:off x="860880" y="371746"/>
                <a:ext cx="2722058" cy="1244267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1" name="Google Shape;491;p37"/>
              <p:cNvSpPr txBox="1"/>
              <p:nvPr/>
            </p:nvSpPr>
            <p:spPr>
              <a:xfrm>
                <a:off x="897323" y="408189"/>
                <a:ext cx="2649172" cy="1171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Giới thiệu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92" name="Google Shape;492;p37"/>
              <p:cNvSpPr/>
              <p:nvPr/>
            </p:nvSpPr>
            <p:spPr>
              <a:xfrm>
                <a:off x="3683225" y="60679"/>
                <a:ext cx="3223490" cy="1244267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3" name="Google Shape;493;p37"/>
              <p:cNvSpPr/>
              <p:nvPr/>
            </p:nvSpPr>
            <p:spPr>
              <a:xfrm>
                <a:off x="4542822" y="371746"/>
                <a:ext cx="2722058" cy="1244267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4" name="Google Shape;494;p37"/>
              <p:cNvSpPr txBox="1"/>
              <p:nvPr/>
            </p:nvSpPr>
            <p:spPr>
              <a:xfrm>
                <a:off x="4579265" y="408189"/>
                <a:ext cx="2649172" cy="1171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Mục tiêu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495" name="Google Shape;495;p37"/>
              <p:cNvSpPr/>
              <p:nvPr/>
            </p:nvSpPr>
            <p:spPr>
              <a:xfrm>
                <a:off x="7365167" y="60679"/>
                <a:ext cx="3223490" cy="1244267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6" name="Google Shape;496;p37"/>
              <p:cNvSpPr/>
              <p:nvPr/>
            </p:nvSpPr>
            <p:spPr>
              <a:xfrm>
                <a:off x="8224765" y="371746"/>
                <a:ext cx="2722058" cy="1244267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7" name="Google Shape;497;p37"/>
              <p:cNvSpPr txBox="1"/>
              <p:nvPr/>
            </p:nvSpPr>
            <p:spPr>
              <a:xfrm>
                <a:off x="8261208" y="408189"/>
                <a:ext cx="2649172" cy="117138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Phạm vi áp dụng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498" name="Google Shape;498;p37"/>
            <p:cNvSpPr txBox="1"/>
            <p:nvPr/>
          </p:nvSpPr>
          <p:spPr>
            <a:xfrm>
              <a:off x="717816" y="3910405"/>
              <a:ext cx="3483148" cy="404298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Nhóm yếu thế &amp; bị thiệt thòi: bảo vệ quyền lợi, tiếp cận đất đai, TNTN, phát triển con người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Dễ bị tổn Thương &amp; tài nguyên suy thoái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Cơ hội cho người dân thiểu số bản địa từ hoạt động dự án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Vai trò Chính phủ</a:t>
              </a:r>
              <a:endParaRPr sz="1800"/>
            </a:p>
            <a:p>
              <a:pPr marL="285750" marR="0" lvl="0" indent="-158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499" name="Google Shape;499;p37"/>
            <p:cNvSpPr txBox="1"/>
            <p:nvPr/>
          </p:nvSpPr>
          <p:spPr>
            <a:xfrm>
              <a:off x="4261965" y="4036005"/>
              <a:ext cx="3861148" cy="33364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Đảm bảo phát triển &amp; thúc đẩy, tôn trọng đầy đủ nhân phẩm, nhân quyền, văn hóa sinh kế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Dự báo &amp; tránh tác động tiêu cực của dự án 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Thúc đẩy lợi ích &amp; cơ hội PTBV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Tham vấn toàn diện (ICP)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Tôn trọng &amp; bảo tồn văn hóa</a:t>
              </a:r>
              <a:endParaRPr sz="1800"/>
            </a:p>
          </p:txBody>
        </p:sp>
      </p:grpSp>
      <p:sp>
        <p:nvSpPr>
          <p:cNvPr id="500" name="Google Shape;500;p37"/>
          <p:cNvSpPr txBox="1"/>
          <p:nvPr/>
        </p:nvSpPr>
        <p:spPr>
          <a:xfrm>
            <a:off x="8568375" y="3628640"/>
            <a:ext cx="3491462" cy="273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Thực hiện trong quá trình đánh giá rủi ro &amp; tác động môi trường xã hội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Dân tộc thiểu số ở các nước khác nhau sẽ có thuật ngữ khác nhau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Áp dụng cho cộng đồng duy trì văn hóa bản địa hoặc mất đi gắn kết tập thể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51D9462-EB1B-8DE9-C59A-5E283C2A30D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37</a:t>
            </a:fld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3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PS7: Yêu cầu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06" name="Google Shape;506;p38"/>
          <p:cNvSpPr txBox="1"/>
          <p:nvPr/>
        </p:nvSpPr>
        <p:spPr>
          <a:xfrm>
            <a:off x="838200" y="218440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Tránh tác động tiêu cực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Tính toàn diện: xác định tất cả cộng đồng bị ảnh hưởng, bản chất, mức độ tác động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Cần tránh tác động tiêu cực =&gt; giảm thiểu =&gt; khôi phục, bồi thường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Thông qua tham vấn toàn diện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Tham gia &amp; đồng thuận: thiết lập mối quan hệ thường xuyên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Đồng thuận không bị ép buộc (FPIC)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Tác động lên vùng đất truyền thống, có phong tục đang được sử dụng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Tái định cư người dân tộc thiểu số ra khỏi vùng đất truyền thống hoặc phong tục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Tài nguyên văn hóa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0EC61C-A4F2-081E-E2E2-27A5667922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38</a:t>
            </a:fld>
            <a:endParaRPr lang="en-US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3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PS7: Trách nhiệm khối tư nhân trong TH Chính phủ quản lý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12" name="Google Shape;512;p39"/>
          <p:cNvSpPr txBox="1"/>
          <p:nvPr/>
        </p:nvSpPr>
        <p:spPr>
          <a:xfrm>
            <a:off x="899160" y="207772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Chính phủ có vai trò trong quản lý vấn đề người dân thiểu số liên quan đến dự án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Doanh nghiệp phối hợp với cơ quan có thẩm quyền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TH Chính phủ có hạn: doanh nghiệp hỗ trợ hoạch định, triển khai, giám sát hoạt động trong phạm vi được phép</a:t>
            </a:r>
            <a:endParaRPr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Xây dựng kế hoạch đáp ứng yêu cầu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Kế hoạch, triển khai &amp; ghi chép quá trình ICP &amp; FPIC 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Mô tả quyền lợi </a:t>
            </a:r>
            <a:endParaRPr/>
          </a:p>
          <a:p>
            <a:pPr marL="8001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Phân định trách nhiệm tài chính &amp; thực hiện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5CF555A-A5A2-905D-0DB0-50C4F58A9B8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39</a:t>
            </a:fld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"/>
          <p:cNvSpPr txBox="1"/>
          <p:nvPr/>
        </p:nvSpPr>
        <p:spPr>
          <a:xfrm>
            <a:off x="579369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GIỚI THIỆU CHUNG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8EF6D17-028A-4B18-C3B6-F5025D325A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</a:t>
            </a:fld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Google Shape;517;p40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PS8: Di sản văn hóa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518" name="Google Shape;518;p40"/>
          <p:cNvGrpSpPr/>
          <p:nvPr/>
        </p:nvGrpSpPr>
        <p:grpSpPr>
          <a:xfrm>
            <a:off x="706914" y="2226883"/>
            <a:ext cx="10617497" cy="4040631"/>
            <a:chOff x="558681" y="2041065"/>
            <a:chExt cx="10777717" cy="4704462"/>
          </a:xfrm>
        </p:grpSpPr>
        <p:grpSp>
          <p:nvGrpSpPr>
            <p:cNvPr id="519" name="Google Shape;519;p40"/>
            <p:cNvGrpSpPr/>
            <p:nvPr/>
          </p:nvGrpSpPr>
          <p:grpSpPr>
            <a:xfrm>
              <a:off x="558681" y="2041065"/>
              <a:ext cx="10777717" cy="1531486"/>
              <a:chOff x="1263" y="152583"/>
              <a:chExt cx="10777717" cy="1531486"/>
            </a:xfrm>
          </p:grpSpPr>
          <p:sp>
            <p:nvSpPr>
              <p:cNvPr id="520" name="Google Shape;520;p40"/>
              <p:cNvSpPr/>
              <p:nvPr/>
            </p:nvSpPr>
            <p:spPr>
              <a:xfrm>
                <a:off x="1263" y="152583"/>
                <a:ext cx="3174065" cy="1225189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1" name="Google Shape;521;p40"/>
              <p:cNvSpPr/>
              <p:nvPr/>
            </p:nvSpPr>
            <p:spPr>
              <a:xfrm>
                <a:off x="847680" y="458880"/>
                <a:ext cx="2680322" cy="1225189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2" name="Google Shape;522;p40"/>
              <p:cNvSpPr txBox="1"/>
              <p:nvPr/>
            </p:nvSpPr>
            <p:spPr>
              <a:xfrm>
                <a:off x="883565" y="494765"/>
                <a:ext cx="2608552" cy="11534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1. Giới thiệu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523" name="Google Shape;523;p40"/>
              <p:cNvSpPr/>
              <p:nvPr/>
            </p:nvSpPr>
            <p:spPr>
              <a:xfrm>
                <a:off x="3626752" y="152583"/>
                <a:ext cx="3174065" cy="1225189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4" name="Google Shape;524;p40"/>
              <p:cNvSpPr/>
              <p:nvPr/>
            </p:nvSpPr>
            <p:spPr>
              <a:xfrm>
                <a:off x="4473169" y="458880"/>
                <a:ext cx="2680322" cy="1225189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5" name="Google Shape;525;p40"/>
              <p:cNvSpPr txBox="1"/>
              <p:nvPr/>
            </p:nvSpPr>
            <p:spPr>
              <a:xfrm>
                <a:off x="4509054" y="494765"/>
                <a:ext cx="2608552" cy="11534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2. Mục tiêu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  <p:sp>
            <p:nvSpPr>
              <p:cNvPr id="526" name="Google Shape;526;p40"/>
              <p:cNvSpPr/>
              <p:nvPr/>
            </p:nvSpPr>
            <p:spPr>
              <a:xfrm>
                <a:off x="7252240" y="152583"/>
                <a:ext cx="3174065" cy="1225189"/>
              </a:xfrm>
              <a:prstGeom prst="chevron">
                <a:avLst>
                  <a:gd name="adj" fmla="val 40000"/>
                </a:avLst>
              </a:prstGeom>
              <a:solidFill>
                <a:srgbClr val="FFFFFF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01"/>
                  </a:srgbClr>
                </a:outerShdw>
              </a:effectLst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7" name="Google Shape;527;p40"/>
              <p:cNvSpPr/>
              <p:nvPr/>
            </p:nvSpPr>
            <p:spPr>
              <a:xfrm>
                <a:off x="8098658" y="458880"/>
                <a:ext cx="2680322" cy="1225189"/>
              </a:xfrm>
              <a:prstGeom prst="roundRect">
                <a:avLst>
                  <a:gd name="adj" fmla="val 10000"/>
                </a:avLst>
              </a:prstGeom>
              <a:solidFill>
                <a:srgbClr val="CAD4E8">
                  <a:alpha val="89803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28" name="Google Shape;528;p40"/>
              <p:cNvSpPr txBox="1"/>
              <p:nvPr/>
            </p:nvSpPr>
            <p:spPr>
              <a:xfrm>
                <a:off x="8134543" y="494765"/>
                <a:ext cx="2608552" cy="1153419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156450" tIns="156450" rIns="156450" bIns="156450" anchor="ctr" anchorCtr="0">
                <a:noAutofit/>
              </a:bodyPr>
              <a:lstStyle/>
              <a:p>
                <a:pPr marL="0" marR="0" lvl="0" indent="0" algn="ctr" rtl="0">
                  <a:lnSpc>
                    <a:spcPct val="9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7406D"/>
                  </a:buClr>
                  <a:buSzPts val="2200"/>
                  <a:buFont typeface="Cambria"/>
                  <a:buNone/>
                </a:pPr>
                <a:r>
                  <a:rPr lang="en-US" sz="2200" b="1" i="0">
                    <a:solidFill>
                      <a:srgbClr val="17406D"/>
                    </a:solidFill>
                    <a:latin typeface="Cambria"/>
                    <a:ea typeface="Cambria"/>
                    <a:cs typeface="Cambria"/>
                    <a:sym typeface="Cambria"/>
                  </a:rPr>
                  <a:t>3. Phạm vi áp dụng</a:t>
                </a:r>
                <a:endParaRPr sz="2200" b="1">
                  <a:solidFill>
                    <a:srgbClr val="17406D"/>
                  </a:solidFill>
                  <a:latin typeface="Cambria"/>
                  <a:ea typeface="Cambria"/>
                  <a:cs typeface="Cambria"/>
                  <a:sym typeface="Cambria"/>
                </a:endParaRPr>
              </a:p>
            </p:txBody>
          </p:sp>
        </p:grpSp>
        <p:sp>
          <p:nvSpPr>
            <p:cNvPr id="529" name="Google Shape;529;p40"/>
            <p:cNvSpPr txBox="1"/>
            <p:nvPr/>
          </p:nvSpPr>
          <p:spPr>
            <a:xfrm>
              <a:off x="701022" y="3878847"/>
              <a:ext cx="3483148" cy="286668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Ghi nhận tầm quan trọng của di sản văn hóa với thế hệ ngày nay &amp; tương lai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Tuân theo Công ước Bảo vệ Di sản Tự nhiên &amp; Văn hóa thế giới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Kết hợp Công ước về Đa dạng sinh học</a:t>
              </a:r>
              <a:endParaRPr sz="18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530" name="Google Shape;530;p40"/>
            <p:cNvSpPr txBox="1"/>
            <p:nvPr/>
          </p:nvSpPr>
          <p:spPr>
            <a:xfrm>
              <a:off x="4524422" y="4004446"/>
              <a:ext cx="3483148" cy="180957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285750" marR="0" lvl="0" indent="-28575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Bảo vệ di sản văn hóa trước tác động tiêu cực, hỗ trợ bảo tồn di sản</a:t>
              </a:r>
              <a:endParaRPr sz="1800"/>
            </a:p>
            <a:p>
              <a:pPr marL="285750" marR="0" lvl="0" indent="-285750" algn="l" rtl="0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1800" b="0" i="0" u="none" strike="noStrike" cap="none">
                  <a:solidFill>
                    <a:srgbClr val="000000"/>
                  </a:solidFill>
                  <a:latin typeface="Cambria"/>
                  <a:ea typeface="Cambria"/>
                  <a:cs typeface="Cambria"/>
                  <a:sym typeface="Cambria"/>
                </a:rPr>
                <a:t>Phân chia công bằng &amp; lợi ích thu được</a:t>
              </a:r>
              <a:endParaRPr sz="1800"/>
            </a:p>
          </p:txBody>
        </p:sp>
      </p:grpSp>
      <p:sp>
        <p:nvSpPr>
          <p:cNvPr id="531" name="Google Shape;531;p40"/>
          <p:cNvSpPr txBox="1"/>
          <p:nvPr/>
        </p:nvSpPr>
        <p:spPr>
          <a:xfrm>
            <a:off x="8218990" y="3841044"/>
            <a:ext cx="3788507" cy="27391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Thực hiện trong quá trình đánh giá rủi ro &amp; tác động môi trường xã hội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Di sản văn hóa: (i) dạng vật thể của di sản văn hóa (ii) đặc tính môi tường tự nhiên; (iii) dạng phi vật thể </a:t>
            </a:r>
            <a:endParaRPr sz="1800"/>
          </a:p>
          <a:p>
            <a:pPr marL="285750" marR="0" lvl="0" indent="-285750" algn="l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</a:pPr>
            <a:r>
              <a:rPr lang="en-US" sz="18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Áp dụng cho cả di sản đã &amp; đang được PL bảo vệ hay phá rối</a:t>
            </a:r>
            <a:endParaRPr sz="18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62B6BF9-75A1-4DC0-54AF-075BE3D552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40</a:t>
            </a:fld>
            <a:endParaRPr lang="en-US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Google Shape;536;p41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PS8: Bảo vệ di sản văn hóa trong Thiết kế Dự án &amp; triển khai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537" name="Google Shape;537;p41"/>
          <p:cNvGraphicFramePr/>
          <p:nvPr>
            <p:extLst>
              <p:ext uri="{D42A27DB-BD31-4B8C-83A1-F6EECF244321}">
                <p14:modId xmlns:p14="http://schemas.microsoft.com/office/powerpoint/2010/main" val="1126138432"/>
              </p:ext>
            </p:extLst>
          </p:nvPr>
        </p:nvGraphicFramePr>
        <p:xfrm>
          <a:off x="531018" y="2069500"/>
          <a:ext cx="11129963" cy="4788500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35191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10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651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Quản lý bền vững các nguồn TNTN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Chuỗi cung ứng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ECF2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870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Bảo vệ trong thiết kế &amp; triển khai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Tuân thủ luật quốc gia &amp; Công ước quốc tế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Tập quán được quốc tế thừa nhận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Thuê chuyên gia có năng lực 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6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Quy trình phát hiện tình cờ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Xây dựng quy trình quản lý phát hiện tình cờ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Dừng ngày tác động cho tới khi có đánh giá phù hợp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6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Tham vấn &amp; tiếp cận cộng đồng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Tham vấn cộng đồng địa phương từng sử dụng di sản</a:t>
                      </a:r>
                      <a:endParaRPr/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Tiếp cận phương án thay thế phù hợp</a:t>
                      </a:r>
                      <a:endParaRPr/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65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None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 dời di sản có thể tái tạo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Tránh tác động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Phục hồi tại chỗ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Phục hồi ở địa điểm khác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 dời theo nguyên tắc quốc tế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  <a:p>
                      <a:pPr marL="457200" marR="0" lvl="0" indent="-45720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2000"/>
                        <a:buFont typeface="Calibri"/>
                        <a:buAutoNum type="arabicPeriod"/>
                      </a:pPr>
                      <a:r>
                        <a:rPr lang="en-US" sz="2000" b="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Đền bù</a:t>
                      </a:r>
                      <a:endParaRPr sz="2000" b="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A78305-C071-7D0D-57CB-B101F395C0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42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PS8: Bảo vệ di sản văn hóa trong Thiết kế Dự án &amp; triển khai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43" name="Google Shape;543;p42"/>
          <p:cNvSpPr/>
          <p:nvPr/>
        </p:nvSpPr>
        <p:spPr>
          <a:xfrm>
            <a:off x="283885" y="2061142"/>
            <a:ext cx="5798947" cy="2280652"/>
          </a:xfrm>
          <a:prstGeom prst="roundRect">
            <a:avLst>
              <a:gd name="adj" fmla="val 16667"/>
            </a:avLst>
          </a:prstGeom>
          <a:solidFill>
            <a:srgbClr val="E1EFD8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Thông báo cho cộng đồng</a:t>
            </a:r>
            <a:endParaRPr sz="2000" b="1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Quyền của họ theo luật pháp quốc gia</a:t>
            </a:r>
            <a:endParaRPr sz="2000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Phạm vi &amp; tính chất của phát triển Thương mại dự kiến</a:t>
            </a:r>
            <a:endParaRPr sz="2000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C00000"/>
                </a:solidFill>
                <a:latin typeface="Cambria"/>
                <a:ea typeface="Cambria"/>
                <a:cs typeface="Cambria"/>
                <a:sym typeface="Cambria"/>
              </a:rPr>
              <a:t>Các hậu quả tiềm tang của việc phát triển đó</a:t>
            </a:r>
            <a:endParaRPr sz="2000">
              <a:solidFill>
                <a:srgbClr val="C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44" name="Google Shape;544;p42"/>
          <p:cNvSpPr/>
          <p:nvPr/>
        </p:nvSpPr>
        <p:spPr>
          <a:xfrm>
            <a:off x="6109170" y="4299466"/>
            <a:ext cx="5798947" cy="2465488"/>
          </a:xfrm>
          <a:prstGeom prst="roundRect">
            <a:avLst>
              <a:gd name="adj" fmla="val 16667"/>
            </a:avLst>
          </a:prstGeom>
          <a:solidFill>
            <a:srgbClr val="DBEFF9"/>
          </a:solidFill>
          <a:ln w="25400" cap="flat" cmpd="sng">
            <a:solidFill>
              <a:srgbClr val="B2DDF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Không Thương mại hóa trừ khi</a:t>
            </a:r>
            <a:endParaRPr sz="20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Đã tham vấn toàn diện (ICP) &amp; đàm phán thiện chí</a:t>
            </a:r>
            <a:endParaRPr/>
          </a:p>
          <a:p>
            <a:pPr marL="342900" marR="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Chia sẻ công bằng &amp; bình đẳng lợi ích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1CE6CDA-5CF6-11AD-FDF3-97C1FA6707A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42</a:t>
            </a:fld>
            <a:endParaRPr lang="en-US" dirty="0"/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45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>
                <a:latin typeface="Cambria"/>
                <a:ea typeface="Cambria"/>
                <a:cs typeface="Cambria"/>
                <a:sym typeface="Cambria"/>
              </a:rPr>
              <a:t>TÁC ĐỘNG CỦA CÁC DỰ ÁN TKNL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F5BBFD5-A685-6379-F4D4-8F9FBBD8BBD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Tác động từ các dự án TKNL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F600BF4-5297-2A3D-75D3-CE2FD1A997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3912731"/>
              </p:ext>
            </p:extLst>
          </p:nvPr>
        </p:nvGraphicFramePr>
        <p:xfrm>
          <a:off x="582914" y="1539477"/>
          <a:ext cx="11026171" cy="53185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0997FB-462B-F6BF-91E4-7E4ADE27449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341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Kịch bản xây mới (Greenfield Project)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5F98437-65B4-22EC-0DA0-03F0013B98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5636918"/>
              </p:ext>
            </p:extLst>
          </p:nvPr>
        </p:nvGraphicFramePr>
        <p:xfrm>
          <a:off x="757954" y="2143677"/>
          <a:ext cx="10861044" cy="4478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7424465-FC97-8C73-6CC4-92CADC95C84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367924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3F2E359-641C-F7DB-A1B2-EBFDC210616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55681514"/>
              </p:ext>
            </p:extLst>
          </p:nvPr>
        </p:nvGraphicFramePr>
        <p:xfrm>
          <a:off x="436605" y="1430593"/>
          <a:ext cx="11503742" cy="5899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Kịch bản cải tạo/nâng cấp (Brownfield Project)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105D69-F37E-5643-9ECF-6C96506C08F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5102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3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Kịch bản vận hành/quản lý (Operational Efficiency Project)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3" name="Diagram 2">
            <a:extLst>
              <a:ext uri="{FF2B5EF4-FFF2-40B4-BE49-F238E27FC236}">
                <a16:creationId xmlns:a16="http://schemas.microsoft.com/office/drawing/2014/main" id="{13B584BD-E138-C1FA-A62C-F3B3C7E6B64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41966558"/>
              </p:ext>
            </p:extLst>
          </p:nvPr>
        </p:nvGraphicFramePr>
        <p:xfrm>
          <a:off x="1838085" y="1981444"/>
          <a:ext cx="9412749" cy="47489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DE4F40A-B142-BC18-BD01-20AD744849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3692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43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PHƯƠNG PHÁP LẬP KẾ HOẠCH QUẢN LÝ RỦI RO MT - XH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5BFB8A-4BBE-8138-0973-BB8BF26F766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Google Shape;554;p44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KẾ HOẠCH QUẢN LÝ RỦI RO MÔI TRƯỜNG – XÃ HỘI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555" name="Google Shape;555;p44"/>
          <p:cNvSpPr/>
          <p:nvPr/>
        </p:nvSpPr>
        <p:spPr>
          <a:xfrm>
            <a:off x="408087" y="2496039"/>
            <a:ext cx="1490670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BốI cảnh dự án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6" name="Google Shape;556;p44"/>
          <p:cNvSpPr/>
          <p:nvPr/>
        </p:nvSpPr>
        <p:spPr>
          <a:xfrm>
            <a:off x="542431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7" name="Google Shape;557;p44"/>
          <p:cNvSpPr/>
          <p:nvPr/>
        </p:nvSpPr>
        <p:spPr>
          <a:xfrm>
            <a:off x="676775" y="3335688"/>
            <a:ext cx="1221982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Đặc điểm dự án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8" name="Google Shape;558;p44"/>
          <p:cNvSpPr/>
          <p:nvPr/>
        </p:nvSpPr>
        <p:spPr>
          <a:xfrm>
            <a:off x="542431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9" name="Google Shape;559;p44"/>
          <p:cNvSpPr/>
          <p:nvPr/>
        </p:nvSpPr>
        <p:spPr>
          <a:xfrm>
            <a:off x="676774" y="4175337"/>
            <a:ext cx="1221981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Xác định các bên lq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0" name="Google Shape;560;p44"/>
          <p:cNvSpPr/>
          <p:nvPr/>
        </p:nvSpPr>
        <p:spPr>
          <a:xfrm>
            <a:off x="542431" y="3167758"/>
            <a:ext cx="134343" cy="21830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1" name="Google Shape;561;p44"/>
          <p:cNvSpPr/>
          <p:nvPr/>
        </p:nvSpPr>
        <p:spPr>
          <a:xfrm>
            <a:off x="676775" y="5074403"/>
            <a:ext cx="1221980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Mối liên hệ với yếu tố MT-XH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2" name="Google Shape;562;p44"/>
          <p:cNvSpPr/>
          <p:nvPr/>
        </p:nvSpPr>
        <p:spPr>
          <a:xfrm>
            <a:off x="2372195" y="2496039"/>
            <a:ext cx="1490670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Nhận diện rủi ro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3" name="Google Shape;563;p44"/>
          <p:cNvSpPr/>
          <p:nvPr/>
        </p:nvSpPr>
        <p:spPr>
          <a:xfrm>
            <a:off x="2506539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4" name="Google Shape;564;p44"/>
          <p:cNvSpPr/>
          <p:nvPr/>
        </p:nvSpPr>
        <p:spPr>
          <a:xfrm>
            <a:off x="2640883" y="3335688"/>
            <a:ext cx="1312494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Yếu tố tác động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44"/>
          <p:cNvSpPr/>
          <p:nvPr/>
        </p:nvSpPr>
        <p:spPr>
          <a:xfrm>
            <a:off x="2506539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44"/>
          <p:cNvSpPr/>
          <p:nvPr/>
        </p:nvSpPr>
        <p:spPr>
          <a:xfrm>
            <a:off x="2640883" y="4175337"/>
            <a:ext cx="1312492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Thu thập thông tin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7" name="Google Shape;567;p44"/>
          <p:cNvSpPr/>
          <p:nvPr/>
        </p:nvSpPr>
        <p:spPr>
          <a:xfrm>
            <a:off x="4261353" y="2496039"/>
            <a:ext cx="1689345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Phân tích &amp; đánh giá rủi ro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8" name="Google Shape;568;p44"/>
          <p:cNvSpPr/>
          <p:nvPr/>
        </p:nvSpPr>
        <p:spPr>
          <a:xfrm>
            <a:off x="4395698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9" name="Google Shape;569;p44"/>
          <p:cNvSpPr/>
          <p:nvPr/>
        </p:nvSpPr>
        <p:spPr>
          <a:xfrm>
            <a:off x="4530040" y="3335688"/>
            <a:ext cx="1555003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Phân loại biện pháp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0" name="Google Shape;570;p44"/>
          <p:cNvSpPr/>
          <p:nvPr/>
        </p:nvSpPr>
        <p:spPr>
          <a:xfrm>
            <a:off x="4395698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1" name="Google Shape;571;p44"/>
          <p:cNvSpPr/>
          <p:nvPr/>
        </p:nvSpPr>
        <p:spPr>
          <a:xfrm>
            <a:off x="4530040" y="4175337"/>
            <a:ext cx="1555003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BP kỹ thuật: xử lý, giám sát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2" name="Google Shape;572;p44"/>
          <p:cNvSpPr/>
          <p:nvPr/>
        </p:nvSpPr>
        <p:spPr>
          <a:xfrm>
            <a:off x="4395698" y="3167758"/>
            <a:ext cx="134343" cy="21830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3" name="Google Shape;573;p44"/>
          <p:cNvSpPr/>
          <p:nvPr/>
        </p:nvSpPr>
        <p:spPr>
          <a:xfrm>
            <a:off x="4530040" y="5014986"/>
            <a:ext cx="1555003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BP hành chính: quy trình vận hành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4" name="Google Shape;574;p44"/>
          <p:cNvSpPr/>
          <p:nvPr/>
        </p:nvSpPr>
        <p:spPr>
          <a:xfrm>
            <a:off x="4395698" y="3167758"/>
            <a:ext cx="134343" cy="3022736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5" name="Google Shape;575;p44"/>
          <p:cNvSpPr/>
          <p:nvPr/>
        </p:nvSpPr>
        <p:spPr>
          <a:xfrm>
            <a:off x="4530041" y="5854636"/>
            <a:ext cx="1555002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BP cộng đồng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6" name="Google Shape;576;p44"/>
          <p:cNvSpPr/>
          <p:nvPr/>
        </p:nvSpPr>
        <p:spPr>
          <a:xfrm>
            <a:off x="6345387" y="2496039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Kế hoạch hành động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7" name="Google Shape;577;p44"/>
          <p:cNvSpPr/>
          <p:nvPr/>
        </p:nvSpPr>
        <p:spPr>
          <a:xfrm>
            <a:off x="6479731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8" name="Google Shape;578;p44"/>
          <p:cNvSpPr/>
          <p:nvPr/>
        </p:nvSpPr>
        <p:spPr>
          <a:xfrm>
            <a:off x="6614075" y="3335688"/>
            <a:ext cx="1074750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Lập bảng kế hoạch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9" name="Google Shape;579;p44"/>
          <p:cNvSpPr/>
          <p:nvPr/>
        </p:nvSpPr>
        <p:spPr>
          <a:xfrm>
            <a:off x="6479731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0" name="Google Shape;580;p44"/>
          <p:cNvSpPr/>
          <p:nvPr/>
        </p:nvSpPr>
        <p:spPr>
          <a:xfrm>
            <a:off x="6614075" y="4175337"/>
            <a:ext cx="1074750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Phù hợp rủi ro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44"/>
          <p:cNvSpPr/>
          <p:nvPr/>
        </p:nvSpPr>
        <p:spPr>
          <a:xfrm>
            <a:off x="8024685" y="2496039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Tham vấn &amp; công khai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44"/>
          <p:cNvSpPr/>
          <p:nvPr/>
        </p:nvSpPr>
        <p:spPr>
          <a:xfrm>
            <a:off x="8159029" y="316775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3" name="Google Shape;583;p44"/>
          <p:cNvSpPr/>
          <p:nvPr/>
        </p:nvSpPr>
        <p:spPr>
          <a:xfrm>
            <a:off x="8293373" y="3335688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Tham vấn cộng đồng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4" name="Google Shape;584;p44"/>
          <p:cNvSpPr/>
          <p:nvPr/>
        </p:nvSpPr>
        <p:spPr>
          <a:xfrm>
            <a:off x="8159029" y="316775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44"/>
          <p:cNvSpPr/>
          <p:nvPr/>
        </p:nvSpPr>
        <p:spPr>
          <a:xfrm>
            <a:off x="8293373" y="4175337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Phản hồi &amp; điều chỉnh kế hoạch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6" name="Google Shape;586;p44"/>
          <p:cNvSpPr/>
          <p:nvPr/>
        </p:nvSpPr>
        <p:spPr>
          <a:xfrm>
            <a:off x="10005967" y="2480799"/>
            <a:ext cx="1612126" cy="671719"/>
          </a:xfrm>
          <a:custGeom>
            <a:avLst/>
            <a:gdLst/>
            <a:ahLst/>
            <a:cxnLst/>
            <a:rect l="l" t="t" r="r" b="b"/>
            <a:pathLst>
              <a:path w="1343438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/>
          </a:solidFill>
          <a:ln w="25400" cap="flat" cmpd="sng">
            <a:solidFill>
              <a:srgbClr val="DBEFF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Theo dõi, đánh giá định kỳ</a:t>
            </a:r>
            <a:endParaRPr sz="1500" b="0" i="0" u="none" strike="noStrike" cap="non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7" name="Google Shape;587;p44"/>
          <p:cNvSpPr/>
          <p:nvPr/>
        </p:nvSpPr>
        <p:spPr>
          <a:xfrm>
            <a:off x="10140311" y="3152518"/>
            <a:ext cx="134343" cy="503789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8" name="Google Shape;588;p44"/>
          <p:cNvSpPr/>
          <p:nvPr/>
        </p:nvSpPr>
        <p:spPr>
          <a:xfrm>
            <a:off x="10274655" y="3320448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Thiết lập chỉ số giám sát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9" name="Google Shape;589;p44"/>
          <p:cNvSpPr/>
          <p:nvPr/>
        </p:nvSpPr>
        <p:spPr>
          <a:xfrm>
            <a:off x="10140311" y="3152518"/>
            <a:ext cx="134343" cy="1343438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0" y="120000"/>
                </a:lnTo>
                <a:lnTo>
                  <a:pt x="120000" y="120000"/>
                </a:lnTo>
              </a:path>
            </a:pathLst>
          </a:custGeom>
          <a:noFill/>
          <a:ln w="25400" cap="flat" cmpd="sng">
            <a:solidFill>
              <a:srgbClr val="0F315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0" name="Google Shape;590;p44"/>
          <p:cNvSpPr/>
          <p:nvPr/>
        </p:nvSpPr>
        <p:spPr>
          <a:xfrm>
            <a:off x="10274655" y="4160097"/>
            <a:ext cx="1343438" cy="671719"/>
          </a:xfrm>
          <a:custGeom>
            <a:avLst/>
            <a:gdLst/>
            <a:ahLst/>
            <a:cxnLst/>
            <a:rect l="l" t="t" r="r" b="b"/>
            <a:pathLst>
              <a:path w="1074750" h="671719" extrusionOk="0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7">
              <a:alpha val="89803"/>
            </a:srgbClr>
          </a:solidFill>
          <a:ln w="25400" cap="flat" cmpd="sng">
            <a:solidFill>
              <a:srgbClr val="17406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0150" tIns="39975" rIns="50150" bIns="3997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lang="en-US" sz="15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Cập nhật theo chu kỳ</a:t>
            </a:r>
            <a:endParaRPr sz="15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1F14BB-9C78-D4AE-C37D-C474AA0BB5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49</a:t>
            </a:fld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5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KHÁI NIỆM CHUNG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4" name="Google Shape;104;p5"/>
          <p:cNvSpPr txBox="1"/>
          <p:nvPr/>
        </p:nvSpPr>
        <p:spPr>
          <a:xfrm>
            <a:off x="941166" y="2081721"/>
            <a:ext cx="10494622" cy="1015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Đánh giá Môi trường – Xã hội (E&amp;S Assessment): </a:t>
            </a:r>
            <a:endParaRPr/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quá trình xác định, dự án &amp; quản lý các tác động tiêu cực &amp; tích cực về Môi trường &amp; xã hội do dự án đầu tư có thể gây ra</a:t>
            </a:r>
            <a:endParaRPr sz="2000" b="0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05" name="Google Shape;105;p5"/>
          <p:cNvGrpSpPr/>
          <p:nvPr/>
        </p:nvGrpSpPr>
        <p:grpSpPr>
          <a:xfrm>
            <a:off x="2510843" y="3097383"/>
            <a:ext cx="7697459" cy="3336859"/>
            <a:chOff x="2743200" y="2830444"/>
            <a:chExt cx="7347532" cy="3962458"/>
          </a:xfrm>
        </p:grpSpPr>
        <p:sp>
          <p:nvSpPr>
            <p:cNvPr id="106" name="Google Shape;106;p5"/>
            <p:cNvSpPr/>
            <p:nvPr/>
          </p:nvSpPr>
          <p:spPr>
            <a:xfrm>
              <a:off x="4978779" y="2830444"/>
              <a:ext cx="3098872" cy="1391024"/>
            </a:xfrm>
            <a:custGeom>
              <a:avLst/>
              <a:gdLst/>
              <a:ahLst/>
              <a:cxnLst/>
              <a:rect l="l" t="t" r="r" b="b"/>
              <a:pathLst>
                <a:path w="2699156" h="1246991" extrusionOk="0">
                  <a:moveTo>
                    <a:pt x="0" y="124699"/>
                  </a:moveTo>
                  <a:cubicBezTo>
                    <a:pt x="0" y="55830"/>
                    <a:pt x="55830" y="0"/>
                    <a:pt x="124699" y="0"/>
                  </a:cubicBezTo>
                  <a:lnTo>
                    <a:pt x="2574457" y="0"/>
                  </a:lnTo>
                  <a:cubicBezTo>
                    <a:pt x="2643326" y="0"/>
                    <a:pt x="2699156" y="55830"/>
                    <a:pt x="2699156" y="124699"/>
                  </a:cubicBezTo>
                  <a:lnTo>
                    <a:pt x="2699156" y="1122292"/>
                  </a:lnTo>
                  <a:cubicBezTo>
                    <a:pt x="2699156" y="1191161"/>
                    <a:pt x="2643326" y="1246991"/>
                    <a:pt x="2574457" y="1246991"/>
                  </a:cubicBezTo>
                  <a:lnTo>
                    <a:pt x="124699" y="1246991"/>
                  </a:lnTo>
                  <a:cubicBezTo>
                    <a:pt x="55830" y="1246991"/>
                    <a:pt x="0" y="1191161"/>
                    <a:pt x="0" y="1122292"/>
                  </a:cubicBezTo>
                  <a:lnTo>
                    <a:pt x="0" y="124699"/>
                  </a:lnTo>
                  <a:close/>
                </a:path>
              </a:pathLst>
            </a:cu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12700" tIns="112700" rIns="112700" bIns="1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US" sz="22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Phê duyệt đầu tư</a:t>
              </a:r>
              <a:endParaRPr/>
            </a:p>
          </p:txBody>
        </p:sp>
        <p:sp>
          <p:nvSpPr>
            <p:cNvPr id="107" name="Google Shape;107;p5"/>
            <p:cNvSpPr/>
            <p:nvPr/>
          </p:nvSpPr>
          <p:spPr>
            <a:xfrm rot="3600000">
              <a:off x="6876231" y="4627714"/>
              <a:ext cx="1097828" cy="367918"/>
            </a:xfrm>
            <a:custGeom>
              <a:avLst/>
              <a:gdLst/>
              <a:ahLst/>
              <a:cxnLst/>
              <a:rect l="l" t="t" r="r" b="b"/>
              <a:pathLst>
                <a:path w="1097828" h="367918" extrusionOk="0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A7B9DF"/>
            </a:solidFill>
            <a:ln>
              <a:noFill/>
            </a:ln>
          </p:spPr>
          <p:txBody>
            <a:bodyPr spcFirstLastPara="1" wrap="square" lIns="110350" tIns="73575" rIns="110375" bIns="7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08" name="Google Shape;108;p5"/>
            <p:cNvSpPr/>
            <p:nvPr/>
          </p:nvSpPr>
          <p:spPr>
            <a:xfrm>
              <a:off x="7214358" y="5401878"/>
              <a:ext cx="2876374" cy="1391024"/>
            </a:xfrm>
            <a:custGeom>
              <a:avLst/>
              <a:gdLst/>
              <a:ahLst/>
              <a:cxnLst/>
              <a:rect l="l" t="t" r="r" b="b"/>
              <a:pathLst>
                <a:path w="2102392" h="1051196" extrusionOk="0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725" tIns="91725" rIns="91725" bIns="9172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US" sz="22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Tiếp cận nguồn vốn xanh/ tín dụng ưu đãi</a:t>
              </a:r>
              <a:endParaRPr/>
            </a:p>
          </p:txBody>
        </p:sp>
        <p:sp>
          <p:nvSpPr>
            <p:cNvPr id="109" name="Google Shape;109;p5"/>
            <p:cNvSpPr/>
            <p:nvPr/>
          </p:nvSpPr>
          <p:spPr>
            <a:xfrm>
              <a:off x="5979301" y="6083344"/>
              <a:ext cx="1097828" cy="367919"/>
            </a:xfrm>
            <a:custGeom>
              <a:avLst/>
              <a:gdLst/>
              <a:ahLst/>
              <a:cxnLst/>
              <a:rect l="l" t="t" r="r" b="b"/>
              <a:pathLst>
                <a:path w="1097828" h="367918" extrusionOk="0">
                  <a:moveTo>
                    <a:pt x="1097828" y="183959"/>
                  </a:moveTo>
                  <a:lnTo>
                    <a:pt x="913869" y="367917"/>
                  </a:lnTo>
                  <a:lnTo>
                    <a:pt x="913869" y="294333"/>
                  </a:lnTo>
                  <a:lnTo>
                    <a:pt x="183959" y="294333"/>
                  </a:lnTo>
                  <a:lnTo>
                    <a:pt x="183959" y="367917"/>
                  </a:lnTo>
                  <a:lnTo>
                    <a:pt x="0" y="183959"/>
                  </a:lnTo>
                  <a:lnTo>
                    <a:pt x="183959" y="1"/>
                  </a:lnTo>
                  <a:lnTo>
                    <a:pt x="183959" y="73585"/>
                  </a:lnTo>
                  <a:lnTo>
                    <a:pt x="913869" y="73585"/>
                  </a:lnTo>
                  <a:lnTo>
                    <a:pt x="913869" y="1"/>
                  </a:lnTo>
                  <a:lnTo>
                    <a:pt x="1097828" y="183959"/>
                  </a:lnTo>
                  <a:close/>
                </a:path>
              </a:pathLst>
            </a:custGeom>
            <a:solidFill>
              <a:srgbClr val="A7B9DF"/>
            </a:solidFill>
            <a:ln>
              <a:noFill/>
            </a:ln>
          </p:spPr>
          <p:txBody>
            <a:bodyPr spcFirstLastPara="1" wrap="square" lIns="110375" tIns="73575" rIns="110375" bIns="7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  <p:sp>
          <p:nvSpPr>
            <p:cNvPr id="110" name="Google Shape;110;p5"/>
            <p:cNvSpPr/>
            <p:nvPr/>
          </p:nvSpPr>
          <p:spPr>
            <a:xfrm>
              <a:off x="2743200" y="5379026"/>
              <a:ext cx="3098872" cy="1413876"/>
            </a:xfrm>
            <a:custGeom>
              <a:avLst/>
              <a:gdLst/>
              <a:ahLst/>
              <a:cxnLst/>
              <a:rect l="l" t="t" r="r" b="b"/>
              <a:pathLst>
                <a:path w="2102392" h="1051196" extrusionOk="0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D6DC5"/>
            </a:solidFill>
            <a:ln w="254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06975" tIns="106975" rIns="106975" bIns="1069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200"/>
                <a:buFont typeface="Arial"/>
                <a:buNone/>
              </a:pPr>
              <a:r>
                <a:rPr lang="en-US" sz="22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Đảm bảo PTBV, chấp thuận cộng đồng, tuân thủ PL</a:t>
              </a:r>
              <a:endParaRPr/>
            </a:p>
          </p:txBody>
        </p:sp>
        <p:sp>
          <p:nvSpPr>
            <p:cNvPr id="111" name="Google Shape;111;p5"/>
            <p:cNvSpPr/>
            <p:nvPr/>
          </p:nvSpPr>
          <p:spPr>
            <a:xfrm rot="-3600000">
              <a:off x="5082371" y="4627714"/>
              <a:ext cx="1097828" cy="367918"/>
            </a:xfrm>
            <a:custGeom>
              <a:avLst/>
              <a:gdLst/>
              <a:ahLst/>
              <a:cxnLst/>
              <a:rect l="l" t="t" r="r" b="b"/>
              <a:pathLst>
                <a:path w="1097828" h="367918" extrusionOk="0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A7B9DF"/>
            </a:solidFill>
            <a:ln>
              <a:noFill/>
            </a:ln>
          </p:spPr>
          <p:txBody>
            <a:bodyPr spcFirstLastPara="1" wrap="square" lIns="110375" tIns="73575" rIns="110375" bIns="735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Arial"/>
                <a:buNone/>
              </a:pPr>
              <a:endParaRPr sz="16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D55D635-B9C1-EF42-52E3-681BAA93527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" name="Google Shape;595;p45"/>
          <p:cNvSpPr txBox="1"/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48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BÀI TẬP THỰC HÀNH</a:t>
            </a:r>
            <a:endParaRPr sz="2500" b="1" i="0" u="none" strike="noStrike" cap="none">
              <a:solidFill>
                <a:srgbClr val="000000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EAF473-CEDF-BC50-FD7A-7673FA50D51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1397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46"/>
          <p:cNvSpPr txBox="1"/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XÁC ĐỊNH &amp; LẬP BẢNG ĐÁNH GIÁ RỦI RO MÔI TRƯỜNG – XÃ HỘI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01" name="Google Shape;601;p46"/>
          <p:cNvSpPr txBox="1"/>
          <p:nvPr/>
        </p:nvSpPr>
        <p:spPr>
          <a:xfrm>
            <a:off x="920187" y="2194560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Mục tiêu</a:t>
            </a:r>
            <a:endParaRPr sz="2000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Rèn luyện kỹ năng nhận diện các yếu tố rủi ro môi trường – xã hội trong dự án</a:t>
            </a:r>
            <a:endParaRPr sz="2000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Lập bảng đánh giá rủi ro theo tiêu chí: tác động, mức độ, khả năng kiểm soát &amp; đề xuất biện pháp quản lý</a:t>
            </a:r>
            <a:endParaRPr sz="2000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0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Áp dụng nguyên tắc tránh – giảm thiểu – khôi phục – bù đắp (hệ thống phân cấp)</a:t>
            </a:r>
            <a:endParaRPr sz="2000"/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0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Tình huống thực hành (giả định) </a:t>
            </a:r>
            <a:endParaRPr sz="2000"/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vi-VN" sz="2000" b="1">
                <a:latin typeface="Cambria" panose="02040503050406030204" pitchFamily="18" charset="0"/>
                <a:ea typeface="Cambria" panose="02040503050406030204" pitchFamily="18" charset="0"/>
              </a:rPr>
              <a:t>Xây mới:</a:t>
            </a:r>
            <a:r>
              <a:rPr lang="vi-VN" sz="2000">
                <a:latin typeface="Cambria" panose="02040503050406030204" pitchFamily="18" charset="0"/>
                <a:ea typeface="Cambria" panose="02040503050406030204" pitchFamily="18" charset="0"/>
              </a:rPr>
              <a:t> Công ty A dự định xây nhà máy điện sinh khối 20MW, cần thu hồi đất nông nghiệp. → Rủi ro về tái định cư, đa dạng sinh học</a:t>
            </a:r>
            <a:endParaRPr lang="en-US" sz="20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vi-VN" sz="2000" b="1">
                <a:latin typeface="Cambria" panose="02040503050406030204" pitchFamily="18" charset="0"/>
                <a:ea typeface="Cambria" panose="02040503050406030204" pitchFamily="18" charset="0"/>
              </a:rPr>
              <a:t>Cải tạo:</a:t>
            </a:r>
            <a:r>
              <a:rPr lang="vi-VN" sz="2000">
                <a:latin typeface="Cambria" panose="02040503050406030204" pitchFamily="18" charset="0"/>
                <a:ea typeface="Cambria" panose="02040503050406030204" pitchFamily="18" charset="0"/>
              </a:rPr>
              <a:t> Công ty B lắp hệ thống thu hồi nhiệt dư trong nhà máy xi măng. → Rủi ro an toàn khi thi công, bụi, chất thải tháo dỡ</a:t>
            </a:r>
            <a:endParaRPr lang="en-US" sz="20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vi-VN" sz="2000" b="1">
                <a:latin typeface="Cambria" panose="02040503050406030204" pitchFamily="18" charset="0"/>
                <a:ea typeface="Cambria" panose="02040503050406030204" pitchFamily="18" charset="0"/>
              </a:rPr>
              <a:t>Vận hành:</a:t>
            </a:r>
            <a:r>
              <a:rPr lang="vi-VN" sz="2000">
                <a:latin typeface="Cambria" panose="02040503050406030204" pitchFamily="18" charset="0"/>
                <a:ea typeface="Cambria" panose="02040503050406030204" pitchFamily="18" charset="0"/>
              </a:rPr>
              <a:t> Công ty C triển khai ISO 50001 và thay đổi chế độ vận hành lò hơi. → Rủi ro chủ yếu về năng lực &amp; an toàn vận hành</a:t>
            </a:r>
            <a:endParaRPr sz="2000" b="0" i="0" u="none" strike="noStrike" cap="none">
              <a:solidFill>
                <a:srgbClr val="000000"/>
              </a:solidFill>
              <a:latin typeface="Cambria" panose="02040503050406030204" pitchFamily="18" charset="0"/>
              <a:ea typeface="Cambria" panose="02040503050406030204" pitchFamily="18" charset="0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6440AF-F730-4263-ED94-5FB9FFCF1B9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51</a:t>
            </a:fld>
            <a:endParaRPr lang="en-US" dirty="0"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Google Shape;606;p47"/>
          <p:cNvSpPr txBox="1"/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XÁC ĐỊNH &amp; LẬP BẢNG ĐÁNH GIÁ RỦI RO MÔI TRƯỜNG – XÃ HỘI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607" name="Google Shape;607;p47"/>
          <p:cNvSpPr txBox="1"/>
          <p:nvPr/>
        </p:nvSpPr>
        <p:spPr>
          <a:xfrm>
            <a:off x="914400" y="235204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Yêu cầu 1: </a:t>
            </a:r>
            <a:r>
              <a:rPr lang="en-US" sz="2200">
                <a:latin typeface="Cambria" panose="02040503050406030204" pitchFamily="18" charset="0"/>
                <a:ea typeface="Cambria" panose="02040503050406030204" pitchFamily="18" charset="0"/>
              </a:rPr>
              <a:t>Nhận diện ≥5 rủi ro MT&amp;XH cho từng kịch bản</a:t>
            </a:r>
            <a:r>
              <a:rPr lang="en-US" sz="3200"/>
              <a:t>.</a:t>
            </a:r>
          </a:p>
          <a:p>
            <a:pPr marL="457200" marR="0" lvl="0" indent="-4572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Yêu cầu 2: lập bảng đánh giá rủi ro, gợi ý:</a:t>
            </a:r>
            <a:endParaRPr lang="en-US"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Khả năng xảy ra: thấp – trung bình – cao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Mức độ nghiêm trọng: Nhẹ - Trung bình – nặng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Mức độ rủi ro: đánh số (1-10)</a:t>
            </a:r>
            <a:endParaRPr/>
          </a:p>
          <a:p>
            <a:pPr marL="914400" marR="0" lvl="1" indent="-457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/>
              <a:buChar char="o"/>
            </a:pPr>
            <a:r>
              <a:rPr lang="en-US" sz="2200" b="0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Biện pháp có thể: thay đổi thiết kế, biện pháp kỹ thuật, tham vấn cộng đồng, đào tạo nhân sự, giám sát định kỳ</a:t>
            </a:r>
            <a:endParaRPr/>
          </a:p>
          <a:p>
            <a:pPr marL="514350" marR="0" lvl="0" indent="-51435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AutoNum type="arabicPeriod"/>
            </a:pPr>
            <a:r>
              <a:rPr lang="en-US" sz="2200" b="1" i="0" u="none" strike="noStrike" cap="none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Xác định rủi ro ưu tiên &amp; đề xuất Kế hoạch hành động (ESAP)</a:t>
            </a:r>
            <a:endParaRPr/>
          </a:p>
          <a:p>
            <a: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2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AD7175-D519-C1DC-74BF-7754472387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6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KHÁI NIỆM CHUNG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pSp>
        <p:nvGrpSpPr>
          <p:cNvPr id="117" name="Google Shape;117;p6"/>
          <p:cNvGrpSpPr/>
          <p:nvPr/>
        </p:nvGrpSpPr>
        <p:grpSpPr>
          <a:xfrm>
            <a:off x="294818" y="2038318"/>
            <a:ext cx="11318551" cy="4571180"/>
            <a:chOff x="970982" y="1516124"/>
            <a:chExt cx="10305852" cy="4831643"/>
          </a:xfrm>
        </p:grpSpPr>
        <p:sp>
          <p:nvSpPr>
            <p:cNvPr id="118" name="Google Shape;118;p6"/>
            <p:cNvSpPr/>
            <p:nvPr/>
          </p:nvSpPr>
          <p:spPr>
            <a:xfrm>
              <a:off x="1085796" y="4335915"/>
              <a:ext cx="3798492" cy="2011852"/>
            </a:xfrm>
            <a:custGeom>
              <a:avLst/>
              <a:gdLst/>
              <a:ahLst/>
              <a:cxnLst/>
              <a:rect l="l" t="t" r="r" b="b"/>
              <a:pathLst>
                <a:path w="2509316" h="1625468" extrusionOk="0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08075" tIns="514450" rIns="860875" bIns="108075" anchor="t" anchorCtr="0">
              <a:noAutofit/>
            </a:bodyPr>
            <a:lstStyle/>
            <a:p>
              <a:pPr marL="114300" marR="0" lvl="1" indent="-1270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Phân tích phát thải khí nhà kính (KNK)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Khả năng chống chịu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Rủi ro vật lý &amp; chuyển đổi</a:t>
              </a:r>
              <a:endParaRPr/>
            </a:p>
          </p:txBody>
        </p:sp>
        <p:sp>
          <p:nvSpPr>
            <p:cNvPr id="119" name="Google Shape;119;p6"/>
            <p:cNvSpPr/>
            <p:nvPr/>
          </p:nvSpPr>
          <p:spPr>
            <a:xfrm>
              <a:off x="7583698" y="1526425"/>
              <a:ext cx="3693136" cy="1792436"/>
            </a:xfrm>
            <a:custGeom>
              <a:avLst/>
              <a:gdLst/>
              <a:ahLst/>
              <a:cxnLst/>
              <a:rect l="l" t="t" r="r" b="b"/>
              <a:pathLst>
                <a:path w="2509316" h="1625468" extrusionOk="0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860875" tIns="108075" rIns="108075" bIns="514450" anchor="t" anchorCtr="0">
              <a:noAutofit/>
            </a:bodyPr>
            <a:lstStyle/>
            <a:p>
              <a:pPr marL="114300" marR="0" lvl="0" indent="-1270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Phát thải khí (CO2, NOx) tiếng ồn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CTR, nước thải</a:t>
              </a:r>
              <a:endParaRPr/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Đa dạng sinh học, sử dụng đất, nước</a:t>
              </a:r>
              <a:endParaRPr/>
            </a:p>
          </p:txBody>
        </p:sp>
        <p:sp>
          <p:nvSpPr>
            <p:cNvPr id="120" name="Google Shape;120;p6"/>
            <p:cNvSpPr/>
            <p:nvPr/>
          </p:nvSpPr>
          <p:spPr>
            <a:xfrm>
              <a:off x="970982" y="1516124"/>
              <a:ext cx="3958616" cy="2011852"/>
            </a:xfrm>
            <a:custGeom>
              <a:avLst/>
              <a:gdLst/>
              <a:ahLst/>
              <a:cxnLst/>
              <a:rect l="l" t="t" r="r" b="b"/>
              <a:pathLst>
                <a:path w="2509316" h="1625468" extrusionOk="0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08075" tIns="108075" rIns="860875" bIns="514450" anchor="t" anchorCtr="0">
              <a:noAutofit/>
            </a:bodyPr>
            <a:lstStyle/>
            <a:p>
              <a:pPr marL="114300" marR="0" lvl="1" indent="-12700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Việc làm, thu nhập</a:t>
              </a:r>
              <a:endParaRPr sz="20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Chuyển giao công nghệ</a:t>
              </a:r>
              <a:endParaRPr sz="20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Năng lượng sạch, giảm phát thải</a:t>
              </a:r>
              <a:endParaRPr sz="2000" b="0" i="0" u="none" strike="noStrike" cap="none">
                <a:solidFill>
                  <a:srgbClr val="FFFFFF"/>
                </a:solidFill>
                <a:latin typeface="Cambria"/>
                <a:ea typeface="Cambria"/>
                <a:cs typeface="Cambria"/>
                <a:sym typeface="Cambria"/>
              </a:endParaRPr>
            </a:p>
            <a:p>
              <a:pPr marL="114300" marR="0" lvl="1" indent="-127000" algn="l" rtl="0">
                <a:lnSpc>
                  <a:spcPct val="90000"/>
                </a:lnSpc>
                <a:spcBef>
                  <a:spcPts val="300"/>
                </a:spcBef>
                <a:spcAft>
                  <a:spcPts val="0"/>
                </a:spcAft>
                <a:buClr>
                  <a:srgbClr val="000000"/>
                </a:buClr>
                <a:buSzPts val="2000"/>
                <a:buFont typeface="Arial"/>
                <a:buChar char="•"/>
              </a:pPr>
              <a:r>
                <a:rPr lang="en-US" sz="2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Đóng góp cho mục tiêu PTBV (SDGs)</a:t>
              </a:r>
              <a:endParaRPr/>
            </a:p>
          </p:txBody>
        </p:sp>
        <p:sp>
          <p:nvSpPr>
            <p:cNvPr id="121" name="Google Shape;121;p6"/>
            <p:cNvSpPr/>
            <p:nvPr/>
          </p:nvSpPr>
          <p:spPr>
            <a:xfrm>
              <a:off x="3998800" y="1745658"/>
              <a:ext cx="2199462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0" y="2199462"/>
                  </a:moveTo>
                  <a:cubicBezTo>
                    <a:pt x="0" y="984733"/>
                    <a:pt x="984733" y="0"/>
                    <a:pt x="2199462" y="0"/>
                  </a:cubicBezTo>
                  <a:lnTo>
                    <a:pt x="2199462" y="2199462"/>
                  </a:lnTo>
                  <a:lnTo>
                    <a:pt x="0" y="2199462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843325" tIns="843325" rIns="199125" bIns="199125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Tác động tích cực</a:t>
              </a:r>
              <a:endParaRPr/>
            </a:p>
          </p:txBody>
        </p:sp>
        <p:sp>
          <p:nvSpPr>
            <p:cNvPr id="122" name="Google Shape;122;p6"/>
            <p:cNvSpPr/>
            <p:nvPr/>
          </p:nvSpPr>
          <p:spPr>
            <a:xfrm>
              <a:off x="6299853" y="1745658"/>
              <a:ext cx="2199462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0" y="0"/>
                  </a:moveTo>
                  <a:cubicBezTo>
                    <a:pt x="1214729" y="0"/>
                    <a:pt x="2199462" y="984733"/>
                    <a:pt x="2199462" y="2199462"/>
                  </a:cubicBezTo>
                  <a:lnTo>
                    <a:pt x="0" y="2199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99125" tIns="843325" rIns="843325" bIns="1991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3000"/>
                <a:buFont typeface="Arial"/>
                <a:buNone/>
              </a:pPr>
              <a:r>
                <a:rPr lang="en-US" sz="30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Tác động môi trường</a:t>
              </a:r>
              <a:endParaRPr/>
            </a:p>
          </p:txBody>
        </p:sp>
        <p:sp>
          <p:nvSpPr>
            <p:cNvPr id="123" name="Google Shape;123;p6"/>
            <p:cNvSpPr/>
            <p:nvPr/>
          </p:nvSpPr>
          <p:spPr>
            <a:xfrm>
              <a:off x="6299853" y="4046712"/>
              <a:ext cx="2199463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2199462" y="0"/>
                  </a:moveTo>
                  <a:cubicBezTo>
                    <a:pt x="2199462" y="1214729"/>
                    <a:pt x="1214729" y="2199462"/>
                    <a:pt x="0" y="2199462"/>
                  </a:cubicBezTo>
                  <a:lnTo>
                    <a:pt x="0" y="0"/>
                  </a:lnTo>
                  <a:lnTo>
                    <a:pt x="2199462" y="0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199125" tIns="199125" rIns="843325" bIns="843325" anchor="ctr" anchorCtr="0">
              <a:noAutofit/>
            </a:bodyPr>
            <a:lstStyle/>
            <a:p>
              <a:pPr marL="0" marR="0" lvl="0" indent="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Tác động xã hội</a:t>
              </a:r>
              <a:endParaRPr/>
            </a:p>
          </p:txBody>
        </p:sp>
        <p:sp>
          <p:nvSpPr>
            <p:cNvPr id="124" name="Google Shape;124;p6"/>
            <p:cNvSpPr/>
            <p:nvPr/>
          </p:nvSpPr>
          <p:spPr>
            <a:xfrm>
              <a:off x="3998799" y="4046712"/>
              <a:ext cx="2199463" cy="2199462"/>
            </a:xfrm>
            <a:custGeom>
              <a:avLst/>
              <a:gdLst/>
              <a:ahLst/>
              <a:cxnLst/>
              <a:rect l="l" t="t" r="r" b="b"/>
              <a:pathLst>
                <a:path w="2199462" h="2199462" extrusionOk="0">
                  <a:moveTo>
                    <a:pt x="2199462" y="2199462"/>
                  </a:moveTo>
                  <a:cubicBezTo>
                    <a:pt x="984733" y="2199462"/>
                    <a:pt x="0" y="1214729"/>
                    <a:pt x="0" y="0"/>
                  </a:cubicBezTo>
                  <a:lnTo>
                    <a:pt x="2199462" y="0"/>
                  </a:lnTo>
                  <a:lnTo>
                    <a:pt x="2199462" y="2199462"/>
                  </a:ln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843325" tIns="199125" rIns="199125" bIns="843325" anchor="ctr" anchorCtr="0">
              <a:noAutofit/>
            </a:bodyPr>
            <a:lstStyle/>
            <a:p>
              <a:pPr marL="0" marR="0" lvl="0" indent="0" algn="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2800"/>
                <a:buFont typeface="Arial"/>
                <a:buNone/>
              </a:pPr>
              <a:r>
                <a:rPr lang="en-US" sz="2800" b="0" i="0" u="none" strike="noStrike" cap="none">
                  <a:solidFill>
                    <a:srgbClr val="FFFFFF"/>
                  </a:solidFill>
                  <a:latin typeface="Cambria"/>
                  <a:ea typeface="Cambria"/>
                  <a:cs typeface="Cambria"/>
                  <a:sym typeface="Cambria"/>
                </a:rPr>
                <a:t>Rủi ro khí hậu &amp; BĐKH</a:t>
              </a:r>
              <a:endParaRPr/>
            </a:p>
          </p:txBody>
        </p:sp>
        <p:sp>
          <p:nvSpPr>
            <p:cNvPr id="125" name="Google Shape;125;p6"/>
            <p:cNvSpPr/>
            <p:nvPr/>
          </p:nvSpPr>
          <p:spPr>
            <a:xfrm>
              <a:off x="5869358" y="3538753"/>
              <a:ext cx="759398" cy="66034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618" y="60000"/>
                  </a:moveTo>
                  <a:lnTo>
                    <a:pt x="5618" y="60000"/>
                  </a:lnTo>
                  <a:cubicBezTo>
                    <a:pt x="5618" y="34955"/>
                    <a:pt x="23943" y="13398"/>
                    <a:pt x="49386" y="8510"/>
                  </a:cubicBezTo>
                  <a:cubicBezTo>
                    <a:pt x="74830" y="3622"/>
                    <a:pt x="100307" y="16764"/>
                    <a:pt x="110239" y="39901"/>
                  </a:cubicBezTo>
                  <a:lnTo>
                    <a:pt x="114866" y="39901"/>
                  </a:lnTo>
                  <a:lnTo>
                    <a:pt x="108764" y="60000"/>
                  </a:lnTo>
                  <a:lnTo>
                    <a:pt x="92393" y="39901"/>
                  </a:lnTo>
                  <a:lnTo>
                    <a:pt x="96425" y="39901"/>
                  </a:lnTo>
                  <a:cubicBezTo>
                    <a:pt x="86139" y="25819"/>
                    <a:pt x="66388" y="19335"/>
                    <a:pt x="47959" y="23990"/>
                  </a:cubicBezTo>
                  <a:cubicBezTo>
                    <a:pt x="29530" y="28645"/>
                    <a:pt x="16854" y="43320"/>
                    <a:pt x="16854" y="60000"/>
                  </a:cubicBez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26" name="Google Shape;126;p6"/>
            <p:cNvSpPr/>
            <p:nvPr/>
          </p:nvSpPr>
          <p:spPr>
            <a:xfrm rot="10800000">
              <a:off x="5869358" y="3792732"/>
              <a:ext cx="759398" cy="660346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5618" y="60000"/>
                  </a:moveTo>
                  <a:lnTo>
                    <a:pt x="5618" y="60000"/>
                  </a:lnTo>
                  <a:cubicBezTo>
                    <a:pt x="5618" y="34955"/>
                    <a:pt x="23943" y="13398"/>
                    <a:pt x="49386" y="8510"/>
                  </a:cubicBezTo>
                  <a:cubicBezTo>
                    <a:pt x="74830" y="3622"/>
                    <a:pt x="100307" y="16764"/>
                    <a:pt x="110239" y="39901"/>
                  </a:cubicBezTo>
                  <a:lnTo>
                    <a:pt x="114866" y="39901"/>
                  </a:lnTo>
                  <a:lnTo>
                    <a:pt x="108764" y="60000"/>
                  </a:lnTo>
                  <a:lnTo>
                    <a:pt x="92393" y="39901"/>
                  </a:lnTo>
                  <a:lnTo>
                    <a:pt x="96425" y="39901"/>
                  </a:lnTo>
                  <a:cubicBezTo>
                    <a:pt x="86139" y="25819"/>
                    <a:pt x="66388" y="19335"/>
                    <a:pt x="47959" y="23990"/>
                  </a:cubicBezTo>
                  <a:cubicBezTo>
                    <a:pt x="29530" y="28645"/>
                    <a:pt x="16854" y="43320"/>
                    <a:pt x="16854" y="60000"/>
                  </a:cubicBezTo>
                  <a:close/>
                </a:path>
              </a:pathLst>
            </a:custGeom>
            <a:solidFill>
              <a:srgbClr val="000000">
                <a:alpha val="49803"/>
              </a:srgbClr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endParaRPr sz="14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2" name="Freeform: Shape 1">
            <a:extLst>
              <a:ext uri="{FF2B5EF4-FFF2-40B4-BE49-F238E27FC236}">
                <a16:creationId xmlns:a16="http://schemas.microsoft.com/office/drawing/2014/main" id="{8330F881-DEEF-3731-2605-B826B0FAA8D7}"/>
              </a:ext>
            </a:extLst>
          </p:cNvPr>
          <p:cNvSpPr/>
          <p:nvPr/>
        </p:nvSpPr>
        <p:spPr>
          <a:xfrm>
            <a:off x="7557329" y="4660213"/>
            <a:ext cx="4056040" cy="1784925"/>
          </a:xfrm>
          <a:custGeom>
            <a:avLst/>
            <a:gdLst>
              <a:gd name="connsiteX0" fmla="*/ 0 w 2509316"/>
              <a:gd name="connsiteY0" fmla="*/ 162547 h 1625468"/>
              <a:gd name="connsiteX1" fmla="*/ 162547 w 2509316"/>
              <a:gd name="connsiteY1" fmla="*/ 0 h 1625468"/>
              <a:gd name="connsiteX2" fmla="*/ 2346769 w 2509316"/>
              <a:gd name="connsiteY2" fmla="*/ 0 h 1625468"/>
              <a:gd name="connsiteX3" fmla="*/ 2509316 w 2509316"/>
              <a:gd name="connsiteY3" fmla="*/ 162547 h 1625468"/>
              <a:gd name="connsiteX4" fmla="*/ 2509316 w 2509316"/>
              <a:gd name="connsiteY4" fmla="*/ 1462921 h 1625468"/>
              <a:gd name="connsiteX5" fmla="*/ 2346769 w 2509316"/>
              <a:gd name="connsiteY5" fmla="*/ 1625468 h 1625468"/>
              <a:gd name="connsiteX6" fmla="*/ 162547 w 2509316"/>
              <a:gd name="connsiteY6" fmla="*/ 1625468 h 1625468"/>
              <a:gd name="connsiteX7" fmla="*/ 0 w 2509316"/>
              <a:gd name="connsiteY7" fmla="*/ 1462921 h 1625468"/>
              <a:gd name="connsiteX8" fmla="*/ 0 w 2509316"/>
              <a:gd name="connsiteY8" fmla="*/ 162547 h 1625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09316" h="1625468">
                <a:moveTo>
                  <a:pt x="0" y="162547"/>
                </a:moveTo>
                <a:cubicBezTo>
                  <a:pt x="0" y="72775"/>
                  <a:pt x="72775" y="0"/>
                  <a:pt x="162547" y="0"/>
                </a:cubicBezTo>
                <a:lnTo>
                  <a:pt x="2346769" y="0"/>
                </a:lnTo>
                <a:cubicBezTo>
                  <a:pt x="2436541" y="0"/>
                  <a:pt x="2509316" y="72775"/>
                  <a:pt x="2509316" y="162547"/>
                </a:cubicBezTo>
                <a:lnTo>
                  <a:pt x="2509316" y="1462921"/>
                </a:lnTo>
                <a:cubicBezTo>
                  <a:pt x="2509316" y="1552693"/>
                  <a:pt x="2436541" y="1625468"/>
                  <a:pt x="2346769" y="1625468"/>
                </a:cubicBezTo>
                <a:lnTo>
                  <a:pt x="162547" y="1625468"/>
                </a:lnTo>
                <a:cubicBezTo>
                  <a:pt x="72775" y="1625468"/>
                  <a:pt x="0" y="1552693"/>
                  <a:pt x="0" y="1462921"/>
                </a:cubicBezTo>
                <a:lnTo>
                  <a:pt x="0" y="162547"/>
                </a:lnTo>
                <a:close/>
              </a:path>
            </a:pathLst>
          </a:cu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860891" tIns="108096" rIns="108096" bIns="514463" numCol="1" spcCol="1270" anchor="t" anchorCtr="0">
            <a:noAutofit/>
          </a:bodyPr>
          <a:lstStyle/>
          <a:p>
            <a:pPr marL="114300" indent="-11430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endParaRPr lang="en-US" sz="2000" kern="120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marL="114300" indent="-11430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2000" kern="1200">
                <a:latin typeface="Cambria" panose="02040503050406030204" pitchFamily="18" charset="0"/>
                <a:ea typeface="Cambria" panose="02040503050406030204" pitchFamily="18" charset="0"/>
              </a:rPr>
              <a:t>Tái định cư, mất sinh kế, ảnh hưởng cộng đồng</a:t>
            </a:r>
          </a:p>
          <a:p>
            <a:pPr marL="114300" indent="-114300" defTabSz="66675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Char char="•"/>
            </a:pPr>
            <a:r>
              <a:rPr lang="en-US" sz="2000" kern="1200">
                <a:latin typeface="Cambria" panose="02040503050406030204" pitchFamily="18" charset="0"/>
                <a:ea typeface="Cambria" panose="02040503050406030204" pitchFamily="18" charset="0"/>
              </a:rPr>
              <a:t>Sức khỏe &amp; an toàn lao động, quyền NLĐ &amp; an ninh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2E97A1-8B52-CCD5-1CAB-69DAFB755C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6</a:t>
            </a:fld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7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32" name="Google Shape;132;p7"/>
          <p:cNvSpPr txBox="1"/>
          <p:nvPr/>
        </p:nvSpPr>
        <p:spPr>
          <a:xfrm>
            <a:off x="941166" y="2081721"/>
            <a:ext cx="104946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Cam kết chiến lược của Tổ chức đối với phát triển bền vững 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>
                <a:solidFill>
                  <a:srgbClr val="000000"/>
                </a:solidFill>
                <a:latin typeface="Cambria"/>
                <a:ea typeface="Cambria"/>
                <a:cs typeface="Cambria"/>
                <a:sym typeface="Cambria"/>
              </a:rPr>
              <a:t>Tiếp cận quản lý rủi ro khi đánh giá hoạt động Tổ chức</a:t>
            </a:r>
            <a:endParaRPr sz="20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" name="Google Shape;133;p7"/>
          <p:cNvGrpSpPr/>
          <p:nvPr/>
        </p:nvGrpSpPr>
        <p:grpSpPr>
          <a:xfrm>
            <a:off x="1959863" y="2545984"/>
            <a:ext cx="8805214" cy="4345688"/>
            <a:chOff x="670708" y="-243623"/>
            <a:chExt cx="8805214" cy="4345688"/>
          </a:xfrm>
        </p:grpSpPr>
        <p:sp>
          <p:nvSpPr>
            <p:cNvPr id="134" name="Google Shape;134;p7"/>
            <p:cNvSpPr/>
            <p:nvPr/>
          </p:nvSpPr>
          <p:spPr>
            <a:xfrm>
              <a:off x="670708" y="1003176"/>
              <a:ext cx="2337165" cy="1927672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599BD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7"/>
            <p:cNvSpPr txBox="1"/>
            <p:nvPr/>
          </p:nvSpPr>
          <p:spPr>
            <a:xfrm>
              <a:off x="715069" y="1047537"/>
              <a:ext cx="2248443" cy="1425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4275" tIns="34275" rIns="34275" bIns="34275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Cam kết, vai trò &amp; trách nhiệm của Tổ chức tài chính đến PTBV 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6" name="Google Shape;136;p7"/>
            <p:cNvSpPr/>
            <p:nvPr/>
          </p:nvSpPr>
          <p:spPr>
            <a:xfrm>
              <a:off x="1947780" y="1331721"/>
              <a:ext cx="2770344" cy="2770344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502" y="88110"/>
                  </a:moveTo>
                  <a:lnTo>
                    <a:pt x="14515" y="85831"/>
                  </a:lnTo>
                  <a:lnTo>
                    <a:pt x="14515" y="85831"/>
                  </a:lnTo>
                  <a:cubicBezTo>
                    <a:pt x="23137" y="101014"/>
                    <a:pt x="38767" y="110893"/>
                    <a:pt x="56180" y="112168"/>
                  </a:cubicBezTo>
                  <a:cubicBezTo>
                    <a:pt x="73594" y="113443"/>
                    <a:pt x="90496" y="105946"/>
                    <a:pt x="101238" y="92180"/>
                  </a:cubicBezTo>
                  <a:lnTo>
                    <a:pt x="98583" y="90673"/>
                  </a:lnTo>
                  <a:lnTo>
                    <a:pt x="107492" y="86970"/>
                  </a:lnTo>
                  <a:lnTo>
                    <a:pt x="107947" y="95991"/>
                  </a:lnTo>
                  <a:lnTo>
                    <a:pt x="105291" y="94482"/>
                  </a:lnTo>
                  <a:lnTo>
                    <a:pt x="105291" y="94482"/>
                  </a:lnTo>
                  <a:cubicBezTo>
                    <a:pt x="93708" y="109696"/>
                    <a:pt x="75260" y="118078"/>
                    <a:pt x="56182" y="116795"/>
                  </a:cubicBezTo>
                  <a:cubicBezTo>
                    <a:pt x="37104" y="115512"/>
                    <a:pt x="19944" y="104737"/>
                    <a:pt x="10502" y="88110"/>
                  </a:cubicBezTo>
                  <a:close/>
                </a:path>
              </a:pathLst>
            </a:custGeom>
            <a:solidFill>
              <a:srgbClr val="B3C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7"/>
            <p:cNvSpPr/>
            <p:nvPr/>
          </p:nvSpPr>
          <p:spPr>
            <a:xfrm>
              <a:off x="1190078" y="2517776"/>
              <a:ext cx="2077480" cy="826145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7"/>
            <p:cNvSpPr txBox="1"/>
            <p:nvPr/>
          </p:nvSpPr>
          <p:spPr>
            <a:xfrm>
              <a:off x="1214275" y="2541973"/>
              <a:ext cx="2029086" cy="7777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30475" rIns="4570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None/>
              </a:pPr>
              <a:r>
                <a:rPr lang="en-US" sz="2200">
                  <a:solidFill>
                    <a:schemeClr val="l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Chính sách E&amp;S</a:t>
              </a:r>
              <a:endParaRPr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39" name="Google Shape;139;p7"/>
            <p:cNvSpPr/>
            <p:nvPr/>
          </p:nvSpPr>
          <p:spPr>
            <a:xfrm>
              <a:off x="3774890" y="1003176"/>
              <a:ext cx="2337165" cy="1927672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599BD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7"/>
            <p:cNvSpPr txBox="1"/>
            <p:nvPr/>
          </p:nvSpPr>
          <p:spPr>
            <a:xfrm>
              <a:off x="3819251" y="1460610"/>
              <a:ext cx="2248443" cy="1425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4275" tIns="34275" rIns="34275" bIns="34275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Cam kết tính minh bạch, quản trị 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Công khai thông tin của tổ chức (dv đầu tư &amp; tư vấn)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1" name="Google Shape;141;p7"/>
            <p:cNvSpPr/>
            <p:nvPr/>
          </p:nvSpPr>
          <p:spPr>
            <a:xfrm>
              <a:off x="5032486" y="-243623"/>
              <a:ext cx="3068982" cy="3068982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0241" y="31742"/>
                  </a:moveTo>
                  <a:lnTo>
                    <a:pt x="10241" y="31742"/>
                  </a:lnTo>
                  <a:cubicBezTo>
                    <a:pt x="19802" y="14908"/>
                    <a:pt x="37226" y="4048"/>
                    <a:pt x="56551" y="2881"/>
                  </a:cubicBezTo>
                  <a:cubicBezTo>
                    <a:pt x="75876" y="1714"/>
                    <a:pt x="94480" y="10398"/>
                    <a:pt x="105997" y="25960"/>
                  </a:cubicBezTo>
                  <a:lnTo>
                    <a:pt x="108398" y="24596"/>
                  </a:lnTo>
                  <a:lnTo>
                    <a:pt x="107948" y="32771"/>
                  </a:lnTo>
                  <a:lnTo>
                    <a:pt x="99946" y="29396"/>
                  </a:lnTo>
                  <a:lnTo>
                    <a:pt x="102346" y="28033"/>
                  </a:lnTo>
                  <a:lnTo>
                    <a:pt x="102346" y="28033"/>
                  </a:lnTo>
                  <a:cubicBezTo>
                    <a:pt x="91585" y="13778"/>
                    <a:pt x="74373" y="5893"/>
                    <a:pt x="56550" y="7055"/>
                  </a:cubicBezTo>
                  <a:cubicBezTo>
                    <a:pt x="38726" y="8216"/>
                    <a:pt x="22683" y="18268"/>
                    <a:pt x="13863" y="33799"/>
                  </a:cubicBezTo>
                  <a:close/>
                </a:path>
              </a:pathLst>
            </a:custGeom>
            <a:solidFill>
              <a:srgbClr val="B3CAE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7"/>
            <p:cNvSpPr/>
            <p:nvPr/>
          </p:nvSpPr>
          <p:spPr>
            <a:xfrm>
              <a:off x="4294260" y="590103"/>
              <a:ext cx="2077480" cy="826145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7"/>
            <p:cNvSpPr txBox="1"/>
            <p:nvPr/>
          </p:nvSpPr>
          <p:spPr>
            <a:xfrm>
              <a:off x="4318457" y="614300"/>
              <a:ext cx="2029086" cy="7777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30475" rIns="4570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None/>
              </a:pPr>
              <a:r>
                <a:rPr lang="en-US" sz="2200">
                  <a:solidFill>
                    <a:schemeClr val="l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Chính sách tiếp cận thông tin</a:t>
              </a:r>
              <a:endParaRPr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4" name="Google Shape;144;p7"/>
            <p:cNvSpPr/>
            <p:nvPr/>
          </p:nvSpPr>
          <p:spPr>
            <a:xfrm>
              <a:off x="6879072" y="1003176"/>
              <a:ext cx="2337165" cy="1927672"/>
            </a:xfrm>
            <a:prstGeom prst="roundRect">
              <a:avLst>
                <a:gd name="adj" fmla="val 10000"/>
              </a:avLst>
            </a:prstGeom>
            <a:solidFill>
              <a:schemeClr val="lt1">
                <a:alpha val="89803"/>
              </a:schemeClr>
            </a:solidFill>
            <a:ln w="12700" cap="flat" cmpd="sng">
              <a:solidFill>
                <a:srgbClr val="599BD5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7"/>
            <p:cNvSpPr txBox="1"/>
            <p:nvPr/>
          </p:nvSpPr>
          <p:spPr>
            <a:xfrm>
              <a:off x="6923433" y="1047537"/>
              <a:ext cx="2248443" cy="142587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34275" tIns="34275" rIns="34275" bIns="34275" anchor="t" anchorCtr="0">
              <a:noAutofit/>
            </a:bodyPr>
            <a:lstStyle/>
            <a:p>
              <a:pPr marL="171450" marR="0" lvl="1" indent="-171450" algn="l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Hướng dẫn cách xđ rủi ro &amp; tác động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  <a:p>
              <a:pPr marL="171450" marR="0" lvl="1" indent="-171450" algn="l" rtl="0">
                <a:lnSpc>
                  <a:spcPct val="90000"/>
                </a:lnSpc>
                <a:spcBef>
                  <a:spcPts val="27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Calibri"/>
                <a:buChar char="•"/>
              </a:pPr>
              <a:r>
                <a:rPr lang="en-US" sz="1700" b="0" i="0" u="none" strike="noStrike" cap="none">
                  <a:solidFill>
                    <a:schemeClr val="dk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Tránh, giảm thiểu &amp; quản lý rủi ro</a:t>
              </a:r>
              <a:endParaRPr sz="17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  <p:sp>
          <p:nvSpPr>
            <p:cNvPr id="146" name="Google Shape;146;p7"/>
            <p:cNvSpPr/>
            <p:nvPr/>
          </p:nvSpPr>
          <p:spPr>
            <a:xfrm>
              <a:off x="7398442" y="2517776"/>
              <a:ext cx="2077480" cy="826145"/>
            </a:xfrm>
            <a:prstGeom prst="roundRect">
              <a:avLst>
                <a:gd name="adj" fmla="val 10000"/>
              </a:avLst>
            </a:prstGeom>
            <a:solidFill>
              <a:srgbClr val="599BD5"/>
            </a:solidFill>
            <a:ln w="12700" cap="flat" cmpd="sng">
              <a:solidFill>
                <a:schemeClr val="lt1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7"/>
            <p:cNvSpPr txBox="1"/>
            <p:nvPr/>
          </p:nvSpPr>
          <p:spPr>
            <a:xfrm>
              <a:off x="7422639" y="2541973"/>
              <a:ext cx="2029086" cy="77775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45700" tIns="30475" rIns="45700" bIns="30475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2400"/>
                <a:buFont typeface="Calibri"/>
                <a:buNone/>
              </a:pPr>
              <a:r>
                <a:rPr lang="en-US" sz="2200">
                  <a:solidFill>
                    <a:schemeClr val="lt1"/>
                  </a:solidFill>
                  <a:latin typeface="Cambria" panose="02040503050406030204" pitchFamily="18" charset="0"/>
                  <a:ea typeface="Cambria" panose="02040503050406030204" pitchFamily="18" charset="0"/>
                  <a:cs typeface="Calibri"/>
                  <a:sym typeface="Calibri"/>
                </a:rPr>
                <a:t>Tiêu chuẩn hiệu suất</a:t>
              </a:r>
              <a:endParaRPr sz="2200">
                <a:latin typeface="Cambria" panose="02040503050406030204" pitchFamily="18" charset="0"/>
                <a:ea typeface="Cambria" panose="02040503050406030204" pitchFamily="18" charset="0"/>
              </a:endParaRPr>
            </a:p>
          </p:txBody>
        </p:sp>
      </p:grp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394EA7-E59D-99D4-0385-45D0CA2A567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7</a:t>
            </a:fld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8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53" name="Google Shape;153;p8"/>
          <p:cNvGraphicFramePr/>
          <p:nvPr/>
        </p:nvGraphicFramePr>
        <p:xfrm>
          <a:off x="294937" y="2188562"/>
          <a:ext cx="11537175" cy="440712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16783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2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35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58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Tiêu chuẩn hiệu suất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Mô tả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Nhiệm vụ</a:t>
                      </a:r>
                      <a:endParaRPr sz="1800" b="1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756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PS1</a:t>
                      </a:r>
                      <a:endParaRPr sz="1800" u="none" strike="noStrike" cap="none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u="none" strike="noStrike" cap="none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Đánh giá &amp; quản lý rủi ro và Tác động Môi trường – Xã hội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Đánh giá tích hợp, xác định tác động, rủi ro &amp; cơ hội  MT-XH của dự án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Tham vấn hiệu quả với cộng đồng địa phương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Quản lý hiệu suất MT-XH  của khách hàng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68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PS2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Lao động &amp; Điều kiện làm việc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Đảm bảo tăng trưởng kinh tế đi đôi với bảo vệ quyền lợi cơ bản của NLĐ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212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PS3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Hiệu quả Tài nguyên &amp; Ngăn ngừa Ô nhiễm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Sử dụng hiệu quả tài nguyên &amp; kiểm soát ô nhiễm để giảm thiểu tác động môi trường &amp; BĐKH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8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PS4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Sức khỏe, An toàn &amp; An ninh Cộng đồng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Giảm thiểu rủi ro về an toàn, sức khỏe &amp; an ninh có thể phát sinh từ dự án tới cộng đồng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EE661C-F66A-C7EA-2CF4-CC5A7956F6E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8</a:t>
            </a:fld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9"/>
          <p:cNvSpPr txBox="1"/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1111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Cambria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sz="3200" b="1" i="0" u="none" strike="noStrike" cap="none">
              <a:solidFill>
                <a:schemeClr val="lt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159" name="Google Shape;159;p9"/>
          <p:cNvGraphicFramePr/>
          <p:nvPr/>
        </p:nvGraphicFramePr>
        <p:xfrm>
          <a:off x="344774" y="2170307"/>
          <a:ext cx="11512450" cy="4250635"/>
        </p:xfrm>
        <a:graphic>
          <a:graphicData uri="http://schemas.openxmlformats.org/drawingml/2006/table">
            <a:tbl>
              <a:tblPr>
                <a:noFill/>
                <a:tableStyleId>{AEDAA561-1376-4D35-8E8A-CA969C866384}</a:tableStyleId>
              </a:tblPr>
              <a:tblGrid>
                <a:gridCol w="1674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7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9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0057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Tiêu chuẩn hiệu suất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Mô tả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Nhiệm vụ</a:t>
                      </a:r>
                      <a:endParaRPr sz="1800" b="1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DBE6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91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PS5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Thu hồi đất &amp; Tái định cư Bất khả kháng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Tác động tiêu cực đến cộng đồng từ việc thu hồi đất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Nguy cơ rủi ro tiền ẩn: nghèo đói kéo dài, hệ lụy kinh tế - xã hội 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811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PS6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Bảo tồn đa dạng sinh học &amp; Quản lý Bền vững TNTN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Bảo vệ đa dạng sinh học, duy trì dịch vụ HST &amp; quản lý bền vững TNTN là yếu tố cốt lõi của PTBV</a:t>
                      </a:r>
                      <a:endParaRPr/>
                    </a:p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Mối liên hệ giữa đa dạng SH &amp; dịch vụ hệ sinh thái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287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PS7</a:t>
                      </a:r>
                      <a:endParaRPr sz="1800">
                        <a:latin typeface="Cambria"/>
                        <a:ea typeface="Cambria"/>
                        <a:cs typeface="Cambria"/>
                        <a:sym typeface="Cambria"/>
                      </a:endParaRPr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Các Dân tộc bản địa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Tôn trọng quyền, văn hóa &amp; sinh kế của người dân bản địa, thúc đẩy sự tham gia &amp; phân chia lợi ích công bằng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05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PS8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Di sản văn hóa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285750" marR="0" lvl="0" indent="-28575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800"/>
                        <a:buFont typeface="Arial"/>
                        <a:buChar char="•"/>
                      </a:pPr>
                      <a:r>
                        <a:rPr lang="en-US" sz="1800" b="0" i="0" u="none" strike="noStrike" cap="none">
                          <a:solidFill>
                            <a:schemeClr val="dk1"/>
                          </a:solidFill>
                          <a:latin typeface="Cambria"/>
                          <a:ea typeface="Cambria"/>
                          <a:cs typeface="Cambria"/>
                          <a:sym typeface="Cambria"/>
                        </a:rPr>
                        <a:t>Bảo vệ di sản văn hóa khỏi các tác động tiêu cực và đảm bảo chia sẻ công bằng lợi ích từ việc sử dụng di sản vào dự án.</a:t>
                      </a:r>
                      <a:endParaRPr/>
                    </a:p>
                  </a:txBody>
                  <a:tcPr marL="91450" marR="91450" marT="45725" marB="45725" anchor="ctr">
                    <a:lnL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rgbClr val="A5C249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D2E769F-37CC-A877-D58F-D0E5C71CDD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-US" smtClean="0"/>
              <a:pPr/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6876</Words>
  <Application>Microsoft Office PowerPoint</Application>
  <PresentationFormat>Widescreen</PresentationFormat>
  <Paragraphs>722</Paragraphs>
  <Slides>52</Slides>
  <Notes>52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8" baseType="lpstr">
      <vt:lpstr>Arial</vt:lpstr>
      <vt:lpstr>Calibri</vt:lpstr>
      <vt:lpstr>Cambria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Microsoft account</dc:creator>
  <cp:lastModifiedBy>Lan Cao</cp:lastModifiedBy>
  <cp:revision>13</cp:revision>
  <dcterms:created xsi:type="dcterms:W3CDTF">2024-10-28T02:26:51Z</dcterms:created>
  <dcterms:modified xsi:type="dcterms:W3CDTF">2025-10-21T03:31:53Z</dcterms:modified>
</cp:coreProperties>
</file>