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41"/>
  </p:notesMasterIdLst>
  <p:sldIdLst>
    <p:sldId id="256" r:id="rId2"/>
    <p:sldId id="29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izMJ3OpPO/YiEnk+xK/sGIo1LGN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36984E1-AA2F-4781-A086-0F9632EE3BF2}">
  <a:tblStyle styleId="{936984E1-AA2F-4781-A086-0F9632EE3BF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9" name="Google Shape;16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5" name="Google Shape;21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5" name="Google Shape;265;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9" name="Google Shape;27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a:extLst>
            <a:ext uri="{FF2B5EF4-FFF2-40B4-BE49-F238E27FC236}">
              <a16:creationId xmlns:a16="http://schemas.microsoft.com/office/drawing/2014/main" id="{0743CAA1-AEF2-500C-DFEB-7162E761ABF1}"/>
            </a:ext>
          </a:extLst>
        </p:cNvPr>
        <p:cNvGrpSpPr/>
        <p:nvPr/>
      </p:nvGrpSpPr>
      <p:grpSpPr>
        <a:xfrm>
          <a:off x="0" y="0"/>
          <a:ext cx="0" cy="0"/>
          <a:chOff x="0" y="0"/>
          <a:chExt cx="0" cy="0"/>
        </a:xfrm>
      </p:grpSpPr>
      <p:sp>
        <p:nvSpPr>
          <p:cNvPr id="61" name="Google Shape;61;p1:notes">
            <a:extLst>
              <a:ext uri="{FF2B5EF4-FFF2-40B4-BE49-F238E27FC236}">
                <a16:creationId xmlns:a16="http://schemas.microsoft.com/office/drawing/2014/main" id="{B25442CF-60ED-D227-41A9-5918CE0F516A}"/>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 name="Google Shape;62;p1:notes">
            <a:extLst>
              <a:ext uri="{FF2B5EF4-FFF2-40B4-BE49-F238E27FC236}">
                <a16:creationId xmlns:a16="http://schemas.microsoft.com/office/drawing/2014/main" id="{E666F904-2987-D26D-69E0-E6D0F84115A0}"/>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828785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9" name="Google Shape;319;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3" name="Google Shape;403;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2" name="Google Shape;42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7" name="Google Shape;4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4" name="Google Shape;7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4" name="Google Shape;464;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5" name="Google Shape;475;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0" name="Google Shape;48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5" name="Google Shape;52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8" name="Google Shape;98;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 name="Google Shape;153;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2"/>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2"/>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42"/>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2"/>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42"/>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42"/>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42"/>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4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43"/>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2" name="Date Placeholder 1">
            <a:extLst>
              <a:ext uri="{FF2B5EF4-FFF2-40B4-BE49-F238E27FC236}">
                <a16:creationId xmlns:a16="http://schemas.microsoft.com/office/drawing/2014/main" id="{DDE92496-77A8-AEAC-6747-927DAA168D29}"/>
              </a:ext>
            </a:extLst>
          </p:cNvPr>
          <p:cNvSpPr>
            <a:spLocks noGrp="1"/>
          </p:cNvSpPr>
          <p:nvPr>
            <p:ph type="dt" idx="10"/>
          </p:nvPr>
        </p:nvSpPr>
        <p:spPr/>
        <p:txBody>
          <a:bodyPr/>
          <a:lstStyle/>
          <a:p>
            <a:endParaRPr lang="en-US"/>
          </a:p>
        </p:txBody>
      </p:sp>
      <p:sp>
        <p:nvSpPr>
          <p:cNvPr id="3" name="Footer Placeholder 2">
            <a:extLst>
              <a:ext uri="{FF2B5EF4-FFF2-40B4-BE49-F238E27FC236}">
                <a16:creationId xmlns:a16="http://schemas.microsoft.com/office/drawing/2014/main" id="{64229CF6-ABF1-56C2-B36F-9B77FC48CF50}"/>
              </a:ext>
            </a:extLst>
          </p:cNvPr>
          <p:cNvSpPr>
            <a:spLocks noGrp="1"/>
          </p:cNvSpPr>
          <p:nvPr>
            <p:ph type="ftr" idx="11"/>
          </p:nvPr>
        </p:nvSpPr>
        <p:spPr/>
        <p:txBody>
          <a:bodyPr/>
          <a:lstStyle/>
          <a:p>
            <a:endParaRPr lang="en-US"/>
          </a:p>
        </p:txBody>
      </p:sp>
      <p:sp>
        <p:nvSpPr>
          <p:cNvPr id="4" name="Slide Number Placeholder 3">
            <a:extLst>
              <a:ext uri="{FF2B5EF4-FFF2-40B4-BE49-F238E27FC236}">
                <a16:creationId xmlns:a16="http://schemas.microsoft.com/office/drawing/2014/main" id="{DB8AE4F4-67CD-3BA6-6197-A30F82F925F0}"/>
              </a:ext>
            </a:extLst>
          </p:cNvPr>
          <p:cNvSpPr>
            <a:spLocks noGrp="1"/>
          </p:cNvSpPr>
          <p:nvPr>
            <p:ph type="sldNum" idx="12"/>
          </p:nvPr>
        </p:nvSpPr>
        <p:spPr/>
        <p:txBody>
          <a:bodyPr/>
          <a:lstStyle>
            <a:lvl1pPr>
              <a:defRPr sz="1600" b="1">
                <a:latin typeface="Times New Roman" panose="02020603050405020304" pitchFamily="18" charset="0"/>
                <a:cs typeface="Times New Roman" panose="02020603050405020304" pitchFamily="18" charset="0"/>
              </a:defRPr>
            </a:lvl1pPr>
          </a:lstStyle>
          <a:p>
            <a:fld id="{00000000-1234-1234-1234-123412341234}"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MỘT SỐ KHÁI NIỆM</a:t>
            </a:r>
            <a:endParaRPr sz="3200" b="1" i="0" u="none" strike="noStrike" cap="none">
              <a:solidFill>
                <a:schemeClr val="lt1"/>
              </a:solidFill>
              <a:latin typeface="Cambria"/>
              <a:ea typeface="Cambria"/>
              <a:cs typeface="Cambria"/>
              <a:sym typeface="Cambria"/>
            </a:endParaRPr>
          </a:p>
        </p:txBody>
      </p:sp>
      <p:grpSp>
        <p:nvGrpSpPr>
          <p:cNvPr id="172" name="Google Shape;172;p10"/>
          <p:cNvGrpSpPr/>
          <p:nvPr/>
        </p:nvGrpSpPr>
        <p:grpSpPr>
          <a:xfrm>
            <a:off x="1803606" y="2115224"/>
            <a:ext cx="8584787" cy="4613413"/>
            <a:chOff x="996512" y="43357"/>
            <a:chExt cx="8584787" cy="4613413"/>
          </a:xfrm>
        </p:grpSpPr>
        <p:sp>
          <p:nvSpPr>
            <p:cNvPr id="173" name="Google Shape;173;p10"/>
            <p:cNvSpPr/>
            <p:nvPr/>
          </p:nvSpPr>
          <p:spPr>
            <a:xfrm>
              <a:off x="1164476"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0"/>
            <p:cNvSpPr txBox="1"/>
            <p:nvPr/>
          </p:nvSpPr>
          <p:spPr>
            <a:xfrm>
              <a:off x="1164476" y="225318"/>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Giai đoạn cơ sở(baseline period)</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Khoảng thời gian cụ thể được dung làm chuẩn đối chiếu để so sánh với giai đoạn báo cáo</a:t>
              </a:r>
              <a:endParaRPr/>
            </a:p>
          </p:txBody>
        </p:sp>
        <p:sp>
          <p:nvSpPr>
            <p:cNvPr id="175" name="Google Shape;175;p10"/>
            <p:cNvSpPr/>
            <p:nvPr/>
          </p:nvSpPr>
          <p:spPr>
            <a:xfrm>
              <a:off x="996512" y="43357"/>
              <a:ext cx="881811" cy="1322717"/>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0"/>
            <p:cNvSpPr/>
            <p:nvPr/>
          </p:nvSpPr>
          <p:spPr>
            <a:xfrm>
              <a:off x="5550161"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0"/>
            <p:cNvSpPr txBox="1"/>
            <p:nvPr/>
          </p:nvSpPr>
          <p:spPr>
            <a:xfrm>
              <a:off x="5550161" y="225318"/>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Đường cơ sở năng lượng (energy baseline)</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Các chuẩn định lượng đưa ra làm cơ sở cho việc so sánh hiệu quả NL</a:t>
              </a:r>
              <a:endParaRPr/>
            </a:p>
          </p:txBody>
        </p:sp>
        <p:sp>
          <p:nvSpPr>
            <p:cNvPr id="178" name="Google Shape;178;p10"/>
            <p:cNvSpPr/>
            <p:nvPr/>
          </p:nvSpPr>
          <p:spPr>
            <a:xfrm>
              <a:off x="5382197" y="43357"/>
              <a:ext cx="881811" cy="1322717"/>
            </a:xfrm>
            <a:prstGeom prst="rect">
              <a:avLst/>
            </a:prstGeom>
            <a:solidFill>
              <a:srgbClr val="CDE3C2"/>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10"/>
            <p:cNvSpPr/>
            <p:nvPr/>
          </p:nvSpPr>
          <p:spPr>
            <a:xfrm>
              <a:off x="1164476"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0"/>
            <p:cNvSpPr txBox="1"/>
            <p:nvPr/>
          </p:nvSpPr>
          <p:spPr>
            <a:xfrm>
              <a:off x="1164476"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Hành động cải tiến hiệu quả NL (EPIA)</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Hành động/ biện pháp được thực hiện/ hoạch định nhằm đạt cải tiến hiệu quả NL</a:t>
              </a:r>
              <a:endParaRPr/>
            </a:p>
          </p:txBody>
        </p:sp>
        <p:sp>
          <p:nvSpPr>
            <p:cNvPr id="181" name="Google Shape;181;p10"/>
            <p:cNvSpPr/>
            <p:nvPr/>
          </p:nvSpPr>
          <p:spPr>
            <a:xfrm>
              <a:off x="996512" y="1629218"/>
              <a:ext cx="881811" cy="1322717"/>
            </a:xfrm>
            <a:prstGeom prst="rect">
              <a:avLst/>
            </a:prstGeom>
            <a:solidFill>
              <a:srgbClr val="CFE3C1"/>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0"/>
            <p:cNvSpPr/>
            <p:nvPr/>
          </p:nvSpPr>
          <p:spPr>
            <a:xfrm>
              <a:off x="5550161"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0"/>
            <p:cNvSpPr txBox="1"/>
            <p:nvPr/>
          </p:nvSpPr>
          <p:spPr>
            <a:xfrm>
              <a:off x="5550161"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Tiêu thụ NL (energy consumption)</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Lượng NL được ứng dụng</a:t>
              </a:r>
              <a:endParaRPr/>
            </a:p>
          </p:txBody>
        </p:sp>
        <p:sp>
          <p:nvSpPr>
            <p:cNvPr id="184" name="Google Shape;184;p10"/>
            <p:cNvSpPr/>
            <p:nvPr/>
          </p:nvSpPr>
          <p:spPr>
            <a:xfrm>
              <a:off x="5382197" y="1629218"/>
              <a:ext cx="881811" cy="1322717"/>
            </a:xfrm>
            <a:prstGeom prst="rect">
              <a:avLst/>
            </a:prstGeom>
            <a:solidFill>
              <a:srgbClr val="D1E2C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0"/>
            <p:cNvSpPr/>
            <p:nvPr/>
          </p:nvSpPr>
          <p:spPr>
            <a:xfrm>
              <a:off x="1164476"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0"/>
            <p:cNvSpPr txBox="1"/>
            <p:nvPr/>
          </p:nvSpPr>
          <p:spPr>
            <a:xfrm>
              <a:off x="1164476"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Hiệu quả NL</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Kết quả có thể đo được liên quan đến hiệu suất NL, Sử dụng NL và Tiêu thụ NL</a:t>
              </a:r>
              <a:endParaRPr/>
            </a:p>
          </p:txBody>
        </p:sp>
        <p:sp>
          <p:nvSpPr>
            <p:cNvPr id="187" name="Google Shape;187;p10"/>
            <p:cNvSpPr/>
            <p:nvPr/>
          </p:nvSpPr>
          <p:spPr>
            <a:xfrm>
              <a:off x="996512" y="3215079"/>
              <a:ext cx="881811" cy="1322717"/>
            </a:xfrm>
            <a:prstGeom prst="rect">
              <a:avLst/>
            </a:prstGeom>
            <a:solidFill>
              <a:srgbClr val="D4E2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0"/>
            <p:cNvSpPr/>
            <p:nvPr/>
          </p:nvSpPr>
          <p:spPr>
            <a:xfrm>
              <a:off x="5550161"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0"/>
            <p:cNvSpPr txBox="1"/>
            <p:nvPr/>
          </p:nvSpPr>
          <p:spPr>
            <a:xfrm>
              <a:off x="5550161"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Chỉ số Hiệu quả NL (EnPI)</a:t>
              </a:r>
              <a:endParaRPr/>
            </a:p>
            <a:p>
              <a:pPr marL="0" marR="0" lvl="0" indent="0" algn="l" rtl="0">
                <a:lnSpc>
                  <a:spcPct val="90000"/>
                </a:lnSpc>
                <a:spcBef>
                  <a:spcPts val="70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Giá trị hoặc biện pháp định lượng hiệu quả NL, do tổ chức xác định</a:t>
              </a:r>
              <a:endParaRPr/>
            </a:p>
          </p:txBody>
        </p:sp>
        <p:sp>
          <p:nvSpPr>
            <p:cNvPr id="190" name="Google Shape;190;p10"/>
            <p:cNvSpPr/>
            <p:nvPr/>
          </p:nvSpPr>
          <p:spPr>
            <a:xfrm>
              <a:off x="5382197" y="3215079"/>
              <a:ext cx="881811" cy="1322717"/>
            </a:xfrm>
            <a:prstGeom prst="rect">
              <a:avLst/>
            </a:prstGeom>
            <a:solidFill>
              <a:srgbClr val="D6E1BE"/>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8B2DB907-20BA-4458-2C7D-28FE16A94273}"/>
              </a:ext>
            </a:extLst>
          </p:cNvPr>
          <p:cNvSpPr>
            <a:spLocks noGrp="1"/>
          </p:cNvSpPr>
          <p:nvPr>
            <p:ph type="sldNum" idx="12"/>
          </p:nvPr>
        </p:nvSpPr>
        <p:spPr/>
        <p:txBody>
          <a:bodyPr/>
          <a:lstStyle/>
          <a:p>
            <a:fld id="{00000000-1234-1234-1234-123412341234}"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PHƯƠNG PHÁP THIẾT LẬP BASELINE</a:t>
            </a:r>
            <a:endParaRPr sz="3200" b="1" i="0" u="none" strike="noStrike" cap="none">
              <a:solidFill>
                <a:schemeClr val="lt1"/>
              </a:solidFill>
              <a:latin typeface="Cambria"/>
              <a:ea typeface="Cambria"/>
              <a:cs typeface="Cambria"/>
              <a:sym typeface="Cambria"/>
            </a:endParaRPr>
          </a:p>
        </p:txBody>
      </p:sp>
      <p:grpSp>
        <p:nvGrpSpPr>
          <p:cNvPr id="196" name="Google Shape;196;p11"/>
          <p:cNvGrpSpPr/>
          <p:nvPr/>
        </p:nvGrpSpPr>
        <p:grpSpPr>
          <a:xfrm>
            <a:off x="579307" y="2332359"/>
            <a:ext cx="11033383" cy="4054886"/>
            <a:chOff x="4151" y="244460"/>
            <a:chExt cx="11033383" cy="4054886"/>
          </a:xfrm>
        </p:grpSpPr>
        <p:sp>
          <p:nvSpPr>
            <p:cNvPr id="197" name="Google Shape;197;p11"/>
            <p:cNvSpPr/>
            <p:nvPr/>
          </p:nvSpPr>
          <p:spPr>
            <a:xfrm>
              <a:off x="4151" y="244460"/>
              <a:ext cx="2496240" cy="980487"/>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1"/>
            <p:cNvSpPr txBox="1"/>
            <p:nvPr/>
          </p:nvSpPr>
          <p:spPr>
            <a:xfrm>
              <a:off x="4151"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Cambria"/>
                  <a:ea typeface="Cambria"/>
                  <a:cs typeface="Cambria"/>
                  <a:sym typeface="Cambria"/>
                </a:rPr>
                <a:t>Dữ liệu lịch sử</a:t>
              </a:r>
              <a:endParaRPr/>
            </a:p>
          </p:txBody>
        </p:sp>
        <p:sp>
          <p:nvSpPr>
            <p:cNvPr id="199" name="Google Shape;199;p11"/>
            <p:cNvSpPr/>
            <p:nvPr/>
          </p:nvSpPr>
          <p:spPr>
            <a:xfrm>
              <a:off x="4151" y="1224947"/>
              <a:ext cx="2496240" cy="307439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1"/>
            <p:cNvSpPr txBox="1"/>
            <p:nvPr/>
          </p:nvSpPr>
          <p:spPr>
            <a:xfrm>
              <a:off x="4151"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Sử dụng hóa đơn điện/ nhiên liệu hoặc dữ liệu đo thực tế trước dự án</a:t>
              </a:r>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Dữ liệu cần đại diện cho </a:t>
              </a:r>
              <a:r>
                <a:rPr lang="en-US" sz="2000" b="1" i="0" u="none" strike="noStrike" cap="none">
                  <a:solidFill>
                    <a:srgbClr val="000000"/>
                  </a:solidFill>
                  <a:latin typeface="Cambria"/>
                  <a:ea typeface="Cambria"/>
                  <a:cs typeface="Cambria"/>
                  <a:sym typeface="Cambria"/>
                </a:rPr>
                <a:t>điều kiện vận hành bình thường</a:t>
              </a:r>
              <a:endParaRPr/>
            </a:p>
            <a:p>
              <a:pPr marL="228600" marR="0" lvl="1" indent="-101600" algn="l" rtl="0">
                <a:lnSpc>
                  <a:spcPct val="90000"/>
                </a:lnSpc>
                <a:spcBef>
                  <a:spcPts val="300"/>
                </a:spcBef>
                <a:spcAft>
                  <a:spcPts val="0"/>
                </a:spcAft>
                <a:buClr>
                  <a:schemeClr val="dk1"/>
                </a:buClr>
                <a:buSzPts val="2000"/>
                <a:buFont typeface="Calibri"/>
                <a:buNone/>
              </a:pPr>
              <a:endParaRPr sz="2000" b="0" i="0" u="none" strike="noStrike" cap="none">
                <a:solidFill>
                  <a:srgbClr val="000000"/>
                </a:solidFill>
                <a:latin typeface="Cambria"/>
                <a:ea typeface="Cambria"/>
                <a:cs typeface="Cambria"/>
                <a:sym typeface="Cambria"/>
              </a:endParaRPr>
            </a:p>
          </p:txBody>
        </p:sp>
        <p:sp>
          <p:nvSpPr>
            <p:cNvPr id="201" name="Google Shape;201;p11"/>
            <p:cNvSpPr/>
            <p:nvPr/>
          </p:nvSpPr>
          <p:spPr>
            <a:xfrm>
              <a:off x="2849865" y="244460"/>
              <a:ext cx="2496240" cy="980487"/>
            </a:xfrm>
            <a:prstGeom prst="rect">
              <a:avLst/>
            </a:prstGeom>
            <a:solidFill>
              <a:srgbClr val="03ACD8"/>
            </a:solidFill>
            <a:ln w="25400" cap="flat" cmpd="sng">
              <a:solidFill>
                <a:srgbClr val="03AC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1"/>
            <p:cNvSpPr txBox="1"/>
            <p:nvPr/>
          </p:nvSpPr>
          <p:spPr>
            <a:xfrm>
              <a:off x="2849865" y="244460"/>
              <a:ext cx="2496240" cy="980487"/>
            </a:xfrm>
            <a:prstGeom prst="rect">
              <a:avLst/>
            </a:prstGeom>
            <a:noFill/>
            <a:ln>
              <a:noFill/>
            </a:ln>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FFFFFF"/>
                </a:buClr>
                <a:buSzPts val="2800"/>
                <a:buFont typeface="Cambria"/>
                <a:buNone/>
              </a:pPr>
              <a:r>
                <a:rPr lang="en-US" sz="2500" b="1">
                  <a:solidFill>
                    <a:srgbClr val="FFFFFF"/>
                  </a:solidFill>
                  <a:latin typeface="Cambria"/>
                  <a:ea typeface="Cambria"/>
                  <a:cs typeface="Cambria"/>
                  <a:sym typeface="Cambria"/>
                </a:rPr>
                <a:t>Thống kê hồi quy</a:t>
              </a:r>
              <a:endParaRPr sz="2500"/>
            </a:p>
          </p:txBody>
        </p:sp>
        <p:sp>
          <p:nvSpPr>
            <p:cNvPr id="203" name="Google Shape;203;p11"/>
            <p:cNvSpPr/>
            <p:nvPr/>
          </p:nvSpPr>
          <p:spPr>
            <a:xfrm>
              <a:off x="2849865" y="1224947"/>
              <a:ext cx="2496240" cy="3074399"/>
            </a:xfrm>
            <a:prstGeom prst="rect">
              <a:avLst/>
            </a:prstGeom>
            <a:solidFill>
              <a:srgbClr val="C9E2F0">
                <a:alpha val="89803"/>
              </a:srgbClr>
            </a:solidFill>
            <a:ln w="25400" cap="flat" cmpd="sng">
              <a:solidFill>
                <a:srgbClr val="C9E2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1"/>
            <p:cNvSpPr txBox="1"/>
            <p:nvPr/>
          </p:nvSpPr>
          <p:spPr>
            <a:xfrm>
              <a:off x="2849865"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ambria"/>
                <a:buChar char="•"/>
              </a:pPr>
              <a:r>
                <a:rPr lang="en-US" sz="2000" b="0" i="0" u="none" strike="noStrike" cap="none">
                  <a:solidFill>
                    <a:srgbClr val="000000"/>
                  </a:solidFill>
                  <a:latin typeface="Cambria"/>
                  <a:ea typeface="Cambria"/>
                  <a:cs typeface="Cambria"/>
                  <a:sym typeface="Cambria"/>
                </a:rPr>
                <a:t>Dùng dữ liệu năng lượng &amp; biến độc lập (VD: thời tiết, sản lượng) để xây mô hình hồi quy</a:t>
              </a:r>
              <a:endParaRPr sz="2000" b="0" i="0" u="none" strike="noStrike" cap="none">
                <a:solidFill>
                  <a:srgbClr val="000000"/>
                </a:solidFill>
                <a:latin typeface="Arial"/>
                <a:ea typeface="Arial"/>
                <a:cs typeface="Arial"/>
                <a:sym typeface="Arial"/>
              </a:endParaRPr>
            </a:p>
          </p:txBody>
        </p:sp>
        <p:sp>
          <p:nvSpPr>
            <p:cNvPr id="205" name="Google Shape;205;p11"/>
            <p:cNvSpPr/>
            <p:nvPr/>
          </p:nvSpPr>
          <p:spPr>
            <a:xfrm>
              <a:off x="5695579" y="244460"/>
              <a:ext cx="2496240" cy="980487"/>
            </a:xfrm>
            <a:prstGeom prst="rect">
              <a:avLst/>
            </a:prstGeom>
            <a:solidFill>
              <a:srgbClr val="06BED9"/>
            </a:solidFill>
            <a:ln w="25400" cap="flat" cmpd="sng">
              <a:solidFill>
                <a:srgbClr val="06BE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1"/>
            <p:cNvSpPr txBox="1"/>
            <p:nvPr/>
          </p:nvSpPr>
          <p:spPr>
            <a:xfrm>
              <a:off x="5695579"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Cambria"/>
                  <a:ea typeface="Cambria"/>
                  <a:cs typeface="Cambria"/>
                  <a:sym typeface="Cambria"/>
                </a:rPr>
                <a:t>Mô hình hóa hệ thống</a:t>
              </a:r>
              <a:endParaRPr/>
            </a:p>
          </p:txBody>
        </p:sp>
        <p:sp>
          <p:nvSpPr>
            <p:cNvPr id="207" name="Google Shape;207;p11"/>
            <p:cNvSpPr/>
            <p:nvPr/>
          </p:nvSpPr>
          <p:spPr>
            <a:xfrm>
              <a:off x="5695579" y="1224947"/>
              <a:ext cx="2496240" cy="3074399"/>
            </a:xfrm>
            <a:prstGeom prst="rect">
              <a:avLst/>
            </a:prstGeom>
            <a:solidFill>
              <a:srgbClr val="C9E7F0">
                <a:alpha val="89803"/>
              </a:srgbClr>
            </a:solidFill>
            <a:ln w="25400" cap="flat" cmpd="sng">
              <a:solidFill>
                <a:srgbClr val="C9E7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11"/>
            <p:cNvSpPr txBox="1"/>
            <p:nvPr/>
          </p:nvSpPr>
          <p:spPr>
            <a:xfrm>
              <a:off x="5695579"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Áp dụng khi điều kiện vận hành thay đổi phức tạp</a:t>
              </a:r>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Dùng phân tích hồi quy tuyến tính đa biến để liên hệ năng lượng với các biến: nhiệt độ, sản lượng, etc	</a:t>
              </a:r>
              <a:endParaRPr/>
            </a:p>
            <a:p>
              <a:pPr marL="228600" marR="0" lvl="1" indent="-101600" algn="l" rtl="0">
                <a:lnSpc>
                  <a:spcPct val="90000"/>
                </a:lnSpc>
                <a:spcBef>
                  <a:spcPts val="300"/>
                </a:spcBef>
                <a:spcAft>
                  <a:spcPts val="0"/>
                </a:spcAft>
                <a:buClr>
                  <a:schemeClr val="dk1"/>
                </a:buClr>
                <a:buSzPts val="2000"/>
                <a:buFont typeface="Courier New"/>
                <a:buNone/>
              </a:pPr>
              <a:endParaRPr sz="2000" b="0" i="0" u="none" strike="noStrike" cap="none">
                <a:solidFill>
                  <a:srgbClr val="000000"/>
                </a:solidFill>
                <a:latin typeface="Cambria"/>
                <a:ea typeface="Cambria"/>
                <a:cs typeface="Cambria"/>
                <a:sym typeface="Cambria"/>
              </a:endParaRPr>
            </a:p>
          </p:txBody>
        </p:sp>
        <p:sp>
          <p:nvSpPr>
            <p:cNvPr id="209" name="Google Shape;209;p11"/>
            <p:cNvSpPr/>
            <p:nvPr/>
          </p:nvSpPr>
          <p:spPr>
            <a:xfrm>
              <a:off x="8541294" y="244460"/>
              <a:ext cx="2496240" cy="980487"/>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11"/>
            <p:cNvSpPr txBox="1"/>
            <p:nvPr/>
          </p:nvSpPr>
          <p:spPr>
            <a:xfrm>
              <a:off x="8541294"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Cambria"/>
                  <a:ea typeface="Cambria"/>
                  <a:cs typeface="Cambria"/>
                  <a:sym typeface="Cambria"/>
                </a:rPr>
                <a:t>Mô phỏng năng lượng</a:t>
              </a:r>
              <a:endParaRPr/>
            </a:p>
          </p:txBody>
        </p:sp>
        <p:sp>
          <p:nvSpPr>
            <p:cNvPr id="211" name="Google Shape;211;p11"/>
            <p:cNvSpPr/>
            <p:nvPr/>
          </p:nvSpPr>
          <p:spPr>
            <a:xfrm>
              <a:off x="8541294" y="1224947"/>
              <a:ext cx="2496240" cy="307439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1"/>
            <p:cNvSpPr txBox="1"/>
            <p:nvPr/>
          </p:nvSpPr>
          <p:spPr>
            <a:xfrm>
              <a:off x="8541294"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Dùng cho công trình mới hoặc không có dữ liệu quá khứ</a:t>
              </a:r>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Sử dụng các phần mềm: eQuest, EnergyPlus để mô phỏng baseline giả định</a:t>
              </a:r>
              <a:endParaRPr/>
            </a:p>
            <a:p>
              <a:pPr marL="228600" marR="0" lvl="1" indent="-101600" algn="l" rtl="0">
                <a:lnSpc>
                  <a:spcPct val="90000"/>
                </a:lnSpc>
                <a:spcBef>
                  <a:spcPts val="300"/>
                </a:spcBef>
                <a:spcAft>
                  <a:spcPts val="0"/>
                </a:spcAft>
                <a:buClr>
                  <a:schemeClr val="dk1"/>
                </a:buClr>
                <a:buSzPts val="2000"/>
                <a:buFont typeface="Courier New"/>
                <a:buNone/>
              </a:pPr>
              <a:endParaRPr sz="2000" b="0" i="0" u="none" strike="noStrike" cap="none">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594E7FC6-E4D6-F7FF-A99C-8C590B1CE4F5}"/>
              </a:ext>
            </a:extLst>
          </p:cNvPr>
          <p:cNvSpPr>
            <a:spLocks noGrp="1"/>
          </p:cNvSpPr>
          <p:nvPr>
            <p:ph type="sldNum" idx="12"/>
          </p:nvPr>
        </p:nvSpPr>
        <p:spPr/>
        <p:txBody>
          <a:bodyPr/>
          <a:lstStyle/>
          <a:p>
            <a:fld id="{00000000-1234-1234-1234-123412341234}" type="slidenum">
              <a:rPr lang="en-US" smtClean="0"/>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1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ĐIỀU KIỆN VẬN HÀNH (OPERATING CONDITIONS)</a:t>
            </a:r>
            <a:endParaRPr sz="3200" b="1" i="0" u="none" strike="noStrike" cap="none">
              <a:solidFill>
                <a:schemeClr val="lt1"/>
              </a:solidFill>
              <a:latin typeface="Cambria"/>
              <a:ea typeface="Cambria"/>
              <a:cs typeface="Cambria"/>
              <a:sym typeface="Cambria"/>
            </a:endParaRPr>
          </a:p>
        </p:txBody>
      </p:sp>
      <p:sp>
        <p:nvSpPr>
          <p:cNvPr id="218" name="Google Shape;218;p12"/>
          <p:cNvSpPr txBox="1"/>
          <p:nvPr/>
        </p:nvSpPr>
        <p:spPr>
          <a:xfrm>
            <a:off x="555950" y="2248858"/>
            <a:ext cx="11080100" cy="16312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Cambria"/>
                <a:ea typeface="Cambria"/>
                <a:cs typeface="Cambria"/>
                <a:sym typeface="Cambria"/>
              </a:rPr>
              <a:t>Khái niệm:</a:t>
            </a:r>
            <a:endParaRPr/>
          </a:p>
          <a:p>
            <a:pPr marL="342900" marR="0" lvl="0" indent="-342900" algn="l" rtl="0">
              <a:spcBef>
                <a:spcPts val="0"/>
              </a:spcBef>
              <a:spcAft>
                <a:spcPts val="0"/>
              </a:spcAft>
              <a:buClr>
                <a:srgbClr val="000000"/>
              </a:buClr>
              <a:buSzPts val="2000"/>
              <a:buFont typeface="Arial"/>
              <a:buChar char="•"/>
            </a:pPr>
            <a:r>
              <a:rPr lang="en-US" sz="2000" b="1">
                <a:solidFill>
                  <a:srgbClr val="000000"/>
                </a:solidFill>
                <a:latin typeface="Cambria"/>
                <a:ea typeface="Cambria"/>
                <a:cs typeface="Cambria"/>
                <a:sym typeface="Cambria"/>
              </a:rPr>
              <a:t>Yếu tố ảnh hưởng trực tiếp đến mức sử dụng năng lượng trong công trình/ trang thiết bị, ngoài tác động của các biện pháp năng lượng (ECMs)</a:t>
            </a:r>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Cambria"/>
                <a:ea typeface="Cambria"/>
                <a:cs typeface="Cambria"/>
                <a:sym typeface="Cambria"/>
              </a:rPr>
              <a:t>Nếu điều kiện này thay đổi giữa thời điểm “trước” và “sau” khi triển khai ECM</a:t>
            </a:r>
            <a:endParaRPr/>
          </a:p>
          <a:p>
            <a:pPr marL="342900" marR="0" lvl="6" indent="-342900" algn="l" rtl="0">
              <a:spcBef>
                <a:spcPts val="0"/>
              </a:spcBef>
              <a:spcAft>
                <a:spcPts val="0"/>
              </a:spcAft>
              <a:buClr>
                <a:srgbClr val="000000"/>
              </a:buClr>
              <a:buSzPts val="2000"/>
              <a:buFont typeface="Noto Sans Symbols"/>
              <a:buChar char="⮚"/>
            </a:pPr>
            <a:r>
              <a:rPr lang="en-US" sz="2000" b="0" i="0" u="none" strike="noStrike" cap="none">
                <a:solidFill>
                  <a:srgbClr val="000000"/>
                </a:solidFill>
                <a:latin typeface="Cambria"/>
                <a:ea typeface="Cambria"/>
                <a:cs typeface="Cambria"/>
                <a:sym typeface="Cambria"/>
              </a:rPr>
              <a:t> Điều chỉnh lại Baseline hoặc Measured Use để xác định lượng tiết kiệm thực tế</a:t>
            </a:r>
            <a:endParaRPr sz="2000" b="0" i="0" u="none" strike="noStrike" cap="none">
              <a:solidFill>
                <a:srgbClr val="000000"/>
              </a:solidFill>
              <a:latin typeface="Cambria"/>
              <a:ea typeface="Cambria"/>
              <a:cs typeface="Cambria"/>
              <a:sym typeface="Cambria"/>
            </a:endParaRPr>
          </a:p>
        </p:txBody>
      </p:sp>
      <p:grpSp>
        <p:nvGrpSpPr>
          <p:cNvPr id="219" name="Google Shape;219;p12"/>
          <p:cNvGrpSpPr/>
          <p:nvPr/>
        </p:nvGrpSpPr>
        <p:grpSpPr>
          <a:xfrm>
            <a:off x="4397962" y="3879904"/>
            <a:ext cx="3070186" cy="2977344"/>
            <a:chOff x="1813011" y="-170"/>
            <a:chExt cx="3070186" cy="2977344"/>
          </a:xfrm>
        </p:grpSpPr>
        <p:sp>
          <p:nvSpPr>
            <p:cNvPr id="220" name="Google Shape;220;p12"/>
            <p:cNvSpPr/>
            <p:nvPr/>
          </p:nvSpPr>
          <p:spPr>
            <a:xfrm>
              <a:off x="3700354"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2"/>
            <p:cNvSpPr txBox="1"/>
            <p:nvPr/>
          </p:nvSpPr>
          <p:spPr>
            <a:xfrm>
              <a:off x="3700354"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Cambria"/>
                  <a:ea typeface="Cambria"/>
                  <a:cs typeface="Cambria"/>
                  <a:sym typeface="Cambria"/>
                </a:rPr>
                <a:t>Tải sử dụng</a:t>
              </a:r>
              <a:endParaRPr sz="1800" b="0">
                <a:solidFill>
                  <a:schemeClr val="dk1"/>
                </a:solidFill>
                <a:latin typeface="Cambria"/>
                <a:ea typeface="Cambria"/>
                <a:cs typeface="Cambria"/>
                <a:sym typeface="Cambria"/>
              </a:endParaRPr>
            </a:p>
          </p:txBody>
        </p:sp>
        <p:sp>
          <p:nvSpPr>
            <p:cNvPr id="222" name="Google Shape;222;p12"/>
            <p:cNvSpPr/>
            <p:nvPr/>
          </p:nvSpPr>
          <p:spPr>
            <a:xfrm>
              <a:off x="1965880" y="-170"/>
              <a:ext cx="2764449" cy="2764449"/>
            </a:xfrm>
            <a:custGeom>
              <a:avLst/>
              <a:gdLst/>
              <a:ahLst/>
              <a:cxnLst/>
              <a:rect l="l" t="t" r="r" b="b"/>
              <a:pathLst>
                <a:path w="120000" h="120000" extrusionOk="0">
                  <a:moveTo>
                    <a:pt x="108083" y="31609"/>
                  </a:moveTo>
                  <a:lnTo>
                    <a:pt x="108083" y="31609"/>
                  </a:lnTo>
                  <a:cubicBezTo>
                    <a:pt x="112355" y="38845"/>
                    <a:pt x="114940" y="46952"/>
                    <a:pt x="115643" y="55326"/>
                  </a:cubicBezTo>
                  <a:lnTo>
                    <a:pt x="119790" y="55361"/>
                  </a:lnTo>
                  <a:lnTo>
                    <a:pt x="112717" y="60445"/>
                  </a:lnTo>
                  <a:lnTo>
                    <a:pt x="105227" y="55238"/>
                  </a:lnTo>
                  <a:lnTo>
                    <a:pt x="109372" y="55273"/>
                  </a:lnTo>
                  <a:cubicBezTo>
                    <a:pt x="108679" y="48037"/>
                    <a:pt x="106404" y="41042"/>
                    <a:pt x="102709" y="34783"/>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12"/>
            <p:cNvSpPr/>
            <p:nvPr/>
          </p:nvSpPr>
          <p:spPr>
            <a:xfrm>
              <a:off x="4145895"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2"/>
            <p:cNvSpPr txBox="1"/>
            <p:nvPr/>
          </p:nvSpPr>
          <p:spPr>
            <a:xfrm>
              <a:off x="4145895"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Cambria"/>
                  <a:ea typeface="Cambria"/>
                  <a:cs typeface="Cambria"/>
                  <a:sym typeface="Cambria"/>
                </a:rPr>
                <a:t>Thời tiết/ Môi trường</a:t>
              </a:r>
              <a:endParaRPr sz="1800" b="0">
                <a:solidFill>
                  <a:schemeClr val="dk1"/>
                </a:solidFill>
                <a:latin typeface="Cambria"/>
                <a:ea typeface="Cambria"/>
                <a:cs typeface="Cambria"/>
                <a:sym typeface="Cambria"/>
              </a:endParaRPr>
            </a:p>
          </p:txBody>
        </p:sp>
        <p:sp>
          <p:nvSpPr>
            <p:cNvPr id="225" name="Google Shape;225;p12"/>
            <p:cNvSpPr/>
            <p:nvPr/>
          </p:nvSpPr>
          <p:spPr>
            <a:xfrm>
              <a:off x="1965880" y="-170"/>
              <a:ext cx="2764449" cy="2764449"/>
            </a:xfrm>
            <a:custGeom>
              <a:avLst/>
              <a:gdLst/>
              <a:ahLst/>
              <a:cxnLst/>
              <a:rect l="l" t="t" r="r" b="b"/>
              <a:pathLst>
                <a:path w="120000" h="120000" extrusionOk="0">
                  <a:moveTo>
                    <a:pt x="104264" y="94039"/>
                  </a:moveTo>
                  <a:cubicBezTo>
                    <a:pt x="98357" y="101721"/>
                    <a:pt x="90553" y="107733"/>
                    <a:pt x="81619" y="111484"/>
                  </a:cubicBezTo>
                  <a:lnTo>
                    <a:pt x="82865" y="115439"/>
                  </a:lnTo>
                  <a:lnTo>
                    <a:pt x="75846" y="110281"/>
                  </a:lnTo>
                  <a:lnTo>
                    <a:pt x="78488" y="101550"/>
                  </a:lnTo>
                  <a:lnTo>
                    <a:pt x="79734" y="105503"/>
                  </a:lnTo>
                  <a:lnTo>
                    <a:pt x="79734" y="105503"/>
                  </a:lnTo>
                  <a:cubicBezTo>
                    <a:pt x="87450" y="102156"/>
                    <a:pt x="94189" y="96902"/>
                    <a:pt x="99317" y="90235"/>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12"/>
            <p:cNvSpPr/>
            <p:nvPr/>
          </p:nvSpPr>
          <p:spPr>
            <a:xfrm>
              <a:off x="2979453" y="223987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12"/>
            <p:cNvSpPr txBox="1"/>
            <p:nvPr/>
          </p:nvSpPr>
          <p:spPr>
            <a:xfrm>
              <a:off x="2979453" y="223987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Cambria"/>
                  <a:ea typeface="Cambria"/>
                  <a:cs typeface="Cambria"/>
                  <a:sym typeface="Cambria"/>
                </a:rPr>
                <a:t>Sản lượng/Hoạt động sản xuất</a:t>
              </a:r>
              <a:endParaRPr sz="1800" b="0">
                <a:solidFill>
                  <a:schemeClr val="dk1"/>
                </a:solidFill>
                <a:latin typeface="Cambria"/>
                <a:ea typeface="Cambria"/>
                <a:cs typeface="Cambria"/>
                <a:sym typeface="Cambria"/>
              </a:endParaRPr>
            </a:p>
          </p:txBody>
        </p:sp>
        <p:sp>
          <p:nvSpPr>
            <p:cNvPr id="228" name="Google Shape;228;p12"/>
            <p:cNvSpPr/>
            <p:nvPr/>
          </p:nvSpPr>
          <p:spPr>
            <a:xfrm>
              <a:off x="1965880" y="-170"/>
              <a:ext cx="2764449" cy="2764449"/>
            </a:xfrm>
            <a:custGeom>
              <a:avLst/>
              <a:gdLst/>
              <a:ahLst/>
              <a:cxnLst/>
              <a:rect l="l" t="t" r="r" b="b"/>
              <a:pathLst>
                <a:path w="120000" h="120000" extrusionOk="0">
                  <a:moveTo>
                    <a:pt x="43216" y="113257"/>
                  </a:moveTo>
                  <a:cubicBezTo>
                    <a:pt x="33974" y="110344"/>
                    <a:pt x="25649" y="105077"/>
                    <a:pt x="19060" y="97972"/>
                  </a:cubicBezTo>
                  <a:lnTo>
                    <a:pt x="15772" y="100500"/>
                  </a:lnTo>
                  <a:lnTo>
                    <a:pt x="18209" y="92137"/>
                  </a:lnTo>
                  <a:lnTo>
                    <a:pt x="27317" y="91622"/>
                  </a:lnTo>
                  <a:lnTo>
                    <a:pt x="24031" y="94149"/>
                  </a:lnTo>
                  <a:lnTo>
                    <a:pt x="24031" y="94149"/>
                  </a:lnTo>
                  <a:cubicBezTo>
                    <a:pt x="29822" y="100249"/>
                    <a:pt x="37070" y="104776"/>
                    <a:pt x="45092" y="107304"/>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2"/>
            <p:cNvSpPr/>
            <p:nvPr/>
          </p:nvSpPr>
          <p:spPr>
            <a:xfrm>
              <a:off x="1813011"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2"/>
            <p:cNvSpPr txBox="1"/>
            <p:nvPr/>
          </p:nvSpPr>
          <p:spPr>
            <a:xfrm>
              <a:off x="1813011"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Cambria"/>
                  <a:ea typeface="Cambria"/>
                  <a:cs typeface="Cambria"/>
                  <a:sym typeface="Cambria"/>
                </a:rPr>
                <a:t>Mức độ bảo trì</a:t>
              </a:r>
              <a:endParaRPr sz="1800" b="0">
                <a:solidFill>
                  <a:schemeClr val="dk1"/>
                </a:solidFill>
                <a:latin typeface="Cambria"/>
                <a:ea typeface="Cambria"/>
                <a:cs typeface="Cambria"/>
                <a:sym typeface="Cambria"/>
              </a:endParaRPr>
            </a:p>
          </p:txBody>
        </p:sp>
        <p:sp>
          <p:nvSpPr>
            <p:cNvPr id="231" name="Google Shape;231;p12"/>
            <p:cNvSpPr/>
            <p:nvPr/>
          </p:nvSpPr>
          <p:spPr>
            <a:xfrm>
              <a:off x="1965880" y="-170"/>
              <a:ext cx="2764449" cy="2764449"/>
            </a:xfrm>
            <a:custGeom>
              <a:avLst/>
              <a:gdLst/>
              <a:ahLst/>
              <a:cxnLst/>
              <a:rect l="l" t="t" r="r" b="b"/>
              <a:pathLst>
                <a:path w="120000" h="120000" extrusionOk="0">
                  <a:moveTo>
                    <a:pt x="4163" y="60471"/>
                  </a:moveTo>
                  <a:lnTo>
                    <a:pt x="4163" y="60471"/>
                  </a:lnTo>
                  <a:cubicBezTo>
                    <a:pt x="4092" y="52068"/>
                    <a:pt x="5919" y="43758"/>
                    <a:pt x="9506" y="36159"/>
                  </a:cubicBezTo>
                  <a:lnTo>
                    <a:pt x="5935" y="34051"/>
                  </a:lnTo>
                  <a:lnTo>
                    <a:pt x="14604" y="33196"/>
                  </a:lnTo>
                  <a:lnTo>
                    <a:pt x="18476" y="41455"/>
                  </a:lnTo>
                  <a:lnTo>
                    <a:pt x="14906" y="39348"/>
                  </a:lnTo>
                  <a:lnTo>
                    <a:pt x="14906" y="39348"/>
                  </a:lnTo>
                  <a:cubicBezTo>
                    <a:pt x="11880" y="45957"/>
                    <a:pt x="10343" y="53150"/>
                    <a:pt x="10404" y="60418"/>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2"/>
            <p:cNvSpPr/>
            <p:nvPr/>
          </p:nvSpPr>
          <p:spPr>
            <a:xfrm>
              <a:off x="2258553"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2"/>
            <p:cNvSpPr txBox="1"/>
            <p:nvPr/>
          </p:nvSpPr>
          <p:spPr>
            <a:xfrm>
              <a:off x="2258553"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Cambria"/>
                  <a:ea typeface="Cambria"/>
                  <a:cs typeface="Cambria"/>
                  <a:sym typeface="Cambria"/>
                </a:rPr>
                <a:t>Cách vận hành</a:t>
              </a:r>
              <a:endParaRPr sz="1800" b="0">
                <a:solidFill>
                  <a:schemeClr val="dk1"/>
                </a:solidFill>
                <a:latin typeface="Cambria"/>
                <a:ea typeface="Cambria"/>
                <a:cs typeface="Cambria"/>
                <a:sym typeface="Cambria"/>
              </a:endParaRPr>
            </a:p>
          </p:txBody>
        </p:sp>
        <p:sp>
          <p:nvSpPr>
            <p:cNvPr id="234" name="Google Shape;234;p12"/>
            <p:cNvSpPr/>
            <p:nvPr/>
          </p:nvSpPr>
          <p:spPr>
            <a:xfrm>
              <a:off x="1965880" y="-170"/>
              <a:ext cx="2764449" cy="2764449"/>
            </a:xfrm>
            <a:custGeom>
              <a:avLst/>
              <a:gdLst/>
              <a:ahLst/>
              <a:cxnLst/>
              <a:rect l="l" t="t" r="r" b="b"/>
              <a:pathLst>
                <a:path w="120000" h="120000" extrusionOk="0">
                  <a:moveTo>
                    <a:pt x="43963" y="6514"/>
                  </a:moveTo>
                  <a:lnTo>
                    <a:pt x="43963" y="6514"/>
                  </a:lnTo>
                  <a:cubicBezTo>
                    <a:pt x="52749" y="3879"/>
                    <a:pt x="62050" y="3450"/>
                    <a:pt x="71042" y="5264"/>
                  </a:cubicBezTo>
                  <a:lnTo>
                    <a:pt x="72233" y="1291"/>
                  </a:lnTo>
                  <a:lnTo>
                    <a:pt x="75141" y="9503"/>
                  </a:lnTo>
                  <a:lnTo>
                    <a:pt x="68050" y="15241"/>
                  </a:lnTo>
                  <a:lnTo>
                    <a:pt x="69241" y="11271"/>
                  </a:lnTo>
                  <a:lnTo>
                    <a:pt x="69241" y="11271"/>
                  </a:lnTo>
                  <a:cubicBezTo>
                    <a:pt x="61428" y="9789"/>
                    <a:pt x="53373" y="10208"/>
                    <a:pt x="45755" y="12492"/>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88121E2B-1777-531E-6385-9F3CC131DCA3}"/>
              </a:ext>
            </a:extLst>
          </p:cNvPr>
          <p:cNvSpPr>
            <a:spLocks noGrp="1"/>
          </p:cNvSpPr>
          <p:nvPr>
            <p:ph type="sldNum" idx="12"/>
          </p:nvPr>
        </p:nvSpPr>
        <p:spPr/>
        <p:txBody>
          <a:bodyPr/>
          <a:lstStyle/>
          <a:p>
            <a:fld id="{00000000-1234-1234-1234-123412341234}" type="slidenum">
              <a:rPr lang="en-US" smtClean="0"/>
              <a:pPr/>
              <a:t>12</a:t>
            </a:fld>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1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TIẾT KIỆM NĂNG LƯỢNG</a:t>
            </a:r>
            <a:endParaRPr sz="3200" b="1" i="0" u="none" strike="noStrike" cap="none">
              <a:solidFill>
                <a:schemeClr val="lt1"/>
              </a:solidFill>
              <a:latin typeface="Cambria"/>
              <a:ea typeface="Cambria"/>
              <a:cs typeface="Cambria"/>
              <a:sym typeface="Cambria"/>
            </a:endParaRPr>
          </a:p>
        </p:txBody>
      </p:sp>
      <p:sp>
        <p:nvSpPr>
          <p:cNvPr id="240" name="Google Shape;240;p13"/>
          <p:cNvSpPr txBox="1"/>
          <p:nvPr/>
        </p:nvSpPr>
        <p:spPr>
          <a:xfrm>
            <a:off x="480616" y="2278252"/>
            <a:ext cx="7126009"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Cambria"/>
                <a:ea typeface="Cambria"/>
                <a:cs typeface="Cambria"/>
                <a:sym typeface="Cambria"/>
              </a:rPr>
              <a:t>Energy Savings </a:t>
            </a:r>
            <a:r>
              <a:rPr lang="en-US" sz="2200" b="0" i="0" u="none" strike="noStrike" cap="none">
                <a:solidFill>
                  <a:srgbClr val="000000"/>
                </a:solidFill>
                <a:latin typeface="Cambria"/>
                <a:ea typeface="Cambria"/>
                <a:cs typeface="Cambria"/>
                <a:sym typeface="Cambria"/>
              </a:rPr>
              <a:t>– Phần năng lượng không còn cần dung tới sau khi triển khai biện pháp cải tiến hiệu suất (ECM) so với mức tiêu thụ trước đó trong điều kiện tương đương</a:t>
            </a:r>
            <a:endParaRPr sz="2200" b="0" i="0" u="none" strike="noStrike" cap="none">
              <a:solidFill>
                <a:srgbClr val="000000"/>
              </a:solidFill>
              <a:latin typeface="Cambria"/>
              <a:ea typeface="Cambria"/>
              <a:cs typeface="Cambria"/>
              <a:sym typeface="Cambria"/>
            </a:endParaRPr>
          </a:p>
        </p:txBody>
      </p:sp>
      <p:sp>
        <p:nvSpPr>
          <p:cNvPr id="241" name="Google Shape;241;p13"/>
          <p:cNvSpPr txBox="1"/>
          <p:nvPr/>
        </p:nvSpPr>
        <p:spPr>
          <a:xfrm>
            <a:off x="480616" y="5188890"/>
            <a:ext cx="7126009" cy="1451112"/>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Cambria"/>
                <a:ea typeface="Cambria"/>
                <a:cs typeface="Cambria"/>
                <a:sym typeface="Cambria"/>
              </a:rPr>
              <a:t>Tiết kiệm năng lượng =E</a:t>
            </a:r>
            <a:r>
              <a:rPr lang="en-US" sz="3200" b="0" i="0" u="none" strike="noStrike" cap="none" baseline="-25000">
                <a:solidFill>
                  <a:srgbClr val="000000"/>
                </a:solidFill>
                <a:latin typeface="Cambria"/>
                <a:ea typeface="Cambria"/>
                <a:cs typeface="Cambria"/>
                <a:sym typeface="Cambria"/>
              </a:rPr>
              <a:t>baseline</a:t>
            </a:r>
            <a:r>
              <a:rPr lang="en-US" sz="3200" b="0" i="0" u="none" strike="noStrike" cap="none">
                <a:solidFill>
                  <a:srgbClr val="000000"/>
                </a:solidFill>
                <a:latin typeface="Cambria"/>
                <a:ea typeface="Cambria"/>
                <a:cs typeface="Cambria"/>
                <a:sym typeface="Cambria"/>
              </a:rPr>
              <a:t>​−E</a:t>
            </a:r>
            <a:r>
              <a:rPr lang="en-US" sz="3200" b="0" i="0" u="none" strike="noStrike" cap="none" baseline="-25000">
                <a:solidFill>
                  <a:srgbClr val="000000"/>
                </a:solidFill>
                <a:latin typeface="Cambria"/>
                <a:ea typeface="Cambria"/>
                <a:cs typeface="Cambria"/>
                <a:sym typeface="Cambria"/>
              </a:rPr>
              <a:t>reporting​ </a:t>
            </a:r>
            <a:r>
              <a:rPr lang="en-US" sz="3200" b="0" i="0" u="none" strike="noStrike" cap="none">
                <a:solidFill>
                  <a:srgbClr val="000000"/>
                </a:solidFill>
                <a:latin typeface="Cambria"/>
                <a:ea typeface="Cambria"/>
                <a:cs typeface="Cambria"/>
                <a:sym typeface="Cambria"/>
              </a:rPr>
              <a:t>± Δ</a:t>
            </a:r>
            <a:r>
              <a:rPr lang="en-US" sz="3200" b="0" i="0" u="none" strike="noStrike" cap="none" baseline="-25000">
                <a:solidFill>
                  <a:srgbClr val="000000"/>
                </a:solidFill>
                <a:latin typeface="Cambria"/>
                <a:ea typeface="Cambria"/>
                <a:cs typeface="Cambria"/>
                <a:sym typeface="Cambria"/>
              </a:rPr>
              <a:t>adjustments​</a:t>
            </a:r>
            <a:endParaRPr sz="2200" b="0" i="0" u="none" strike="noStrike" cap="none" baseline="-25000">
              <a:solidFill>
                <a:srgbClr val="000000"/>
              </a:solidFill>
              <a:latin typeface="Cambria"/>
              <a:ea typeface="Cambria"/>
              <a:cs typeface="Cambria"/>
              <a:sym typeface="Cambria"/>
            </a:endParaRPr>
          </a:p>
        </p:txBody>
      </p:sp>
      <p:sp>
        <p:nvSpPr>
          <p:cNvPr id="242" name="Google Shape;242;p13"/>
          <p:cNvSpPr txBox="1"/>
          <p:nvPr/>
        </p:nvSpPr>
        <p:spPr>
          <a:xfrm>
            <a:off x="7929713" y="2278252"/>
            <a:ext cx="4013070" cy="4361751"/>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E</a:t>
            </a:r>
            <a:r>
              <a:rPr lang="en-US" sz="2200" b="0" i="0" u="none" strike="noStrike" cap="none" baseline="-25000">
                <a:solidFill>
                  <a:srgbClr val="000000"/>
                </a:solidFill>
                <a:latin typeface="Cambria"/>
                <a:ea typeface="Cambria"/>
                <a:cs typeface="Cambria"/>
                <a:sym typeface="Cambria"/>
              </a:rPr>
              <a:t>baseline</a:t>
            </a:r>
            <a:r>
              <a:rPr lang="en-US" sz="2200" b="0" i="0" u="none" strike="noStrike" cap="none">
                <a:solidFill>
                  <a:srgbClr val="000000"/>
                </a:solidFill>
                <a:latin typeface="Cambria"/>
                <a:ea typeface="Cambria"/>
                <a:cs typeface="Cambria"/>
                <a:sym typeface="Cambria"/>
              </a:rPr>
              <a:t>: năng lượng sử dụng trong giai đoạn trước cải tiến</a:t>
            </a:r>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E</a:t>
            </a:r>
            <a:r>
              <a:rPr lang="en-US" sz="2200" b="0" i="0" u="none" strike="noStrike" cap="none" baseline="-25000">
                <a:solidFill>
                  <a:srgbClr val="000000"/>
                </a:solidFill>
                <a:latin typeface="Cambria"/>
                <a:ea typeface="Cambria"/>
                <a:cs typeface="Cambria"/>
                <a:sym typeface="Cambria"/>
              </a:rPr>
              <a:t>reporting</a:t>
            </a:r>
            <a:r>
              <a:rPr lang="en-US" sz="2200" b="0" i="0" u="none" strike="noStrike" cap="none">
                <a:solidFill>
                  <a:srgbClr val="000000"/>
                </a:solidFill>
                <a:latin typeface="Cambria"/>
                <a:ea typeface="Cambria"/>
                <a:cs typeface="Cambria"/>
                <a:sym typeface="Cambria"/>
              </a:rPr>
              <a:t>: năng lượng đo được sau cải tiến</a:t>
            </a:r>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Δ </a:t>
            </a:r>
            <a:r>
              <a:rPr lang="en-US" sz="2200" b="0" i="0" u="none" strike="noStrike" cap="none" baseline="-25000">
                <a:solidFill>
                  <a:srgbClr val="000000"/>
                </a:solidFill>
                <a:latin typeface="Cambria"/>
                <a:ea typeface="Cambria"/>
                <a:cs typeface="Cambria"/>
                <a:sym typeface="Cambria"/>
              </a:rPr>
              <a:t>adjustments</a:t>
            </a:r>
            <a:r>
              <a:rPr lang="en-US" sz="2200" b="0" i="0" u="none" strike="noStrike" cap="none">
                <a:solidFill>
                  <a:srgbClr val="000000"/>
                </a:solidFill>
                <a:latin typeface="Cambria"/>
                <a:ea typeface="Cambria"/>
                <a:cs typeface="Cambria"/>
                <a:sym typeface="Cambria"/>
              </a:rPr>
              <a:t>: điều chỉnh do thay đổi điều kiện vận hành</a:t>
            </a:r>
            <a:endParaRPr sz="2200" b="0"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B066269C-C388-51C5-F646-A3CD23D0EF83}"/>
              </a:ext>
            </a:extLst>
          </p:cNvPr>
          <p:cNvSpPr>
            <a:spLocks noGrp="1"/>
          </p:cNvSpPr>
          <p:nvPr>
            <p:ph type="sldNum" idx="12"/>
          </p:nvPr>
        </p:nvSpPr>
        <p:spPr/>
        <p:txBody>
          <a:bodyPr/>
          <a:lstStyle/>
          <a:p>
            <a:fld id="{00000000-1234-1234-1234-123412341234}" type="slidenum">
              <a:rPr lang="en-US" smtClean="0"/>
              <a:pPr/>
              <a:t>13</a:t>
            </a:fld>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VAI TRÒ CỦA ĐIỀU CHỈNH (ADJUSTMENTS)</a:t>
            </a:r>
            <a:endParaRPr sz="3200" b="1" i="0" u="none" strike="noStrike" cap="none">
              <a:solidFill>
                <a:schemeClr val="lt1"/>
              </a:solidFill>
              <a:latin typeface="Cambria"/>
              <a:ea typeface="Cambria"/>
              <a:cs typeface="Cambria"/>
              <a:sym typeface="Cambria"/>
            </a:endParaRPr>
          </a:p>
        </p:txBody>
      </p:sp>
      <p:sp>
        <p:nvSpPr>
          <p:cNvPr id="248" name="Google Shape;248;p14"/>
          <p:cNvSpPr txBox="1"/>
          <p:nvPr/>
        </p:nvSpPr>
        <p:spPr>
          <a:xfrm>
            <a:off x="838200" y="2707804"/>
            <a:ext cx="10515600" cy="3436322"/>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a:solidFill>
                  <a:srgbClr val="000000"/>
                </a:solidFill>
                <a:latin typeface="Cambria"/>
                <a:ea typeface="Cambria"/>
                <a:cs typeface="Cambria"/>
                <a:sym typeface="Cambria"/>
              </a:rPr>
              <a:t>Tiết kiệm năng lượng: xác định bằng cách so sánh mức độ sử dụng năng lượng trước &amp; sau retrofit, có tính đến các điều chỉnh (Adjustments) </a:t>
            </a:r>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a:solidFill>
                  <a:srgbClr val="000000"/>
                </a:solidFill>
                <a:latin typeface="Cambria"/>
                <a:ea typeface="Cambria"/>
                <a:cs typeface="Cambria"/>
                <a:sym typeface="Cambria"/>
              </a:rPr>
              <a:t>Đưa mức sử dụng năng lượng ở hai thời điểm về cùng một điều kiện so sánh</a:t>
            </a:r>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a:solidFill>
                  <a:srgbClr val="000000"/>
                </a:solidFill>
                <a:latin typeface="Cambria"/>
                <a:ea typeface="Cambria"/>
                <a:cs typeface="Cambria"/>
                <a:sym typeface="Cambria"/>
              </a:rPr>
              <a:t>Các điều kiện thường ảnh hưởng đến mức tiêu thụ năng lượng: </a:t>
            </a:r>
            <a:endParaRPr/>
          </a:p>
          <a:p>
            <a:pPr marL="800100" marR="0" lvl="3" indent="-342900" algn="l" rtl="0">
              <a:lnSpc>
                <a:spcPct val="90000"/>
              </a:lnSpc>
              <a:spcBef>
                <a:spcPts val="500"/>
              </a:spcBef>
              <a:spcAft>
                <a:spcPts val="0"/>
              </a:spcAft>
              <a:buClr>
                <a:srgbClr val="000000"/>
              </a:buClr>
              <a:buSzPts val="1800"/>
              <a:buFont typeface="Courier New"/>
              <a:buChar char="o"/>
            </a:pPr>
            <a:r>
              <a:rPr lang="en-US" sz="2200" b="0" i="0" u="none" strike="noStrike" cap="none">
                <a:solidFill>
                  <a:srgbClr val="000000"/>
                </a:solidFill>
                <a:latin typeface="Cambria"/>
                <a:ea typeface="Cambria"/>
                <a:cs typeface="Cambria"/>
                <a:sym typeface="Cambria"/>
              </a:rPr>
              <a:t>Thời tiết</a:t>
            </a:r>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a:solidFill>
                  <a:srgbClr val="000000"/>
                </a:solidFill>
                <a:latin typeface="Cambria"/>
                <a:ea typeface="Cambria"/>
                <a:cs typeface="Cambria"/>
                <a:sym typeface="Cambria"/>
              </a:rPr>
              <a:t>Mức độ/ công suất sử dụng (occupancy) </a:t>
            </a:r>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a:solidFill>
                  <a:srgbClr val="000000"/>
                </a:solidFill>
                <a:latin typeface="Cambria"/>
                <a:ea typeface="Cambria"/>
                <a:cs typeface="Cambria"/>
                <a:sym typeface="Cambria"/>
              </a:rPr>
              <a:t>Sản lượng/ công suất đầu ra</a:t>
            </a:r>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a:solidFill>
                  <a:srgbClr val="000000"/>
                </a:solidFill>
                <a:latin typeface="Cambria"/>
                <a:ea typeface="Cambria"/>
                <a:cs typeface="Cambria"/>
                <a:sym typeface="Cambria"/>
              </a:rPr>
              <a:t>Cách vận hành thiết bị</a:t>
            </a:r>
            <a:endParaRPr/>
          </a:p>
          <a:p>
            <a:pPr marL="457200" marR="0" lvl="0" indent="-228600" algn="l" rtl="0">
              <a:lnSpc>
                <a:spcPct val="90000"/>
              </a:lnSpc>
              <a:spcBef>
                <a:spcPts val="1000"/>
              </a:spcBef>
              <a:spcAft>
                <a:spcPts val="0"/>
              </a:spcAft>
              <a:buClr>
                <a:srgbClr val="000000"/>
              </a:buClr>
              <a:buSzPts val="1800"/>
              <a:buFont typeface="Arial"/>
              <a:buNone/>
            </a:pPr>
            <a:endParaRPr sz="2200" b="0" i="0" u="none" strike="noStrike" cap="none">
              <a:solidFill>
                <a:srgbClr val="000000"/>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08083C35-6543-C527-D2A4-B14B909C4D3F}"/>
              </a:ext>
            </a:extLst>
          </p:cNvPr>
          <p:cNvSpPr>
            <a:spLocks noGrp="1"/>
          </p:cNvSpPr>
          <p:nvPr>
            <p:ph type="sldNum" idx="12"/>
          </p:nvPr>
        </p:nvSpPr>
        <p:spPr/>
        <p:txBody>
          <a:bodyPr/>
          <a:lstStyle/>
          <a:p>
            <a:fld id="{00000000-1234-1234-1234-123412341234}" type="slidenum">
              <a:rPr lang="en-US" smtClean="0"/>
              <a:pPr/>
              <a:t>14</a:t>
            </a:fld>
            <a:endParaRPr 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VAI TRÒ CỦA ĐIỀU CHỈNH (ADJUSTMENTS)</a:t>
            </a:r>
            <a:endParaRPr sz="3200" b="1" i="0" u="none" strike="noStrike" cap="none">
              <a:solidFill>
                <a:schemeClr val="lt1"/>
              </a:solidFill>
              <a:latin typeface="Cambria"/>
              <a:ea typeface="Cambria"/>
              <a:cs typeface="Cambria"/>
              <a:sym typeface="Cambria"/>
            </a:endParaRPr>
          </a:p>
        </p:txBody>
      </p:sp>
      <p:grpSp>
        <p:nvGrpSpPr>
          <p:cNvPr id="254" name="Google Shape;254;p15"/>
          <p:cNvGrpSpPr/>
          <p:nvPr/>
        </p:nvGrpSpPr>
        <p:grpSpPr>
          <a:xfrm>
            <a:off x="1206270" y="2418491"/>
            <a:ext cx="9964410" cy="4072319"/>
            <a:chOff x="48" y="14011"/>
            <a:chExt cx="9964410" cy="4072319"/>
          </a:xfrm>
        </p:grpSpPr>
        <p:sp>
          <p:nvSpPr>
            <p:cNvPr id="255" name="Google Shape;255;p15"/>
            <p:cNvSpPr/>
            <p:nvPr/>
          </p:nvSpPr>
          <p:spPr>
            <a:xfrm>
              <a:off x="48" y="14011"/>
              <a:ext cx="4656266" cy="1612800"/>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15"/>
            <p:cNvSpPr txBox="1"/>
            <p:nvPr/>
          </p:nvSpPr>
          <p:spPr>
            <a:xfrm>
              <a:off x="48"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Cambria"/>
                  <a:ea typeface="Cambria"/>
                  <a:cs typeface="Cambria"/>
                  <a:sym typeface="Cambria"/>
                </a:rPr>
                <a:t>Áp dụng khi</a:t>
              </a:r>
              <a:endParaRPr/>
            </a:p>
          </p:txBody>
        </p:sp>
        <p:sp>
          <p:nvSpPr>
            <p:cNvPr id="257" name="Google Shape;257;p15"/>
            <p:cNvSpPr/>
            <p:nvPr/>
          </p:nvSpPr>
          <p:spPr>
            <a:xfrm>
              <a:off x="48" y="1626811"/>
              <a:ext cx="4656266" cy="245951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15"/>
            <p:cNvSpPr txBox="1"/>
            <p:nvPr/>
          </p:nvSpPr>
          <p:spPr>
            <a:xfrm>
              <a:off x="48"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Điều chỉnh dữ liệu năm cơ sở về điều kiện sau retrofit 🡪 cho ra tiết kiệm thực tế</a:t>
              </a:r>
              <a:endParaRPr sz="2000" b="0" i="0" u="none" strike="noStrike" cap="none">
                <a:solidFill>
                  <a:srgbClr val="000000"/>
                </a:solidFill>
                <a:latin typeface="Cambria"/>
                <a:ea typeface="Cambria"/>
                <a:cs typeface="Cambria"/>
                <a:sym typeface="Cambria"/>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Điều chỉnh dữ liệu về bộ điều kiện cố định (🡪 cho ra tiết kiệm giả định)</a:t>
              </a:r>
              <a:endParaRPr sz="2000" b="0" i="0" u="none" strike="noStrike" cap="none">
                <a:solidFill>
                  <a:srgbClr val="000000"/>
                </a:solidFill>
                <a:latin typeface="Cambria"/>
                <a:ea typeface="Cambria"/>
                <a:cs typeface="Cambria"/>
                <a:sym typeface="Cambria"/>
              </a:endParaRPr>
            </a:p>
            <a:p>
              <a:pPr marL="228600" marR="0" lvl="1" indent="-101600" algn="l" rtl="0">
                <a:lnSpc>
                  <a:spcPct val="90000"/>
                </a:lnSpc>
                <a:spcBef>
                  <a:spcPts val="300"/>
                </a:spcBef>
                <a:spcAft>
                  <a:spcPts val="0"/>
                </a:spcAft>
                <a:buClr>
                  <a:schemeClr val="dk1"/>
                </a:buClr>
                <a:buSzPts val="2000"/>
                <a:buFont typeface="Calibri"/>
                <a:buNone/>
              </a:pPr>
              <a:endParaRPr sz="2000" b="0" i="0" u="none" strike="noStrike" cap="none">
                <a:solidFill>
                  <a:srgbClr val="000000"/>
                </a:solidFill>
                <a:latin typeface="Cambria"/>
                <a:ea typeface="Cambria"/>
                <a:cs typeface="Cambria"/>
                <a:sym typeface="Cambria"/>
              </a:endParaRPr>
            </a:p>
          </p:txBody>
        </p:sp>
        <p:sp>
          <p:nvSpPr>
            <p:cNvPr id="259" name="Google Shape;259;p15"/>
            <p:cNvSpPr/>
            <p:nvPr/>
          </p:nvSpPr>
          <p:spPr>
            <a:xfrm>
              <a:off x="5308192" y="14011"/>
              <a:ext cx="4656266" cy="1612800"/>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15"/>
            <p:cNvSpPr txBox="1"/>
            <p:nvPr/>
          </p:nvSpPr>
          <p:spPr>
            <a:xfrm>
              <a:off x="5308192"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Cambria"/>
                  <a:ea typeface="Cambria"/>
                  <a:cs typeface="Cambria"/>
                  <a:sym typeface="Cambria"/>
                </a:rPr>
                <a:t>Mục đích</a:t>
              </a:r>
              <a:endParaRPr/>
            </a:p>
          </p:txBody>
        </p:sp>
        <p:sp>
          <p:nvSpPr>
            <p:cNvPr id="261" name="Google Shape;261;p15"/>
            <p:cNvSpPr/>
            <p:nvPr/>
          </p:nvSpPr>
          <p:spPr>
            <a:xfrm>
              <a:off x="5308192" y="1626811"/>
              <a:ext cx="4656266" cy="245951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15"/>
            <p:cNvSpPr txBox="1"/>
            <p:nvPr/>
          </p:nvSpPr>
          <p:spPr>
            <a:xfrm>
              <a:off x="5308192"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Đảm bảo so sánh trước- - sau là công bằng</a:t>
              </a:r>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a:solidFill>
                    <a:srgbClr val="000000"/>
                  </a:solidFill>
                  <a:latin typeface="Cambria"/>
                  <a:ea typeface="Cambria"/>
                  <a:cs typeface="Cambria"/>
                  <a:sym typeface="Cambria"/>
                </a:rPr>
                <a:t>Phản ánh đúng tác động biện pháp cải tiến	</a:t>
              </a:r>
              <a:endParaRPr/>
            </a:p>
            <a:p>
              <a:pPr marL="228600" marR="0" lvl="1" indent="-101600" algn="l" rtl="0">
                <a:lnSpc>
                  <a:spcPct val="90000"/>
                </a:lnSpc>
                <a:spcBef>
                  <a:spcPts val="300"/>
                </a:spcBef>
                <a:spcAft>
                  <a:spcPts val="0"/>
                </a:spcAft>
                <a:buClr>
                  <a:schemeClr val="dk1"/>
                </a:buClr>
                <a:buSzPts val="2000"/>
                <a:buFont typeface="Courier New"/>
                <a:buNone/>
              </a:pPr>
              <a:endParaRPr sz="2000" b="0" i="0" u="none" strike="noStrike" cap="none">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A8431768-ABAF-D4B1-2D41-90A294C685FA}"/>
              </a:ext>
            </a:extLst>
          </p:cNvPr>
          <p:cNvSpPr>
            <a:spLocks noGrp="1"/>
          </p:cNvSpPr>
          <p:nvPr>
            <p:ph type="sldNum" idx="12"/>
          </p:nvPr>
        </p:nvSpPr>
        <p:spPr/>
        <p:txBody>
          <a:bodyPr/>
          <a:lstStyle/>
          <a:p>
            <a:fld id="{00000000-1234-1234-1234-123412341234}" type="slidenum">
              <a:rPr lang="en-US" smtClean="0"/>
              <a:pPr/>
              <a:t>15</a:t>
            </a:fld>
            <a:endParaRPr 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1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HAI LOẠI ĐIỀU CHỈNH (ADJUSTMENTS)</a:t>
            </a:r>
            <a:endParaRPr sz="3200" b="1" i="0" u="none" strike="noStrike" cap="none">
              <a:solidFill>
                <a:schemeClr val="lt1"/>
              </a:solidFill>
              <a:latin typeface="Cambria"/>
              <a:ea typeface="Cambria"/>
              <a:cs typeface="Cambria"/>
              <a:sym typeface="Cambria"/>
            </a:endParaRPr>
          </a:p>
        </p:txBody>
      </p:sp>
      <p:graphicFrame>
        <p:nvGraphicFramePr>
          <p:cNvPr id="268" name="Google Shape;268;p16"/>
          <p:cNvGraphicFramePr/>
          <p:nvPr/>
        </p:nvGraphicFramePr>
        <p:xfrm>
          <a:off x="941166" y="2506352"/>
          <a:ext cx="10430175" cy="3891800"/>
        </p:xfrm>
        <a:graphic>
          <a:graphicData uri="http://schemas.openxmlformats.org/drawingml/2006/table">
            <a:tbl>
              <a:tblPr>
                <a:noFill/>
                <a:tableStyleId>{936984E1-AA2F-4781-A086-0F9632EE3BF2}</a:tableStyleId>
              </a:tblPr>
              <a:tblGrid>
                <a:gridCol w="5621225">
                  <a:extLst>
                    <a:ext uri="{9D8B030D-6E8A-4147-A177-3AD203B41FA5}">
                      <a16:colId xmlns:a16="http://schemas.microsoft.com/office/drawing/2014/main" val="20000"/>
                    </a:ext>
                  </a:extLst>
                </a:gridCol>
                <a:gridCol w="4808950">
                  <a:extLst>
                    <a:ext uri="{9D8B030D-6E8A-4147-A177-3AD203B41FA5}">
                      <a16:colId xmlns:a16="http://schemas.microsoft.com/office/drawing/2014/main" val="20001"/>
                    </a:ext>
                  </a:extLst>
                </a:gridCol>
              </a:tblGrid>
              <a:tr h="1054350">
                <a:tc>
                  <a:txBody>
                    <a:bodyPr/>
                    <a:lstStyle/>
                    <a:p>
                      <a:pPr marL="0" marR="0" lvl="0" indent="0" algn="ctr" rtl="0">
                        <a:spcBef>
                          <a:spcPts val="0"/>
                        </a:spcBef>
                        <a:spcAft>
                          <a:spcPts val="0"/>
                        </a:spcAft>
                        <a:buNone/>
                      </a:pPr>
                      <a:r>
                        <a:rPr lang="en-US" sz="2000" b="1">
                          <a:latin typeface="Cambria"/>
                          <a:ea typeface="Cambria"/>
                          <a:cs typeface="Cambria"/>
                          <a:sym typeface="Cambria"/>
                        </a:rPr>
                        <a:t>Routine Adjustments </a:t>
                      </a:r>
                      <a:endParaRPr/>
                    </a:p>
                    <a:p>
                      <a:pPr marL="0" marR="0" lvl="0" indent="0" algn="ctr" rtl="0">
                        <a:spcBef>
                          <a:spcPts val="0"/>
                        </a:spcBef>
                        <a:spcAft>
                          <a:spcPts val="0"/>
                        </a:spcAft>
                        <a:buNone/>
                      </a:pPr>
                      <a:r>
                        <a:rPr lang="en-US" sz="2000" b="1">
                          <a:latin typeface="Cambria"/>
                          <a:ea typeface="Cambria"/>
                          <a:cs typeface="Cambria"/>
                          <a:sym typeface="Cambria"/>
                        </a:rPr>
                        <a:t>(Điều chỉnh thường quy)</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Non-Routine Adjustments</a:t>
                      </a:r>
                      <a:endParaRPr/>
                    </a:p>
                    <a:p>
                      <a:pPr marL="0" marR="0" lvl="0" indent="0" algn="ctr" rtl="0">
                        <a:spcBef>
                          <a:spcPts val="0"/>
                        </a:spcBef>
                        <a:spcAft>
                          <a:spcPts val="0"/>
                        </a:spcAft>
                        <a:buNone/>
                      </a:pPr>
                      <a:r>
                        <a:rPr lang="en-US" sz="2000" b="1">
                          <a:latin typeface="Cambria"/>
                          <a:ea typeface="Cambria"/>
                          <a:cs typeface="Cambria"/>
                          <a:sym typeface="Cambria"/>
                        </a:rPr>
                        <a:t>(Điều chỉnh phi thường quy)</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extLst>
                  <a:ext uri="{0D108BD9-81ED-4DB2-BD59-A6C34878D82A}">
                    <a16:rowId xmlns:a16="http://schemas.microsoft.com/office/drawing/2014/main" val="10000"/>
                  </a:ext>
                </a:extLst>
              </a:tr>
              <a:tr h="2837450">
                <a:tc>
                  <a:txBody>
                    <a:bodyPr/>
                    <a:lstStyle/>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Dùng cho những thay đổi có thể dự đoán trước trong giai đoạn sau retrofit (thời tiết, số người, sản lượng..)</a:t>
                      </a:r>
                      <a:endParaRPr/>
                    </a:p>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Có mối quan hệ định lượng với mức sử dụng năng lượng</a:t>
                      </a:r>
                      <a:endParaRPr/>
                    </a:p>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4 Lựa chọn cơ bản (Options) để thực hiện điều chỉnh này</a:t>
                      </a:r>
                      <a:endParaRPr sz="2000" b="0">
                        <a:latin typeface="Cambria"/>
                        <a:ea typeface="Cambria"/>
                        <a:cs typeface="Cambria"/>
                        <a:sym typeface="Cambria"/>
                      </a:endParaRPr>
                    </a:p>
                    <a:p>
                      <a:pPr marL="457200" lvl="0" indent="-355600" algn="l" rtl="0">
                        <a:spcBef>
                          <a:spcPts val="0"/>
                        </a:spcBef>
                        <a:spcAft>
                          <a:spcPts val="0"/>
                        </a:spcAft>
                        <a:buClr>
                          <a:schemeClr val="dk1"/>
                        </a:buClr>
                        <a:buSzPts val="2000"/>
                        <a:buChar char="•"/>
                      </a:pPr>
                      <a:r>
                        <a:rPr lang="en-US" sz="2000">
                          <a:solidFill>
                            <a:schemeClr val="dk1"/>
                          </a:solidFill>
                          <a:latin typeface="Cambria"/>
                          <a:ea typeface="Cambria"/>
                          <a:cs typeface="Cambria"/>
                          <a:sym typeface="Cambria"/>
                        </a:rPr>
                        <a:t>Baseline Adjustments</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Dành cho thay đổi không thể dự đoán nhưng ảnh hưởng đáng kể đến tiêu thụ năng lượng/ công suất</a:t>
                      </a:r>
                      <a:endParaRPr sz="2000" b="0">
                        <a:latin typeface="Cambria"/>
                        <a:ea typeface="Cambria"/>
                        <a:cs typeface="Cambria"/>
                        <a:sym typeface="Cambria"/>
                      </a:endParaRPr>
                    </a:p>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Dựa trên các thay đổi thực tế &amp; được thống nhất tại công trình</a:t>
                      </a:r>
                      <a:endParaRPr sz="2000" b="0">
                        <a:latin typeface="Cambria"/>
                        <a:ea typeface="Cambria"/>
                        <a:cs typeface="Cambria"/>
                        <a:sym typeface="Cambria"/>
                      </a:endParaRPr>
                    </a:p>
                    <a:p>
                      <a:pPr marL="342900" marR="0" lvl="0" indent="-342900" algn="l" rtl="0">
                        <a:spcBef>
                          <a:spcPts val="0"/>
                        </a:spcBef>
                        <a:spcAft>
                          <a:spcPts val="0"/>
                        </a:spcAft>
                        <a:buClr>
                          <a:schemeClr val="dk1"/>
                        </a:buClr>
                        <a:buSzPts val="2000"/>
                        <a:buFont typeface="Arial"/>
                        <a:buChar char="•"/>
                      </a:pPr>
                      <a:r>
                        <a:rPr lang="en-US" sz="2000" b="0">
                          <a:latin typeface="Cambria"/>
                          <a:ea typeface="Cambria"/>
                          <a:cs typeface="Cambria"/>
                          <a:sym typeface="Cambria"/>
                        </a:rPr>
                        <a:t>Baseline Adjustments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 name="Slide Number Placeholder 1">
            <a:extLst>
              <a:ext uri="{FF2B5EF4-FFF2-40B4-BE49-F238E27FC236}">
                <a16:creationId xmlns:a16="http://schemas.microsoft.com/office/drawing/2014/main" id="{7125D290-8C82-F7A4-57D0-6F4C179475FA}"/>
              </a:ext>
            </a:extLst>
          </p:cNvPr>
          <p:cNvSpPr>
            <a:spLocks noGrp="1"/>
          </p:cNvSpPr>
          <p:nvPr>
            <p:ph type="sldNum" idx="12"/>
          </p:nvPr>
        </p:nvSpPr>
        <p:spPr/>
        <p:txBody>
          <a:bodyPr/>
          <a:lstStyle/>
          <a:p>
            <a:fld id="{00000000-1234-1234-1234-123412341234}" type="slidenum">
              <a:rPr lang="en-US" smtClean="0"/>
              <a:pPr/>
              <a:t>16</a:t>
            </a:fld>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1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TIẾT KIỆM NĂNG LƯỢNG</a:t>
            </a:r>
            <a:endParaRPr sz="3200" b="1" i="0" u="none" strike="noStrike" cap="none">
              <a:solidFill>
                <a:schemeClr val="lt1"/>
              </a:solidFill>
              <a:latin typeface="Cambria"/>
              <a:ea typeface="Cambria"/>
              <a:cs typeface="Cambria"/>
              <a:sym typeface="Cambria"/>
            </a:endParaRPr>
          </a:p>
        </p:txBody>
      </p:sp>
      <p:sp>
        <p:nvSpPr>
          <p:cNvPr id="274" name="Google Shape;274;p17"/>
          <p:cNvSpPr txBox="1"/>
          <p:nvPr/>
        </p:nvSpPr>
        <p:spPr>
          <a:xfrm>
            <a:off x="555950" y="2232619"/>
            <a:ext cx="110801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Cambria"/>
                <a:ea typeface="Cambria"/>
                <a:cs typeface="Cambria"/>
                <a:sym typeface="Cambria"/>
              </a:rPr>
              <a:t>Ví dụ chi tiết:</a:t>
            </a:r>
            <a:endParaRPr/>
          </a:p>
          <a:p>
            <a:pPr marL="0" marR="0" lvl="0" indent="0" algn="l" rtl="0">
              <a:spcBef>
                <a:spcPts val="0"/>
              </a:spcBef>
              <a:spcAft>
                <a:spcPts val="0"/>
              </a:spcAft>
              <a:buClr>
                <a:srgbClr val="000000"/>
              </a:buClr>
              <a:buSzPts val="2000"/>
              <a:buFont typeface="Arial"/>
              <a:buNone/>
            </a:pPr>
            <a:r>
              <a:rPr lang="en-US" sz="2000">
                <a:solidFill>
                  <a:srgbClr val="000000"/>
                </a:solidFill>
                <a:latin typeface="Cambria"/>
                <a:ea typeface="Cambria"/>
                <a:cs typeface="Cambria"/>
                <a:sym typeface="Cambria"/>
              </a:rPr>
              <a:t>Nhà máy thực hiện thay thế động cơ hiệu suất cao:</a:t>
            </a:r>
            <a:endParaRPr/>
          </a:p>
        </p:txBody>
      </p:sp>
      <p:graphicFrame>
        <p:nvGraphicFramePr>
          <p:cNvPr id="275" name="Google Shape;275;p17"/>
          <p:cNvGraphicFramePr/>
          <p:nvPr/>
        </p:nvGraphicFramePr>
        <p:xfrm>
          <a:off x="1210342" y="3012467"/>
          <a:ext cx="9432650" cy="2340025"/>
        </p:xfrm>
        <a:graphic>
          <a:graphicData uri="http://schemas.openxmlformats.org/drawingml/2006/table">
            <a:tbl>
              <a:tblPr>
                <a:noFill/>
                <a:tableStyleId>{936984E1-AA2F-4781-A086-0F9632EE3BF2}</a:tableStyleId>
              </a:tblPr>
              <a:tblGrid>
                <a:gridCol w="6040150">
                  <a:extLst>
                    <a:ext uri="{9D8B030D-6E8A-4147-A177-3AD203B41FA5}">
                      <a16:colId xmlns:a16="http://schemas.microsoft.com/office/drawing/2014/main" val="20000"/>
                    </a:ext>
                  </a:extLst>
                </a:gridCol>
                <a:gridCol w="3392500">
                  <a:extLst>
                    <a:ext uri="{9D8B030D-6E8A-4147-A177-3AD203B41FA5}">
                      <a16:colId xmlns:a16="http://schemas.microsoft.com/office/drawing/2014/main" val="20001"/>
                    </a:ext>
                  </a:extLst>
                </a:gridCol>
              </a:tblGrid>
              <a:tr h="344500">
                <a:tc>
                  <a:txBody>
                    <a:bodyPr/>
                    <a:lstStyle/>
                    <a:p>
                      <a:pPr marL="0" marR="0" lvl="0" indent="0" algn="ctr" rtl="0">
                        <a:spcBef>
                          <a:spcPts val="0"/>
                        </a:spcBef>
                        <a:spcAft>
                          <a:spcPts val="0"/>
                        </a:spcAft>
                        <a:buNone/>
                      </a:pPr>
                      <a:r>
                        <a:rPr lang="en-US" sz="2000" b="1"/>
                        <a:t>Yếu tố</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Giá trị</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647925">
                <a:tc>
                  <a:txBody>
                    <a:bodyPr/>
                    <a:lstStyle/>
                    <a:p>
                      <a:pPr marL="0" marR="0" lvl="0" indent="0" algn="l" rtl="0">
                        <a:spcBef>
                          <a:spcPts val="0"/>
                        </a:spcBef>
                        <a:spcAft>
                          <a:spcPts val="0"/>
                        </a:spcAft>
                        <a:buNone/>
                      </a:pPr>
                      <a:r>
                        <a:rPr lang="en-US" sz="2000"/>
                        <a:t>Tiêu thụ điện trước cải tiến (Baseline)</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a:t>120,000 kWh/ năm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647925">
                <a:tc>
                  <a:txBody>
                    <a:bodyPr/>
                    <a:lstStyle/>
                    <a:p>
                      <a:pPr marL="0" marR="0" lvl="0" indent="0" algn="l" rtl="0">
                        <a:spcBef>
                          <a:spcPts val="0"/>
                        </a:spcBef>
                        <a:spcAft>
                          <a:spcPts val="0"/>
                        </a:spcAft>
                        <a:buNone/>
                      </a:pPr>
                      <a:r>
                        <a:rPr lang="en-US" sz="2000"/>
                        <a:t>Tiêu thụ sau cải tiến</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95,000 kWh/ năm</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647925">
                <a:tc>
                  <a:txBody>
                    <a:bodyPr/>
                    <a:lstStyle/>
                    <a:p>
                      <a:pPr marL="0" marR="0" lvl="0" indent="0" algn="l" rtl="0">
                        <a:spcBef>
                          <a:spcPts val="0"/>
                        </a:spcBef>
                        <a:spcAft>
                          <a:spcPts val="0"/>
                        </a:spcAft>
                        <a:buNone/>
                      </a:pPr>
                      <a:r>
                        <a:rPr lang="en-US" sz="2000"/>
                        <a:t>Sản lượng tăng 10% -&gt; điều chỉnh + 10,000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76" name="Google Shape;276;p17"/>
          <p:cNvSpPr txBox="1"/>
          <p:nvPr/>
        </p:nvSpPr>
        <p:spPr>
          <a:xfrm>
            <a:off x="1620867" y="5692181"/>
            <a:ext cx="8950266"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200"/>
              <a:buFont typeface="Arial"/>
              <a:buNone/>
            </a:pPr>
            <a:r>
              <a:rPr lang="en-US" sz="2200" b="1">
                <a:solidFill>
                  <a:srgbClr val="000000"/>
                </a:solidFill>
                <a:latin typeface="Cambria"/>
                <a:ea typeface="Cambria"/>
                <a:cs typeface="Cambria"/>
                <a:sym typeface="Cambria"/>
              </a:rPr>
              <a:t>⇨ Tiết kiệm thực tế = 120,000 – 95,000 + 10,000 = 35,000 kWh/năm</a:t>
            </a:r>
            <a:endParaRPr sz="2200" b="1">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42D427F8-01D0-1D1E-6226-03F6B1546D46}"/>
              </a:ext>
            </a:extLst>
          </p:cNvPr>
          <p:cNvSpPr>
            <a:spLocks noGrp="1"/>
          </p:cNvSpPr>
          <p:nvPr>
            <p:ph type="sldNum" idx="12"/>
          </p:nvPr>
        </p:nvSpPr>
        <p:spPr/>
        <p:txBody>
          <a:bodyPr/>
          <a:lstStyle/>
          <a:p>
            <a:fld id="{00000000-1234-1234-1234-123412341234}" type="slidenum">
              <a:rPr lang="en-US" smtClean="0"/>
              <a:pPr/>
              <a:t>17</a:t>
            </a:fld>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18"/>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SAI SỐ ĐO &amp; ĐỘ KHÔNG CHẮC CHẮN</a:t>
            </a:r>
            <a:br>
              <a:rPr lang="en-US" sz="3200" b="1" i="0" u="none" strike="noStrike" cap="none">
                <a:solidFill>
                  <a:schemeClr val="lt1"/>
                </a:solidFill>
                <a:latin typeface="Cambria"/>
                <a:ea typeface="Cambria"/>
                <a:cs typeface="Cambria"/>
                <a:sym typeface="Cambria"/>
              </a:rPr>
            </a:br>
            <a:r>
              <a:rPr lang="en-US" sz="3200" b="1" i="0" u="none" strike="noStrike" cap="none">
                <a:solidFill>
                  <a:schemeClr val="lt1"/>
                </a:solidFill>
                <a:latin typeface="Cambria"/>
                <a:ea typeface="Cambria"/>
                <a:cs typeface="Cambria"/>
                <a:sym typeface="Cambria"/>
              </a:rPr>
              <a:t>(MEASUREMENT ERROR &amp; UNCERTAINTY</a:t>
            </a:r>
            <a:endParaRPr sz="3200" b="1" i="0" u="none" strike="noStrike" cap="none">
              <a:solidFill>
                <a:schemeClr val="lt1"/>
              </a:solidFill>
              <a:latin typeface="Cambria"/>
              <a:ea typeface="Cambria"/>
              <a:cs typeface="Cambria"/>
              <a:sym typeface="Cambria"/>
            </a:endParaRPr>
          </a:p>
        </p:txBody>
      </p:sp>
      <p:sp>
        <p:nvSpPr>
          <p:cNvPr id="282" name="Google Shape;282;p18"/>
          <p:cNvSpPr/>
          <p:nvPr/>
        </p:nvSpPr>
        <p:spPr>
          <a:xfrm>
            <a:off x="567586" y="2402304"/>
            <a:ext cx="5798947" cy="2053391"/>
          </a:xfrm>
          <a:prstGeom prst="roundRect">
            <a:avLst>
              <a:gd name="adj" fmla="val 16667"/>
            </a:avLst>
          </a:prstGeom>
          <a:solidFill>
            <a:srgbClr val="ECF2D9"/>
          </a:solidFill>
          <a:ln w="25400" cap="flat" cmpd="sng">
            <a:solidFill>
              <a:srgbClr val="A5C24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C00000"/>
                </a:solidFill>
                <a:latin typeface="Cambria"/>
                <a:ea typeface="Cambria"/>
                <a:cs typeface="Cambria"/>
                <a:sym typeface="Cambria"/>
              </a:rPr>
              <a:t>SAI SỐ ĐO (MEASUREMENT ERROR)</a:t>
            </a:r>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Cambria"/>
                <a:ea typeface="Cambria"/>
                <a:cs typeface="Cambria"/>
                <a:sym typeface="Cambria"/>
              </a:rPr>
              <a:t>Độ lệch giữa giá trị đo được &amp; giá trị thực</a:t>
            </a:r>
            <a:endParaRPr sz="2000" b="0" i="0" u="none" strike="noStrike" cap="none">
              <a:solidFill>
                <a:srgbClr val="C00000"/>
              </a:solidFill>
              <a:latin typeface="Cambria"/>
              <a:ea typeface="Cambria"/>
              <a:cs typeface="Cambria"/>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Cambria"/>
                <a:ea typeface="Cambria"/>
                <a:cs typeface="Cambria"/>
                <a:sym typeface="Cambria"/>
              </a:rPr>
              <a:t>Phụ thuộc vào thiết bị đo, cách lắp đặt &amp; môi trường đo</a:t>
            </a:r>
            <a:endParaRPr sz="2000" b="0" i="0" u="none" strike="noStrike" cap="none">
              <a:solidFill>
                <a:srgbClr val="C00000"/>
              </a:solidFill>
              <a:latin typeface="Cambria"/>
              <a:ea typeface="Cambria"/>
              <a:cs typeface="Cambria"/>
              <a:sym typeface="Cambria"/>
            </a:endParaRPr>
          </a:p>
        </p:txBody>
      </p:sp>
      <p:sp>
        <p:nvSpPr>
          <p:cNvPr id="283" name="Google Shape;283;p18"/>
          <p:cNvSpPr/>
          <p:nvPr/>
        </p:nvSpPr>
        <p:spPr>
          <a:xfrm>
            <a:off x="6096000" y="4277822"/>
            <a:ext cx="5798947" cy="2465488"/>
          </a:xfrm>
          <a:prstGeom prst="roundRect">
            <a:avLst>
              <a:gd name="adj" fmla="val 16667"/>
            </a:avLst>
          </a:prstGeom>
          <a:solidFill>
            <a:srgbClr val="DBEFF9"/>
          </a:solidFill>
          <a:ln w="25400" cap="flat" cmpd="sng">
            <a:solidFill>
              <a:srgbClr val="B2DD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Cambria"/>
                <a:ea typeface="Cambria"/>
                <a:cs typeface="Cambria"/>
                <a:sym typeface="Cambria"/>
              </a:rPr>
              <a:t>ĐỘ KHÔNG CHẮC CHẮN (UNCERTAINTY)</a:t>
            </a:r>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Thước đo mức độ tin cậy của kết quả tiết kiệm năng lượng</a:t>
            </a:r>
            <a:endParaRPr sz="2000" b="0" i="0" u="none" strike="noStrike" cap="none">
              <a:solidFill>
                <a:srgbClr val="000000"/>
              </a:solidFill>
              <a:latin typeface="Cambria"/>
              <a:ea typeface="Cambria"/>
              <a:cs typeface="Cambria"/>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Gồm sai số ngẫu nhiên &amp; hệ thống, ảnh hưởng đến tính xác thực của báo cáo M&amp;V</a:t>
            </a:r>
            <a:endParaRPr sz="2000" b="0"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E59A4EAA-FBC9-2C25-9AB3-C2B627D9EDC7}"/>
              </a:ext>
            </a:extLst>
          </p:cNvPr>
          <p:cNvSpPr>
            <a:spLocks noGrp="1"/>
          </p:cNvSpPr>
          <p:nvPr>
            <p:ph type="sldNum" idx="12"/>
          </p:nvPr>
        </p:nvSpPr>
        <p:spPr/>
        <p:txBody>
          <a:bodyPr/>
          <a:lstStyle/>
          <a:p>
            <a:fld id="{00000000-1234-1234-1234-123412341234}" type="slidenum">
              <a:rPr lang="en-US" smtClean="0"/>
              <a:pPr/>
              <a:t>18</a:t>
            </a:fld>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9"/>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SAI SỐ ĐO &amp; ĐỘ KHÔNG CHẮC CHẮN</a:t>
            </a:r>
            <a:br>
              <a:rPr lang="en-US" sz="3200" b="1" i="0" u="none" strike="noStrike" cap="none">
                <a:solidFill>
                  <a:schemeClr val="lt1"/>
                </a:solidFill>
                <a:latin typeface="Cambria"/>
                <a:ea typeface="Cambria"/>
                <a:cs typeface="Cambria"/>
                <a:sym typeface="Cambria"/>
              </a:rPr>
            </a:br>
            <a:r>
              <a:rPr lang="en-US" sz="3200" b="1" i="0" u="none" strike="noStrike" cap="none">
                <a:solidFill>
                  <a:schemeClr val="lt1"/>
                </a:solidFill>
                <a:latin typeface="Cambria"/>
                <a:ea typeface="Cambria"/>
                <a:cs typeface="Cambria"/>
                <a:sym typeface="Cambria"/>
              </a:rPr>
              <a:t>(MEASUREMENT ERROR &amp; UNCERTAINTY</a:t>
            </a:r>
            <a:endParaRPr sz="3200" b="1" i="0" u="none" strike="noStrike" cap="none">
              <a:solidFill>
                <a:schemeClr val="lt1"/>
              </a:solidFill>
              <a:latin typeface="Cambria"/>
              <a:ea typeface="Cambria"/>
              <a:cs typeface="Cambria"/>
              <a:sym typeface="Cambria"/>
            </a:endParaRPr>
          </a:p>
        </p:txBody>
      </p:sp>
      <p:grpSp>
        <p:nvGrpSpPr>
          <p:cNvPr id="289" name="Google Shape;289;p19"/>
          <p:cNvGrpSpPr/>
          <p:nvPr/>
        </p:nvGrpSpPr>
        <p:grpSpPr>
          <a:xfrm>
            <a:off x="1378763" y="2400695"/>
            <a:ext cx="8950033" cy="4308479"/>
            <a:chOff x="181865" y="394"/>
            <a:chExt cx="8950033" cy="4308479"/>
          </a:xfrm>
        </p:grpSpPr>
        <p:sp>
          <p:nvSpPr>
            <p:cNvPr id="290" name="Google Shape;290;p19"/>
            <p:cNvSpPr/>
            <p:nvPr/>
          </p:nvSpPr>
          <p:spPr>
            <a:xfrm>
              <a:off x="181865" y="394"/>
              <a:ext cx="2894712" cy="739171"/>
            </a:xfrm>
            <a:prstGeom prst="roundRect">
              <a:avLst>
                <a:gd name="adj" fmla="val 10000"/>
              </a:avLst>
            </a:prstGeom>
            <a:solidFill>
              <a:srgbClr val="0D6DC5">
                <a:alpha val="8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19"/>
            <p:cNvSpPr txBox="1"/>
            <p:nvPr/>
          </p:nvSpPr>
          <p:spPr>
            <a:xfrm>
              <a:off x="203515" y="22044"/>
              <a:ext cx="28514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a:solidFill>
                    <a:srgbClr val="FFFFFF"/>
                  </a:solidFill>
                  <a:latin typeface="Cambria"/>
                  <a:ea typeface="Cambria"/>
                  <a:cs typeface="Cambria"/>
                  <a:sym typeface="Cambria"/>
                </a:rPr>
                <a:t>Độ chính xác thiết bị đo</a:t>
              </a:r>
              <a:endParaRPr sz="2500">
                <a:solidFill>
                  <a:srgbClr val="FFFFFF"/>
                </a:solidFill>
                <a:latin typeface="Cambria"/>
                <a:ea typeface="Cambria"/>
                <a:cs typeface="Cambria"/>
                <a:sym typeface="Cambria"/>
              </a:endParaRPr>
            </a:p>
          </p:txBody>
        </p:sp>
        <p:sp>
          <p:nvSpPr>
            <p:cNvPr id="292" name="Google Shape;292;p19"/>
            <p:cNvSpPr/>
            <p:nvPr/>
          </p:nvSpPr>
          <p:spPr>
            <a:xfrm>
              <a:off x="471336" y="739565"/>
              <a:ext cx="289474" cy="538560"/>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293" name="Google Shape;293;p19"/>
            <p:cNvSpPr/>
            <p:nvPr/>
          </p:nvSpPr>
          <p:spPr>
            <a:xfrm>
              <a:off x="760810" y="924357"/>
              <a:ext cx="2419655" cy="707534"/>
            </a:xfrm>
            <a:prstGeom prst="roundRect">
              <a:avLst>
                <a:gd name="adj" fmla="val 10000"/>
              </a:avLst>
            </a:prstGeom>
            <a:solidFill>
              <a:srgbClr val="FFFFFF">
                <a:alpha val="89803"/>
              </a:srgbClr>
            </a:solidFill>
            <a:ln w="25400" cap="flat" cmpd="sng">
              <a:solidFill>
                <a:srgbClr val="0D6DC5">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19"/>
            <p:cNvSpPr txBox="1"/>
            <p:nvPr/>
          </p:nvSpPr>
          <p:spPr>
            <a:xfrm>
              <a:off x="781533" y="945080"/>
              <a:ext cx="2378209" cy="666088"/>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Cambria"/>
                  <a:ea typeface="Cambria"/>
                  <a:cs typeface="Cambria"/>
                  <a:sym typeface="Cambria"/>
                </a:rPr>
                <a:t>Đồng hồ đo điện kWh</a:t>
              </a:r>
              <a:endParaRPr/>
            </a:p>
          </p:txBody>
        </p:sp>
        <p:sp>
          <p:nvSpPr>
            <p:cNvPr id="295" name="Google Shape;295;p19"/>
            <p:cNvSpPr/>
            <p:nvPr/>
          </p:nvSpPr>
          <p:spPr>
            <a:xfrm>
              <a:off x="471336" y="739565"/>
              <a:ext cx="289474" cy="1430887"/>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296" name="Google Shape;296;p19"/>
            <p:cNvSpPr/>
            <p:nvPr/>
          </p:nvSpPr>
          <p:spPr>
            <a:xfrm>
              <a:off x="760810" y="1816685"/>
              <a:ext cx="2419655" cy="707534"/>
            </a:xfrm>
            <a:prstGeom prst="roundRect">
              <a:avLst>
                <a:gd name="adj" fmla="val 10000"/>
              </a:avLst>
            </a:prstGeom>
            <a:solidFill>
              <a:srgbClr val="FFFFFF">
                <a:alpha val="89803"/>
              </a:srgbClr>
            </a:solidFill>
            <a:ln w="25400" cap="flat" cmpd="sng">
              <a:solidFill>
                <a:srgbClr val="0D6DC5">
                  <a:alpha val="81960"/>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19"/>
            <p:cNvSpPr txBox="1"/>
            <p:nvPr/>
          </p:nvSpPr>
          <p:spPr>
            <a:xfrm>
              <a:off x="781533" y="1837408"/>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Cambria"/>
                  <a:ea typeface="Cambria"/>
                  <a:cs typeface="Cambria"/>
                  <a:sym typeface="Cambria"/>
                </a:rPr>
                <a:t>Cảm biến dòng (CT)</a:t>
              </a:r>
              <a:endParaRPr/>
            </a:p>
          </p:txBody>
        </p:sp>
        <p:sp>
          <p:nvSpPr>
            <p:cNvPr id="298" name="Google Shape;298;p19"/>
            <p:cNvSpPr/>
            <p:nvPr/>
          </p:nvSpPr>
          <p:spPr>
            <a:xfrm>
              <a:off x="471336" y="739565"/>
              <a:ext cx="289474" cy="2323214"/>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299" name="Google Shape;299;p19"/>
            <p:cNvSpPr/>
            <p:nvPr/>
          </p:nvSpPr>
          <p:spPr>
            <a:xfrm>
              <a:off x="760810" y="2709012"/>
              <a:ext cx="2419655" cy="707534"/>
            </a:xfrm>
            <a:prstGeom prst="roundRect">
              <a:avLst>
                <a:gd name="adj" fmla="val 10000"/>
              </a:avLst>
            </a:prstGeom>
            <a:solidFill>
              <a:srgbClr val="FFFFFF">
                <a:alpha val="89803"/>
              </a:srgbClr>
            </a:solidFill>
            <a:ln w="25400" cap="flat" cmpd="sng">
              <a:solidFill>
                <a:srgbClr val="0D6DC5">
                  <a:alpha val="74117"/>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19"/>
            <p:cNvSpPr txBox="1"/>
            <p:nvPr/>
          </p:nvSpPr>
          <p:spPr>
            <a:xfrm>
              <a:off x="781533" y="2729735"/>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Cambria"/>
                  <a:ea typeface="Cambria"/>
                  <a:cs typeface="Cambria"/>
                  <a:sym typeface="Cambria"/>
                </a:rPr>
                <a:t>Cảm biến nhiệt độ</a:t>
              </a:r>
              <a:endParaRPr/>
            </a:p>
          </p:txBody>
        </p:sp>
        <p:sp>
          <p:nvSpPr>
            <p:cNvPr id="301" name="Google Shape;301;p19"/>
            <p:cNvSpPr/>
            <p:nvPr/>
          </p:nvSpPr>
          <p:spPr>
            <a:xfrm>
              <a:off x="471336" y="739565"/>
              <a:ext cx="289474" cy="3215542"/>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302" name="Google Shape;302;p19"/>
            <p:cNvSpPr/>
            <p:nvPr/>
          </p:nvSpPr>
          <p:spPr>
            <a:xfrm>
              <a:off x="760810" y="3601339"/>
              <a:ext cx="2419655" cy="707534"/>
            </a:xfrm>
            <a:prstGeom prst="roundRect">
              <a:avLst>
                <a:gd name="adj" fmla="val 10000"/>
              </a:avLst>
            </a:prstGeom>
            <a:solidFill>
              <a:srgbClr val="FFFFFF">
                <a:alpha val="89803"/>
              </a:srgbClr>
            </a:solidFill>
            <a:ln w="25400" cap="flat" cmpd="sng">
              <a:solidFill>
                <a:srgbClr val="0D6DC5">
                  <a:alpha val="65882"/>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19"/>
            <p:cNvSpPr txBox="1"/>
            <p:nvPr/>
          </p:nvSpPr>
          <p:spPr>
            <a:xfrm>
              <a:off x="781533" y="3622062"/>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Cambria"/>
                  <a:ea typeface="Cambria"/>
                  <a:cs typeface="Cambria"/>
                  <a:sym typeface="Cambria"/>
                </a:rPr>
                <a:t>Cảm biến lưu lượng khí/nước</a:t>
              </a:r>
              <a:endParaRPr/>
            </a:p>
          </p:txBody>
        </p:sp>
        <p:sp>
          <p:nvSpPr>
            <p:cNvPr id="304" name="Google Shape;304;p19"/>
            <p:cNvSpPr/>
            <p:nvPr/>
          </p:nvSpPr>
          <p:spPr>
            <a:xfrm>
              <a:off x="3930601" y="2219"/>
              <a:ext cx="3967012" cy="739171"/>
            </a:xfrm>
            <a:prstGeom prst="roundRect">
              <a:avLst>
                <a:gd name="adj" fmla="val 10000"/>
              </a:avLst>
            </a:prstGeom>
            <a:solidFill>
              <a:srgbClr val="0D6DC5">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19"/>
            <p:cNvSpPr txBox="1"/>
            <p:nvPr/>
          </p:nvSpPr>
          <p:spPr>
            <a:xfrm>
              <a:off x="3952251" y="23869"/>
              <a:ext cx="39237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a:solidFill>
                    <a:srgbClr val="FFFFFF"/>
                  </a:solidFill>
                  <a:latin typeface="Cambria"/>
                  <a:ea typeface="Cambria"/>
                  <a:cs typeface="Cambria"/>
                  <a:sym typeface="Cambria"/>
                </a:rPr>
                <a:t>Tầm quan trọng trong tài chính</a:t>
              </a:r>
              <a:endParaRPr sz="2500">
                <a:solidFill>
                  <a:srgbClr val="FFFFFF"/>
                </a:solidFill>
                <a:latin typeface="Cambria"/>
                <a:ea typeface="Cambria"/>
                <a:cs typeface="Cambria"/>
                <a:sym typeface="Cambria"/>
              </a:endParaRPr>
            </a:p>
          </p:txBody>
        </p:sp>
        <p:sp>
          <p:nvSpPr>
            <p:cNvPr id="306" name="Google Shape;306;p19"/>
            <p:cNvSpPr/>
            <p:nvPr/>
          </p:nvSpPr>
          <p:spPr>
            <a:xfrm>
              <a:off x="4327302" y="741390"/>
              <a:ext cx="396701" cy="554378"/>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307" name="Google Shape;307;p19"/>
            <p:cNvSpPr/>
            <p:nvPr/>
          </p:nvSpPr>
          <p:spPr>
            <a:xfrm>
              <a:off x="4724003" y="926183"/>
              <a:ext cx="4407895" cy="739171"/>
            </a:xfrm>
            <a:prstGeom prst="roundRect">
              <a:avLst>
                <a:gd name="adj" fmla="val 10000"/>
              </a:avLst>
            </a:prstGeom>
            <a:solidFill>
              <a:srgbClr val="FFFFFF">
                <a:alpha val="89803"/>
              </a:srgbClr>
            </a:solidFill>
            <a:ln w="25400" cap="flat" cmpd="sng">
              <a:solidFill>
                <a:srgbClr val="0D6DC5">
                  <a:alpha val="58039"/>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19"/>
            <p:cNvSpPr txBox="1"/>
            <p:nvPr/>
          </p:nvSpPr>
          <p:spPr>
            <a:xfrm>
              <a:off x="4745653" y="947833"/>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Cambria"/>
                  <a:ea typeface="Cambria"/>
                  <a:cs typeface="Cambria"/>
                  <a:sym typeface="Cambria"/>
                </a:rPr>
                <a:t>Nếu sai số lớn 🡪 nhà tài trợ không tin tưởng 🡪 dự án khó vay vốn</a:t>
              </a:r>
              <a:endParaRPr sz="2000">
                <a:solidFill>
                  <a:srgbClr val="000000"/>
                </a:solidFill>
                <a:latin typeface="Cambria"/>
                <a:ea typeface="Cambria"/>
                <a:cs typeface="Cambria"/>
                <a:sym typeface="Cambria"/>
              </a:endParaRPr>
            </a:p>
          </p:txBody>
        </p:sp>
        <p:sp>
          <p:nvSpPr>
            <p:cNvPr id="309" name="Google Shape;309;p19"/>
            <p:cNvSpPr/>
            <p:nvPr/>
          </p:nvSpPr>
          <p:spPr>
            <a:xfrm>
              <a:off x="4327302" y="741390"/>
              <a:ext cx="396701" cy="1478342"/>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txBody>
            <a:bodyPr/>
            <a:lstStyle/>
            <a:p>
              <a:endParaRPr lang="en-US"/>
            </a:p>
          </p:txBody>
        </p:sp>
        <p:sp>
          <p:nvSpPr>
            <p:cNvPr id="310" name="Google Shape;310;p19"/>
            <p:cNvSpPr/>
            <p:nvPr/>
          </p:nvSpPr>
          <p:spPr>
            <a:xfrm>
              <a:off x="4724003" y="1850147"/>
              <a:ext cx="4407895" cy="739171"/>
            </a:xfrm>
            <a:prstGeom prst="roundRect">
              <a:avLst>
                <a:gd name="adj" fmla="val 10000"/>
              </a:avLst>
            </a:prstGeom>
            <a:solidFill>
              <a:srgbClr val="FFFFFF">
                <a:alpha val="89803"/>
              </a:srgbClr>
            </a:solidFill>
            <a:ln w="25400" cap="flat" cmpd="sng">
              <a:solidFill>
                <a:srgbClr val="0D6DC5">
                  <a:alpha val="4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19"/>
            <p:cNvSpPr txBox="1"/>
            <p:nvPr/>
          </p:nvSpPr>
          <p:spPr>
            <a:xfrm>
              <a:off x="4745653" y="1871797"/>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Cambria"/>
                  <a:ea typeface="Cambria"/>
                  <a:cs typeface="Cambria"/>
                  <a:sym typeface="Cambria"/>
                </a:rPr>
                <a:t>Độ không chắc chắn lớn 🡪 rủi ro không chấp nhận được trong các chương trình </a:t>
              </a:r>
              <a:endParaRPr sz="2000">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837416FD-B920-941B-055C-3B435CEC40B7}"/>
              </a:ext>
            </a:extLst>
          </p:cNvPr>
          <p:cNvSpPr>
            <a:spLocks noGrp="1"/>
          </p:cNvSpPr>
          <p:nvPr>
            <p:ph type="sldNum" idx="12"/>
          </p:nvPr>
        </p:nvSpPr>
        <p:spPr/>
        <p:txBody>
          <a:bodyPr/>
          <a:lstStyle/>
          <a:p>
            <a:fld id="{00000000-1234-1234-1234-123412341234}" type="slidenum">
              <a:rPr lang="en-US" smtClean="0"/>
              <a:pPr/>
              <a:t>19</a:t>
            </a:fld>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a:extLst>
            <a:ext uri="{FF2B5EF4-FFF2-40B4-BE49-F238E27FC236}">
              <a16:creationId xmlns:a16="http://schemas.microsoft.com/office/drawing/2014/main" id="{E5A557E6-87FF-0343-51E0-7F7D631FC511}"/>
            </a:ext>
          </a:extLst>
        </p:cNvPr>
        <p:cNvGrpSpPr/>
        <p:nvPr/>
      </p:nvGrpSpPr>
      <p:grpSpPr>
        <a:xfrm>
          <a:off x="0" y="0"/>
          <a:ext cx="0" cy="0"/>
          <a:chOff x="0" y="0"/>
          <a:chExt cx="0" cy="0"/>
        </a:xfrm>
      </p:grpSpPr>
      <p:sp>
        <p:nvSpPr>
          <p:cNvPr id="64" name="Google Shape;64;p1">
            <a:extLst>
              <a:ext uri="{FF2B5EF4-FFF2-40B4-BE49-F238E27FC236}">
                <a16:creationId xmlns:a16="http://schemas.microsoft.com/office/drawing/2014/main" id="{FE3A48FB-54A9-3612-C4B6-DA105A6703AE}"/>
              </a:ext>
            </a:extLst>
          </p:cNvPr>
          <p:cNvSpPr txBox="1">
            <a:spLocks noGrp="1"/>
          </p:cNvSpPr>
          <p:nvPr>
            <p:ph type="subTitle" idx="1"/>
          </p:nvPr>
        </p:nvSpPr>
        <p:spPr>
          <a:xfrm>
            <a:off x="865496" y="1831012"/>
            <a:ext cx="10515599" cy="1000965"/>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dirty="0" err="1"/>
              <a:t>Đo</a:t>
            </a:r>
            <a:r>
              <a:rPr lang="en-US" dirty="0"/>
              <a:t> </a:t>
            </a:r>
            <a:r>
              <a:rPr lang="en-US" dirty="0" err="1"/>
              <a:t>lường</a:t>
            </a:r>
            <a:r>
              <a:rPr lang="en-US" dirty="0"/>
              <a:t> </a:t>
            </a:r>
            <a:r>
              <a:rPr lang="en-US" dirty="0" err="1"/>
              <a:t>và</a:t>
            </a:r>
            <a:r>
              <a:rPr lang="en-US" dirty="0"/>
              <a:t> </a:t>
            </a:r>
            <a:r>
              <a:rPr lang="en-US" dirty="0" err="1"/>
              <a:t>xác</a:t>
            </a:r>
            <a:r>
              <a:rPr lang="en-US" dirty="0"/>
              <a:t> </a:t>
            </a:r>
            <a:r>
              <a:rPr lang="en-US" dirty="0" err="1"/>
              <a:t>minh</a:t>
            </a:r>
            <a:r>
              <a:rPr lang="en-US" dirty="0"/>
              <a:t> (M&amp;V)</a:t>
            </a:r>
            <a:endParaRPr dirty="0"/>
          </a:p>
        </p:txBody>
      </p:sp>
    </p:spTree>
    <p:extLst>
      <p:ext uri="{BB962C8B-B14F-4D97-AF65-F5344CB8AC3E}">
        <p14:creationId xmlns:p14="http://schemas.microsoft.com/office/powerpoint/2010/main" val="5858455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0"/>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Cambria"/>
                <a:ea typeface="Cambria"/>
                <a:cs typeface="Cambria"/>
                <a:sym typeface="Cambria"/>
              </a:rPr>
              <a:t>LẬP KẾ HOẠCH M&amp;V</a:t>
            </a:r>
            <a:endParaRPr sz="2500" b="1"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02B5B43B-C538-1286-7CCF-68CE1EF7CB82}"/>
              </a:ext>
            </a:extLst>
          </p:cNvPr>
          <p:cNvSpPr>
            <a:spLocks noGrp="1"/>
          </p:cNvSpPr>
          <p:nvPr>
            <p:ph type="sldNum" idx="12"/>
          </p:nvPr>
        </p:nvSpPr>
        <p:spPr/>
        <p:txBody>
          <a:bodyPr/>
          <a:lstStyle/>
          <a:p>
            <a:fld id="{00000000-1234-1234-1234-123412341234}" type="slidenum">
              <a:rPr lang="en-US" smtClean="0"/>
              <a:pPr/>
              <a:t>20</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6"/>
                                        </p:tgtEl>
                                        <p:attrNameLst>
                                          <p:attrName>style.visibility</p:attrName>
                                        </p:attrNameLst>
                                      </p:cBhvr>
                                      <p:to>
                                        <p:strVal val="visible"/>
                                      </p:to>
                                    </p:set>
                                    <p:anim calcmode="lin" valueType="num">
                                      <p:cBhvr additive="base">
                                        <p:cTn id="7" dur="500"/>
                                        <p:tgtEl>
                                          <p:spTgt spid="3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2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KẾ HOẠCH M&amp;V</a:t>
            </a:r>
            <a:endParaRPr sz="3200" b="1" i="0" u="none" strike="noStrike" cap="none">
              <a:solidFill>
                <a:schemeClr val="lt1"/>
              </a:solidFill>
              <a:latin typeface="Cambria"/>
              <a:ea typeface="Cambria"/>
              <a:cs typeface="Cambria"/>
              <a:sym typeface="Cambria"/>
            </a:endParaRPr>
          </a:p>
        </p:txBody>
      </p:sp>
      <p:sp>
        <p:nvSpPr>
          <p:cNvPr id="322" name="Google Shape;322;p21"/>
          <p:cNvSpPr txBox="1"/>
          <p:nvPr/>
        </p:nvSpPr>
        <p:spPr>
          <a:xfrm>
            <a:off x="454515" y="224088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Cambria"/>
                <a:ea typeface="Cambria"/>
                <a:cs typeface="Cambria"/>
                <a:sym typeface="Cambria"/>
              </a:rPr>
              <a:t>Mục đích: </a:t>
            </a:r>
            <a:r>
              <a:rPr lang="en-US" sz="2200" b="0" i="0" u="none" strike="noStrike" cap="none">
                <a:solidFill>
                  <a:srgbClr val="000000"/>
                </a:solidFill>
                <a:latin typeface="Cambria"/>
                <a:ea typeface="Cambria"/>
                <a:cs typeface="Cambria"/>
                <a:sym typeface="Cambria"/>
              </a:rPr>
              <a:t>nền tảng để xác định tiết kiệm chính xác &amp; có thể xác minh.</a:t>
            </a:r>
            <a:endParaRPr sz="2200" b="0" i="0" u="none" strike="noStrike" cap="none">
              <a:solidFill>
                <a:srgbClr val="000000"/>
              </a:solidFill>
              <a:latin typeface="Cambria"/>
              <a:ea typeface="Cambria"/>
              <a:cs typeface="Cambria"/>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Đảm bảo đầy đủ dữ liệu cần thiết &amp; kiểm soát ngân sách.</a:t>
            </a:r>
            <a:endParaRPr sz="2200" b="0" i="0" u="none" strike="noStrike" cap="none">
              <a:solidFill>
                <a:srgbClr val="000000"/>
              </a:solidFill>
              <a:latin typeface="Cambria"/>
              <a:ea typeface="Cambria"/>
              <a:cs typeface="Cambria"/>
              <a:sym typeface="Cambria"/>
            </a:endParaRPr>
          </a:p>
        </p:txBody>
      </p:sp>
      <p:grpSp>
        <p:nvGrpSpPr>
          <p:cNvPr id="323" name="Google Shape;323;p21"/>
          <p:cNvGrpSpPr/>
          <p:nvPr/>
        </p:nvGrpSpPr>
        <p:grpSpPr>
          <a:xfrm>
            <a:off x="611992" y="3700245"/>
            <a:ext cx="11152965" cy="2691487"/>
            <a:chOff x="5451" y="0"/>
            <a:chExt cx="11152965" cy="2691487"/>
          </a:xfrm>
        </p:grpSpPr>
        <p:sp>
          <p:nvSpPr>
            <p:cNvPr id="324" name="Google Shape;324;p21"/>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1"/>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a:t>
              </a:r>
              <a:endParaRPr sz="2400" b="1">
                <a:solidFill>
                  <a:srgbClr val="000000"/>
                </a:solidFill>
                <a:latin typeface="Cambria"/>
                <a:ea typeface="Cambria"/>
                <a:cs typeface="Cambria"/>
                <a:sym typeface="Cambria"/>
              </a:endParaRPr>
            </a:p>
          </p:txBody>
        </p:sp>
        <p:sp>
          <p:nvSpPr>
            <p:cNvPr id="326" name="Google Shape;326;p21"/>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1"/>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Mô tả ECM</a:t>
              </a:r>
              <a:endParaRPr sz="1600">
                <a:solidFill>
                  <a:srgbClr val="FFFFFF"/>
                </a:solidFill>
                <a:latin typeface="Cambria"/>
                <a:ea typeface="Cambria"/>
                <a:cs typeface="Cambria"/>
                <a:sym typeface="Cambria"/>
              </a:endParaRPr>
            </a:p>
          </p:txBody>
        </p:sp>
        <p:sp>
          <p:nvSpPr>
            <p:cNvPr id="328" name="Google Shape;328;p21"/>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1"/>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2</a:t>
              </a:r>
              <a:endParaRPr sz="2400" b="1">
                <a:solidFill>
                  <a:srgbClr val="000000"/>
                </a:solidFill>
                <a:latin typeface="Cambria"/>
                <a:ea typeface="Cambria"/>
                <a:cs typeface="Cambria"/>
                <a:sym typeface="Cambria"/>
              </a:endParaRPr>
            </a:p>
          </p:txBody>
        </p:sp>
        <p:sp>
          <p:nvSpPr>
            <p:cNvPr id="330" name="Google Shape;330;p21"/>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1"/>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Xác định ranh giới đo lường tiết kiệm</a:t>
              </a:r>
              <a:endParaRPr sz="1600">
                <a:solidFill>
                  <a:srgbClr val="FFFFFF"/>
                </a:solidFill>
                <a:latin typeface="Cambria"/>
                <a:ea typeface="Cambria"/>
                <a:cs typeface="Cambria"/>
                <a:sym typeface="Cambria"/>
              </a:endParaRPr>
            </a:p>
          </p:txBody>
        </p:sp>
        <p:sp>
          <p:nvSpPr>
            <p:cNvPr id="332" name="Google Shape;332;p21"/>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1"/>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3</a:t>
              </a:r>
              <a:endParaRPr sz="2400" b="1">
                <a:solidFill>
                  <a:srgbClr val="000000"/>
                </a:solidFill>
                <a:latin typeface="Cambria"/>
                <a:ea typeface="Cambria"/>
                <a:cs typeface="Cambria"/>
                <a:sym typeface="Cambria"/>
              </a:endParaRPr>
            </a:p>
          </p:txBody>
        </p:sp>
        <p:sp>
          <p:nvSpPr>
            <p:cNvPr id="334" name="Google Shape;334;p21"/>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1"/>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Tài liệu hóa năm cơ sử (baseyear)</a:t>
              </a:r>
              <a:endParaRPr sz="1600">
                <a:solidFill>
                  <a:srgbClr val="FFFFFF"/>
                </a:solidFill>
                <a:latin typeface="Cambria"/>
                <a:ea typeface="Cambria"/>
                <a:cs typeface="Cambria"/>
                <a:sym typeface="Cambria"/>
              </a:endParaRPr>
            </a:p>
          </p:txBody>
        </p:sp>
        <p:sp>
          <p:nvSpPr>
            <p:cNvPr id="336" name="Google Shape;336;p21"/>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1"/>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4</a:t>
              </a:r>
              <a:endParaRPr sz="2400" b="1">
                <a:solidFill>
                  <a:srgbClr val="000000"/>
                </a:solidFill>
                <a:latin typeface="Cambria"/>
                <a:ea typeface="Cambria"/>
                <a:cs typeface="Cambria"/>
                <a:sym typeface="Cambria"/>
              </a:endParaRPr>
            </a:p>
          </p:txBody>
        </p:sp>
        <p:sp>
          <p:nvSpPr>
            <p:cNvPr id="338" name="Google Shape;338;p21"/>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1"/>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Xác định giai đoạn hậu retrofit &amp; bộ điều chỉnh</a:t>
              </a:r>
              <a:endParaRPr sz="1600">
                <a:solidFill>
                  <a:srgbClr val="FFFFFF"/>
                </a:solidFill>
                <a:latin typeface="Cambria"/>
                <a:ea typeface="Cambria"/>
                <a:cs typeface="Cambria"/>
                <a:sym typeface="Cambria"/>
              </a:endParaRPr>
            </a:p>
          </p:txBody>
        </p:sp>
        <p:sp>
          <p:nvSpPr>
            <p:cNvPr id="340" name="Google Shape;340;p21"/>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1"/>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5</a:t>
              </a:r>
              <a:endParaRPr sz="2400" b="1">
                <a:solidFill>
                  <a:srgbClr val="000000"/>
                </a:solidFill>
                <a:latin typeface="Cambria"/>
                <a:ea typeface="Cambria"/>
                <a:cs typeface="Cambria"/>
                <a:sym typeface="Cambria"/>
              </a:endParaRPr>
            </a:p>
          </p:txBody>
        </p:sp>
        <p:sp>
          <p:nvSpPr>
            <p:cNvPr id="342" name="Google Shape;342;p21"/>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1"/>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Mô tả ý định thiết kế &amp; quy trình commissioning</a:t>
              </a:r>
              <a:endParaRPr sz="1600">
                <a:solidFill>
                  <a:srgbClr val="FFFFFF"/>
                </a:solidFill>
                <a:latin typeface="Cambria"/>
                <a:ea typeface="Cambria"/>
                <a:cs typeface="Cambria"/>
                <a:sym typeface="Cambria"/>
              </a:endParaRPr>
            </a:p>
          </p:txBody>
        </p:sp>
        <p:sp>
          <p:nvSpPr>
            <p:cNvPr id="344" name="Google Shape;344;p21"/>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1"/>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6</a:t>
              </a:r>
              <a:endParaRPr sz="2400" b="1">
                <a:solidFill>
                  <a:srgbClr val="000000"/>
                </a:solidFill>
                <a:latin typeface="Cambria"/>
                <a:ea typeface="Cambria"/>
                <a:cs typeface="Cambria"/>
                <a:sym typeface="Cambria"/>
              </a:endParaRPr>
            </a:p>
          </p:txBody>
        </p:sp>
        <p:sp>
          <p:nvSpPr>
            <p:cNvPr id="346" name="Google Shape;346;p21"/>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1"/>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Chỉ rõ Lựa chọn đo lường (Option)</a:t>
              </a:r>
              <a:endParaRPr sz="1600">
                <a:solidFill>
                  <a:srgbClr val="FFFFFF"/>
                </a:solidFill>
                <a:latin typeface="Cambria"/>
                <a:ea typeface="Cambria"/>
                <a:cs typeface="Cambria"/>
                <a:sym typeface="Cambria"/>
              </a:endParaRPr>
            </a:p>
          </p:txBody>
        </p:sp>
        <p:sp>
          <p:nvSpPr>
            <p:cNvPr id="348" name="Google Shape;348;p21"/>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21"/>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7</a:t>
              </a:r>
              <a:endParaRPr sz="2400" b="1">
                <a:solidFill>
                  <a:srgbClr val="000000"/>
                </a:solidFill>
                <a:latin typeface="Cambria"/>
                <a:ea typeface="Cambria"/>
                <a:cs typeface="Cambria"/>
                <a:sym typeface="Cambria"/>
              </a:endParaRPr>
            </a:p>
          </p:txBody>
        </p:sp>
        <p:sp>
          <p:nvSpPr>
            <p:cNvPr id="350" name="Google Shape;350;p21"/>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1"/>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Mô tả quy trình phân tích dữ liệu, thuật toán</a:t>
              </a:r>
              <a:endParaRPr sz="1600">
                <a:solidFill>
                  <a:srgbClr val="FFFFFF"/>
                </a:solidFill>
                <a:latin typeface="Cambria"/>
                <a:ea typeface="Cambria"/>
                <a:cs typeface="Cambria"/>
                <a:sym typeface="Cambria"/>
              </a:endParaRPr>
            </a:p>
          </p:txBody>
        </p:sp>
        <p:sp>
          <p:nvSpPr>
            <p:cNvPr id="352" name="Google Shape;352;p21"/>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1"/>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8</a:t>
              </a:r>
              <a:endParaRPr sz="2400" b="1">
                <a:solidFill>
                  <a:srgbClr val="000000"/>
                </a:solidFill>
                <a:latin typeface="Cambria"/>
                <a:ea typeface="Cambria"/>
                <a:cs typeface="Cambria"/>
                <a:sym typeface="Cambria"/>
              </a:endParaRPr>
            </a:p>
          </p:txBody>
        </p:sp>
        <p:sp>
          <p:nvSpPr>
            <p:cNvPr id="354" name="Google Shape;354;p21"/>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1"/>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Xác định điểm đo, thời gian đo, đặc điểm thiết bị đo</a:t>
              </a:r>
              <a:endParaRPr sz="1600">
                <a:solidFill>
                  <a:srgbClr val="FFFFFF"/>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68C42290-AE73-CF21-AAD9-E3BD4DFA0DFA}"/>
              </a:ext>
            </a:extLst>
          </p:cNvPr>
          <p:cNvSpPr>
            <a:spLocks noGrp="1"/>
          </p:cNvSpPr>
          <p:nvPr>
            <p:ph type="sldNum" idx="12"/>
          </p:nvPr>
        </p:nvSpPr>
        <p:spPr/>
        <p:txBody>
          <a:bodyPr/>
          <a:lstStyle/>
          <a:p>
            <a:fld id="{00000000-1234-1234-1234-123412341234}" type="slidenum">
              <a:rPr lang="en-US" smtClean="0"/>
              <a:pPr/>
              <a:t>21</a:t>
            </a:fld>
            <a:endParaRPr lang="en-US"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2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KẾ HOẠCH M&amp;V</a:t>
            </a:r>
            <a:endParaRPr sz="3200" b="1" i="0" u="none" strike="noStrike" cap="none">
              <a:solidFill>
                <a:schemeClr val="lt1"/>
              </a:solidFill>
              <a:latin typeface="Cambria"/>
              <a:ea typeface="Cambria"/>
              <a:cs typeface="Cambria"/>
              <a:sym typeface="Cambria"/>
            </a:endParaRPr>
          </a:p>
        </p:txBody>
      </p:sp>
      <p:sp>
        <p:nvSpPr>
          <p:cNvPr id="361" name="Google Shape;361;p22"/>
          <p:cNvSpPr txBox="1"/>
          <p:nvPr/>
        </p:nvSpPr>
        <p:spPr>
          <a:xfrm>
            <a:off x="454515" y="228660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Cambria"/>
                <a:ea typeface="Cambria"/>
                <a:cs typeface="Cambria"/>
                <a:sym typeface="Cambria"/>
              </a:rPr>
              <a:t>Mục đích: </a:t>
            </a:r>
            <a:r>
              <a:rPr lang="en-US" sz="2200" b="0" i="0" u="none" strike="noStrike" cap="none">
                <a:solidFill>
                  <a:srgbClr val="000000"/>
                </a:solidFill>
                <a:latin typeface="Cambria"/>
                <a:ea typeface="Cambria"/>
                <a:cs typeface="Cambria"/>
                <a:sym typeface="Cambria"/>
              </a:rPr>
              <a:t>nền tảng để xác định tiết kiệm chính xác &amp; có thể xác minh.</a:t>
            </a:r>
            <a:endParaRPr sz="2200" b="0" i="0" u="none" strike="noStrike" cap="none">
              <a:solidFill>
                <a:srgbClr val="000000"/>
              </a:solidFill>
              <a:latin typeface="Cambria"/>
              <a:ea typeface="Cambria"/>
              <a:cs typeface="Cambria"/>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Đảm bảo đầy đủ dữ liệu cần thiết &amp; kiểm soát ngân sách.</a:t>
            </a:r>
            <a:endParaRPr sz="2200" b="0" i="0" u="none" strike="noStrike" cap="none">
              <a:solidFill>
                <a:srgbClr val="000000"/>
              </a:solidFill>
              <a:latin typeface="Cambria"/>
              <a:ea typeface="Cambria"/>
              <a:cs typeface="Cambria"/>
              <a:sym typeface="Cambria"/>
            </a:endParaRPr>
          </a:p>
        </p:txBody>
      </p:sp>
      <p:grpSp>
        <p:nvGrpSpPr>
          <p:cNvPr id="362" name="Google Shape;362;p22"/>
          <p:cNvGrpSpPr/>
          <p:nvPr/>
        </p:nvGrpSpPr>
        <p:grpSpPr>
          <a:xfrm>
            <a:off x="519515" y="3654525"/>
            <a:ext cx="11152965" cy="2691487"/>
            <a:chOff x="5451" y="0"/>
            <a:chExt cx="11152965" cy="2691487"/>
          </a:xfrm>
        </p:grpSpPr>
        <p:sp>
          <p:nvSpPr>
            <p:cNvPr id="363" name="Google Shape;363;p22"/>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4" name="Google Shape;364;p22"/>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9</a:t>
              </a:r>
              <a:endParaRPr sz="2400" b="1">
                <a:solidFill>
                  <a:srgbClr val="000000"/>
                </a:solidFill>
                <a:latin typeface="Cambria"/>
                <a:ea typeface="Cambria"/>
                <a:cs typeface="Cambria"/>
                <a:sym typeface="Cambria"/>
              </a:endParaRPr>
            </a:p>
          </p:txBody>
        </p:sp>
        <p:sp>
          <p:nvSpPr>
            <p:cNvPr id="365" name="Google Shape;365;p22"/>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2"/>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Cambria"/>
                  <a:ea typeface="Cambria"/>
                  <a:cs typeface="Cambria"/>
                  <a:sym typeface="Cambria"/>
                </a:rPr>
                <a:t>Đối với Option A: nêu rõ giá trị giả định &amp; ảnh hưởng</a:t>
              </a:r>
              <a:endParaRPr sz="1600">
                <a:solidFill>
                  <a:srgbClr val="FFFFFF"/>
                </a:solidFill>
                <a:latin typeface="Cambria"/>
                <a:ea typeface="Cambria"/>
                <a:cs typeface="Cambria"/>
                <a:sym typeface="Cambria"/>
              </a:endParaRPr>
            </a:p>
          </p:txBody>
        </p:sp>
        <p:sp>
          <p:nvSpPr>
            <p:cNvPr id="367" name="Google Shape;367;p22"/>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2"/>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10</a:t>
              </a:r>
              <a:endParaRPr sz="2400" b="1">
                <a:solidFill>
                  <a:srgbClr val="000000"/>
                </a:solidFill>
                <a:latin typeface="Cambria"/>
                <a:ea typeface="Cambria"/>
                <a:cs typeface="Cambria"/>
                <a:sym typeface="Cambria"/>
              </a:endParaRPr>
            </a:p>
          </p:txBody>
        </p:sp>
        <p:sp>
          <p:nvSpPr>
            <p:cNvPr id="369" name="Google Shape;369;p22"/>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2"/>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Option D: tên phần mềm mô phỏng, dữ liệu vào/ra</a:t>
              </a:r>
              <a:endParaRPr sz="1600">
                <a:solidFill>
                  <a:srgbClr val="FFFFFF"/>
                </a:solidFill>
                <a:latin typeface="Cambria"/>
                <a:ea typeface="Cambria"/>
                <a:cs typeface="Cambria"/>
                <a:sym typeface="Cambria"/>
              </a:endParaRPr>
            </a:p>
          </p:txBody>
        </p:sp>
        <p:sp>
          <p:nvSpPr>
            <p:cNvPr id="371" name="Google Shape;371;p22"/>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2"/>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11</a:t>
              </a:r>
              <a:endParaRPr sz="2400" b="1">
                <a:solidFill>
                  <a:srgbClr val="000000"/>
                </a:solidFill>
                <a:latin typeface="Cambria"/>
                <a:ea typeface="Cambria"/>
                <a:cs typeface="Cambria"/>
                <a:sym typeface="Cambria"/>
              </a:endParaRPr>
            </a:p>
          </p:txBody>
        </p:sp>
        <p:sp>
          <p:nvSpPr>
            <p:cNvPr id="373" name="Google Shape;373;p22"/>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2"/>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Quy trình đảm bảo chất lượng (QA)</a:t>
              </a:r>
              <a:endParaRPr sz="1600">
                <a:solidFill>
                  <a:srgbClr val="FFFFFF"/>
                </a:solidFill>
                <a:latin typeface="Cambria"/>
                <a:ea typeface="Cambria"/>
                <a:cs typeface="Cambria"/>
                <a:sym typeface="Cambria"/>
              </a:endParaRPr>
            </a:p>
          </p:txBody>
        </p:sp>
        <p:sp>
          <p:nvSpPr>
            <p:cNvPr id="375" name="Google Shape;375;p22"/>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2"/>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12</a:t>
              </a:r>
              <a:endParaRPr sz="2400" b="1">
                <a:solidFill>
                  <a:srgbClr val="000000"/>
                </a:solidFill>
                <a:latin typeface="Cambria"/>
                <a:ea typeface="Cambria"/>
                <a:cs typeface="Cambria"/>
                <a:sym typeface="Cambria"/>
              </a:endParaRPr>
            </a:p>
          </p:txBody>
        </p:sp>
        <p:sp>
          <p:nvSpPr>
            <p:cNvPr id="377" name="Google Shape;377;p22"/>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2"/>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Cambria"/>
                  <a:ea typeface="Cambria"/>
                  <a:cs typeface="Cambria"/>
                  <a:sym typeface="Cambria"/>
                </a:rPr>
                <a:t>Độ chính xác kỳ vọng &amp; ảnh hưởng định tính</a:t>
              </a:r>
              <a:endParaRPr sz="1600">
                <a:solidFill>
                  <a:srgbClr val="FFFFFF"/>
                </a:solidFill>
                <a:latin typeface="Cambria"/>
                <a:ea typeface="Cambria"/>
                <a:cs typeface="Cambria"/>
                <a:sym typeface="Cambria"/>
              </a:endParaRPr>
            </a:p>
          </p:txBody>
        </p:sp>
        <p:sp>
          <p:nvSpPr>
            <p:cNvPr id="379" name="Google Shape;379;p22"/>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2"/>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13</a:t>
              </a:r>
              <a:endParaRPr sz="2400" b="1">
                <a:solidFill>
                  <a:srgbClr val="000000"/>
                </a:solidFill>
                <a:latin typeface="Cambria"/>
                <a:ea typeface="Cambria"/>
                <a:cs typeface="Cambria"/>
                <a:sym typeface="Cambria"/>
              </a:endParaRPr>
            </a:p>
          </p:txBody>
        </p:sp>
        <p:sp>
          <p:nvSpPr>
            <p:cNvPr id="381" name="Google Shape;381;p22"/>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2"/>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Cách thức báo cáo kết quả, mẫu minh họa</a:t>
              </a:r>
              <a:endParaRPr sz="1600">
                <a:solidFill>
                  <a:srgbClr val="FFFFFF"/>
                </a:solidFill>
                <a:latin typeface="Cambria"/>
                <a:ea typeface="Cambria"/>
                <a:cs typeface="Cambria"/>
                <a:sym typeface="Cambria"/>
              </a:endParaRPr>
            </a:p>
          </p:txBody>
        </p:sp>
        <p:sp>
          <p:nvSpPr>
            <p:cNvPr id="383" name="Google Shape;383;p22"/>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2"/>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14</a:t>
              </a:r>
              <a:endParaRPr sz="2400" b="1">
                <a:solidFill>
                  <a:srgbClr val="000000"/>
                </a:solidFill>
                <a:latin typeface="Cambria"/>
                <a:ea typeface="Cambria"/>
                <a:cs typeface="Cambria"/>
                <a:sym typeface="Cambria"/>
              </a:endParaRPr>
            </a:p>
          </p:txBody>
        </p:sp>
        <p:sp>
          <p:nvSpPr>
            <p:cNvPr id="385" name="Google Shape;385;p22"/>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2"/>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Có thể xác minh bên thứ 3</a:t>
              </a:r>
              <a:endParaRPr sz="1600">
                <a:solidFill>
                  <a:srgbClr val="FFFFFF"/>
                </a:solidFill>
                <a:latin typeface="Cambria"/>
                <a:ea typeface="Cambria"/>
                <a:cs typeface="Cambria"/>
                <a:sym typeface="Cambria"/>
              </a:endParaRPr>
            </a:p>
          </p:txBody>
        </p:sp>
        <p:sp>
          <p:nvSpPr>
            <p:cNvPr id="387" name="Google Shape;387;p22"/>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2"/>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15</a:t>
              </a:r>
              <a:endParaRPr sz="2400" b="1">
                <a:solidFill>
                  <a:srgbClr val="000000"/>
                </a:solidFill>
                <a:latin typeface="Cambria"/>
                <a:ea typeface="Cambria"/>
                <a:cs typeface="Cambria"/>
                <a:sym typeface="Cambria"/>
              </a:endParaRPr>
            </a:p>
          </p:txBody>
        </p:sp>
        <p:sp>
          <p:nvSpPr>
            <p:cNvPr id="389" name="Google Shape;389;p22"/>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2"/>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Nếu có thể dự đoán thay đổi tương lai, xác định baseline</a:t>
              </a:r>
              <a:endParaRPr sz="1600">
                <a:solidFill>
                  <a:srgbClr val="FFFFFF"/>
                </a:solidFill>
                <a:latin typeface="Cambria"/>
                <a:ea typeface="Cambria"/>
                <a:cs typeface="Cambria"/>
                <a:sym typeface="Cambria"/>
              </a:endParaRPr>
            </a:p>
          </p:txBody>
        </p:sp>
        <p:sp>
          <p:nvSpPr>
            <p:cNvPr id="391" name="Google Shape;391;p22"/>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2"/>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Cambria"/>
                  <a:ea typeface="Cambria"/>
                  <a:cs typeface="Cambria"/>
                  <a:sym typeface="Cambria"/>
                </a:rPr>
                <a:t>16</a:t>
              </a:r>
              <a:endParaRPr sz="2400" b="1">
                <a:solidFill>
                  <a:srgbClr val="000000"/>
                </a:solidFill>
                <a:latin typeface="Cambria"/>
                <a:ea typeface="Cambria"/>
                <a:cs typeface="Cambria"/>
                <a:sym typeface="Cambria"/>
              </a:endParaRPr>
            </a:p>
          </p:txBody>
        </p:sp>
        <p:sp>
          <p:nvSpPr>
            <p:cNvPr id="393" name="Google Shape;393;p22"/>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4" name="Google Shape;394;p22"/>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Cambria"/>
                  <a:ea typeface="Cambria"/>
                  <a:cs typeface="Cambria"/>
                  <a:sym typeface="Cambria"/>
                </a:rPr>
                <a:t>Dự trù ngân sách, nguồn lực cần thiết</a:t>
              </a:r>
              <a:endParaRPr sz="1600">
                <a:solidFill>
                  <a:srgbClr val="FFFFFF"/>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B46792B4-54CE-8AF6-2B8F-809DA9755BD3}"/>
              </a:ext>
            </a:extLst>
          </p:cNvPr>
          <p:cNvSpPr>
            <a:spLocks noGrp="1"/>
          </p:cNvSpPr>
          <p:nvPr>
            <p:ph type="sldNum" idx="12"/>
          </p:nvPr>
        </p:nvSpPr>
        <p:spPr/>
        <p:txBody>
          <a:bodyPr/>
          <a:lstStyle/>
          <a:p>
            <a:fld id="{00000000-1234-1234-1234-123412341234}" type="slidenum">
              <a:rPr lang="en-US" smtClean="0"/>
              <a:pPr/>
              <a:t>22</a:t>
            </a:fld>
            <a:endParaRPr lang="en-US"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2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KỸ THUẬT ĐO LƯỜNG NĂNG LƯỢNG SỬ DỤNG</a:t>
            </a:r>
            <a:endParaRPr sz="3200" b="1" i="0" u="none" strike="noStrike" cap="none">
              <a:solidFill>
                <a:schemeClr val="lt1"/>
              </a:solidFill>
              <a:latin typeface="Cambria"/>
              <a:ea typeface="Cambria"/>
              <a:cs typeface="Cambria"/>
              <a:sym typeface="Cambria"/>
            </a:endParaRPr>
          </a:p>
        </p:txBody>
      </p:sp>
      <p:sp>
        <p:nvSpPr>
          <p:cNvPr id="400" name="Google Shape;400;p23"/>
          <p:cNvSpPr txBox="1"/>
          <p:nvPr/>
        </p:nvSpPr>
        <p:spPr>
          <a:xfrm>
            <a:off x="920187" y="2200568"/>
            <a:ext cx="10515600" cy="4497775"/>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Cambria"/>
                <a:ea typeface="Cambria"/>
                <a:cs typeface="Cambria"/>
                <a:sym typeface="Cambria"/>
              </a:rPr>
              <a:t>Tiêu thụ năng lượng có thể được xác định bằng</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Hóa đơn điện hoặc nhiên liệu, số liệu từ công tơ chính</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Thiết bị đo lường riêng cho khu vực/ thiết bị được cải tiến (retrofit), có thể đo theo chu kỳ ngắn hoặc liên tục</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Đo riêng các thông số: công suất, thời gian hoạt động =&gt; tổng năng lượng sử dụng</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Mô phỏng máy tính được hiệu chuẩn </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Giá trị giả định (stipulations) đã được thống nhất cho các thông số ECM có độ tin cậy cao</a:t>
            </a:r>
            <a:endParaRPr/>
          </a:p>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Cambria"/>
                <a:ea typeface="Cambria"/>
                <a:cs typeface="Cambria"/>
                <a:sym typeface="Cambria"/>
              </a:rPr>
              <a:t>Việc sử dụng giả định thay cho đo lường thật cần dựa vào:</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Phạm vi xác định tiết kiệm</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Trách nhiệm giữa các bên </a:t>
            </a:r>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Cambria"/>
                <a:ea typeface="Cambria"/>
                <a:cs typeface="Cambria"/>
                <a:sym typeface="Cambria"/>
              </a:rPr>
              <a:t>Mức ảnh hưởng tiềm năng của sai số giả định</a:t>
            </a:r>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56968883-CAA5-BFCE-BB5E-FC12DA9F24B1}"/>
              </a:ext>
            </a:extLst>
          </p:cNvPr>
          <p:cNvSpPr>
            <a:spLocks noGrp="1"/>
          </p:cNvSpPr>
          <p:nvPr>
            <p:ph type="sldNum" idx="12"/>
          </p:nvPr>
        </p:nvSpPr>
        <p:spPr/>
        <p:txBody>
          <a:bodyPr/>
          <a:lstStyle/>
          <a:p>
            <a:fld id="{00000000-1234-1234-1234-123412341234}" type="slidenum">
              <a:rPr lang="en-US" smtClean="0"/>
              <a:pPr/>
              <a:t>23</a:t>
            </a:fld>
            <a:endParaRPr 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2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GIỚI THIỆU 4 PHƯƠNG ÁN M&amp;V (OPTION A-B-C-D)</a:t>
            </a:r>
            <a:endParaRPr sz="3200" b="1" i="0" u="none" strike="noStrike" cap="none">
              <a:solidFill>
                <a:schemeClr val="lt1"/>
              </a:solidFill>
              <a:latin typeface="Cambria"/>
              <a:ea typeface="Cambria"/>
              <a:cs typeface="Cambria"/>
              <a:sym typeface="Cambria"/>
            </a:endParaRPr>
          </a:p>
        </p:txBody>
      </p:sp>
      <p:graphicFrame>
        <p:nvGraphicFramePr>
          <p:cNvPr id="406" name="Google Shape;406;p24"/>
          <p:cNvGraphicFramePr/>
          <p:nvPr/>
        </p:nvGraphicFramePr>
        <p:xfrm>
          <a:off x="759501" y="2130749"/>
          <a:ext cx="10672975" cy="4389100"/>
        </p:xfrm>
        <a:graphic>
          <a:graphicData uri="http://schemas.openxmlformats.org/drawingml/2006/table">
            <a:tbl>
              <a:tblPr>
                <a:noFill/>
                <a:tableStyleId>{936984E1-AA2F-4781-A086-0F9632EE3BF2}</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921300">
                <a:tc>
                  <a:txBody>
                    <a:bodyPr/>
                    <a:lstStyle/>
                    <a:p>
                      <a:pPr marL="0" marR="0" lvl="0" indent="0" algn="ctr" rtl="0">
                        <a:spcBef>
                          <a:spcPts val="0"/>
                        </a:spcBef>
                        <a:spcAft>
                          <a:spcPts val="0"/>
                        </a:spcAft>
                        <a:buNone/>
                      </a:pPr>
                      <a:r>
                        <a:rPr lang="en-US" sz="1800" b="1">
                          <a:latin typeface="Cambria"/>
                          <a:ea typeface="Cambria"/>
                          <a:cs typeface="Cambria"/>
                          <a:sym typeface="Cambria"/>
                        </a:rPr>
                        <a:t>Tiêu chí</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A</a:t>
                      </a:r>
                      <a:endParaRPr sz="1200"/>
                    </a:p>
                    <a:p>
                      <a:pPr marL="0" marR="0" lvl="0" indent="0" algn="ctr" rtl="0">
                        <a:spcBef>
                          <a:spcPts val="0"/>
                        </a:spcBef>
                        <a:spcAft>
                          <a:spcPts val="0"/>
                        </a:spcAft>
                        <a:buNone/>
                      </a:pPr>
                      <a:r>
                        <a:rPr lang="en-US" sz="1800" b="1">
                          <a:latin typeface="Cambria"/>
                          <a:ea typeface="Cambria"/>
                          <a:cs typeface="Cambria"/>
                          <a:sym typeface="Cambria"/>
                        </a:rPr>
                        <a:t>Đo một phần – Cô lập cải tiến</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B </a:t>
                      </a:r>
                      <a:endParaRPr sz="1200"/>
                    </a:p>
                    <a:p>
                      <a:pPr marL="0" marR="0" lvl="0" indent="0" algn="ctr" rtl="0">
                        <a:spcBef>
                          <a:spcPts val="0"/>
                        </a:spcBef>
                        <a:spcAft>
                          <a:spcPts val="0"/>
                        </a:spcAft>
                        <a:buNone/>
                      </a:pPr>
                      <a:r>
                        <a:rPr lang="en-US" sz="1800" b="1">
                          <a:latin typeface="Cambria"/>
                          <a:ea typeface="Cambria"/>
                          <a:cs typeface="Cambria"/>
                          <a:sym typeface="Cambria"/>
                        </a:rPr>
                        <a:t>Đo đầy đủ - Cô lập cải tiến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C</a:t>
                      </a:r>
                      <a:endParaRPr sz="1200"/>
                    </a:p>
                    <a:p>
                      <a:pPr marL="0" marR="0" lvl="0" indent="0" algn="ctr" rtl="0">
                        <a:spcBef>
                          <a:spcPts val="0"/>
                        </a:spcBef>
                        <a:spcAft>
                          <a:spcPts val="0"/>
                        </a:spcAft>
                        <a:buNone/>
                      </a:pPr>
                      <a:r>
                        <a:rPr lang="en-US" sz="1800" b="1">
                          <a:latin typeface="Cambria"/>
                          <a:ea typeface="Cambria"/>
                          <a:cs typeface="Cambria"/>
                          <a:sym typeface="Cambria"/>
                        </a:rPr>
                        <a:t>Toàn hệ thống</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D</a:t>
                      </a:r>
                      <a:endParaRPr sz="1200"/>
                    </a:p>
                    <a:p>
                      <a:pPr marL="0" marR="0" lvl="0" indent="0" algn="ctr" rtl="0">
                        <a:spcBef>
                          <a:spcPts val="0"/>
                        </a:spcBef>
                        <a:spcAft>
                          <a:spcPts val="0"/>
                        </a:spcAft>
                        <a:buNone/>
                      </a:pPr>
                      <a:r>
                        <a:rPr lang="en-US" sz="1800" b="1">
                          <a:latin typeface="Cambria"/>
                          <a:ea typeface="Cambria"/>
                          <a:cs typeface="Cambria"/>
                          <a:sym typeface="Cambria"/>
                        </a:rPr>
                        <a:t>Mô phỏng</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921300">
                <a:tc>
                  <a:txBody>
                    <a:bodyPr/>
                    <a:lstStyle/>
                    <a:p>
                      <a:pPr marL="0" marR="0" lvl="0" indent="0" algn="l" rtl="0">
                        <a:spcBef>
                          <a:spcPts val="0"/>
                        </a:spcBef>
                        <a:spcAft>
                          <a:spcPts val="0"/>
                        </a:spcAft>
                        <a:buNone/>
                      </a:pP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Partially Measured Retrofit Isolation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Retrofit Isolation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Whole Facility</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Calibrated Simulation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extLst>
                  <a:ext uri="{0D108BD9-81ED-4DB2-BD59-A6C34878D82A}">
                    <a16:rowId xmlns:a16="http://schemas.microsoft.com/office/drawing/2014/main" val="10001"/>
                  </a:ext>
                </a:extLst>
              </a:tr>
              <a:tr h="921300">
                <a:tc>
                  <a:txBody>
                    <a:bodyPr/>
                    <a:lstStyle/>
                    <a:p>
                      <a:pPr marL="0" marR="0" lvl="0" indent="0" algn="l" rtl="0">
                        <a:spcBef>
                          <a:spcPts val="0"/>
                        </a:spcBef>
                        <a:spcAft>
                          <a:spcPts val="0"/>
                        </a:spcAft>
                        <a:buNone/>
                      </a:pPr>
                      <a:r>
                        <a:rPr lang="en-US" sz="1800" b="1">
                          <a:latin typeface="Cambria"/>
                          <a:ea typeface="Cambria"/>
                          <a:cs typeface="Cambria"/>
                          <a:sym typeface="Cambria"/>
                        </a:rPr>
                        <a:t>Phạm vi đo</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Một phần thông số</a:t>
                      </a:r>
                      <a:endParaRPr sz="1200"/>
                    </a:p>
                    <a:p>
                      <a:pPr marL="0" marR="0" lvl="0" indent="0" algn="l" rtl="0">
                        <a:spcBef>
                          <a:spcPts val="0"/>
                        </a:spcBef>
                        <a:spcAft>
                          <a:spcPts val="0"/>
                        </a:spcAft>
                        <a:buNone/>
                      </a:pPr>
                      <a:r>
                        <a:rPr lang="en-US" sz="1800" b="0">
                          <a:latin typeface="Cambria"/>
                          <a:ea typeface="Cambria"/>
                          <a:cs typeface="Cambria"/>
                          <a:sym typeface="Cambria"/>
                        </a:rPr>
                        <a:t>Phần còn lại giả định</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Đo tất cả thông số liên quan đến ECM</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Đo tổng NL toàn công trình</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Mô phòng bằng phần mềm</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2"/>
                  </a:ext>
                </a:extLst>
              </a:tr>
              <a:tr h="921300">
                <a:tc>
                  <a:txBody>
                    <a:bodyPr/>
                    <a:lstStyle/>
                    <a:p>
                      <a:pPr marL="0" marR="0" lvl="0" indent="0" algn="l" rtl="0">
                        <a:spcBef>
                          <a:spcPts val="0"/>
                        </a:spcBef>
                        <a:spcAft>
                          <a:spcPts val="0"/>
                        </a:spcAft>
                        <a:buNone/>
                      </a:pPr>
                      <a:r>
                        <a:rPr lang="en-US" sz="1800" b="1">
                          <a:latin typeface="Cambria"/>
                          <a:ea typeface="Cambria"/>
                          <a:cs typeface="Cambria"/>
                          <a:sym typeface="Cambria"/>
                        </a:rPr>
                        <a:t>Độ chính xác</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Trung bình</a:t>
                      </a:r>
                      <a:endParaRPr sz="1200"/>
                    </a:p>
                    <a:p>
                      <a:pPr marL="0" marR="0" lvl="0" indent="0" algn="l" rtl="0">
                        <a:spcBef>
                          <a:spcPts val="0"/>
                        </a:spcBef>
                        <a:spcAft>
                          <a:spcPts val="0"/>
                        </a:spcAft>
                        <a:buNone/>
                      </a:pPr>
                      <a:r>
                        <a:rPr lang="en-US" sz="1800">
                          <a:latin typeface="Cambria"/>
                          <a:ea typeface="Cambria"/>
                          <a:cs typeface="Cambria"/>
                          <a:sym typeface="Cambria"/>
                        </a:rPr>
                        <a:t>Phụ thuộc giả định</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Cao</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Phụ thuộc chất lượng mô hình hồi quy</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Cao nếu mô hình đúng</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3"/>
                  </a:ext>
                </a:extLst>
              </a:tr>
              <a:tr h="703900">
                <a:tc>
                  <a:txBody>
                    <a:bodyPr/>
                    <a:lstStyle/>
                    <a:p>
                      <a:pPr marL="0" marR="0" lvl="0" indent="0" algn="l" rtl="0">
                        <a:spcBef>
                          <a:spcPts val="0"/>
                        </a:spcBef>
                        <a:spcAft>
                          <a:spcPts val="0"/>
                        </a:spcAft>
                        <a:buNone/>
                      </a:pPr>
                      <a:r>
                        <a:rPr lang="en-US" sz="1800" b="1">
                          <a:latin typeface="Cambria"/>
                          <a:ea typeface="Cambria"/>
                          <a:cs typeface="Cambria"/>
                          <a:sym typeface="Cambria"/>
                        </a:rPr>
                        <a:t>Chi phí</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Thấp</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Trung bình – cao</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Thấp (dung hóa đơn)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Cao (phần mềm, dữ liệu chính xác)</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407" name="Google Shape;407;p24"/>
          <p:cNvSpPr txBox="1"/>
          <p:nvPr/>
        </p:nvSpPr>
        <p:spPr>
          <a:xfrm>
            <a:off x="873325" y="6519850"/>
            <a:ext cx="69375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solidFill>
                  <a:schemeClr val="dk1"/>
                </a:solidFill>
                <a:latin typeface="Calibri"/>
                <a:ea typeface="Calibri"/>
                <a:cs typeface="Calibri"/>
                <a:sym typeface="Calibri"/>
              </a:rPr>
              <a:t>*Nguồn: IPMVP</a:t>
            </a:r>
            <a:endParaRPr/>
          </a:p>
        </p:txBody>
      </p:sp>
      <p:sp>
        <p:nvSpPr>
          <p:cNvPr id="2" name="Slide Number Placeholder 1">
            <a:extLst>
              <a:ext uri="{FF2B5EF4-FFF2-40B4-BE49-F238E27FC236}">
                <a16:creationId xmlns:a16="http://schemas.microsoft.com/office/drawing/2014/main" id="{0FD7D86E-C548-626C-6FF6-F1AB0876E39C}"/>
              </a:ext>
            </a:extLst>
          </p:cNvPr>
          <p:cNvSpPr>
            <a:spLocks noGrp="1"/>
          </p:cNvSpPr>
          <p:nvPr>
            <p:ph type="sldNum" idx="12"/>
          </p:nvPr>
        </p:nvSpPr>
        <p:spPr/>
        <p:txBody>
          <a:bodyPr/>
          <a:lstStyle/>
          <a:p>
            <a:fld id="{00000000-1234-1234-1234-123412341234}" type="slidenum">
              <a:rPr lang="en-US" smtClean="0"/>
              <a:pPr/>
              <a:t>24</a:t>
            </a:fld>
            <a:endParaRPr 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2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GIỚI THIỆU 4 PHƯƠNG ÁN M&amp;V (OPTION A-B-C-D)</a:t>
            </a:r>
            <a:endParaRPr sz="3200" b="1" i="0" u="none" strike="noStrike" cap="none">
              <a:solidFill>
                <a:schemeClr val="lt1"/>
              </a:solidFill>
              <a:latin typeface="Cambria"/>
              <a:ea typeface="Cambria"/>
              <a:cs typeface="Cambria"/>
              <a:sym typeface="Cambria"/>
            </a:endParaRPr>
          </a:p>
        </p:txBody>
      </p:sp>
      <p:graphicFrame>
        <p:nvGraphicFramePr>
          <p:cNvPr id="413" name="Google Shape;413;p25"/>
          <p:cNvGraphicFramePr/>
          <p:nvPr/>
        </p:nvGraphicFramePr>
        <p:xfrm>
          <a:off x="851989" y="2139920"/>
          <a:ext cx="10672975" cy="3998040"/>
        </p:xfrm>
        <a:graphic>
          <a:graphicData uri="http://schemas.openxmlformats.org/drawingml/2006/table">
            <a:tbl>
              <a:tblPr>
                <a:noFill/>
                <a:tableStyleId>{936984E1-AA2F-4781-A086-0F9632EE3BF2}</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874525">
                <a:tc>
                  <a:txBody>
                    <a:bodyPr/>
                    <a:lstStyle/>
                    <a:p>
                      <a:pPr marL="0" marR="0" lvl="0" indent="0" algn="ctr" rtl="0">
                        <a:spcBef>
                          <a:spcPts val="0"/>
                        </a:spcBef>
                        <a:spcAft>
                          <a:spcPts val="0"/>
                        </a:spcAft>
                        <a:buNone/>
                      </a:pPr>
                      <a:r>
                        <a:rPr lang="en-US" sz="1800" b="1">
                          <a:latin typeface="Cambria"/>
                          <a:ea typeface="Cambria"/>
                          <a:cs typeface="Cambria"/>
                          <a:sym typeface="Cambria"/>
                        </a:rPr>
                        <a:t>Tiêu chí</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A</a:t>
                      </a:r>
                      <a:endParaRPr sz="1200"/>
                    </a:p>
                    <a:p>
                      <a:pPr marL="0" marR="0" lvl="0" indent="0" algn="ctr" rtl="0">
                        <a:spcBef>
                          <a:spcPts val="0"/>
                        </a:spcBef>
                        <a:spcAft>
                          <a:spcPts val="0"/>
                        </a:spcAft>
                        <a:buNone/>
                      </a:pPr>
                      <a:r>
                        <a:rPr lang="en-US" sz="1800" b="1">
                          <a:latin typeface="Cambria"/>
                          <a:ea typeface="Cambria"/>
                          <a:cs typeface="Cambria"/>
                          <a:sym typeface="Cambria"/>
                        </a:rPr>
                        <a:t>Đo một phần – Cô lập cải tiến</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B </a:t>
                      </a:r>
                      <a:endParaRPr sz="1200"/>
                    </a:p>
                    <a:p>
                      <a:pPr marL="0" marR="0" lvl="0" indent="0" algn="ctr" rtl="0">
                        <a:spcBef>
                          <a:spcPts val="0"/>
                        </a:spcBef>
                        <a:spcAft>
                          <a:spcPts val="0"/>
                        </a:spcAft>
                        <a:buNone/>
                      </a:pPr>
                      <a:r>
                        <a:rPr lang="en-US" sz="1800" b="1">
                          <a:latin typeface="Cambria"/>
                          <a:ea typeface="Cambria"/>
                          <a:cs typeface="Cambria"/>
                          <a:sym typeface="Cambria"/>
                        </a:rPr>
                        <a:t>Đo đầy đủ - Cô lập cải tiến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C</a:t>
                      </a:r>
                      <a:endParaRPr sz="1200"/>
                    </a:p>
                    <a:p>
                      <a:pPr marL="0" marR="0" lvl="0" indent="0" algn="ctr" rtl="0">
                        <a:spcBef>
                          <a:spcPts val="0"/>
                        </a:spcBef>
                        <a:spcAft>
                          <a:spcPts val="0"/>
                        </a:spcAft>
                        <a:buNone/>
                      </a:pPr>
                      <a:r>
                        <a:rPr lang="en-US" sz="1800" b="1">
                          <a:latin typeface="Cambria"/>
                          <a:ea typeface="Cambria"/>
                          <a:cs typeface="Cambria"/>
                          <a:sym typeface="Cambria"/>
                        </a:rPr>
                        <a:t>Toàn hệ thống</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1800" b="1">
                          <a:latin typeface="Cambria"/>
                          <a:ea typeface="Cambria"/>
                          <a:cs typeface="Cambria"/>
                          <a:sym typeface="Cambria"/>
                        </a:rPr>
                        <a:t>Option D</a:t>
                      </a:r>
                      <a:endParaRPr sz="1200"/>
                    </a:p>
                    <a:p>
                      <a:pPr marL="0" marR="0" lvl="0" indent="0" algn="ctr" rtl="0">
                        <a:spcBef>
                          <a:spcPts val="0"/>
                        </a:spcBef>
                        <a:spcAft>
                          <a:spcPts val="0"/>
                        </a:spcAft>
                        <a:buNone/>
                      </a:pPr>
                      <a:r>
                        <a:rPr lang="en-US" sz="1800" b="1">
                          <a:latin typeface="Cambria"/>
                          <a:ea typeface="Cambria"/>
                          <a:cs typeface="Cambria"/>
                          <a:sym typeface="Cambria"/>
                        </a:rPr>
                        <a:t>Mô phỏng</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1020375">
                <a:tc>
                  <a:txBody>
                    <a:bodyPr/>
                    <a:lstStyle/>
                    <a:p>
                      <a:pPr marL="0" marR="0" lvl="0" indent="0" algn="l" rtl="0">
                        <a:spcBef>
                          <a:spcPts val="0"/>
                        </a:spcBef>
                        <a:spcAft>
                          <a:spcPts val="0"/>
                        </a:spcAft>
                        <a:buNone/>
                      </a:pPr>
                      <a:r>
                        <a:rPr lang="en-US" sz="1800" b="1">
                          <a:latin typeface="Cambria"/>
                          <a:ea typeface="Cambria"/>
                          <a:cs typeface="Cambria"/>
                          <a:sym typeface="Cambria"/>
                        </a:rPr>
                        <a:t>Ứng dụng điển hình</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Đèn chiếu sáng, bơm nhỏ</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HVAC, motor, quạt, chiller</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Tòa nhà, nhà máy, TTTM</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Công trình không có dữ liệu cũ</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1"/>
                  </a:ext>
                </a:extLst>
              </a:tr>
              <a:tr h="1139550">
                <a:tc>
                  <a:txBody>
                    <a:bodyPr/>
                    <a:lstStyle/>
                    <a:p>
                      <a:pPr marL="0" marR="0" lvl="0" indent="0" algn="l" rtl="0">
                        <a:spcBef>
                          <a:spcPts val="0"/>
                        </a:spcBef>
                        <a:spcAft>
                          <a:spcPts val="0"/>
                        </a:spcAft>
                        <a:buNone/>
                      </a:pPr>
                      <a:r>
                        <a:rPr lang="en-US" sz="1800" b="1">
                          <a:latin typeface="Cambria"/>
                          <a:ea typeface="Cambria"/>
                          <a:cs typeface="Cambria"/>
                          <a:sym typeface="Cambria"/>
                        </a:rPr>
                        <a:t>Yêu cầu dữ liệu</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Đo ngắn hạn liên tục kết hợp giá trị giả định</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Đo ngắn hạn liên tục</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Phân tích dữ liệu công tơ chính hoặc công tơ phụ</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b="0">
                          <a:latin typeface="Cambria"/>
                          <a:ea typeface="Cambria"/>
                          <a:cs typeface="Cambria"/>
                          <a:sym typeface="Cambria"/>
                        </a:rPr>
                        <a:t>Mô phỏng sử dụng năng lượng, hiệu chuẩn bằng dữ liệu hóa đơn</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2"/>
                  </a:ext>
                </a:extLst>
              </a:tr>
              <a:tr h="874525">
                <a:tc>
                  <a:txBody>
                    <a:bodyPr/>
                    <a:lstStyle/>
                    <a:p>
                      <a:pPr marL="0" marR="0" lvl="0" indent="0" algn="l" rtl="0">
                        <a:spcBef>
                          <a:spcPts val="0"/>
                        </a:spcBef>
                        <a:spcAft>
                          <a:spcPts val="0"/>
                        </a:spcAft>
                        <a:buNone/>
                      </a:pPr>
                      <a:r>
                        <a:rPr lang="en-US" sz="1800" b="1">
                          <a:latin typeface="Cambria"/>
                          <a:ea typeface="Cambria"/>
                          <a:cs typeface="Cambria"/>
                          <a:sym typeface="Cambria"/>
                        </a:rPr>
                        <a:t>Phân tích điều chỉnh</a:t>
                      </a:r>
                      <a:endParaRPr sz="18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Thủ công hoặc đơn giản</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Có thể cần mô hình nhỏ</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Cần hồi quy thống kê</a:t>
                      </a:r>
                      <a:endParaRPr sz="120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Dựa trên giả định mô hình</a:t>
                      </a:r>
                      <a:endParaRPr sz="18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14" name="Google Shape;414;p25"/>
          <p:cNvSpPr txBox="1"/>
          <p:nvPr/>
        </p:nvSpPr>
        <p:spPr>
          <a:xfrm>
            <a:off x="873325" y="6519850"/>
            <a:ext cx="6937500" cy="4311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600">
                <a:solidFill>
                  <a:schemeClr val="dk1"/>
                </a:solidFill>
                <a:latin typeface="Calibri"/>
                <a:ea typeface="Calibri"/>
                <a:cs typeface="Calibri"/>
                <a:sym typeface="Calibri"/>
              </a:rPr>
              <a:t>*Nguồn: IPMVP</a:t>
            </a:r>
            <a:endParaRPr/>
          </a:p>
        </p:txBody>
      </p:sp>
      <p:sp>
        <p:nvSpPr>
          <p:cNvPr id="2" name="Slide Number Placeholder 1">
            <a:extLst>
              <a:ext uri="{FF2B5EF4-FFF2-40B4-BE49-F238E27FC236}">
                <a16:creationId xmlns:a16="http://schemas.microsoft.com/office/drawing/2014/main" id="{88FA2B8D-BFFF-D01A-5A8B-275C5C11B1A1}"/>
              </a:ext>
            </a:extLst>
          </p:cNvPr>
          <p:cNvSpPr>
            <a:spLocks noGrp="1"/>
          </p:cNvSpPr>
          <p:nvPr>
            <p:ph type="sldNum" idx="12"/>
          </p:nvPr>
        </p:nvSpPr>
        <p:spPr/>
        <p:txBody>
          <a:bodyPr/>
          <a:lstStyle/>
          <a:p>
            <a:fld id="{00000000-1234-1234-1234-123412341234}" type="slidenum">
              <a:rPr lang="en-US" smtClean="0"/>
              <a:pPr/>
              <a:t>25</a:t>
            </a:fld>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pic>
        <p:nvPicPr>
          <p:cNvPr id="419" name="Google Shape;419;p26" descr="Đã tạo hình ảnh"/>
          <p:cNvPicPr preferRelativeResize="0"/>
          <p:nvPr/>
        </p:nvPicPr>
        <p:blipFill rotWithShape="1">
          <a:blip r:embed="rId3">
            <a:alphaModFix/>
          </a:blip>
          <a:srcRect/>
          <a:stretch/>
        </p:blipFill>
        <p:spPr>
          <a:xfrm>
            <a:off x="4166081" y="0"/>
            <a:ext cx="5532556" cy="7517283"/>
          </a:xfrm>
          <a:prstGeom prst="rect">
            <a:avLst/>
          </a:prstGeom>
          <a:noFill/>
          <a:ln>
            <a:noFill/>
          </a:ln>
        </p:spPr>
      </p:pic>
      <p:sp>
        <p:nvSpPr>
          <p:cNvPr id="2" name="Slide Number Placeholder 1">
            <a:extLst>
              <a:ext uri="{FF2B5EF4-FFF2-40B4-BE49-F238E27FC236}">
                <a16:creationId xmlns:a16="http://schemas.microsoft.com/office/drawing/2014/main" id="{C6F0DD0D-6F58-E693-A5CA-FF77C7C16B20}"/>
              </a:ext>
            </a:extLst>
          </p:cNvPr>
          <p:cNvSpPr>
            <a:spLocks noGrp="1"/>
          </p:cNvSpPr>
          <p:nvPr>
            <p:ph type="sldNum" idx="12"/>
          </p:nvPr>
        </p:nvSpPr>
        <p:spPr/>
        <p:txBody>
          <a:bodyPr/>
          <a:lstStyle/>
          <a:p>
            <a:fld id="{00000000-1234-1234-1234-123412341234}" type="slidenum">
              <a:rPr lang="en-US" smtClean="0"/>
              <a:pPr/>
              <a:t>26</a:t>
            </a:fld>
            <a:endParaRPr 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27"/>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Cambria"/>
                <a:ea typeface="Cambria"/>
                <a:cs typeface="Cambria"/>
                <a:sym typeface="Cambria"/>
              </a:rPr>
              <a:t>THỰC HÀNH TÍNH TOÁN</a:t>
            </a:r>
            <a:endParaRPr sz="2500" b="1"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FB1BFA2E-E484-1F19-1872-6846D68E5184}"/>
              </a:ext>
            </a:extLst>
          </p:cNvPr>
          <p:cNvSpPr>
            <a:spLocks noGrp="1"/>
          </p:cNvSpPr>
          <p:nvPr>
            <p:ph type="sldNum" idx="12"/>
          </p:nvPr>
        </p:nvSpPr>
        <p:spPr/>
        <p:txBody>
          <a:bodyPr/>
          <a:lstStyle/>
          <a:p>
            <a:fld id="{00000000-1234-1234-1234-123412341234}" type="slidenum">
              <a:rPr lang="en-US" smtClean="0"/>
              <a:pPr/>
              <a:t>27</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24"/>
                                        </p:tgtEl>
                                        <p:attrNameLst>
                                          <p:attrName>style.visibility</p:attrName>
                                        </p:attrNameLst>
                                      </p:cBhvr>
                                      <p:to>
                                        <p:strVal val="visible"/>
                                      </p:to>
                                    </p:set>
                                    <p:anim calcmode="lin" valueType="num">
                                      <p:cBhvr additive="base">
                                        <p:cTn id="7" dur="500"/>
                                        <p:tgtEl>
                                          <p:spTgt spid="4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A – ĐO MỘT PHẦN – CÔ LẬP CẢI TIẾN</a:t>
            </a:r>
            <a:endParaRPr sz="3200" b="1" i="0" u="none" strike="noStrike" cap="none">
              <a:solidFill>
                <a:schemeClr val="lt1"/>
              </a:solidFill>
              <a:latin typeface="Cambria"/>
              <a:ea typeface="Cambria"/>
              <a:cs typeface="Cambria"/>
              <a:sym typeface="Cambria"/>
            </a:endParaRPr>
          </a:p>
        </p:txBody>
      </p:sp>
      <p:sp>
        <p:nvSpPr>
          <p:cNvPr id="430" name="Google Shape;430;p29"/>
          <p:cNvSpPr txBox="1"/>
          <p:nvPr/>
        </p:nvSpPr>
        <p:spPr>
          <a:xfrm>
            <a:off x="1043193" y="2213428"/>
            <a:ext cx="10290566"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Cambria"/>
                <a:ea typeface="Cambria"/>
                <a:cs typeface="Cambria"/>
                <a:sym typeface="Cambria"/>
              </a:rPr>
              <a:t>Ví dụ minh họa</a:t>
            </a:r>
            <a:endParaRPr sz="2200" b="0" i="0" u="none" strike="noStrike" cap="none">
              <a:solidFill>
                <a:srgbClr val="000000"/>
              </a:solidFill>
              <a:latin typeface="Cambria"/>
              <a:ea typeface="Cambria"/>
              <a:cs typeface="Cambria"/>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Thay bóng đèn huỳnh quang 40W bằng LED 20W</a:t>
            </a:r>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Giả định: thời gian sử dụng 10 giờ/ngày. 300 ngày/ năm</a:t>
            </a:r>
            <a:endParaRPr sz="2200" b="0" i="0" u="none" strike="noStrike" cap="none">
              <a:solidFill>
                <a:srgbClr val="000000"/>
              </a:solidFill>
              <a:latin typeface="Cambria"/>
              <a:ea typeface="Cambria"/>
              <a:cs typeface="Cambria"/>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Đo lường: suất tiêu thụ điện của 1 bóng đèn</a:t>
            </a:r>
            <a:endParaRPr sz="2200" b="0" i="0" u="none" strike="noStrike" cap="none">
              <a:solidFill>
                <a:srgbClr val="000000"/>
              </a:solidFill>
              <a:latin typeface="Cambria"/>
              <a:ea typeface="Cambria"/>
              <a:cs typeface="Cambria"/>
              <a:sym typeface="Cambria"/>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1" i="0" u="none" strike="noStrike" cap="none">
                <a:solidFill>
                  <a:srgbClr val="000000"/>
                </a:solidFill>
                <a:latin typeface="Cambria"/>
                <a:ea typeface="Cambria"/>
                <a:cs typeface="Cambria"/>
                <a:sym typeface="Cambria"/>
              </a:rPr>
              <a:t>Phương pháp tính:</a:t>
            </a:r>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0" i="0" u="none" strike="noStrike" cap="none">
                <a:solidFill>
                  <a:srgbClr val="000000"/>
                </a:solidFill>
                <a:latin typeface="Cambria"/>
                <a:ea typeface="Cambria"/>
                <a:cs typeface="Cambria"/>
                <a:sym typeface="Cambria"/>
              </a:rPr>
              <a:t>Tiết kiệm = (40W – 20W) x 10h x 300 ngày = 60,000 Wh = 60 kWh/năm/bóng</a:t>
            </a:r>
            <a:endParaRPr sz="2200" b="0" i="0" u="none" strike="noStrike" cap="none">
              <a:solidFill>
                <a:srgbClr val="000000"/>
              </a:solidFill>
              <a:latin typeface="Cambria"/>
              <a:ea typeface="Cambria"/>
              <a:cs typeface="Cambria"/>
              <a:sym typeface="Cambria"/>
            </a:endParaRPr>
          </a:p>
        </p:txBody>
      </p:sp>
      <p:graphicFrame>
        <p:nvGraphicFramePr>
          <p:cNvPr id="431" name="Google Shape;431;p29"/>
          <p:cNvGraphicFramePr/>
          <p:nvPr/>
        </p:nvGraphicFramePr>
        <p:xfrm>
          <a:off x="2248526" y="4721951"/>
          <a:ext cx="8514400" cy="2136050"/>
        </p:xfrm>
        <a:graphic>
          <a:graphicData uri="http://schemas.openxmlformats.org/drawingml/2006/table">
            <a:tbl>
              <a:tblPr>
                <a:noFill/>
                <a:tableStyleId>{936984E1-AA2F-4781-A086-0F9632EE3BF2}</a:tableStyleId>
              </a:tblPr>
              <a:tblGrid>
                <a:gridCol w="4053175">
                  <a:extLst>
                    <a:ext uri="{9D8B030D-6E8A-4147-A177-3AD203B41FA5}">
                      <a16:colId xmlns:a16="http://schemas.microsoft.com/office/drawing/2014/main" val="20000"/>
                    </a:ext>
                  </a:extLst>
                </a:gridCol>
                <a:gridCol w="4461225">
                  <a:extLst>
                    <a:ext uri="{9D8B030D-6E8A-4147-A177-3AD203B41FA5}">
                      <a16:colId xmlns:a16="http://schemas.microsoft.com/office/drawing/2014/main" val="20001"/>
                    </a:ext>
                  </a:extLst>
                </a:gridCol>
              </a:tblGrid>
              <a:tr h="689825">
                <a:tc>
                  <a:txBody>
                    <a:bodyPr/>
                    <a:lstStyle/>
                    <a:p>
                      <a:pPr marL="0" marR="0" lvl="0" indent="0" algn="ctr" rtl="0">
                        <a:spcBef>
                          <a:spcPts val="0"/>
                        </a:spcBef>
                        <a:spcAft>
                          <a:spcPts val="0"/>
                        </a:spcAft>
                        <a:buNone/>
                      </a:pPr>
                      <a:r>
                        <a:rPr lang="en-US" sz="2000" b="1"/>
                        <a:t>Ưu điểm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Hạn chế</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46225">
                <a:tc>
                  <a:txBody>
                    <a:bodyPr/>
                    <a:lstStyle/>
                    <a:p>
                      <a:pPr marL="342900" marR="0" lvl="0" indent="-342900" algn="l" rtl="0">
                        <a:spcBef>
                          <a:spcPts val="0"/>
                        </a:spcBef>
                        <a:spcAft>
                          <a:spcPts val="0"/>
                        </a:spcAft>
                        <a:buClr>
                          <a:schemeClr val="dk1"/>
                        </a:buClr>
                        <a:buSzPts val="2000"/>
                        <a:buFont typeface="Arial"/>
                        <a:buChar char="•"/>
                      </a:pPr>
                      <a:r>
                        <a:rPr lang="en-US" sz="2000" b="0"/>
                        <a:t>Rẻ, dễ triển khai</a:t>
                      </a:r>
                      <a:endParaRPr/>
                    </a:p>
                    <a:p>
                      <a:pPr marL="342900" marR="0" lvl="0" indent="-342900" algn="l" rtl="0">
                        <a:spcBef>
                          <a:spcPts val="0"/>
                        </a:spcBef>
                        <a:spcAft>
                          <a:spcPts val="0"/>
                        </a:spcAft>
                        <a:buClr>
                          <a:schemeClr val="dk1"/>
                        </a:buClr>
                        <a:buSzPts val="2000"/>
                        <a:buFont typeface="Arial"/>
                        <a:buChar char="•"/>
                      </a:pPr>
                      <a:r>
                        <a:rPr lang="en-US" sz="2000" b="0"/>
                        <a:t>Thích hợp với số lượng lớn thiết bị giống nhau</a:t>
                      </a:r>
                      <a:endParaRPr/>
                    </a:p>
                    <a:p>
                      <a:pPr marL="0" marR="0" lvl="0" indent="0" algn="l" rtl="0">
                        <a:spcBef>
                          <a:spcPts val="0"/>
                        </a:spcBef>
                        <a:spcAft>
                          <a:spcPts val="0"/>
                        </a:spcAft>
                        <a:buNone/>
                      </a:pPr>
                      <a:endParaRPr sz="2000" b="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342900" marR="0" lvl="0" indent="-342900" algn="l" rtl="0">
                        <a:spcBef>
                          <a:spcPts val="0"/>
                        </a:spcBef>
                        <a:spcAft>
                          <a:spcPts val="0"/>
                        </a:spcAft>
                        <a:buClr>
                          <a:schemeClr val="dk1"/>
                        </a:buClr>
                        <a:buSzPts val="2000"/>
                        <a:buFont typeface="Arial"/>
                        <a:buChar char="•"/>
                      </a:pPr>
                      <a:r>
                        <a:rPr lang="en-US" sz="2000" b="0"/>
                        <a:t>Độ chính xác trung bình</a:t>
                      </a:r>
                      <a:endParaRPr sz="2000" b="0"/>
                    </a:p>
                    <a:p>
                      <a:pPr marL="342900" marR="0" lvl="0" indent="-342900" algn="l" rtl="0">
                        <a:spcBef>
                          <a:spcPts val="0"/>
                        </a:spcBef>
                        <a:spcAft>
                          <a:spcPts val="0"/>
                        </a:spcAft>
                        <a:buClr>
                          <a:schemeClr val="dk1"/>
                        </a:buClr>
                        <a:buSzPts val="2000"/>
                        <a:buFont typeface="Arial"/>
                        <a:buChar char="•"/>
                      </a:pPr>
                      <a:r>
                        <a:rPr lang="en-US" sz="2000" b="0"/>
                        <a:t>Không thích hợp nếu tải vận hành thay đổi lớn hoặc có nhiều yếu tố ảnh hưởng</a:t>
                      </a:r>
                      <a:endParaRPr sz="2000" b="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2" name="Slide Number Placeholder 1">
            <a:extLst>
              <a:ext uri="{FF2B5EF4-FFF2-40B4-BE49-F238E27FC236}">
                <a16:creationId xmlns:a16="http://schemas.microsoft.com/office/drawing/2014/main" id="{52089410-26F8-2D57-966C-8EB9A3A01D65}"/>
              </a:ext>
            </a:extLst>
          </p:cNvPr>
          <p:cNvSpPr>
            <a:spLocks noGrp="1"/>
          </p:cNvSpPr>
          <p:nvPr>
            <p:ph type="sldNum" idx="12"/>
          </p:nvPr>
        </p:nvSpPr>
        <p:spPr/>
        <p:txBody>
          <a:bodyPr/>
          <a:lstStyle/>
          <a:p>
            <a:fld id="{00000000-1234-1234-1234-123412341234}" type="slidenum">
              <a:rPr lang="en-US" smtClean="0"/>
              <a:pPr/>
              <a:t>28</a:t>
            </a:fld>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0"/>
          <p:cNvSpPr txBox="1"/>
          <p:nvPr/>
        </p:nvSpPr>
        <p:spPr>
          <a:xfrm>
            <a:off x="941166" y="125599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B – ĐO ĐẦY ĐỦ - CÔ LẬP CẢI TIẾN</a:t>
            </a:r>
            <a:endParaRPr sz="3200" b="1" i="0" u="none" strike="noStrike" cap="none">
              <a:solidFill>
                <a:schemeClr val="lt1"/>
              </a:solidFill>
              <a:latin typeface="Cambria"/>
              <a:ea typeface="Cambria"/>
              <a:cs typeface="Cambria"/>
              <a:sym typeface="Cambria"/>
            </a:endParaRPr>
          </a:p>
        </p:txBody>
      </p:sp>
      <p:sp>
        <p:nvSpPr>
          <p:cNvPr id="437" name="Google Shape;437;p30"/>
          <p:cNvSpPr txBox="1"/>
          <p:nvPr/>
        </p:nvSpPr>
        <p:spPr>
          <a:xfrm>
            <a:off x="941166" y="1842944"/>
            <a:ext cx="10515600" cy="5060776"/>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Ví dụ minh họa</a:t>
            </a:r>
            <a:endParaRPr sz="2200" b="0" i="0" u="none" strike="noStrike" cap="none">
              <a:solidFill>
                <a:srgbClr val="000000"/>
              </a:solidFill>
              <a:latin typeface="Cambria"/>
              <a:ea typeface="Cambria"/>
              <a:cs typeface="Cambria"/>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Cambria"/>
                <a:ea typeface="Cambria"/>
                <a:cs typeface="Cambria"/>
                <a:sym typeface="Cambria"/>
              </a:rPr>
              <a:t>Công ty thay thế bơm nước cũ bằng động cơ hiệu suất cao, tích hợp biến tần (VSD)</a:t>
            </a:r>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Cambria"/>
                <a:ea typeface="Cambria"/>
                <a:cs typeface="Cambria"/>
                <a:sym typeface="Cambria"/>
              </a:rPr>
              <a:t>Dữ liệu đo thực tế</a:t>
            </a:r>
            <a:endParaRPr sz="2200" b="0" i="0" u="none" strike="noStrike" cap="none">
              <a:solidFill>
                <a:srgbClr val="000000"/>
              </a:solidFill>
              <a:latin typeface="Cambria"/>
              <a:ea typeface="Cambria"/>
              <a:cs typeface="Cambria"/>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Trước cải tiến (Pre-retrofit):</a:t>
            </a:r>
            <a:endParaRPr/>
          </a:p>
          <a:p>
            <a:pPr marL="10287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Công suất trung bình đo được: 10.5 KW</a:t>
            </a:r>
            <a:endParaRPr/>
          </a:p>
          <a:p>
            <a:pPr marL="10287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Thời gian hoạt động: 16 giờ/ ngày</a:t>
            </a:r>
            <a:endParaRPr sz="2000" b="0" i="0" u="none" strike="noStrike" cap="none">
              <a:solidFill>
                <a:srgbClr val="000000"/>
              </a:solidFill>
              <a:latin typeface="Cambria"/>
              <a:ea typeface="Cambria"/>
              <a:cs typeface="Cambria"/>
              <a:sym typeface="Cambria"/>
            </a:endParaRPr>
          </a:p>
          <a:p>
            <a:pPr marL="10287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Ghi nhận trong 7 ngày liên tục</a:t>
            </a:r>
            <a:endParaRPr sz="2000" b="0" i="0" u="none" strike="noStrike" cap="none">
              <a:solidFill>
                <a:srgbClr val="000000"/>
              </a:solidFill>
              <a:latin typeface="Cambria"/>
              <a:ea typeface="Cambria"/>
              <a:cs typeface="Cambria"/>
              <a:sym typeface="Cambria"/>
            </a:endParaRPr>
          </a:p>
          <a:p>
            <a:pPr marL="685800" marR="0" lvl="2" indent="-342900" algn="l" rtl="0">
              <a:lnSpc>
                <a:spcPct val="90000"/>
              </a:lnSpc>
              <a:spcBef>
                <a:spcPts val="5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Sau cải tiến (Post-retrofit)</a:t>
            </a:r>
            <a:endParaRPr/>
          </a:p>
          <a:p>
            <a:pPr marL="11430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Công suất trung bình đo được: 6.8 kW</a:t>
            </a:r>
            <a:endParaRPr/>
          </a:p>
          <a:p>
            <a:pPr marL="11430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Thời gian hoạt động không đổi: 16 giờ/ ngày</a:t>
            </a:r>
            <a:endParaRPr sz="2000" b="0" i="0" u="none" strike="noStrike" cap="none">
              <a:solidFill>
                <a:srgbClr val="000000"/>
              </a:solidFill>
              <a:latin typeface="Cambria"/>
              <a:ea typeface="Cambria"/>
              <a:cs typeface="Cambria"/>
              <a:sym typeface="Cambria"/>
            </a:endParaRPr>
          </a:p>
          <a:p>
            <a:pPr marL="1143000" marR="0" lvl="3" indent="-342900" algn="l" rtl="0">
              <a:lnSpc>
                <a:spcPct val="90000"/>
              </a:lnSpc>
              <a:spcBef>
                <a:spcPts val="500"/>
              </a:spcBef>
              <a:spcAft>
                <a:spcPts val="0"/>
              </a:spcAft>
              <a:buClr>
                <a:srgbClr val="000000"/>
              </a:buClr>
              <a:buSzPts val="1800"/>
              <a:buFont typeface="Courier New"/>
              <a:buChar char="o"/>
            </a:pPr>
            <a:r>
              <a:rPr lang="en-US" sz="2000" b="0" i="0" u="none" strike="noStrike" cap="none">
                <a:solidFill>
                  <a:srgbClr val="000000"/>
                </a:solidFill>
                <a:latin typeface="Cambria"/>
                <a:ea typeface="Cambria"/>
                <a:cs typeface="Cambria"/>
                <a:sym typeface="Cambria"/>
              </a:rPr>
              <a:t>Ghi nhận trong 7 ngày liên tục</a:t>
            </a:r>
            <a:endParaRPr sz="2000" b="0" i="0" u="none" strike="noStrike" cap="none">
              <a:solidFill>
                <a:srgbClr val="000000"/>
              </a:solidFill>
              <a:latin typeface="Cambria"/>
              <a:ea typeface="Cambria"/>
              <a:cs typeface="Cambria"/>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a:solidFill>
                  <a:srgbClr val="000000"/>
                </a:solidFill>
                <a:latin typeface="Cambria"/>
                <a:ea typeface="Cambria"/>
                <a:cs typeface="Cambria"/>
                <a:sym typeface="Cambria"/>
              </a:rPr>
              <a:t>Phương pháp tính:</a:t>
            </a:r>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0" i="0" u="none" strike="noStrike" cap="none">
                <a:solidFill>
                  <a:srgbClr val="000000"/>
                </a:solidFill>
                <a:latin typeface="Cambria"/>
                <a:ea typeface="Cambria"/>
                <a:cs typeface="Cambria"/>
                <a:sym typeface="Cambria"/>
              </a:rPr>
              <a:t>Tiết kiệm (kWh) = (10.5 kW – 6.8 kW) x 16 x 30 x 365 = 21,608 kWh/năm</a:t>
            </a:r>
            <a:endParaRPr sz="2200" b="0" i="0" u="none" strike="noStrike" cap="none">
              <a:solidFill>
                <a:srgbClr val="000000"/>
              </a:solidFill>
              <a:latin typeface="Cambria"/>
              <a:ea typeface="Cambria"/>
              <a:cs typeface="Cambria"/>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6375D70C-C3C2-4540-8ECA-2D687349838F}"/>
              </a:ext>
            </a:extLst>
          </p:cNvPr>
          <p:cNvSpPr>
            <a:spLocks noGrp="1"/>
          </p:cNvSpPr>
          <p:nvPr>
            <p:ph type="sldNum" idx="12"/>
          </p:nvPr>
        </p:nvSpPr>
        <p:spPr/>
        <p:txBody>
          <a:bodyPr/>
          <a:lstStyle/>
          <a:p>
            <a:fld id="{00000000-1234-1234-1234-123412341234}" type="slidenum">
              <a:rPr lang="en-US" smtClean="0"/>
              <a:pPr/>
              <a:t>29</a:t>
            </a:fld>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M&amp;V</a:t>
            </a:r>
            <a:endParaRPr sz="3200" b="1" i="0" u="none" strike="noStrike" cap="none">
              <a:solidFill>
                <a:schemeClr val="lt1"/>
              </a:solidFill>
              <a:latin typeface="Cambria"/>
              <a:ea typeface="Cambria"/>
              <a:cs typeface="Cambria"/>
              <a:sym typeface="Cambria"/>
            </a:endParaRPr>
          </a:p>
        </p:txBody>
      </p:sp>
      <p:grpSp>
        <p:nvGrpSpPr>
          <p:cNvPr id="77" name="Google Shape;77;p3"/>
          <p:cNvGrpSpPr/>
          <p:nvPr/>
        </p:nvGrpSpPr>
        <p:grpSpPr>
          <a:xfrm>
            <a:off x="-4534839" y="1233422"/>
            <a:ext cx="16223034" cy="6520176"/>
            <a:chOff x="-5476005" y="-838445"/>
            <a:chExt cx="16223034" cy="6520176"/>
          </a:xfrm>
        </p:grpSpPr>
        <p:sp>
          <p:nvSpPr>
            <p:cNvPr id="78" name="Google Shape;78;p3"/>
            <p:cNvSpPr/>
            <p:nvPr/>
          </p:nvSpPr>
          <p:spPr>
            <a:xfrm>
              <a:off x="-5476005" y="-838445"/>
              <a:ext cx="6520176" cy="6520176"/>
            </a:xfrm>
            <a:prstGeom prst="blockArc">
              <a:avLst>
                <a:gd name="adj1" fmla="val 18900000"/>
                <a:gd name="adj2" fmla="val 2700000"/>
                <a:gd name="adj3" fmla="val 331"/>
              </a:avLst>
            </a:prstGeom>
            <a:noFill/>
            <a:ln w="25400" cap="flat" cmpd="sng">
              <a:solidFill>
                <a:srgbClr val="2072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3"/>
            <p:cNvSpPr/>
            <p:nvPr/>
          </p:nvSpPr>
          <p:spPr>
            <a:xfrm>
              <a:off x="546634" y="372351"/>
              <a:ext cx="10200395" cy="74509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3"/>
            <p:cNvSpPr txBox="1"/>
            <p:nvPr/>
          </p:nvSpPr>
          <p:spPr>
            <a:xfrm>
              <a:off x="546634" y="372351"/>
              <a:ext cx="10200395" cy="745091"/>
            </a:xfrm>
            <a:prstGeom prst="rect">
              <a:avLst/>
            </a:prstGeom>
            <a:noFill/>
            <a:ln>
              <a:noFill/>
            </a:ln>
          </p:spPr>
          <p:txBody>
            <a:bodyPr spcFirstLastPara="1" wrap="square" lIns="591400" tIns="101600" rIns="101600" bIns="101600" anchor="ctr" anchorCtr="0">
              <a:noAutofit/>
            </a:bodyPr>
            <a:lstStyle/>
            <a:p>
              <a:pPr marL="0" marR="0" lvl="0" indent="0" algn="l" rtl="0">
                <a:lnSpc>
                  <a:spcPct val="90000"/>
                </a:lnSpc>
                <a:spcBef>
                  <a:spcPts val="0"/>
                </a:spcBef>
                <a:spcAft>
                  <a:spcPts val="0"/>
                </a:spcAft>
                <a:buClr>
                  <a:srgbClr val="000000"/>
                </a:buClr>
                <a:buSzPts val="4000"/>
                <a:buFont typeface="Cambria"/>
                <a:buNone/>
              </a:pPr>
              <a:r>
                <a:rPr lang="en-US" sz="4000" b="1">
                  <a:solidFill>
                    <a:srgbClr val="000000"/>
                  </a:solidFill>
                  <a:latin typeface="Cambria"/>
                  <a:ea typeface="Cambria"/>
                  <a:cs typeface="Cambria"/>
                  <a:sym typeface="Cambria"/>
                </a:rPr>
                <a:t>BẢN CHẤT &amp; LỢI ÍCH CỦA M&amp;V</a:t>
              </a:r>
              <a:endParaRPr sz="4000" b="1">
                <a:solidFill>
                  <a:srgbClr val="000000"/>
                </a:solidFill>
                <a:latin typeface="Cambria"/>
                <a:ea typeface="Cambria"/>
                <a:cs typeface="Cambria"/>
                <a:sym typeface="Cambria"/>
              </a:endParaRPr>
            </a:p>
          </p:txBody>
        </p:sp>
        <p:sp>
          <p:nvSpPr>
            <p:cNvPr id="81" name="Google Shape;81;p3"/>
            <p:cNvSpPr/>
            <p:nvPr/>
          </p:nvSpPr>
          <p:spPr>
            <a:xfrm>
              <a:off x="80952" y="279215"/>
              <a:ext cx="931363" cy="931363"/>
            </a:xfrm>
            <a:prstGeom prst="ellipse">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3"/>
            <p:cNvSpPr/>
            <p:nvPr/>
          </p:nvSpPr>
          <p:spPr>
            <a:xfrm>
              <a:off x="973811" y="1490182"/>
              <a:ext cx="9773217" cy="74509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3"/>
            <p:cNvSpPr txBox="1"/>
            <p:nvPr/>
          </p:nvSpPr>
          <p:spPr>
            <a:xfrm>
              <a:off x="973811" y="1490182"/>
              <a:ext cx="9773217" cy="745091"/>
            </a:xfrm>
            <a:prstGeom prst="rect">
              <a:avLst/>
            </a:prstGeom>
            <a:noFill/>
            <a:ln>
              <a:noFill/>
            </a:ln>
          </p:spPr>
          <p:txBody>
            <a:bodyPr spcFirstLastPara="1" wrap="square" lIns="591400" tIns="101600" rIns="101600" bIns="101600" anchor="ctr" anchorCtr="0">
              <a:noAutofit/>
            </a:bodyPr>
            <a:lstStyle/>
            <a:p>
              <a:pPr marL="0" marR="0" lvl="0" indent="0" algn="l" rtl="0">
                <a:lnSpc>
                  <a:spcPct val="90000"/>
                </a:lnSpc>
                <a:spcBef>
                  <a:spcPts val="0"/>
                </a:spcBef>
                <a:spcAft>
                  <a:spcPts val="0"/>
                </a:spcAft>
                <a:buClr>
                  <a:srgbClr val="000000"/>
                </a:buClr>
                <a:buSzPts val="4000"/>
                <a:buFont typeface="Cambria"/>
                <a:buNone/>
              </a:pPr>
              <a:r>
                <a:rPr lang="en-US" sz="4000" b="1">
                  <a:solidFill>
                    <a:srgbClr val="000000"/>
                  </a:solidFill>
                  <a:latin typeface="Cambria"/>
                  <a:ea typeface="Cambria"/>
                  <a:cs typeface="Cambria"/>
                  <a:sym typeface="Cambria"/>
                </a:rPr>
                <a:t>LẬP KẾ HOẠCH M&amp;V</a:t>
              </a:r>
              <a:endParaRPr sz="4000" b="1">
                <a:solidFill>
                  <a:srgbClr val="000000"/>
                </a:solidFill>
                <a:latin typeface="Cambria"/>
                <a:ea typeface="Cambria"/>
                <a:cs typeface="Cambria"/>
                <a:sym typeface="Cambria"/>
              </a:endParaRPr>
            </a:p>
          </p:txBody>
        </p:sp>
        <p:sp>
          <p:nvSpPr>
            <p:cNvPr id="84" name="Google Shape;84;p3"/>
            <p:cNvSpPr/>
            <p:nvPr/>
          </p:nvSpPr>
          <p:spPr>
            <a:xfrm>
              <a:off x="508129" y="1397045"/>
              <a:ext cx="931363" cy="931363"/>
            </a:xfrm>
            <a:prstGeom prst="ellipse">
              <a:avLst/>
            </a:prstGeom>
            <a:solidFill>
              <a:srgbClr val="FFFFFF"/>
            </a:solidFill>
            <a:ln w="25400" cap="flat" cmpd="sng">
              <a:solidFill>
                <a:srgbClr val="1F74D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3"/>
            <p:cNvSpPr/>
            <p:nvPr/>
          </p:nvSpPr>
          <p:spPr>
            <a:xfrm>
              <a:off x="973811" y="2608012"/>
              <a:ext cx="9773217" cy="74509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3"/>
            <p:cNvSpPr txBox="1"/>
            <p:nvPr/>
          </p:nvSpPr>
          <p:spPr>
            <a:xfrm>
              <a:off x="973811" y="2608012"/>
              <a:ext cx="9773217" cy="745091"/>
            </a:xfrm>
            <a:prstGeom prst="rect">
              <a:avLst/>
            </a:prstGeom>
            <a:noFill/>
            <a:ln>
              <a:noFill/>
            </a:ln>
          </p:spPr>
          <p:txBody>
            <a:bodyPr spcFirstLastPara="1" wrap="square" lIns="591400" tIns="101600" rIns="101600" bIns="101600" anchor="ctr" anchorCtr="0">
              <a:noAutofit/>
            </a:bodyPr>
            <a:lstStyle/>
            <a:p>
              <a:pPr marL="0" marR="0" lvl="0" indent="0" algn="l" rtl="0">
                <a:lnSpc>
                  <a:spcPct val="90000"/>
                </a:lnSpc>
                <a:spcBef>
                  <a:spcPts val="0"/>
                </a:spcBef>
                <a:spcAft>
                  <a:spcPts val="0"/>
                </a:spcAft>
                <a:buClr>
                  <a:srgbClr val="000000"/>
                </a:buClr>
                <a:buSzPts val="4000"/>
                <a:buFont typeface="Cambria"/>
                <a:buNone/>
              </a:pPr>
              <a:r>
                <a:rPr lang="en-US" sz="4000" b="1">
                  <a:solidFill>
                    <a:srgbClr val="000000"/>
                  </a:solidFill>
                  <a:latin typeface="Cambria"/>
                  <a:ea typeface="Cambria"/>
                  <a:cs typeface="Cambria"/>
                  <a:sym typeface="Cambria"/>
                </a:rPr>
                <a:t>THỰC HÀNH TÍNH TOÁN MÔ PHỎNG</a:t>
              </a:r>
              <a:endParaRPr sz="4000" b="1">
                <a:solidFill>
                  <a:srgbClr val="000000"/>
                </a:solidFill>
                <a:latin typeface="Cambria"/>
                <a:ea typeface="Cambria"/>
                <a:cs typeface="Cambria"/>
                <a:sym typeface="Cambria"/>
              </a:endParaRPr>
            </a:p>
          </p:txBody>
        </p:sp>
        <p:sp>
          <p:nvSpPr>
            <p:cNvPr id="87" name="Google Shape;87;p3"/>
            <p:cNvSpPr/>
            <p:nvPr/>
          </p:nvSpPr>
          <p:spPr>
            <a:xfrm>
              <a:off x="508129" y="2514876"/>
              <a:ext cx="931363" cy="931363"/>
            </a:xfrm>
            <a:prstGeom prst="ellipse">
              <a:avLst/>
            </a:prstGeom>
            <a:solidFill>
              <a:srgbClr val="FFFFFF"/>
            </a:solidFill>
            <a:ln w="25400" cap="flat" cmpd="sng">
              <a:solidFill>
                <a:srgbClr val="5A8CD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3"/>
            <p:cNvSpPr/>
            <p:nvPr/>
          </p:nvSpPr>
          <p:spPr>
            <a:xfrm>
              <a:off x="546634" y="3725843"/>
              <a:ext cx="10200395" cy="74509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3"/>
            <p:cNvSpPr txBox="1"/>
            <p:nvPr/>
          </p:nvSpPr>
          <p:spPr>
            <a:xfrm>
              <a:off x="546634" y="3725843"/>
              <a:ext cx="10200395" cy="745091"/>
            </a:xfrm>
            <a:prstGeom prst="rect">
              <a:avLst/>
            </a:prstGeom>
            <a:noFill/>
            <a:ln>
              <a:noFill/>
            </a:ln>
          </p:spPr>
          <p:txBody>
            <a:bodyPr spcFirstLastPara="1" wrap="square" lIns="591400" tIns="101600" rIns="101600" bIns="101600" anchor="ctr" anchorCtr="0">
              <a:noAutofit/>
            </a:bodyPr>
            <a:lstStyle/>
            <a:p>
              <a:pPr marL="0" marR="0" lvl="0" indent="0" algn="l" rtl="0">
                <a:lnSpc>
                  <a:spcPct val="90000"/>
                </a:lnSpc>
                <a:spcBef>
                  <a:spcPts val="0"/>
                </a:spcBef>
                <a:spcAft>
                  <a:spcPts val="0"/>
                </a:spcAft>
                <a:buClr>
                  <a:srgbClr val="000000"/>
                </a:buClr>
                <a:buSzPts val="4000"/>
                <a:buFont typeface="Cambria"/>
                <a:buNone/>
              </a:pPr>
              <a:r>
                <a:rPr lang="en-US" sz="4000" b="1">
                  <a:solidFill>
                    <a:srgbClr val="000000"/>
                  </a:solidFill>
                  <a:latin typeface="Cambria"/>
                  <a:ea typeface="Cambria"/>
                  <a:cs typeface="Cambria"/>
                  <a:sym typeface="Cambria"/>
                </a:rPr>
                <a:t>VẤN ĐỀ THƯỜNG GẶP TRONG M&amp;V</a:t>
              </a:r>
              <a:endParaRPr sz="4000" b="1">
                <a:solidFill>
                  <a:srgbClr val="000000"/>
                </a:solidFill>
                <a:latin typeface="Cambria"/>
                <a:ea typeface="Cambria"/>
                <a:cs typeface="Cambria"/>
                <a:sym typeface="Cambria"/>
              </a:endParaRPr>
            </a:p>
          </p:txBody>
        </p:sp>
        <p:sp>
          <p:nvSpPr>
            <p:cNvPr id="90" name="Google Shape;90;p3"/>
            <p:cNvSpPr/>
            <p:nvPr/>
          </p:nvSpPr>
          <p:spPr>
            <a:xfrm>
              <a:off x="80952" y="3632706"/>
              <a:ext cx="931363" cy="931363"/>
            </a:xfrm>
            <a:prstGeom prst="ellipse">
              <a:avLst/>
            </a:prstGeom>
            <a:solidFill>
              <a:srgbClr val="FFFFFF"/>
            </a:solidFill>
            <a:ln w="25400" cap="flat" cmpd="sng">
              <a:solidFill>
                <a:srgbClr val="93AA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8E26F2C8-763B-3806-06BA-8EE541EFA123}"/>
              </a:ext>
            </a:extLst>
          </p:cNvPr>
          <p:cNvSpPr>
            <a:spLocks noGrp="1"/>
          </p:cNvSpPr>
          <p:nvPr>
            <p:ph type="sldNum" idx="12"/>
          </p:nvPr>
        </p:nvSpPr>
        <p:spPr/>
        <p:txBody>
          <a:bodyPr/>
          <a:lstStyle/>
          <a:p>
            <a:fld id="{00000000-1234-1234-1234-123412341234}" type="slidenum">
              <a:rPr lang="en-US" smtClean="0"/>
              <a:pPr/>
              <a:t>3</a:t>
            </a:fld>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3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C – TOÀN BỘ CƠ SỞ</a:t>
            </a:r>
            <a:endParaRPr sz="3200" b="1" i="0" u="none" strike="noStrike" cap="none">
              <a:solidFill>
                <a:schemeClr val="lt1"/>
              </a:solidFill>
              <a:latin typeface="Cambria"/>
              <a:ea typeface="Cambria"/>
              <a:cs typeface="Cambria"/>
              <a:sym typeface="Cambria"/>
            </a:endParaRPr>
          </a:p>
        </p:txBody>
      </p:sp>
      <p:sp>
        <p:nvSpPr>
          <p:cNvPr id="443" name="Google Shape;443;p31"/>
          <p:cNvSpPr txBox="1"/>
          <p:nvPr/>
        </p:nvSpPr>
        <p:spPr>
          <a:xfrm>
            <a:off x="838200" y="1980104"/>
            <a:ext cx="10515600"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Ví dụ minh họa</a:t>
            </a:r>
            <a:endParaRPr sz="2200" b="0" i="0" u="none" strike="noStrike" cap="none">
              <a:solidFill>
                <a:srgbClr val="000000"/>
              </a:solidFill>
              <a:latin typeface="Cambria"/>
              <a:ea typeface="Cambria"/>
              <a:cs typeface="Cambria"/>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Cambria"/>
                <a:ea typeface="Cambria"/>
                <a:cs typeface="Cambria"/>
                <a:sym typeface="Cambria"/>
              </a:rPr>
              <a:t>Một tòa nhà văn phòng 6 tầng thực hiện nhiều biện pháp tiết kiệm năng lượng (ECMs)</a:t>
            </a:r>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Thay đèn LED toàn bộ tòa nhà</a:t>
            </a:r>
            <a:endParaRPr sz="2200" b="0" i="0" u="none" strike="noStrike" cap="none">
              <a:solidFill>
                <a:srgbClr val="000000"/>
              </a:solidFill>
              <a:latin typeface="Cambria"/>
              <a:ea typeface="Cambria"/>
              <a:cs typeface="Cambria"/>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Tối ưu hóa hệ thống HVAC bằng BMS</a:t>
            </a:r>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Lắp biến tần cho bơm nước &amp; quạt AHU</a:t>
            </a:r>
            <a:endParaRPr sz="2000" b="0" i="0" u="none" strike="noStrike" cap="none">
              <a:solidFill>
                <a:srgbClr val="000000"/>
              </a:solidFill>
              <a:latin typeface="Cambria"/>
              <a:ea typeface="Cambria"/>
              <a:cs typeface="Cambria"/>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a:solidFill>
                  <a:srgbClr val="000000"/>
                </a:solidFill>
                <a:latin typeface="Cambria"/>
                <a:ea typeface="Cambria"/>
                <a:cs typeface="Cambria"/>
                <a:sym typeface="Cambria"/>
              </a:rPr>
              <a:t>Đánh giá tiết kiệm dựa trên hóa đơn điện tổng của tòa nhà</a:t>
            </a:r>
            <a:endParaRPr sz="2200" b="1" i="0" u="none" strike="noStrike" cap="none">
              <a:solidFill>
                <a:srgbClr val="000000"/>
              </a:solidFill>
              <a:latin typeface="Cambria"/>
              <a:ea typeface="Cambria"/>
              <a:cs typeface="Cambria"/>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444" name="Google Shape;444;p31"/>
          <p:cNvSpPr txBox="1"/>
          <p:nvPr/>
        </p:nvSpPr>
        <p:spPr>
          <a:xfrm>
            <a:off x="1106129" y="4761763"/>
            <a:ext cx="7226710" cy="400110"/>
          </a:xfrm>
          <a:prstGeom prst="rect">
            <a:avLst/>
          </a:prstGeom>
          <a:noFill/>
          <a:ln>
            <a:noFill/>
          </a:ln>
        </p:spPr>
        <p:txBody>
          <a:bodyPr spcFirstLastPara="1" wrap="square" lIns="91425" tIns="45700" rIns="91425" bIns="45700" anchor="t" anchorCtr="0">
            <a:spAutoFit/>
          </a:bodyPr>
          <a:lstStyle/>
          <a:p>
            <a:pPr marL="228600" marR="0" lvl="0" indent="0" algn="l" rtl="0">
              <a:spcBef>
                <a:spcPts val="0"/>
              </a:spcBef>
              <a:spcAft>
                <a:spcPts val="0"/>
              </a:spcAft>
              <a:buClr>
                <a:srgbClr val="000000"/>
              </a:buClr>
              <a:buSzPts val="2000"/>
              <a:buFont typeface="Arial"/>
              <a:buNone/>
            </a:pPr>
            <a:r>
              <a:rPr lang="en-US" sz="2000" b="1">
                <a:solidFill>
                  <a:srgbClr val="000000"/>
                </a:solidFill>
                <a:latin typeface="Cambria"/>
                <a:ea typeface="Cambria"/>
                <a:cs typeface="Cambria"/>
                <a:sym typeface="Cambria"/>
              </a:rPr>
              <a:t>Dữ liệu hóa đơn điện năng</a:t>
            </a:r>
            <a:endParaRPr sz="2000">
              <a:solidFill>
                <a:srgbClr val="000000"/>
              </a:solidFill>
              <a:latin typeface="Cambria"/>
              <a:ea typeface="Cambria"/>
              <a:cs typeface="Cambria"/>
              <a:sym typeface="Cambria"/>
            </a:endParaRPr>
          </a:p>
        </p:txBody>
      </p:sp>
      <p:graphicFrame>
        <p:nvGraphicFramePr>
          <p:cNvPr id="445" name="Google Shape;445;p31"/>
          <p:cNvGraphicFramePr/>
          <p:nvPr/>
        </p:nvGraphicFramePr>
        <p:xfrm>
          <a:off x="838200" y="5350621"/>
          <a:ext cx="10515600" cy="1280200"/>
        </p:xfrm>
        <a:graphic>
          <a:graphicData uri="http://schemas.openxmlformats.org/drawingml/2006/table">
            <a:tbl>
              <a:tblPr>
                <a:noFill/>
                <a:tableStyleId>{936984E1-AA2F-4781-A086-0F9632EE3BF2}</a:tableStyleId>
              </a:tblPr>
              <a:tblGrid>
                <a:gridCol w="1846000">
                  <a:extLst>
                    <a:ext uri="{9D8B030D-6E8A-4147-A177-3AD203B41FA5}">
                      <a16:colId xmlns:a16="http://schemas.microsoft.com/office/drawing/2014/main" val="20000"/>
                    </a:ext>
                  </a:extLst>
                </a:gridCol>
                <a:gridCol w="34118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gridCol w="2628900">
                  <a:extLst>
                    <a:ext uri="{9D8B030D-6E8A-4147-A177-3AD203B41FA5}">
                      <a16:colId xmlns:a16="http://schemas.microsoft.com/office/drawing/2014/main" val="20003"/>
                    </a:ext>
                  </a:extLst>
                </a:gridCol>
              </a:tblGrid>
              <a:tr h="190500">
                <a:tc>
                  <a:txBody>
                    <a:bodyPr/>
                    <a:lstStyle/>
                    <a:p>
                      <a:pPr marL="0" marR="0" lvl="0" indent="0" algn="l" rtl="0">
                        <a:spcBef>
                          <a:spcPts val="0"/>
                        </a:spcBef>
                        <a:spcAft>
                          <a:spcPts val="0"/>
                        </a:spcAft>
                        <a:buNone/>
                      </a:pPr>
                      <a:r>
                        <a:rPr lang="en-US" sz="15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trước cải tiến (2023)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sau cải tiến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b="1">
                          <a:latin typeface="Cambria"/>
                          <a:ea typeface="Cambria"/>
                          <a:cs typeface="Cambria"/>
                          <a:sym typeface="Cambria"/>
                        </a:rPr>
                        <a:t>Nhiệt độ trung bình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1</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120,000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105,000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20.0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115,000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97,000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22.0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125,000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109,000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500">
                          <a:latin typeface="Cambria"/>
                          <a:ea typeface="Cambria"/>
                          <a:cs typeface="Cambria"/>
                          <a:sym typeface="Cambria"/>
                        </a:rPr>
                        <a:t>26.5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 name="Slide Number Placeholder 1">
            <a:extLst>
              <a:ext uri="{FF2B5EF4-FFF2-40B4-BE49-F238E27FC236}">
                <a16:creationId xmlns:a16="http://schemas.microsoft.com/office/drawing/2014/main" id="{70455005-83BF-3DA8-966F-E94AD15B0B04}"/>
              </a:ext>
            </a:extLst>
          </p:cNvPr>
          <p:cNvSpPr>
            <a:spLocks noGrp="1"/>
          </p:cNvSpPr>
          <p:nvPr>
            <p:ph type="sldNum" idx="12"/>
          </p:nvPr>
        </p:nvSpPr>
        <p:spPr/>
        <p:txBody>
          <a:bodyPr/>
          <a:lstStyle/>
          <a:p>
            <a:fld id="{00000000-1234-1234-1234-123412341234}" type="slidenum">
              <a:rPr lang="en-US" smtClean="0"/>
              <a:pPr/>
              <a:t>30</a:t>
            </a:fld>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3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C – TOÀN BỘ CƠ SỞ</a:t>
            </a:r>
            <a:endParaRPr sz="3200" b="1" i="0" u="none" strike="noStrike" cap="none">
              <a:solidFill>
                <a:schemeClr val="lt1"/>
              </a:solidFill>
              <a:latin typeface="Cambria"/>
              <a:ea typeface="Cambria"/>
              <a:cs typeface="Cambria"/>
              <a:sym typeface="Cambria"/>
            </a:endParaRPr>
          </a:p>
        </p:txBody>
      </p:sp>
      <p:sp>
        <p:nvSpPr>
          <p:cNvPr id="451" name="Google Shape;451;p32"/>
          <p:cNvSpPr txBox="1"/>
          <p:nvPr/>
        </p:nvSpPr>
        <p:spPr>
          <a:xfrm>
            <a:off x="838200" y="2070979"/>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❶ Tính tiết kiệm điện theo từng tháng</a:t>
            </a:r>
            <a:endParaRPr sz="2200" b="0" i="0" u="none" strike="noStrike" cap="none">
              <a:solidFill>
                <a:srgbClr val="000000"/>
              </a:solidFill>
              <a:latin typeface="Cambria"/>
              <a:ea typeface="Cambria"/>
              <a:cs typeface="Cambria"/>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graphicFrame>
        <p:nvGraphicFramePr>
          <p:cNvPr id="452" name="Google Shape;452;p32"/>
          <p:cNvGraphicFramePr/>
          <p:nvPr/>
        </p:nvGraphicFramePr>
        <p:xfrm>
          <a:off x="2503540" y="2644877"/>
          <a:ext cx="6506500" cy="1463080"/>
        </p:xfrm>
        <a:graphic>
          <a:graphicData uri="http://schemas.openxmlformats.org/drawingml/2006/table">
            <a:tbl>
              <a:tblPr>
                <a:noFill/>
                <a:tableStyleId>{936984E1-AA2F-4781-A086-0F9632EE3BF2}</a:tableStyleId>
              </a:tblPr>
              <a:tblGrid>
                <a:gridCol w="2319175">
                  <a:extLst>
                    <a:ext uri="{9D8B030D-6E8A-4147-A177-3AD203B41FA5}">
                      <a16:colId xmlns:a16="http://schemas.microsoft.com/office/drawing/2014/main" val="20000"/>
                    </a:ext>
                  </a:extLst>
                </a:gridCol>
                <a:gridCol w="4187325">
                  <a:extLst>
                    <a:ext uri="{9D8B030D-6E8A-4147-A177-3AD203B41FA5}">
                      <a16:colId xmlns:a16="http://schemas.microsoft.com/office/drawing/2014/main" val="20001"/>
                    </a:ext>
                  </a:extLst>
                </a:gridCol>
              </a:tblGrid>
              <a:tr h="228600">
                <a:tc>
                  <a:txBody>
                    <a:bodyPr/>
                    <a:lstStyle/>
                    <a:p>
                      <a:pPr marL="0" marR="0" lvl="0" indent="0" algn="l" rtl="0">
                        <a:spcBef>
                          <a:spcPts val="0"/>
                        </a:spcBef>
                        <a:spcAft>
                          <a:spcPts val="0"/>
                        </a:spcAft>
                        <a:buNone/>
                      </a:pPr>
                      <a:r>
                        <a:rPr lang="en-US" sz="18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b="1">
                          <a:latin typeface="Cambria"/>
                          <a:ea typeface="Cambria"/>
                          <a:cs typeface="Cambria"/>
                          <a:sym typeface="Cambria"/>
                        </a:rPr>
                        <a:t>Tiết kiệm điện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1</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120,000 – 105,000 = </a:t>
                      </a:r>
                      <a:r>
                        <a:rPr lang="en-US" sz="1800" b="1">
                          <a:latin typeface="Cambria"/>
                          <a:ea typeface="Cambria"/>
                          <a:cs typeface="Cambria"/>
                          <a:sym typeface="Cambria"/>
                        </a:rPr>
                        <a:t>15,000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115,000 – 97,000 = </a:t>
                      </a:r>
                      <a:r>
                        <a:rPr lang="en-US" sz="1800" b="1">
                          <a:latin typeface="Cambria"/>
                          <a:ea typeface="Cambria"/>
                          <a:cs typeface="Cambria"/>
                          <a:sym typeface="Cambria"/>
                        </a:rPr>
                        <a:t>18,000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125,000 – 109,000 = </a:t>
                      </a:r>
                      <a:r>
                        <a:rPr lang="en-US" sz="1800" b="1">
                          <a:latin typeface="Cambria"/>
                          <a:ea typeface="Cambria"/>
                          <a:cs typeface="Cambria"/>
                          <a:sym typeface="Cambria"/>
                        </a:rPr>
                        <a:t>16,000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53" name="Google Shape;453;p32"/>
          <p:cNvSpPr txBox="1"/>
          <p:nvPr/>
        </p:nvSpPr>
        <p:spPr>
          <a:xfrm>
            <a:off x="1106129" y="4165469"/>
            <a:ext cx="9660193" cy="400110"/>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b="1">
                <a:solidFill>
                  <a:srgbClr val="000000"/>
                </a:solidFill>
                <a:latin typeface="Cambria"/>
                <a:ea typeface="Cambria"/>
                <a:cs typeface="Cambria"/>
                <a:sym typeface="Cambria"/>
              </a:rPr>
              <a:t>Tổng tiết kiệm 3 tháng = 15,000 + 18,000 + 16,000 = 49,000 kWh</a:t>
            </a:r>
            <a:endParaRPr/>
          </a:p>
        </p:txBody>
      </p:sp>
      <p:sp>
        <p:nvSpPr>
          <p:cNvPr id="454" name="Google Shape;454;p32"/>
          <p:cNvSpPr txBox="1"/>
          <p:nvPr/>
        </p:nvSpPr>
        <p:spPr>
          <a:xfrm>
            <a:off x="838200" y="4689525"/>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❷ Ước lượng giá trị tiết kiệm tài chính</a:t>
            </a:r>
            <a:endParaRPr sz="2200" b="0" i="0" u="none" strike="noStrike" cap="none">
              <a:solidFill>
                <a:srgbClr val="000000"/>
              </a:solidFill>
              <a:latin typeface="Cambria"/>
              <a:ea typeface="Cambria"/>
              <a:cs typeface="Cambria"/>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455" name="Google Shape;455;p32"/>
          <p:cNvSpPr txBox="1"/>
          <p:nvPr/>
        </p:nvSpPr>
        <p:spPr>
          <a:xfrm>
            <a:off x="1106128" y="5337988"/>
            <a:ext cx="9660193" cy="707886"/>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a:solidFill>
                  <a:srgbClr val="000000"/>
                </a:solidFill>
                <a:latin typeface="Cambria"/>
                <a:ea typeface="Cambria"/>
                <a:cs typeface="Cambria"/>
                <a:sym typeface="Cambria"/>
              </a:rPr>
              <a:t>Giả sử giá điện trung bình: 2,000 VNĐ/ kWh</a:t>
            </a:r>
            <a:endParaRPr/>
          </a:p>
          <a:p>
            <a:pPr marL="571500" marR="0" lvl="0" indent="-342900" algn="l" rtl="0">
              <a:spcBef>
                <a:spcPts val="0"/>
              </a:spcBef>
              <a:spcAft>
                <a:spcPts val="0"/>
              </a:spcAft>
              <a:buClr>
                <a:srgbClr val="000000"/>
              </a:buClr>
              <a:buSzPts val="2000"/>
              <a:buFont typeface="Noto Sans Symbols"/>
              <a:buChar char="⇨"/>
            </a:pPr>
            <a:r>
              <a:rPr lang="en-US" sz="2000">
                <a:solidFill>
                  <a:srgbClr val="000000"/>
                </a:solidFill>
                <a:latin typeface="Cambria"/>
                <a:ea typeface="Cambria"/>
                <a:cs typeface="Cambria"/>
                <a:sym typeface="Cambria"/>
              </a:rPr>
              <a:t>Tiết kiệm 3 tháng = 49,000 x 2,000 = 98,000 VNĐ</a:t>
            </a:r>
            <a:endParaRPr/>
          </a:p>
        </p:txBody>
      </p:sp>
      <p:sp>
        <p:nvSpPr>
          <p:cNvPr id="2" name="Slide Number Placeholder 1">
            <a:extLst>
              <a:ext uri="{FF2B5EF4-FFF2-40B4-BE49-F238E27FC236}">
                <a16:creationId xmlns:a16="http://schemas.microsoft.com/office/drawing/2014/main" id="{998F5D33-505A-90A5-4D97-C114D0980F82}"/>
              </a:ext>
            </a:extLst>
          </p:cNvPr>
          <p:cNvSpPr>
            <a:spLocks noGrp="1"/>
          </p:cNvSpPr>
          <p:nvPr>
            <p:ph type="sldNum" idx="12"/>
          </p:nvPr>
        </p:nvSpPr>
        <p:spPr/>
        <p:txBody>
          <a:bodyPr/>
          <a:lstStyle/>
          <a:p>
            <a:fld id="{00000000-1234-1234-1234-123412341234}" type="slidenum">
              <a:rPr lang="en-US" smtClean="0"/>
              <a:pPr/>
              <a:t>31</a:t>
            </a:fld>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3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D – MÔ PHỎNG HIỆU CHUẨN</a:t>
            </a:r>
            <a:endParaRPr sz="3200" b="1" i="0" u="none" strike="noStrike" cap="none">
              <a:solidFill>
                <a:schemeClr val="lt1"/>
              </a:solidFill>
              <a:latin typeface="Cambria"/>
              <a:ea typeface="Cambria"/>
              <a:cs typeface="Cambria"/>
              <a:sym typeface="Cambria"/>
            </a:endParaRPr>
          </a:p>
        </p:txBody>
      </p:sp>
      <p:sp>
        <p:nvSpPr>
          <p:cNvPr id="461" name="Google Shape;461;p33"/>
          <p:cNvSpPr txBox="1"/>
          <p:nvPr/>
        </p:nvSpPr>
        <p:spPr>
          <a:xfrm>
            <a:off x="419099" y="2622151"/>
            <a:ext cx="11353801"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Ví dụ minh họa</a:t>
            </a:r>
            <a:endParaRPr sz="2200" b="0" i="0" u="none" strike="noStrike" cap="none">
              <a:solidFill>
                <a:srgbClr val="000000"/>
              </a:solidFill>
              <a:latin typeface="Cambria"/>
              <a:ea typeface="Cambria"/>
              <a:cs typeface="Cambria"/>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Cambria"/>
                <a:ea typeface="Cambria"/>
                <a:cs typeface="Cambria"/>
                <a:sym typeface="Cambria"/>
              </a:rPr>
              <a:t>Một trung tâm dữ liệu mới xây dựng năm 2024, có các biện pháp tiết kiệm năng lượng (ECMs)</a:t>
            </a:r>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Lắp đặt hệ thống làm lạnh hiệu suất cao (chiller inverter)</a:t>
            </a:r>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Thiết kế bao che cách nhiệt tốt (vách, mái)</a:t>
            </a:r>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Cambria"/>
                <a:ea typeface="Cambria"/>
                <a:cs typeface="Cambria"/>
                <a:sym typeface="Cambria"/>
              </a:rPr>
              <a:t>Hệ thống chiếu sáng LED và hiệu chuẩn cảm biến</a:t>
            </a:r>
            <a:endParaRPr sz="2000" b="0" i="0" u="none" strike="noStrike" cap="none">
              <a:solidFill>
                <a:srgbClr val="000000"/>
              </a:solidFill>
              <a:latin typeface="Cambria"/>
              <a:ea typeface="Cambria"/>
              <a:cs typeface="Cambria"/>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a:solidFill>
                  <a:srgbClr val="000000"/>
                </a:solidFill>
                <a:latin typeface="Cambria"/>
                <a:ea typeface="Cambria"/>
                <a:cs typeface="Cambria"/>
                <a:sym typeface="Cambria"/>
              </a:rPr>
              <a:t>Công trình mới, không có dữ liệu năm cơ sở</a:t>
            </a:r>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B6FB74AD-17B0-9AA9-4ECD-B84D462E5A82}"/>
              </a:ext>
            </a:extLst>
          </p:cNvPr>
          <p:cNvSpPr>
            <a:spLocks noGrp="1"/>
          </p:cNvSpPr>
          <p:nvPr>
            <p:ph type="sldNum" idx="12"/>
          </p:nvPr>
        </p:nvSpPr>
        <p:spPr/>
        <p:txBody>
          <a:bodyPr/>
          <a:lstStyle/>
          <a:p>
            <a:fld id="{00000000-1234-1234-1234-123412341234}" type="slidenum">
              <a:rPr lang="en-US" smtClean="0"/>
              <a:pPr/>
              <a:t>32</a:t>
            </a:fld>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34"/>
          <p:cNvSpPr txBox="1"/>
          <p:nvPr/>
        </p:nvSpPr>
        <p:spPr>
          <a:xfrm>
            <a:off x="900668" y="1196388"/>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OPTION D – MÔ PHỎNG HIỆU CHUẨN</a:t>
            </a:r>
            <a:endParaRPr sz="3200" b="1" i="0" u="none" strike="noStrike" cap="none">
              <a:solidFill>
                <a:schemeClr val="lt1"/>
              </a:solidFill>
              <a:latin typeface="Cambria"/>
              <a:ea typeface="Cambria"/>
              <a:cs typeface="Cambria"/>
              <a:sym typeface="Cambria"/>
            </a:endParaRPr>
          </a:p>
        </p:txBody>
      </p:sp>
      <p:sp>
        <p:nvSpPr>
          <p:cNvPr id="467" name="Google Shape;467;p34"/>
          <p:cNvSpPr txBox="1"/>
          <p:nvPr/>
        </p:nvSpPr>
        <p:spPr>
          <a:xfrm>
            <a:off x="838200" y="4425150"/>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Cambria"/>
                <a:ea typeface="Cambria"/>
                <a:cs typeface="Cambria"/>
                <a:sym typeface="Cambria"/>
              </a:rPr>
              <a:t>❷ So sánh kết quả mô phỏng &amp; thực tế</a:t>
            </a:r>
            <a:endParaRPr sz="2200" b="0" i="0" u="none" strike="noStrike" cap="none">
              <a:solidFill>
                <a:schemeClr val="dk1"/>
              </a:solidFill>
              <a:latin typeface="Cambria"/>
              <a:ea typeface="Cambria"/>
              <a:cs typeface="Cambria"/>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Calibri"/>
              <a:ea typeface="Calibri"/>
              <a:cs typeface="Calibri"/>
              <a:sym typeface="Calibri"/>
            </a:endParaRPr>
          </a:p>
        </p:txBody>
      </p:sp>
      <p:sp>
        <p:nvSpPr>
          <p:cNvPr id="468" name="Google Shape;468;p34"/>
          <p:cNvSpPr txBox="1"/>
          <p:nvPr/>
        </p:nvSpPr>
        <p:spPr>
          <a:xfrm>
            <a:off x="3108960" y="4892337"/>
            <a:ext cx="9386060" cy="864980"/>
          </a:xfrm>
          <a:prstGeom prst="rect">
            <a:avLst/>
          </a:prstGeom>
          <a:blipFill rotWithShape="1">
            <a:blip r:embed="rId3">
              <a:alphaModFix/>
            </a:blip>
            <a:stretch>
              <a:fillRect t="-4254" b="-70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Calibri"/>
                <a:ea typeface="Calibri"/>
                <a:cs typeface="Calibri"/>
                <a:sym typeface="Calibri"/>
              </a:rPr>
              <a:t> </a:t>
            </a:r>
            <a:endParaRPr/>
          </a:p>
        </p:txBody>
      </p:sp>
      <p:graphicFrame>
        <p:nvGraphicFramePr>
          <p:cNvPr id="469" name="Google Shape;469;p34"/>
          <p:cNvGraphicFramePr/>
          <p:nvPr/>
        </p:nvGraphicFramePr>
        <p:xfrm>
          <a:off x="1136608" y="2322030"/>
          <a:ext cx="10217200" cy="2103180"/>
        </p:xfrm>
        <a:graphic>
          <a:graphicData uri="http://schemas.openxmlformats.org/drawingml/2006/table">
            <a:tbl>
              <a:tblPr>
                <a:noFill/>
                <a:tableStyleId>{936984E1-AA2F-4781-A086-0F9632EE3BF2}</a:tableStyleId>
              </a:tblPr>
              <a:tblGrid>
                <a:gridCol w="3460075">
                  <a:extLst>
                    <a:ext uri="{9D8B030D-6E8A-4147-A177-3AD203B41FA5}">
                      <a16:colId xmlns:a16="http://schemas.microsoft.com/office/drawing/2014/main" val="20000"/>
                    </a:ext>
                  </a:extLst>
                </a:gridCol>
                <a:gridCol w="6757125">
                  <a:extLst>
                    <a:ext uri="{9D8B030D-6E8A-4147-A177-3AD203B41FA5}">
                      <a16:colId xmlns:a16="http://schemas.microsoft.com/office/drawing/2014/main" val="20001"/>
                    </a:ext>
                  </a:extLst>
                </a:gridCol>
              </a:tblGrid>
              <a:tr h="249000">
                <a:tc>
                  <a:txBody>
                    <a:bodyPr/>
                    <a:lstStyle/>
                    <a:p>
                      <a:pPr marL="0" marR="0" lvl="0" indent="0" algn="l" rtl="0">
                        <a:spcBef>
                          <a:spcPts val="0"/>
                        </a:spcBef>
                        <a:spcAft>
                          <a:spcPts val="0"/>
                        </a:spcAft>
                        <a:buNone/>
                      </a:pPr>
                      <a:r>
                        <a:rPr lang="en-US" sz="1700" b="1">
                          <a:latin typeface="Cambria"/>
                          <a:ea typeface="Cambria"/>
                          <a:cs typeface="Cambria"/>
                          <a:sym typeface="Cambria"/>
                        </a:rPr>
                        <a:t>Dữ liệu</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tc>
                  <a:txBody>
                    <a:bodyPr/>
                    <a:lstStyle/>
                    <a:p>
                      <a:pPr marL="0" marR="0" lvl="0" indent="0" algn="l" rtl="0">
                        <a:spcBef>
                          <a:spcPts val="0"/>
                        </a:spcBef>
                        <a:spcAft>
                          <a:spcPts val="0"/>
                        </a:spcAft>
                        <a:buNone/>
                      </a:pPr>
                      <a:r>
                        <a:rPr lang="en-US" sz="1700" b="1">
                          <a:latin typeface="Cambria"/>
                          <a:ea typeface="Cambria"/>
                          <a:cs typeface="Cambria"/>
                          <a:sym typeface="Cambria"/>
                        </a:rPr>
                        <a:t>Giá trị</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extLst>
                  <a:ext uri="{0D108BD9-81ED-4DB2-BD59-A6C34878D82A}">
                    <a16:rowId xmlns:a16="http://schemas.microsoft.com/office/drawing/2014/main" val="10000"/>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Diện tích sàn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5,000 m²</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Mô hình mô phỏng thiết kế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Dự đoán: 720,000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Dữ liệu đo công tơ thực tế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Ghi nhận: 765,000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Khí hậu sử dụng mô phỏng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Weather file TMY cho Hà Nội</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Thời tiết thực tế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Khác nhẹ so với TMY (có 5 ngày nắng nóng bất thường)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470" name="Google Shape;470;p34"/>
          <p:cNvSpPr txBox="1"/>
          <p:nvPr/>
        </p:nvSpPr>
        <p:spPr>
          <a:xfrm>
            <a:off x="838200" y="5559113"/>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Cambria"/>
                <a:ea typeface="Cambria"/>
                <a:cs typeface="Cambria"/>
                <a:sym typeface="Cambria"/>
              </a:rPr>
              <a:t>❸ Ước lượng tiết kiệm</a:t>
            </a:r>
            <a:endParaRPr sz="2200" b="0" i="0" u="none" strike="noStrike" cap="none">
              <a:solidFill>
                <a:schemeClr val="dk1"/>
              </a:solidFill>
              <a:latin typeface="Cambria"/>
              <a:ea typeface="Cambria"/>
              <a:cs typeface="Cambria"/>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Calibri"/>
              <a:ea typeface="Calibri"/>
              <a:cs typeface="Calibri"/>
              <a:sym typeface="Calibri"/>
            </a:endParaRPr>
          </a:p>
        </p:txBody>
      </p:sp>
      <p:sp>
        <p:nvSpPr>
          <p:cNvPr id="471" name="Google Shape;471;p34"/>
          <p:cNvSpPr txBox="1"/>
          <p:nvPr/>
        </p:nvSpPr>
        <p:spPr>
          <a:xfrm>
            <a:off x="3703288" y="5805083"/>
            <a:ext cx="9386060" cy="1015663"/>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Cambria"/>
                <a:ea typeface="Cambria"/>
                <a:cs typeface="Cambria"/>
                <a:sym typeface="Cambria"/>
              </a:rPr>
              <a:t>Mô hình tòa nhà không có ECM: 880,000 kWh/năm</a:t>
            </a:r>
            <a:endParaRPr sz="2000">
              <a:solidFill>
                <a:schemeClr val="dk1"/>
              </a:solidFill>
              <a:latin typeface="Cambria"/>
              <a:ea typeface="Cambria"/>
              <a:cs typeface="Cambria"/>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Cambria"/>
                <a:ea typeface="Cambria"/>
                <a:cs typeface="Cambria"/>
                <a:sym typeface="Cambria"/>
              </a:rPr>
              <a:t>Mô hình có ECM (đã hiệu chuẩn): 720,000 kWh/năm</a:t>
            </a:r>
            <a:endParaRPr sz="2000">
              <a:solidFill>
                <a:schemeClr val="dk1"/>
              </a:solidFill>
              <a:latin typeface="Cambria"/>
              <a:ea typeface="Cambria"/>
              <a:cs typeface="Cambria"/>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Cambria"/>
                <a:ea typeface="Cambria"/>
                <a:cs typeface="Cambria"/>
                <a:sym typeface="Cambria"/>
              </a:rPr>
              <a:t>Tiết kiệm = 160,000 kWh/năm</a:t>
            </a:r>
            <a:endParaRPr sz="2000">
              <a:solidFill>
                <a:schemeClr val="dk1"/>
              </a:solidFill>
              <a:latin typeface="Cambria"/>
              <a:ea typeface="Cambria"/>
              <a:cs typeface="Cambria"/>
              <a:sym typeface="Cambria"/>
            </a:endParaRPr>
          </a:p>
        </p:txBody>
      </p:sp>
      <p:sp>
        <p:nvSpPr>
          <p:cNvPr id="472" name="Google Shape;472;p34"/>
          <p:cNvSpPr txBox="1"/>
          <p:nvPr/>
        </p:nvSpPr>
        <p:spPr>
          <a:xfrm>
            <a:off x="796711" y="1806162"/>
            <a:ext cx="10783529"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Cambria"/>
                <a:ea typeface="Cambria"/>
                <a:cs typeface="Cambria"/>
                <a:sym typeface="Cambria"/>
              </a:rPr>
              <a:t>❶ Sử dụng phần mềm mô phỏng năng lượng (EnergyPlus, eQuest, IESVE, DOE-2)</a:t>
            </a:r>
            <a:endParaRPr sz="2200" b="0" i="0" u="none" strike="noStrike" cap="none">
              <a:solidFill>
                <a:srgbClr val="000000"/>
              </a:solidFill>
              <a:latin typeface="Cambria"/>
              <a:ea typeface="Cambria"/>
              <a:cs typeface="Cambria"/>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Calibri"/>
              <a:ea typeface="Calibri"/>
              <a:cs typeface="Calibri"/>
              <a:sym typeface="Calibri"/>
            </a:endParaRPr>
          </a:p>
        </p:txBody>
      </p:sp>
      <p:sp>
        <p:nvSpPr>
          <p:cNvPr id="2" name="Slide Number Placeholder 1">
            <a:extLst>
              <a:ext uri="{FF2B5EF4-FFF2-40B4-BE49-F238E27FC236}">
                <a16:creationId xmlns:a16="http://schemas.microsoft.com/office/drawing/2014/main" id="{1430D971-5E1F-C85B-D5F4-2652B2CE0274}"/>
              </a:ext>
            </a:extLst>
          </p:cNvPr>
          <p:cNvSpPr>
            <a:spLocks noGrp="1"/>
          </p:cNvSpPr>
          <p:nvPr>
            <p:ph type="sldNum" idx="12"/>
          </p:nvPr>
        </p:nvSpPr>
        <p:spPr/>
        <p:txBody>
          <a:bodyPr/>
          <a:lstStyle/>
          <a:p>
            <a:fld id="{00000000-1234-1234-1234-123412341234}" type="slidenum">
              <a:rPr lang="en-US" smtClean="0"/>
              <a:pPr/>
              <a:t>33</a:t>
            </a:fld>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5"/>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Cambria"/>
                <a:ea typeface="Cambria"/>
                <a:cs typeface="Cambria"/>
                <a:sym typeface="Cambria"/>
              </a:rPr>
              <a:t>VẤN ĐỀ CHUNG THƯỜNG GẶP </a:t>
            </a:r>
            <a:endParaRPr sz="2500" b="1"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76E66838-7B05-1134-6948-3B9D7411C21F}"/>
              </a:ext>
            </a:extLst>
          </p:cNvPr>
          <p:cNvSpPr>
            <a:spLocks noGrp="1"/>
          </p:cNvSpPr>
          <p:nvPr>
            <p:ph type="sldNum" idx="12"/>
          </p:nvPr>
        </p:nvSpPr>
        <p:spPr/>
        <p:txBody>
          <a:bodyPr/>
          <a:lstStyle/>
          <a:p>
            <a:fld id="{00000000-1234-1234-1234-123412341234}" type="slidenum">
              <a:rPr lang="en-US" smtClean="0"/>
              <a:pPr/>
              <a:t>34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7"/>
                                        </p:tgtEl>
                                        <p:attrNameLst>
                                          <p:attrName>style.visibility</p:attrName>
                                        </p:attrNameLst>
                                      </p:cBhvr>
                                      <p:to>
                                        <p:strVal val="visible"/>
                                      </p:to>
                                    </p:set>
                                    <p:anim calcmode="lin" valueType="num">
                                      <p:cBhvr additive="base">
                                        <p:cTn id="7" dur="500"/>
                                        <p:tgtEl>
                                          <p:spTgt spid="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3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VẤN ĐỀ CHUNG (COMMON ISSUES)</a:t>
            </a:r>
            <a:endParaRPr sz="3200" b="1" i="0" u="none" strike="noStrike" cap="none">
              <a:solidFill>
                <a:schemeClr val="lt1"/>
              </a:solidFill>
              <a:latin typeface="Cambria"/>
              <a:ea typeface="Cambria"/>
              <a:cs typeface="Cambria"/>
              <a:sym typeface="Cambria"/>
            </a:endParaRPr>
          </a:p>
        </p:txBody>
      </p:sp>
      <p:grpSp>
        <p:nvGrpSpPr>
          <p:cNvPr id="483" name="Google Shape;483;p36"/>
          <p:cNvGrpSpPr/>
          <p:nvPr/>
        </p:nvGrpSpPr>
        <p:grpSpPr>
          <a:xfrm>
            <a:off x="734518" y="2163609"/>
            <a:ext cx="10792918" cy="4661661"/>
            <a:chOff x="0" y="0"/>
            <a:chExt cx="10792918" cy="4661661"/>
          </a:xfrm>
        </p:grpSpPr>
        <p:sp>
          <p:nvSpPr>
            <p:cNvPr id="484" name="Google Shape;484;p36"/>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5" name="Google Shape;485;p36"/>
            <p:cNvSpPr txBox="1"/>
            <p:nvPr/>
          </p:nvSpPr>
          <p:spPr>
            <a:xfrm>
              <a:off x="2346927" y="42667"/>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Cambria"/>
                  <a:ea typeface="Cambria"/>
                  <a:cs typeface="Cambria"/>
                  <a:sym typeface="Cambria"/>
                </a:rPr>
                <a:t>Yếu tố ảnh hưởng đến hiệu quả tiết kiệm</a:t>
              </a:r>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Nhiều yếu tố ảnh hưởng đến hiệu suất thiết bị &amp; mức tiết kiệm</a:t>
              </a:r>
              <a:endParaRPr sz="1500" b="0" i="0" u="none" strike="noStrike" cap="none">
                <a:solidFill>
                  <a:srgbClr val="000000"/>
                </a:solidFill>
                <a:latin typeface="Cambria"/>
                <a:ea typeface="Cambria"/>
                <a:cs typeface="Cambria"/>
                <a:sym typeface="Cambria"/>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Các yếu tố dự đoán được &amp; đo được có thể dung làm điều chỉnh thường quy</a:t>
              </a:r>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Yếu tố không đo được, không dự đoán được gây ra biến động &amp; phải xử lý qua điều chỉnh phi thường quy</a:t>
              </a:r>
              <a:endParaRPr/>
            </a:p>
          </p:txBody>
        </p:sp>
        <p:sp>
          <p:nvSpPr>
            <p:cNvPr id="486" name="Google Shape;486;p36"/>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6"/>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6"/>
            <p:cNvSpPr txBox="1"/>
            <p:nvPr/>
          </p:nvSpPr>
          <p:spPr>
            <a:xfrm>
              <a:off x="2346927" y="1645113"/>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Cambria"/>
                  <a:ea typeface="Cambria"/>
                  <a:cs typeface="Cambria"/>
                  <a:sym typeface="Cambria"/>
                </a:rPr>
                <a:t>Đánh giá độ không chắc chắn của tiết kiệm</a:t>
              </a:r>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Phát sinh từ: lỗi thiết bị đo, lỗi mô hình, lỗi lấy mẫu, giả định quy định</a:t>
              </a:r>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Cần định lượng các yếu tố có thể &amp; đánh giá định tính các yếu tố không thể định lượng</a:t>
              </a:r>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Có thể giảm độ không chắc chắn: sử dụng dữ liệu đo, tăng cỡ mẫu</a:t>
              </a:r>
              <a:endParaRPr/>
            </a:p>
          </p:txBody>
        </p:sp>
        <p:sp>
          <p:nvSpPr>
            <p:cNvPr id="489" name="Google Shape;489;p36"/>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6"/>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6"/>
            <p:cNvSpPr txBox="1"/>
            <p:nvPr/>
          </p:nvSpPr>
          <p:spPr>
            <a:xfrm>
              <a:off x="2346927" y="3247559"/>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Cambria"/>
                  <a:ea typeface="Cambria"/>
                  <a:cs typeface="Cambria"/>
                  <a:sym typeface="Cambria"/>
                </a:rPr>
                <a:t>Tiêu chuẩn hiệu suất năng lượng tối thiểu</a:t>
              </a:r>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Cambria"/>
                  <a:ea typeface="Cambria"/>
                  <a:cs typeface="Cambria"/>
                  <a:sym typeface="Cambria"/>
                </a:rPr>
                <a:t>Nếu có quy định hoặc tiêu chuẩn nội bộ, đường cơ sở có thể được thiết lập bằng mức chuẩn tối thiểu này</a:t>
              </a:r>
              <a:endParaRPr/>
            </a:p>
          </p:txBody>
        </p:sp>
        <p:sp>
          <p:nvSpPr>
            <p:cNvPr id="492" name="Google Shape;492;p36"/>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0F042C60-5950-9B10-51C7-6CCA21667A04}"/>
              </a:ext>
            </a:extLst>
          </p:cNvPr>
          <p:cNvSpPr>
            <a:spLocks noGrp="1"/>
          </p:cNvSpPr>
          <p:nvPr>
            <p:ph type="sldNum" idx="12"/>
          </p:nvPr>
        </p:nvSpPr>
        <p:spPr/>
        <p:txBody>
          <a:bodyPr/>
          <a:lstStyle/>
          <a:p>
            <a:fld id="{00000000-1234-1234-1234-123412341234}" type="slidenum">
              <a:rPr lang="en-US" smtClean="0"/>
              <a:pPr/>
              <a:t>35</a:t>
            </a:fld>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3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VẤN ĐỀ CHUNG (COMMON ISSUES)</a:t>
            </a:r>
            <a:endParaRPr sz="3200" b="1" i="0" u="none" strike="noStrike" cap="none">
              <a:solidFill>
                <a:schemeClr val="lt1"/>
              </a:solidFill>
              <a:latin typeface="Cambria"/>
              <a:ea typeface="Cambria"/>
              <a:cs typeface="Cambria"/>
              <a:sym typeface="Cambria"/>
            </a:endParaRPr>
          </a:p>
        </p:txBody>
      </p:sp>
      <p:grpSp>
        <p:nvGrpSpPr>
          <p:cNvPr id="498" name="Google Shape;498;p37"/>
          <p:cNvGrpSpPr/>
          <p:nvPr/>
        </p:nvGrpSpPr>
        <p:grpSpPr>
          <a:xfrm>
            <a:off x="734518" y="2194089"/>
            <a:ext cx="10792918" cy="4661661"/>
            <a:chOff x="0" y="0"/>
            <a:chExt cx="10792918" cy="4661661"/>
          </a:xfrm>
        </p:grpSpPr>
        <p:sp>
          <p:nvSpPr>
            <p:cNvPr id="499" name="Google Shape;499;p37"/>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0" name="Google Shape;500;p37"/>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Cambria"/>
                  <a:ea typeface="Cambria"/>
                  <a:cs typeface="Cambria"/>
                  <a:sym typeface="Cambria"/>
                </a:rPr>
                <a:t>Điều kiện vận hành tối thiểu</a:t>
              </a:r>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ECM khoogn được làm suy giảm điều kiện vận hành nếu không có sự đồng thuận của người sử dụng</a:t>
              </a:r>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Các điều kiện vận hành duy trì cần được ghi rõ trong Kế hoạch M&amp;V</a:t>
              </a:r>
              <a:endParaRPr/>
            </a:p>
          </p:txBody>
        </p:sp>
        <p:sp>
          <p:nvSpPr>
            <p:cNvPr id="501" name="Google Shape;501;p37"/>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7"/>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7"/>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100" b="1">
                  <a:solidFill>
                    <a:srgbClr val="000000"/>
                  </a:solidFill>
                  <a:latin typeface="Cambria"/>
                  <a:ea typeface="Cambria"/>
                  <a:cs typeface="Cambria"/>
                  <a:sym typeface="Cambria"/>
                </a:rPr>
                <a:t>Giá năng lượng</a:t>
              </a:r>
              <a:endParaRPr sz="1200"/>
            </a:p>
            <a:p>
              <a:pPr marL="171450" marR="0" lvl="1" indent="-158750" algn="l" rtl="0">
                <a:lnSpc>
                  <a:spcPct val="90000"/>
                </a:lnSpc>
                <a:spcBef>
                  <a:spcPts val="805"/>
                </a:spcBef>
                <a:spcAft>
                  <a:spcPts val="0"/>
                </a:spcAft>
                <a:buClr>
                  <a:srgbClr val="000000"/>
                </a:buClr>
                <a:buSzPts val="1600"/>
                <a:buFont typeface="Cambria"/>
                <a:buChar char="•"/>
              </a:pPr>
              <a:r>
                <a:rPr lang="en-US" sz="1600" b="0" i="0" u="none" strike="noStrike" cap="none">
                  <a:solidFill>
                    <a:srgbClr val="000000"/>
                  </a:solidFill>
                  <a:latin typeface="Cambria"/>
                  <a:ea typeface="Cambria"/>
                  <a:cs typeface="Cambria"/>
                  <a:sym typeface="Cambria"/>
                </a:rPr>
                <a:t>Giá được áp dụng từ biểu giá năng lượng hoặc mức giá cận biên (marginal price) tính đến mọi yếu tố trên hóa đơn</a:t>
              </a:r>
              <a:endParaRPr sz="1600" b="0" i="0" u="none" strike="noStrike" cap="none">
                <a:solidFill>
                  <a:srgbClr val="000000"/>
                </a:solidFill>
                <a:latin typeface="Cambria"/>
                <a:ea typeface="Cambria"/>
                <a:cs typeface="Cambria"/>
                <a:sym typeface="Cambria"/>
              </a:endParaRPr>
            </a:p>
            <a:p>
              <a:pPr marL="171450" marR="0" lvl="1" indent="-158750" algn="l" rtl="0">
                <a:lnSpc>
                  <a:spcPct val="90000"/>
                </a:lnSpc>
                <a:spcBef>
                  <a:spcPts val="805"/>
                </a:spcBef>
                <a:spcAft>
                  <a:spcPts val="0"/>
                </a:spcAft>
                <a:buSzPts val="1600"/>
                <a:buFont typeface="Cambria"/>
                <a:buChar char="•"/>
              </a:pPr>
              <a:r>
                <a:rPr lang="en-US" sz="1600">
                  <a:latin typeface="Cambria"/>
                  <a:ea typeface="Cambria"/>
                  <a:cs typeface="Cambria"/>
                  <a:sym typeface="Cambria"/>
                </a:rPr>
                <a:t>Hợp đồng M&amp;V cần quy định rõ mức giá được sử dụng để tính toán chi phí tiết kiệm – thông thường sẽ là mức giá cơ sở (trước khi lắp đặt).</a:t>
              </a:r>
              <a:endParaRPr sz="1600">
                <a:latin typeface="Cambria"/>
                <a:ea typeface="Cambria"/>
                <a:cs typeface="Cambria"/>
                <a:sym typeface="Cambria"/>
              </a:endParaRPr>
            </a:p>
          </p:txBody>
        </p:sp>
        <p:sp>
          <p:nvSpPr>
            <p:cNvPr id="504" name="Google Shape;504;p37"/>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7"/>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7"/>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Cambria"/>
                  <a:ea typeface="Cambria"/>
                  <a:cs typeface="Cambria"/>
                  <a:sym typeface="Cambria"/>
                </a:rPr>
                <a:t>Xác minh bởi bên thứ ba</a:t>
              </a:r>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Bên thứ ba độc lập có thể hỗ trợ chủ đầu tư xác minh kế hoạch M&amp;V &amp; báo cáo tiết kiệm</a:t>
              </a:r>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Có thể giàu kinh nghiệm nhưng chưa có chứng chỉ hành nghề</a:t>
              </a:r>
              <a:endParaRPr/>
            </a:p>
          </p:txBody>
        </p:sp>
        <p:sp>
          <p:nvSpPr>
            <p:cNvPr id="507" name="Google Shape;507;p37"/>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48F2F232-6E4D-598A-86F1-48879BF6E07E}"/>
              </a:ext>
            </a:extLst>
          </p:cNvPr>
          <p:cNvSpPr>
            <a:spLocks noGrp="1"/>
          </p:cNvSpPr>
          <p:nvPr>
            <p:ph type="sldNum" idx="12"/>
          </p:nvPr>
        </p:nvSpPr>
        <p:spPr/>
        <p:txBody>
          <a:bodyPr/>
          <a:lstStyle/>
          <a:p>
            <a:fld id="{00000000-1234-1234-1234-123412341234}" type="slidenum">
              <a:rPr lang="en-US" smtClean="0"/>
              <a:pPr/>
              <a:t>36</a:t>
            </a:fld>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3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VẤN ĐỀ CHUNG (COMMON ISSUES)</a:t>
            </a:r>
            <a:endParaRPr sz="3200" b="1" i="0" u="none" strike="noStrike" cap="none">
              <a:solidFill>
                <a:schemeClr val="lt1"/>
              </a:solidFill>
              <a:latin typeface="Cambria"/>
              <a:ea typeface="Cambria"/>
              <a:cs typeface="Cambria"/>
              <a:sym typeface="Cambria"/>
            </a:endParaRPr>
          </a:p>
        </p:txBody>
      </p:sp>
      <p:grpSp>
        <p:nvGrpSpPr>
          <p:cNvPr id="513" name="Google Shape;513;p38"/>
          <p:cNvGrpSpPr/>
          <p:nvPr/>
        </p:nvGrpSpPr>
        <p:grpSpPr>
          <a:xfrm>
            <a:off x="734518" y="2178849"/>
            <a:ext cx="10792918" cy="4661661"/>
            <a:chOff x="0" y="0"/>
            <a:chExt cx="10792918" cy="4661661"/>
          </a:xfrm>
        </p:grpSpPr>
        <p:sp>
          <p:nvSpPr>
            <p:cNvPr id="514" name="Google Shape;514;p38"/>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 name="Google Shape;515;p38"/>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Cambria"/>
                  <a:ea typeface="Cambria"/>
                  <a:cs typeface="Cambria"/>
                  <a:sym typeface="Cambria"/>
                </a:rPr>
                <a:t>Dữ liệu cho chương trình giao dịch phát thải</a:t>
              </a:r>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Cơ sở để xác minh tiết kiệm trong chương trình giao dịch tín chỉ phát thải</a:t>
              </a:r>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Cần tách biệt tiết kiệm điện theo mùa, giờ cao điểm/ thấp điểm &amp; loại nhiên liệu nếu liên quan EF khác nhau</a:t>
              </a:r>
              <a:endParaRPr/>
            </a:p>
          </p:txBody>
        </p:sp>
        <p:sp>
          <p:nvSpPr>
            <p:cNvPr id="516" name="Google Shape;516;p38"/>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 name="Google Shape;517;p38"/>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 name="Google Shape;518;p38"/>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Cambria"/>
                  <a:ea typeface="Cambria"/>
                  <a:cs typeface="Cambria"/>
                  <a:sym typeface="Cambria"/>
                </a:rPr>
                <a:t>Điều chỉnh đường cơ sở phi thường quy (Non-Routine)</a:t>
              </a:r>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Áp dụng khi có thay đổi bất ngờ: tăng diện tích, thay đổi thiết bị, mục tiêu vận hành</a:t>
              </a:r>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Cần phương pháp theo dõi thay đổi </a:t>
              </a:r>
              <a:endParaRPr/>
            </a:p>
          </p:txBody>
        </p:sp>
        <p:sp>
          <p:nvSpPr>
            <p:cNvPr id="519" name="Google Shape;519;p38"/>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38"/>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38"/>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Cambria"/>
                  <a:ea typeface="Cambria"/>
                  <a:cs typeface="Cambria"/>
                  <a:sym typeface="Cambria"/>
                </a:rPr>
                <a:t>Dữ liệu thời tiết &amp; chi phí</a:t>
              </a:r>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Ưu tiên dữ liệu công bố chính phủ, dữ liệu tại chỗ</a:t>
              </a:r>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Chi phí phụ thuộc vào độ phức tạp ECM, số điểm đo, biến độc lập, thời gian đo</a:t>
              </a:r>
              <a:endParaRPr/>
            </a:p>
          </p:txBody>
        </p:sp>
        <p:sp>
          <p:nvSpPr>
            <p:cNvPr id="522" name="Google Shape;522;p38"/>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Slide Number Placeholder 1">
            <a:extLst>
              <a:ext uri="{FF2B5EF4-FFF2-40B4-BE49-F238E27FC236}">
                <a16:creationId xmlns:a16="http://schemas.microsoft.com/office/drawing/2014/main" id="{3567DCA2-CCA3-74D7-0EF0-A2A8A61E2F97}"/>
              </a:ext>
            </a:extLst>
          </p:cNvPr>
          <p:cNvSpPr>
            <a:spLocks noGrp="1"/>
          </p:cNvSpPr>
          <p:nvPr>
            <p:ph type="sldNum" idx="12"/>
          </p:nvPr>
        </p:nvSpPr>
        <p:spPr/>
        <p:txBody>
          <a:bodyPr/>
          <a:lstStyle/>
          <a:p>
            <a:fld id="{00000000-1234-1234-1234-123412341234}" type="slidenum">
              <a:rPr lang="en-US" smtClean="0"/>
              <a:pPr/>
              <a:t>37</a:t>
            </a:fld>
            <a:endParaRPr lang="en-US" dirty="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39"/>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Cambria"/>
                <a:ea typeface="Cambria"/>
                <a:cs typeface="Cambria"/>
                <a:sym typeface="Cambria"/>
              </a:rPr>
              <a:t>VẤN ĐỀ VỀ ĐO LƯỜNG</a:t>
            </a:r>
            <a:endParaRPr sz="2500" b="1"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AC4F3F54-81AD-0F51-B285-74A18B9EE278}"/>
              </a:ext>
            </a:extLst>
          </p:cNvPr>
          <p:cNvSpPr>
            <a:spLocks noGrp="1"/>
          </p:cNvSpPr>
          <p:nvPr>
            <p:ph type="sldNum" idx="12"/>
          </p:nvPr>
        </p:nvSpPr>
        <p:spPr/>
        <p:txBody>
          <a:bodyPr/>
          <a:lstStyle/>
          <a:p>
            <a:fld id="{00000000-1234-1234-1234-123412341234}" type="slidenum">
              <a:rPr lang="en-US" smtClean="0"/>
              <a:pPr/>
              <a:t>38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7"/>
                                        </p:tgtEl>
                                        <p:attrNameLst>
                                          <p:attrName>style.visibility</p:attrName>
                                        </p:attrNameLst>
                                      </p:cBhvr>
                                      <p:to>
                                        <p:strVal val="visible"/>
                                      </p:to>
                                    </p:set>
                                    <p:anim calcmode="lin" valueType="num">
                                      <p:cBhvr additive="base">
                                        <p:cTn id="7" dur="500"/>
                                        <p:tgtEl>
                                          <p:spTgt spid="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40"/>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VẤN ĐỀ VỀ ĐO LƯỜNG</a:t>
            </a:r>
            <a:endParaRPr sz="3200" b="1" i="0" u="none" strike="noStrike" cap="none">
              <a:solidFill>
                <a:schemeClr val="lt1"/>
              </a:solidFill>
              <a:latin typeface="Cambria"/>
              <a:ea typeface="Cambria"/>
              <a:cs typeface="Cambria"/>
              <a:sym typeface="Cambria"/>
            </a:endParaRPr>
          </a:p>
        </p:txBody>
      </p:sp>
      <p:grpSp>
        <p:nvGrpSpPr>
          <p:cNvPr id="533" name="Google Shape;533;p40"/>
          <p:cNvGrpSpPr/>
          <p:nvPr/>
        </p:nvGrpSpPr>
        <p:grpSpPr>
          <a:xfrm>
            <a:off x="545325" y="2000786"/>
            <a:ext cx="11285949" cy="4842052"/>
            <a:chOff x="5688" y="179731"/>
            <a:chExt cx="11285949" cy="4842052"/>
          </a:xfrm>
        </p:grpSpPr>
        <p:sp>
          <p:nvSpPr>
            <p:cNvPr id="534" name="Google Shape;534;p40"/>
            <p:cNvSpPr/>
            <p:nvPr/>
          </p:nvSpPr>
          <p:spPr>
            <a:xfrm>
              <a:off x="132390"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 name="Google Shape;535;p40"/>
            <p:cNvSpPr txBox="1"/>
            <p:nvPr/>
          </p:nvSpPr>
          <p:spPr>
            <a:xfrm>
              <a:off x="132390"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1. Sử dụng đồng hồ đo của NCC điện</a:t>
              </a:r>
              <a:endParaRPr sz="2000" b="1">
                <a:solidFill>
                  <a:srgbClr val="000000"/>
                </a:solidFill>
                <a:latin typeface="Cambria"/>
                <a:ea typeface="Cambria"/>
                <a:cs typeface="Cambria"/>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Có thể dung đồng hồ Thương mại của công ty điện lực nếu:</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 Có tín hiệu đầu ra phục vụ dữ liệu cho M&amp;V</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 Hằng số xung thiết bị phải được hiệu chuẩn</a:t>
              </a:r>
              <a:endParaRPr sz="1500" b="0">
                <a:solidFill>
                  <a:srgbClr val="000000"/>
                </a:solidFill>
                <a:latin typeface="Cambria"/>
                <a:ea typeface="Cambria"/>
                <a:cs typeface="Cambria"/>
                <a:sym typeface="Cambria"/>
              </a:endParaRPr>
            </a:p>
          </p:txBody>
        </p:sp>
        <p:sp>
          <p:nvSpPr>
            <p:cNvPr id="536" name="Google Shape;536;p40"/>
            <p:cNvSpPr/>
            <p:nvPr/>
          </p:nvSpPr>
          <p:spPr>
            <a:xfrm>
              <a:off x="3924827"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 name="Google Shape;537;p40"/>
            <p:cNvSpPr txBox="1"/>
            <p:nvPr/>
          </p:nvSpPr>
          <p:spPr>
            <a:xfrm>
              <a:off x="3924827"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2. Đo nhu cầu điện (Electric Deman)</a:t>
              </a:r>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Phải đo nhu cầu đúng cách công ty điện lực tính toán hóa đơn (cửa sổ cố định/ cửa sổ trượt)</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Lưu ý nếu cơ sở có thiết bị tạo đỉnh tải ngắn hạn</a:t>
              </a:r>
              <a:endParaRPr sz="1500" b="0">
                <a:solidFill>
                  <a:srgbClr val="000000"/>
                </a:solidFill>
                <a:latin typeface="Cambria"/>
                <a:ea typeface="Cambria"/>
                <a:cs typeface="Cambria"/>
                <a:sym typeface="Cambria"/>
              </a:endParaRPr>
            </a:p>
          </p:txBody>
        </p:sp>
        <p:sp>
          <p:nvSpPr>
            <p:cNvPr id="538" name="Google Shape;538;p40"/>
            <p:cNvSpPr/>
            <p:nvPr/>
          </p:nvSpPr>
          <p:spPr>
            <a:xfrm>
              <a:off x="7717265"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 name="Google Shape;539;p40"/>
            <p:cNvSpPr txBox="1"/>
            <p:nvPr/>
          </p:nvSpPr>
          <p:spPr>
            <a:xfrm>
              <a:off x="7717265"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3. Thiết bị đo lường &amp; kỹ thuật đo</a:t>
              </a:r>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Có thể cần đo các đại lượng vật lý không có sẵn từ đồng hồ NCC: nhiệt độ, độ ẩm, lưu lượng, áp suất</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Tuân thủ thực hành đo lường tốt</a:t>
              </a:r>
              <a:endParaRPr sz="1500" b="0">
                <a:solidFill>
                  <a:srgbClr val="000000"/>
                </a:solidFill>
                <a:latin typeface="Cambria"/>
                <a:ea typeface="Cambria"/>
                <a:cs typeface="Cambria"/>
                <a:sym typeface="Cambria"/>
              </a:endParaRPr>
            </a:p>
          </p:txBody>
        </p:sp>
        <p:sp>
          <p:nvSpPr>
            <p:cNvPr id="540" name="Google Shape;540;p40"/>
            <p:cNvSpPr/>
            <p:nvPr/>
          </p:nvSpPr>
          <p:spPr>
            <a:xfrm>
              <a:off x="5688" y="2773141"/>
              <a:ext cx="3370718"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40"/>
            <p:cNvSpPr txBox="1"/>
            <p:nvPr/>
          </p:nvSpPr>
          <p:spPr>
            <a:xfrm>
              <a:off x="5688" y="2773141"/>
              <a:ext cx="3370718"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4. hiệu chuẩn thiết bị đo</a:t>
              </a:r>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Thiết bị đo phải được hiệu chuẩn theo Tiêu chuẩn</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Thiết bị &amp; cảm biến cần được chọn kỹ để giữ hiệu chuẩn lâu, dễ kiểm định</a:t>
              </a:r>
              <a:endParaRPr/>
            </a:p>
          </p:txBody>
        </p:sp>
        <p:sp>
          <p:nvSpPr>
            <p:cNvPr id="542" name="Google Shape;542;p40"/>
            <p:cNvSpPr/>
            <p:nvPr/>
          </p:nvSpPr>
          <p:spPr>
            <a:xfrm>
              <a:off x="3721173" y="2621874"/>
              <a:ext cx="3778026" cy="2371135"/>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40"/>
            <p:cNvSpPr txBox="1"/>
            <p:nvPr/>
          </p:nvSpPr>
          <p:spPr>
            <a:xfrm>
              <a:off x="3721173" y="2621874"/>
              <a:ext cx="3778026" cy="2371135"/>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5. Lỗi thu thập dữ liệu &amp; dữ liệu bị mất</a:t>
              </a:r>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Không có hệ thống nào thu thập dữ liệu hoàn toàn không sai sót</a:t>
              </a:r>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Kế hoạch M&amp;V phải:</a:t>
              </a:r>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 Đặt ngưỡng mất dữ liệu tối đa có thể chấp nhận</a:t>
              </a:r>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 Đưa ra cách xử lý nếu thiếu hoặc sai lệch</a:t>
              </a:r>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Cambria"/>
                <a:ea typeface="Cambria"/>
                <a:cs typeface="Cambria"/>
                <a:sym typeface="Cambria"/>
              </a:endParaRPr>
            </a:p>
          </p:txBody>
        </p:sp>
        <p:sp>
          <p:nvSpPr>
            <p:cNvPr id="544" name="Google Shape;544;p40"/>
            <p:cNvSpPr/>
            <p:nvPr/>
          </p:nvSpPr>
          <p:spPr>
            <a:xfrm>
              <a:off x="7843967" y="2593100"/>
              <a:ext cx="3447670" cy="2428683"/>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40"/>
            <p:cNvSpPr txBox="1"/>
            <p:nvPr/>
          </p:nvSpPr>
          <p:spPr>
            <a:xfrm>
              <a:off x="7843967" y="2593100"/>
              <a:ext cx="3447670" cy="2428683"/>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6. Sử dụng hệ thống quản lý năng lượng (EMS)</a:t>
              </a:r>
              <a:endParaRPr/>
            </a:p>
            <a:p>
              <a:pPr marL="0" marR="0" lvl="0" indent="0" algn="l" rtl="0">
                <a:lnSpc>
                  <a:spcPct val="90000"/>
                </a:lnSpc>
                <a:spcBef>
                  <a:spcPts val="630"/>
                </a:spcBef>
                <a:spcAft>
                  <a:spcPts val="0"/>
                </a:spcAft>
                <a:buClr>
                  <a:srgbClr val="000000"/>
                </a:buClr>
                <a:buSzPts val="1400"/>
                <a:buFont typeface="Cambria"/>
                <a:buNone/>
              </a:pPr>
              <a:r>
                <a:rPr lang="en-US" sz="1400">
                  <a:solidFill>
                    <a:srgbClr val="000000"/>
                  </a:solidFill>
                  <a:latin typeface="Cambria"/>
                  <a:ea typeface="Cambria"/>
                  <a:cs typeface="Cambria"/>
                  <a:sym typeface="Cambria"/>
                </a:rPr>
                <a:t>Phần mềm phải cho phép ghi dữ liệu phục vụ phân tích</a:t>
              </a:r>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Cambria"/>
                  <a:ea typeface="Cambria"/>
                  <a:cs typeface="Cambria"/>
                  <a:sym typeface="Cambria"/>
                </a:rPr>
                <a:t>Thêm các điểm đo chuyên biệt: công suất điện chi tiết, mức tiêu thụ theo khu vực</a:t>
              </a:r>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Cambria"/>
                  <a:ea typeface="Cambria"/>
                  <a:cs typeface="Cambria"/>
                  <a:sym typeface="Cambria"/>
                </a:rPr>
                <a:t>Bảo mật EMS </a:t>
              </a:r>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Cambria"/>
                  <a:ea typeface="Cambria"/>
                  <a:cs typeface="Cambria"/>
                  <a:sym typeface="Cambria"/>
                </a:rPr>
                <a:t>Khả năng lưu trữ, xử lý dữ liệu &amp; ghi nhật ký</a:t>
              </a:r>
              <a:endParaRPr/>
            </a:p>
            <a:p>
              <a:pPr marL="0" marR="0" lvl="0" indent="0" algn="ctr" rtl="0">
                <a:lnSpc>
                  <a:spcPct val="90000"/>
                </a:lnSpc>
                <a:spcBef>
                  <a:spcPts val="490"/>
                </a:spcBef>
                <a:spcAft>
                  <a:spcPts val="0"/>
                </a:spcAft>
                <a:buClr>
                  <a:schemeClr val="dk1"/>
                </a:buClr>
                <a:buSzPts val="1400"/>
                <a:buFont typeface="Calibri"/>
                <a:buNone/>
              </a:pPr>
              <a:endParaRPr sz="1400" b="0">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9E04716C-07BE-3D67-C80E-57A038709100}"/>
              </a:ext>
            </a:extLst>
          </p:cNvPr>
          <p:cNvSpPr>
            <a:spLocks noGrp="1"/>
          </p:cNvSpPr>
          <p:nvPr>
            <p:ph type="sldNum" idx="12"/>
          </p:nvPr>
        </p:nvSpPr>
        <p:spPr/>
        <p:txBody>
          <a:bodyPr/>
          <a:lstStyle/>
          <a:p>
            <a:fld id="{00000000-1234-1234-1234-123412341234}" type="slidenum">
              <a:rPr lang="en-US" smtClean="0"/>
              <a:pPr/>
              <a:t>39</a:t>
            </a:fld>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4"/>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Cambria"/>
                <a:ea typeface="Cambria"/>
                <a:cs typeface="Cambria"/>
                <a:sym typeface="Cambria"/>
              </a:rPr>
              <a:t>GIỚI THIỆU M&amp;V</a:t>
            </a:r>
            <a:endParaRPr sz="2500" b="1" i="0" u="none" strike="noStrike" cap="none">
              <a:solidFill>
                <a:srgbClr val="000000"/>
              </a:solidFill>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3A7C6BE0-1064-2CA5-A260-F63768A034D5}"/>
              </a:ext>
            </a:extLst>
          </p:cNvPr>
          <p:cNvSpPr>
            <a:spLocks noGrp="1"/>
          </p:cNvSpPr>
          <p:nvPr>
            <p:ph type="sldNum" idx="12"/>
          </p:nvPr>
        </p:nvSpPr>
        <p:spPr/>
        <p:txBody>
          <a:bodyPr/>
          <a:lstStyle/>
          <a:p>
            <a:fld id="{00000000-1234-1234-1234-123412341234}" type="slidenum">
              <a:rPr lang="en-US" smtClean="0"/>
              <a:pPr/>
              <a:t>4</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5"/>
                                        </p:tgtEl>
                                        <p:attrNameLst>
                                          <p:attrName>style.visibility</p:attrName>
                                        </p:attrNameLst>
                                      </p:cBhvr>
                                      <p:to>
                                        <p:strVal val="visible"/>
                                      </p:to>
                                    </p:set>
                                    <p:anim calcmode="lin" valueType="num">
                                      <p:cBhvr additive="base">
                                        <p:cTn id="7" dur="500"/>
                                        <p:tgtEl>
                                          <p:spTgt spid="9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M&amp;V là gì?</a:t>
            </a:r>
            <a:endParaRPr sz="3200" b="1" i="0" u="none" strike="noStrike" cap="none">
              <a:solidFill>
                <a:schemeClr val="lt1"/>
              </a:solidFill>
              <a:latin typeface="Cambria"/>
              <a:ea typeface="Cambria"/>
              <a:cs typeface="Cambria"/>
              <a:sym typeface="Cambria"/>
            </a:endParaRPr>
          </a:p>
        </p:txBody>
      </p:sp>
      <p:sp>
        <p:nvSpPr>
          <p:cNvPr id="101" name="Google Shape;101;p5"/>
          <p:cNvSpPr txBox="1"/>
          <p:nvPr/>
        </p:nvSpPr>
        <p:spPr>
          <a:xfrm>
            <a:off x="555950" y="2201638"/>
            <a:ext cx="11080100" cy="101566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Cambria"/>
                <a:ea typeface="Cambria"/>
                <a:cs typeface="Cambria"/>
                <a:sym typeface="Cambria"/>
              </a:rPr>
              <a:t>Giám sát, đo lường (Measurement) &amp; Kiểm tra xác nhận (Verification)</a:t>
            </a:r>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Cambria"/>
                <a:ea typeface="Cambria"/>
                <a:cs typeface="Cambria"/>
                <a:sym typeface="Cambria"/>
              </a:rPr>
              <a:t>Quy trình sử dụng dữ liệu đo lường để </a:t>
            </a:r>
            <a:r>
              <a:rPr lang="en-US" sz="2000" b="1">
                <a:solidFill>
                  <a:srgbClr val="000000"/>
                </a:solidFill>
                <a:latin typeface="Cambria"/>
                <a:ea typeface="Cambria"/>
                <a:cs typeface="Cambria"/>
                <a:sym typeface="Cambria"/>
              </a:rPr>
              <a:t>xác định một cách đáng tin cậy </a:t>
            </a:r>
            <a:r>
              <a:rPr lang="en-US" sz="2000">
                <a:solidFill>
                  <a:srgbClr val="000000"/>
                </a:solidFill>
                <a:latin typeface="Cambria"/>
                <a:ea typeface="Cambria"/>
                <a:cs typeface="Cambria"/>
                <a:sym typeface="Cambria"/>
              </a:rPr>
              <a:t>lượng năng lượng </a:t>
            </a:r>
            <a:r>
              <a:rPr lang="en-US" sz="2000" b="1">
                <a:solidFill>
                  <a:srgbClr val="000000"/>
                </a:solidFill>
                <a:latin typeface="Cambria"/>
                <a:ea typeface="Cambria"/>
                <a:cs typeface="Cambria"/>
                <a:sym typeface="Cambria"/>
              </a:rPr>
              <a:t>tiết kiệm được </a:t>
            </a:r>
            <a:r>
              <a:rPr lang="en-US" sz="2000">
                <a:solidFill>
                  <a:srgbClr val="000000"/>
                </a:solidFill>
                <a:latin typeface="Cambria"/>
                <a:ea typeface="Cambria"/>
                <a:cs typeface="Cambria"/>
                <a:sym typeface="Cambria"/>
              </a:rPr>
              <a:t>tại một công trình, sau khi triển khai các biện pháp tiết kiệm</a:t>
            </a:r>
            <a:endParaRPr sz="2000">
              <a:solidFill>
                <a:srgbClr val="000000"/>
              </a:solidFill>
              <a:latin typeface="Arial"/>
              <a:ea typeface="Arial"/>
              <a:cs typeface="Arial"/>
              <a:sym typeface="Arial"/>
            </a:endParaRPr>
          </a:p>
        </p:txBody>
      </p:sp>
      <p:grpSp>
        <p:nvGrpSpPr>
          <p:cNvPr id="102" name="Google Shape;102;p5"/>
          <p:cNvGrpSpPr/>
          <p:nvPr/>
        </p:nvGrpSpPr>
        <p:grpSpPr>
          <a:xfrm>
            <a:off x="2933522" y="3336320"/>
            <a:ext cx="5988349" cy="3695555"/>
            <a:chOff x="1718036" y="626851"/>
            <a:chExt cx="5988349" cy="3695555"/>
          </a:xfrm>
        </p:grpSpPr>
        <p:sp>
          <p:nvSpPr>
            <p:cNvPr id="103" name="Google Shape;103;p5"/>
            <p:cNvSpPr/>
            <p:nvPr/>
          </p:nvSpPr>
          <p:spPr>
            <a:xfrm>
              <a:off x="1718036"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5"/>
            <p:cNvSpPr txBox="1"/>
            <p:nvPr/>
          </p:nvSpPr>
          <p:spPr>
            <a:xfrm>
              <a:off x="1765160" y="1112771"/>
              <a:ext cx="2388460" cy="1514670"/>
            </a:xfrm>
            <a:prstGeom prst="rect">
              <a:avLst/>
            </a:prstGeom>
            <a:noFill/>
            <a:ln>
              <a:noFill/>
            </a:ln>
          </p:spPr>
          <p:txBody>
            <a:bodyPr spcFirstLastPara="1" wrap="square" lIns="40000" tIns="40000" rIns="40000" bIns="40000" anchor="t" anchorCtr="0">
              <a:noAutofit/>
            </a:bodyPr>
            <a:lstStyle/>
            <a:p>
              <a:pPr marL="228600" marR="0" lvl="1" indent="-95250" algn="l" rtl="0">
                <a:lnSpc>
                  <a:spcPct val="90000"/>
                </a:lnSpc>
                <a:spcBef>
                  <a:spcPts val="0"/>
                </a:spcBef>
                <a:spcAft>
                  <a:spcPts val="0"/>
                </a:spcAft>
                <a:buClr>
                  <a:schemeClr val="dk1"/>
                </a:buClr>
                <a:buSzPts val="2100"/>
                <a:buFont typeface="Calibri"/>
                <a:buNone/>
              </a:pPr>
              <a:endParaRPr sz="2100" b="0" i="0" u="none" strike="noStrike" cap="none">
                <a:solidFill>
                  <a:srgbClr val="000000"/>
                </a:solidFill>
                <a:latin typeface="Arial"/>
                <a:ea typeface="Arial"/>
                <a:cs typeface="Arial"/>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a:ea typeface="Arial"/>
                  <a:cs typeface="Arial"/>
                  <a:sym typeface="Arial"/>
                </a:rPr>
                <a:t>Đo lường</a:t>
              </a:r>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a:ea typeface="Arial"/>
                  <a:cs typeface="Arial"/>
                  <a:sym typeface="Arial"/>
                </a:rPr>
                <a:t>Thu thập dữ liệu</a:t>
              </a:r>
              <a:endParaRPr/>
            </a:p>
          </p:txBody>
        </p:sp>
        <p:sp>
          <p:nvSpPr>
            <p:cNvPr id="105" name="Google Shape;105;p5"/>
            <p:cNvSpPr/>
            <p:nvPr/>
          </p:nvSpPr>
          <p:spPr>
            <a:xfrm>
              <a:off x="3095116" y="1488208"/>
              <a:ext cx="2834198" cy="2834198"/>
            </a:xfrm>
            <a:custGeom>
              <a:avLst/>
              <a:gdLst/>
              <a:ahLst/>
              <a:cxnLst/>
              <a:rect l="l" t="t" r="r" b="b"/>
              <a:pathLst>
                <a:path w="120000" h="120000" extrusionOk="0">
                  <a:moveTo>
                    <a:pt x="9695" y="88567"/>
                  </a:moveTo>
                  <a:lnTo>
                    <a:pt x="12499" y="86975"/>
                  </a:lnTo>
                  <a:lnTo>
                    <a:pt x="12499" y="86975"/>
                  </a:lnTo>
                  <a:cubicBezTo>
                    <a:pt x="21734" y="103237"/>
                    <a:pt x="38647" y="113645"/>
                    <a:pt x="57325" y="114560"/>
                  </a:cubicBezTo>
                  <a:cubicBezTo>
                    <a:pt x="76004" y="115476"/>
                    <a:pt x="93853" y="106772"/>
                    <a:pt x="104635" y="91492"/>
                  </a:cubicBezTo>
                  <a:lnTo>
                    <a:pt x="102772" y="90434"/>
                  </a:lnTo>
                  <a:lnTo>
                    <a:pt x="108903" y="87771"/>
                  </a:lnTo>
                  <a:lnTo>
                    <a:pt x="109314" y="94149"/>
                  </a:lnTo>
                  <a:lnTo>
                    <a:pt x="107451" y="93091"/>
                  </a:lnTo>
                  <a:cubicBezTo>
                    <a:pt x="96090" y="109382"/>
                    <a:pt x="77166" y="118706"/>
                    <a:pt x="57326" y="117788"/>
                  </a:cubicBezTo>
                  <a:cubicBezTo>
                    <a:pt x="37486" y="116870"/>
                    <a:pt x="19503" y="105838"/>
                    <a:pt x="9695" y="88567"/>
                  </a:cubicBezTo>
                  <a:close/>
                </a:path>
              </a:pathLst>
            </a:custGeom>
            <a:solidFill>
              <a:srgbClr val="A7B9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5"/>
            <p:cNvSpPr/>
            <p:nvPr/>
          </p:nvSpPr>
          <p:spPr>
            <a:xfrm>
              <a:off x="2269749" y="2674566"/>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5"/>
            <p:cNvSpPr txBox="1"/>
            <p:nvPr/>
          </p:nvSpPr>
          <p:spPr>
            <a:xfrm>
              <a:off x="2295453" y="2700270"/>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a:ea typeface="Arial"/>
                  <a:cs typeface="Arial"/>
                  <a:sym typeface="Arial"/>
                </a:rPr>
                <a:t>Measurement</a:t>
              </a:r>
              <a:endParaRPr/>
            </a:p>
          </p:txBody>
        </p:sp>
        <p:sp>
          <p:nvSpPr>
            <p:cNvPr id="108" name="Google Shape;108;p5"/>
            <p:cNvSpPr/>
            <p:nvPr/>
          </p:nvSpPr>
          <p:spPr>
            <a:xfrm>
              <a:off x="4947822"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5"/>
            <p:cNvSpPr txBox="1"/>
            <p:nvPr/>
          </p:nvSpPr>
          <p:spPr>
            <a:xfrm>
              <a:off x="4994946" y="1551567"/>
              <a:ext cx="2388460" cy="1514670"/>
            </a:xfrm>
            <a:prstGeom prst="rect">
              <a:avLst/>
            </a:prstGeom>
            <a:noFill/>
            <a:ln>
              <a:noFill/>
            </a:ln>
          </p:spPr>
          <p:txBody>
            <a:bodyPr spcFirstLastPara="1" wrap="square" lIns="40000" tIns="40000" rIns="40000" bIns="40000" anchor="t" anchorCtr="0">
              <a:noAutofit/>
            </a:bodyPr>
            <a:lstStyle/>
            <a:p>
              <a:pPr marL="228600" marR="0" lvl="1" indent="-228600" algn="l" rtl="0">
                <a:lnSpc>
                  <a:spcPct val="90000"/>
                </a:lnSpc>
                <a:spcBef>
                  <a:spcPts val="0"/>
                </a:spcBef>
                <a:spcAft>
                  <a:spcPts val="0"/>
                </a:spcAft>
                <a:buClr>
                  <a:srgbClr val="000000"/>
                </a:buClr>
                <a:buSzPts val="2100"/>
                <a:buFont typeface="Arial"/>
                <a:buChar char="•"/>
              </a:pPr>
              <a:r>
                <a:rPr lang="en-US" sz="2100" b="0" i="0" u="none" strike="noStrike" cap="none">
                  <a:solidFill>
                    <a:srgbClr val="000000"/>
                  </a:solidFill>
                  <a:latin typeface="Arial"/>
                  <a:ea typeface="Arial"/>
                  <a:cs typeface="Arial"/>
                  <a:sym typeface="Arial"/>
                </a:rPr>
                <a:t>Xác minh dữ liệu</a:t>
              </a:r>
              <a:endParaRPr sz="2100" b="0" i="0" u="none" strike="noStrike" cap="none">
                <a:solidFill>
                  <a:srgbClr val="000000"/>
                </a:solidFill>
                <a:latin typeface="Arial"/>
                <a:ea typeface="Arial"/>
                <a:cs typeface="Arial"/>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a:ea typeface="Arial"/>
                  <a:cs typeface="Arial"/>
                  <a:sym typeface="Arial"/>
                </a:rPr>
                <a:t>Xác định lượng năng lượng tiết kiệm được</a:t>
              </a:r>
              <a:endParaRPr/>
            </a:p>
          </p:txBody>
        </p:sp>
        <p:sp>
          <p:nvSpPr>
            <p:cNvPr id="110" name="Google Shape;110;p5"/>
            <p:cNvSpPr/>
            <p:nvPr/>
          </p:nvSpPr>
          <p:spPr>
            <a:xfrm>
              <a:off x="5499534" y="626851"/>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5"/>
            <p:cNvSpPr txBox="1"/>
            <p:nvPr/>
          </p:nvSpPr>
          <p:spPr>
            <a:xfrm>
              <a:off x="5525238" y="652555"/>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a:ea typeface="Arial"/>
                  <a:cs typeface="Arial"/>
                  <a:sym typeface="Arial"/>
                </a:rPr>
                <a:t>Verification</a:t>
              </a:r>
              <a:endParaRPr/>
            </a:p>
          </p:txBody>
        </p:sp>
      </p:grpSp>
      <p:sp>
        <p:nvSpPr>
          <p:cNvPr id="2" name="Slide Number Placeholder 1">
            <a:extLst>
              <a:ext uri="{FF2B5EF4-FFF2-40B4-BE49-F238E27FC236}">
                <a16:creationId xmlns:a16="http://schemas.microsoft.com/office/drawing/2014/main" id="{F0A8F7B3-FC59-2BB7-A11C-AAE74930B4D0}"/>
              </a:ext>
            </a:extLst>
          </p:cNvPr>
          <p:cNvSpPr>
            <a:spLocks noGrp="1"/>
          </p:cNvSpPr>
          <p:nvPr>
            <p:ph type="sldNum" idx="12"/>
          </p:nvPr>
        </p:nvSpPr>
        <p:spPr/>
        <p:txBody>
          <a:bodyPr/>
          <a:lstStyle/>
          <a:p>
            <a:fld id="{00000000-1234-1234-1234-123412341234}" type="slidenum">
              <a:rPr lang="en-US" smtClean="0"/>
              <a:pPr/>
              <a:t>5</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PHÂN BIỆT M&amp;V VÀ MONITORING</a:t>
            </a:r>
            <a:endParaRPr sz="3200" b="1" i="0" u="none" strike="noStrike" cap="none">
              <a:solidFill>
                <a:schemeClr val="lt1"/>
              </a:solidFill>
              <a:latin typeface="Cambria"/>
              <a:ea typeface="Cambria"/>
              <a:cs typeface="Cambria"/>
              <a:sym typeface="Cambria"/>
            </a:endParaRPr>
          </a:p>
        </p:txBody>
      </p:sp>
      <p:graphicFrame>
        <p:nvGraphicFramePr>
          <p:cNvPr id="117" name="Google Shape;117;p6"/>
          <p:cNvGraphicFramePr/>
          <p:nvPr/>
        </p:nvGraphicFramePr>
        <p:xfrm>
          <a:off x="838200" y="2265913"/>
          <a:ext cx="10515600" cy="4422075"/>
        </p:xfrm>
        <a:graphic>
          <a:graphicData uri="http://schemas.openxmlformats.org/drawingml/2006/table">
            <a:tbl>
              <a:tblPr>
                <a:noFill/>
                <a:tableStyleId>{936984E1-AA2F-4781-A086-0F9632EE3BF2}</a:tableStyleId>
              </a:tblPr>
              <a:tblGrid>
                <a:gridCol w="2849375">
                  <a:extLst>
                    <a:ext uri="{9D8B030D-6E8A-4147-A177-3AD203B41FA5}">
                      <a16:colId xmlns:a16="http://schemas.microsoft.com/office/drawing/2014/main" val="20000"/>
                    </a:ext>
                  </a:extLst>
                </a:gridCol>
                <a:gridCol w="4161025">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380025">
                <a:tc>
                  <a:txBody>
                    <a:bodyPr/>
                    <a:lstStyle/>
                    <a:p>
                      <a:pPr marL="0" marR="0" lvl="0" indent="0" algn="l" rtl="0">
                        <a:spcBef>
                          <a:spcPts val="0"/>
                        </a:spcBef>
                        <a:spcAft>
                          <a:spcPts val="0"/>
                        </a:spcAft>
                        <a:buNone/>
                      </a:pPr>
                      <a:r>
                        <a:rPr lang="en-US" sz="1600" b="1" u="none" strike="noStrike" cap="none">
                          <a:latin typeface="Cambria"/>
                          <a:ea typeface="Cambria"/>
                          <a:cs typeface="Cambria"/>
                          <a:sym typeface="Cambria"/>
                        </a:rPr>
                        <a:t>Tiêu chí</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6B4"/>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M&amp;V (Đo lường &amp; Xác minh)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6B4"/>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Monitoring (Giám sát hệ thống)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6B4"/>
                    </a:solidFill>
                  </a:tcPr>
                </a:tc>
                <a:extLst>
                  <a:ext uri="{0D108BD9-81ED-4DB2-BD59-A6C34878D82A}">
                    <a16:rowId xmlns:a16="http://schemas.microsoft.com/office/drawing/2014/main" val="10000"/>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Mục đích chính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Tính toán &amp; xác minh tiết kiệm năng lượng sau khi thực hiện ECM</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Theo dõi và kiểm soát hoạt động của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1"/>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pháp lý &amp; tài chính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Dùng trong hợp đồng EPC, tín chỉ carbon, chứng nhận ISO 50001…</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Không dùng trực tiếp để xác minh tiết kiệm hoặc thanh toán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2"/>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Dữ liệu sử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Có thể từ đo thực tế, hồ sơ vận hành hoặc hệ thống giám sát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Dữ liệu thời gian thực từ cảm biến, đồng hồ đo, BMS/EMS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3"/>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điều chỉnh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Có điều chỉnh điều kiện vận hành (sản lượng, thời tiết…)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Không điều chỉnh, dữ liệu thô</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4"/>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toán tiết kiệm</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Có (Baseline – Use ± Adjustments)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Không (chỉ theo dõi giá trị tiêu thụ tức thời)</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5"/>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Thời điểm thực hiện</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Trước và sau ECM, có thể định kỳ</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Thường xuyên, liên tục</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6"/>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Chuẩn áp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IPMVP, ISO 50015, ASHRAE Guideline 14…</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0" marR="0" lvl="0" indent="0" algn="l" rtl="0">
                        <a:spcBef>
                          <a:spcPts val="0"/>
                        </a:spcBef>
                        <a:spcAft>
                          <a:spcPts val="0"/>
                        </a:spcAft>
                        <a:buNone/>
                      </a:pPr>
                      <a:r>
                        <a:rPr lang="en-US" sz="1600">
                          <a:latin typeface="Cambria"/>
                          <a:ea typeface="Cambria"/>
                          <a:cs typeface="Cambria"/>
                          <a:sym typeface="Cambria"/>
                        </a:rPr>
                        <a:t>Không bắt buộc theo chuẩn M&amp;V</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2" name="Slide Number Placeholder 1">
            <a:extLst>
              <a:ext uri="{FF2B5EF4-FFF2-40B4-BE49-F238E27FC236}">
                <a16:creationId xmlns:a16="http://schemas.microsoft.com/office/drawing/2014/main" id="{89B74FE8-767E-3E4B-744C-EC2536FA7D0F}"/>
              </a:ext>
            </a:extLst>
          </p:cNvPr>
          <p:cNvSpPr>
            <a:spLocks noGrp="1"/>
          </p:cNvSpPr>
          <p:nvPr>
            <p:ph type="sldNum" idx="12"/>
          </p:nvPr>
        </p:nvSpPr>
        <p:spPr/>
        <p:txBody>
          <a:bodyPr/>
          <a:lstStyle/>
          <a:p>
            <a:fld id="{00000000-1234-1234-1234-123412341234}" type="slidenum">
              <a:rPr lang="en-US" smtClean="0"/>
              <a:pPr/>
              <a:t>6</a:t>
            </a:fld>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TẠI SAO CẦN M&amp;V</a:t>
            </a:r>
            <a:endParaRPr sz="3200" b="1" i="0" u="none" strike="noStrike" cap="none">
              <a:solidFill>
                <a:schemeClr val="lt1"/>
              </a:solidFill>
              <a:latin typeface="Cambria"/>
              <a:ea typeface="Cambria"/>
              <a:cs typeface="Cambria"/>
              <a:sym typeface="Cambria"/>
            </a:endParaRPr>
          </a:p>
        </p:txBody>
      </p:sp>
      <p:grpSp>
        <p:nvGrpSpPr>
          <p:cNvPr id="123" name="Google Shape;123;p7"/>
          <p:cNvGrpSpPr/>
          <p:nvPr/>
        </p:nvGrpSpPr>
        <p:grpSpPr>
          <a:xfrm>
            <a:off x="451362" y="2310815"/>
            <a:ext cx="11289274" cy="4496313"/>
            <a:chOff x="4025" y="352600"/>
            <a:chExt cx="11289274" cy="4496313"/>
          </a:xfrm>
        </p:grpSpPr>
        <p:sp>
          <p:nvSpPr>
            <p:cNvPr id="124" name="Google Shape;124;p7"/>
            <p:cNvSpPr/>
            <p:nvPr/>
          </p:nvSpPr>
          <p:spPr>
            <a:xfrm>
              <a:off x="114738"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7"/>
            <p:cNvSpPr txBox="1"/>
            <p:nvPr/>
          </p:nvSpPr>
          <p:spPr>
            <a:xfrm>
              <a:off x="114738"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1. Tăng hiệu quả tiết kiệm năng lương</a:t>
              </a:r>
              <a:endParaRPr sz="2000" b="1">
                <a:solidFill>
                  <a:srgbClr val="000000"/>
                </a:solidFill>
                <a:latin typeface="Cambria"/>
                <a:ea typeface="Cambria"/>
                <a:cs typeface="Cambria"/>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Hiểu rõ thực tế tiết kiệm, điều chỉnh vận hành phù hợp</a:t>
              </a:r>
              <a:endParaRPr sz="1500">
                <a:solidFill>
                  <a:srgbClr val="000000"/>
                </a:solidFill>
                <a:latin typeface="Cambria"/>
                <a:ea typeface="Cambria"/>
                <a:cs typeface="Cambria"/>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Duy trì &amp; nâng cao tiết kiệm lâu dài</a:t>
              </a:r>
              <a:endParaRPr sz="1500" b="0">
                <a:solidFill>
                  <a:srgbClr val="000000"/>
                </a:solidFill>
                <a:latin typeface="Cambria"/>
                <a:ea typeface="Cambria"/>
                <a:cs typeface="Cambria"/>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Các chương trình M&amp;V tốt =&gt; tiết kiệm cao hơn, bền vững hơn</a:t>
              </a:r>
              <a:endParaRPr sz="1500" b="0">
                <a:solidFill>
                  <a:srgbClr val="000000"/>
                </a:solidFill>
                <a:latin typeface="Cambria"/>
                <a:ea typeface="Cambria"/>
                <a:cs typeface="Cambria"/>
                <a:sym typeface="Cambria"/>
              </a:endParaRPr>
            </a:p>
          </p:txBody>
        </p:sp>
        <p:sp>
          <p:nvSpPr>
            <p:cNvPr id="126" name="Google Shape;126;p7"/>
            <p:cNvSpPr/>
            <p:nvPr/>
          </p:nvSpPr>
          <p:spPr>
            <a:xfrm>
              <a:off x="3919311"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7"/>
            <p:cNvSpPr txBox="1"/>
            <p:nvPr/>
          </p:nvSpPr>
          <p:spPr>
            <a:xfrm>
              <a:off x="3919311"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2. Hỗ trợ tài chính &amp; giảm rủi ro đầu tư</a:t>
              </a:r>
              <a:endParaRPr sz="2000" b="1">
                <a:solidFill>
                  <a:srgbClr val="000000"/>
                </a:solidFill>
                <a:latin typeface="Cambria"/>
                <a:ea typeface="Cambria"/>
                <a:cs typeface="Cambria"/>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M&amp;V tạo niềm tin cho ngân hàng, quỹ đầu tư &amp; các bên tài trợ</a:t>
              </a:r>
              <a:endParaRPr sz="1500">
                <a:solidFill>
                  <a:srgbClr val="000000"/>
                </a:solidFill>
                <a:latin typeface="Cambria"/>
                <a:ea typeface="Cambria"/>
                <a:cs typeface="Cambria"/>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Cho phép phát triển các mô hình tài chính ngoài bảng cân đối (off-balance-sheet) </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Cơ sở bảo lãnh cho dòng tiền trả nợ</a:t>
              </a:r>
              <a:endParaRPr sz="1500" b="0">
                <a:solidFill>
                  <a:srgbClr val="000000"/>
                </a:solidFill>
                <a:latin typeface="Cambria"/>
                <a:ea typeface="Cambria"/>
                <a:cs typeface="Cambria"/>
                <a:sym typeface="Cambria"/>
              </a:endParaRPr>
            </a:p>
          </p:txBody>
        </p:sp>
        <p:sp>
          <p:nvSpPr>
            <p:cNvPr id="128" name="Google Shape;128;p7"/>
            <p:cNvSpPr/>
            <p:nvPr/>
          </p:nvSpPr>
          <p:spPr>
            <a:xfrm>
              <a:off x="7723884"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7"/>
            <p:cNvSpPr txBox="1"/>
            <p:nvPr/>
          </p:nvSpPr>
          <p:spPr>
            <a:xfrm>
              <a:off x="7723884"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3. Thúc đẩy kỹ thuật thiết kế tốt hơn</a:t>
              </a:r>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Thiết kế M&amp;V yêu cầu hiểu rõ hệ thống =&gt; góp phần nâng cao chất lượng thiết kế</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Gắn kết giữa hiệu quả kỹ thuật &amp; vận hành thực tế</a:t>
              </a:r>
              <a:endParaRPr sz="1500" b="0">
                <a:solidFill>
                  <a:srgbClr val="000000"/>
                </a:solidFill>
                <a:latin typeface="Cambria"/>
                <a:ea typeface="Cambria"/>
                <a:cs typeface="Cambria"/>
                <a:sym typeface="Cambria"/>
              </a:endParaRPr>
            </a:p>
          </p:txBody>
        </p:sp>
        <p:sp>
          <p:nvSpPr>
            <p:cNvPr id="130" name="Google Shape;130;p7"/>
            <p:cNvSpPr/>
            <p:nvPr/>
          </p:nvSpPr>
          <p:spPr>
            <a:xfrm>
              <a:off x="4025" y="2773692"/>
              <a:ext cx="3680128"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7"/>
            <p:cNvSpPr txBox="1"/>
            <p:nvPr/>
          </p:nvSpPr>
          <p:spPr>
            <a:xfrm>
              <a:off x="4025" y="2773692"/>
              <a:ext cx="3680128"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Cambria"/>
                  <a:ea typeface="Cambria"/>
                  <a:cs typeface="Cambria"/>
                  <a:sym typeface="Cambria"/>
                </a:rPr>
                <a:t>4. Chứng minh và bán tín chỉ carbon (emission reduction)</a:t>
              </a:r>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M&amp;V giúp chứng minh lượng CO2 giảm</a:t>
              </a:r>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Cambria"/>
                  <a:ea typeface="Cambria"/>
                  <a:cs typeface="Cambria"/>
                  <a:sym typeface="Cambria"/>
                </a:rPr>
                <a:t>Là cơ sở để được cấp tín chỉ carbon (CDM, VCS, ETS, Cơ chế 6.2 – 6.4</a:t>
              </a:r>
              <a:endParaRPr/>
            </a:p>
          </p:txBody>
        </p:sp>
        <p:sp>
          <p:nvSpPr>
            <p:cNvPr id="132" name="Google Shape;132;p7"/>
            <p:cNvSpPr/>
            <p:nvPr/>
          </p:nvSpPr>
          <p:spPr>
            <a:xfrm>
              <a:off x="4030024"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7"/>
            <p:cNvSpPr txBox="1"/>
            <p:nvPr/>
          </p:nvSpPr>
          <p:spPr>
            <a:xfrm>
              <a:off x="4030024" y="2773692"/>
              <a:ext cx="3458702" cy="2075221"/>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5. Tăng tính minh bạch &amp; công khai</a:t>
              </a:r>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Tăng uy tín &amp; sự ủng hộ của công chúng với dự án</a:t>
              </a:r>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Cambria"/>
                  <a:ea typeface="Cambria"/>
                  <a:cs typeface="Cambria"/>
                  <a:sym typeface="Cambria"/>
                </a:rPr>
                <a:t>Hữu ích cho báo cáo PTBV, đạt Tiêu chuẩn Môi trường: LEED, GRI, ISO 50001</a:t>
              </a:r>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Cambria"/>
                <a:ea typeface="Cambria"/>
                <a:cs typeface="Cambria"/>
                <a:sym typeface="Cambria"/>
              </a:endParaRPr>
            </a:p>
          </p:txBody>
        </p:sp>
        <p:sp>
          <p:nvSpPr>
            <p:cNvPr id="134" name="Google Shape;134;p7"/>
            <p:cNvSpPr/>
            <p:nvPr/>
          </p:nvSpPr>
          <p:spPr>
            <a:xfrm>
              <a:off x="7834597"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7"/>
            <p:cNvSpPr txBox="1"/>
            <p:nvPr/>
          </p:nvSpPr>
          <p:spPr>
            <a:xfrm>
              <a:off x="7834597" y="2773692"/>
              <a:ext cx="3458702" cy="2075221"/>
            </a:xfrm>
            <a:prstGeom prst="rect">
              <a:avLst/>
            </a:prstGeom>
            <a:noFill/>
            <a:ln>
              <a:noFill/>
            </a:ln>
          </p:spPr>
          <p:txBody>
            <a:bodyPr spcFirstLastPara="1" wrap="square" lIns="60950" tIns="60950" rIns="60950" bIns="60950" anchor="t" anchorCtr="0">
              <a:noAutofit/>
            </a:bodyPr>
            <a:lstStyle/>
            <a:p>
              <a:pPr marL="0" marR="0" lvl="0" indent="0" algn="ctr" rtl="0">
                <a:lnSpc>
                  <a:spcPct val="90000"/>
                </a:lnSpc>
                <a:spcBef>
                  <a:spcPts val="0"/>
                </a:spcBef>
                <a:spcAft>
                  <a:spcPts val="0"/>
                </a:spcAft>
                <a:buClr>
                  <a:srgbClr val="000000"/>
                </a:buClr>
                <a:buSzPts val="1600"/>
                <a:buFont typeface="Cambria"/>
                <a:buNone/>
              </a:pPr>
              <a:r>
                <a:rPr lang="en-US" sz="1600" b="1">
                  <a:solidFill>
                    <a:srgbClr val="000000"/>
                  </a:solidFill>
                  <a:latin typeface="Cambria"/>
                  <a:ea typeface="Cambria"/>
                  <a:cs typeface="Cambria"/>
                  <a:sym typeface="Cambria"/>
                </a:rPr>
                <a:t>6. Hỗ trợ chiến lược quốc gia &amp; chính sách</a:t>
              </a:r>
              <a:endParaRPr sz="1600" b="1">
                <a:solidFill>
                  <a:srgbClr val="000000"/>
                </a:solidFill>
                <a:latin typeface="Cambria"/>
                <a:ea typeface="Cambria"/>
                <a:cs typeface="Cambria"/>
                <a:sym typeface="Cambria"/>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Công cụ thực hiện cam kết quốc tế về BĐKH</a:t>
              </a:r>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Cambria"/>
                  <a:ea typeface="Cambria"/>
                  <a:cs typeface="Cambria"/>
                  <a:sym typeface="Cambria"/>
                </a:rPr>
                <a:t>Được nhiều quốc gia áp dụng để quản lý hiệu quả sử dụng NL trong các dự án</a:t>
              </a:r>
              <a:endParaRPr sz="1600">
                <a:solidFill>
                  <a:srgbClr val="000000"/>
                </a:solidFill>
                <a:latin typeface="Cambria"/>
                <a:ea typeface="Cambria"/>
                <a:cs typeface="Cambria"/>
                <a:sym typeface="Cambria"/>
              </a:endParaRPr>
            </a:p>
            <a:p>
              <a:pPr marL="0" marR="0" lvl="0" indent="0" algn="ctr" rtl="0">
                <a:lnSpc>
                  <a:spcPct val="90000"/>
                </a:lnSpc>
                <a:spcBef>
                  <a:spcPts val="560"/>
                </a:spcBef>
                <a:spcAft>
                  <a:spcPts val="0"/>
                </a:spcAft>
                <a:buClr>
                  <a:schemeClr val="dk1"/>
                </a:buClr>
                <a:buSzPts val="1600"/>
                <a:buFont typeface="Calibri"/>
                <a:buNone/>
              </a:pPr>
              <a:endParaRPr sz="1600" b="0">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4BFD70B7-CB1C-E0E6-C096-CD02B74C6DE0}"/>
              </a:ext>
            </a:extLst>
          </p:cNvPr>
          <p:cNvSpPr>
            <a:spLocks noGrp="1"/>
          </p:cNvSpPr>
          <p:nvPr>
            <p:ph type="sldNum" idx="12"/>
          </p:nvPr>
        </p:nvSpPr>
        <p:spPr/>
        <p:txBody>
          <a:bodyPr/>
          <a:lstStyle/>
          <a:p>
            <a:fld id="{00000000-1234-1234-1234-123412341234}" type="slidenum">
              <a:rPr lang="en-US" smtClean="0"/>
              <a:pPr/>
              <a:t>7</a:t>
            </a:fld>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VAI TRÒ CỦA M&amp;V VỚI CÁC BÊN LIÊN QUAN</a:t>
            </a:r>
            <a:endParaRPr sz="3200" b="1" i="0" u="none" strike="noStrike" cap="none">
              <a:solidFill>
                <a:schemeClr val="lt1"/>
              </a:solidFill>
              <a:latin typeface="Cambria"/>
              <a:ea typeface="Cambria"/>
              <a:cs typeface="Cambria"/>
              <a:sym typeface="Cambria"/>
            </a:endParaRPr>
          </a:p>
        </p:txBody>
      </p:sp>
      <p:grpSp>
        <p:nvGrpSpPr>
          <p:cNvPr id="141" name="Google Shape;141;p8"/>
          <p:cNvGrpSpPr/>
          <p:nvPr/>
        </p:nvGrpSpPr>
        <p:grpSpPr>
          <a:xfrm>
            <a:off x="660075" y="2431110"/>
            <a:ext cx="10775712" cy="4232774"/>
            <a:chOff x="562018" y="1888482"/>
            <a:chExt cx="10938320" cy="4928171"/>
          </a:xfrm>
        </p:grpSpPr>
        <p:grpSp>
          <p:nvGrpSpPr>
            <p:cNvPr id="142" name="Google Shape;142;p8"/>
            <p:cNvGrpSpPr/>
            <p:nvPr/>
          </p:nvGrpSpPr>
          <p:grpSpPr>
            <a:xfrm>
              <a:off x="562018" y="1888482"/>
              <a:ext cx="10771042" cy="1836653"/>
              <a:chOff x="4600" y="0"/>
              <a:chExt cx="10771042" cy="1836653"/>
            </a:xfrm>
          </p:grpSpPr>
          <p:sp>
            <p:nvSpPr>
              <p:cNvPr id="143" name="Google Shape;143;p8"/>
              <p:cNvSpPr/>
              <p:nvPr/>
            </p:nvSpPr>
            <p:spPr>
              <a:xfrm>
                <a:off x="4600" y="0"/>
                <a:ext cx="4780048" cy="1469323"/>
              </a:xfrm>
              <a:prstGeom prst="chevron">
                <a:avLst>
                  <a:gd name="adj" fmla="val 4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8"/>
              <p:cNvSpPr/>
              <p:nvPr/>
            </p:nvSpPr>
            <p:spPr>
              <a:xfrm>
                <a:off x="1279280" y="367330"/>
                <a:ext cx="4036485" cy="1469323"/>
              </a:xfrm>
              <a:prstGeom prst="roundRect">
                <a:avLst>
                  <a:gd name="adj" fmla="val 1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8"/>
              <p:cNvSpPr txBox="1"/>
              <p:nvPr/>
            </p:nvSpPr>
            <p:spPr>
              <a:xfrm>
                <a:off x="1322315" y="410365"/>
                <a:ext cx="3950415" cy="1383253"/>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a:solidFill>
                      <a:srgbClr val="17406D"/>
                    </a:solidFill>
                    <a:latin typeface="Cambria"/>
                    <a:ea typeface="Cambria"/>
                    <a:cs typeface="Cambria"/>
                    <a:sym typeface="Cambria"/>
                  </a:rPr>
                  <a:t>1. CĐT/Chủ công trình</a:t>
                </a:r>
                <a:endParaRPr sz="2200" b="1">
                  <a:solidFill>
                    <a:srgbClr val="17406D"/>
                  </a:solidFill>
                  <a:latin typeface="Cambria"/>
                  <a:ea typeface="Cambria"/>
                  <a:cs typeface="Cambria"/>
                  <a:sym typeface="Cambria"/>
                </a:endParaRPr>
              </a:p>
            </p:txBody>
          </p:sp>
          <p:sp>
            <p:nvSpPr>
              <p:cNvPr id="146" name="Google Shape;146;p8"/>
              <p:cNvSpPr/>
              <p:nvPr/>
            </p:nvSpPr>
            <p:spPr>
              <a:xfrm>
                <a:off x="5464478" y="0"/>
                <a:ext cx="4780048" cy="1469323"/>
              </a:xfrm>
              <a:prstGeom prst="chevron">
                <a:avLst>
                  <a:gd name="adj" fmla="val 4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8"/>
              <p:cNvSpPr/>
              <p:nvPr/>
            </p:nvSpPr>
            <p:spPr>
              <a:xfrm>
                <a:off x="6739157" y="367330"/>
                <a:ext cx="4036485" cy="1469323"/>
              </a:xfrm>
              <a:prstGeom prst="roundRect">
                <a:avLst>
                  <a:gd name="adj" fmla="val 1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8"/>
              <p:cNvSpPr txBox="1"/>
              <p:nvPr/>
            </p:nvSpPr>
            <p:spPr>
              <a:xfrm>
                <a:off x="6782192" y="410365"/>
                <a:ext cx="3950415" cy="1383253"/>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a:solidFill>
                      <a:srgbClr val="17406D"/>
                    </a:solidFill>
                    <a:latin typeface="Cambria"/>
                    <a:ea typeface="Cambria"/>
                    <a:cs typeface="Cambria"/>
                    <a:sym typeface="Cambria"/>
                  </a:rPr>
                  <a:t>2. Doanh nghiệp ESCO/ NCC dịch vụ</a:t>
                </a:r>
                <a:endParaRPr sz="2200" b="1">
                  <a:solidFill>
                    <a:srgbClr val="17406D"/>
                  </a:solidFill>
                  <a:latin typeface="Cambria"/>
                  <a:ea typeface="Cambria"/>
                  <a:cs typeface="Cambria"/>
                  <a:sym typeface="Cambria"/>
                </a:endParaRPr>
              </a:p>
            </p:txBody>
          </p:sp>
        </p:grpSp>
        <p:sp>
          <p:nvSpPr>
            <p:cNvPr id="149" name="Google Shape;149;p8"/>
            <p:cNvSpPr txBox="1"/>
            <p:nvPr/>
          </p:nvSpPr>
          <p:spPr>
            <a:xfrm>
              <a:off x="1862984" y="4290350"/>
              <a:ext cx="4257936" cy="2526303"/>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Xác minh dự án tiết kiệm thật hay dựa trên cảm tính</a:t>
              </a:r>
              <a:endParaRPr sz="20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Cơ sở quyết toán với nhà thầu EPC hoặc ESCO</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Tối ưu vận hành, bảo trì hệ thống</a:t>
              </a:r>
              <a:endParaRPr sz="20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Quản trị rủi ro tài chính</a:t>
              </a:r>
              <a:endParaRPr sz="2000" b="0" i="0" u="none" strike="noStrike" cap="none">
                <a:solidFill>
                  <a:srgbClr val="000000"/>
                </a:solidFill>
                <a:latin typeface="Cambria"/>
                <a:ea typeface="Cambria"/>
                <a:cs typeface="Cambria"/>
                <a:sym typeface="Cambria"/>
              </a:endParaRPr>
            </a:p>
          </p:txBody>
        </p:sp>
        <p:sp>
          <p:nvSpPr>
            <p:cNvPr id="150" name="Google Shape;150;p8"/>
            <p:cNvSpPr txBox="1"/>
            <p:nvPr/>
          </p:nvSpPr>
          <p:spPr>
            <a:xfrm>
              <a:off x="7242402" y="4290350"/>
              <a:ext cx="4257936" cy="2436718"/>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Chứng minh hiệu quả kỹ thuật của biện pháp tiết kiệm (ECM)</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Căn cứ tính doanh thu theo hợp đồng hiệu suất</a:t>
              </a:r>
              <a:endParaRPr sz="20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Nâng cao uy tín, tạo sự minh bạch với khách hàng và nhà đầu tư</a:t>
              </a:r>
              <a:endParaRPr sz="2000" b="0" i="0" u="none" strike="noStrike" cap="none">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B8BC1035-50DA-2122-92AC-25A4913DCF70}"/>
              </a:ext>
            </a:extLst>
          </p:cNvPr>
          <p:cNvSpPr>
            <a:spLocks noGrp="1"/>
          </p:cNvSpPr>
          <p:nvPr>
            <p:ph type="sldNum" idx="12"/>
          </p:nvPr>
        </p:nvSpPr>
        <p:spPr/>
        <p:txBody>
          <a:bodyPr/>
          <a:lstStyle/>
          <a:p>
            <a:fld id="{00000000-1234-1234-1234-123412341234}"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VAI TRÒ CỦA M&amp;V VỚI CÁC BÊN LIÊN QUAN</a:t>
            </a:r>
            <a:endParaRPr sz="3200" b="1" i="0" u="none" strike="noStrike" cap="none">
              <a:solidFill>
                <a:schemeClr val="lt1"/>
              </a:solidFill>
              <a:latin typeface="Cambria"/>
              <a:ea typeface="Cambria"/>
              <a:cs typeface="Cambria"/>
              <a:sym typeface="Cambria"/>
            </a:endParaRPr>
          </a:p>
        </p:txBody>
      </p:sp>
      <p:grpSp>
        <p:nvGrpSpPr>
          <p:cNvPr id="156" name="Google Shape;156;p9"/>
          <p:cNvGrpSpPr/>
          <p:nvPr/>
        </p:nvGrpSpPr>
        <p:grpSpPr>
          <a:xfrm>
            <a:off x="480250" y="2385390"/>
            <a:ext cx="10955537" cy="4253220"/>
            <a:chOff x="287126" y="1469753"/>
            <a:chExt cx="11051667" cy="4704888"/>
          </a:xfrm>
        </p:grpSpPr>
        <p:grpSp>
          <p:nvGrpSpPr>
            <p:cNvPr id="157" name="Google Shape;157;p9"/>
            <p:cNvGrpSpPr/>
            <p:nvPr/>
          </p:nvGrpSpPr>
          <p:grpSpPr>
            <a:xfrm>
              <a:off x="287126" y="1469753"/>
              <a:ext cx="10838476" cy="4704888"/>
              <a:chOff x="562047" y="1888482"/>
              <a:chExt cx="10838476" cy="4704888"/>
            </a:xfrm>
          </p:grpSpPr>
          <p:grpSp>
            <p:nvGrpSpPr>
              <p:cNvPr id="158" name="Google Shape;158;p9"/>
              <p:cNvGrpSpPr/>
              <p:nvPr/>
            </p:nvGrpSpPr>
            <p:grpSpPr>
              <a:xfrm>
                <a:off x="562047" y="1888482"/>
                <a:ext cx="10838476" cy="1933110"/>
                <a:chOff x="4629" y="0"/>
                <a:chExt cx="10838476" cy="1933110"/>
              </a:xfrm>
            </p:grpSpPr>
            <p:sp>
              <p:nvSpPr>
                <p:cNvPr id="159" name="Google Shape;159;p9"/>
                <p:cNvSpPr/>
                <p:nvPr/>
              </p:nvSpPr>
              <p:spPr>
                <a:xfrm>
                  <a:off x="4629" y="0"/>
                  <a:ext cx="4809975" cy="1546488"/>
                </a:xfrm>
                <a:prstGeom prst="chevron">
                  <a:avLst>
                    <a:gd name="adj" fmla="val 4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9"/>
                <p:cNvSpPr/>
                <p:nvPr/>
              </p:nvSpPr>
              <p:spPr>
                <a:xfrm>
                  <a:off x="1287289" y="386622"/>
                  <a:ext cx="4061756" cy="1546488"/>
                </a:xfrm>
                <a:prstGeom prst="roundRect">
                  <a:avLst>
                    <a:gd name="adj" fmla="val 1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9"/>
                <p:cNvSpPr txBox="1"/>
                <p:nvPr/>
              </p:nvSpPr>
              <p:spPr>
                <a:xfrm>
                  <a:off x="1332584" y="431917"/>
                  <a:ext cx="3971166" cy="1455898"/>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a:solidFill>
                        <a:srgbClr val="17406D"/>
                      </a:solidFill>
                      <a:latin typeface="Cambria"/>
                      <a:ea typeface="Cambria"/>
                      <a:cs typeface="Cambria"/>
                      <a:sym typeface="Cambria"/>
                    </a:rPr>
                    <a:t>3. Tổ chức tài chính/ Nhà đầu tư</a:t>
                  </a:r>
                  <a:endParaRPr sz="2200" b="1">
                    <a:solidFill>
                      <a:srgbClr val="17406D"/>
                    </a:solidFill>
                    <a:latin typeface="Cambria"/>
                    <a:ea typeface="Cambria"/>
                    <a:cs typeface="Cambria"/>
                    <a:sym typeface="Cambria"/>
                  </a:endParaRPr>
                </a:p>
              </p:txBody>
            </p:sp>
            <p:sp>
              <p:nvSpPr>
                <p:cNvPr id="162" name="Google Shape;162;p9"/>
                <p:cNvSpPr/>
                <p:nvPr/>
              </p:nvSpPr>
              <p:spPr>
                <a:xfrm>
                  <a:off x="5498689" y="0"/>
                  <a:ext cx="4809975" cy="1546488"/>
                </a:xfrm>
                <a:prstGeom prst="chevron">
                  <a:avLst>
                    <a:gd name="adj" fmla="val 4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9"/>
                <p:cNvSpPr/>
                <p:nvPr/>
              </p:nvSpPr>
              <p:spPr>
                <a:xfrm>
                  <a:off x="6781349" y="386622"/>
                  <a:ext cx="4061756" cy="1546488"/>
                </a:xfrm>
                <a:prstGeom prst="roundRect">
                  <a:avLst>
                    <a:gd name="adj" fmla="val 10000"/>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9"/>
                <p:cNvSpPr txBox="1"/>
                <p:nvPr/>
              </p:nvSpPr>
              <p:spPr>
                <a:xfrm>
                  <a:off x="6826644" y="431917"/>
                  <a:ext cx="3971166" cy="1455898"/>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a:solidFill>
                        <a:srgbClr val="17406D"/>
                      </a:solidFill>
                      <a:latin typeface="Cambria"/>
                      <a:ea typeface="Cambria"/>
                      <a:cs typeface="Cambria"/>
                      <a:sym typeface="Cambria"/>
                    </a:rPr>
                    <a:t>4. Cơ quan nhà nước/ Tổ chức Quốc tế</a:t>
                  </a:r>
                  <a:endParaRPr sz="2200" b="1">
                    <a:solidFill>
                      <a:srgbClr val="17406D"/>
                    </a:solidFill>
                    <a:latin typeface="Cambria"/>
                    <a:ea typeface="Cambria"/>
                    <a:cs typeface="Cambria"/>
                    <a:sym typeface="Cambria"/>
                  </a:endParaRPr>
                </a:p>
              </p:txBody>
            </p:sp>
          </p:grpSp>
          <p:sp>
            <p:nvSpPr>
              <p:cNvPr id="165" name="Google Shape;165;p9"/>
              <p:cNvSpPr txBox="1"/>
              <p:nvPr/>
            </p:nvSpPr>
            <p:spPr>
              <a:xfrm>
                <a:off x="1919845" y="4193167"/>
                <a:ext cx="4335749" cy="2400203"/>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Đánh giá khả năng tài trợ từ dòng tiền tiết kiệm</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Triển khai mô hình tài chính ngoài bảng cân đối (off-balance sheet)</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Hạn chế rủi ro khi tài trợ dự án</a:t>
                </a:r>
              </a:p>
              <a:p>
                <a:pPr marL="285750" marR="0" lvl="0" indent="-285750" algn="l" rtl="0">
                  <a:lnSpc>
                    <a:spcPct val="100000"/>
                  </a:lnSpc>
                  <a:spcBef>
                    <a:spcPts val="600"/>
                  </a:spcBef>
                  <a:spcAft>
                    <a:spcPts val="0"/>
                  </a:spcAft>
                  <a:buClr>
                    <a:srgbClr val="000000"/>
                  </a:buClr>
                  <a:buSzPts val="2000"/>
                  <a:buFont typeface="Arial"/>
                  <a:buChar char="•"/>
                </a:pPr>
                <a:endParaRPr sz="2000" b="0" i="0" u="none" strike="noStrike" cap="none">
                  <a:solidFill>
                    <a:srgbClr val="000000"/>
                  </a:solidFill>
                  <a:latin typeface="Cambria"/>
                  <a:ea typeface="Cambria"/>
                  <a:cs typeface="Cambria"/>
                  <a:sym typeface="Cambria"/>
                </a:endParaRPr>
              </a:p>
            </p:txBody>
          </p:sp>
        </p:grpSp>
        <p:sp>
          <p:nvSpPr>
            <p:cNvPr id="166" name="Google Shape;166;p9"/>
            <p:cNvSpPr txBox="1"/>
            <p:nvPr/>
          </p:nvSpPr>
          <p:spPr>
            <a:xfrm>
              <a:off x="6908883" y="3774438"/>
              <a:ext cx="4429910" cy="2315133"/>
            </a:xfrm>
            <a:prstGeom prst="rect">
              <a:avLst/>
            </a:prstGeom>
            <a:ln/>
          </p:spPr>
          <p:style>
            <a:lnRef idx="1">
              <a:schemeClr val="accent3"/>
            </a:lnRef>
            <a:fillRef idx="2">
              <a:schemeClr val="accent3"/>
            </a:fillRef>
            <a:effectRef idx="1">
              <a:schemeClr val="accent3"/>
            </a:effectRef>
            <a:fontRef idx="minor">
              <a:schemeClr val="dk1"/>
            </a:fontRef>
          </p:style>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Công cụ giám sát thực thi chính sách năng lượng &amp; trợ cấp tiết kiệm</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Đo lường mức giảm phát thải để cấp tín chỉ carbon</a:t>
              </a:r>
              <a:endParaRPr/>
            </a:p>
            <a:p>
              <a:pPr marL="285750" marR="0" lvl="0" indent="-285750" algn="l" rtl="0">
                <a:lnSpc>
                  <a:spcPct val="100000"/>
                </a:lnSpc>
                <a:spcBef>
                  <a:spcPts val="60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Gắn kết với hệ thống quản lý năng lượng quốc gia</a:t>
              </a:r>
              <a:endParaRPr sz="2000" b="0" i="0" u="none" strike="noStrike" cap="none">
                <a:solidFill>
                  <a:srgbClr val="000000"/>
                </a:solidFill>
                <a:latin typeface="Cambria"/>
                <a:ea typeface="Cambria"/>
                <a:cs typeface="Cambria"/>
                <a:sym typeface="Cambria"/>
              </a:endParaRPr>
            </a:p>
          </p:txBody>
        </p:sp>
      </p:grpSp>
      <p:sp>
        <p:nvSpPr>
          <p:cNvPr id="2" name="Slide Number Placeholder 1">
            <a:extLst>
              <a:ext uri="{FF2B5EF4-FFF2-40B4-BE49-F238E27FC236}">
                <a16:creationId xmlns:a16="http://schemas.microsoft.com/office/drawing/2014/main" id="{2F357872-6F76-CFDC-FCDC-2569A3EE18D0}"/>
              </a:ext>
            </a:extLst>
          </p:cNvPr>
          <p:cNvSpPr>
            <a:spLocks noGrp="1"/>
          </p:cNvSpPr>
          <p:nvPr>
            <p:ph type="sldNum" idx="12"/>
          </p:nvPr>
        </p:nvSpPr>
        <p:spPr/>
        <p:txBody>
          <a:bodyPr/>
          <a:lstStyle/>
          <a:p>
            <a:fld id="{00000000-1234-1234-1234-123412341234}" type="slidenum">
              <a:rPr lang="en-US" smtClean="0"/>
              <a:pPr/>
              <a:t>9</a:t>
            </a:fld>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3994</Words>
  <Application>Microsoft Office PowerPoint</Application>
  <PresentationFormat>Widescreen</PresentationFormat>
  <Paragraphs>475</Paragraphs>
  <Slides>39</Slides>
  <Notes>39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39</vt:i4>
      </vt:variant>
    </vt:vector>
  </HeadingPairs>
  <TitlesOfParts>
    <vt:vector size="46" baseType="lpstr">
      <vt:lpstr>Arial</vt:lpstr>
      <vt:lpstr>Calibri</vt:lpstr>
      <vt:lpstr>Cambria</vt:lpstr>
      <vt:lpstr>Courier New</vt:lpstr>
      <vt:lpstr>Noto Sans Symbols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4</cp:revision>
  <dcterms:created xsi:type="dcterms:W3CDTF">2024-10-28T02:26:51Z</dcterms:created>
  <dcterms:modified xsi:type="dcterms:W3CDTF">2025-10-21T03:30:54Z</dcterms:modified>
</cp:coreProperties>
</file>