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4"/>
  </p:notesMasterIdLst>
  <p:sldIdLst>
    <p:sldId id="256" r:id="rId2"/>
    <p:sldId id="289" r:id="rId3"/>
    <p:sldId id="265" r:id="rId4"/>
    <p:sldId id="280" r:id="rId5"/>
    <p:sldId id="288" r:id="rId6"/>
    <p:sldId id="281" r:id="rId7"/>
    <p:sldId id="285" r:id="rId8"/>
    <p:sldId id="282" r:id="rId9"/>
    <p:sldId id="286" r:id="rId10"/>
    <p:sldId id="283" r:id="rId11"/>
    <p:sldId id="284" r:id="rId12"/>
    <p:sldId id="287" r:id="rId1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6DB0"/>
    <a:srgbClr val="0031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752" autoAdjust="0"/>
    <p:restoredTop sz="94660"/>
  </p:normalViewPr>
  <p:slideViewPr>
    <p:cSldViewPr snapToGrid="0">
      <p:cViewPr varScale="1">
        <p:scale>
          <a:sx n="86" d="100"/>
          <a:sy n="86" d="100"/>
        </p:scale>
        <p:origin x="432"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BB40915-96C9-42D5-B78B-694FB6B44056}" type="doc">
      <dgm:prSet loTypeId="urn:microsoft.com/office/officeart/2005/8/layout/chevronAccent+Icon" loCatId="process" qsTypeId="urn:microsoft.com/office/officeart/2005/8/quickstyle/3d3" qsCatId="3D" csTypeId="urn:microsoft.com/office/officeart/2005/8/colors/accent1_1" csCatId="accent1" phldr="1"/>
      <dgm:spPr/>
      <dgm:t>
        <a:bodyPr/>
        <a:lstStyle/>
        <a:p>
          <a:endParaRPr lang="en-US"/>
        </a:p>
      </dgm:t>
    </dgm:pt>
    <dgm:pt modelId="{F95F4A49-E75F-4D81-A7FE-6A692E94114C}">
      <dgm:prSet custT="1"/>
      <dgm:spPr>
        <a:xfrm>
          <a:off x="860472" y="602818"/>
          <a:ext cx="2720768" cy="1243677"/>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dirty="0">
              <a:solidFill>
                <a:srgbClr val="17406D"/>
              </a:solidFill>
              <a:latin typeface="Cambria" panose="02040503050406030204" pitchFamily="18" charset="0"/>
              <a:ea typeface="Cambria" panose="02040503050406030204" pitchFamily="18" charset="0"/>
              <a:cs typeface="+mn-cs"/>
            </a:rPr>
            <a:t>KPI</a:t>
          </a:r>
          <a:endParaRPr lang="en-US" sz="2200" b="1" dirty="0">
            <a:solidFill>
              <a:srgbClr val="17406D"/>
            </a:solidFill>
            <a:latin typeface="Cambria" panose="02040503050406030204" pitchFamily="18" charset="0"/>
            <a:ea typeface="Cambria" panose="02040503050406030204" pitchFamily="18" charset="0"/>
            <a:cs typeface="+mn-cs"/>
          </a:endParaRPr>
        </a:p>
      </dgm:t>
    </dgm:pt>
    <dgm:pt modelId="{0499414A-E8AA-4556-954F-A5FF62CC1EB9}" type="parTrans" cxnId="{ED995424-89E3-421E-B7AA-110B0B5AF467}">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2C6DD666-9D85-4388-B566-1CF5F03BB0B2}" type="sibTrans" cxnId="{ED995424-89E3-421E-B7AA-110B0B5AF467}">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2BDA3028-407B-4AEE-A13F-8AA84F1F750C}">
      <dgm:prSet custT="1"/>
      <dgm:spPr>
        <a:xfrm>
          <a:off x="4540670" y="602818"/>
          <a:ext cx="2720768" cy="1243677"/>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a:solidFill>
                <a:srgbClr val="17406D"/>
              </a:solidFill>
              <a:latin typeface="Cambria" panose="02040503050406030204" pitchFamily="18" charset="0"/>
              <a:ea typeface="Cambria" panose="02040503050406030204" pitchFamily="18" charset="0"/>
              <a:cs typeface="+mn-cs"/>
            </a:rPr>
            <a:t>Phương pháp</a:t>
          </a:r>
          <a:endParaRPr lang="en-US" sz="2200" b="1">
            <a:solidFill>
              <a:srgbClr val="17406D"/>
            </a:solidFill>
            <a:latin typeface="Cambria" panose="02040503050406030204" pitchFamily="18" charset="0"/>
            <a:ea typeface="Cambria" panose="02040503050406030204" pitchFamily="18" charset="0"/>
            <a:cs typeface="+mn-cs"/>
          </a:endParaRPr>
        </a:p>
      </dgm:t>
    </dgm:pt>
    <dgm:pt modelId="{586253CD-5C25-48B0-8D1D-120882E3C0BE}" type="parTrans" cxnId="{C074AC70-C119-45F4-8076-57E3DCC7E0AF}">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570D4E4B-12D5-4AED-8BB0-A9F31F8E7CA7}" type="sibTrans" cxnId="{C074AC70-C119-45F4-8076-57E3DCC7E0AF}">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735BB8AD-4511-4CE6-925B-F14FB02B94F3}">
      <dgm:prSet custT="1"/>
      <dgm:spPr>
        <a:xfrm>
          <a:off x="8220868" y="602818"/>
          <a:ext cx="2720768" cy="1243677"/>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gm:spPr>
      <dgm:t>
        <a:bodyPr/>
        <a:lstStyle/>
        <a:p>
          <a:pPr>
            <a:buNone/>
          </a:pPr>
          <a:r>
            <a:rPr lang="en-US" sz="2200" b="1" i="0" dirty="0" err="1">
              <a:solidFill>
                <a:srgbClr val="17406D"/>
              </a:solidFill>
              <a:latin typeface="Cambria" panose="02040503050406030204" pitchFamily="18" charset="0"/>
              <a:ea typeface="Cambria" panose="02040503050406030204" pitchFamily="18" charset="0"/>
              <a:cs typeface="+mn-cs"/>
            </a:rPr>
            <a:t>Cơ</a:t>
          </a:r>
          <a:r>
            <a:rPr lang="en-US" sz="2200" b="1" i="0" dirty="0">
              <a:solidFill>
                <a:srgbClr val="17406D"/>
              </a:solidFill>
              <a:latin typeface="Cambria" panose="02040503050406030204" pitchFamily="18" charset="0"/>
              <a:ea typeface="Cambria" panose="02040503050406030204" pitchFamily="18" charset="0"/>
              <a:cs typeface="+mn-cs"/>
            </a:rPr>
            <a:t> </a:t>
          </a:r>
          <a:r>
            <a:rPr lang="en-US" sz="2200" b="1" i="0" dirty="0" err="1">
              <a:solidFill>
                <a:srgbClr val="17406D"/>
              </a:solidFill>
              <a:latin typeface="Cambria" panose="02040503050406030204" pitchFamily="18" charset="0"/>
              <a:ea typeface="Cambria" panose="02040503050406030204" pitchFamily="18" charset="0"/>
              <a:cs typeface="+mn-cs"/>
            </a:rPr>
            <a:t>chế</a:t>
          </a:r>
          <a:r>
            <a:rPr lang="en-US" sz="2200" b="1" i="0" dirty="0">
              <a:solidFill>
                <a:srgbClr val="17406D"/>
              </a:solidFill>
              <a:latin typeface="Cambria" panose="02040503050406030204" pitchFamily="18" charset="0"/>
              <a:ea typeface="Cambria" panose="02040503050406030204" pitchFamily="18" charset="0"/>
              <a:cs typeface="+mn-cs"/>
            </a:rPr>
            <a:t> </a:t>
          </a:r>
          <a:r>
            <a:rPr lang="en-US" sz="2200" b="1" i="0" dirty="0" err="1">
              <a:solidFill>
                <a:srgbClr val="17406D"/>
              </a:solidFill>
              <a:latin typeface="Cambria" panose="02040503050406030204" pitchFamily="18" charset="0"/>
              <a:ea typeface="Cambria" panose="02040503050406030204" pitchFamily="18" charset="0"/>
              <a:cs typeface="+mn-cs"/>
            </a:rPr>
            <a:t>theo</a:t>
          </a:r>
          <a:r>
            <a:rPr lang="en-US" sz="2200" b="1" i="0" dirty="0">
              <a:solidFill>
                <a:srgbClr val="17406D"/>
              </a:solidFill>
              <a:latin typeface="Cambria" panose="02040503050406030204" pitchFamily="18" charset="0"/>
              <a:ea typeface="Cambria" panose="02040503050406030204" pitchFamily="18" charset="0"/>
              <a:cs typeface="+mn-cs"/>
            </a:rPr>
            <a:t> </a:t>
          </a:r>
          <a:r>
            <a:rPr lang="en-US" sz="2200" b="1" i="0" dirty="0" err="1">
              <a:solidFill>
                <a:srgbClr val="17406D"/>
              </a:solidFill>
              <a:latin typeface="Cambria" panose="02040503050406030204" pitchFamily="18" charset="0"/>
              <a:ea typeface="Cambria" panose="02040503050406030204" pitchFamily="18" charset="0"/>
              <a:cs typeface="+mn-cs"/>
            </a:rPr>
            <a:t>dõi</a:t>
          </a:r>
          <a:r>
            <a:rPr lang="en-US" sz="2200" b="1" i="0" dirty="0">
              <a:solidFill>
                <a:srgbClr val="17406D"/>
              </a:solidFill>
              <a:latin typeface="Cambria" panose="02040503050406030204" pitchFamily="18" charset="0"/>
              <a:ea typeface="Cambria" panose="02040503050406030204" pitchFamily="18" charset="0"/>
              <a:cs typeface="+mn-cs"/>
            </a:rPr>
            <a:t> &amp; </a:t>
          </a:r>
          <a:r>
            <a:rPr lang="en-US" sz="2200" b="1" i="0" dirty="0" err="1">
              <a:solidFill>
                <a:srgbClr val="17406D"/>
              </a:solidFill>
              <a:latin typeface="Cambria" panose="02040503050406030204" pitchFamily="18" charset="0"/>
              <a:ea typeface="Cambria" panose="02040503050406030204" pitchFamily="18" charset="0"/>
              <a:cs typeface="+mn-cs"/>
            </a:rPr>
            <a:t>đánh</a:t>
          </a:r>
          <a:r>
            <a:rPr lang="en-US" sz="2200" b="1" i="0" dirty="0">
              <a:solidFill>
                <a:srgbClr val="17406D"/>
              </a:solidFill>
              <a:latin typeface="Cambria" panose="02040503050406030204" pitchFamily="18" charset="0"/>
              <a:ea typeface="Cambria" panose="02040503050406030204" pitchFamily="18" charset="0"/>
              <a:cs typeface="+mn-cs"/>
            </a:rPr>
            <a:t> </a:t>
          </a:r>
          <a:r>
            <a:rPr lang="en-US" sz="2200" b="1" i="0" dirty="0" err="1">
              <a:solidFill>
                <a:srgbClr val="17406D"/>
              </a:solidFill>
              <a:latin typeface="Cambria" panose="02040503050406030204" pitchFamily="18" charset="0"/>
              <a:ea typeface="Cambria" panose="02040503050406030204" pitchFamily="18" charset="0"/>
              <a:cs typeface="+mn-cs"/>
            </a:rPr>
            <a:t>giá</a:t>
          </a:r>
          <a:r>
            <a:rPr lang="en-US" sz="2200" b="1" i="0" dirty="0">
              <a:solidFill>
                <a:srgbClr val="17406D"/>
              </a:solidFill>
              <a:latin typeface="Cambria" panose="02040503050406030204" pitchFamily="18" charset="0"/>
              <a:ea typeface="Cambria" panose="02040503050406030204" pitchFamily="18" charset="0"/>
              <a:cs typeface="+mn-cs"/>
            </a:rPr>
            <a:t> </a:t>
          </a:r>
          <a:r>
            <a:rPr lang="en-US" sz="2200" b="1" i="0" dirty="0" err="1">
              <a:solidFill>
                <a:srgbClr val="17406D"/>
              </a:solidFill>
              <a:latin typeface="Cambria" panose="02040503050406030204" pitchFamily="18" charset="0"/>
              <a:ea typeface="Cambria" panose="02040503050406030204" pitchFamily="18" charset="0"/>
              <a:cs typeface="+mn-cs"/>
            </a:rPr>
            <a:t>định</a:t>
          </a:r>
          <a:r>
            <a:rPr lang="en-US" sz="2200" b="1" i="0" dirty="0">
              <a:solidFill>
                <a:srgbClr val="17406D"/>
              </a:solidFill>
              <a:latin typeface="Cambria" panose="02040503050406030204" pitchFamily="18" charset="0"/>
              <a:ea typeface="Cambria" panose="02040503050406030204" pitchFamily="18" charset="0"/>
              <a:cs typeface="+mn-cs"/>
            </a:rPr>
            <a:t> </a:t>
          </a:r>
          <a:r>
            <a:rPr lang="en-US" sz="2200" b="1" i="0" dirty="0" err="1">
              <a:solidFill>
                <a:srgbClr val="17406D"/>
              </a:solidFill>
              <a:latin typeface="Cambria" panose="02040503050406030204" pitchFamily="18" charset="0"/>
              <a:ea typeface="Cambria" panose="02040503050406030204" pitchFamily="18" charset="0"/>
              <a:cs typeface="+mn-cs"/>
            </a:rPr>
            <a:t>kỳ</a:t>
          </a:r>
          <a:r>
            <a:rPr lang="en-US" sz="2200" b="1" i="0" dirty="0">
              <a:solidFill>
                <a:srgbClr val="17406D"/>
              </a:solidFill>
              <a:latin typeface="Cambria" panose="02040503050406030204" pitchFamily="18" charset="0"/>
              <a:ea typeface="Cambria" panose="02040503050406030204" pitchFamily="18" charset="0"/>
              <a:cs typeface="+mn-cs"/>
            </a:rPr>
            <a:t> (M&amp;E System) </a:t>
          </a:r>
          <a:endParaRPr lang="en-US" sz="2200" b="1" dirty="0">
            <a:solidFill>
              <a:srgbClr val="17406D"/>
            </a:solidFill>
            <a:latin typeface="Cambria" panose="02040503050406030204" pitchFamily="18" charset="0"/>
            <a:ea typeface="Cambria" panose="02040503050406030204" pitchFamily="18" charset="0"/>
            <a:cs typeface="+mn-cs"/>
          </a:endParaRPr>
        </a:p>
      </dgm:t>
    </dgm:pt>
    <dgm:pt modelId="{BA6C0E63-E2FC-45AD-91BB-B1CDD3F6E387}" type="parTrans" cxnId="{08485E88-FEEF-49C0-B630-274B03ABC38B}">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9203AF07-6EBB-4451-98D1-EA703E17CC38}" type="sibTrans" cxnId="{08485E88-FEEF-49C0-B630-274B03ABC38B}">
      <dgm:prSet/>
      <dgm:spPr/>
      <dgm:t>
        <a:bodyPr/>
        <a:lstStyle/>
        <a:p>
          <a:endParaRPr lang="en-US" sz="2200" b="1">
            <a:solidFill>
              <a:schemeClr val="bg2"/>
            </a:solidFill>
            <a:latin typeface="Cambria" panose="02040503050406030204" pitchFamily="18" charset="0"/>
            <a:ea typeface="Cambria" panose="02040503050406030204" pitchFamily="18" charset="0"/>
          </a:endParaRPr>
        </a:p>
      </dgm:t>
    </dgm:pt>
    <dgm:pt modelId="{4F2D4FBA-8E1E-44E4-B04F-089763DFA39B}" type="pres">
      <dgm:prSet presAssocID="{8BB40915-96C9-42D5-B78B-694FB6B44056}" presName="Name0" presStyleCnt="0">
        <dgm:presLayoutVars>
          <dgm:dir/>
          <dgm:resizeHandles val="exact"/>
        </dgm:presLayoutVars>
      </dgm:prSet>
      <dgm:spPr/>
    </dgm:pt>
    <dgm:pt modelId="{B8AC4F00-0ECD-4694-911D-25CF120C06CD}" type="pres">
      <dgm:prSet presAssocID="{F95F4A49-E75F-4D81-A7FE-6A692E94114C}" presName="composite" presStyleCnt="0"/>
      <dgm:spPr/>
    </dgm:pt>
    <dgm:pt modelId="{7C0360E1-9CF8-4A0D-818B-F43FBD870C6C}" type="pres">
      <dgm:prSet presAssocID="{F95F4A49-E75F-4D81-A7FE-6A692E94114C}" presName="bgChev" presStyleLbl="node1" presStyleIdx="0" presStyleCnt="3"/>
      <dgm:spPr>
        <a:xfrm>
          <a:off x="1282" y="291899"/>
          <a:ext cx="3221963" cy="1243677"/>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87E03C07-A1E8-4A10-BC10-2C1F37304B16}" type="pres">
      <dgm:prSet presAssocID="{F95F4A49-E75F-4D81-A7FE-6A692E94114C}" presName="txNode" presStyleLbl="fgAcc1" presStyleIdx="0" presStyleCnt="3">
        <dgm:presLayoutVars>
          <dgm:bulletEnabled val="1"/>
        </dgm:presLayoutVars>
      </dgm:prSet>
      <dgm:spPr/>
    </dgm:pt>
    <dgm:pt modelId="{52B1117D-8B5F-4664-8518-F71FB851292B}" type="pres">
      <dgm:prSet presAssocID="{2C6DD666-9D85-4388-B566-1CF5F03BB0B2}" presName="compositeSpace" presStyleCnt="0"/>
      <dgm:spPr/>
    </dgm:pt>
    <dgm:pt modelId="{6F6A3C9A-54E8-4DC8-9FD1-1498C3765023}" type="pres">
      <dgm:prSet presAssocID="{2BDA3028-407B-4AEE-A13F-8AA84F1F750C}" presName="composite" presStyleCnt="0"/>
      <dgm:spPr/>
    </dgm:pt>
    <dgm:pt modelId="{01E28DE3-D2A4-4D5B-8683-C82D6D71D370}" type="pres">
      <dgm:prSet presAssocID="{2BDA3028-407B-4AEE-A13F-8AA84F1F750C}" presName="bgChev" presStyleLbl="node1" presStyleIdx="1" presStyleCnt="3"/>
      <dgm:spPr>
        <a:xfrm>
          <a:off x="3681480" y="291899"/>
          <a:ext cx="3221963" cy="1243677"/>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554DF4F0-8FA2-48E4-8DCC-602384CB7D3A}" type="pres">
      <dgm:prSet presAssocID="{2BDA3028-407B-4AEE-A13F-8AA84F1F750C}" presName="txNode" presStyleLbl="fgAcc1" presStyleIdx="1" presStyleCnt="3">
        <dgm:presLayoutVars>
          <dgm:bulletEnabled val="1"/>
        </dgm:presLayoutVars>
      </dgm:prSet>
      <dgm:spPr/>
    </dgm:pt>
    <dgm:pt modelId="{D7827CC5-86DA-4C6C-A35E-4C1A055505DA}" type="pres">
      <dgm:prSet presAssocID="{570D4E4B-12D5-4AED-8BB0-A9F31F8E7CA7}" presName="compositeSpace" presStyleCnt="0"/>
      <dgm:spPr/>
    </dgm:pt>
    <dgm:pt modelId="{B659AAE9-984B-4764-B7D4-6893FEDC93B1}" type="pres">
      <dgm:prSet presAssocID="{735BB8AD-4511-4CE6-925B-F14FB02B94F3}" presName="composite" presStyleCnt="0"/>
      <dgm:spPr/>
    </dgm:pt>
    <dgm:pt modelId="{B4664415-C8C3-43A5-B03F-4AD4A428614C}" type="pres">
      <dgm:prSet presAssocID="{735BB8AD-4511-4CE6-925B-F14FB02B94F3}" presName="bgChev" presStyleLbl="node1" presStyleIdx="2" presStyleCnt="3"/>
      <dgm:spPr>
        <a:xfrm>
          <a:off x="7361678" y="291899"/>
          <a:ext cx="3221963" cy="1243677"/>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pt>
    <dgm:pt modelId="{9CC9E9B9-401E-43FB-A0DC-66B89588566F}" type="pres">
      <dgm:prSet presAssocID="{735BB8AD-4511-4CE6-925B-F14FB02B94F3}" presName="txNode" presStyleLbl="fgAcc1" presStyleIdx="2" presStyleCnt="3">
        <dgm:presLayoutVars>
          <dgm:bulletEnabled val="1"/>
        </dgm:presLayoutVars>
      </dgm:prSet>
      <dgm:spPr/>
    </dgm:pt>
  </dgm:ptLst>
  <dgm:cxnLst>
    <dgm:cxn modelId="{4391D417-2E1B-4F17-98C6-5FD87ED78676}" type="presOf" srcId="{735BB8AD-4511-4CE6-925B-F14FB02B94F3}" destId="{9CC9E9B9-401E-43FB-A0DC-66B89588566F}" srcOrd="0" destOrd="0" presId="urn:microsoft.com/office/officeart/2005/8/layout/chevronAccent+Icon"/>
    <dgm:cxn modelId="{ED995424-89E3-421E-B7AA-110B0B5AF467}" srcId="{8BB40915-96C9-42D5-B78B-694FB6B44056}" destId="{F95F4A49-E75F-4D81-A7FE-6A692E94114C}" srcOrd="0" destOrd="0" parTransId="{0499414A-E8AA-4556-954F-A5FF62CC1EB9}" sibTransId="{2C6DD666-9D85-4388-B566-1CF5F03BB0B2}"/>
    <dgm:cxn modelId="{C074AC70-C119-45F4-8076-57E3DCC7E0AF}" srcId="{8BB40915-96C9-42D5-B78B-694FB6B44056}" destId="{2BDA3028-407B-4AEE-A13F-8AA84F1F750C}" srcOrd="1" destOrd="0" parTransId="{586253CD-5C25-48B0-8D1D-120882E3C0BE}" sibTransId="{570D4E4B-12D5-4AED-8BB0-A9F31F8E7CA7}"/>
    <dgm:cxn modelId="{264F8875-7392-464C-8F9D-F9EC78317ED0}" type="presOf" srcId="{8BB40915-96C9-42D5-B78B-694FB6B44056}" destId="{4F2D4FBA-8E1E-44E4-B04F-089763DFA39B}" srcOrd="0" destOrd="0" presId="urn:microsoft.com/office/officeart/2005/8/layout/chevronAccent+Icon"/>
    <dgm:cxn modelId="{08485E88-FEEF-49C0-B630-274B03ABC38B}" srcId="{8BB40915-96C9-42D5-B78B-694FB6B44056}" destId="{735BB8AD-4511-4CE6-925B-F14FB02B94F3}" srcOrd="2" destOrd="0" parTransId="{BA6C0E63-E2FC-45AD-91BB-B1CDD3F6E387}" sibTransId="{9203AF07-6EBB-4451-98D1-EA703E17CC38}"/>
    <dgm:cxn modelId="{53E0D8B4-6456-4000-88D3-330883BEDB21}" type="presOf" srcId="{F95F4A49-E75F-4D81-A7FE-6A692E94114C}" destId="{87E03C07-A1E8-4A10-BC10-2C1F37304B16}" srcOrd="0" destOrd="0" presId="urn:microsoft.com/office/officeart/2005/8/layout/chevronAccent+Icon"/>
    <dgm:cxn modelId="{27D41BF4-A352-4FAB-8727-D564575FAAB0}" type="presOf" srcId="{2BDA3028-407B-4AEE-A13F-8AA84F1F750C}" destId="{554DF4F0-8FA2-48E4-8DCC-602384CB7D3A}" srcOrd="0" destOrd="0" presId="urn:microsoft.com/office/officeart/2005/8/layout/chevronAccent+Icon"/>
    <dgm:cxn modelId="{9CA445D2-6C9F-41CF-91D2-4DFDBA595971}" type="presParOf" srcId="{4F2D4FBA-8E1E-44E4-B04F-089763DFA39B}" destId="{B8AC4F00-0ECD-4694-911D-25CF120C06CD}" srcOrd="0" destOrd="0" presId="urn:microsoft.com/office/officeart/2005/8/layout/chevronAccent+Icon"/>
    <dgm:cxn modelId="{CDDF5961-3DC6-42CE-90B1-49795C953327}" type="presParOf" srcId="{B8AC4F00-0ECD-4694-911D-25CF120C06CD}" destId="{7C0360E1-9CF8-4A0D-818B-F43FBD870C6C}" srcOrd="0" destOrd="0" presId="urn:microsoft.com/office/officeart/2005/8/layout/chevronAccent+Icon"/>
    <dgm:cxn modelId="{0972EE7D-0954-4D96-B489-1D1EC6A51CB0}" type="presParOf" srcId="{B8AC4F00-0ECD-4694-911D-25CF120C06CD}" destId="{87E03C07-A1E8-4A10-BC10-2C1F37304B16}" srcOrd="1" destOrd="0" presId="urn:microsoft.com/office/officeart/2005/8/layout/chevronAccent+Icon"/>
    <dgm:cxn modelId="{E131D579-D20A-4336-8AC3-ED5705DB2288}" type="presParOf" srcId="{4F2D4FBA-8E1E-44E4-B04F-089763DFA39B}" destId="{52B1117D-8B5F-4664-8518-F71FB851292B}" srcOrd="1" destOrd="0" presId="urn:microsoft.com/office/officeart/2005/8/layout/chevronAccent+Icon"/>
    <dgm:cxn modelId="{6A9321E9-BB56-4ED6-A358-71ECB7BA54FA}" type="presParOf" srcId="{4F2D4FBA-8E1E-44E4-B04F-089763DFA39B}" destId="{6F6A3C9A-54E8-4DC8-9FD1-1498C3765023}" srcOrd="2" destOrd="0" presId="urn:microsoft.com/office/officeart/2005/8/layout/chevronAccent+Icon"/>
    <dgm:cxn modelId="{E048AC5C-398C-4545-963D-61DEBC1AE90D}" type="presParOf" srcId="{6F6A3C9A-54E8-4DC8-9FD1-1498C3765023}" destId="{01E28DE3-D2A4-4D5B-8683-C82D6D71D370}" srcOrd="0" destOrd="0" presId="urn:microsoft.com/office/officeart/2005/8/layout/chevronAccent+Icon"/>
    <dgm:cxn modelId="{F7C5B457-57DF-4AC6-AE29-1864179E7222}" type="presParOf" srcId="{6F6A3C9A-54E8-4DC8-9FD1-1498C3765023}" destId="{554DF4F0-8FA2-48E4-8DCC-602384CB7D3A}" srcOrd="1" destOrd="0" presId="urn:microsoft.com/office/officeart/2005/8/layout/chevronAccent+Icon"/>
    <dgm:cxn modelId="{AB29FCBB-C394-4044-A72A-403D076748DF}" type="presParOf" srcId="{4F2D4FBA-8E1E-44E4-B04F-089763DFA39B}" destId="{D7827CC5-86DA-4C6C-A35E-4C1A055505DA}" srcOrd="3" destOrd="0" presId="urn:microsoft.com/office/officeart/2005/8/layout/chevronAccent+Icon"/>
    <dgm:cxn modelId="{420B906E-1CE5-4A5D-B7EC-E30CAF3E9181}" type="presParOf" srcId="{4F2D4FBA-8E1E-44E4-B04F-089763DFA39B}" destId="{B659AAE9-984B-4764-B7D4-6893FEDC93B1}" srcOrd="4" destOrd="0" presId="urn:microsoft.com/office/officeart/2005/8/layout/chevronAccent+Icon"/>
    <dgm:cxn modelId="{99DF2072-BF9D-4D35-A781-64554DF41B8E}" type="presParOf" srcId="{B659AAE9-984B-4764-B7D4-6893FEDC93B1}" destId="{B4664415-C8C3-43A5-B03F-4AD4A428614C}" srcOrd="0" destOrd="0" presId="urn:microsoft.com/office/officeart/2005/8/layout/chevronAccent+Icon"/>
    <dgm:cxn modelId="{47F80FCF-C4F8-47E2-9C5C-C58F9E343DFB}" type="presParOf" srcId="{B659AAE9-984B-4764-B7D4-6893FEDC93B1}" destId="{9CC9E9B9-401E-43FB-A0DC-66B89588566F}" srcOrd="1" destOrd="0" presId="urn:microsoft.com/office/officeart/2005/8/layout/chevronAccent+Icon"/>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4C34198D-71C6-47E5-8DDA-5F1842A26ED8}" type="doc">
      <dgm:prSet loTypeId="urn:microsoft.com/office/officeart/2005/8/layout/hProcess10" loCatId="process" qsTypeId="urn:microsoft.com/office/officeart/2005/8/quickstyle/simple1" qsCatId="simple" csTypeId="urn:microsoft.com/office/officeart/2005/8/colors/accent1_2" csCatId="accent1" phldr="1"/>
      <dgm:spPr/>
      <dgm:t>
        <a:bodyPr/>
        <a:lstStyle/>
        <a:p>
          <a:endParaRPr lang="en-US"/>
        </a:p>
      </dgm:t>
    </dgm:pt>
    <dgm:pt modelId="{E8A518E4-B15B-4E66-98B1-4C769755B50E}">
      <dgm:prSet custT="1"/>
      <dgm:spPr>
        <a:xfrm>
          <a:off x="212652" y="751971"/>
          <a:ext cx="1288293" cy="1253285"/>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2400" b="1" dirty="0" err="1">
              <a:solidFill>
                <a:srgbClr val="FFFFFF"/>
              </a:solidFill>
              <a:latin typeface="Cambria" panose="02040503050406030204" pitchFamily="18" charset="0"/>
              <a:ea typeface="Cambria" panose="02040503050406030204" pitchFamily="18" charset="0"/>
              <a:cs typeface="+mn-cs"/>
            </a:rPr>
            <a:t>Đề</a:t>
          </a:r>
          <a:r>
            <a:rPr lang="en-US" sz="2400" b="1" dirty="0">
              <a:solidFill>
                <a:srgbClr val="FFFFFF"/>
              </a:solidFill>
              <a:latin typeface="Cambria" panose="02040503050406030204" pitchFamily="18" charset="0"/>
              <a:ea typeface="Cambria" panose="02040503050406030204" pitchFamily="18" charset="0"/>
              <a:cs typeface="+mn-cs"/>
            </a:rPr>
            <a:t> </a:t>
          </a:r>
          <a:r>
            <a:rPr lang="en-US" sz="2400" b="1" dirty="0" err="1">
              <a:solidFill>
                <a:srgbClr val="FFFFFF"/>
              </a:solidFill>
              <a:latin typeface="Cambria" panose="02040503050406030204" pitchFamily="18" charset="0"/>
              <a:ea typeface="Cambria" panose="02040503050406030204" pitchFamily="18" charset="0"/>
              <a:cs typeface="+mn-cs"/>
            </a:rPr>
            <a:t>xuất</a:t>
          </a:r>
          <a:endParaRPr lang="en-US" sz="2400" b="1" dirty="0">
            <a:solidFill>
              <a:srgbClr val="FFFFFF"/>
            </a:solidFill>
            <a:latin typeface="Cambria" panose="02040503050406030204" pitchFamily="18" charset="0"/>
            <a:ea typeface="Cambria" panose="02040503050406030204" pitchFamily="18" charset="0"/>
            <a:cs typeface="+mn-cs"/>
          </a:endParaRPr>
        </a:p>
      </dgm:t>
    </dgm:pt>
    <dgm:pt modelId="{F94C2FF2-7AE5-4D67-9822-886596FA9525}" type="parTrans" cxnId="{74565E8B-3F82-444A-ABC4-4CE8560A1723}">
      <dgm:prSet/>
      <dgm:spPr/>
      <dgm:t>
        <a:bodyPr/>
        <a:lstStyle/>
        <a:p>
          <a:endParaRPr lang="en-US" sz="2400" b="1">
            <a:latin typeface="Cambria" panose="02040503050406030204" pitchFamily="18" charset="0"/>
            <a:ea typeface="Cambria" panose="02040503050406030204" pitchFamily="18" charset="0"/>
          </a:endParaRPr>
        </a:p>
      </dgm:t>
    </dgm:pt>
    <dgm:pt modelId="{4D19D399-B5D7-4804-8609-F406FE2953E2}" type="sibTrans" cxnId="{74565E8B-3F82-444A-ABC4-4CE8560A1723}">
      <dgm:prSet/>
      <dgm:spPr>
        <a:xfrm>
          <a:off x="1539377" y="471862"/>
          <a:ext cx="248153" cy="309559"/>
        </a:xfrm>
        <a:prstGeom prst="rightArrow">
          <a:avLst>
            <a:gd name="adj1" fmla="val 60000"/>
            <a:gd name="adj2" fmla="val 50000"/>
          </a:avLst>
        </a:prstGeom>
        <a:solidFill>
          <a:srgbClr val="0F6FC6">
            <a:tint val="60000"/>
            <a:hueOff val="0"/>
            <a:satOff val="0"/>
            <a:lumOff val="0"/>
            <a:alphaOff val="0"/>
          </a:srgbClr>
        </a:solidFill>
        <a:ln>
          <a:noFill/>
        </a:ln>
        <a:effectLst/>
      </dgm:spPr>
      <dgm:t>
        <a:bodyPr/>
        <a:lstStyle/>
        <a:p>
          <a:pPr>
            <a:buNone/>
          </a:pPr>
          <a:endParaRPr lang="en-US" sz="2400" b="1">
            <a:solidFill>
              <a:srgbClr val="FFFFFF"/>
            </a:solidFill>
            <a:latin typeface="Cambria" panose="02040503050406030204" pitchFamily="18" charset="0"/>
            <a:ea typeface="Cambria" panose="02040503050406030204" pitchFamily="18" charset="0"/>
            <a:cs typeface="+mn-cs"/>
          </a:endParaRPr>
        </a:p>
      </dgm:t>
    </dgm:pt>
    <dgm:pt modelId="{839392E8-00AB-443B-A9D5-1E52974B2A39}">
      <dgm:prSet custT="1"/>
      <dgm:spPr>
        <a:xfrm>
          <a:off x="2209957" y="751971"/>
          <a:ext cx="1288293" cy="1253285"/>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2400" b="1" i="0">
              <a:solidFill>
                <a:srgbClr val="FFFFFF"/>
              </a:solidFill>
              <a:latin typeface="Cambria" panose="02040503050406030204" pitchFamily="18" charset="0"/>
              <a:ea typeface="Cambria" panose="02040503050406030204" pitchFamily="18" charset="0"/>
              <a:cs typeface="+mn-cs"/>
            </a:rPr>
            <a:t>Thiết kế PDD</a:t>
          </a:r>
          <a:endParaRPr lang="en-US" sz="2400" b="1">
            <a:solidFill>
              <a:srgbClr val="FFFFFF"/>
            </a:solidFill>
            <a:latin typeface="Cambria" panose="02040503050406030204" pitchFamily="18" charset="0"/>
            <a:ea typeface="Cambria" panose="02040503050406030204" pitchFamily="18" charset="0"/>
            <a:cs typeface="+mn-cs"/>
          </a:endParaRPr>
        </a:p>
      </dgm:t>
    </dgm:pt>
    <dgm:pt modelId="{402A927B-EC26-4B76-A8B1-AA0D1EE2EA44}" type="parTrans" cxnId="{79652DEF-9076-4AA4-97C6-1B54B72B46E4}">
      <dgm:prSet/>
      <dgm:spPr/>
      <dgm:t>
        <a:bodyPr/>
        <a:lstStyle/>
        <a:p>
          <a:endParaRPr lang="en-US" sz="2400" b="1">
            <a:latin typeface="Cambria" panose="02040503050406030204" pitchFamily="18" charset="0"/>
            <a:ea typeface="Cambria" panose="02040503050406030204" pitchFamily="18" charset="0"/>
          </a:endParaRPr>
        </a:p>
      </dgm:t>
    </dgm:pt>
    <dgm:pt modelId="{8449BD11-B13E-47C8-AE61-B99E0D8AA522}" type="sibTrans" cxnId="{79652DEF-9076-4AA4-97C6-1B54B72B46E4}">
      <dgm:prSet/>
      <dgm:spPr>
        <a:xfrm>
          <a:off x="3536683" y="471862"/>
          <a:ext cx="248153" cy="309559"/>
        </a:xfrm>
        <a:prstGeom prst="rightArrow">
          <a:avLst>
            <a:gd name="adj1" fmla="val 60000"/>
            <a:gd name="adj2" fmla="val 50000"/>
          </a:avLst>
        </a:prstGeom>
        <a:solidFill>
          <a:srgbClr val="0F6FC6">
            <a:tint val="60000"/>
            <a:hueOff val="0"/>
            <a:satOff val="0"/>
            <a:lumOff val="0"/>
            <a:alphaOff val="0"/>
          </a:srgbClr>
        </a:solidFill>
        <a:ln>
          <a:noFill/>
        </a:ln>
        <a:effectLst/>
      </dgm:spPr>
      <dgm:t>
        <a:bodyPr/>
        <a:lstStyle/>
        <a:p>
          <a:pPr>
            <a:buNone/>
          </a:pPr>
          <a:endParaRPr lang="en-US" sz="2400" b="1">
            <a:solidFill>
              <a:srgbClr val="FFFFFF"/>
            </a:solidFill>
            <a:latin typeface="Cambria" panose="02040503050406030204" pitchFamily="18" charset="0"/>
            <a:ea typeface="Cambria" panose="02040503050406030204" pitchFamily="18" charset="0"/>
            <a:cs typeface="+mn-cs"/>
          </a:endParaRPr>
        </a:p>
      </dgm:t>
    </dgm:pt>
    <dgm:pt modelId="{75369F8A-8568-4DC2-B686-0AB2DD166727}">
      <dgm:prSet custT="1"/>
      <dgm:spPr>
        <a:xfrm>
          <a:off x="4207262" y="751971"/>
          <a:ext cx="1288293" cy="1253285"/>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2400" b="1" i="0" dirty="0" err="1">
              <a:solidFill>
                <a:srgbClr val="FFFFFF"/>
              </a:solidFill>
              <a:latin typeface="Cambria" panose="02040503050406030204" pitchFamily="18" charset="0"/>
              <a:ea typeface="Cambria" panose="02040503050406030204" pitchFamily="18" charset="0"/>
              <a:cs typeface="+mn-cs"/>
            </a:rPr>
            <a:t>Phê</a:t>
          </a:r>
          <a:r>
            <a:rPr lang="en-US" sz="2400" b="1" i="0" dirty="0">
              <a:solidFill>
                <a:srgbClr val="FFFFFF"/>
              </a:solidFill>
              <a:latin typeface="Cambria" panose="02040503050406030204" pitchFamily="18" charset="0"/>
              <a:ea typeface="Cambria" panose="02040503050406030204" pitchFamily="18" charset="0"/>
              <a:cs typeface="+mn-cs"/>
            </a:rPr>
            <a:t> </a:t>
          </a:r>
          <a:r>
            <a:rPr lang="en-US" sz="2400" b="1" i="0" dirty="0" err="1">
              <a:solidFill>
                <a:srgbClr val="FFFFFF"/>
              </a:solidFill>
              <a:latin typeface="Cambria" panose="02040503050406030204" pitchFamily="18" charset="0"/>
              <a:ea typeface="Cambria" panose="02040503050406030204" pitchFamily="18" charset="0"/>
              <a:cs typeface="+mn-cs"/>
            </a:rPr>
            <a:t>duyệt</a:t>
          </a:r>
          <a:endParaRPr lang="en-US" sz="2400" b="1" dirty="0">
            <a:solidFill>
              <a:srgbClr val="FFFFFF"/>
            </a:solidFill>
            <a:latin typeface="Cambria" panose="02040503050406030204" pitchFamily="18" charset="0"/>
            <a:ea typeface="Cambria" panose="02040503050406030204" pitchFamily="18" charset="0"/>
            <a:cs typeface="+mn-cs"/>
          </a:endParaRPr>
        </a:p>
      </dgm:t>
    </dgm:pt>
    <dgm:pt modelId="{174B8645-BF7C-45D0-91CB-859A2D5EE462}" type="parTrans" cxnId="{67391049-E628-4929-9A43-4D6B69FD41F6}">
      <dgm:prSet/>
      <dgm:spPr/>
      <dgm:t>
        <a:bodyPr/>
        <a:lstStyle/>
        <a:p>
          <a:endParaRPr lang="en-US" sz="2400" b="1">
            <a:latin typeface="Cambria" panose="02040503050406030204" pitchFamily="18" charset="0"/>
            <a:ea typeface="Cambria" panose="02040503050406030204" pitchFamily="18" charset="0"/>
          </a:endParaRPr>
        </a:p>
      </dgm:t>
    </dgm:pt>
    <dgm:pt modelId="{83861792-2911-4D5C-B9B7-921215E9071F}" type="sibTrans" cxnId="{67391049-E628-4929-9A43-4D6B69FD41F6}">
      <dgm:prSet/>
      <dgm:spPr>
        <a:xfrm>
          <a:off x="5533988" y="471862"/>
          <a:ext cx="248153" cy="309559"/>
        </a:xfrm>
        <a:prstGeom prst="rightArrow">
          <a:avLst>
            <a:gd name="adj1" fmla="val 60000"/>
            <a:gd name="adj2" fmla="val 50000"/>
          </a:avLst>
        </a:prstGeom>
        <a:solidFill>
          <a:srgbClr val="0F6FC6">
            <a:tint val="60000"/>
            <a:hueOff val="0"/>
            <a:satOff val="0"/>
            <a:lumOff val="0"/>
            <a:alphaOff val="0"/>
          </a:srgbClr>
        </a:solidFill>
        <a:ln>
          <a:noFill/>
        </a:ln>
        <a:effectLst/>
      </dgm:spPr>
      <dgm:t>
        <a:bodyPr/>
        <a:lstStyle/>
        <a:p>
          <a:pPr>
            <a:buNone/>
          </a:pPr>
          <a:endParaRPr lang="en-US" sz="2400" b="1">
            <a:solidFill>
              <a:srgbClr val="FFFFFF"/>
            </a:solidFill>
            <a:latin typeface="Cambria" panose="02040503050406030204" pitchFamily="18" charset="0"/>
            <a:ea typeface="Cambria" panose="02040503050406030204" pitchFamily="18" charset="0"/>
            <a:cs typeface="+mn-cs"/>
          </a:endParaRPr>
        </a:p>
      </dgm:t>
    </dgm:pt>
    <dgm:pt modelId="{8CB52776-DA3D-41ED-A1DC-43E72589BCF1}">
      <dgm:prSet custT="1"/>
      <dgm:spPr>
        <a:xfrm>
          <a:off x="6204567" y="751971"/>
          <a:ext cx="1288293" cy="1253285"/>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2400" b="1" i="0" dirty="0">
              <a:solidFill>
                <a:srgbClr val="FFFFFF"/>
              </a:solidFill>
              <a:latin typeface="Cambria" panose="02040503050406030204" pitchFamily="18" charset="0"/>
              <a:ea typeface="Cambria" panose="02040503050406030204" pitchFamily="18" charset="0"/>
              <a:cs typeface="+mn-cs"/>
            </a:rPr>
            <a:t>MRV</a:t>
          </a:r>
          <a:endParaRPr lang="en-US" sz="2400" b="1" dirty="0">
            <a:solidFill>
              <a:srgbClr val="FFFFFF"/>
            </a:solidFill>
            <a:latin typeface="Cambria" panose="02040503050406030204" pitchFamily="18" charset="0"/>
            <a:ea typeface="Cambria" panose="02040503050406030204" pitchFamily="18" charset="0"/>
            <a:cs typeface="+mn-cs"/>
          </a:endParaRPr>
        </a:p>
      </dgm:t>
    </dgm:pt>
    <dgm:pt modelId="{BD59556F-5E44-4BE7-881A-7B0CC93CFE9F}" type="parTrans" cxnId="{5419A4AB-1904-4B2C-BE1B-311F4EE596D9}">
      <dgm:prSet/>
      <dgm:spPr/>
      <dgm:t>
        <a:bodyPr/>
        <a:lstStyle/>
        <a:p>
          <a:endParaRPr lang="en-US" sz="2400" b="1">
            <a:latin typeface="Cambria" panose="02040503050406030204" pitchFamily="18" charset="0"/>
            <a:ea typeface="Cambria" panose="02040503050406030204" pitchFamily="18" charset="0"/>
          </a:endParaRPr>
        </a:p>
      </dgm:t>
    </dgm:pt>
    <dgm:pt modelId="{3B5712BD-8697-4AE7-9402-2A227A702C95}" type="sibTrans" cxnId="{5419A4AB-1904-4B2C-BE1B-311F4EE596D9}">
      <dgm:prSet/>
      <dgm:spPr>
        <a:xfrm>
          <a:off x="7531293" y="471862"/>
          <a:ext cx="248153" cy="309559"/>
        </a:xfrm>
        <a:prstGeom prst="rightArrow">
          <a:avLst>
            <a:gd name="adj1" fmla="val 60000"/>
            <a:gd name="adj2" fmla="val 50000"/>
          </a:avLst>
        </a:prstGeom>
        <a:solidFill>
          <a:srgbClr val="0F6FC6">
            <a:tint val="60000"/>
            <a:hueOff val="0"/>
            <a:satOff val="0"/>
            <a:lumOff val="0"/>
            <a:alphaOff val="0"/>
          </a:srgbClr>
        </a:solidFill>
        <a:ln>
          <a:noFill/>
        </a:ln>
        <a:effectLst/>
      </dgm:spPr>
      <dgm:t>
        <a:bodyPr/>
        <a:lstStyle/>
        <a:p>
          <a:pPr>
            <a:buNone/>
          </a:pPr>
          <a:endParaRPr lang="en-US" sz="2400" b="1">
            <a:solidFill>
              <a:srgbClr val="FFFFFF"/>
            </a:solidFill>
            <a:latin typeface="Cambria" panose="02040503050406030204" pitchFamily="18" charset="0"/>
            <a:ea typeface="Cambria" panose="02040503050406030204" pitchFamily="18" charset="0"/>
            <a:cs typeface="+mn-cs"/>
          </a:endParaRPr>
        </a:p>
      </dgm:t>
    </dgm:pt>
    <dgm:pt modelId="{5DE4661C-6025-4F81-A1C4-9D4855691318}">
      <dgm:prSet custT="1"/>
      <dgm:spPr>
        <a:xfrm>
          <a:off x="8201872" y="751971"/>
          <a:ext cx="1288293" cy="1253285"/>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2400" b="1" i="0" dirty="0" err="1">
              <a:solidFill>
                <a:srgbClr val="FFFFFF"/>
              </a:solidFill>
              <a:latin typeface="Cambria" panose="02040503050406030204" pitchFamily="18" charset="0"/>
              <a:ea typeface="Cambria" panose="02040503050406030204" pitchFamily="18" charset="0"/>
              <a:cs typeface="+mn-cs"/>
            </a:rPr>
            <a:t>Cấp</a:t>
          </a:r>
          <a:r>
            <a:rPr lang="en-US" sz="2400" b="1" i="0" dirty="0">
              <a:solidFill>
                <a:srgbClr val="FFFFFF"/>
              </a:solidFill>
              <a:latin typeface="Cambria" panose="02040503050406030204" pitchFamily="18" charset="0"/>
              <a:ea typeface="Cambria" panose="02040503050406030204" pitchFamily="18" charset="0"/>
              <a:cs typeface="+mn-cs"/>
            </a:rPr>
            <a:t> </a:t>
          </a:r>
          <a:r>
            <a:rPr lang="en-US" sz="2400" b="1" i="0" dirty="0" err="1">
              <a:solidFill>
                <a:srgbClr val="FFFFFF"/>
              </a:solidFill>
              <a:latin typeface="Cambria" panose="02040503050406030204" pitchFamily="18" charset="0"/>
              <a:ea typeface="Cambria" panose="02040503050406030204" pitchFamily="18" charset="0"/>
              <a:cs typeface="+mn-cs"/>
            </a:rPr>
            <a:t>tín</a:t>
          </a:r>
          <a:r>
            <a:rPr lang="en-US" sz="2400" b="1" i="0" dirty="0">
              <a:solidFill>
                <a:srgbClr val="FFFFFF"/>
              </a:solidFill>
              <a:latin typeface="Cambria" panose="02040503050406030204" pitchFamily="18" charset="0"/>
              <a:ea typeface="Cambria" panose="02040503050406030204" pitchFamily="18" charset="0"/>
              <a:cs typeface="+mn-cs"/>
            </a:rPr>
            <a:t> </a:t>
          </a:r>
          <a:r>
            <a:rPr lang="en-US" sz="2400" b="1" i="0" dirty="0" err="1">
              <a:solidFill>
                <a:srgbClr val="FFFFFF"/>
              </a:solidFill>
              <a:latin typeface="Cambria" panose="02040503050406030204" pitchFamily="18" charset="0"/>
              <a:ea typeface="Cambria" panose="02040503050406030204" pitchFamily="18" charset="0"/>
              <a:cs typeface="+mn-cs"/>
            </a:rPr>
            <a:t>chỉ</a:t>
          </a:r>
          <a:endParaRPr lang="en-US" sz="2400" b="1" dirty="0">
            <a:solidFill>
              <a:srgbClr val="FFFFFF"/>
            </a:solidFill>
            <a:latin typeface="Cambria" panose="02040503050406030204" pitchFamily="18" charset="0"/>
            <a:ea typeface="Cambria" panose="02040503050406030204" pitchFamily="18" charset="0"/>
            <a:cs typeface="+mn-cs"/>
          </a:endParaRPr>
        </a:p>
      </dgm:t>
    </dgm:pt>
    <dgm:pt modelId="{22C3B8CD-9107-4DD8-9E2B-AE1B8DD96D7F}" type="parTrans" cxnId="{1B82D744-904C-4D33-A218-3067913BD196}">
      <dgm:prSet/>
      <dgm:spPr/>
      <dgm:t>
        <a:bodyPr/>
        <a:lstStyle/>
        <a:p>
          <a:endParaRPr lang="en-US" sz="2400" b="1">
            <a:latin typeface="Cambria" panose="02040503050406030204" pitchFamily="18" charset="0"/>
            <a:ea typeface="Cambria" panose="02040503050406030204" pitchFamily="18" charset="0"/>
          </a:endParaRPr>
        </a:p>
      </dgm:t>
    </dgm:pt>
    <dgm:pt modelId="{890D0C54-305B-4679-B22E-AFFE52C59D63}" type="sibTrans" cxnId="{1B82D744-904C-4D33-A218-3067913BD196}">
      <dgm:prSet/>
      <dgm:spPr>
        <a:xfrm>
          <a:off x="9528598" y="471862"/>
          <a:ext cx="248153" cy="309559"/>
        </a:xfrm>
        <a:prstGeom prst="rightArrow">
          <a:avLst>
            <a:gd name="adj1" fmla="val 60000"/>
            <a:gd name="adj2" fmla="val 50000"/>
          </a:avLst>
        </a:prstGeom>
        <a:solidFill>
          <a:srgbClr val="0F6FC6">
            <a:tint val="60000"/>
            <a:hueOff val="0"/>
            <a:satOff val="0"/>
            <a:lumOff val="0"/>
            <a:alphaOff val="0"/>
          </a:srgbClr>
        </a:solidFill>
        <a:ln>
          <a:noFill/>
        </a:ln>
        <a:effectLst/>
      </dgm:spPr>
      <dgm:t>
        <a:bodyPr/>
        <a:lstStyle/>
        <a:p>
          <a:pPr>
            <a:buNone/>
          </a:pPr>
          <a:endParaRPr lang="en-US" sz="2400" b="1">
            <a:solidFill>
              <a:srgbClr val="FFFFFF"/>
            </a:solidFill>
            <a:latin typeface="Cambria" panose="02040503050406030204" pitchFamily="18" charset="0"/>
            <a:ea typeface="Cambria" panose="02040503050406030204" pitchFamily="18" charset="0"/>
            <a:cs typeface="+mn-cs"/>
          </a:endParaRPr>
        </a:p>
      </dgm:t>
    </dgm:pt>
    <dgm:pt modelId="{642447F4-F7D2-4870-8707-3BBE6113FF6F}">
      <dgm:prSet custT="1"/>
      <dgm:spPr>
        <a:xfrm>
          <a:off x="10199177" y="751971"/>
          <a:ext cx="1288293" cy="1253285"/>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ln>
        <a:effectLst/>
      </dgm:spPr>
      <dgm:t>
        <a:bodyPr/>
        <a:lstStyle/>
        <a:p>
          <a:pPr>
            <a:buNone/>
          </a:pPr>
          <a:r>
            <a:rPr lang="en-US" sz="2400" b="1" i="0">
              <a:solidFill>
                <a:srgbClr val="FFFFFF"/>
              </a:solidFill>
              <a:latin typeface="Cambria" panose="02040503050406030204" pitchFamily="18" charset="0"/>
              <a:ea typeface="Cambria" panose="02040503050406030204" pitchFamily="18" charset="0"/>
              <a:cs typeface="+mn-cs"/>
            </a:rPr>
            <a:t>Giao dịch</a:t>
          </a:r>
          <a:endParaRPr lang="en-US" sz="2400" b="1">
            <a:solidFill>
              <a:srgbClr val="FFFFFF"/>
            </a:solidFill>
            <a:latin typeface="Cambria" panose="02040503050406030204" pitchFamily="18" charset="0"/>
            <a:ea typeface="Cambria" panose="02040503050406030204" pitchFamily="18" charset="0"/>
            <a:cs typeface="+mn-cs"/>
          </a:endParaRPr>
        </a:p>
      </dgm:t>
    </dgm:pt>
    <dgm:pt modelId="{E953A276-59B4-4E44-8904-15012CE732B1}" type="parTrans" cxnId="{D59E4AA4-5C82-4272-819D-A0C49DC6F887}">
      <dgm:prSet/>
      <dgm:spPr/>
      <dgm:t>
        <a:bodyPr/>
        <a:lstStyle/>
        <a:p>
          <a:endParaRPr lang="en-US" sz="2400" b="1">
            <a:latin typeface="Cambria" panose="02040503050406030204" pitchFamily="18" charset="0"/>
            <a:ea typeface="Cambria" panose="02040503050406030204" pitchFamily="18" charset="0"/>
          </a:endParaRPr>
        </a:p>
      </dgm:t>
    </dgm:pt>
    <dgm:pt modelId="{E01A891E-503B-4028-8BE0-73451396D9F3}" type="sibTrans" cxnId="{D59E4AA4-5C82-4272-819D-A0C49DC6F887}">
      <dgm:prSet/>
      <dgm:spPr/>
      <dgm:t>
        <a:bodyPr/>
        <a:lstStyle/>
        <a:p>
          <a:endParaRPr lang="en-US" sz="2400" b="1">
            <a:latin typeface="Cambria" panose="02040503050406030204" pitchFamily="18" charset="0"/>
            <a:ea typeface="Cambria" panose="02040503050406030204" pitchFamily="18" charset="0"/>
          </a:endParaRPr>
        </a:p>
      </dgm:t>
    </dgm:pt>
    <dgm:pt modelId="{92F8A87F-82C2-49BB-92CE-7D9F6A959343}" type="pres">
      <dgm:prSet presAssocID="{4C34198D-71C6-47E5-8DDA-5F1842A26ED8}" presName="Name0" presStyleCnt="0">
        <dgm:presLayoutVars>
          <dgm:dir/>
          <dgm:resizeHandles val="exact"/>
        </dgm:presLayoutVars>
      </dgm:prSet>
      <dgm:spPr/>
    </dgm:pt>
    <dgm:pt modelId="{1B4AA377-C322-4E9D-96DC-A721A58348B4}" type="pres">
      <dgm:prSet presAssocID="{E8A518E4-B15B-4E66-98B1-4C769755B50E}" presName="composite" presStyleCnt="0"/>
      <dgm:spPr/>
    </dgm:pt>
    <dgm:pt modelId="{C7E12DC0-E5E1-4B90-A208-3B5D3D53CCD1}" type="pres">
      <dgm:prSet presAssocID="{E8A518E4-B15B-4E66-98B1-4C769755B50E}" presName="imagSh" presStyleLbl="bgImgPlace1" presStyleIdx="0" presStyleCnt="6"/>
      <dgm:spPr>
        <a:xfrm>
          <a:off x="2930" y="0"/>
          <a:ext cx="1288293" cy="1253285"/>
        </a:xfrm>
        <a:prstGeom prst="roundRect">
          <a:avLst>
            <a:gd name="adj" fmla="val 10000"/>
          </a:avLst>
        </a:prstGeom>
        <a:solidFill>
          <a:srgbClr val="0F6FC6">
            <a:tint val="50000"/>
            <a:hueOff val="0"/>
            <a:satOff val="0"/>
            <a:lumOff val="0"/>
            <a:alphaOff val="0"/>
          </a:srgbClr>
        </a:solidFill>
        <a:ln w="25400" cap="flat" cmpd="sng" algn="ctr">
          <a:solidFill>
            <a:srgbClr val="FFFFFF">
              <a:hueOff val="0"/>
              <a:satOff val="0"/>
              <a:lumOff val="0"/>
              <a:alphaOff val="0"/>
            </a:srgbClr>
          </a:solidFill>
          <a:prstDash val="solid"/>
        </a:ln>
        <a:effectLst/>
      </dgm:spPr>
    </dgm:pt>
    <dgm:pt modelId="{CFA2C0E6-BADA-40F0-9128-F8B904894CC4}" type="pres">
      <dgm:prSet presAssocID="{E8A518E4-B15B-4E66-98B1-4C769755B50E}" presName="txNode" presStyleLbl="node1" presStyleIdx="0" presStyleCnt="6">
        <dgm:presLayoutVars>
          <dgm:bulletEnabled val="1"/>
        </dgm:presLayoutVars>
      </dgm:prSet>
      <dgm:spPr/>
    </dgm:pt>
    <dgm:pt modelId="{6C553816-2B11-48AE-94FD-0C0957712CAE}" type="pres">
      <dgm:prSet presAssocID="{4D19D399-B5D7-4804-8609-F406FE2953E2}" presName="sibTrans" presStyleLbl="sibTrans2D1" presStyleIdx="0" presStyleCnt="5"/>
      <dgm:spPr/>
    </dgm:pt>
    <dgm:pt modelId="{9303025D-1A29-4405-BF1C-37F332F454AE}" type="pres">
      <dgm:prSet presAssocID="{4D19D399-B5D7-4804-8609-F406FE2953E2}" presName="connTx" presStyleLbl="sibTrans2D1" presStyleIdx="0" presStyleCnt="5"/>
      <dgm:spPr/>
    </dgm:pt>
    <dgm:pt modelId="{ACDE8A6D-EC02-4AE4-B294-03108A8DAAE7}" type="pres">
      <dgm:prSet presAssocID="{839392E8-00AB-443B-A9D5-1E52974B2A39}" presName="composite" presStyleCnt="0"/>
      <dgm:spPr/>
    </dgm:pt>
    <dgm:pt modelId="{FE11FAC3-5CA5-452A-81DC-1419C4588E6A}" type="pres">
      <dgm:prSet presAssocID="{839392E8-00AB-443B-A9D5-1E52974B2A39}" presName="imagSh" presStyleLbl="bgImgPlace1" presStyleIdx="1" presStyleCnt="6"/>
      <dgm:spPr>
        <a:xfrm>
          <a:off x="2000235" y="0"/>
          <a:ext cx="1288293" cy="1253285"/>
        </a:xfrm>
        <a:prstGeom prst="roundRect">
          <a:avLst>
            <a:gd name="adj" fmla="val 10000"/>
          </a:avLst>
        </a:prstGeom>
        <a:solidFill>
          <a:srgbClr val="0F6FC6">
            <a:tint val="50000"/>
            <a:hueOff val="0"/>
            <a:satOff val="0"/>
            <a:lumOff val="0"/>
            <a:alphaOff val="0"/>
          </a:srgbClr>
        </a:solidFill>
        <a:ln w="25400" cap="flat" cmpd="sng" algn="ctr">
          <a:solidFill>
            <a:srgbClr val="FFFFFF">
              <a:hueOff val="0"/>
              <a:satOff val="0"/>
              <a:lumOff val="0"/>
              <a:alphaOff val="0"/>
            </a:srgbClr>
          </a:solidFill>
          <a:prstDash val="solid"/>
        </a:ln>
        <a:effectLst/>
      </dgm:spPr>
    </dgm:pt>
    <dgm:pt modelId="{03CE5D62-D0FA-46CA-B990-A1FD152CC209}" type="pres">
      <dgm:prSet presAssocID="{839392E8-00AB-443B-A9D5-1E52974B2A39}" presName="txNode" presStyleLbl="node1" presStyleIdx="1" presStyleCnt="6">
        <dgm:presLayoutVars>
          <dgm:bulletEnabled val="1"/>
        </dgm:presLayoutVars>
      </dgm:prSet>
      <dgm:spPr/>
    </dgm:pt>
    <dgm:pt modelId="{A216D683-CDA3-4D8C-9D48-04A4B9653B92}" type="pres">
      <dgm:prSet presAssocID="{8449BD11-B13E-47C8-AE61-B99E0D8AA522}" presName="sibTrans" presStyleLbl="sibTrans2D1" presStyleIdx="1" presStyleCnt="5"/>
      <dgm:spPr/>
    </dgm:pt>
    <dgm:pt modelId="{93B567E3-0F39-41F0-AC49-17F66D8F4C72}" type="pres">
      <dgm:prSet presAssocID="{8449BD11-B13E-47C8-AE61-B99E0D8AA522}" presName="connTx" presStyleLbl="sibTrans2D1" presStyleIdx="1" presStyleCnt="5"/>
      <dgm:spPr/>
    </dgm:pt>
    <dgm:pt modelId="{5F8E5C16-3892-4D7F-8206-282077EB2CA6}" type="pres">
      <dgm:prSet presAssocID="{75369F8A-8568-4DC2-B686-0AB2DD166727}" presName="composite" presStyleCnt="0"/>
      <dgm:spPr/>
    </dgm:pt>
    <dgm:pt modelId="{DD65D8CE-1583-4873-B50C-F7CD37136CCB}" type="pres">
      <dgm:prSet presAssocID="{75369F8A-8568-4DC2-B686-0AB2DD166727}" presName="imagSh" presStyleLbl="bgImgPlace1" presStyleIdx="2" presStyleCnt="6"/>
      <dgm:spPr>
        <a:xfrm>
          <a:off x="3997540" y="0"/>
          <a:ext cx="1288293" cy="1253285"/>
        </a:xfrm>
        <a:prstGeom prst="roundRect">
          <a:avLst>
            <a:gd name="adj" fmla="val 10000"/>
          </a:avLst>
        </a:prstGeom>
        <a:solidFill>
          <a:srgbClr val="0F6FC6">
            <a:tint val="50000"/>
            <a:hueOff val="0"/>
            <a:satOff val="0"/>
            <a:lumOff val="0"/>
            <a:alphaOff val="0"/>
          </a:srgbClr>
        </a:solidFill>
        <a:ln w="25400" cap="flat" cmpd="sng" algn="ctr">
          <a:solidFill>
            <a:srgbClr val="FFFFFF">
              <a:hueOff val="0"/>
              <a:satOff val="0"/>
              <a:lumOff val="0"/>
              <a:alphaOff val="0"/>
            </a:srgbClr>
          </a:solidFill>
          <a:prstDash val="solid"/>
        </a:ln>
        <a:effectLst/>
      </dgm:spPr>
    </dgm:pt>
    <dgm:pt modelId="{3AA0FECB-1783-4C0C-BF24-65B12B10DE6D}" type="pres">
      <dgm:prSet presAssocID="{75369F8A-8568-4DC2-B686-0AB2DD166727}" presName="txNode" presStyleLbl="node1" presStyleIdx="2" presStyleCnt="6">
        <dgm:presLayoutVars>
          <dgm:bulletEnabled val="1"/>
        </dgm:presLayoutVars>
      </dgm:prSet>
      <dgm:spPr/>
    </dgm:pt>
    <dgm:pt modelId="{D3849473-90B5-4BF2-B00D-D4ECDA3D5F88}" type="pres">
      <dgm:prSet presAssocID="{83861792-2911-4D5C-B9B7-921215E9071F}" presName="sibTrans" presStyleLbl="sibTrans2D1" presStyleIdx="2" presStyleCnt="5"/>
      <dgm:spPr/>
    </dgm:pt>
    <dgm:pt modelId="{51AE53D7-2EEC-4E3F-9C8A-8EEF885A8A15}" type="pres">
      <dgm:prSet presAssocID="{83861792-2911-4D5C-B9B7-921215E9071F}" presName="connTx" presStyleLbl="sibTrans2D1" presStyleIdx="2" presStyleCnt="5"/>
      <dgm:spPr/>
    </dgm:pt>
    <dgm:pt modelId="{831EA3A5-0E09-4191-AE7D-6D2DFC1C7CB2}" type="pres">
      <dgm:prSet presAssocID="{8CB52776-DA3D-41ED-A1DC-43E72589BCF1}" presName="composite" presStyleCnt="0"/>
      <dgm:spPr/>
    </dgm:pt>
    <dgm:pt modelId="{EEB72768-2077-4C58-98FB-AE62F0FCCC12}" type="pres">
      <dgm:prSet presAssocID="{8CB52776-DA3D-41ED-A1DC-43E72589BCF1}" presName="imagSh" presStyleLbl="bgImgPlace1" presStyleIdx="3" presStyleCnt="6"/>
      <dgm:spPr>
        <a:xfrm>
          <a:off x="5994845" y="0"/>
          <a:ext cx="1288293" cy="1253285"/>
        </a:xfrm>
        <a:prstGeom prst="roundRect">
          <a:avLst>
            <a:gd name="adj" fmla="val 10000"/>
          </a:avLst>
        </a:prstGeom>
        <a:solidFill>
          <a:srgbClr val="0F6FC6">
            <a:tint val="50000"/>
            <a:hueOff val="0"/>
            <a:satOff val="0"/>
            <a:lumOff val="0"/>
            <a:alphaOff val="0"/>
          </a:srgbClr>
        </a:solidFill>
        <a:ln w="25400" cap="flat" cmpd="sng" algn="ctr">
          <a:solidFill>
            <a:srgbClr val="FFFFFF">
              <a:hueOff val="0"/>
              <a:satOff val="0"/>
              <a:lumOff val="0"/>
              <a:alphaOff val="0"/>
            </a:srgbClr>
          </a:solidFill>
          <a:prstDash val="solid"/>
        </a:ln>
        <a:effectLst/>
      </dgm:spPr>
    </dgm:pt>
    <dgm:pt modelId="{791B2BA0-E775-4CBD-8503-194DC85669D7}" type="pres">
      <dgm:prSet presAssocID="{8CB52776-DA3D-41ED-A1DC-43E72589BCF1}" presName="txNode" presStyleLbl="node1" presStyleIdx="3" presStyleCnt="6">
        <dgm:presLayoutVars>
          <dgm:bulletEnabled val="1"/>
        </dgm:presLayoutVars>
      </dgm:prSet>
      <dgm:spPr/>
    </dgm:pt>
    <dgm:pt modelId="{0A56DFA3-35D2-4EA7-AC93-A95A5EEF9F53}" type="pres">
      <dgm:prSet presAssocID="{3B5712BD-8697-4AE7-9402-2A227A702C95}" presName="sibTrans" presStyleLbl="sibTrans2D1" presStyleIdx="3" presStyleCnt="5"/>
      <dgm:spPr/>
    </dgm:pt>
    <dgm:pt modelId="{92855311-9FB5-4D4C-8AC4-DF5FB66992CA}" type="pres">
      <dgm:prSet presAssocID="{3B5712BD-8697-4AE7-9402-2A227A702C95}" presName="connTx" presStyleLbl="sibTrans2D1" presStyleIdx="3" presStyleCnt="5"/>
      <dgm:spPr/>
    </dgm:pt>
    <dgm:pt modelId="{F11FB9DE-3DBD-4997-AC36-0412DB668771}" type="pres">
      <dgm:prSet presAssocID="{5DE4661C-6025-4F81-A1C4-9D4855691318}" presName="composite" presStyleCnt="0"/>
      <dgm:spPr/>
    </dgm:pt>
    <dgm:pt modelId="{E802907A-E280-4C60-B218-4A45752A0963}" type="pres">
      <dgm:prSet presAssocID="{5DE4661C-6025-4F81-A1C4-9D4855691318}" presName="imagSh" presStyleLbl="bgImgPlace1" presStyleIdx="4" presStyleCnt="6"/>
      <dgm:spPr>
        <a:xfrm>
          <a:off x="7992150" y="0"/>
          <a:ext cx="1288293" cy="1253285"/>
        </a:xfrm>
        <a:prstGeom prst="roundRect">
          <a:avLst>
            <a:gd name="adj" fmla="val 10000"/>
          </a:avLst>
        </a:prstGeom>
        <a:solidFill>
          <a:srgbClr val="0F6FC6">
            <a:tint val="50000"/>
            <a:hueOff val="0"/>
            <a:satOff val="0"/>
            <a:lumOff val="0"/>
            <a:alphaOff val="0"/>
          </a:srgbClr>
        </a:solidFill>
        <a:ln w="25400" cap="flat" cmpd="sng" algn="ctr">
          <a:solidFill>
            <a:srgbClr val="FFFFFF">
              <a:hueOff val="0"/>
              <a:satOff val="0"/>
              <a:lumOff val="0"/>
              <a:alphaOff val="0"/>
            </a:srgbClr>
          </a:solidFill>
          <a:prstDash val="solid"/>
        </a:ln>
        <a:effectLst/>
      </dgm:spPr>
    </dgm:pt>
    <dgm:pt modelId="{44F7EA23-E5FC-4E06-8B32-1AAEFE5BE23B}" type="pres">
      <dgm:prSet presAssocID="{5DE4661C-6025-4F81-A1C4-9D4855691318}" presName="txNode" presStyleLbl="node1" presStyleIdx="4" presStyleCnt="6">
        <dgm:presLayoutVars>
          <dgm:bulletEnabled val="1"/>
        </dgm:presLayoutVars>
      </dgm:prSet>
      <dgm:spPr/>
    </dgm:pt>
    <dgm:pt modelId="{81B0F1E6-44ED-44D3-A63A-19F2162F8739}" type="pres">
      <dgm:prSet presAssocID="{890D0C54-305B-4679-B22E-AFFE52C59D63}" presName="sibTrans" presStyleLbl="sibTrans2D1" presStyleIdx="4" presStyleCnt="5"/>
      <dgm:spPr/>
    </dgm:pt>
    <dgm:pt modelId="{0E505E04-8ADE-4317-A014-46AFB6AD2C8D}" type="pres">
      <dgm:prSet presAssocID="{890D0C54-305B-4679-B22E-AFFE52C59D63}" presName="connTx" presStyleLbl="sibTrans2D1" presStyleIdx="4" presStyleCnt="5"/>
      <dgm:spPr/>
    </dgm:pt>
    <dgm:pt modelId="{10DB2E57-5546-43E8-9951-29798BD2EE4D}" type="pres">
      <dgm:prSet presAssocID="{642447F4-F7D2-4870-8707-3BBE6113FF6F}" presName="composite" presStyleCnt="0"/>
      <dgm:spPr/>
    </dgm:pt>
    <dgm:pt modelId="{1D12F2CF-7F0F-45EC-941B-A64ED93F2A4B}" type="pres">
      <dgm:prSet presAssocID="{642447F4-F7D2-4870-8707-3BBE6113FF6F}" presName="imagSh" presStyleLbl="bgImgPlace1" presStyleIdx="5" presStyleCnt="6"/>
      <dgm:spPr>
        <a:xfrm>
          <a:off x="9989455" y="0"/>
          <a:ext cx="1288293" cy="1253285"/>
        </a:xfrm>
        <a:prstGeom prst="roundRect">
          <a:avLst>
            <a:gd name="adj" fmla="val 10000"/>
          </a:avLst>
        </a:prstGeom>
        <a:solidFill>
          <a:srgbClr val="0F6FC6">
            <a:tint val="50000"/>
            <a:hueOff val="0"/>
            <a:satOff val="0"/>
            <a:lumOff val="0"/>
            <a:alphaOff val="0"/>
          </a:srgbClr>
        </a:solidFill>
        <a:ln w="25400" cap="flat" cmpd="sng" algn="ctr">
          <a:solidFill>
            <a:srgbClr val="FFFFFF">
              <a:hueOff val="0"/>
              <a:satOff val="0"/>
              <a:lumOff val="0"/>
              <a:alphaOff val="0"/>
            </a:srgbClr>
          </a:solidFill>
          <a:prstDash val="solid"/>
        </a:ln>
        <a:effectLst/>
      </dgm:spPr>
    </dgm:pt>
    <dgm:pt modelId="{1F0B5FBE-C5B7-47C6-8AB3-5C173F2DEF58}" type="pres">
      <dgm:prSet presAssocID="{642447F4-F7D2-4870-8707-3BBE6113FF6F}" presName="txNode" presStyleLbl="node1" presStyleIdx="5" presStyleCnt="6">
        <dgm:presLayoutVars>
          <dgm:bulletEnabled val="1"/>
        </dgm:presLayoutVars>
      </dgm:prSet>
      <dgm:spPr/>
    </dgm:pt>
  </dgm:ptLst>
  <dgm:cxnLst>
    <dgm:cxn modelId="{3CDAE021-A292-4D87-B0B1-6A2457FF9C6F}" type="presOf" srcId="{83861792-2911-4D5C-B9B7-921215E9071F}" destId="{D3849473-90B5-4BF2-B00D-D4ECDA3D5F88}" srcOrd="0" destOrd="0" presId="urn:microsoft.com/office/officeart/2005/8/layout/hProcess10"/>
    <dgm:cxn modelId="{A066E033-EFA5-40FA-935E-D6D8306B31B6}" type="presOf" srcId="{4C34198D-71C6-47E5-8DDA-5F1842A26ED8}" destId="{92F8A87F-82C2-49BB-92CE-7D9F6A959343}" srcOrd="0" destOrd="0" presId="urn:microsoft.com/office/officeart/2005/8/layout/hProcess10"/>
    <dgm:cxn modelId="{1B82D744-904C-4D33-A218-3067913BD196}" srcId="{4C34198D-71C6-47E5-8DDA-5F1842A26ED8}" destId="{5DE4661C-6025-4F81-A1C4-9D4855691318}" srcOrd="4" destOrd="0" parTransId="{22C3B8CD-9107-4DD8-9E2B-AE1B8DD96D7F}" sibTransId="{890D0C54-305B-4679-B22E-AFFE52C59D63}"/>
    <dgm:cxn modelId="{67391049-E628-4929-9A43-4D6B69FD41F6}" srcId="{4C34198D-71C6-47E5-8DDA-5F1842A26ED8}" destId="{75369F8A-8568-4DC2-B686-0AB2DD166727}" srcOrd="2" destOrd="0" parTransId="{174B8645-BF7C-45D0-91CB-859A2D5EE462}" sibTransId="{83861792-2911-4D5C-B9B7-921215E9071F}"/>
    <dgm:cxn modelId="{9A365170-253D-4DCC-893A-F69C26690BD8}" type="presOf" srcId="{3B5712BD-8697-4AE7-9402-2A227A702C95}" destId="{92855311-9FB5-4D4C-8AC4-DF5FB66992CA}" srcOrd="1" destOrd="0" presId="urn:microsoft.com/office/officeart/2005/8/layout/hProcess10"/>
    <dgm:cxn modelId="{BE57CA52-A8ED-40C4-9CF8-BA81AF29CC8E}" type="presOf" srcId="{E8A518E4-B15B-4E66-98B1-4C769755B50E}" destId="{CFA2C0E6-BADA-40F0-9128-F8B904894CC4}" srcOrd="0" destOrd="0" presId="urn:microsoft.com/office/officeart/2005/8/layout/hProcess10"/>
    <dgm:cxn modelId="{2C1C3755-4811-4043-84ED-5E260132C4D4}" type="presOf" srcId="{642447F4-F7D2-4870-8707-3BBE6113FF6F}" destId="{1F0B5FBE-C5B7-47C6-8AB3-5C173F2DEF58}" srcOrd="0" destOrd="0" presId="urn:microsoft.com/office/officeart/2005/8/layout/hProcess10"/>
    <dgm:cxn modelId="{74565E8B-3F82-444A-ABC4-4CE8560A1723}" srcId="{4C34198D-71C6-47E5-8DDA-5F1842A26ED8}" destId="{E8A518E4-B15B-4E66-98B1-4C769755B50E}" srcOrd="0" destOrd="0" parTransId="{F94C2FF2-7AE5-4D67-9822-886596FA9525}" sibTransId="{4D19D399-B5D7-4804-8609-F406FE2953E2}"/>
    <dgm:cxn modelId="{765D8494-8630-40DB-B15F-B4723AB08EB1}" type="presOf" srcId="{890D0C54-305B-4679-B22E-AFFE52C59D63}" destId="{81B0F1E6-44ED-44D3-A63A-19F2162F8739}" srcOrd="0" destOrd="0" presId="urn:microsoft.com/office/officeart/2005/8/layout/hProcess10"/>
    <dgm:cxn modelId="{6BB7A895-516E-4093-86CD-8AAE6F6AD8BB}" type="presOf" srcId="{83861792-2911-4D5C-B9B7-921215E9071F}" destId="{51AE53D7-2EEC-4E3F-9C8A-8EEF885A8A15}" srcOrd="1" destOrd="0" presId="urn:microsoft.com/office/officeart/2005/8/layout/hProcess10"/>
    <dgm:cxn modelId="{926E149D-66E8-436F-AD40-4F910613CCCF}" type="presOf" srcId="{8449BD11-B13E-47C8-AE61-B99E0D8AA522}" destId="{A216D683-CDA3-4D8C-9D48-04A4B9653B92}" srcOrd="0" destOrd="0" presId="urn:microsoft.com/office/officeart/2005/8/layout/hProcess10"/>
    <dgm:cxn modelId="{E435C4A2-7A3B-4F16-8CE0-04630D3EC9F5}" type="presOf" srcId="{4D19D399-B5D7-4804-8609-F406FE2953E2}" destId="{9303025D-1A29-4405-BF1C-37F332F454AE}" srcOrd="1" destOrd="0" presId="urn:microsoft.com/office/officeart/2005/8/layout/hProcess10"/>
    <dgm:cxn modelId="{D59E4AA4-5C82-4272-819D-A0C49DC6F887}" srcId="{4C34198D-71C6-47E5-8DDA-5F1842A26ED8}" destId="{642447F4-F7D2-4870-8707-3BBE6113FF6F}" srcOrd="5" destOrd="0" parTransId="{E953A276-59B4-4E44-8904-15012CE732B1}" sibTransId="{E01A891E-503B-4028-8BE0-73451396D9F3}"/>
    <dgm:cxn modelId="{5419A4AB-1904-4B2C-BE1B-311F4EE596D9}" srcId="{4C34198D-71C6-47E5-8DDA-5F1842A26ED8}" destId="{8CB52776-DA3D-41ED-A1DC-43E72589BCF1}" srcOrd="3" destOrd="0" parTransId="{BD59556F-5E44-4BE7-881A-7B0CC93CFE9F}" sibTransId="{3B5712BD-8697-4AE7-9402-2A227A702C95}"/>
    <dgm:cxn modelId="{869AF9AB-1F4A-409F-B018-F2EB1BFB623C}" type="presOf" srcId="{3B5712BD-8697-4AE7-9402-2A227A702C95}" destId="{0A56DFA3-35D2-4EA7-AC93-A95A5EEF9F53}" srcOrd="0" destOrd="0" presId="urn:microsoft.com/office/officeart/2005/8/layout/hProcess10"/>
    <dgm:cxn modelId="{968D61B0-7A3B-484A-B1C8-37AFF1252BF9}" type="presOf" srcId="{8449BD11-B13E-47C8-AE61-B99E0D8AA522}" destId="{93B567E3-0F39-41F0-AC49-17F66D8F4C72}" srcOrd="1" destOrd="0" presId="urn:microsoft.com/office/officeart/2005/8/layout/hProcess10"/>
    <dgm:cxn modelId="{029493B1-4F3B-4A07-9876-EA0E881E1B4C}" type="presOf" srcId="{75369F8A-8568-4DC2-B686-0AB2DD166727}" destId="{3AA0FECB-1783-4C0C-BF24-65B12B10DE6D}" srcOrd="0" destOrd="0" presId="urn:microsoft.com/office/officeart/2005/8/layout/hProcess10"/>
    <dgm:cxn modelId="{478D8FB7-196A-41FF-8351-52E893972DD0}" type="presOf" srcId="{5DE4661C-6025-4F81-A1C4-9D4855691318}" destId="{44F7EA23-E5FC-4E06-8B32-1AAEFE5BE23B}" srcOrd="0" destOrd="0" presId="urn:microsoft.com/office/officeart/2005/8/layout/hProcess10"/>
    <dgm:cxn modelId="{05987DCE-3DC9-4710-8699-02530AF0980F}" type="presOf" srcId="{839392E8-00AB-443B-A9D5-1E52974B2A39}" destId="{03CE5D62-D0FA-46CA-B990-A1FD152CC209}" srcOrd="0" destOrd="0" presId="urn:microsoft.com/office/officeart/2005/8/layout/hProcess10"/>
    <dgm:cxn modelId="{3470A4D3-2630-48E0-9667-FB26B5C5FD2F}" type="presOf" srcId="{4D19D399-B5D7-4804-8609-F406FE2953E2}" destId="{6C553816-2B11-48AE-94FD-0C0957712CAE}" srcOrd="0" destOrd="0" presId="urn:microsoft.com/office/officeart/2005/8/layout/hProcess10"/>
    <dgm:cxn modelId="{51DCB9EB-B196-43C1-8318-DD539D621E5C}" type="presOf" srcId="{890D0C54-305B-4679-B22E-AFFE52C59D63}" destId="{0E505E04-8ADE-4317-A014-46AFB6AD2C8D}" srcOrd="1" destOrd="0" presId="urn:microsoft.com/office/officeart/2005/8/layout/hProcess10"/>
    <dgm:cxn modelId="{79652DEF-9076-4AA4-97C6-1B54B72B46E4}" srcId="{4C34198D-71C6-47E5-8DDA-5F1842A26ED8}" destId="{839392E8-00AB-443B-A9D5-1E52974B2A39}" srcOrd="1" destOrd="0" parTransId="{402A927B-EC26-4B76-A8B1-AA0D1EE2EA44}" sibTransId="{8449BD11-B13E-47C8-AE61-B99E0D8AA522}"/>
    <dgm:cxn modelId="{4F5707FE-6751-4EE5-B18C-0B1660E84538}" type="presOf" srcId="{8CB52776-DA3D-41ED-A1DC-43E72589BCF1}" destId="{791B2BA0-E775-4CBD-8503-194DC85669D7}" srcOrd="0" destOrd="0" presId="urn:microsoft.com/office/officeart/2005/8/layout/hProcess10"/>
    <dgm:cxn modelId="{1E0F6C67-4A65-4218-924E-CCA15C860C59}" type="presParOf" srcId="{92F8A87F-82C2-49BB-92CE-7D9F6A959343}" destId="{1B4AA377-C322-4E9D-96DC-A721A58348B4}" srcOrd="0" destOrd="0" presId="urn:microsoft.com/office/officeart/2005/8/layout/hProcess10"/>
    <dgm:cxn modelId="{E024757B-E80C-4426-ABC6-A2FB8D62E74B}" type="presParOf" srcId="{1B4AA377-C322-4E9D-96DC-A721A58348B4}" destId="{C7E12DC0-E5E1-4B90-A208-3B5D3D53CCD1}" srcOrd="0" destOrd="0" presId="urn:microsoft.com/office/officeart/2005/8/layout/hProcess10"/>
    <dgm:cxn modelId="{8820D051-3020-4FAB-A59D-CED986D4F591}" type="presParOf" srcId="{1B4AA377-C322-4E9D-96DC-A721A58348B4}" destId="{CFA2C0E6-BADA-40F0-9128-F8B904894CC4}" srcOrd="1" destOrd="0" presId="urn:microsoft.com/office/officeart/2005/8/layout/hProcess10"/>
    <dgm:cxn modelId="{DD0F8BDE-7567-49D6-973D-0C69D1811FCF}" type="presParOf" srcId="{92F8A87F-82C2-49BB-92CE-7D9F6A959343}" destId="{6C553816-2B11-48AE-94FD-0C0957712CAE}" srcOrd="1" destOrd="0" presId="urn:microsoft.com/office/officeart/2005/8/layout/hProcess10"/>
    <dgm:cxn modelId="{5AC0128D-DB54-4566-989B-72D5C4236412}" type="presParOf" srcId="{6C553816-2B11-48AE-94FD-0C0957712CAE}" destId="{9303025D-1A29-4405-BF1C-37F332F454AE}" srcOrd="0" destOrd="0" presId="urn:microsoft.com/office/officeart/2005/8/layout/hProcess10"/>
    <dgm:cxn modelId="{B85F1F08-6A40-469E-AD4B-8778DE165A3D}" type="presParOf" srcId="{92F8A87F-82C2-49BB-92CE-7D9F6A959343}" destId="{ACDE8A6D-EC02-4AE4-B294-03108A8DAAE7}" srcOrd="2" destOrd="0" presId="urn:microsoft.com/office/officeart/2005/8/layout/hProcess10"/>
    <dgm:cxn modelId="{1F2BB870-875F-4E35-9330-9D26542F5737}" type="presParOf" srcId="{ACDE8A6D-EC02-4AE4-B294-03108A8DAAE7}" destId="{FE11FAC3-5CA5-452A-81DC-1419C4588E6A}" srcOrd="0" destOrd="0" presId="urn:microsoft.com/office/officeart/2005/8/layout/hProcess10"/>
    <dgm:cxn modelId="{87B359EC-C10E-43CF-8A00-B234807C404E}" type="presParOf" srcId="{ACDE8A6D-EC02-4AE4-B294-03108A8DAAE7}" destId="{03CE5D62-D0FA-46CA-B990-A1FD152CC209}" srcOrd="1" destOrd="0" presId="urn:microsoft.com/office/officeart/2005/8/layout/hProcess10"/>
    <dgm:cxn modelId="{6B278BF9-BC8C-4DAB-AEC5-630954992262}" type="presParOf" srcId="{92F8A87F-82C2-49BB-92CE-7D9F6A959343}" destId="{A216D683-CDA3-4D8C-9D48-04A4B9653B92}" srcOrd="3" destOrd="0" presId="urn:microsoft.com/office/officeart/2005/8/layout/hProcess10"/>
    <dgm:cxn modelId="{B97B260F-7D8B-4195-A4A1-81CF9B47ACB2}" type="presParOf" srcId="{A216D683-CDA3-4D8C-9D48-04A4B9653B92}" destId="{93B567E3-0F39-41F0-AC49-17F66D8F4C72}" srcOrd="0" destOrd="0" presId="urn:microsoft.com/office/officeart/2005/8/layout/hProcess10"/>
    <dgm:cxn modelId="{F3D3BDD2-602A-46DE-9D28-2116CF437F3E}" type="presParOf" srcId="{92F8A87F-82C2-49BB-92CE-7D9F6A959343}" destId="{5F8E5C16-3892-4D7F-8206-282077EB2CA6}" srcOrd="4" destOrd="0" presId="urn:microsoft.com/office/officeart/2005/8/layout/hProcess10"/>
    <dgm:cxn modelId="{674A5821-897C-4E1C-B726-E63E5CB26640}" type="presParOf" srcId="{5F8E5C16-3892-4D7F-8206-282077EB2CA6}" destId="{DD65D8CE-1583-4873-B50C-F7CD37136CCB}" srcOrd="0" destOrd="0" presId="urn:microsoft.com/office/officeart/2005/8/layout/hProcess10"/>
    <dgm:cxn modelId="{250FA7AA-94AC-40A7-83EA-25F8949391F0}" type="presParOf" srcId="{5F8E5C16-3892-4D7F-8206-282077EB2CA6}" destId="{3AA0FECB-1783-4C0C-BF24-65B12B10DE6D}" srcOrd="1" destOrd="0" presId="urn:microsoft.com/office/officeart/2005/8/layout/hProcess10"/>
    <dgm:cxn modelId="{F4C80972-C838-4735-848A-BB4A31FAEFC8}" type="presParOf" srcId="{92F8A87F-82C2-49BB-92CE-7D9F6A959343}" destId="{D3849473-90B5-4BF2-B00D-D4ECDA3D5F88}" srcOrd="5" destOrd="0" presId="urn:microsoft.com/office/officeart/2005/8/layout/hProcess10"/>
    <dgm:cxn modelId="{B0FEB9FD-5675-495F-891E-0AA93F216553}" type="presParOf" srcId="{D3849473-90B5-4BF2-B00D-D4ECDA3D5F88}" destId="{51AE53D7-2EEC-4E3F-9C8A-8EEF885A8A15}" srcOrd="0" destOrd="0" presId="urn:microsoft.com/office/officeart/2005/8/layout/hProcess10"/>
    <dgm:cxn modelId="{5FFD99D6-BA60-4D46-AE51-40279CF7C2B8}" type="presParOf" srcId="{92F8A87F-82C2-49BB-92CE-7D9F6A959343}" destId="{831EA3A5-0E09-4191-AE7D-6D2DFC1C7CB2}" srcOrd="6" destOrd="0" presId="urn:microsoft.com/office/officeart/2005/8/layout/hProcess10"/>
    <dgm:cxn modelId="{371DE34C-30AB-4A64-9B55-96AE5CBF93F2}" type="presParOf" srcId="{831EA3A5-0E09-4191-AE7D-6D2DFC1C7CB2}" destId="{EEB72768-2077-4C58-98FB-AE62F0FCCC12}" srcOrd="0" destOrd="0" presId="urn:microsoft.com/office/officeart/2005/8/layout/hProcess10"/>
    <dgm:cxn modelId="{5272DD6B-6218-4C7A-A905-13CB798E92EF}" type="presParOf" srcId="{831EA3A5-0E09-4191-AE7D-6D2DFC1C7CB2}" destId="{791B2BA0-E775-4CBD-8503-194DC85669D7}" srcOrd="1" destOrd="0" presId="urn:microsoft.com/office/officeart/2005/8/layout/hProcess10"/>
    <dgm:cxn modelId="{FCE78A00-FF9F-4DCF-B662-28BE35E96DD1}" type="presParOf" srcId="{92F8A87F-82C2-49BB-92CE-7D9F6A959343}" destId="{0A56DFA3-35D2-4EA7-AC93-A95A5EEF9F53}" srcOrd="7" destOrd="0" presId="urn:microsoft.com/office/officeart/2005/8/layout/hProcess10"/>
    <dgm:cxn modelId="{3F9EA867-8D6A-4F2D-B863-D021512A4C92}" type="presParOf" srcId="{0A56DFA3-35D2-4EA7-AC93-A95A5EEF9F53}" destId="{92855311-9FB5-4D4C-8AC4-DF5FB66992CA}" srcOrd="0" destOrd="0" presId="urn:microsoft.com/office/officeart/2005/8/layout/hProcess10"/>
    <dgm:cxn modelId="{1B48CAD9-904C-4A82-BCB0-C411D0ABC6D3}" type="presParOf" srcId="{92F8A87F-82C2-49BB-92CE-7D9F6A959343}" destId="{F11FB9DE-3DBD-4997-AC36-0412DB668771}" srcOrd="8" destOrd="0" presId="urn:microsoft.com/office/officeart/2005/8/layout/hProcess10"/>
    <dgm:cxn modelId="{86D2FFBF-55D4-4FB1-8300-175D5B433C02}" type="presParOf" srcId="{F11FB9DE-3DBD-4997-AC36-0412DB668771}" destId="{E802907A-E280-4C60-B218-4A45752A0963}" srcOrd="0" destOrd="0" presId="urn:microsoft.com/office/officeart/2005/8/layout/hProcess10"/>
    <dgm:cxn modelId="{8BDFB2EC-D117-4FAA-A15E-41D138EAE213}" type="presParOf" srcId="{F11FB9DE-3DBD-4997-AC36-0412DB668771}" destId="{44F7EA23-E5FC-4E06-8B32-1AAEFE5BE23B}" srcOrd="1" destOrd="0" presId="urn:microsoft.com/office/officeart/2005/8/layout/hProcess10"/>
    <dgm:cxn modelId="{68F4043D-9AF8-460A-8EF3-02F257F335DE}" type="presParOf" srcId="{92F8A87F-82C2-49BB-92CE-7D9F6A959343}" destId="{81B0F1E6-44ED-44D3-A63A-19F2162F8739}" srcOrd="9" destOrd="0" presId="urn:microsoft.com/office/officeart/2005/8/layout/hProcess10"/>
    <dgm:cxn modelId="{12EE1F84-C65A-483E-9C1C-8382F3E57EB1}" type="presParOf" srcId="{81B0F1E6-44ED-44D3-A63A-19F2162F8739}" destId="{0E505E04-8ADE-4317-A014-46AFB6AD2C8D}" srcOrd="0" destOrd="0" presId="urn:microsoft.com/office/officeart/2005/8/layout/hProcess10"/>
    <dgm:cxn modelId="{E84978FC-0B50-479B-AD06-930E8DD488DB}" type="presParOf" srcId="{92F8A87F-82C2-49BB-92CE-7D9F6A959343}" destId="{10DB2E57-5546-43E8-9951-29798BD2EE4D}" srcOrd="10" destOrd="0" presId="urn:microsoft.com/office/officeart/2005/8/layout/hProcess10"/>
    <dgm:cxn modelId="{4ECE6651-56AE-4CBB-9193-B87141D3BD95}" type="presParOf" srcId="{10DB2E57-5546-43E8-9951-29798BD2EE4D}" destId="{1D12F2CF-7F0F-45EC-941B-A64ED93F2A4B}" srcOrd="0" destOrd="0" presId="urn:microsoft.com/office/officeart/2005/8/layout/hProcess10"/>
    <dgm:cxn modelId="{5B1A3CFA-CFE0-4C13-87BD-85934F253B7A}" type="presParOf" srcId="{10DB2E57-5546-43E8-9951-29798BD2EE4D}" destId="{1F0B5FBE-C5B7-47C6-8AB3-5C173F2DEF58}" srcOrd="1" destOrd="0" presId="urn:microsoft.com/office/officeart/2005/8/layout/hProcess10"/>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0360E1-9CF8-4A0D-818B-F43FBD870C6C}">
      <dsp:nvSpPr>
        <dsp:cNvPr id="0" name=""/>
        <dsp:cNvSpPr/>
      </dsp:nvSpPr>
      <dsp:spPr>
        <a:xfrm>
          <a:off x="1282" y="291899"/>
          <a:ext cx="3221963" cy="1243677"/>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87E03C07-A1E8-4A10-BC10-2C1F37304B16}">
      <dsp:nvSpPr>
        <dsp:cNvPr id="0" name=""/>
        <dsp:cNvSpPr/>
      </dsp:nvSpPr>
      <dsp:spPr>
        <a:xfrm>
          <a:off x="860472" y="602818"/>
          <a:ext cx="2720768" cy="1243677"/>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dirty="0">
              <a:solidFill>
                <a:srgbClr val="17406D"/>
              </a:solidFill>
              <a:latin typeface="Cambria" panose="02040503050406030204" pitchFamily="18" charset="0"/>
              <a:ea typeface="Cambria" panose="02040503050406030204" pitchFamily="18" charset="0"/>
              <a:cs typeface="+mn-cs"/>
            </a:rPr>
            <a:t>KPI</a:t>
          </a:r>
          <a:endParaRPr lang="en-US" sz="2200" b="1" kern="1200" dirty="0">
            <a:solidFill>
              <a:srgbClr val="17406D"/>
            </a:solidFill>
            <a:latin typeface="Cambria" panose="02040503050406030204" pitchFamily="18" charset="0"/>
            <a:ea typeface="Cambria" panose="02040503050406030204" pitchFamily="18" charset="0"/>
            <a:cs typeface="+mn-cs"/>
          </a:endParaRPr>
        </a:p>
      </dsp:txBody>
      <dsp:txXfrm>
        <a:off x="896898" y="639244"/>
        <a:ext cx="2647916" cy="1170825"/>
      </dsp:txXfrm>
    </dsp:sp>
    <dsp:sp modelId="{01E28DE3-D2A4-4D5B-8683-C82D6D71D370}">
      <dsp:nvSpPr>
        <dsp:cNvPr id="0" name=""/>
        <dsp:cNvSpPr/>
      </dsp:nvSpPr>
      <dsp:spPr>
        <a:xfrm>
          <a:off x="3681480" y="291899"/>
          <a:ext cx="3221963" cy="1243677"/>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554DF4F0-8FA2-48E4-8DCC-602384CB7D3A}">
      <dsp:nvSpPr>
        <dsp:cNvPr id="0" name=""/>
        <dsp:cNvSpPr/>
      </dsp:nvSpPr>
      <dsp:spPr>
        <a:xfrm>
          <a:off x="4540670" y="602818"/>
          <a:ext cx="2720768" cy="1243677"/>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a:solidFill>
                <a:srgbClr val="17406D"/>
              </a:solidFill>
              <a:latin typeface="Cambria" panose="02040503050406030204" pitchFamily="18" charset="0"/>
              <a:ea typeface="Cambria" panose="02040503050406030204" pitchFamily="18" charset="0"/>
              <a:cs typeface="+mn-cs"/>
            </a:rPr>
            <a:t>Phương pháp</a:t>
          </a:r>
          <a:endParaRPr lang="en-US" sz="2200" b="1" kern="1200">
            <a:solidFill>
              <a:srgbClr val="17406D"/>
            </a:solidFill>
            <a:latin typeface="Cambria" panose="02040503050406030204" pitchFamily="18" charset="0"/>
            <a:ea typeface="Cambria" panose="02040503050406030204" pitchFamily="18" charset="0"/>
            <a:cs typeface="+mn-cs"/>
          </a:endParaRPr>
        </a:p>
      </dsp:txBody>
      <dsp:txXfrm>
        <a:off x="4577096" y="639244"/>
        <a:ext cx="2647916" cy="1170825"/>
      </dsp:txXfrm>
    </dsp:sp>
    <dsp:sp modelId="{B4664415-C8C3-43A5-B03F-4AD4A428614C}">
      <dsp:nvSpPr>
        <dsp:cNvPr id="0" name=""/>
        <dsp:cNvSpPr/>
      </dsp:nvSpPr>
      <dsp:spPr>
        <a:xfrm>
          <a:off x="7361678" y="291899"/>
          <a:ext cx="3221963" cy="1243677"/>
        </a:xfrm>
        <a:prstGeom prst="chevron">
          <a:avLst>
            <a:gd name="adj" fmla="val 40000"/>
          </a:avLst>
        </a:prstGeom>
        <a:solidFill>
          <a:srgbClr val="FFFFFF">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sp>
    <dsp:sp modelId="{9CC9E9B9-401E-43FB-A0DC-66B89588566F}">
      <dsp:nvSpPr>
        <dsp:cNvPr id="0" name=""/>
        <dsp:cNvSpPr/>
      </dsp:nvSpPr>
      <dsp:spPr>
        <a:xfrm>
          <a:off x="8220868" y="602818"/>
          <a:ext cx="2720768" cy="1243677"/>
        </a:xfrm>
        <a:prstGeom prst="roundRect">
          <a:avLst>
            <a:gd name="adj" fmla="val 10000"/>
          </a:avLst>
        </a:prstGeom>
        <a:solidFill>
          <a:srgbClr val="0F6FC6">
            <a:alpha val="90000"/>
            <a:tint val="40000"/>
            <a:hueOff val="0"/>
            <a:satOff val="0"/>
            <a:lumOff val="0"/>
            <a:alphaOff val="0"/>
          </a:srgb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156464" tIns="156464" rIns="156464" bIns="156464" numCol="1" spcCol="1270" anchor="ctr" anchorCtr="0">
          <a:noAutofit/>
        </a:bodyPr>
        <a:lstStyle/>
        <a:p>
          <a:pPr marL="0" lvl="0" indent="0" algn="ctr" defTabSz="977900">
            <a:lnSpc>
              <a:spcPct val="90000"/>
            </a:lnSpc>
            <a:spcBef>
              <a:spcPct val="0"/>
            </a:spcBef>
            <a:spcAft>
              <a:spcPct val="35000"/>
            </a:spcAft>
            <a:buNone/>
          </a:pPr>
          <a:r>
            <a:rPr lang="en-US" sz="2200" b="1" i="0" kern="1200" dirty="0" err="1">
              <a:solidFill>
                <a:srgbClr val="17406D"/>
              </a:solidFill>
              <a:latin typeface="Cambria" panose="02040503050406030204" pitchFamily="18" charset="0"/>
              <a:ea typeface="Cambria" panose="02040503050406030204" pitchFamily="18" charset="0"/>
              <a:cs typeface="+mn-cs"/>
            </a:rPr>
            <a:t>Cơ</a:t>
          </a:r>
          <a:r>
            <a:rPr lang="en-US" sz="2200" b="1" i="0" kern="1200" dirty="0">
              <a:solidFill>
                <a:srgbClr val="17406D"/>
              </a:solidFill>
              <a:latin typeface="Cambria" panose="02040503050406030204" pitchFamily="18" charset="0"/>
              <a:ea typeface="Cambria" panose="02040503050406030204" pitchFamily="18" charset="0"/>
              <a:cs typeface="+mn-cs"/>
            </a:rPr>
            <a:t> </a:t>
          </a:r>
          <a:r>
            <a:rPr lang="en-US" sz="2200" b="1" i="0" kern="1200" dirty="0" err="1">
              <a:solidFill>
                <a:srgbClr val="17406D"/>
              </a:solidFill>
              <a:latin typeface="Cambria" panose="02040503050406030204" pitchFamily="18" charset="0"/>
              <a:ea typeface="Cambria" panose="02040503050406030204" pitchFamily="18" charset="0"/>
              <a:cs typeface="+mn-cs"/>
            </a:rPr>
            <a:t>chế</a:t>
          </a:r>
          <a:r>
            <a:rPr lang="en-US" sz="2200" b="1" i="0" kern="1200" dirty="0">
              <a:solidFill>
                <a:srgbClr val="17406D"/>
              </a:solidFill>
              <a:latin typeface="Cambria" panose="02040503050406030204" pitchFamily="18" charset="0"/>
              <a:ea typeface="Cambria" panose="02040503050406030204" pitchFamily="18" charset="0"/>
              <a:cs typeface="+mn-cs"/>
            </a:rPr>
            <a:t> </a:t>
          </a:r>
          <a:r>
            <a:rPr lang="en-US" sz="2200" b="1" i="0" kern="1200" dirty="0" err="1">
              <a:solidFill>
                <a:srgbClr val="17406D"/>
              </a:solidFill>
              <a:latin typeface="Cambria" panose="02040503050406030204" pitchFamily="18" charset="0"/>
              <a:ea typeface="Cambria" panose="02040503050406030204" pitchFamily="18" charset="0"/>
              <a:cs typeface="+mn-cs"/>
            </a:rPr>
            <a:t>theo</a:t>
          </a:r>
          <a:r>
            <a:rPr lang="en-US" sz="2200" b="1" i="0" kern="1200" dirty="0">
              <a:solidFill>
                <a:srgbClr val="17406D"/>
              </a:solidFill>
              <a:latin typeface="Cambria" panose="02040503050406030204" pitchFamily="18" charset="0"/>
              <a:ea typeface="Cambria" panose="02040503050406030204" pitchFamily="18" charset="0"/>
              <a:cs typeface="+mn-cs"/>
            </a:rPr>
            <a:t> </a:t>
          </a:r>
          <a:r>
            <a:rPr lang="en-US" sz="2200" b="1" i="0" kern="1200" dirty="0" err="1">
              <a:solidFill>
                <a:srgbClr val="17406D"/>
              </a:solidFill>
              <a:latin typeface="Cambria" panose="02040503050406030204" pitchFamily="18" charset="0"/>
              <a:ea typeface="Cambria" panose="02040503050406030204" pitchFamily="18" charset="0"/>
              <a:cs typeface="+mn-cs"/>
            </a:rPr>
            <a:t>dõi</a:t>
          </a:r>
          <a:r>
            <a:rPr lang="en-US" sz="2200" b="1" i="0" kern="1200" dirty="0">
              <a:solidFill>
                <a:srgbClr val="17406D"/>
              </a:solidFill>
              <a:latin typeface="Cambria" panose="02040503050406030204" pitchFamily="18" charset="0"/>
              <a:ea typeface="Cambria" panose="02040503050406030204" pitchFamily="18" charset="0"/>
              <a:cs typeface="+mn-cs"/>
            </a:rPr>
            <a:t> &amp; </a:t>
          </a:r>
          <a:r>
            <a:rPr lang="en-US" sz="2200" b="1" i="0" kern="1200" dirty="0" err="1">
              <a:solidFill>
                <a:srgbClr val="17406D"/>
              </a:solidFill>
              <a:latin typeface="Cambria" panose="02040503050406030204" pitchFamily="18" charset="0"/>
              <a:ea typeface="Cambria" panose="02040503050406030204" pitchFamily="18" charset="0"/>
              <a:cs typeface="+mn-cs"/>
            </a:rPr>
            <a:t>đánh</a:t>
          </a:r>
          <a:r>
            <a:rPr lang="en-US" sz="2200" b="1" i="0" kern="1200" dirty="0">
              <a:solidFill>
                <a:srgbClr val="17406D"/>
              </a:solidFill>
              <a:latin typeface="Cambria" panose="02040503050406030204" pitchFamily="18" charset="0"/>
              <a:ea typeface="Cambria" panose="02040503050406030204" pitchFamily="18" charset="0"/>
              <a:cs typeface="+mn-cs"/>
            </a:rPr>
            <a:t> </a:t>
          </a:r>
          <a:r>
            <a:rPr lang="en-US" sz="2200" b="1" i="0" kern="1200" dirty="0" err="1">
              <a:solidFill>
                <a:srgbClr val="17406D"/>
              </a:solidFill>
              <a:latin typeface="Cambria" panose="02040503050406030204" pitchFamily="18" charset="0"/>
              <a:ea typeface="Cambria" panose="02040503050406030204" pitchFamily="18" charset="0"/>
              <a:cs typeface="+mn-cs"/>
            </a:rPr>
            <a:t>giá</a:t>
          </a:r>
          <a:r>
            <a:rPr lang="en-US" sz="2200" b="1" i="0" kern="1200" dirty="0">
              <a:solidFill>
                <a:srgbClr val="17406D"/>
              </a:solidFill>
              <a:latin typeface="Cambria" panose="02040503050406030204" pitchFamily="18" charset="0"/>
              <a:ea typeface="Cambria" panose="02040503050406030204" pitchFamily="18" charset="0"/>
              <a:cs typeface="+mn-cs"/>
            </a:rPr>
            <a:t> </a:t>
          </a:r>
          <a:r>
            <a:rPr lang="en-US" sz="2200" b="1" i="0" kern="1200" dirty="0" err="1">
              <a:solidFill>
                <a:srgbClr val="17406D"/>
              </a:solidFill>
              <a:latin typeface="Cambria" panose="02040503050406030204" pitchFamily="18" charset="0"/>
              <a:ea typeface="Cambria" panose="02040503050406030204" pitchFamily="18" charset="0"/>
              <a:cs typeface="+mn-cs"/>
            </a:rPr>
            <a:t>định</a:t>
          </a:r>
          <a:r>
            <a:rPr lang="en-US" sz="2200" b="1" i="0" kern="1200" dirty="0">
              <a:solidFill>
                <a:srgbClr val="17406D"/>
              </a:solidFill>
              <a:latin typeface="Cambria" panose="02040503050406030204" pitchFamily="18" charset="0"/>
              <a:ea typeface="Cambria" panose="02040503050406030204" pitchFamily="18" charset="0"/>
              <a:cs typeface="+mn-cs"/>
            </a:rPr>
            <a:t> </a:t>
          </a:r>
          <a:r>
            <a:rPr lang="en-US" sz="2200" b="1" i="0" kern="1200" dirty="0" err="1">
              <a:solidFill>
                <a:srgbClr val="17406D"/>
              </a:solidFill>
              <a:latin typeface="Cambria" panose="02040503050406030204" pitchFamily="18" charset="0"/>
              <a:ea typeface="Cambria" panose="02040503050406030204" pitchFamily="18" charset="0"/>
              <a:cs typeface="+mn-cs"/>
            </a:rPr>
            <a:t>kỳ</a:t>
          </a:r>
          <a:r>
            <a:rPr lang="en-US" sz="2200" b="1" i="0" kern="1200" dirty="0">
              <a:solidFill>
                <a:srgbClr val="17406D"/>
              </a:solidFill>
              <a:latin typeface="Cambria" panose="02040503050406030204" pitchFamily="18" charset="0"/>
              <a:ea typeface="Cambria" panose="02040503050406030204" pitchFamily="18" charset="0"/>
              <a:cs typeface="+mn-cs"/>
            </a:rPr>
            <a:t> (M&amp;E System) </a:t>
          </a:r>
          <a:endParaRPr lang="en-US" sz="2200" b="1" kern="1200" dirty="0">
            <a:solidFill>
              <a:srgbClr val="17406D"/>
            </a:solidFill>
            <a:latin typeface="Cambria" panose="02040503050406030204" pitchFamily="18" charset="0"/>
            <a:ea typeface="Cambria" panose="02040503050406030204" pitchFamily="18" charset="0"/>
            <a:cs typeface="+mn-cs"/>
          </a:endParaRPr>
        </a:p>
      </dsp:txBody>
      <dsp:txXfrm>
        <a:off x="8257294" y="639244"/>
        <a:ext cx="2647916" cy="117082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7E12DC0-E5E1-4B90-A208-3B5D3D53CCD1}">
      <dsp:nvSpPr>
        <dsp:cNvPr id="0" name=""/>
        <dsp:cNvSpPr/>
      </dsp:nvSpPr>
      <dsp:spPr>
        <a:xfrm>
          <a:off x="2930" y="0"/>
          <a:ext cx="1288293" cy="1253285"/>
        </a:xfrm>
        <a:prstGeom prst="roundRect">
          <a:avLst>
            <a:gd name="adj" fmla="val 10000"/>
          </a:avLst>
        </a:prstGeom>
        <a:solidFill>
          <a:srgbClr val="0F6FC6">
            <a:tint val="50000"/>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CFA2C0E6-BADA-40F0-9128-F8B904894CC4}">
      <dsp:nvSpPr>
        <dsp:cNvPr id="0" name=""/>
        <dsp:cNvSpPr/>
      </dsp:nvSpPr>
      <dsp:spPr>
        <a:xfrm>
          <a:off x="212652" y="751971"/>
          <a:ext cx="1288293" cy="1253285"/>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kern="1200" dirty="0" err="1">
              <a:solidFill>
                <a:srgbClr val="FFFFFF"/>
              </a:solidFill>
              <a:latin typeface="Cambria" panose="02040503050406030204" pitchFamily="18" charset="0"/>
              <a:ea typeface="Cambria" panose="02040503050406030204" pitchFamily="18" charset="0"/>
              <a:cs typeface="+mn-cs"/>
            </a:rPr>
            <a:t>Đề</a:t>
          </a:r>
          <a:r>
            <a:rPr lang="en-US" sz="2400" b="1" kern="1200" dirty="0">
              <a:solidFill>
                <a:srgbClr val="FFFFFF"/>
              </a:solidFill>
              <a:latin typeface="Cambria" panose="02040503050406030204" pitchFamily="18" charset="0"/>
              <a:ea typeface="Cambria" panose="02040503050406030204" pitchFamily="18" charset="0"/>
              <a:cs typeface="+mn-cs"/>
            </a:rPr>
            <a:t> </a:t>
          </a:r>
          <a:r>
            <a:rPr lang="en-US" sz="2400" b="1" kern="1200" dirty="0" err="1">
              <a:solidFill>
                <a:srgbClr val="FFFFFF"/>
              </a:solidFill>
              <a:latin typeface="Cambria" panose="02040503050406030204" pitchFamily="18" charset="0"/>
              <a:ea typeface="Cambria" panose="02040503050406030204" pitchFamily="18" charset="0"/>
              <a:cs typeface="+mn-cs"/>
            </a:rPr>
            <a:t>xuất</a:t>
          </a:r>
          <a:endParaRPr lang="en-US" sz="2400" b="1" kern="1200" dirty="0">
            <a:solidFill>
              <a:srgbClr val="FFFFFF"/>
            </a:solidFill>
            <a:latin typeface="Cambria" panose="02040503050406030204" pitchFamily="18" charset="0"/>
            <a:ea typeface="Cambria" panose="02040503050406030204" pitchFamily="18" charset="0"/>
            <a:cs typeface="+mn-cs"/>
          </a:endParaRPr>
        </a:p>
      </dsp:txBody>
      <dsp:txXfrm>
        <a:off x="249359" y="788678"/>
        <a:ext cx="1214879" cy="1179871"/>
      </dsp:txXfrm>
    </dsp:sp>
    <dsp:sp modelId="{6C553816-2B11-48AE-94FD-0C0957712CAE}">
      <dsp:nvSpPr>
        <dsp:cNvPr id="0" name=""/>
        <dsp:cNvSpPr/>
      </dsp:nvSpPr>
      <dsp:spPr>
        <a:xfrm>
          <a:off x="1539377" y="471862"/>
          <a:ext cx="248153" cy="309559"/>
        </a:xfrm>
        <a:prstGeom prst="rightArrow">
          <a:avLst>
            <a:gd name="adj1" fmla="val 60000"/>
            <a:gd name="adj2" fmla="val 50000"/>
          </a:avLst>
        </a:prstGeom>
        <a:solidFill>
          <a:srgbClr val="0F6FC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b="1" kern="1200">
            <a:solidFill>
              <a:srgbClr val="FFFFFF"/>
            </a:solidFill>
            <a:latin typeface="Cambria" panose="02040503050406030204" pitchFamily="18" charset="0"/>
            <a:ea typeface="Cambria" panose="02040503050406030204" pitchFamily="18" charset="0"/>
            <a:cs typeface="+mn-cs"/>
          </a:endParaRPr>
        </a:p>
      </dsp:txBody>
      <dsp:txXfrm>
        <a:off x="1539377" y="533774"/>
        <a:ext cx="173707" cy="185735"/>
      </dsp:txXfrm>
    </dsp:sp>
    <dsp:sp modelId="{FE11FAC3-5CA5-452A-81DC-1419C4588E6A}">
      <dsp:nvSpPr>
        <dsp:cNvPr id="0" name=""/>
        <dsp:cNvSpPr/>
      </dsp:nvSpPr>
      <dsp:spPr>
        <a:xfrm>
          <a:off x="2000235" y="0"/>
          <a:ext cx="1288293" cy="1253285"/>
        </a:xfrm>
        <a:prstGeom prst="roundRect">
          <a:avLst>
            <a:gd name="adj" fmla="val 10000"/>
          </a:avLst>
        </a:prstGeom>
        <a:solidFill>
          <a:srgbClr val="0F6FC6">
            <a:tint val="50000"/>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03CE5D62-D0FA-46CA-B990-A1FD152CC209}">
      <dsp:nvSpPr>
        <dsp:cNvPr id="0" name=""/>
        <dsp:cNvSpPr/>
      </dsp:nvSpPr>
      <dsp:spPr>
        <a:xfrm>
          <a:off x="2209957" y="751971"/>
          <a:ext cx="1288293" cy="1253285"/>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kern="1200">
              <a:solidFill>
                <a:srgbClr val="FFFFFF"/>
              </a:solidFill>
              <a:latin typeface="Cambria" panose="02040503050406030204" pitchFamily="18" charset="0"/>
              <a:ea typeface="Cambria" panose="02040503050406030204" pitchFamily="18" charset="0"/>
              <a:cs typeface="+mn-cs"/>
            </a:rPr>
            <a:t>Thiết kế PDD</a:t>
          </a:r>
          <a:endParaRPr lang="en-US" sz="2400" b="1" kern="1200">
            <a:solidFill>
              <a:srgbClr val="FFFFFF"/>
            </a:solidFill>
            <a:latin typeface="Cambria" panose="02040503050406030204" pitchFamily="18" charset="0"/>
            <a:ea typeface="Cambria" panose="02040503050406030204" pitchFamily="18" charset="0"/>
            <a:cs typeface="+mn-cs"/>
          </a:endParaRPr>
        </a:p>
      </dsp:txBody>
      <dsp:txXfrm>
        <a:off x="2246664" y="788678"/>
        <a:ext cx="1214879" cy="1179871"/>
      </dsp:txXfrm>
    </dsp:sp>
    <dsp:sp modelId="{A216D683-CDA3-4D8C-9D48-04A4B9653B92}">
      <dsp:nvSpPr>
        <dsp:cNvPr id="0" name=""/>
        <dsp:cNvSpPr/>
      </dsp:nvSpPr>
      <dsp:spPr>
        <a:xfrm>
          <a:off x="3536683" y="471862"/>
          <a:ext cx="248153" cy="309559"/>
        </a:xfrm>
        <a:prstGeom prst="rightArrow">
          <a:avLst>
            <a:gd name="adj1" fmla="val 60000"/>
            <a:gd name="adj2" fmla="val 50000"/>
          </a:avLst>
        </a:prstGeom>
        <a:solidFill>
          <a:srgbClr val="0F6FC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b="1" kern="1200">
            <a:solidFill>
              <a:srgbClr val="FFFFFF"/>
            </a:solidFill>
            <a:latin typeface="Cambria" panose="02040503050406030204" pitchFamily="18" charset="0"/>
            <a:ea typeface="Cambria" panose="02040503050406030204" pitchFamily="18" charset="0"/>
            <a:cs typeface="+mn-cs"/>
          </a:endParaRPr>
        </a:p>
      </dsp:txBody>
      <dsp:txXfrm>
        <a:off x="3536683" y="533774"/>
        <a:ext cx="173707" cy="185735"/>
      </dsp:txXfrm>
    </dsp:sp>
    <dsp:sp modelId="{DD65D8CE-1583-4873-B50C-F7CD37136CCB}">
      <dsp:nvSpPr>
        <dsp:cNvPr id="0" name=""/>
        <dsp:cNvSpPr/>
      </dsp:nvSpPr>
      <dsp:spPr>
        <a:xfrm>
          <a:off x="3997540" y="0"/>
          <a:ext cx="1288293" cy="1253285"/>
        </a:xfrm>
        <a:prstGeom prst="roundRect">
          <a:avLst>
            <a:gd name="adj" fmla="val 10000"/>
          </a:avLst>
        </a:prstGeom>
        <a:solidFill>
          <a:srgbClr val="0F6FC6">
            <a:tint val="50000"/>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3AA0FECB-1783-4C0C-BF24-65B12B10DE6D}">
      <dsp:nvSpPr>
        <dsp:cNvPr id="0" name=""/>
        <dsp:cNvSpPr/>
      </dsp:nvSpPr>
      <dsp:spPr>
        <a:xfrm>
          <a:off x="4207262" y="751971"/>
          <a:ext cx="1288293" cy="1253285"/>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kern="1200" dirty="0" err="1">
              <a:solidFill>
                <a:srgbClr val="FFFFFF"/>
              </a:solidFill>
              <a:latin typeface="Cambria" panose="02040503050406030204" pitchFamily="18" charset="0"/>
              <a:ea typeface="Cambria" panose="02040503050406030204" pitchFamily="18" charset="0"/>
              <a:cs typeface="+mn-cs"/>
            </a:rPr>
            <a:t>Phê</a:t>
          </a:r>
          <a:r>
            <a:rPr lang="en-US" sz="2400" b="1" i="0" kern="1200" dirty="0">
              <a:solidFill>
                <a:srgbClr val="FFFFFF"/>
              </a:solidFill>
              <a:latin typeface="Cambria" panose="02040503050406030204" pitchFamily="18" charset="0"/>
              <a:ea typeface="Cambria" panose="02040503050406030204" pitchFamily="18" charset="0"/>
              <a:cs typeface="+mn-cs"/>
            </a:rPr>
            <a:t> </a:t>
          </a:r>
          <a:r>
            <a:rPr lang="en-US" sz="2400" b="1" i="0" kern="1200" dirty="0" err="1">
              <a:solidFill>
                <a:srgbClr val="FFFFFF"/>
              </a:solidFill>
              <a:latin typeface="Cambria" panose="02040503050406030204" pitchFamily="18" charset="0"/>
              <a:ea typeface="Cambria" panose="02040503050406030204" pitchFamily="18" charset="0"/>
              <a:cs typeface="+mn-cs"/>
            </a:rPr>
            <a:t>duyệt</a:t>
          </a:r>
          <a:endParaRPr lang="en-US" sz="2400" b="1" kern="1200" dirty="0">
            <a:solidFill>
              <a:srgbClr val="FFFFFF"/>
            </a:solidFill>
            <a:latin typeface="Cambria" panose="02040503050406030204" pitchFamily="18" charset="0"/>
            <a:ea typeface="Cambria" panose="02040503050406030204" pitchFamily="18" charset="0"/>
            <a:cs typeface="+mn-cs"/>
          </a:endParaRPr>
        </a:p>
      </dsp:txBody>
      <dsp:txXfrm>
        <a:off x="4243969" y="788678"/>
        <a:ext cx="1214879" cy="1179871"/>
      </dsp:txXfrm>
    </dsp:sp>
    <dsp:sp modelId="{D3849473-90B5-4BF2-B00D-D4ECDA3D5F88}">
      <dsp:nvSpPr>
        <dsp:cNvPr id="0" name=""/>
        <dsp:cNvSpPr/>
      </dsp:nvSpPr>
      <dsp:spPr>
        <a:xfrm>
          <a:off x="5533988" y="471862"/>
          <a:ext cx="248153" cy="309559"/>
        </a:xfrm>
        <a:prstGeom prst="rightArrow">
          <a:avLst>
            <a:gd name="adj1" fmla="val 60000"/>
            <a:gd name="adj2" fmla="val 50000"/>
          </a:avLst>
        </a:prstGeom>
        <a:solidFill>
          <a:srgbClr val="0F6FC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b="1" kern="1200">
            <a:solidFill>
              <a:srgbClr val="FFFFFF"/>
            </a:solidFill>
            <a:latin typeface="Cambria" panose="02040503050406030204" pitchFamily="18" charset="0"/>
            <a:ea typeface="Cambria" panose="02040503050406030204" pitchFamily="18" charset="0"/>
            <a:cs typeface="+mn-cs"/>
          </a:endParaRPr>
        </a:p>
      </dsp:txBody>
      <dsp:txXfrm>
        <a:off x="5533988" y="533774"/>
        <a:ext cx="173707" cy="185735"/>
      </dsp:txXfrm>
    </dsp:sp>
    <dsp:sp modelId="{EEB72768-2077-4C58-98FB-AE62F0FCCC12}">
      <dsp:nvSpPr>
        <dsp:cNvPr id="0" name=""/>
        <dsp:cNvSpPr/>
      </dsp:nvSpPr>
      <dsp:spPr>
        <a:xfrm>
          <a:off x="5994845" y="0"/>
          <a:ext cx="1288293" cy="1253285"/>
        </a:xfrm>
        <a:prstGeom prst="roundRect">
          <a:avLst>
            <a:gd name="adj" fmla="val 10000"/>
          </a:avLst>
        </a:prstGeom>
        <a:solidFill>
          <a:srgbClr val="0F6FC6">
            <a:tint val="50000"/>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791B2BA0-E775-4CBD-8503-194DC85669D7}">
      <dsp:nvSpPr>
        <dsp:cNvPr id="0" name=""/>
        <dsp:cNvSpPr/>
      </dsp:nvSpPr>
      <dsp:spPr>
        <a:xfrm>
          <a:off x="6204567" y="751971"/>
          <a:ext cx="1288293" cy="1253285"/>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kern="1200" dirty="0">
              <a:solidFill>
                <a:srgbClr val="FFFFFF"/>
              </a:solidFill>
              <a:latin typeface="Cambria" panose="02040503050406030204" pitchFamily="18" charset="0"/>
              <a:ea typeface="Cambria" panose="02040503050406030204" pitchFamily="18" charset="0"/>
              <a:cs typeface="+mn-cs"/>
            </a:rPr>
            <a:t>MRV</a:t>
          </a:r>
          <a:endParaRPr lang="en-US" sz="2400" b="1" kern="1200" dirty="0">
            <a:solidFill>
              <a:srgbClr val="FFFFFF"/>
            </a:solidFill>
            <a:latin typeface="Cambria" panose="02040503050406030204" pitchFamily="18" charset="0"/>
            <a:ea typeface="Cambria" panose="02040503050406030204" pitchFamily="18" charset="0"/>
            <a:cs typeface="+mn-cs"/>
          </a:endParaRPr>
        </a:p>
      </dsp:txBody>
      <dsp:txXfrm>
        <a:off x="6241274" y="788678"/>
        <a:ext cx="1214879" cy="1179871"/>
      </dsp:txXfrm>
    </dsp:sp>
    <dsp:sp modelId="{0A56DFA3-35D2-4EA7-AC93-A95A5EEF9F53}">
      <dsp:nvSpPr>
        <dsp:cNvPr id="0" name=""/>
        <dsp:cNvSpPr/>
      </dsp:nvSpPr>
      <dsp:spPr>
        <a:xfrm>
          <a:off x="7531293" y="471862"/>
          <a:ext cx="248153" cy="309559"/>
        </a:xfrm>
        <a:prstGeom prst="rightArrow">
          <a:avLst>
            <a:gd name="adj1" fmla="val 60000"/>
            <a:gd name="adj2" fmla="val 50000"/>
          </a:avLst>
        </a:prstGeom>
        <a:solidFill>
          <a:srgbClr val="0F6FC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b="1" kern="1200">
            <a:solidFill>
              <a:srgbClr val="FFFFFF"/>
            </a:solidFill>
            <a:latin typeface="Cambria" panose="02040503050406030204" pitchFamily="18" charset="0"/>
            <a:ea typeface="Cambria" panose="02040503050406030204" pitchFamily="18" charset="0"/>
            <a:cs typeface="+mn-cs"/>
          </a:endParaRPr>
        </a:p>
      </dsp:txBody>
      <dsp:txXfrm>
        <a:off x="7531293" y="533774"/>
        <a:ext cx="173707" cy="185735"/>
      </dsp:txXfrm>
    </dsp:sp>
    <dsp:sp modelId="{E802907A-E280-4C60-B218-4A45752A0963}">
      <dsp:nvSpPr>
        <dsp:cNvPr id="0" name=""/>
        <dsp:cNvSpPr/>
      </dsp:nvSpPr>
      <dsp:spPr>
        <a:xfrm>
          <a:off x="7992150" y="0"/>
          <a:ext cx="1288293" cy="1253285"/>
        </a:xfrm>
        <a:prstGeom prst="roundRect">
          <a:avLst>
            <a:gd name="adj" fmla="val 10000"/>
          </a:avLst>
        </a:prstGeom>
        <a:solidFill>
          <a:srgbClr val="0F6FC6">
            <a:tint val="50000"/>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44F7EA23-E5FC-4E06-8B32-1AAEFE5BE23B}">
      <dsp:nvSpPr>
        <dsp:cNvPr id="0" name=""/>
        <dsp:cNvSpPr/>
      </dsp:nvSpPr>
      <dsp:spPr>
        <a:xfrm>
          <a:off x="8201872" y="751971"/>
          <a:ext cx="1288293" cy="1253285"/>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kern="1200" dirty="0" err="1">
              <a:solidFill>
                <a:srgbClr val="FFFFFF"/>
              </a:solidFill>
              <a:latin typeface="Cambria" panose="02040503050406030204" pitchFamily="18" charset="0"/>
              <a:ea typeface="Cambria" panose="02040503050406030204" pitchFamily="18" charset="0"/>
              <a:cs typeface="+mn-cs"/>
            </a:rPr>
            <a:t>Cấp</a:t>
          </a:r>
          <a:r>
            <a:rPr lang="en-US" sz="2400" b="1" i="0" kern="1200" dirty="0">
              <a:solidFill>
                <a:srgbClr val="FFFFFF"/>
              </a:solidFill>
              <a:latin typeface="Cambria" panose="02040503050406030204" pitchFamily="18" charset="0"/>
              <a:ea typeface="Cambria" panose="02040503050406030204" pitchFamily="18" charset="0"/>
              <a:cs typeface="+mn-cs"/>
            </a:rPr>
            <a:t> </a:t>
          </a:r>
          <a:r>
            <a:rPr lang="en-US" sz="2400" b="1" i="0" kern="1200" dirty="0" err="1">
              <a:solidFill>
                <a:srgbClr val="FFFFFF"/>
              </a:solidFill>
              <a:latin typeface="Cambria" panose="02040503050406030204" pitchFamily="18" charset="0"/>
              <a:ea typeface="Cambria" panose="02040503050406030204" pitchFamily="18" charset="0"/>
              <a:cs typeface="+mn-cs"/>
            </a:rPr>
            <a:t>tín</a:t>
          </a:r>
          <a:r>
            <a:rPr lang="en-US" sz="2400" b="1" i="0" kern="1200" dirty="0">
              <a:solidFill>
                <a:srgbClr val="FFFFFF"/>
              </a:solidFill>
              <a:latin typeface="Cambria" panose="02040503050406030204" pitchFamily="18" charset="0"/>
              <a:ea typeface="Cambria" panose="02040503050406030204" pitchFamily="18" charset="0"/>
              <a:cs typeface="+mn-cs"/>
            </a:rPr>
            <a:t> </a:t>
          </a:r>
          <a:r>
            <a:rPr lang="en-US" sz="2400" b="1" i="0" kern="1200" dirty="0" err="1">
              <a:solidFill>
                <a:srgbClr val="FFFFFF"/>
              </a:solidFill>
              <a:latin typeface="Cambria" panose="02040503050406030204" pitchFamily="18" charset="0"/>
              <a:ea typeface="Cambria" panose="02040503050406030204" pitchFamily="18" charset="0"/>
              <a:cs typeface="+mn-cs"/>
            </a:rPr>
            <a:t>chỉ</a:t>
          </a:r>
          <a:endParaRPr lang="en-US" sz="2400" b="1" kern="1200" dirty="0">
            <a:solidFill>
              <a:srgbClr val="FFFFFF"/>
            </a:solidFill>
            <a:latin typeface="Cambria" panose="02040503050406030204" pitchFamily="18" charset="0"/>
            <a:ea typeface="Cambria" panose="02040503050406030204" pitchFamily="18" charset="0"/>
            <a:cs typeface="+mn-cs"/>
          </a:endParaRPr>
        </a:p>
      </dsp:txBody>
      <dsp:txXfrm>
        <a:off x="8238579" y="788678"/>
        <a:ext cx="1214879" cy="1179871"/>
      </dsp:txXfrm>
    </dsp:sp>
    <dsp:sp modelId="{81B0F1E6-44ED-44D3-A63A-19F2162F8739}">
      <dsp:nvSpPr>
        <dsp:cNvPr id="0" name=""/>
        <dsp:cNvSpPr/>
      </dsp:nvSpPr>
      <dsp:spPr>
        <a:xfrm>
          <a:off x="9528598" y="471862"/>
          <a:ext cx="248153" cy="309559"/>
        </a:xfrm>
        <a:prstGeom prst="rightArrow">
          <a:avLst>
            <a:gd name="adj1" fmla="val 60000"/>
            <a:gd name="adj2" fmla="val 50000"/>
          </a:avLst>
        </a:prstGeom>
        <a:solidFill>
          <a:srgbClr val="0F6FC6">
            <a:tint val="60000"/>
            <a:hueOff val="0"/>
            <a:satOff val="0"/>
            <a:lumOff val="0"/>
            <a:alphaOff val="0"/>
          </a:srgb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endParaRPr lang="en-US" sz="1300" b="1" kern="1200">
            <a:solidFill>
              <a:srgbClr val="FFFFFF"/>
            </a:solidFill>
            <a:latin typeface="Cambria" panose="02040503050406030204" pitchFamily="18" charset="0"/>
            <a:ea typeface="Cambria" panose="02040503050406030204" pitchFamily="18" charset="0"/>
            <a:cs typeface="+mn-cs"/>
          </a:endParaRPr>
        </a:p>
      </dsp:txBody>
      <dsp:txXfrm>
        <a:off x="9528598" y="533774"/>
        <a:ext cx="173707" cy="185735"/>
      </dsp:txXfrm>
    </dsp:sp>
    <dsp:sp modelId="{1D12F2CF-7F0F-45EC-941B-A64ED93F2A4B}">
      <dsp:nvSpPr>
        <dsp:cNvPr id="0" name=""/>
        <dsp:cNvSpPr/>
      </dsp:nvSpPr>
      <dsp:spPr>
        <a:xfrm>
          <a:off x="9989455" y="0"/>
          <a:ext cx="1288293" cy="1253285"/>
        </a:xfrm>
        <a:prstGeom prst="roundRect">
          <a:avLst>
            <a:gd name="adj" fmla="val 10000"/>
          </a:avLst>
        </a:prstGeom>
        <a:solidFill>
          <a:srgbClr val="0F6FC6">
            <a:tint val="50000"/>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dsp:style>
    </dsp:sp>
    <dsp:sp modelId="{1F0B5FBE-C5B7-47C6-8AB3-5C173F2DEF58}">
      <dsp:nvSpPr>
        <dsp:cNvPr id="0" name=""/>
        <dsp:cNvSpPr/>
      </dsp:nvSpPr>
      <dsp:spPr>
        <a:xfrm>
          <a:off x="10199177" y="751971"/>
          <a:ext cx="1288293" cy="1253285"/>
        </a:xfrm>
        <a:prstGeom prst="roundRect">
          <a:avLst>
            <a:gd name="adj" fmla="val 10000"/>
          </a:avLst>
        </a:prstGeom>
        <a:solidFill>
          <a:srgbClr val="0F6FC6">
            <a:hueOff val="0"/>
            <a:satOff val="0"/>
            <a:lumOff val="0"/>
            <a:alphaOff val="0"/>
          </a:srgbClr>
        </a:solidFill>
        <a:ln w="25400" cap="flat" cmpd="sng" algn="ctr">
          <a:solidFill>
            <a:srgbClr val="FFFFFF">
              <a:hueOff val="0"/>
              <a:satOff val="0"/>
              <a:lumOff val="0"/>
              <a:alphaOff val="0"/>
            </a:srgb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en-US" sz="2400" b="1" i="0" kern="1200">
              <a:solidFill>
                <a:srgbClr val="FFFFFF"/>
              </a:solidFill>
              <a:latin typeface="Cambria" panose="02040503050406030204" pitchFamily="18" charset="0"/>
              <a:ea typeface="Cambria" panose="02040503050406030204" pitchFamily="18" charset="0"/>
              <a:cs typeface="+mn-cs"/>
            </a:rPr>
            <a:t>Giao dịch</a:t>
          </a:r>
          <a:endParaRPr lang="en-US" sz="2400" b="1" kern="1200">
            <a:solidFill>
              <a:srgbClr val="FFFFFF"/>
            </a:solidFill>
            <a:latin typeface="Cambria" panose="02040503050406030204" pitchFamily="18" charset="0"/>
            <a:ea typeface="Cambria" panose="02040503050406030204" pitchFamily="18" charset="0"/>
            <a:cs typeface="+mn-cs"/>
          </a:endParaRPr>
        </a:p>
      </dsp:txBody>
      <dsp:txXfrm>
        <a:off x="10235884" y="788678"/>
        <a:ext cx="1214879" cy="1179871"/>
      </dsp:txXfrm>
    </dsp:sp>
  </dsp:spTree>
</dsp:drawing>
</file>

<file path=ppt/diagrams/layout1.xml><?xml version="1.0" encoding="utf-8"?>
<dgm:layoutDef xmlns:dgm="http://schemas.openxmlformats.org/drawingml/2006/diagram" xmlns:a="http://schemas.openxmlformats.org/drawingml/2006/main" uniqueId="urn:microsoft.com/office/officeart/2005/8/layout/chevronAccent+Icon">
  <dgm:title val="Chevron Accent Process"/>
  <dgm:desc val="Use to show sequential steps in a task, process, or workflow, or to emphasize movement or direction. Works best with minimal Level 1 and Level 2 text."/>
  <dgm:catLst>
    <dgm:cat type="process" pri="9500"/>
    <dgm:cat type="officeonline" pri="2000"/>
  </dgm:catLst>
  <dgm:sampData useDef="1">
    <dgm:dataModel>
      <dgm:pt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primFontSz" for="des" forName="txNode" op="equ" val="65"/>
      <dgm:constr type="w" for="ch" forName="compositeSpace" refType="w" refFor="ch" refForName="composite" fact="0.02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bgChev"/>
              <dgm:constr type="w" for="ch" forName="bgChev" refType="w" fact="0.9"/>
              <dgm:constr type="t" for="ch" forName="bgChev"/>
              <dgm:constr type="h" for="ch" forName="bgChev" refType="w" refFor="ch" refForName="bgChev" fact="0.386"/>
              <dgm:constr type="l" for="ch" forName="txNode" refType="w" fact="0.24"/>
              <dgm:constr type="w" for="ch" forName="txNode" refType="w" fact="0.76"/>
              <dgm:constr type="t" for="ch" forName="txNode" refType="h" refFor="ch" refForName="bgChev" fact="0.25"/>
              <dgm:constr type="h" for="ch" forName="txNode" refType="h" refFor="ch" refForName="bgChev"/>
            </dgm:constrLst>
          </dgm:if>
          <dgm:else name="Name7">
            <dgm:constrLst>
              <dgm:constr type="l" for="ch" forName="bgChev" refType="w" fact="0.1"/>
              <dgm:constr type="w" for="ch" forName="bgChev" refType="w" fact="0.9"/>
              <dgm:constr type="t" for="ch" forName="bgChev"/>
              <dgm:constr type="h" for="ch" forName="bgChev" refType="w" refFor="ch" refForName="bgChev" fact="0.386"/>
              <dgm:constr type="l" for="ch" forName="txNode"/>
              <dgm:constr type="w" for="ch" forName="txNode" refType="w" fact="0.76"/>
              <dgm:constr type="t" for="ch" forName="txNode" refType="h" refFor="ch" refForName="bgChev" fact="0.25"/>
              <dgm:constr type="h" for="ch" forName="txNode" refType="h" refFor="ch" refForName="bgChev"/>
            </dgm:constrLst>
          </dgm:else>
        </dgm:choose>
        <dgm:ruleLst/>
        <dgm:layoutNode name="bgChev" styleLbl="node1">
          <dgm:alg type="sp"/>
          <dgm:choose name="Name8">
            <dgm:if name="Name9" func="var" arg="dir" op="equ" val="norm">
              <dgm:shape xmlns:r="http://schemas.openxmlformats.org/officeDocument/2006/relationships" type="chevron" r:blip="">
                <dgm:adjLst>
                  <dgm:adj idx="1" val="0.4"/>
                </dgm:adjLst>
              </dgm:shape>
            </dgm:if>
            <dgm:else name="Name10">
              <dgm:shape xmlns:r="http://schemas.openxmlformats.org/officeDocument/2006/relationships" rot="180" type="chevron" r:blip="">
                <dgm:adjLst>
                  <dgm:adj idx="1" val="0.4"/>
                </dgm:adjLst>
              </dgm:shape>
            </dgm:else>
          </dgm:choose>
          <dgm:presOf/>
          <dgm:constrLst/>
        </dgm:layoutNode>
        <dgm:layoutNode name="txNode" styleLbl="fgAcc1">
          <dgm:varLst>
            <dgm:bulletEnabled val="1"/>
          </dgm:varLst>
          <dgm:alg type="tx"/>
          <dgm:shape xmlns:r="http://schemas.openxmlformats.org/officeDocument/2006/relationships" type="roundRect" r:blip="">
            <dgm:adjLst>
              <dgm:adj idx="1" val="0.1"/>
            </dgm:adjLst>
          </dgm:shape>
          <dgm:presOf axis="desOrSelf" ptType="node"/>
          <dgm:ruleLst>
            <dgm:rule type="primFontSz" val="5" fact="NaN" max="NaN"/>
          </dgm:ruleLst>
        </dgm:layoutNode>
      </dgm:layoutNode>
      <dgm:forEach name="Name11" axis="followSib" ptType="sibTrans" cnt="1">
        <dgm:layoutNode name="compositeSpace">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Process10">
  <dgm:title val=""/>
  <dgm:desc val=""/>
  <dgm:catLst>
    <dgm:cat type="process" pri="3000"/>
    <dgm:cat type="picture" pri="30000"/>
    <dgm:cat type="pictureconvert" pri="3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op="equ" fact="0.3333"/>
      <dgm:constr type="primFontSz" for="des" forName="txNode" op="equ" val="65"/>
      <dgm:constr type="primFontSz" for="des" forName="connTx" op="equ" val="55"/>
      <dgm:constr type="primFontSz" for="des" forName="connTx" refType="primFontSz" refFor="des" refForName="txNode" op="lte" fact="0.8"/>
    </dgm:constrLst>
    <dgm:ruleLst/>
    <dgm:forEach name="Name4" axis="ch" ptType="node">
      <dgm:layoutNode name="composite">
        <dgm:alg type="composite"/>
        <dgm:shape xmlns:r="http://schemas.openxmlformats.org/officeDocument/2006/relationships" r:blip="">
          <dgm:adjLst/>
        </dgm:shape>
        <dgm:presOf/>
        <dgm:choose name="Name5">
          <dgm:if name="Name6" func="var" arg="dir" op="equ" val="norm">
            <dgm:constrLst>
              <dgm:constr type="l" for="ch" forName="imagSh"/>
              <dgm:constr type="w" for="ch" forName="imagSh" refType="w" fact="0.86"/>
              <dgm:constr type="t" for="ch" forName="imagSh"/>
              <dgm:constr type="h" for="ch" forName="imagSh" refType="w" refFor="ch" refForName="imagSh"/>
              <dgm:constr type="l" for="ch" forName="txNode" refType="w" fact="0.14"/>
              <dgm:constr type="w" for="ch" forName="txNode" refType="w" refFor="ch" refForName="imagSh"/>
              <dgm:constr type="t" for="ch" forName="txNode" refType="h" refFor="ch" refForName="imagSh" fact="0.6"/>
              <dgm:constr type="h" for="ch" forName="txNode" refType="h" refFor="ch" refForName="imagSh"/>
            </dgm:constrLst>
          </dgm:if>
          <dgm:else name="Name7">
            <dgm:constrLst>
              <dgm:constr type="l" for="ch" forName="imagSh" refType="w" fact="0.14"/>
              <dgm:constr type="w" for="ch" forName="imagSh" refType="w" fact="0.86"/>
              <dgm:constr type="t" for="ch" forName="imagSh"/>
              <dgm:constr type="h" for="ch" forName="imagSh" refType="w" refFor="ch" refForName="imagSh"/>
              <dgm:constr type="l" for="ch" forName="txNode"/>
              <dgm:constr type="w" for="ch" forName="txNode" refType="w" refFor="ch" refForName="imagSh"/>
              <dgm:constr type="t" for="ch" forName="txNode" refType="h" refFor="ch" refForName="imagSh" fact="0.6"/>
              <dgm:constr type="h" for="ch" forName="txNode" refType="h" refFor="ch" refForName="imagSh"/>
            </dgm:constrLst>
          </dgm:else>
        </dgm:choose>
        <dgm:ruleLst/>
        <dgm:layoutNode name="imagSh" styleLbl="bgImgPlace1">
          <dgm:alg type="sp"/>
          <dgm:shape xmlns:r="http://schemas.openxmlformats.org/officeDocument/2006/relationships" type="roundRect" r:blip="" blipPhldr="1">
            <dgm:adjLst>
              <dgm:adj idx="1" val="0.1"/>
            </dgm:adjLst>
          </dgm:shape>
          <dgm:presOf/>
          <dgm:constrLst/>
          <dgm:ruleLst/>
        </dgm:layoutNode>
        <dgm:layoutNode name="txNode" styleLbl="node1">
          <dgm:varLst>
            <dgm:bulletEnabled val="1"/>
          </dgm:varLst>
          <dgm:alg type="tx"/>
          <dgm:shape xmlns:r="http://schemas.openxmlformats.org/officeDocument/2006/relationships" type="roundRect" r:blip="">
            <dgm:adjLst>
              <dgm:adj idx="1" val="0.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sibTransForEach" axis="followSib" ptType="sibTrans" cnt="1">
        <dgm:layoutNode name="sibTrans">
          <dgm:alg type="conn">
            <dgm:param type="begPts" val="auto"/>
            <dgm:param type="endPts" val="auto"/>
            <dgm:param type="srcNode" val="imagSh"/>
            <dgm:param type="dstNode" val="imagSh"/>
          </dgm:alg>
          <dgm:shape xmlns:r="http://schemas.openxmlformats.org/officeDocument/2006/relationships" type="conn" r:blip="">
            <dgm:adjLst/>
          </dgm:shape>
          <dgm:presOf axis="self"/>
          <dgm:constrLst>
            <dgm:constr type="h" refType="w" fact="0.62"/>
            <dgm:constr type="connDist"/>
            <dgm:constr type="begPad" refType="connDist" fact="0.35"/>
            <dgm:constr type="endPad" refType="connDist" fact="0.3"/>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76CE992-FA20-473B-8793-9E5B0099D7DF}" type="datetimeFigureOut">
              <a:rPr lang="en-US" smtClean="0"/>
              <a:t>10/21/2025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B661D9-2678-497E-9DBA-24511D0C2D20}" type="slidenum">
              <a:rPr lang="en-US" smtClean="0"/>
              <a:t>‹#›</a:t>
            </a:fld>
            <a:endParaRPr lang="en-US"/>
          </a:p>
        </p:txBody>
      </p:sp>
    </p:spTree>
    <p:extLst>
      <p:ext uri="{BB962C8B-B14F-4D97-AF65-F5344CB8AC3E}">
        <p14:creationId xmlns:p14="http://schemas.microsoft.com/office/powerpoint/2010/main" val="7036788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carbon-direct.com/insights/accounting-for-short-term-durability-in-carbon-offsetting?utm_source=chatgpt.com" TargetMode="External"/><Relationship Id="rId2" Type="http://schemas.openxmlformats.org/officeDocument/2006/relationships/slide" Target="../slides/slide6.xml"/><Relationship Id="rId1" Type="http://schemas.openxmlformats.org/officeDocument/2006/relationships/notesMaster" Target="../notesMasters/notesMaster1.xml"/><Relationship Id="rId4" Type="http://schemas.openxmlformats.org/officeDocument/2006/relationships/hyperlink" Target="https://en.wikipedia.org/wiki/Biochar_carbon_removal?utm_source=chatgpt.com"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71500" indent="-342900">
              <a:spcBef>
                <a:spcPts val="600"/>
              </a:spcBef>
              <a:spcAft>
                <a:spcPts val="600"/>
              </a:spcAft>
              <a:buClr>
                <a:schemeClr val="tx1"/>
              </a:buClr>
              <a:buFont typeface="Arial" panose="020B0604020202020204" pitchFamily="34" charset="0"/>
              <a:buChar char="•"/>
            </a:pPr>
            <a:r>
              <a:rPr lang="vi-VN" sz="1200" dirty="0">
                <a:solidFill>
                  <a:schemeClr val="tx1"/>
                </a:solidFill>
                <a:latin typeface="Cambria" panose="02040503050406030204" pitchFamily="18" charset="0"/>
                <a:ea typeface="Cambria" panose="02040503050406030204" pitchFamily="18" charset="0"/>
              </a:rPr>
              <a:t>Đảm bảo các dự án không chỉ giảm phát thải CO₂, mà còn mang lại giá trị lan tỏa tích cực cho xã hội &amp; kinh tế.</a:t>
            </a:r>
          </a:p>
          <a:p>
            <a:pPr marL="571500" indent="-342900">
              <a:spcBef>
                <a:spcPts val="600"/>
              </a:spcBef>
              <a:spcAft>
                <a:spcPts val="600"/>
              </a:spcAft>
              <a:buClr>
                <a:schemeClr val="tx1"/>
              </a:buClr>
              <a:buFont typeface="Arial" panose="020B0604020202020204" pitchFamily="34" charset="0"/>
              <a:buChar char="•"/>
            </a:pPr>
            <a:r>
              <a:rPr lang="vi-VN" sz="1200" dirty="0">
                <a:solidFill>
                  <a:schemeClr val="tx1"/>
                </a:solidFill>
                <a:latin typeface="Cambria" panose="02040503050406030204" pitchFamily="18" charset="0"/>
                <a:ea typeface="Cambria" panose="02040503050406030204" pitchFamily="18" charset="0"/>
              </a:rPr>
              <a:t>Tăng độ tin cậy &amp; minh bạch khi tham gia thị trường tín chỉ carbon, đặc biệt là thị trường quốc tế.</a:t>
            </a:r>
          </a:p>
          <a:p>
            <a:pPr marL="571500" indent="-342900">
              <a:spcBef>
                <a:spcPts val="600"/>
              </a:spcBef>
              <a:spcAft>
                <a:spcPts val="600"/>
              </a:spcAft>
              <a:buClr>
                <a:schemeClr val="tx1"/>
              </a:buClr>
              <a:buFont typeface="Arial" panose="020B0604020202020204" pitchFamily="34" charset="0"/>
              <a:buChar char="•"/>
            </a:pPr>
            <a:r>
              <a:rPr lang="vi-VN" sz="1200" dirty="0">
                <a:solidFill>
                  <a:schemeClr val="tx1"/>
                </a:solidFill>
                <a:latin typeface="Cambria" panose="02040503050406030204" pitchFamily="18" charset="0"/>
                <a:ea typeface="Cambria" panose="02040503050406030204" pitchFamily="18" charset="0"/>
              </a:rPr>
              <a:t>Thuyết phục nhà đầu tư &amp; đối tác về hiệu quả toàn diện – đặc biệt quan trọng trong bối cảnh các cơ chế như CBAM, ETS yêu cầu báo cáo tác động cụ thể.</a:t>
            </a:r>
          </a:p>
          <a:p>
            <a:endParaRPr lang="en-US" sz="1200" b="1" i="0" u="none" strike="noStrike" cap="none" dirty="0">
              <a:solidFill>
                <a:schemeClr val="dk1"/>
              </a:solidFill>
              <a:effectLst/>
              <a:latin typeface="Calibri"/>
              <a:ea typeface="Calibri"/>
              <a:cs typeface="Calibri"/>
              <a:sym typeface="Calibri"/>
            </a:endParaRPr>
          </a:p>
          <a:p>
            <a:r>
              <a:rPr lang="en-US" sz="1200" b="1" i="0" u="none" strike="noStrike" cap="none" dirty="0" err="1">
                <a:solidFill>
                  <a:schemeClr val="dk1"/>
                </a:solidFill>
                <a:effectLst/>
                <a:latin typeface="Calibri"/>
                <a:ea typeface="Calibri"/>
                <a:cs typeface="Calibri"/>
                <a:sym typeface="Calibri"/>
              </a:rPr>
              <a:t>Giá</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trị</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môi</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trường</a:t>
            </a:r>
            <a:endParaRPr lang="en-US" sz="1200" b="0" i="0" u="none" strike="noStrike" cap="none" dirty="0">
              <a:solidFill>
                <a:schemeClr val="dk1"/>
              </a:solidFill>
              <a:effectLst/>
              <a:latin typeface="Calibri"/>
              <a:ea typeface="Calibri"/>
              <a:cs typeface="Calibri"/>
              <a:sym typeface="Calibri"/>
            </a:endParaRPr>
          </a:p>
          <a:p>
            <a:pPr lvl="0"/>
            <a:r>
              <a:rPr lang="en-US" sz="1200" b="0" i="0" u="none" strike="noStrike" cap="none" dirty="0" err="1">
                <a:solidFill>
                  <a:schemeClr val="dk1"/>
                </a:solidFill>
                <a:effectLst/>
                <a:latin typeface="Calibri"/>
                <a:ea typeface="Calibri"/>
                <a:cs typeface="Calibri"/>
                <a:sym typeface="Calibri"/>
              </a:rPr>
              <a:t>Giảm</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phát</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thải</a:t>
            </a:r>
            <a:r>
              <a:rPr lang="en-US" sz="1200" b="0" i="0" u="none" strike="noStrike" cap="none" dirty="0">
                <a:solidFill>
                  <a:schemeClr val="dk1"/>
                </a:solidFill>
                <a:effectLst/>
                <a:latin typeface="Calibri"/>
                <a:ea typeface="Calibri"/>
                <a:cs typeface="Calibri"/>
                <a:sym typeface="Calibri"/>
              </a:rPr>
              <a:t> CO₂, </a:t>
            </a:r>
            <a:r>
              <a:rPr lang="en-US" sz="1200" b="0" i="0" u="none" strike="noStrike" cap="none" dirty="0" err="1">
                <a:solidFill>
                  <a:schemeClr val="dk1"/>
                </a:solidFill>
                <a:effectLst/>
                <a:latin typeface="Calibri"/>
                <a:ea typeface="Calibri"/>
                <a:cs typeface="Calibri"/>
                <a:sym typeface="Calibri"/>
              </a:rPr>
              <a:t>cải</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thiện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chất</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lượng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không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khí</a:t>
            </a:r>
            <a:endParaRPr lang="en-US" sz="1200" b="0" i="0" u="none" strike="noStrike" cap="none" dirty="0">
              <a:solidFill>
                <a:schemeClr val="dk1"/>
              </a:solidFill>
              <a:effectLst/>
              <a:latin typeface="Calibri"/>
              <a:ea typeface="Calibri"/>
              <a:cs typeface="Calibri"/>
              <a:sym typeface="Calibri"/>
            </a:endParaRPr>
          </a:p>
          <a:p>
            <a:pPr lvl="0"/>
            <a:r>
              <a:rPr lang="en-US" sz="1200" b="0" i="0" u="none" strike="noStrike" cap="none" dirty="0">
                <a:solidFill>
                  <a:schemeClr val="dk1"/>
                </a:solidFill>
                <a:effectLst/>
                <a:latin typeface="Calibri"/>
                <a:ea typeface="Calibri"/>
                <a:cs typeface="Calibri"/>
                <a:sym typeface="Calibri"/>
              </a:rPr>
              <a:t>Bảo </a:t>
            </a:r>
            <a:r>
              <a:rPr lang="en-US" sz="1200" b="0" i="0" u="none" strike="noStrike" cap="none" dirty="0" err="1">
                <a:solidFill>
                  <a:schemeClr val="dk1"/>
                </a:solidFill>
                <a:effectLst/>
                <a:latin typeface="Calibri"/>
                <a:ea typeface="Calibri"/>
                <a:cs typeface="Calibri"/>
                <a:sym typeface="Calibri"/>
              </a:rPr>
              <a:t>tồn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đa</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dạng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sinh</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học</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phục</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hồi</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hệ</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sinh</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thái</a:t>
            </a:r>
            <a:br>
              <a:rPr lang="en-US" sz="1200" b="0" i="0" u="none" strike="noStrike" cap="none" dirty="0">
                <a:solidFill>
                  <a:schemeClr val="dk1"/>
                </a:solidFill>
                <a:effectLst/>
                <a:latin typeface="Calibri"/>
                <a:ea typeface="Calibri"/>
                <a:cs typeface="Calibri"/>
                <a:sym typeface="Calibri"/>
              </a:rPr>
            </a:br>
            <a:endParaRPr lang="en-US" sz="1200" b="0" i="0" u="none" strike="noStrike" cap="none" dirty="0">
              <a:solidFill>
                <a:schemeClr val="dk1"/>
              </a:solidFill>
              <a:effectLst/>
              <a:latin typeface="Calibri"/>
              <a:ea typeface="Calibri"/>
              <a:cs typeface="Calibri"/>
              <a:sym typeface="Calibri"/>
            </a:endParaRPr>
          </a:p>
          <a:p>
            <a:r>
              <a:rPr lang="en-US" sz="1200" b="1" i="0" u="none" strike="noStrike" cap="none" dirty="0" err="1">
                <a:solidFill>
                  <a:schemeClr val="dk1"/>
                </a:solidFill>
                <a:effectLst/>
                <a:latin typeface="Calibri"/>
                <a:ea typeface="Calibri"/>
                <a:cs typeface="Calibri"/>
                <a:sym typeface="Calibri"/>
              </a:rPr>
              <a:t>Giá</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trị</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kinh</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tế</a:t>
            </a:r>
            <a:endParaRPr lang="en-US" sz="1200" b="0" i="0" u="none" strike="noStrike" cap="none" dirty="0">
              <a:solidFill>
                <a:schemeClr val="dk1"/>
              </a:solidFill>
              <a:effectLst/>
              <a:latin typeface="Calibri"/>
              <a:ea typeface="Calibri"/>
              <a:cs typeface="Calibri"/>
              <a:sym typeface="Calibri"/>
            </a:endParaRPr>
          </a:p>
          <a:p>
            <a:pPr lvl="0"/>
            <a:r>
              <a:rPr lang="en-US" sz="1200" b="0" i="0" u="none" strike="noStrike" cap="none" dirty="0" err="1">
                <a:solidFill>
                  <a:schemeClr val="dk1"/>
                </a:solidFill>
                <a:effectLst/>
                <a:latin typeface="Calibri"/>
                <a:ea typeface="Calibri"/>
                <a:cs typeface="Calibri"/>
                <a:sym typeface="Calibri"/>
              </a:rPr>
              <a:t>Tiết</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kiệm</a:t>
            </a:r>
            <a:r>
              <a:rPr lang="en-US" sz="1200" b="0" i="0" u="none" strike="noStrike" cap="none" dirty="0">
                <a:solidFill>
                  <a:schemeClr val="dk1"/>
                </a:solidFill>
                <a:effectLst/>
                <a:latin typeface="Calibri"/>
                <a:ea typeface="Calibri"/>
                <a:cs typeface="Calibri"/>
                <a:sym typeface="Calibri"/>
              </a:rPr>
              <a:t> chi </a:t>
            </a:r>
            <a:r>
              <a:rPr lang="en-US" sz="1200" b="0" i="0" u="none" strike="noStrike" cap="none" dirty="0" err="1">
                <a:solidFill>
                  <a:schemeClr val="dk1"/>
                </a:solidFill>
                <a:effectLst/>
                <a:latin typeface="Calibri"/>
                <a:ea typeface="Calibri"/>
                <a:cs typeface="Calibri"/>
                <a:sym typeface="Calibri"/>
              </a:rPr>
              <a:t>phí</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năng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lượng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tăng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hiệu</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suất</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sử</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dụng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tài</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nguyên</a:t>
            </a:r>
            <a:endParaRPr lang="en-US" sz="1200" b="0" i="0" u="none" strike="noStrike" cap="none" dirty="0">
              <a:solidFill>
                <a:schemeClr val="dk1"/>
              </a:solidFill>
              <a:effectLst/>
              <a:latin typeface="Calibri"/>
              <a:ea typeface="Calibri"/>
              <a:cs typeface="Calibri"/>
              <a:sym typeface="Calibri"/>
            </a:endParaRPr>
          </a:p>
          <a:p>
            <a:pPr lvl="0"/>
            <a:r>
              <a:rPr lang="en-US" sz="1200" b="0" i="0" u="none" strike="noStrike" cap="none" dirty="0" err="1">
                <a:solidFill>
                  <a:schemeClr val="dk1"/>
                </a:solidFill>
                <a:effectLst/>
                <a:latin typeface="Calibri"/>
                <a:ea typeface="Calibri"/>
                <a:cs typeface="Calibri"/>
                <a:sym typeface="Calibri"/>
              </a:rPr>
              <a:t>Tạo</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việc</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làm</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xanh</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thúc</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đẩy</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doanh</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nghiệp</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đổi</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mới</a:t>
            </a:r>
            <a:endParaRPr lang="en-US" sz="1200" b="0" i="0" u="none" strike="noStrike" cap="none" dirty="0">
              <a:solidFill>
                <a:schemeClr val="dk1"/>
              </a:solidFill>
              <a:effectLst/>
              <a:latin typeface="Calibri"/>
              <a:ea typeface="Calibri"/>
              <a:cs typeface="Calibri"/>
              <a:sym typeface="Calibri"/>
            </a:endParaRPr>
          </a:p>
          <a:p>
            <a:pPr lvl="0"/>
            <a:r>
              <a:rPr lang="en-US" sz="1200" b="0" i="0" u="none" strike="noStrike" cap="none" dirty="0" err="1">
                <a:solidFill>
                  <a:schemeClr val="dk1"/>
                </a:solidFill>
                <a:effectLst/>
                <a:latin typeface="Calibri"/>
                <a:ea typeface="Calibri"/>
                <a:cs typeface="Calibri"/>
                <a:sym typeface="Calibri"/>
              </a:rPr>
              <a:t>Tiềm</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năng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từ</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tín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chỉ</a:t>
            </a:r>
            <a:r>
              <a:rPr lang="en-US" sz="1200" b="0" i="0" u="none" strike="noStrike" cap="none" dirty="0">
                <a:solidFill>
                  <a:schemeClr val="dk1"/>
                </a:solidFill>
                <a:effectLst/>
                <a:latin typeface="Calibri"/>
                <a:ea typeface="Calibri"/>
                <a:cs typeface="Calibri"/>
                <a:sym typeface="Calibri"/>
              </a:rPr>
              <a:t> carbon </a:t>
            </a:r>
            <a:r>
              <a:rPr lang="en-US" sz="1200" b="0" i="0" u="none" strike="noStrike" cap="none" dirty="0" err="1">
                <a:solidFill>
                  <a:schemeClr val="dk1"/>
                </a:solidFill>
                <a:effectLst/>
                <a:latin typeface="Calibri"/>
                <a:ea typeface="Calibri"/>
                <a:cs typeface="Calibri"/>
                <a:sym typeface="Calibri"/>
              </a:rPr>
              <a:t>và</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huy</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động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vốn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xanh</a:t>
            </a:r>
            <a:br>
              <a:rPr lang="en-US" sz="1200" b="0" i="0" u="none" strike="noStrike" cap="none" dirty="0">
                <a:solidFill>
                  <a:schemeClr val="dk1"/>
                </a:solidFill>
                <a:effectLst/>
                <a:latin typeface="Calibri"/>
                <a:ea typeface="Calibri"/>
                <a:cs typeface="Calibri"/>
                <a:sym typeface="Calibri"/>
              </a:rPr>
            </a:br>
            <a:endParaRPr lang="en-US" sz="1200" b="0" i="0" u="none" strike="noStrike" cap="none" dirty="0">
              <a:solidFill>
                <a:schemeClr val="dk1"/>
              </a:solidFill>
              <a:effectLst/>
              <a:latin typeface="Calibri"/>
              <a:ea typeface="Calibri"/>
              <a:cs typeface="Calibri"/>
              <a:sym typeface="Calibri"/>
            </a:endParaRPr>
          </a:p>
          <a:p>
            <a:r>
              <a:rPr lang="en-US" sz="1200" b="1" i="0" u="none" strike="noStrike" cap="none" dirty="0" err="1">
                <a:solidFill>
                  <a:schemeClr val="dk1"/>
                </a:solidFill>
                <a:effectLst/>
                <a:latin typeface="Calibri"/>
                <a:ea typeface="Calibri"/>
                <a:cs typeface="Calibri"/>
                <a:sym typeface="Calibri"/>
              </a:rPr>
              <a:t>Giá</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trị</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xã</a:t>
            </a:r>
            <a:r>
              <a:rPr lang="en-US" sz="1200" b="1" i="0" u="none" strike="noStrike" cap="none" dirty="0">
                <a:solidFill>
                  <a:schemeClr val="dk1"/>
                </a:solidFill>
                <a:effectLst/>
                <a:latin typeface="Calibri"/>
                <a:ea typeface="Calibri"/>
                <a:cs typeface="Calibri"/>
                <a:sym typeface="Calibri"/>
              </a:rPr>
              <a:t> </a:t>
            </a:r>
            <a:r>
              <a:rPr lang="en-US" sz="1200" b="1" i="0" u="none" strike="noStrike" cap="none" dirty="0" err="1">
                <a:solidFill>
                  <a:schemeClr val="dk1"/>
                </a:solidFill>
                <a:effectLst/>
                <a:latin typeface="Calibri"/>
                <a:ea typeface="Calibri"/>
                <a:cs typeface="Calibri"/>
                <a:sym typeface="Calibri"/>
              </a:rPr>
              <a:t>hội</a:t>
            </a:r>
            <a:endParaRPr lang="en-US" sz="1200" b="0" i="0" u="none" strike="noStrike" cap="none" dirty="0">
              <a:solidFill>
                <a:schemeClr val="dk1"/>
              </a:solidFill>
              <a:effectLst/>
              <a:latin typeface="Calibri"/>
              <a:ea typeface="Calibri"/>
              <a:cs typeface="Calibri"/>
              <a:sym typeface="Calibri"/>
            </a:endParaRPr>
          </a:p>
          <a:p>
            <a:pPr lvl="0"/>
            <a:r>
              <a:rPr lang="en-US" sz="1200" b="0" i="0" u="none" strike="noStrike" cap="none" dirty="0" err="1">
                <a:solidFill>
                  <a:schemeClr val="dk1"/>
                </a:solidFill>
                <a:effectLst/>
                <a:latin typeface="Calibri"/>
                <a:ea typeface="Calibri"/>
                <a:cs typeface="Calibri"/>
                <a:sym typeface="Calibri"/>
              </a:rPr>
              <a:t>Nâng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cao</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nhận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thức</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cộng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đồng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chuyển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giao</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công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nghệ</a:t>
            </a:r>
            <a:endParaRPr lang="en-US" sz="1200" b="0" i="0" u="none" strike="noStrike" cap="none" dirty="0">
              <a:solidFill>
                <a:schemeClr val="dk1"/>
              </a:solidFill>
              <a:effectLst/>
              <a:latin typeface="Calibri"/>
              <a:ea typeface="Calibri"/>
              <a:cs typeface="Calibri"/>
              <a:sym typeface="Calibri"/>
            </a:endParaRPr>
          </a:p>
          <a:p>
            <a:pPr lvl="0"/>
            <a:r>
              <a:rPr lang="en-US" sz="1200" b="0" i="0" u="none" strike="noStrike" cap="none" dirty="0" err="1">
                <a:solidFill>
                  <a:schemeClr val="dk1"/>
                </a:solidFill>
                <a:effectLst/>
                <a:latin typeface="Calibri"/>
                <a:ea typeface="Calibri"/>
                <a:cs typeface="Calibri"/>
                <a:sym typeface="Calibri"/>
              </a:rPr>
              <a:t>Tăng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thu</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nhập</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cải</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thiện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sinh</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kế</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cho</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người</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dân</a:t>
            </a:r>
            <a:endParaRPr lang="en-US" sz="1200" b="0" i="0" u="none" strike="noStrike" cap="none" dirty="0">
              <a:solidFill>
                <a:schemeClr val="dk1"/>
              </a:solidFill>
              <a:effectLst/>
              <a:latin typeface="Calibri"/>
              <a:ea typeface="Calibri"/>
              <a:cs typeface="Calibri"/>
              <a:sym typeface="Calibri"/>
            </a:endParaRPr>
          </a:p>
          <a:p>
            <a:pPr lvl="0"/>
            <a:r>
              <a:rPr lang="en-US" sz="1200" b="0" i="0" u="none" strike="noStrike" cap="none" dirty="0" err="1">
                <a:solidFill>
                  <a:schemeClr val="dk1"/>
                </a:solidFill>
                <a:effectLst/>
                <a:latin typeface="Calibri"/>
                <a:ea typeface="Calibri"/>
                <a:cs typeface="Calibri"/>
                <a:sym typeface="Calibri"/>
              </a:rPr>
              <a:t>Khuyến</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khích</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các</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chương</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trình</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đào</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tạo</a:t>
            </a:r>
            <a:r>
              <a:rPr lang="en-US" sz="1200" b="0" i="0" u="none" strike="noStrike" cap="none" dirty="0">
                <a:solidFill>
                  <a:schemeClr val="dk1"/>
                </a:solidFill>
                <a:effectLst/>
                <a:latin typeface="Calibri"/>
                <a:ea typeface="Calibri"/>
                <a:cs typeface="Calibri"/>
                <a:sym typeface="Calibri"/>
              </a:rPr>
              <a:t> </a:t>
            </a:r>
            <a:r>
              <a:rPr lang="en-US" sz="1200" b="0" i="0" u="none" strike="noStrike" cap="none" dirty="0" err="1">
                <a:solidFill>
                  <a:schemeClr val="dk1"/>
                </a:solidFill>
                <a:effectLst/>
                <a:latin typeface="Calibri"/>
                <a:ea typeface="Calibri"/>
                <a:cs typeface="Calibri"/>
                <a:sym typeface="Calibri"/>
              </a:rPr>
              <a:t>xanh</a:t>
            </a:r>
            <a:br>
              <a:rPr lang="en-US" sz="1200" b="0" i="0" u="none" strike="noStrike" cap="none">
                <a:solidFill>
                  <a:schemeClr val="dk1"/>
                </a:solidFill>
                <a:effectLst/>
                <a:latin typeface="Calibri"/>
                <a:ea typeface="Calibri"/>
                <a:cs typeface="Calibri"/>
                <a:sym typeface="Calibri"/>
              </a:rPr>
            </a:br>
            <a:endParaRPr lang="en-US" sz="1200" b="0" i="0" u="none" strike="noStrike" cap="none">
              <a:solidFill>
                <a:schemeClr val="dk1"/>
              </a:solidFill>
              <a:effectLst/>
              <a:latin typeface="Calibri"/>
              <a:ea typeface="Calibri"/>
              <a:cs typeface="Calibri"/>
              <a:sym typeface="Calibri"/>
            </a:endParaRPr>
          </a:p>
          <a:p>
            <a:endParaRPr lang="en-US" dirty="0"/>
          </a:p>
        </p:txBody>
      </p:sp>
      <p:sp>
        <p:nvSpPr>
          <p:cNvPr id="4" name="Slide Number Placeholder 3"/>
          <p:cNvSpPr>
            <a:spLocks noGrp="1"/>
          </p:cNvSpPr>
          <p:nvPr>
            <p:ph type="sldNum" sz="quarter" idx="5"/>
          </p:nvPr>
        </p:nvSpPr>
        <p:spPr/>
        <p:txBody>
          <a:bodyPr/>
          <a:lstStyle/>
          <a:p>
            <a:fld id="{F1B661D9-2678-497E-9DBA-24511D0C2D20}" type="slidenum">
              <a:rPr lang="en-US" smtClean="0"/>
              <a:t>4</a:t>
            </a:fld>
            <a:endParaRPr lang="en-US"/>
          </a:p>
        </p:txBody>
      </p:sp>
    </p:spTree>
    <p:extLst>
      <p:ext uri="{BB962C8B-B14F-4D97-AF65-F5344CB8AC3E}">
        <p14:creationId xmlns:p14="http://schemas.microsoft.com/office/powerpoint/2010/main" val="16855485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C1D612-21F0-9D89-EBB4-504B43BEA6F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E873593-FD69-0681-2AFE-A3DE0B11F4E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45AEDD-C966-9365-26FF-9ABE12019753}"/>
              </a:ext>
            </a:extLst>
          </p:cNvPr>
          <p:cNvSpPr>
            <a:spLocks noGrp="1"/>
          </p:cNvSpPr>
          <p:nvPr>
            <p:ph type="body" idx="1"/>
          </p:nvPr>
        </p:nvSpPr>
        <p:spPr/>
        <p:txBody>
          <a:bodyPr/>
          <a:lstStyle/>
          <a:p>
            <a:r>
              <a:rPr lang="vi-VN" b="1" dirty="0"/>
              <a:t>1. Phạm vi và đối tượng điều chỉnh</a:t>
            </a:r>
          </a:p>
          <a:p>
            <a:r>
              <a:rPr lang="vi-VN" dirty="0"/>
              <a:t>Luật 77 tiếp tục kế thừa Luật số 50/2010/QH12, nhưng mở rộng phạm vi điều chỉnh sang các lĩnh vực </a:t>
            </a:r>
            <a:r>
              <a:rPr lang="vi-VN" b="1" dirty="0"/>
              <a:t>xây dựng, giao thông vận tải, thương mại – dịch vụ</a:t>
            </a:r>
            <a:r>
              <a:rPr lang="vi-VN" dirty="0"/>
              <a:t>.</a:t>
            </a:r>
          </a:p>
          <a:p>
            <a:r>
              <a:rPr lang="vi-VN" dirty="0"/>
              <a:t>Bổ sung trách nhiệm của các bộ ngành (Bộ Xây dựng, Bộ Giao thông vận tải, Bộ Công Thương…) trong ban hành </a:t>
            </a:r>
            <a:r>
              <a:rPr lang="vi-VN" b="1" dirty="0"/>
              <a:t>quy chuẩn, định mức năng lượng</a:t>
            </a:r>
            <a:r>
              <a:rPr lang="vi-VN" dirty="0"/>
              <a:t> cho từng lĩnh vực.</a:t>
            </a:r>
          </a:p>
          <a:p>
            <a:br>
              <a:rPr lang="vi-VN" dirty="0"/>
            </a:br>
            <a:endParaRPr lang="vi-VN" dirty="0"/>
          </a:p>
          <a:p>
            <a:r>
              <a:rPr lang="vi-VN" b="1" dirty="0"/>
              <a:t>2. Quy định về mức tiêu thụ năng lượng trong ngành xây dựng, giao thông</a:t>
            </a:r>
          </a:p>
          <a:p>
            <a:r>
              <a:rPr lang="vi-VN" b="1" dirty="0"/>
              <a:t>Điều 46a (bổ sung)</a:t>
            </a:r>
            <a:r>
              <a:rPr lang="vi-VN" dirty="0"/>
              <a:t>: Công trình xây dựng mới, cải tạo lớn phải đáp ứng </a:t>
            </a:r>
            <a:r>
              <a:rPr lang="vi-VN" b="1" dirty="0"/>
              <a:t>quy chuẩn hiệu quả năng lượng tối thiểu</a:t>
            </a:r>
            <a:r>
              <a:rPr lang="vi-VN" dirty="0"/>
              <a:t>, bao gồm yêu cầu về vỏ công trình, hệ thống chiếu sáng, thông gió, điều hòa không khí, thang máy, thang cuốn.</a:t>
            </a:r>
          </a:p>
          <a:p>
            <a:r>
              <a:rPr lang="vi-VN" b="1" dirty="0"/>
              <a:t>Điều 47 (sửa đổi)</a:t>
            </a:r>
            <a:r>
              <a:rPr lang="vi-VN" dirty="0"/>
              <a:t>: Phương tiện giao thông sản xuất, nhập khẩu, lưu thông tại Việt Nam phải đáp ứng </a:t>
            </a:r>
            <a:r>
              <a:rPr lang="vi-VN" b="1" dirty="0"/>
              <a:t>mức tiêu hao nhiên liệu tối đa</a:t>
            </a:r>
            <a:r>
              <a:rPr lang="vi-VN" dirty="0"/>
              <a:t> do Chính phủ quy định theo từng nhóm phương tiện (ô tô, xe máy, tàu thủy, hàng không nội địa…).</a:t>
            </a:r>
          </a:p>
          <a:p>
            <a:br>
              <a:rPr lang="vi-VN" dirty="0"/>
            </a:br>
            <a:endParaRPr lang="vi-VN" dirty="0"/>
          </a:p>
          <a:p>
            <a:r>
              <a:rPr lang="vi-VN" b="1" dirty="0"/>
              <a:t>3. Quy định về nhãn năng lượng</a:t>
            </a:r>
          </a:p>
          <a:p>
            <a:r>
              <a:rPr lang="vi-VN" b="1" dirty="0"/>
              <a:t>Điều 48 (sửa đổi, bổ sung)</a:t>
            </a:r>
            <a:r>
              <a:rPr lang="vi-VN" dirty="0"/>
              <a:t>:</a:t>
            </a:r>
          </a:p>
          <a:p>
            <a:pPr lvl="1"/>
            <a:r>
              <a:rPr lang="vi-VN" dirty="0"/>
              <a:t>Nhãn năng lượng trở thành </a:t>
            </a:r>
            <a:r>
              <a:rPr lang="vi-VN" b="1" dirty="0"/>
              <a:t>bắt buộc</a:t>
            </a:r>
            <a:r>
              <a:rPr lang="vi-VN" dirty="0"/>
              <a:t> với các sản phẩm tiêu thụ năng lượng thuộc Danh mục do Thủ tướng Chính phủ ban hành.</a:t>
            </a:r>
          </a:p>
          <a:p>
            <a:pPr lvl="1"/>
            <a:r>
              <a:rPr lang="vi-VN" dirty="0"/>
              <a:t>Quy định rõ hai loại nhãn:</a:t>
            </a:r>
          </a:p>
          <a:p>
            <a:pPr lvl="2"/>
            <a:r>
              <a:rPr lang="vi-VN" b="1" dirty="0"/>
              <a:t>Nhãn xác nhận</a:t>
            </a:r>
            <a:r>
              <a:rPr lang="vi-VN" dirty="0"/>
              <a:t>: cho sản phẩm đạt hoặc vượt mức hiệu suất năng lượng cao.</a:t>
            </a:r>
          </a:p>
          <a:p>
            <a:pPr lvl="2"/>
            <a:r>
              <a:rPr lang="vi-VN" b="1" dirty="0"/>
              <a:t>Nhãn so sánh</a:t>
            </a:r>
            <a:r>
              <a:rPr lang="vi-VN" dirty="0"/>
              <a:t>: thể hiện mức hiệu suất theo thang xếp hạng.</a:t>
            </a:r>
          </a:p>
          <a:p>
            <a:pPr lvl="1"/>
            <a:r>
              <a:rPr lang="vi-VN" dirty="0"/>
              <a:t>Cơ quan kiểm tra, thử nghiệm hiệu suất phải được </a:t>
            </a:r>
            <a:r>
              <a:rPr lang="vi-VN" b="1" dirty="0"/>
              <a:t>Bộ Công Thương chỉ định</a:t>
            </a:r>
            <a:r>
              <a:rPr lang="vi-VN" dirty="0"/>
              <a:t> và chịu trách nhiệm về tính chính xác dữ liệu.</a:t>
            </a:r>
          </a:p>
          <a:p>
            <a:br>
              <a:rPr lang="vi-VN" dirty="0"/>
            </a:br>
            <a:endParaRPr lang="vi-VN" dirty="0"/>
          </a:p>
          <a:p>
            <a:r>
              <a:rPr lang="vi-VN" b="1" dirty="0"/>
              <a:t>4. Quản lý cơ sở sử dụng năng lượng trọng điểm</a:t>
            </a:r>
          </a:p>
          <a:p>
            <a:r>
              <a:rPr lang="vi-VN" dirty="0"/>
              <a:t>Giữ nguyên ngưỡng phân loại </a:t>
            </a:r>
            <a:r>
              <a:rPr lang="vi-VN" b="1" dirty="0"/>
              <a:t>1.000 TOE/năm cho công nghiệp, nông nghiệp, vận tải</a:t>
            </a:r>
            <a:r>
              <a:rPr lang="vi-VN" dirty="0"/>
              <a:t> và </a:t>
            </a:r>
            <a:r>
              <a:rPr lang="vi-VN" b="1" dirty="0"/>
              <a:t>500 TOE/năm cho công trình xây dựng, thương mại – dịch vụ</a:t>
            </a:r>
            <a:r>
              <a:rPr lang="vi-VN" dirty="0"/>
              <a:t>.</a:t>
            </a:r>
          </a:p>
          <a:p>
            <a:r>
              <a:rPr lang="vi-VN" dirty="0"/>
              <a:t>Bổ sung yêu cầu cơ sở trọng điểm phải có </a:t>
            </a:r>
            <a:r>
              <a:rPr lang="vi-VN" b="1" dirty="0"/>
              <a:t>hệ thống quản lý năng lượng</a:t>
            </a:r>
            <a:r>
              <a:rPr lang="vi-VN" dirty="0"/>
              <a:t> (EnMS) và báo cáo điện tử trên </a:t>
            </a:r>
            <a:r>
              <a:rPr lang="vi-VN" b="1" dirty="0"/>
              <a:t>cơ sở dữ liệu năng lượng quốc gia</a:t>
            </a:r>
            <a:r>
              <a:rPr lang="vi-VN" dirty="0"/>
              <a:t>.</a:t>
            </a:r>
          </a:p>
          <a:p>
            <a:br>
              <a:rPr lang="vi-VN" dirty="0"/>
            </a:br>
            <a:endParaRPr lang="vi-VN" dirty="0"/>
          </a:p>
          <a:p>
            <a:r>
              <a:rPr lang="vi-VN" b="1" dirty="0"/>
              <a:t>5. Chế tài xử phạt</a:t>
            </a:r>
          </a:p>
          <a:p>
            <a:r>
              <a:rPr lang="vi-VN" dirty="0"/>
              <a:t>Luật 77 dẫn chiếu đến </a:t>
            </a:r>
            <a:r>
              <a:rPr lang="vi-VN" b="1" dirty="0"/>
              <a:t>Nghị định 17/2022/NĐ-CP</a:t>
            </a:r>
            <a:r>
              <a:rPr lang="vi-VN" dirty="0"/>
              <a:t> về xử phạt vi phạm hành chính trong lĩnh vực năng lượng tiết kiệm, bổ sung mức phạt cao hơn cho các hành vi:</a:t>
            </a:r>
          </a:p>
          <a:p>
            <a:pPr lvl="1"/>
            <a:r>
              <a:rPr lang="vi-VN" dirty="0"/>
              <a:t>Không dán nhãn năng lượng theo quy định;</a:t>
            </a:r>
          </a:p>
          <a:p>
            <a:pPr lvl="1"/>
            <a:r>
              <a:rPr lang="vi-VN" dirty="0"/>
              <a:t>Không lập và báo cáo kế hoạch tiết kiệm năng lượng;</a:t>
            </a:r>
          </a:p>
          <a:p>
            <a:pPr lvl="1"/>
            <a:r>
              <a:rPr lang="vi-VN" dirty="0"/>
              <a:t>Không thực hiện kiểm toán năng lượng định kỳ.</a:t>
            </a:r>
            <a:endParaRPr lang="en-US" dirty="0"/>
          </a:p>
        </p:txBody>
      </p:sp>
      <p:sp>
        <p:nvSpPr>
          <p:cNvPr id="4" name="Slide Number Placeholder 3">
            <a:extLst>
              <a:ext uri="{FF2B5EF4-FFF2-40B4-BE49-F238E27FC236}">
                <a16:creationId xmlns:a16="http://schemas.microsoft.com/office/drawing/2014/main" id="{BCBC34E6-CF06-AEE4-B4B5-083C4066E478}"/>
              </a:ext>
            </a:extLst>
          </p:cNvPr>
          <p:cNvSpPr>
            <a:spLocks noGrp="1"/>
          </p:cNvSpPr>
          <p:nvPr>
            <p:ph type="sldNum" sz="quarter" idx="5"/>
          </p:nvPr>
        </p:nvSpPr>
        <p:spPr/>
        <p:txBody>
          <a:bodyPr/>
          <a:lstStyle/>
          <a:p>
            <a:fld id="{F1B661D9-2678-497E-9DBA-24511D0C2D20}" type="slidenum">
              <a:rPr lang="en-US" smtClean="0"/>
              <a:t>5</a:t>
            </a:fld>
            <a:endParaRPr lang="en-US"/>
          </a:p>
        </p:txBody>
      </p:sp>
    </p:spTree>
    <p:extLst>
      <p:ext uri="{BB962C8B-B14F-4D97-AF65-F5344CB8AC3E}">
        <p14:creationId xmlns:p14="http://schemas.microsoft.com/office/powerpoint/2010/main" val="25055325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C1DE6F-53D0-B23C-E971-4F4DE5C930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40C231A-6EB5-F868-CE78-B34934E9FB8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0D3E75B-8A3A-93A4-40AF-949A934E00DA}"/>
              </a:ext>
            </a:extLst>
          </p:cNvPr>
          <p:cNvSpPr>
            <a:spLocks noGrp="1"/>
          </p:cNvSpPr>
          <p:nvPr>
            <p:ph type="body" idx="1"/>
          </p:nvPr>
        </p:nvSpPr>
        <p:spPr/>
        <p:txBody>
          <a:bodyPr/>
          <a:lstStyle/>
          <a:p>
            <a:r>
              <a:rPr lang="vi-VN" b="1" dirty="0"/>
              <a:t>Benefit Durability</a:t>
            </a:r>
            <a:r>
              <a:rPr lang="vi-VN" dirty="0"/>
              <a:t>: giải thích về cảnh báo về carbon không bị mất, yêu cầu kiểm định định kỳ.</a:t>
            </a:r>
          </a:p>
          <a:p>
            <a:r>
              <a:rPr lang="vi-VN" b="1" dirty="0"/>
              <a:t>Scalability</a:t>
            </a:r>
            <a:r>
              <a:rPr lang="vi-VN" dirty="0"/>
              <a:t>: mô tả điều kiện để mô hình có thể mở rộng và nhân bản.</a:t>
            </a:r>
          </a:p>
          <a:p>
            <a:r>
              <a:rPr lang="vi-VN" b="1" dirty="0"/>
              <a:t>Risk Management</a:t>
            </a:r>
            <a:r>
              <a:rPr lang="vi-VN" dirty="0"/>
              <a:t>: bảng liệt kê các rủi ro và biện pháp tương ứng</a:t>
            </a:r>
          </a:p>
          <a:p>
            <a:endParaRPr lang="en-US" b="1" dirty="0"/>
          </a:p>
          <a:p>
            <a:endParaRPr lang="en-US" b="1" dirty="0"/>
          </a:p>
          <a:p>
            <a:r>
              <a:rPr lang="vi-VN" b="1" dirty="0"/>
              <a:t>Durability</a:t>
            </a:r>
            <a:r>
              <a:rPr lang="vi-VN" dirty="0"/>
              <a:t> (bền vững lâu dài) là yếu tố quan trọng đánh giá tính ổn định của carbon đã khử sau vận hành.</a:t>
            </a:r>
          </a:p>
          <a:p>
            <a:r>
              <a:rPr lang="vi-VN" dirty="0"/>
              <a:t>Ví dụ: biochar được sản xuất đúng quy trình có thể giữ </a:t>
            </a:r>
            <a:r>
              <a:rPr lang="vi-VN" b="1" dirty="0"/>
              <a:t>&gt;97% lượng carbon còn tồn lưu ổn định hàng trăm đến cả ngàn năm</a:t>
            </a:r>
            <a:r>
              <a:rPr lang="vi-VN" dirty="0"/>
              <a:t>, theo các nghiên cứu khoa học và tiêu chuẩn Puro.earth, Isometric Protocol… </a:t>
            </a:r>
            <a:r>
              <a:rPr lang="vi-VN" dirty="0">
                <a:hlinkClick r:id="rId3"/>
              </a:rPr>
              <a:t>Carbon Direct</a:t>
            </a:r>
            <a:r>
              <a:rPr lang="vi-VN" dirty="0">
                <a:hlinkClick r:id="rId4"/>
              </a:rPr>
              <a:t>isometric.com+2Wikipedia+2sylvera.com+2</a:t>
            </a:r>
            <a:r>
              <a:rPr lang="vi-VN" dirty="0"/>
              <a:t>.</a:t>
            </a:r>
          </a:p>
          <a:p>
            <a:r>
              <a:rPr lang="vi-VN" dirty="0"/>
              <a:t>Các hệ thống tiêu chuẩn như </a:t>
            </a:r>
            <a:r>
              <a:rPr lang="vi-VN" b="1" dirty="0"/>
              <a:t>VCS (Verra) hoặc Gold Standard</a:t>
            </a:r>
            <a:r>
              <a:rPr lang="vi-VN" dirty="0"/>
              <a:t> yêu cầu các dự án phải kiểm tra MRV định kỳ (thường 5–7 năm), xác nhận carbon không bị mất (tái phát thải), và thường áp dụng buffer pool để bảo hiểm rủi ro như cháy rừng hoặc khai thác bất hợp pháp.</a:t>
            </a:r>
            <a:endParaRPr lang="en-US" dirty="0"/>
          </a:p>
          <a:p>
            <a:endParaRPr lang="en-US" dirty="0"/>
          </a:p>
          <a:p>
            <a:r>
              <a:rPr lang="vi-VN" b="1" dirty="0"/>
              <a:t>Khả năng mở rộng và nhân rộng mô hình (Scalability &amp; Replicability)</a:t>
            </a:r>
          </a:p>
          <a:p>
            <a:r>
              <a:rPr lang="vi-VN" dirty="0"/>
              <a:t>Một dự án lý tưởng cần có khả năng </a:t>
            </a:r>
            <a:r>
              <a:rPr lang="vi-VN" b="1" dirty="0"/>
              <a:t>scale-up</a:t>
            </a:r>
            <a:r>
              <a:rPr lang="vi-VN" dirty="0"/>
              <a:t>, tức mở rộng ra các vùng/dự án tương tự, hỗ trợ phát triển dự án lớn hơn.</a:t>
            </a:r>
          </a:p>
          <a:p>
            <a:r>
              <a:rPr lang="vi-VN" dirty="0"/>
              <a:t>Mô hình phải có </a:t>
            </a:r>
            <a:r>
              <a:rPr lang="vi-VN" b="1" dirty="0"/>
              <a:t>tính replicable</a:t>
            </a:r>
            <a:r>
              <a:rPr lang="vi-VN" dirty="0"/>
              <a:t>, dễ áp dụng trong điều kiện tương tự, ví dụ như kỹ thuật biochar sử dụng phế phẩm nông nghiệp dễ nhân rộng ở nhiều vùng sản xuất tương đồng.</a:t>
            </a:r>
          </a:p>
          <a:p>
            <a:r>
              <a:rPr lang="vi-VN" b="1" dirty="0"/>
              <a:t>Tiêu chuẩn quốc tế như VCS cung cấp framework cho dự án AFOLU</a:t>
            </a:r>
            <a:r>
              <a:rPr lang="vi-VN" dirty="0"/>
              <a:t> (nông lâm nghiệp), REDD+… có tính mở rộng ổn định.</a:t>
            </a:r>
          </a:p>
          <a:p>
            <a:endParaRPr lang="en-US" dirty="0"/>
          </a:p>
          <a:p>
            <a:endParaRPr lang="en-US" dirty="0"/>
          </a:p>
        </p:txBody>
      </p:sp>
      <p:sp>
        <p:nvSpPr>
          <p:cNvPr id="4" name="Slide Number Placeholder 3">
            <a:extLst>
              <a:ext uri="{FF2B5EF4-FFF2-40B4-BE49-F238E27FC236}">
                <a16:creationId xmlns:a16="http://schemas.microsoft.com/office/drawing/2014/main" id="{8649EC67-E7F6-199B-0654-EF100E2F095C}"/>
              </a:ext>
            </a:extLst>
          </p:cNvPr>
          <p:cNvSpPr>
            <a:spLocks noGrp="1"/>
          </p:cNvSpPr>
          <p:nvPr>
            <p:ph type="sldNum" sz="quarter" idx="5"/>
          </p:nvPr>
        </p:nvSpPr>
        <p:spPr/>
        <p:txBody>
          <a:bodyPr/>
          <a:lstStyle/>
          <a:p>
            <a:fld id="{F1B661D9-2678-497E-9DBA-24511D0C2D20}" type="slidenum">
              <a:rPr lang="en-US" smtClean="0"/>
              <a:t>6</a:t>
            </a:fld>
            <a:endParaRPr lang="en-US"/>
          </a:p>
        </p:txBody>
      </p:sp>
    </p:spTree>
    <p:extLst>
      <p:ext uri="{BB962C8B-B14F-4D97-AF65-F5344CB8AC3E}">
        <p14:creationId xmlns:p14="http://schemas.microsoft.com/office/powerpoint/2010/main" val="1985213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5B3E7B-BEB0-1E64-8293-9CF1639991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2ADCB2-0385-094F-FE37-2E9403ED0AB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4161FBC-B678-9E04-C176-3D46F4A9086B}"/>
              </a:ext>
            </a:extLst>
          </p:cNvPr>
          <p:cNvSpPr>
            <a:spLocks noGrp="1"/>
          </p:cNvSpPr>
          <p:nvPr>
            <p:ph type="body" idx="1"/>
          </p:nvPr>
        </p:nvSpPr>
        <p:spPr/>
        <p:txBody>
          <a:bodyPr/>
          <a:lstStyle/>
          <a:p>
            <a:r>
              <a:rPr lang="vi-VN" dirty="0"/>
              <a:t>KPI đề xuất Ý nghĩa Ghi chú thực hiện </a:t>
            </a:r>
            <a:endParaRPr lang="en-US" dirty="0"/>
          </a:p>
          <a:p>
            <a:r>
              <a:rPr lang="vi-VN" b="1" dirty="0"/>
              <a:t>tCO₂e giảm/năm</a:t>
            </a:r>
            <a:r>
              <a:rPr lang="vi-VN" dirty="0"/>
              <a:t> Đo lường lượng khí nhà kính được giảm hoặc loại bỏ Tính toán qua mô hình MRV/LCA, báo cáo định kỳ </a:t>
            </a:r>
            <a:endParaRPr lang="en-US" dirty="0"/>
          </a:p>
          <a:p>
            <a:r>
              <a:rPr lang="vi-VN" b="1" dirty="0"/>
              <a:t>Số hộ gia đình thụ hưởng</a:t>
            </a:r>
            <a:r>
              <a:rPr lang="vi-VN" dirty="0"/>
              <a:t> Phản ánh tác động xã hội trực tiếp Khảo sát định kỳ cộng đồng </a:t>
            </a:r>
            <a:endParaRPr lang="en-US" dirty="0"/>
          </a:p>
          <a:p>
            <a:r>
              <a:rPr lang="vi-VN" b="1" dirty="0"/>
              <a:t>Tăng trưởng thu nhập trung bình</a:t>
            </a:r>
            <a:r>
              <a:rPr lang="vi-VN" dirty="0"/>
              <a:t> Đo hiệu quả kinh tế – sinh kế từ dự án Gắn với mục tiêu SDG 8 (việc làm &amp; tăng trưởng) </a:t>
            </a:r>
            <a:endParaRPr lang="en-US" dirty="0"/>
          </a:p>
          <a:p>
            <a:endParaRPr lang="en-US" dirty="0"/>
          </a:p>
          <a:p>
            <a:r>
              <a:rPr lang="vi-VN" dirty="0"/>
              <a:t>Phương pháp Mục tiêu ứng dụng Ưu điểm </a:t>
            </a:r>
            <a:endParaRPr lang="en-US" dirty="0"/>
          </a:p>
          <a:p>
            <a:r>
              <a:rPr lang="vi-VN" b="1" dirty="0"/>
              <a:t>Life Cycle Assessment (LCA)</a:t>
            </a:r>
            <a:r>
              <a:rPr lang="vi-VN" dirty="0"/>
              <a:t> Tính toàn bộ phát thải hoặc tiết giảm CO₂ trong chu trình Chuẩn ISO 14040/44, phù hợp dự án sản xuất, công nghiệp </a:t>
            </a:r>
            <a:endParaRPr lang="en-US" dirty="0"/>
          </a:p>
          <a:p>
            <a:r>
              <a:rPr lang="vi-VN" b="1" dirty="0"/>
              <a:t>Khảo sát cộng đồng (household survey)</a:t>
            </a:r>
            <a:r>
              <a:rPr lang="vi-VN" dirty="0"/>
              <a:t> Đo tác động xã hội: thu nhập, nhận thức, việc làm Thực hiện theo mẫu xác suất, có thể hợp tác viện nghiên cứu địa phương </a:t>
            </a:r>
            <a:endParaRPr lang="en-US" dirty="0"/>
          </a:p>
          <a:p>
            <a:r>
              <a:rPr lang="vi-VN" b="1" dirty="0"/>
              <a:t>Phân tích kinh tế số (economic impact)</a:t>
            </a:r>
            <a:r>
              <a:rPr lang="vi-VN" dirty="0"/>
              <a:t> Đo lường chi phí – lợi ích ròng của dự án Cần dữ liệu đầu vào chính xác, phù hợp nghiên cứu ODA/IFC</a:t>
            </a:r>
            <a:endParaRPr lang="en-US" dirty="0"/>
          </a:p>
          <a:p>
            <a:endParaRPr lang="en-US" dirty="0"/>
          </a:p>
          <a:p>
            <a:r>
              <a:rPr lang="vi-VN" b="1" dirty="0"/>
              <a:t>Cơ chế theo dõi &amp; đánh giá định kỳ (M&amp;E System)</a:t>
            </a:r>
          </a:p>
          <a:p>
            <a:r>
              <a:rPr lang="vi-VN" b="1" dirty="0"/>
              <a:t>Tần suất:</a:t>
            </a:r>
            <a:r>
              <a:rPr lang="vi-VN" dirty="0"/>
              <a:t> hàng năm hoặc 5 năm tùy tiêu chuẩn (VCS: 5–7 năm, Gold Standard: 2–3 năm)</a:t>
            </a:r>
          </a:p>
          <a:p>
            <a:r>
              <a:rPr lang="vi-VN" b="1" dirty="0"/>
              <a:t>Thành phần chính của M&amp;E:</a:t>
            </a:r>
            <a:endParaRPr lang="vi-VN" dirty="0"/>
          </a:p>
          <a:p>
            <a:pPr lvl="1"/>
            <a:r>
              <a:rPr lang="vi-VN" b="1" dirty="0"/>
              <a:t>Monitoring:</a:t>
            </a:r>
            <a:r>
              <a:rPr lang="vi-VN" dirty="0"/>
              <a:t> đo lường thực địa (sensors, ảnh vệ tinh, drone…)</a:t>
            </a:r>
          </a:p>
          <a:p>
            <a:pPr lvl="1"/>
            <a:r>
              <a:rPr lang="vi-VN" b="1" dirty="0"/>
              <a:t>Reporting:</a:t>
            </a:r>
            <a:r>
              <a:rPr lang="vi-VN" dirty="0"/>
              <a:t> nộp báo cáo lượng CO₂, tác động cộng đồng</a:t>
            </a:r>
          </a:p>
          <a:p>
            <a:pPr lvl="1"/>
            <a:r>
              <a:rPr lang="vi-VN" b="1" dirty="0"/>
              <a:t>Verification:</a:t>
            </a:r>
            <a:r>
              <a:rPr lang="vi-VN" dirty="0"/>
              <a:t> kiểm định bởi bên thứ ba độc lập</a:t>
            </a:r>
          </a:p>
          <a:p>
            <a:r>
              <a:rPr lang="vi-VN" b="1" dirty="0"/>
              <a:t>Công cụ hỗ trợ:</a:t>
            </a:r>
            <a:r>
              <a:rPr lang="vi-VN" dirty="0"/>
              <a:t> phần mềm MRV (NDC Registry Việt Nam), hệ thống Verra Registry</a:t>
            </a:r>
          </a:p>
          <a:p>
            <a:r>
              <a:rPr lang="en-US" dirty="0"/>
              <a:t>📌 </a:t>
            </a:r>
            <a:r>
              <a:rPr lang="vi-VN" i="1" dirty="0"/>
              <a:t>Các M&amp;E tốt thường đi kèm với báo cáo đánh giá cuối kỳ &amp; báo cáo tác động (Impact Report).</a:t>
            </a:r>
            <a:endParaRPr lang="vi-VN" dirty="0"/>
          </a:p>
          <a:p>
            <a:r>
              <a:rPr lang="vi-VN" dirty="0"/>
              <a:t> </a:t>
            </a:r>
            <a:endParaRPr lang="en-US" dirty="0"/>
          </a:p>
          <a:p>
            <a:endParaRPr lang="en-US" dirty="0"/>
          </a:p>
        </p:txBody>
      </p:sp>
      <p:sp>
        <p:nvSpPr>
          <p:cNvPr id="4" name="Slide Number Placeholder 3">
            <a:extLst>
              <a:ext uri="{FF2B5EF4-FFF2-40B4-BE49-F238E27FC236}">
                <a16:creationId xmlns:a16="http://schemas.microsoft.com/office/drawing/2014/main" id="{F7116EBA-E422-6392-8942-EB494E5AEB93}"/>
              </a:ext>
            </a:extLst>
          </p:cNvPr>
          <p:cNvSpPr>
            <a:spLocks noGrp="1"/>
          </p:cNvSpPr>
          <p:nvPr>
            <p:ph type="sldNum" sz="quarter" idx="5"/>
          </p:nvPr>
        </p:nvSpPr>
        <p:spPr/>
        <p:txBody>
          <a:bodyPr/>
          <a:lstStyle/>
          <a:p>
            <a:fld id="{F1B661D9-2678-497E-9DBA-24511D0C2D20}" type="slidenum">
              <a:rPr lang="en-US" smtClean="0"/>
              <a:t>7</a:t>
            </a:fld>
            <a:endParaRPr lang="en-US"/>
          </a:p>
        </p:txBody>
      </p:sp>
    </p:spTree>
    <p:extLst>
      <p:ext uri="{BB962C8B-B14F-4D97-AF65-F5344CB8AC3E}">
        <p14:creationId xmlns:p14="http://schemas.microsoft.com/office/powerpoint/2010/main" val="4076674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BD66B7-F7D4-3028-777B-61C1CCD28BC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4F4523-5B9C-73E1-BD61-9BAA8E649CA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ABC45AD-4344-551D-5A07-EB11A6278B01}"/>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2920343E-8398-1E49-DA6B-1E51AC229BD6}"/>
              </a:ext>
            </a:extLst>
          </p:cNvPr>
          <p:cNvSpPr>
            <a:spLocks noGrp="1"/>
          </p:cNvSpPr>
          <p:nvPr>
            <p:ph type="sldNum" sz="quarter" idx="5"/>
          </p:nvPr>
        </p:nvSpPr>
        <p:spPr/>
        <p:txBody>
          <a:bodyPr/>
          <a:lstStyle/>
          <a:p>
            <a:fld id="{F1B661D9-2678-497E-9DBA-24511D0C2D20}" type="slidenum">
              <a:rPr lang="en-US" smtClean="0"/>
              <a:t>8</a:t>
            </a:fld>
            <a:endParaRPr lang="en-US"/>
          </a:p>
        </p:txBody>
      </p:sp>
    </p:spTree>
    <p:extLst>
      <p:ext uri="{BB962C8B-B14F-4D97-AF65-F5344CB8AC3E}">
        <p14:creationId xmlns:p14="http://schemas.microsoft.com/office/powerpoint/2010/main" val="23751165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D42B74-8AB3-71A7-2BF9-B7CB5480D4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85225B-ADBF-AA3F-9F20-CDED41EAB63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850CAF-8813-5B80-5D2F-03B40E15DED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552129E3-99A2-9B42-B046-1E48F34C014D}"/>
              </a:ext>
            </a:extLst>
          </p:cNvPr>
          <p:cNvSpPr>
            <a:spLocks noGrp="1"/>
          </p:cNvSpPr>
          <p:nvPr>
            <p:ph type="sldNum" sz="quarter" idx="5"/>
          </p:nvPr>
        </p:nvSpPr>
        <p:spPr/>
        <p:txBody>
          <a:bodyPr/>
          <a:lstStyle/>
          <a:p>
            <a:fld id="{F1B661D9-2678-497E-9DBA-24511D0C2D20}" type="slidenum">
              <a:rPr lang="en-US" smtClean="0"/>
              <a:t>9</a:t>
            </a:fld>
            <a:endParaRPr lang="en-US"/>
          </a:p>
        </p:txBody>
      </p:sp>
    </p:spTree>
    <p:extLst>
      <p:ext uri="{BB962C8B-B14F-4D97-AF65-F5344CB8AC3E}">
        <p14:creationId xmlns:p14="http://schemas.microsoft.com/office/powerpoint/2010/main" val="3504233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F3F8FB-DF04-5F3D-48DA-A0205770A99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CEE9F0-5CAC-124B-4D99-38A9C99A170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C05BB55-1C22-AF5B-AA25-7395C790976F}"/>
              </a:ext>
            </a:extLst>
          </p:cNvPr>
          <p:cNvSpPr>
            <a:spLocks noGrp="1"/>
          </p:cNvSpPr>
          <p:nvPr>
            <p:ph type="body" idx="1"/>
          </p:nvPr>
        </p:nvSpPr>
        <p:spPr/>
        <p:txBody>
          <a:bodyPr/>
          <a:lstStyle/>
          <a:p>
            <a:r>
              <a:rPr lang="vi-VN" dirty="0"/>
              <a:t>Thách thức Mô tả thực tế Dẫn chứng thực tế </a:t>
            </a:r>
            <a:endParaRPr lang="en-US" dirty="0"/>
          </a:p>
          <a:p>
            <a:r>
              <a:rPr lang="vi-VN" b="1" dirty="0"/>
              <a:t>Dữ liệu ban đầu thiếu/chưa đầy đủ</a:t>
            </a:r>
            <a:r>
              <a:rPr lang="vi-VN" dirty="0"/>
              <a:t> Thiếu dữ liệu CO₂ nền, địa lý, xã hội khiến dự án khó chứng minh hiệu quả REDD+ Việt Nam mất hơn 1 năm thiết lập dữ liệu gốc【source: worldbank.org】 </a:t>
            </a:r>
            <a:endParaRPr lang="en-US" dirty="0"/>
          </a:p>
          <a:p>
            <a:r>
              <a:rPr lang="vi-VN" b="1" dirty="0"/>
              <a:t>Chi phí đo đạc &amp; MRV cao</a:t>
            </a:r>
            <a:r>
              <a:rPr lang="vi-VN" dirty="0"/>
              <a:t> Các quy trình giám sát (drone, ảnh vệ tinh, bên thứ ba) tốn kém Biochar cần khảo nghiệm định lượng CO₂ dài hạn【source: Adelaide Uni】 </a:t>
            </a:r>
            <a:endParaRPr lang="en-US" dirty="0"/>
          </a:p>
          <a:p>
            <a:r>
              <a:rPr lang="vi-VN" b="1" dirty="0"/>
              <a:t>Chấp thuận cộng đồng chậm</a:t>
            </a:r>
            <a:r>
              <a:rPr lang="vi-VN" dirty="0"/>
              <a:t> Người dân chưa hiểu/không tin tưởng → phản đối/thiếu hợp tác Dự án rừng ở Brazil bị đình trệ vì thiếu tham vấn đầy đủ【source: time.com】 </a:t>
            </a:r>
            <a:endParaRPr lang="en-US" dirty="0"/>
          </a:p>
          <a:p>
            <a:endParaRPr lang="en-US" sz="1200" b="0" i="0" u="none" strike="noStrike" cap="none" dirty="0">
              <a:solidFill>
                <a:schemeClr val="dk1"/>
              </a:solidFill>
              <a:effectLst/>
              <a:latin typeface="Calibri"/>
              <a:ea typeface="Calibri"/>
              <a:cs typeface="Calibri"/>
              <a:sym typeface="Calibri"/>
            </a:endParaRPr>
          </a:p>
          <a:p>
            <a:r>
              <a:rPr lang="vi-VN" dirty="0"/>
              <a:t>Bài học Hành động cụ thể Gợi ý áp dụng tại Việt Nam </a:t>
            </a:r>
            <a:endParaRPr lang="en-US" dirty="0"/>
          </a:p>
          <a:p>
            <a:r>
              <a:rPr lang="vi-VN" b="1" dirty="0"/>
              <a:t>Chuẩn hóa phương pháp đo lường</a:t>
            </a:r>
            <a:r>
              <a:rPr lang="vi-VN" dirty="0"/>
              <a:t> Áp dụng công cụ LCA, VCS, SD VISta để nhất quán giữa các dự án Bộ TN&amp;MT có thể ban hành Hướng dẫn kỹ thuật quốc gia </a:t>
            </a:r>
            <a:endParaRPr lang="en-US" dirty="0"/>
          </a:p>
          <a:p>
            <a:r>
              <a:rPr lang="vi-VN" b="1" dirty="0"/>
              <a:t>Tăng minh bạch dữ liệu &amp; MRV</a:t>
            </a:r>
            <a:r>
              <a:rPr lang="vi-VN" dirty="0"/>
              <a:t> Sử dụng ảnh vệ tinh, blockchain truy xuất tín chỉ carbon MRV Việt Nam cần kết nối NDC Registry quốc gia </a:t>
            </a:r>
            <a:endParaRPr lang="en-US" dirty="0"/>
          </a:p>
          <a:p>
            <a:r>
              <a:rPr lang="vi-VN" b="1" dirty="0"/>
              <a:t>Tăng cường đối thoại cộng đồng</a:t>
            </a:r>
            <a:r>
              <a:rPr lang="vi-VN" dirty="0"/>
              <a:t> Tham vấn trước–trong–sau triển khai, chia sẻ lợi ích rõ ràng Cần nhóm điều phối xã hội trong mỗi dự án AFOLU </a:t>
            </a:r>
            <a:endParaRPr lang="en-US" sz="1200" b="0" i="0" u="none" strike="noStrike" cap="none" dirty="0">
              <a:solidFill>
                <a:schemeClr val="dk1"/>
              </a:solidFill>
              <a:effectLst/>
              <a:latin typeface="Calibri"/>
              <a:ea typeface="Calibri"/>
              <a:cs typeface="Calibri"/>
              <a:sym typeface="Calibri"/>
            </a:endParaRPr>
          </a:p>
          <a:p>
            <a:endParaRPr lang="en-US" dirty="0"/>
          </a:p>
        </p:txBody>
      </p:sp>
      <p:sp>
        <p:nvSpPr>
          <p:cNvPr id="4" name="Slide Number Placeholder 3">
            <a:extLst>
              <a:ext uri="{FF2B5EF4-FFF2-40B4-BE49-F238E27FC236}">
                <a16:creationId xmlns:a16="http://schemas.microsoft.com/office/drawing/2014/main" id="{44DE9C75-4E41-A9CF-D812-D63625495615}"/>
              </a:ext>
            </a:extLst>
          </p:cNvPr>
          <p:cNvSpPr>
            <a:spLocks noGrp="1"/>
          </p:cNvSpPr>
          <p:nvPr>
            <p:ph type="sldNum" sz="quarter" idx="5"/>
          </p:nvPr>
        </p:nvSpPr>
        <p:spPr/>
        <p:txBody>
          <a:bodyPr/>
          <a:lstStyle/>
          <a:p>
            <a:fld id="{F1B661D9-2678-497E-9DBA-24511D0C2D20}" type="slidenum">
              <a:rPr lang="en-US" smtClean="0"/>
              <a:t>10</a:t>
            </a:fld>
            <a:endParaRPr lang="en-US"/>
          </a:p>
        </p:txBody>
      </p:sp>
    </p:spTree>
    <p:extLst>
      <p:ext uri="{BB962C8B-B14F-4D97-AF65-F5344CB8AC3E}">
        <p14:creationId xmlns:p14="http://schemas.microsoft.com/office/powerpoint/2010/main" val="42547150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1559D3-6448-E684-6AE8-B4278B0C42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FC5728C-9A48-C90F-11DF-10FB5BD7178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0FED1F-4E6D-67F4-0C3D-1333A6F7B1B1}"/>
              </a:ext>
            </a:extLst>
          </p:cNvPr>
          <p:cNvSpPr>
            <a:spLocks noGrp="1"/>
          </p:cNvSpPr>
          <p:nvPr>
            <p:ph type="body" idx="1"/>
          </p:nvPr>
        </p:nvSpPr>
        <p:spPr/>
        <p:txBody>
          <a:bodyPr/>
          <a:lstStyle/>
          <a:p>
            <a:r>
              <a:rPr lang="vi-VN" dirty="0"/>
              <a:t>Bước Mô tả ngắn gọn </a:t>
            </a:r>
            <a:endParaRPr lang="en-US" dirty="0"/>
          </a:p>
          <a:p>
            <a:pPr>
              <a:buAutoNum type="arabicPeriod"/>
            </a:pPr>
            <a:r>
              <a:rPr lang="vi-VN" b="1" dirty="0"/>
              <a:t>Ý tưởng &amp; xác định loại dự án</a:t>
            </a:r>
            <a:r>
              <a:rPr lang="vi-VN" dirty="0"/>
              <a:t> Chọn lĩnh vực (rừng, năng lượng, xử lý chất thải...), đánh giá khả năng giảm phát thải </a:t>
            </a:r>
            <a:endParaRPr lang="en-US" dirty="0"/>
          </a:p>
          <a:p>
            <a:pPr>
              <a:buAutoNum type="arabicPeriod"/>
            </a:pPr>
            <a:r>
              <a:rPr lang="vi-VN" b="1" dirty="0"/>
              <a:t>2. Thiết kế hồ sơ PDD (Project Design Document)</a:t>
            </a:r>
            <a:r>
              <a:rPr lang="vi-VN" dirty="0"/>
              <a:t> Phân tích cơ sở phát thải, mô hình đo lường, cơ chế lợi ích cộng đồng, tính bổ sung (additionality) </a:t>
            </a:r>
            <a:endParaRPr lang="en-US" dirty="0"/>
          </a:p>
          <a:p>
            <a:pPr>
              <a:buAutoNum type="arabicPeriod"/>
            </a:pPr>
            <a:r>
              <a:rPr lang="vi-VN" b="1" dirty="0"/>
              <a:t>3. Thẩm định &amp; phê duyệt dự án</a:t>
            </a:r>
            <a:r>
              <a:rPr lang="vi-VN" dirty="0"/>
              <a:t> Đệ trình cho tổ chức thẩm định độc lập (DOE), gửi lên tiêu chuẩn quốc tế hoặc cơ quan trong nước</a:t>
            </a:r>
            <a:endParaRPr lang="en-US" dirty="0"/>
          </a:p>
          <a:p>
            <a:pPr>
              <a:buAutoNum type="arabicPeriod"/>
            </a:pPr>
            <a:r>
              <a:rPr lang="vi-VN" dirty="0"/>
              <a:t> </a:t>
            </a:r>
            <a:r>
              <a:rPr lang="vi-VN" b="1" dirty="0"/>
              <a:t>4. Triển khai &amp; thực hiện MRV</a:t>
            </a:r>
            <a:r>
              <a:rPr lang="vi-VN" dirty="0"/>
              <a:t> Giám sát – báo cáo – xác minh theo chu kỳ (thường 1–3 năm) </a:t>
            </a:r>
            <a:r>
              <a:rPr lang="vi-VN" b="1" dirty="0"/>
              <a:t>5. Cấp tín chỉ carbon</a:t>
            </a:r>
            <a:r>
              <a:rPr lang="vi-VN" dirty="0"/>
              <a:t> Được ghi nhận trên registry (VCU, CER, ITMO…), có thể giao dịch </a:t>
            </a:r>
            <a:endParaRPr lang="en-US" dirty="0"/>
          </a:p>
          <a:p>
            <a:pPr>
              <a:buAutoNum type="arabicPeriod"/>
            </a:pPr>
            <a:r>
              <a:rPr lang="vi-VN" b="1" dirty="0"/>
              <a:t>6. Giao dịch / sử dụng tín chỉ</a:t>
            </a:r>
            <a:r>
              <a:rPr lang="vi-VN" dirty="0"/>
              <a:t> Bán cho bên mua (doanh nghiệp, tổ chức quốc tế) hoặc sử dụng để bù đắp nội bộ (offset) </a:t>
            </a:r>
            <a:endParaRPr lang="en-US" sz="1200" b="0" i="0" u="none" strike="noStrike" cap="none" dirty="0">
              <a:solidFill>
                <a:schemeClr val="dk1"/>
              </a:solidFill>
              <a:effectLst/>
              <a:latin typeface="Calibri"/>
              <a:ea typeface="Calibri"/>
              <a:cs typeface="Calibri"/>
              <a:sym typeface="Calibri"/>
            </a:endParaRPr>
          </a:p>
          <a:p>
            <a:endParaRPr lang="en-US" dirty="0"/>
          </a:p>
        </p:txBody>
      </p:sp>
      <p:sp>
        <p:nvSpPr>
          <p:cNvPr id="4" name="Slide Number Placeholder 3">
            <a:extLst>
              <a:ext uri="{FF2B5EF4-FFF2-40B4-BE49-F238E27FC236}">
                <a16:creationId xmlns:a16="http://schemas.microsoft.com/office/drawing/2014/main" id="{2D4F16B4-08D5-D145-F590-C5BB07BB8C2E}"/>
              </a:ext>
            </a:extLst>
          </p:cNvPr>
          <p:cNvSpPr>
            <a:spLocks noGrp="1"/>
          </p:cNvSpPr>
          <p:nvPr>
            <p:ph type="sldNum" sz="quarter" idx="5"/>
          </p:nvPr>
        </p:nvSpPr>
        <p:spPr/>
        <p:txBody>
          <a:bodyPr/>
          <a:lstStyle/>
          <a:p>
            <a:fld id="{F1B661D9-2678-497E-9DBA-24511D0C2D20}" type="slidenum">
              <a:rPr lang="en-US" smtClean="0"/>
              <a:t>11</a:t>
            </a:fld>
            <a:endParaRPr lang="en-US"/>
          </a:p>
        </p:txBody>
      </p:sp>
    </p:spTree>
    <p:extLst>
      <p:ext uri="{BB962C8B-B14F-4D97-AF65-F5344CB8AC3E}">
        <p14:creationId xmlns:p14="http://schemas.microsoft.com/office/powerpoint/2010/main" val="41891899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2E6244-B7AF-094A-F041-8D9FCD40F0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95E76C-91C4-4189-5491-FCC8014AB8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98A66C-2093-5185-EA6C-675A51A745A7}"/>
              </a:ext>
            </a:extLst>
          </p:cNvPr>
          <p:cNvSpPr>
            <a:spLocks noGrp="1"/>
          </p:cNvSpPr>
          <p:nvPr>
            <p:ph type="body" idx="1"/>
          </p:nvPr>
        </p:nvSpPr>
        <p:spPr/>
        <p:txBody>
          <a:bodyPr/>
          <a:lstStyle/>
          <a:p>
            <a:r>
              <a:rPr lang="vi-VN" dirty="0"/>
              <a:t>Biện pháp hỗ trợ Mô tả cụ thể Cơ quan liên quan </a:t>
            </a:r>
            <a:endParaRPr lang="en-US" dirty="0"/>
          </a:p>
          <a:p>
            <a:r>
              <a:rPr lang="vi-VN" b="1" dirty="0"/>
              <a:t>Ưu đãi thuế &amp; miễn giảm</a:t>
            </a:r>
            <a:r>
              <a:rPr lang="vi-VN" dirty="0"/>
              <a:t> Miễn thuế TNDN, VAT cho dự án xanh được xác nhận Bộ Tài chính</a:t>
            </a:r>
            <a:endParaRPr lang="en-US" dirty="0"/>
          </a:p>
          <a:p>
            <a:r>
              <a:rPr lang="vi-VN" b="1" dirty="0"/>
              <a:t>Vay ODA ưu đãi / tín dụng xanh</a:t>
            </a:r>
            <a:r>
              <a:rPr lang="vi-VN" dirty="0"/>
              <a:t> Dự án được vay lãi suất thấp từ WB, ADB, GCF thông qua cơ quan Việt Nam Bộ KH&amp;ĐT, Ngân hàng Nhà nước </a:t>
            </a:r>
            <a:endParaRPr lang="en-US" dirty="0"/>
          </a:p>
          <a:p>
            <a:r>
              <a:rPr lang="vi-VN" b="1" dirty="0"/>
              <a:t>Trả chậm tín chỉ carbon (deferred credit)</a:t>
            </a:r>
            <a:r>
              <a:rPr lang="vi-VN" dirty="0"/>
              <a:t> DN có thể sử dụng tín chỉ trong tương lai để trả vốn Quỹ BVMT hoặc mô hình hợp tác quốc tế </a:t>
            </a:r>
            <a:endParaRPr lang="en-US" dirty="0"/>
          </a:p>
          <a:p>
            <a:endParaRPr lang="en-US" sz="1200" b="0" i="0" u="none" strike="noStrike" cap="none" dirty="0">
              <a:solidFill>
                <a:schemeClr val="dk1"/>
              </a:solidFill>
              <a:effectLst/>
              <a:latin typeface="Calibri"/>
              <a:ea typeface="Calibri"/>
              <a:cs typeface="Calibri"/>
              <a:sym typeface="Calibri"/>
            </a:endParaRPr>
          </a:p>
          <a:p>
            <a:r>
              <a:rPr lang="vi-VN" dirty="0"/>
              <a:t>Hỗ trợ kỹ thuật Mô tả cụ thể Đơn vị triển khai </a:t>
            </a:r>
            <a:endParaRPr lang="en-US" dirty="0"/>
          </a:p>
          <a:p>
            <a:r>
              <a:rPr lang="vi-VN" b="1" dirty="0"/>
              <a:t>Đào tạo MRV, carbon accounting</a:t>
            </a:r>
            <a:r>
              <a:rPr lang="vi-VN" dirty="0"/>
              <a:t> Tổ chức đào tạo theo chuẩn IPCC, VCS, GS MONRE + ĐH chuyên ngành </a:t>
            </a:r>
            <a:endParaRPr lang="en-US" dirty="0"/>
          </a:p>
          <a:p>
            <a:r>
              <a:rPr lang="vi-VN" b="1" dirty="0"/>
              <a:t>Tư vấn xây dựng PDD, LCA</a:t>
            </a:r>
            <a:r>
              <a:rPr lang="vi-VN" dirty="0"/>
              <a:t> Có sẵn các đơn vị tư vấn trong nước được cấp phép JICA, GIZ, doanh nghiệp tư nhân </a:t>
            </a:r>
            <a:endParaRPr lang="en-US" dirty="0"/>
          </a:p>
          <a:p>
            <a:r>
              <a:rPr lang="vi-VN" b="1" dirty="0"/>
              <a:t>Kết nối với nền tảng giao dịch</a:t>
            </a:r>
            <a:r>
              <a:rPr lang="vi-VN" dirty="0"/>
              <a:t> Hỗ trợ DN đưa dự án lên VCM, NDC Registry, Verra Sở TN&amp;MT tỉnh, Cục Biến đổi Khí hậu </a:t>
            </a:r>
            <a:endParaRPr lang="en-US" dirty="0"/>
          </a:p>
          <a:p>
            <a:endParaRPr lang="en-US" sz="1200" b="0" i="0" u="none" strike="noStrike" cap="none" dirty="0">
              <a:solidFill>
                <a:schemeClr val="dk1"/>
              </a:solidFill>
              <a:effectLst/>
              <a:latin typeface="Calibri"/>
              <a:ea typeface="Calibri"/>
              <a:cs typeface="Calibri"/>
              <a:sym typeface="Calibri"/>
            </a:endParaRPr>
          </a:p>
          <a:p>
            <a:r>
              <a:rPr lang="vi-VN" dirty="0"/>
              <a:t>Biện pháp Thực hiện tại đâu? Ví dụ </a:t>
            </a:r>
            <a:endParaRPr lang="en-US" dirty="0"/>
          </a:p>
          <a:p>
            <a:r>
              <a:rPr lang="vi-VN" b="1" dirty="0"/>
              <a:t>Ưu tiên cấp đất, hạ tầng xanh</a:t>
            </a:r>
            <a:r>
              <a:rPr lang="vi-VN" dirty="0"/>
              <a:t> Khu công nghiệp xanh, cụm đổi mới sinh thái KCN Long Thành, VSIP </a:t>
            </a:r>
            <a:endParaRPr lang="en-US" dirty="0"/>
          </a:p>
          <a:p>
            <a:r>
              <a:rPr lang="vi-VN" b="1" dirty="0"/>
              <a:t>Mô hình hợp tác công – tư (PPP)</a:t>
            </a:r>
            <a:r>
              <a:rPr lang="vi-VN" dirty="0"/>
              <a:t> DN đầu tư hạ tầng khử carbon, được nhà nước đồng tài trợ Dự án điện sinh khối BOT tại Tây Nguyên </a:t>
            </a:r>
            <a:endParaRPr lang="en-US" dirty="0"/>
          </a:p>
          <a:p>
            <a:r>
              <a:rPr lang="vi-VN" b="1" dirty="0"/>
              <a:t>Khung thử nghiệm tại tỉnh / ngành</a:t>
            </a:r>
            <a:r>
              <a:rPr lang="vi-VN" dirty="0"/>
              <a:t> Một số tỉnh như Quảng Nam, TP.HCM thử nghiệm tín chỉ nội địa Thí điểm sàn giao dịch tín </a:t>
            </a:r>
            <a:endParaRPr lang="en-US" dirty="0"/>
          </a:p>
        </p:txBody>
      </p:sp>
      <p:sp>
        <p:nvSpPr>
          <p:cNvPr id="4" name="Slide Number Placeholder 3">
            <a:extLst>
              <a:ext uri="{FF2B5EF4-FFF2-40B4-BE49-F238E27FC236}">
                <a16:creationId xmlns:a16="http://schemas.microsoft.com/office/drawing/2014/main" id="{B0CD621B-9324-F73D-C8C0-93926BC6DF9B}"/>
              </a:ext>
            </a:extLst>
          </p:cNvPr>
          <p:cNvSpPr>
            <a:spLocks noGrp="1"/>
          </p:cNvSpPr>
          <p:nvPr>
            <p:ph type="sldNum" sz="quarter" idx="5"/>
          </p:nvPr>
        </p:nvSpPr>
        <p:spPr/>
        <p:txBody>
          <a:bodyPr/>
          <a:lstStyle/>
          <a:p>
            <a:fld id="{F1B661D9-2678-497E-9DBA-24511D0C2D20}" type="slidenum">
              <a:rPr lang="en-US" smtClean="0"/>
              <a:t>12</a:t>
            </a:fld>
            <a:endParaRPr lang="en-US"/>
          </a:p>
        </p:txBody>
      </p:sp>
    </p:spTree>
    <p:extLst>
      <p:ext uri="{BB962C8B-B14F-4D97-AF65-F5344CB8AC3E}">
        <p14:creationId xmlns:p14="http://schemas.microsoft.com/office/powerpoint/2010/main" val="180420762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fld id="{2B8AFFA1-FEE0-4A8C-BFEA-8135424917C1}" type="datetime1">
              <a:rPr lang="en-US" smtClean="0"/>
              <a:t>10/21/2025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20" name="Freeform 22">
            <a:extLst>
              <a:ext uri="{FF2B5EF4-FFF2-40B4-BE49-F238E27FC236}">
                <a16:creationId xmlns:a16="http://schemas.microsoft.com/office/drawing/2014/main" id="{569B8C98-D3EF-F7E8-42CD-8E6911DA531A}"/>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21" name="Picture 20"/>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1583364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
        <p:nvSpPr>
          <p:cNvPr id="3" name="Date Placeholder 2">
            <a:extLst>
              <a:ext uri="{FF2B5EF4-FFF2-40B4-BE49-F238E27FC236}">
                <a16:creationId xmlns:a16="http://schemas.microsoft.com/office/drawing/2014/main" id="{BBDE7E60-9699-2307-D804-15409380F5E0}"/>
              </a:ext>
            </a:extLst>
          </p:cNvPr>
          <p:cNvSpPr>
            <a:spLocks noGrp="1"/>
          </p:cNvSpPr>
          <p:nvPr>
            <p:ph type="dt" sz="half" idx="10"/>
          </p:nvPr>
        </p:nvSpPr>
        <p:spPr/>
        <p:txBody>
          <a:bodyPr/>
          <a:lstStyle/>
          <a:p>
            <a:fld id="{C8D3BB39-3295-48CC-BD8F-01F9CFEBB65F}" type="datetime1">
              <a:rPr lang="en-US" smtClean="0"/>
              <a:t>10/21/2025</a:t>
            </a:fld>
            <a:endParaRPr lang="en-US"/>
          </a:p>
        </p:txBody>
      </p:sp>
      <p:sp>
        <p:nvSpPr>
          <p:cNvPr id="4" name="Footer Placeholder 3">
            <a:extLst>
              <a:ext uri="{FF2B5EF4-FFF2-40B4-BE49-F238E27FC236}">
                <a16:creationId xmlns:a16="http://schemas.microsoft.com/office/drawing/2014/main" id="{1DE28A25-7CDC-386F-A953-61E361141D0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1E6ADB4-326C-4E0B-DE5E-E9F2EDDC4FF9}"/>
              </a:ext>
            </a:extLst>
          </p:cNvPr>
          <p:cNvSpPr>
            <a:spLocks noGrp="1"/>
          </p:cNvSpPr>
          <p:nvPr>
            <p:ph type="sldNum" sz="quarter" idx="12"/>
          </p:nvPr>
        </p:nvSpPr>
        <p:spPr/>
        <p:txBody>
          <a:bodyPr/>
          <a:lstStyle>
            <a:lvl1pPr>
              <a:defRPr sz="1600" b="1">
                <a:latin typeface="Times New Roman" panose="02020603050405020304" pitchFamily="18" charset="0"/>
                <a:cs typeface="Times New Roman" panose="02020603050405020304" pitchFamily="18" charset="0"/>
              </a:defRPr>
            </a:lvl1pPr>
          </a:lstStyle>
          <a:p>
            <a:fld id="{DDA70A67-A867-42F0-871F-01B78550C99D}" type="slidenum">
              <a:rPr lang="en-US" smtClean="0"/>
              <a:pPr/>
              <a:t>‹#›</a:t>
            </a:fld>
            <a:endParaRPr lang="en-US" dirty="0"/>
          </a:p>
        </p:txBody>
      </p:sp>
    </p:spTree>
    <p:extLst>
      <p:ext uri="{BB962C8B-B14F-4D97-AF65-F5344CB8AC3E}">
        <p14:creationId xmlns:p14="http://schemas.microsoft.com/office/powerpoint/2010/main" val="1258237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EE2F997-18A2-42E8-9C41-86E955B27C9A}" type="datetime1">
              <a:rPr lang="en-US" smtClean="0"/>
              <a:t>10/21/2025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70A67-A867-42F0-871F-01B78550C99D}" type="slidenum">
              <a:rPr lang="en-US" smtClean="0"/>
              <a:t>‹#›</a:t>
            </a:fld>
            <a:endParaRPr lang="en-US"/>
          </a:p>
        </p:txBody>
      </p:sp>
    </p:spTree>
    <p:extLst>
      <p:ext uri="{BB962C8B-B14F-4D97-AF65-F5344CB8AC3E}">
        <p14:creationId xmlns:p14="http://schemas.microsoft.com/office/powerpoint/2010/main" val="3251995410"/>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865496" y="1831012"/>
            <a:ext cx="10515599" cy="1070557"/>
          </a:xfrm>
        </p:spPr>
        <p:txBody>
          <a:bodyPr/>
          <a:lstStyle/>
          <a:p>
            <a:r>
              <a:rPr lang="en-US" dirty="0"/>
              <a:t>DỰ ÁN THÚC ĐẨY TIẾT KIỆM NĂNG LƯỢNG </a:t>
            </a:r>
          </a:p>
          <a:p>
            <a:r>
              <a:rPr lang="en-US" dirty="0"/>
              <a:t>TRONG CÁC NGÀNH CÔNG NGHIỆP VIỆT NAM (VSUEE)</a:t>
            </a:r>
          </a:p>
        </p:txBody>
      </p:sp>
    </p:spTree>
    <p:extLst>
      <p:ext uri="{BB962C8B-B14F-4D97-AF65-F5344CB8AC3E}">
        <p14:creationId xmlns:p14="http://schemas.microsoft.com/office/powerpoint/2010/main" val="4239667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5C13A1-3E1A-9AF1-CCF7-D0A4289C1B26}"/>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9A8073AA-7C43-07BE-C489-C40B93A50769}"/>
              </a:ext>
            </a:extLst>
          </p:cNvPr>
          <p:cNvSpPr txBox="1">
            <a:spLocks/>
          </p:cNvSpPr>
          <p:nvPr/>
        </p:nvSpPr>
        <p:spPr>
          <a:xfrm>
            <a:off x="941166" y="1225514"/>
            <a:ext cx="10494621" cy="985671"/>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THÁCH THỨC &amp; BÀI HỌC THỰC TẾ TỪ CÁC DỰ ÁN KHỬ CARBON</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A760D0EC-471F-423F-74A6-9D828989C4A1}"/>
              </a:ext>
            </a:extLst>
          </p:cNvPr>
          <p:cNvSpPr txBox="1">
            <a:spLocks/>
          </p:cNvSpPr>
          <p:nvPr/>
        </p:nvSpPr>
        <p:spPr>
          <a:xfrm>
            <a:off x="853999" y="2963598"/>
            <a:ext cx="3957902" cy="3596339"/>
          </a:xfrm>
          <a:prstGeom prst="rect">
            <a:avLst/>
          </a:prstGeom>
          <a:solidFill>
            <a:srgbClr val="FFFFFF"/>
          </a:solidFill>
          <a:ln>
            <a:solidFill>
              <a:srgbClr val="C00000"/>
            </a:solidFill>
          </a:ln>
        </p:spPr>
        <p:txBody>
          <a:bodyPr anchor="ct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71500" marR="0" lvl="0" indent="-3429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Dữ liệu ban đầu thiếu/chưa đầy đủ </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571500" marR="0" lvl="0" indent="-3429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Chi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phí</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đo</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đạc</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&amp; MRV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cao</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p>
          <a:p>
            <a:pPr marL="571500" marR="0" lvl="0" indent="-3429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Đồng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thuận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từ</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cộng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đồng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Người dân chưa hiểu/không tin tưởng → phản đối/thiếu hợp tác</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4" name="Text Placeholder 4">
            <a:extLst>
              <a:ext uri="{FF2B5EF4-FFF2-40B4-BE49-F238E27FC236}">
                <a16:creationId xmlns:a16="http://schemas.microsoft.com/office/drawing/2014/main" id="{9C84A716-EADF-DC81-7224-CEEFE259A4E7}"/>
              </a:ext>
            </a:extLst>
          </p:cNvPr>
          <p:cNvSpPr txBox="1">
            <a:spLocks/>
          </p:cNvSpPr>
          <p:nvPr/>
        </p:nvSpPr>
        <p:spPr>
          <a:xfrm>
            <a:off x="6912539" y="2963598"/>
            <a:ext cx="4425462" cy="3596339"/>
          </a:xfrm>
          <a:prstGeom prst="rect">
            <a:avLst/>
          </a:prstGeom>
          <a:solidFill>
            <a:srgbClr val="FFFFFF"/>
          </a:solidFill>
          <a:ln>
            <a:solidFill>
              <a:srgbClr val="10CF9B"/>
            </a:solidFill>
          </a:ln>
        </p:spPr>
        <p:txBody>
          <a:bodyPr anchor="ct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71500" marR="0" lvl="0" indent="-3429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Chuẩn hóa phương pháp đo lường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và</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Hướng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dẫn</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kỹ</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thuật</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p>
          <a:p>
            <a:pPr marL="571500" marR="0" lvl="0" indent="-3429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Tăng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minh</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bạch</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dữ</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2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liệu</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&amp; MRV</a:t>
            </a:r>
          </a:p>
          <a:p>
            <a:pPr marL="571500" marR="0" lvl="0" indent="-3429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Tăng cường đối thoại cộng đồng</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Tham vấn trước–trong–sau triển khai, chia sẻ lợi ích rõ ràng</a:t>
            </a:r>
            <a:endPar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 name="Arrow: Right 4">
            <a:extLst>
              <a:ext uri="{FF2B5EF4-FFF2-40B4-BE49-F238E27FC236}">
                <a16:creationId xmlns:a16="http://schemas.microsoft.com/office/drawing/2014/main" id="{6E9B5A77-7455-08A0-D17C-6FFDCADA4CC2}"/>
              </a:ext>
            </a:extLst>
          </p:cNvPr>
          <p:cNvSpPr/>
          <p:nvPr/>
        </p:nvSpPr>
        <p:spPr>
          <a:xfrm>
            <a:off x="5176156" y="4285504"/>
            <a:ext cx="1257300" cy="702129"/>
          </a:xfrm>
          <a:prstGeom prst="rightArrow">
            <a:avLst/>
          </a:prstGeom>
          <a:solidFill>
            <a:srgbClr val="A5C249">
              <a:lumMod val="20000"/>
              <a:lumOff val="80000"/>
            </a:srgbClr>
          </a:solidFill>
          <a:ln w="25400" cap="flat" cmpd="sng" algn="ctr">
            <a:solidFill>
              <a:srgbClr val="0F6FC6"/>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
                <a:srgbClr val="000000"/>
              </a:buClr>
              <a:buSzTx/>
              <a:buFont typeface="Arial"/>
              <a:buNone/>
              <a:tabLst/>
              <a:defRPr/>
            </a:pPr>
            <a:endParaRPr kumimoji="0" lang="en-US" sz="1400" b="0" i="0" u="none" strike="noStrike" kern="0" cap="none" spc="0" normalizeH="0" baseline="0" noProof="0" dirty="0">
              <a:ln>
                <a:noFill/>
              </a:ln>
              <a:solidFill>
                <a:srgbClr val="FFFFFF"/>
              </a:solidFill>
              <a:effectLst/>
              <a:uLnTx/>
              <a:uFillTx/>
              <a:latin typeface="Arial"/>
              <a:ea typeface="+mn-ea"/>
              <a:cs typeface="+mn-cs"/>
              <a:sym typeface="Arial"/>
            </a:endParaRPr>
          </a:p>
        </p:txBody>
      </p:sp>
      <p:sp>
        <p:nvSpPr>
          <p:cNvPr id="6" name="TextBox 5">
            <a:extLst>
              <a:ext uri="{FF2B5EF4-FFF2-40B4-BE49-F238E27FC236}">
                <a16:creationId xmlns:a16="http://schemas.microsoft.com/office/drawing/2014/main" id="{1D5653A4-9398-1549-CC26-EBF44E973E8B}"/>
              </a:ext>
            </a:extLst>
          </p:cNvPr>
          <p:cNvSpPr txBox="1"/>
          <p:nvPr/>
        </p:nvSpPr>
        <p:spPr>
          <a:xfrm>
            <a:off x="1496048" y="2350582"/>
            <a:ext cx="2673804" cy="461665"/>
          </a:xfrm>
          <a:prstGeom prst="rect">
            <a:avLst/>
          </a:prstGeom>
          <a:noFill/>
        </p:spPr>
        <p:txBody>
          <a:bodyPr wrap="square">
            <a:spAutoFit/>
          </a:bodyPr>
          <a:lstStyle/>
          <a:p>
            <a:pPr algn="ctr"/>
            <a:r>
              <a:rPr lang="en-US" sz="2400" b="1" dirty="0">
                <a:solidFill>
                  <a:srgbClr val="C00000"/>
                </a:solidFill>
                <a:latin typeface="Cambria" panose="02040503050406030204" pitchFamily="18" charset="0"/>
                <a:ea typeface="Cambria" panose="02040503050406030204" pitchFamily="18" charset="0"/>
              </a:rPr>
              <a:t>THÁCH THỨC </a:t>
            </a:r>
          </a:p>
        </p:txBody>
      </p:sp>
      <p:sp>
        <p:nvSpPr>
          <p:cNvPr id="7" name="TextBox 6">
            <a:extLst>
              <a:ext uri="{FF2B5EF4-FFF2-40B4-BE49-F238E27FC236}">
                <a16:creationId xmlns:a16="http://schemas.microsoft.com/office/drawing/2014/main" id="{AE630CED-CF7B-EF14-D2E5-4C73BF08BA5C}"/>
              </a:ext>
            </a:extLst>
          </p:cNvPr>
          <p:cNvSpPr txBox="1"/>
          <p:nvPr/>
        </p:nvSpPr>
        <p:spPr>
          <a:xfrm>
            <a:off x="7788368" y="2367209"/>
            <a:ext cx="2673804" cy="461665"/>
          </a:xfrm>
          <a:prstGeom prst="rect">
            <a:avLst/>
          </a:prstGeom>
          <a:noFill/>
        </p:spPr>
        <p:txBody>
          <a:bodyPr wrap="square">
            <a:spAutoFit/>
          </a:bodyPr>
          <a:lstStyle/>
          <a:p>
            <a:pPr algn="ctr"/>
            <a:r>
              <a:rPr lang="en-US" sz="2400" b="1" dirty="0">
                <a:solidFill>
                  <a:schemeClr val="accent4"/>
                </a:solidFill>
                <a:latin typeface="Cambria" panose="02040503050406030204" pitchFamily="18" charset="0"/>
                <a:ea typeface="Cambria" panose="02040503050406030204" pitchFamily="18" charset="0"/>
              </a:rPr>
              <a:t>BÀI HỌC</a:t>
            </a:r>
          </a:p>
        </p:txBody>
      </p:sp>
      <p:sp>
        <p:nvSpPr>
          <p:cNvPr id="8" name="Slide Number Placeholder 7">
            <a:extLst>
              <a:ext uri="{FF2B5EF4-FFF2-40B4-BE49-F238E27FC236}">
                <a16:creationId xmlns:a16="http://schemas.microsoft.com/office/drawing/2014/main" id="{CF86E16B-3D4B-96A6-7FB1-A133F57408CF}"/>
              </a:ext>
            </a:extLst>
          </p:cNvPr>
          <p:cNvSpPr>
            <a:spLocks noGrp="1"/>
          </p:cNvSpPr>
          <p:nvPr>
            <p:ph type="sldNum" sz="quarter" idx="12"/>
          </p:nvPr>
        </p:nvSpPr>
        <p:spPr/>
        <p:txBody>
          <a:bodyPr/>
          <a:lstStyle/>
          <a:p>
            <a:fld id="{DDA70A67-A867-42F0-871F-01B78550C99D}" type="slidenum">
              <a:rPr lang="en-US" smtClean="0"/>
              <a:pPr/>
              <a:t>10</a:t>
            </a:fld>
            <a:endParaRPr lang="en-US" dirty="0"/>
          </a:p>
        </p:txBody>
      </p:sp>
    </p:spTree>
    <p:extLst>
      <p:ext uri="{BB962C8B-B14F-4D97-AF65-F5344CB8AC3E}">
        <p14:creationId xmlns:p14="http://schemas.microsoft.com/office/powerpoint/2010/main" val="34728874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106ACA-1500-2622-014F-B1CDA50E049E}"/>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0CFD89DD-CC6D-C67D-E7F8-CDA163E735E7}"/>
              </a:ext>
            </a:extLst>
          </p:cNvPr>
          <p:cNvSpPr txBox="1">
            <a:spLocks/>
          </p:cNvSpPr>
          <p:nvPr/>
        </p:nvSpPr>
        <p:spPr>
          <a:xfrm>
            <a:off x="941166" y="1225514"/>
            <a:ext cx="10494621" cy="1168551"/>
          </a:xfrm>
          <a:prstGeom prst="rect">
            <a:avLst/>
          </a:prstGeom>
          <a:solidFill>
            <a:srgbClr val="004AAD"/>
          </a:solidFill>
          <a:ln>
            <a:noFill/>
          </a:ln>
        </p:spPr>
        <p:txBody>
          <a:bodyPr spcFirstLastPara="1" wrap="square" lIns="68575" tIns="34275" rIns="68575" bIns="34275" anchor="ctr" anchorCtr="0">
            <a:normAutofit fontScale="900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QUY TRÌNH ĐĂNG KÝ DỰ ÁN CARBON, THẨM ĐỊNH MRV, GIAO DỊCH TÍN CHỈ &amp; CHÍNH SÁCH HỖ TRỢ DOANH NGHIỆP</a:t>
            </a:r>
            <a:endParaRPr lang="en-US" sz="3200" kern="0" dirty="0">
              <a:latin typeface="Cambria"/>
              <a:ea typeface="Cambria"/>
              <a:cs typeface="Cambria"/>
              <a:sym typeface="Cambria"/>
            </a:endParaRPr>
          </a:p>
        </p:txBody>
      </p:sp>
      <p:graphicFrame>
        <p:nvGraphicFramePr>
          <p:cNvPr id="2" name="Diagram 1">
            <a:extLst>
              <a:ext uri="{FF2B5EF4-FFF2-40B4-BE49-F238E27FC236}">
                <a16:creationId xmlns:a16="http://schemas.microsoft.com/office/drawing/2014/main" id="{992BB0B3-72E2-59A0-87B3-4D34672419E5}"/>
              </a:ext>
            </a:extLst>
          </p:cNvPr>
          <p:cNvGraphicFramePr/>
          <p:nvPr>
            <p:extLst>
              <p:ext uri="{D42A27DB-BD31-4B8C-83A1-F6EECF244321}">
                <p14:modId xmlns:p14="http://schemas.microsoft.com/office/powerpoint/2010/main" val="4190695742"/>
              </p:ext>
            </p:extLst>
          </p:nvPr>
        </p:nvGraphicFramePr>
        <p:xfrm>
          <a:off x="436554" y="2842005"/>
          <a:ext cx="11490402" cy="20052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extBox 3">
            <a:extLst>
              <a:ext uri="{FF2B5EF4-FFF2-40B4-BE49-F238E27FC236}">
                <a16:creationId xmlns:a16="http://schemas.microsoft.com/office/drawing/2014/main" id="{32590F10-0B2F-7ED9-6DB0-234B624E6B3D}"/>
              </a:ext>
            </a:extLst>
          </p:cNvPr>
          <p:cNvSpPr txBox="1"/>
          <p:nvPr/>
        </p:nvSpPr>
        <p:spPr>
          <a:xfrm>
            <a:off x="452883" y="5579328"/>
            <a:ext cx="1522875" cy="707886"/>
          </a:xfrm>
          <a:prstGeom prst="rect">
            <a:avLst/>
          </a:prstGeom>
          <a:noFill/>
        </p:spPr>
        <p:txBody>
          <a:bodyPr wrap="square" rtlCol="0">
            <a:spAutoFit/>
          </a:bodyPr>
          <a:lstStyle/>
          <a:p>
            <a:pPr algn="ctr">
              <a:buClr>
                <a:srgbClr val="000000"/>
              </a:buClr>
              <a:buFont typeface="Arial"/>
              <a:buNone/>
            </a:pPr>
            <a:r>
              <a:rPr lang="en-US" sz="2000" kern="0" dirty="0" err="1">
                <a:solidFill>
                  <a:srgbClr val="000000"/>
                </a:solidFill>
                <a:latin typeface="Cambria" panose="02040503050406030204" pitchFamily="18" charset="0"/>
                <a:ea typeface="Cambria" panose="02040503050406030204" pitchFamily="18" charset="0"/>
                <a:cs typeface="Arial"/>
                <a:sym typeface="Arial"/>
              </a:rPr>
              <a:t>Chủ</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đầu</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tư</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chủ</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dự</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án</a:t>
            </a:r>
            <a:endParaRPr lang="en-US" sz="2000" kern="0" dirty="0">
              <a:solidFill>
                <a:srgbClr val="000000"/>
              </a:solidFill>
              <a:latin typeface="Cambria" panose="02040503050406030204" pitchFamily="18" charset="0"/>
              <a:ea typeface="Cambria" panose="02040503050406030204" pitchFamily="18" charset="0"/>
              <a:cs typeface="Arial"/>
              <a:sym typeface="Arial"/>
            </a:endParaRPr>
          </a:p>
        </p:txBody>
      </p:sp>
      <p:sp>
        <p:nvSpPr>
          <p:cNvPr id="5" name="TextBox 4">
            <a:extLst>
              <a:ext uri="{FF2B5EF4-FFF2-40B4-BE49-F238E27FC236}">
                <a16:creationId xmlns:a16="http://schemas.microsoft.com/office/drawing/2014/main" id="{5F6D84D6-BD63-6251-B7B1-4810A79DCA70}"/>
              </a:ext>
            </a:extLst>
          </p:cNvPr>
          <p:cNvSpPr txBox="1"/>
          <p:nvPr/>
        </p:nvSpPr>
        <p:spPr>
          <a:xfrm>
            <a:off x="2466739" y="5579328"/>
            <a:ext cx="1713375" cy="707886"/>
          </a:xfrm>
          <a:prstGeom prst="rect">
            <a:avLst/>
          </a:prstGeom>
          <a:noFill/>
        </p:spPr>
        <p:txBody>
          <a:bodyPr wrap="square" rtlCol="0">
            <a:spAutoFit/>
          </a:bodyPr>
          <a:lstStyle/>
          <a:p>
            <a:pPr algn="ctr">
              <a:buClr>
                <a:srgbClr val="000000"/>
              </a:buClr>
              <a:buFont typeface="Arial"/>
              <a:buNone/>
            </a:pPr>
            <a:r>
              <a:rPr lang="vi-VN" sz="2000" kern="0" dirty="0">
                <a:solidFill>
                  <a:srgbClr val="000000"/>
                </a:solidFill>
                <a:latin typeface="Cambria" panose="02040503050406030204" pitchFamily="18" charset="0"/>
                <a:ea typeface="Cambria" panose="02040503050406030204" pitchFamily="18" charset="0"/>
                <a:cs typeface="Arial"/>
                <a:sym typeface="Arial"/>
              </a:rPr>
              <a:t>Đơn vị tư vấn kỹ thuật</a:t>
            </a:r>
            <a:endParaRPr lang="en-US" sz="2000" kern="0" dirty="0">
              <a:solidFill>
                <a:srgbClr val="000000"/>
              </a:solidFill>
              <a:latin typeface="Cambria" panose="02040503050406030204" pitchFamily="18" charset="0"/>
              <a:ea typeface="Cambria" panose="02040503050406030204" pitchFamily="18" charset="0"/>
              <a:cs typeface="Arial"/>
              <a:sym typeface="Arial"/>
            </a:endParaRPr>
          </a:p>
        </p:txBody>
      </p:sp>
      <p:sp>
        <p:nvSpPr>
          <p:cNvPr id="6" name="TextBox 5">
            <a:extLst>
              <a:ext uri="{FF2B5EF4-FFF2-40B4-BE49-F238E27FC236}">
                <a16:creationId xmlns:a16="http://schemas.microsoft.com/office/drawing/2014/main" id="{5B793C3F-1D37-D240-5D46-2287117EC333}"/>
              </a:ext>
            </a:extLst>
          </p:cNvPr>
          <p:cNvSpPr txBox="1"/>
          <p:nvPr/>
        </p:nvSpPr>
        <p:spPr>
          <a:xfrm>
            <a:off x="4817181" y="5696448"/>
            <a:ext cx="3023196" cy="400110"/>
          </a:xfrm>
          <a:prstGeom prst="rect">
            <a:avLst/>
          </a:prstGeom>
          <a:noFill/>
        </p:spPr>
        <p:txBody>
          <a:bodyPr wrap="square" rtlCol="0">
            <a:spAutoFit/>
          </a:bodyPr>
          <a:lstStyle/>
          <a:p>
            <a:pPr algn="ctr">
              <a:buClr>
                <a:srgbClr val="000000"/>
              </a:buClr>
              <a:buFont typeface="Arial"/>
              <a:buNone/>
            </a:pPr>
            <a:r>
              <a:rPr lang="en-US" sz="2000" kern="0" dirty="0" err="1">
                <a:solidFill>
                  <a:srgbClr val="000000"/>
                </a:solidFill>
                <a:latin typeface="Cambria" panose="02040503050406030204" pitchFamily="18" charset="0"/>
                <a:ea typeface="Cambria" panose="02040503050406030204" pitchFamily="18" charset="0"/>
                <a:cs typeface="Arial"/>
                <a:sym typeface="Arial"/>
              </a:rPr>
              <a:t>Cơ</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quan</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vi-VN" sz="2000" kern="0" dirty="0">
                <a:solidFill>
                  <a:srgbClr val="000000"/>
                </a:solidFill>
                <a:latin typeface="Cambria" panose="02040503050406030204" pitchFamily="18" charset="0"/>
                <a:ea typeface="Cambria" panose="02040503050406030204" pitchFamily="18" charset="0"/>
                <a:cs typeface="Arial"/>
                <a:sym typeface="Arial"/>
              </a:rPr>
              <a:t>thẩm định (DOE)</a:t>
            </a:r>
            <a:endParaRPr lang="en-US" sz="2000" kern="0" dirty="0">
              <a:solidFill>
                <a:srgbClr val="000000"/>
              </a:solidFill>
              <a:latin typeface="Cambria" panose="02040503050406030204" pitchFamily="18" charset="0"/>
              <a:ea typeface="Cambria" panose="02040503050406030204" pitchFamily="18" charset="0"/>
              <a:cs typeface="Arial"/>
              <a:sym typeface="Arial"/>
            </a:endParaRPr>
          </a:p>
        </p:txBody>
      </p:sp>
      <p:sp>
        <p:nvSpPr>
          <p:cNvPr id="7" name="TextBox 6">
            <a:extLst>
              <a:ext uri="{FF2B5EF4-FFF2-40B4-BE49-F238E27FC236}">
                <a16:creationId xmlns:a16="http://schemas.microsoft.com/office/drawing/2014/main" id="{7FED3838-081E-EC1C-2C86-F29F86B44BA7}"/>
              </a:ext>
            </a:extLst>
          </p:cNvPr>
          <p:cNvSpPr txBox="1"/>
          <p:nvPr/>
        </p:nvSpPr>
        <p:spPr>
          <a:xfrm>
            <a:off x="8392886" y="5579328"/>
            <a:ext cx="1763235" cy="707886"/>
          </a:xfrm>
          <a:prstGeom prst="rect">
            <a:avLst/>
          </a:prstGeom>
          <a:noFill/>
        </p:spPr>
        <p:txBody>
          <a:bodyPr wrap="square" rtlCol="0">
            <a:spAutoFit/>
          </a:bodyPr>
          <a:lstStyle/>
          <a:p>
            <a:pPr algn="ctr">
              <a:buClr>
                <a:srgbClr val="000000"/>
              </a:buClr>
              <a:buFont typeface="Arial"/>
              <a:buNone/>
            </a:pPr>
            <a:r>
              <a:rPr lang="en-US" sz="2000" kern="0" dirty="0" err="1">
                <a:solidFill>
                  <a:srgbClr val="000000"/>
                </a:solidFill>
                <a:latin typeface="Cambria" panose="02040503050406030204" pitchFamily="18" charset="0"/>
                <a:ea typeface="Cambria" panose="02040503050406030204" pitchFamily="18" charset="0"/>
                <a:cs typeface="Arial"/>
                <a:sym typeface="Arial"/>
              </a:rPr>
              <a:t>Cơ</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quan</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cấp</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tín</a:t>
            </a:r>
            <a:r>
              <a:rPr lang="en-US" sz="2000" kern="0" dirty="0">
                <a:solidFill>
                  <a:srgbClr val="000000"/>
                </a:solidFill>
                <a:latin typeface="Cambria" panose="02040503050406030204" pitchFamily="18" charset="0"/>
                <a:ea typeface="Cambria" panose="02040503050406030204" pitchFamily="18" charset="0"/>
                <a:cs typeface="Arial"/>
                <a:sym typeface="Arial"/>
              </a:rPr>
              <a:t> </a:t>
            </a:r>
            <a:r>
              <a:rPr lang="en-US" sz="2000" kern="0" dirty="0" err="1">
                <a:solidFill>
                  <a:srgbClr val="000000"/>
                </a:solidFill>
                <a:latin typeface="Cambria" panose="02040503050406030204" pitchFamily="18" charset="0"/>
                <a:ea typeface="Cambria" panose="02040503050406030204" pitchFamily="18" charset="0"/>
                <a:cs typeface="Arial"/>
                <a:sym typeface="Arial"/>
              </a:rPr>
              <a:t>chỉ</a:t>
            </a:r>
            <a:endParaRPr lang="en-US" sz="2000" kern="0" dirty="0">
              <a:solidFill>
                <a:srgbClr val="000000"/>
              </a:solidFill>
              <a:latin typeface="Cambria" panose="02040503050406030204" pitchFamily="18" charset="0"/>
              <a:ea typeface="Cambria" panose="02040503050406030204" pitchFamily="18" charset="0"/>
              <a:cs typeface="Arial"/>
              <a:sym typeface="Arial"/>
            </a:endParaRPr>
          </a:p>
        </p:txBody>
      </p:sp>
      <p:cxnSp>
        <p:nvCxnSpPr>
          <p:cNvPr id="8" name="Straight Arrow Connector 7">
            <a:extLst>
              <a:ext uri="{FF2B5EF4-FFF2-40B4-BE49-F238E27FC236}">
                <a16:creationId xmlns:a16="http://schemas.microsoft.com/office/drawing/2014/main" id="{275FBAD6-16F1-1EE4-3925-C6BD4844BB88}"/>
              </a:ext>
            </a:extLst>
          </p:cNvPr>
          <p:cNvCxnSpPr>
            <a:cxnSpLocks/>
            <a:stCxn id="4" idx="0"/>
          </p:cNvCxnSpPr>
          <p:nvPr/>
        </p:nvCxnSpPr>
        <p:spPr>
          <a:xfrm flipV="1">
            <a:off x="1214321" y="4847261"/>
            <a:ext cx="0" cy="732067"/>
          </a:xfrm>
          <a:prstGeom prst="straightConnector1">
            <a:avLst/>
          </a:prstGeom>
          <a:noFill/>
          <a:ln w="9525" cap="flat" cmpd="sng" algn="ctr">
            <a:solidFill>
              <a:srgbClr val="0F6FC6">
                <a:shade val="95000"/>
                <a:satMod val="105000"/>
              </a:srgbClr>
            </a:solidFill>
            <a:prstDash val="solid"/>
            <a:tailEnd type="triangle"/>
          </a:ln>
          <a:effectLst/>
        </p:spPr>
      </p:cxnSp>
      <p:cxnSp>
        <p:nvCxnSpPr>
          <p:cNvPr id="9" name="Straight Arrow Connector 8">
            <a:extLst>
              <a:ext uri="{FF2B5EF4-FFF2-40B4-BE49-F238E27FC236}">
                <a16:creationId xmlns:a16="http://schemas.microsoft.com/office/drawing/2014/main" id="{2914D134-057A-E95E-8C37-A0F4D223E7C6}"/>
              </a:ext>
            </a:extLst>
          </p:cNvPr>
          <p:cNvCxnSpPr>
            <a:cxnSpLocks/>
          </p:cNvCxnSpPr>
          <p:nvPr/>
        </p:nvCxnSpPr>
        <p:spPr>
          <a:xfrm flipV="1">
            <a:off x="3326150" y="4847261"/>
            <a:ext cx="0" cy="732067"/>
          </a:xfrm>
          <a:prstGeom prst="straightConnector1">
            <a:avLst/>
          </a:prstGeom>
          <a:noFill/>
          <a:ln w="9525" cap="flat" cmpd="sng" algn="ctr">
            <a:solidFill>
              <a:srgbClr val="0F6FC6">
                <a:shade val="95000"/>
                <a:satMod val="105000"/>
              </a:srgbClr>
            </a:solidFill>
            <a:prstDash val="solid"/>
            <a:tailEnd type="triangle"/>
          </a:ln>
          <a:effectLst/>
        </p:spPr>
      </p:cxnSp>
      <p:cxnSp>
        <p:nvCxnSpPr>
          <p:cNvPr id="10" name="Straight Arrow Connector 9">
            <a:extLst>
              <a:ext uri="{FF2B5EF4-FFF2-40B4-BE49-F238E27FC236}">
                <a16:creationId xmlns:a16="http://schemas.microsoft.com/office/drawing/2014/main" id="{6B0B9D79-BE48-DC39-CF46-F4F77FE5D24E}"/>
              </a:ext>
            </a:extLst>
          </p:cNvPr>
          <p:cNvCxnSpPr>
            <a:cxnSpLocks/>
          </p:cNvCxnSpPr>
          <p:nvPr/>
        </p:nvCxnSpPr>
        <p:spPr>
          <a:xfrm flipV="1">
            <a:off x="5258364" y="4847261"/>
            <a:ext cx="0" cy="732067"/>
          </a:xfrm>
          <a:prstGeom prst="straightConnector1">
            <a:avLst/>
          </a:prstGeom>
          <a:noFill/>
          <a:ln w="9525" cap="flat" cmpd="sng" algn="ctr">
            <a:solidFill>
              <a:srgbClr val="0F6FC6">
                <a:shade val="95000"/>
                <a:satMod val="105000"/>
              </a:srgbClr>
            </a:solidFill>
            <a:prstDash val="solid"/>
            <a:tailEnd type="triangle"/>
          </a:ln>
          <a:effectLst/>
        </p:spPr>
      </p:cxnSp>
      <p:cxnSp>
        <p:nvCxnSpPr>
          <p:cNvPr id="11" name="Straight Arrow Connector 10">
            <a:extLst>
              <a:ext uri="{FF2B5EF4-FFF2-40B4-BE49-F238E27FC236}">
                <a16:creationId xmlns:a16="http://schemas.microsoft.com/office/drawing/2014/main" id="{7EAE5CD2-6336-B4E0-86BA-69C4F7F4B61B}"/>
              </a:ext>
            </a:extLst>
          </p:cNvPr>
          <p:cNvCxnSpPr>
            <a:cxnSpLocks/>
          </p:cNvCxnSpPr>
          <p:nvPr/>
        </p:nvCxnSpPr>
        <p:spPr>
          <a:xfrm flipV="1">
            <a:off x="7374820" y="4847261"/>
            <a:ext cx="0" cy="732067"/>
          </a:xfrm>
          <a:prstGeom prst="straightConnector1">
            <a:avLst/>
          </a:prstGeom>
          <a:noFill/>
          <a:ln w="9525" cap="flat" cmpd="sng" algn="ctr">
            <a:solidFill>
              <a:srgbClr val="0F6FC6">
                <a:shade val="95000"/>
                <a:satMod val="105000"/>
              </a:srgbClr>
            </a:solidFill>
            <a:prstDash val="solid"/>
            <a:tailEnd type="triangle"/>
          </a:ln>
          <a:effectLst/>
        </p:spPr>
      </p:cxnSp>
      <p:cxnSp>
        <p:nvCxnSpPr>
          <p:cNvPr id="12" name="Straight Arrow Connector 11">
            <a:extLst>
              <a:ext uri="{FF2B5EF4-FFF2-40B4-BE49-F238E27FC236}">
                <a16:creationId xmlns:a16="http://schemas.microsoft.com/office/drawing/2014/main" id="{911BC3D3-7359-6328-CFC8-0A2C222552BC}"/>
              </a:ext>
            </a:extLst>
          </p:cNvPr>
          <p:cNvCxnSpPr>
            <a:cxnSpLocks/>
          </p:cNvCxnSpPr>
          <p:nvPr/>
        </p:nvCxnSpPr>
        <p:spPr>
          <a:xfrm flipV="1">
            <a:off x="9339566" y="4801094"/>
            <a:ext cx="0" cy="732067"/>
          </a:xfrm>
          <a:prstGeom prst="straightConnector1">
            <a:avLst/>
          </a:prstGeom>
          <a:noFill/>
          <a:ln w="9525" cap="flat" cmpd="sng" algn="ctr">
            <a:solidFill>
              <a:srgbClr val="0F6FC6">
                <a:shade val="95000"/>
                <a:satMod val="105000"/>
              </a:srgbClr>
            </a:solidFill>
            <a:prstDash val="solid"/>
            <a:tailEnd type="triangle"/>
          </a:ln>
          <a:effectLst/>
        </p:spPr>
      </p:cxnSp>
      <p:sp>
        <p:nvSpPr>
          <p:cNvPr id="13" name="Slide Number Placeholder 12">
            <a:extLst>
              <a:ext uri="{FF2B5EF4-FFF2-40B4-BE49-F238E27FC236}">
                <a16:creationId xmlns:a16="http://schemas.microsoft.com/office/drawing/2014/main" id="{5D1225FC-C2DB-61A2-CC98-5603F726E3B3}"/>
              </a:ext>
            </a:extLst>
          </p:cNvPr>
          <p:cNvSpPr>
            <a:spLocks noGrp="1"/>
          </p:cNvSpPr>
          <p:nvPr>
            <p:ph type="sldNum" sz="quarter" idx="12"/>
          </p:nvPr>
        </p:nvSpPr>
        <p:spPr/>
        <p:txBody>
          <a:bodyPr/>
          <a:lstStyle/>
          <a:p>
            <a:fld id="{DDA70A67-A867-42F0-871F-01B78550C99D}" type="slidenum">
              <a:rPr lang="en-US" smtClean="0"/>
              <a:pPr/>
              <a:t>11</a:t>
            </a:fld>
            <a:endParaRPr lang="en-US" dirty="0"/>
          </a:p>
        </p:txBody>
      </p:sp>
    </p:spTree>
    <p:extLst>
      <p:ext uri="{BB962C8B-B14F-4D97-AF65-F5344CB8AC3E}">
        <p14:creationId xmlns:p14="http://schemas.microsoft.com/office/powerpoint/2010/main" val="11793903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36FE82-3D80-02E1-ECF0-876B7B318BB1}"/>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17FCCD65-3EBE-ACAC-D5AE-AC4EFC71E3AD}"/>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CHÍNH SÁCH HỖ TRỢ DOANH NGHIỆP VIỆT NAM</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E82F6505-C840-593F-F7F5-F6E01A190040}"/>
              </a:ext>
            </a:extLst>
          </p:cNvPr>
          <p:cNvSpPr txBox="1">
            <a:spLocks/>
          </p:cNvSpPr>
          <p:nvPr/>
        </p:nvSpPr>
        <p:spPr>
          <a:xfrm>
            <a:off x="497544" y="2328500"/>
            <a:ext cx="4451234" cy="2006996"/>
          </a:xfrm>
          <a:prstGeom prst="rect">
            <a:avLst/>
          </a:prstGeom>
          <a:solidFill>
            <a:srgbClr val="FFFFFF"/>
          </a:solidFill>
          <a:ln>
            <a:solidFill>
              <a:srgbClr val="0F6FC6"/>
            </a:solidFill>
          </a:ln>
        </p:spPr>
        <p:txBody>
          <a:bodyPr anchor="ct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71500" marR="0" lvl="0" indent="-3429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Hỗ</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trợ</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tài</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chính</a:t>
            </a:r>
            <a:endPar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endParaRPr>
          </a:p>
          <a:p>
            <a:pPr marL="731520" marR="0" lvl="3" indent="-342900" algn="l" defTabSz="914400" rtl="0" eaLnBrk="1" fontAlgn="auto" latinLnBrk="0" hangingPunct="1">
              <a:lnSpc>
                <a:spcPct val="100000"/>
              </a:lnSpc>
              <a:spcBef>
                <a:spcPts val="600"/>
              </a:spcBef>
              <a:spcAft>
                <a:spcPts val="600"/>
              </a:spcAft>
              <a:buClr>
                <a:srgbClr val="000000"/>
              </a:buClr>
              <a:buSzTx/>
              <a:buFont typeface="Wingdings" panose="05000000000000000000" pitchFamily="2" charset="2"/>
              <a:buChar char="ü"/>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Ưu đãi thuế &amp; miễn giảm </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731520" marR="0" lvl="3" indent="-342900" algn="l" defTabSz="914400" rtl="0" eaLnBrk="1" fontAlgn="auto" latinLnBrk="0" hangingPunct="1">
              <a:lnSpc>
                <a:spcPct val="100000"/>
              </a:lnSpc>
              <a:spcBef>
                <a:spcPts val="600"/>
              </a:spcBef>
              <a:spcAft>
                <a:spcPts val="600"/>
              </a:spcAft>
              <a:buClr>
                <a:srgbClr val="000000"/>
              </a:buClr>
              <a:buSzTx/>
              <a:buFont typeface="Wingdings" panose="05000000000000000000" pitchFamily="2" charset="2"/>
              <a:buChar char="ü"/>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Vay ODA ưu đãi / tín dụng xanh </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731520" marR="0" lvl="3" indent="-342900" algn="l" defTabSz="914400" rtl="0" eaLnBrk="1" fontAlgn="auto" latinLnBrk="0" hangingPunct="1">
              <a:lnSpc>
                <a:spcPct val="100000"/>
              </a:lnSpc>
              <a:spcBef>
                <a:spcPts val="600"/>
              </a:spcBef>
              <a:spcAft>
                <a:spcPts val="600"/>
              </a:spcAft>
              <a:buClr>
                <a:srgbClr val="000000"/>
              </a:buClr>
              <a:buSzTx/>
              <a:buFont typeface="Wingdings" panose="05000000000000000000" pitchFamily="2" charset="2"/>
              <a:buChar char="ü"/>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Trả</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chậm</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tín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chỉ</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carbon</a:t>
            </a:r>
          </a:p>
        </p:txBody>
      </p:sp>
      <p:sp>
        <p:nvSpPr>
          <p:cNvPr id="4" name="Text Placeholder 4">
            <a:extLst>
              <a:ext uri="{FF2B5EF4-FFF2-40B4-BE49-F238E27FC236}">
                <a16:creationId xmlns:a16="http://schemas.microsoft.com/office/drawing/2014/main" id="{59345DE4-E891-CF23-9C40-F65707A380BE}"/>
              </a:ext>
            </a:extLst>
          </p:cNvPr>
          <p:cNvSpPr txBox="1">
            <a:spLocks/>
          </p:cNvSpPr>
          <p:nvPr/>
        </p:nvSpPr>
        <p:spPr>
          <a:xfrm>
            <a:off x="533402" y="4677257"/>
            <a:ext cx="4451234" cy="2006996"/>
          </a:xfrm>
          <a:prstGeom prst="rect">
            <a:avLst/>
          </a:prstGeom>
          <a:solidFill>
            <a:srgbClr val="FFFFFF"/>
          </a:solidFill>
          <a:ln>
            <a:solidFill>
              <a:srgbClr val="0F6FC6"/>
            </a:solidFill>
          </a:ln>
        </p:spPr>
        <p:txBody>
          <a:bodyPr anchor="ct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71500" marR="0" lvl="0" indent="-3429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Hỗ</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trợ</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kỹ</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thuật</a:t>
            </a:r>
            <a:endPar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endParaRPr>
          </a:p>
          <a:p>
            <a:pPr marL="731520" marR="0" lvl="3" indent="-342900" algn="l" defTabSz="914400" rtl="0" eaLnBrk="1" fontAlgn="auto" latinLnBrk="0" hangingPunct="1">
              <a:lnSpc>
                <a:spcPct val="100000"/>
              </a:lnSpc>
              <a:spcBef>
                <a:spcPts val="600"/>
              </a:spcBef>
              <a:spcAft>
                <a:spcPts val="600"/>
              </a:spcAft>
              <a:buClr>
                <a:srgbClr val="000000"/>
              </a:buClr>
              <a:buSzTx/>
              <a:buFont typeface="Wingdings" panose="05000000000000000000" pitchFamily="2" charset="2"/>
              <a:buChar char="ü"/>
              <a:tabLst/>
              <a:defRPr/>
            </a:pP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Đào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tạo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MRV, carbon accounting </a:t>
            </a:r>
          </a:p>
          <a:p>
            <a:pPr marL="731520" marR="0" lvl="3" indent="-342900" algn="l" defTabSz="914400" rtl="0" eaLnBrk="1" fontAlgn="auto" latinLnBrk="0" hangingPunct="1">
              <a:lnSpc>
                <a:spcPct val="100000"/>
              </a:lnSpc>
              <a:spcBef>
                <a:spcPts val="600"/>
              </a:spcBef>
              <a:spcAft>
                <a:spcPts val="600"/>
              </a:spcAft>
              <a:buClr>
                <a:srgbClr val="000000"/>
              </a:buClr>
              <a:buSzTx/>
              <a:buFont typeface="Wingdings" panose="05000000000000000000" pitchFamily="2" charset="2"/>
              <a:buChar char="ü"/>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Tư vấn xây dựng PDD, LCA </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731520" marR="0" lvl="3" indent="-342900" algn="l" defTabSz="914400" rtl="0" eaLnBrk="1" fontAlgn="auto" latinLnBrk="0" hangingPunct="1">
              <a:lnSpc>
                <a:spcPct val="100000"/>
              </a:lnSpc>
              <a:spcBef>
                <a:spcPts val="600"/>
              </a:spcBef>
              <a:spcAft>
                <a:spcPts val="600"/>
              </a:spcAft>
              <a:buClr>
                <a:srgbClr val="000000"/>
              </a:buClr>
              <a:buSzTx/>
              <a:buFont typeface="Wingdings" panose="05000000000000000000" pitchFamily="2" charset="2"/>
              <a:buChar char="ü"/>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Kết</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nối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với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nền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tảng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giao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dịch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p>
        </p:txBody>
      </p:sp>
      <p:graphicFrame>
        <p:nvGraphicFramePr>
          <p:cNvPr id="5" name="Table 4">
            <a:extLst>
              <a:ext uri="{FF2B5EF4-FFF2-40B4-BE49-F238E27FC236}">
                <a16:creationId xmlns:a16="http://schemas.microsoft.com/office/drawing/2014/main" id="{AE096AC6-847F-E741-1309-5A9EA5A12C78}"/>
              </a:ext>
            </a:extLst>
          </p:cNvPr>
          <p:cNvGraphicFramePr>
            <a:graphicFrameLocks noGrp="1"/>
          </p:cNvGraphicFramePr>
          <p:nvPr>
            <p:extLst>
              <p:ext uri="{D42A27DB-BD31-4B8C-83A1-F6EECF244321}">
                <p14:modId xmlns:p14="http://schemas.microsoft.com/office/powerpoint/2010/main" val="2099497378"/>
              </p:ext>
            </p:extLst>
          </p:nvPr>
        </p:nvGraphicFramePr>
        <p:xfrm>
          <a:off x="5199529" y="2270476"/>
          <a:ext cx="6727427" cy="4447149"/>
        </p:xfrm>
        <a:graphic>
          <a:graphicData uri="http://schemas.openxmlformats.org/drawingml/2006/table">
            <a:tbl>
              <a:tblPr/>
              <a:tblGrid>
                <a:gridCol w="1700495">
                  <a:extLst>
                    <a:ext uri="{9D8B030D-6E8A-4147-A177-3AD203B41FA5}">
                      <a16:colId xmlns:a16="http://schemas.microsoft.com/office/drawing/2014/main" val="682537497"/>
                    </a:ext>
                  </a:extLst>
                </a:gridCol>
                <a:gridCol w="2784457">
                  <a:extLst>
                    <a:ext uri="{9D8B030D-6E8A-4147-A177-3AD203B41FA5}">
                      <a16:colId xmlns:a16="http://schemas.microsoft.com/office/drawing/2014/main" val="3627521881"/>
                    </a:ext>
                  </a:extLst>
                </a:gridCol>
                <a:gridCol w="2242475">
                  <a:extLst>
                    <a:ext uri="{9D8B030D-6E8A-4147-A177-3AD203B41FA5}">
                      <a16:colId xmlns:a16="http://schemas.microsoft.com/office/drawing/2014/main" val="2337307247"/>
                    </a:ext>
                  </a:extLst>
                </a:gridCol>
              </a:tblGrid>
              <a:tr h="531914">
                <a:tc gridSpan="3">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vi-VN" sz="2400" b="1" dirty="0">
                          <a:solidFill>
                            <a:srgbClr val="C00000"/>
                          </a:solidFill>
                        </a:rPr>
                        <a:t>Khuyến khích đầu tư xanh</a:t>
                      </a:r>
                      <a:endParaRPr lang="vi-VN" sz="2400" b="1" dirty="0">
                        <a:solidFill>
                          <a:srgbClr val="C00000"/>
                        </a:solidFill>
                        <a:latin typeface="Cambria" panose="02040503050406030204" pitchFamily="18" charset="0"/>
                        <a:ea typeface="Cambria" panose="02040503050406030204" pitchFamily="18" charset="0"/>
                      </a:endParaRP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hMerge="1">
                  <a:txBody>
                    <a:bodyPr/>
                    <a:lstStyle/>
                    <a:p>
                      <a:endParaRPr lang="en-US" sz="2000" dirty="0">
                        <a:latin typeface="Cambria" panose="02040503050406030204" pitchFamily="18" charset="0"/>
                        <a:ea typeface="Cambria" panose="02040503050406030204" pitchFamily="18" charset="0"/>
                      </a:endParaRPr>
                    </a:p>
                  </a:txBody>
                  <a:tcPr anchor="ctr">
                    <a:lnL>
                      <a:noFill/>
                    </a:lnL>
                    <a:lnR>
                      <a:noFill/>
                    </a:lnR>
                    <a:lnT>
                      <a:noFill/>
                    </a:lnT>
                    <a:lnB>
                      <a:noFill/>
                    </a:lnB>
                    <a:noFill/>
                  </a:tcPr>
                </a:tc>
                <a:tc hMerge="1">
                  <a:txBody>
                    <a:bodyPr/>
                    <a:lstStyle/>
                    <a:p>
                      <a:endParaRPr lang="en-US" sz="2000" dirty="0">
                        <a:latin typeface="Cambria" panose="02040503050406030204" pitchFamily="18" charset="0"/>
                        <a:ea typeface="Cambria" panose="02040503050406030204" pitchFamily="18" charset="0"/>
                      </a:endParaRPr>
                    </a:p>
                  </a:txBody>
                  <a:tcPr anchor="ctr">
                    <a:lnL>
                      <a:noFill/>
                    </a:lnL>
                    <a:lnR>
                      <a:noFill/>
                    </a:lnR>
                    <a:lnT>
                      <a:noFill/>
                    </a:lnT>
                    <a:lnB>
                      <a:noFill/>
                    </a:lnB>
                    <a:noFill/>
                  </a:tcPr>
                </a:tc>
                <a:extLst>
                  <a:ext uri="{0D108BD9-81ED-4DB2-BD59-A6C34878D82A}">
                    <a16:rowId xmlns:a16="http://schemas.microsoft.com/office/drawing/2014/main" val="1858832340"/>
                  </a:ext>
                </a:extLst>
              </a:tr>
              <a:tr h="129395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vi-VN" sz="2000" b="1" dirty="0"/>
                        <a:t>Ưu tiên cấp đất, hạ tầng xanh</a:t>
                      </a:r>
                      <a:endParaRPr lang="vi-VN" sz="2000" dirty="0">
                        <a:latin typeface="Cambria" panose="02040503050406030204" pitchFamily="18" charset="0"/>
                        <a:ea typeface="Cambria" panose="02040503050406030204" pitchFamily="18" charset="0"/>
                      </a:endParaRP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dirty="0"/>
                        <a:t>Khu </a:t>
                      </a:r>
                      <a:r>
                        <a:rPr lang="en-US" sz="2000" dirty="0" err="1"/>
                        <a:t>công</a:t>
                      </a:r>
                      <a:r>
                        <a:rPr lang="en-US" sz="2000" dirty="0"/>
                        <a:t> </a:t>
                      </a:r>
                      <a:r>
                        <a:rPr lang="en-US" sz="2000" dirty="0" err="1"/>
                        <a:t>nghiệp</a:t>
                      </a:r>
                      <a:r>
                        <a:rPr lang="en-US" sz="2000" dirty="0"/>
                        <a:t> </a:t>
                      </a:r>
                      <a:r>
                        <a:rPr lang="en-US" sz="2000" dirty="0" err="1"/>
                        <a:t>xanh</a:t>
                      </a:r>
                      <a:r>
                        <a:rPr lang="en-US" sz="2000" dirty="0"/>
                        <a:t>, </a:t>
                      </a:r>
                      <a:r>
                        <a:rPr lang="en-US" sz="2000" dirty="0" err="1"/>
                        <a:t>cụm</a:t>
                      </a:r>
                      <a:r>
                        <a:rPr lang="en-US" sz="2000" dirty="0"/>
                        <a:t> </a:t>
                      </a:r>
                      <a:r>
                        <a:rPr lang="en-US" sz="2000" dirty="0" err="1"/>
                        <a:t>đổi</a:t>
                      </a:r>
                      <a:r>
                        <a:rPr lang="en-US" sz="2000" dirty="0"/>
                        <a:t> </a:t>
                      </a:r>
                      <a:r>
                        <a:rPr lang="en-US" sz="2000" dirty="0" err="1"/>
                        <a:t>mới</a:t>
                      </a:r>
                      <a:r>
                        <a:rPr lang="en-US" sz="2000" dirty="0"/>
                        <a:t> </a:t>
                      </a:r>
                      <a:r>
                        <a:rPr lang="en-US" sz="2000" dirty="0" err="1"/>
                        <a:t>sinh</a:t>
                      </a:r>
                      <a:r>
                        <a:rPr lang="en-US" sz="2000" dirty="0"/>
                        <a:t> </a:t>
                      </a:r>
                      <a:r>
                        <a:rPr lang="en-US" sz="2000" dirty="0" err="1"/>
                        <a:t>thái</a:t>
                      </a:r>
                      <a:endParaRPr lang="en-US" sz="2000" dirty="0">
                        <a:latin typeface="Cambria" panose="02040503050406030204" pitchFamily="18" charset="0"/>
                        <a:ea typeface="Cambria" panose="02040503050406030204" pitchFamily="18" charset="0"/>
                      </a:endParaRP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dirty="0"/>
                        <a:t>KCN Long Thành, VSIP</a:t>
                      </a:r>
                      <a:endParaRPr lang="en-US" sz="2000" dirty="0">
                        <a:latin typeface="Cambria" panose="02040503050406030204" pitchFamily="18" charset="0"/>
                        <a:ea typeface="Cambria" panose="02040503050406030204" pitchFamily="18" charset="0"/>
                      </a:endParaRP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360206201"/>
                  </a:ext>
                </a:extLst>
              </a:tr>
              <a:tr h="129395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vi-VN" sz="2000" b="1" dirty="0"/>
                        <a:t>Mô hình hợp tác công – tư (PPP)</a:t>
                      </a:r>
                      <a:endParaRPr lang="vi-VN" sz="2000" dirty="0">
                        <a:latin typeface="Cambria" panose="02040503050406030204" pitchFamily="18" charset="0"/>
                        <a:ea typeface="Cambria" panose="02040503050406030204" pitchFamily="18" charset="0"/>
                      </a:endParaRP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vi-VN" sz="2000" dirty="0"/>
                        <a:t>DN đầu tư hạ tầng khử carbon, được nhà nước đồng tài trợ</a:t>
                      </a:r>
                      <a:endParaRPr lang="vi-VN" sz="2000" dirty="0">
                        <a:latin typeface="Cambria" panose="02040503050406030204" pitchFamily="18" charset="0"/>
                        <a:ea typeface="Cambria" panose="02040503050406030204" pitchFamily="18" charset="0"/>
                      </a:endParaRP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dirty="0" err="1"/>
                        <a:t>Dự</a:t>
                      </a:r>
                      <a:r>
                        <a:rPr lang="en-US" sz="2000" dirty="0"/>
                        <a:t> </a:t>
                      </a:r>
                      <a:r>
                        <a:rPr lang="en-US" sz="2000" dirty="0" err="1"/>
                        <a:t>án</a:t>
                      </a:r>
                      <a:r>
                        <a:rPr lang="en-US" sz="2000" dirty="0"/>
                        <a:t> </a:t>
                      </a:r>
                      <a:r>
                        <a:rPr lang="en-US" sz="2000" dirty="0" err="1"/>
                        <a:t>điện</a:t>
                      </a:r>
                      <a:r>
                        <a:rPr lang="en-US" sz="2000" dirty="0"/>
                        <a:t> </a:t>
                      </a:r>
                      <a:r>
                        <a:rPr lang="en-US" sz="2000" dirty="0" err="1"/>
                        <a:t>sinh</a:t>
                      </a:r>
                      <a:r>
                        <a:rPr lang="en-US" sz="2000" dirty="0"/>
                        <a:t> </a:t>
                      </a:r>
                      <a:r>
                        <a:rPr lang="en-US" sz="2000" dirty="0" err="1"/>
                        <a:t>khối</a:t>
                      </a:r>
                      <a:r>
                        <a:rPr lang="en-US" sz="2000" dirty="0"/>
                        <a:t> BOT </a:t>
                      </a:r>
                      <a:r>
                        <a:rPr lang="en-US" sz="2000" dirty="0" err="1"/>
                        <a:t>tại</a:t>
                      </a:r>
                      <a:r>
                        <a:rPr lang="en-US" sz="2000" dirty="0"/>
                        <a:t> Tây Nguyên</a:t>
                      </a:r>
                      <a:endParaRPr lang="en-US" sz="2000" dirty="0">
                        <a:latin typeface="Cambria" panose="02040503050406030204" pitchFamily="18" charset="0"/>
                        <a:ea typeface="Cambria" panose="02040503050406030204" pitchFamily="18" charset="0"/>
                      </a:endParaRP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extLst>
                  <a:ext uri="{0D108BD9-81ED-4DB2-BD59-A6C34878D82A}">
                    <a16:rowId xmlns:a16="http://schemas.microsoft.com/office/drawing/2014/main" val="1643164487"/>
                  </a:ext>
                </a:extLst>
              </a:tr>
              <a:tr h="1293955">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b="1" dirty="0"/>
                        <a:t>Khung </a:t>
                      </a:r>
                      <a:r>
                        <a:rPr lang="en-US" sz="2000" b="1" dirty="0" err="1"/>
                        <a:t>thử</a:t>
                      </a:r>
                      <a:r>
                        <a:rPr lang="en-US" sz="2000" b="1" dirty="0"/>
                        <a:t> </a:t>
                      </a:r>
                      <a:r>
                        <a:rPr lang="en-US" sz="2000" b="1" dirty="0" err="1"/>
                        <a:t>nghiệm</a:t>
                      </a:r>
                      <a:r>
                        <a:rPr lang="en-US" sz="2000" b="1" dirty="0"/>
                        <a:t> </a:t>
                      </a:r>
                      <a:r>
                        <a:rPr lang="en-US" sz="2000" b="1" dirty="0" err="1"/>
                        <a:t>tại</a:t>
                      </a:r>
                      <a:r>
                        <a:rPr lang="en-US" sz="2000" b="1" dirty="0"/>
                        <a:t> </a:t>
                      </a:r>
                      <a:r>
                        <a:rPr lang="en-US" sz="2000" b="1" dirty="0" err="1"/>
                        <a:t>tỉnh</a:t>
                      </a:r>
                      <a:r>
                        <a:rPr lang="en-US" sz="2000" b="1" dirty="0"/>
                        <a:t> / </a:t>
                      </a:r>
                      <a:r>
                        <a:rPr lang="en-US" sz="2000" b="1" dirty="0" err="1"/>
                        <a:t>ngành</a:t>
                      </a:r>
                      <a:endParaRPr lang="en-US" sz="2000" dirty="0">
                        <a:latin typeface="Cambria" panose="02040503050406030204" pitchFamily="18" charset="0"/>
                        <a:ea typeface="Cambria" panose="02040503050406030204" pitchFamily="18" charset="0"/>
                      </a:endParaRP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vi-VN" sz="2000" dirty="0"/>
                        <a:t>Một số tỉnh như Quảng Nam</a:t>
                      </a:r>
                      <a:r>
                        <a:rPr lang="en-US" sz="2000" dirty="0"/>
                        <a:t> (</a:t>
                      </a:r>
                      <a:r>
                        <a:rPr lang="en-US" sz="2000" dirty="0" err="1"/>
                        <a:t>trước</a:t>
                      </a:r>
                      <a:r>
                        <a:rPr lang="en-US" sz="2000" dirty="0"/>
                        <a:t> </a:t>
                      </a:r>
                      <a:r>
                        <a:rPr lang="en-US" sz="2000" dirty="0" err="1"/>
                        <a:t>sát</a:t>
                      </a:r>
                      <a:r>
                        <a:rPr lang="en-US" sz="2000" dirty="0"/>
                        <a:t> </a:t>
                      </a:r>
                      <a:r>
                        <a:rPr lang="en-US" sz="2000" dirty="0" err="1"/>
                        <a:t>nhập</a:t>
                      </a:r>
                      <a:r>
                        <a:rPr lang="en-US" sz="2000"/>
                        <a:t>)</a:t>
                      </a:r>
                      <a:r>
                        <a:rPr lang="vi-VN" sz="2000"/>
                        <a:t>, </a:t>
                      </a:r>
                      <a:r>
                        <a:rPr lang="vi-VN" sz="2000" dirty="0"/>
                        <a:t>TP.HCM thử nghiệm tín chỉ nội địa</a:t>
                      </a:r>
                      <a:endParaRPr lang="vi-VN" sz="2000" dirty="0">
                        <a:latin typeface="Cambria" panose="02040503050406030204" pitchFamily="18" charset="0"/>
                        <a:ea typeface="Cambria" panose="02040503050406030204" pitchFamily="18" charset="0"/>
                      </a:endParaRP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vi-VN" sz="2000" dirty="0"/>
                        <a:t>Thí điểm sàn giao dịch tín chỉ địa phương</a:t>
                      </a:r>
                      <a:endParaRPr lang="vi-VN" sz="2000" dirty="0">
                        <a:latin typeface="Cambria" panose="02040503050406030204" pitchFamily="18" charset="0"/>
                        <a:ea typeface="Cambria" panose="02040503050406030204" pitchFamily="18" charset="0"/>
                      </a:endParaRPr>
                    </a:p>
                  </a:txBody>
                  <a:tcPr anchor="ctr">
                    <a:lnL w="12700" cmpd="sng">
                      <a:solidFill>
                        <a:srgbClr val="000000"/>
                      </a:solidFill>
                    </a:lnL>
                    <a:lnR w="12700" cmpd="sng">
                      <a:solidFill>
                        <a:srgbClr val="000000"/>
                      </a:solidFill>
                    </a:lnR>
                    <a:lnT w="12700" cmpd="sng">
                      <a:solidFill>
                        <a:srgbClr val="000000"/>
                      </a:solidFill>
                    </a:lnT>
                    <a:lnB w="12700" cmpd="sng">
                      <a:solidFill>
                        <a:srgbClr val="000000"/>
                      </a:solidFill>
                    </a:lnB>
                    <a:lnTlToBr w="12700" cmpd="sng">
                      <a:noFill/>
                      <a:prstDash val="solid"/>
                    </a:lnTlToBr>
                    <a:lnBlToTr w="12700" cmpd="sng">
                      <a:noFill/>
                      <a:prstDash val="solid"/>
                    </a:lnBlToTr>
                    <a:noFill/>
                  </a:tcPr>
                </a:tc>
                <a:extLst>
                  <a:ext uri="{0D108BD9-81ED-4DB2-BD59-A6C34878D82A}">
                    <a16:rowId xmlns:a16="http://schemas.microsoft.com/office/drawing/2014/main" val="3411585071"/>
                  </a:ext>
                </a:extLst>
              </a:tr>
            </a:tbl>
          </a:graphicData>
        </a:graphic>
      </p:graphicFrame>
      <p:sp>
        <p:nvSpPr>
          <p:cNvPr id="6" name="Slide Number Placeholder 5">
            <a:extLst>
              <a:ext uri="{FF2B5EF4-FFF2-40B4-BE49-F238E27FC236}">
                <a16:creationId xmlns:a16="http://schemas.microsoft.com/office/drawing/2014/main" id="{C181375D-1B2C-F7F9-F48C-B65179AE6920}"/>
              </a:ext>
            </a:extLst>
          </p:cNvPr>
          <p:cNvSpPr>
            <a:spLocks noGrp="1"/>
          </p:cNvSpPr>
          <p:nvPr>
            <p:ph type="sldNum" sz="quarter" idx="12"/>
          </p:nvPr>
        </p:nvSpPr>
        <p:spPr/>
        <p:txBody>
          <a:bodyPr/>
          <a:lstStyle/>
          <a:p>
            <a:fld id="{DDA70A67-A867-42F0-871F-01B78550C99D}" type="slidenum">
              <a:rPr lang="en-US" smtClean="0"/>
              <a:pPr/>
              <a:t>12</a:t>
            </a:fld>
            <a:endParaRPr lang="en-US" dirty="0"/>
          </a:p>
        </p:txBody>
      </p:sp>
    </p:spTree>
    <p:extLst>
      <p:ext uri="{BB962C8B-B14F-4D97-AF65-F5344CB8AC3E}">
        <p14:creationId xmlns:p14="http://schemas.microsoft.com/office/powerpoint/2010/main" val="29153119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2C18FB-9E8B-7844-B5EA-60939A48A4EC}"/>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AC41D2D6-BC1C-6452-7239-42FB9F28C6BE}"/>
              </a:ext>
            </a:extLst>
          </p:cNvPr>
          <p:cNvSpPr>
            <a:spLocks noGrp="1"/>
          </p:cNvSpPr>
          <p:nvPr>
            <p:ph type="subTitle" idx="1"/>
          </p:nvPr>
        </p:nvSpPr>
        <p:spPr>
          <a:xfrm>
            <a:off x="1847020" y="1812724"/>
            <a:ext cx="8497960" cy="1070557"/>
          </a:xfrm>
        </p:spPr>
        <p:txBody>
          <a:bodyPr/>
          <a:lstStyle/>
          <a:p>
            <a:r>
              <a:rPr lang="en-US" dirty="0" err="1"/>
              <a:t>Đánh</a:t>
            </a:r>
            <a:r>
              <a:rPr lang="en-US" dirty="0"/>
              <a:t> </a:t>
            </a:r>
            <a:r>
              <a:rPr lang="en-US" dirty="0" err="1"/>
              <a:t>giá</a:t>
            </a:r>
            <a:r>
              <a:rPr lang="en-US" dirty="0"/>
              <a:t> </a:t>
            </a:r>
            <a:r>
              <a:rPr lang="en-US" dirty="0" err="1"/>
              <a:t>tác</a:t>
            </a:r>
            <a:r>
              <a:rPr lang="en-US" dirty="0"/>
              <a:t> </a:t>
            </a:r>
            <a:r>
              <a:rPr lang="en-US" dirty="0" err="1"/>
              <a:t>động</a:t>
            </a:r>
            <a:r>
              <a:rPr lang="en-US" dirty="0"/>
              <a:t> </a:t>
            </a:r>
            <a:r>
              <a:rPr lang="en-US" dirty="0" err="1"/>
              <a:t>tích</a:t>
            </a:r>
            <a:r>
              <a:rPr lang="en-US" dirty="0"/>
              <a:t> </a:t>
            </a:r>
            <a:r>
              <a:rPr lang="en-US" dirty="0" err="1"/>
              <a:t>cực</a:t>
            </a:r>
            <a:r>
              <a:rPr lang="en-US" dirty="0"/>
              <a:t> </a:t>
            </a:r>
            <a:r>
              <a:rPr lang="en-US" dirty="0" err="1"/>
              <a:t>và</a:t>
            </a:r>
            <a:r>
              <a:rPr lang="en-US" dirty="0"/>
              <a:t> </a:t>
            </a:r>
            <a:r>
              <a:rPr lang="en-US" dirty="0" err="1"/>
              <a:t>giá</a:t>
            </a:r>
            <a:r>
              <a:rPr lang="en-US" dirty="0"/>
              <a:t> </a:t>
            </a:r>
            <a:r>
              <a:rPr lang="en-US" dirty="0" err="1"/>
              <a:t>trị</a:t>
            </a:r>
            <a:r>
              <a:rPr lang="en-US" dirty="0"/>
              <a:t> </a:t>
            </a:r>
            <a:r>
              <a:rPr lang="en-US" dirty="0" err="1"/>
              <a:t>bền</a:t>
            </a:r>
            <a:r>
              <a:rPr lang="en-US" dirty="0"/>
              <a:t> </a:t>
            </a:r>
            <a:r>
              <a:rPr lang="en-US" dirty="0" err="1"/>
              <a:t>vững</a:t>
            </a:r>
            <a:r>
              <a:rPr lang="en-US" dirty="0"/>
              <a:t> </a:t>
            </a:r>
            <a:r>
              <a:rPr lang="en-US" dirty="0" err="1"/>
              <a:t>của</a:t>
            </a:r>
            <a:r>
              <a:rPr lang="en-US" dirty="0"/>
              <a:t> </a:t>
            </a:r>
            <a:r>
              <a:rPr lang="en-US" dirty="0" err="1"/>
              <a:t>các</a:t>
            </a:r>
            <a:r>
              <a:rPr lang="en-US" dirty="0"/>
              <a:t> </a:t>
            </a:r>
            <a:r>
              <a:rPr lang="en-US" dirty="0" err="1"/>
              <a:t>dự</a:t>
            </a:r>
            <a:r>
              <a:rPr lang="en-US" dirty="0"/>
              <a:t> </a:t>
            </a:r>
            <a:r>
              <a:rPr lang="en-US" dirty="0" err="1"/>
              <a:t>án</a:t>
            </a:r>
            <a:r>
              <a:rPr lang="en-US" dirty="0"/>
              <a:t> </a:t>
            </a:r>
            <a:r>
              <a:rPr lang="en-US" dirty="0" err="1"/>
              <a:t>khử</a:t>
            </a:r>
            <a:r>
              <a:rPr lang="en-US" dirty="0"/>
              <a:t> carbon</a:t>
            </a:r>
          </a:p>
        </p:txBody>
      </p:sp>
    </p:spTree>
    <p:extLst>
      <p:ext uri="{BB962C8B-B14F-4D97-AF65-F5344CB8AC3E}">
        <p14:creationId xmlns:p14="http://schemas.microsoft.com/office/powerpoint/2010/main" val="1819839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266E95-15CE-93BB-CDBD-DA42C26F7545}"/>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31DBF03-332C-791D-FB80-6410ABEC1338}"/>
              </a:ext>
            </a:extLst>
          </p:cNvPr>
          <p:cNvSpPr>
            <a:spLocks noGrp="1"/>
          </p:cNvSpPr>
          <p:nvPr/>
        </p:nvSpPr>
        <p:spPr>
          <a:xfrm>
            <a:off x="265657" y="1167572"/>
            <a:ext cx="11660686" cy="1292995"/>
          </a:xfrm>
          <a:prstGeom prst="rect">
            <a:avLst/>
          </a:prstGeom>
          <a:solidFill>
            <a:srgbClr val="004AAD"/>
          </a:solidFill>
          <a:ln>
            <a:noFill/>
          </a:ln>
        </p:spPr>
        <p:txBody>
          <a:bodyPr spcFirstLastPara="1" wrap="square" lIns="91425" tIns="45700" rIns="91425" bIns="45700" anchor="ctr"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600"/>
              <a:buFont typeface="Arial"/>
              <a:buNone/>
              <a:defRPr lang="en-US" sz="3600" b="1" i="0" u="none" strike="noStrike" cap="none" dirty="0">
                <a:solidFill>
                  <a:schemeClr val="bg1"/>
                </a:solidFill>
                <a:latin typeface="Arial"/>
                <a:ea typeface="Arial"/>
                <a:cs typeface="Arial"/>
                <a:sym typeface="Arial"/>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r>
              <a:rPr lang="en-US" dirty="0">
                <a:latin typeface="Cambria" panose="02040503050406030204" pitchFamily="18" charset="0"/>
                <a:ea typeface="Cambria" panose="02040503050406030204" pitchFamily="18" charset="0"/>
              </a:rPr>
              <a:t>ĐÁNH GIÁ TÁC ĐỘNG TÍCH CỰC VÀ GIÁ TRỊ BỀN VỮNG CỦA CÁC DỰ ÁN KHỬ CARBON</a:t>
            </a:r>
          </a:p>
        </p:txBody>
      </p:sp>
      <p:sp>
        <p:nvSpPr>
          <p:cNvPr id="3" name="Text Placeholder 4">
            <a:extLst>
              <a:ext uri="{FF2B5EF4-FFF2-40B4-BE49-F238E27FC236}">
                <a16:creationId xmlns:a16="http://schemas.microsoft.com/office/drawing/2014/main" id="{AC6B5956-C44B-CFA0-E589-1719AB5E9837}"/>
              </a:ext>
            </a:extLst>
          </p:cNvPr>
          <p:cNvSpPr txBox="1">
            <a:spLocks/>
          </p:cNvSpPr>
          <p:nvPr/>
        </p:nvSpPr>
        <p:spPr>
          <a:xfrm>
            <a:off x="265657" y="2641751"/>
            <a:ext cx="6081726" cy="4049224"/>
          </a:xfrm>
          <a:prstGeom prst="rect">
            <a:avLst/>
          </a:prstGeom>
          <a:solidFill>
            <a:schemeClr val="bg1"/>
          </a:solidFill>
          <a:ln>
            <a:solidFill>
              <a:schemeClr val="accent1"/>
            </a:solidFill>
          </a:ln>
        </p:spPr>
        <p:txBody>
          <a:bodyPr anchor="ctr">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85800" indent="-457200">
              <a:lnSpc>
                <a:spcPct val="100000"/>
              </a:lnSpc>
              <a:spcBef>
                <a:spcPts val="1200"/>
              </a:spcBef>
              <a:buClr>
                <a:schemeClr val="tx1"/>
              </a:buClr>
            </a:pPr>
            <a:r>
              <a:rPr lang="vi-VN" sz="2400">
                <a:latin typeface="Cambria" panose="02040503050406030204" pitchFamily="18" charset="0"/>
                <a:ea typeface="Cambria" panose="02040503050406030204" pitchFamily="18" charset="0"/>
              </a:rPr>
              <a:t>Xác định mục tiêu và phạm vi đánh giá</a:t>
            </a:r>
            <a:endParaRPr lang="en-US" sz="2400">
              <a:latin typeface="Cambria" panose="02040503050406030204" pitchFamily="18" charset="0"/>
              <a:ea typeface="Cambria" panose="02040503050406030204" pitchFamily="18" charset="0"/>
            </a:endParaRPr>
          </a:p>
          <a:p>
            <a:pPr marL="685800" indent="-457200">
              <a:lnSpc>
                <a:spcPct val="100000"/>
              </a:lnSpc>
              <a:spcBef>
                <a:spcPts val="1200"/>
              </a:spcBef>
              <a:buClr>
                <a:schemeClr val="tx1"/>
              </a:buClr>
            </a:pPr>
            <a:r>
              <a:rPr lang="vi-VN" sz="2400">
                <a:latin typeface="Cambria" panose="02040503050406030204" pitchFamily="18" charset="0"/>
                <a:ea typeface="Cambria" panose="02040503050406030204" pitchFamily="18" charset="0"/>
              </a:rPr>
              <a:t>Phân tích giá trị: giảm phát thải, tạo việc làm, cải thiện sinh kế</a:t>
            </a:r>
          </a:p>
          <a:p>
            <a:pPr marL="685800" indent="-457200">
              <a:lnSpc>
                <a:spcPct val="100000"/>
              </a:lnSpc>
              <a:spcBef>
                <a:spcPts val="1200"/>
              </a:spcBef>
              <a:buClr>
                <a:schemeClr val="tx1"/>
              </a:buClr>
            </a:pPr>
            <a:r>
              <a:rPr lang="vi-VN" sz="2400">
                <a:latin typeface="Cambria" panose="02040503050406030204" pitchFamily="18" charset="0"/>
                <a:ea typeface="Cambria" panose="02040503050406030204" pitchFamily="18" charset="0"/>
              </a:rPr>
              <a:t>Các chỉ số KPI, ví dụ thực tế, rủi ro và khuyến nghị mở rộng quy mô</a:t>
            </a:r>
          </a:p>
          <a:p>
            <a:pPr marL="685800" indent="-457200">
              <a:lnSpc>
                <a:spcPct val="100000"/>
              </a:lnSpc>
              <a:spcBef>
                <a:spcPts val="1200"/>
              </a:spcBef>
              <a:buClr>
                <a:schemeClr val="tx1"/>
              </a:buClr>
            </a:pPr>
            <a:r>
              <a:rPr lang="vi-VN" sz="2400">
                <a:latin typeface="Cambria" panose="02040503050406030204" pitchFamily="18" charset="0"/>
                <a:ea typeface="Cambria" panose="02040503050406030204" pitchFamily="18" charset="0"/>
              </a:rPr>
              <a:t>Quy trình đăng ký dự án carbon, thẩm định MRV, giao dịch tín chỉ &amp; chính sách hỗ trợ doanh nghiệp</a:t>
            </a:r>
            <a:endParaRPr lang="vi-VN" sz="2400" dirty="0">
              <a:latin typeface="Cambria" panose="02040503050406030204" pitchFamily="18" charset="0"/>
              <a:ea typeface="Cambria" panose="02040503050406030204" pitchFamily="18" charset="0"/>
            </a:endParaRPr>
          </a:p>
        </p:txBody>
      </p:sp>
      <p:pic>
        <p:nvPicPr>
          <p:cNvPr id="6" name="Picture 2" descr="Carbon Emission Reduction | Carbon Footprint">
            <a:extLst>
              <a:ext uri="{FF2B5EF4-FFF2-40B4-BE49-F238E27FC236}">
                <a16:creationId xmlns:a16="http://schemas.microsoft.com/office/drawing/2014/main" id="{C3EB1C34-E22D-F05B-72DA-D3B7163C9DC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t="13963" b="13963"/>
          <a:stretch>
            <a:fillRect/>
          </a:stretch>
        </p:blipFill>
        <p:spPr bwMode="auto">
          <a:xfrm>
            <a:off x="6545694" y="2641262"/>
            <a:ext cx="5197475" cy="4049713"/>
          </a:xfrm>
          <a:prstGeom prst="rect">
            <a:avLst/>
          </a:prstGeom>
          <a:noFill/>
          <a:extLst>
            <a:ext uri="{909E8E84-426E-40DD-AFC4-6F175D3DCCD1}">
              <a14:hiddenFill xmlns:a14="http://schemas.microsoft.com/office/drawing/2010/main">
                <a:solidFill>
                  <a:srgbClr val="FFFFFF"/>
                </a:solidFill>
              </a14:hiddenFill>
            </a:ext>
          </a:extLst>
        </p:spPr>
      </p:pic>
      <p:sp>
        <p:nvSpPr>
          <p:cNvPr id="4" name="Slide Number Placeholder 3">
            <a:extLst>
              <a:ext uri="{FF2B5EF4-FFF2-40B4-BE49-F238E27FC236}">
                <a16:creationId xmlns:a16="http://schemas.microsoft.com/office/drawing/2014/main" id="{426A0D0C-A144-B170-719C-5E99924D4340}"/>
              </a:ext>
            </a:extLst>
          </p:cNvPr>
          <p:cNvSpPr>
            <a:spLocks noGrp="1"/>
          </p:cNvSpPr>
          <p:nvPr>
            <p:ph type="sldNum" sz="quarter" idx="12"/>
          </p:nvPr>
        </p:nvSpPr>
        <p:spPr/>
        <p:txBody>
          <a:bodyPr/>
          <a:lstStyle/>
          <a:p>
            <a:fld id="{DDA70A67-A867-42F0-871F-01B78550C99D}" type="slidenum">
              <a:rPr lang="en-US" smtClean="0"/>
              <a:pPr/>
              <a:t>3</a:t>
            </a:fld>
            <a:endParaRPr lang="en-US" dirty="0"/>
          </a:p>
        </p:txBody>
      </p:sp>
    </p:spTree>
    <p:extLst>
      <p:ext uri="{BB962C8B-B14F-4D97-AF65-F5344CB8AC3E}">
        <p14:creationId xmlns:p14="http://schemas.microsoft.com/office/powerpoint/2010/main" val="34018818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CF0440-4BA1-DAF8-073F-9AFD93E548CA}"/>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0109EF04-56F1-A93F-8765-A4A1F34DBC98}"/>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a:latin typeface="Cambria"/>
                <a:ea typeface="Cambria"/>
                <a:cs typeface="Cambria"/>
                <a:sym typeface="Cambria"/>
              </a:rPr>
              <a:t>MỤC TIÊU DỰ ÁN KHỬ CARBON</a:t>
            </a:r>
          </a:p>
        </p:txBody>
      </p:sp>
      <p:graphicFrame>
        <p:nvGraphicFramePr>
          <p:cNvPr id="5" name="Table 4">
            <a:extLst>
              <a:ext uri="{FF2B5EF4-FFF2-40B4-BE49-F238E27FC236}">
                <a16:creationId xmlns:a16="http://schemas.microsoft.com/office/drawing/2014/main" id="{A03F2054-A7BF-8908-55D3-BC05598C0053}"/>
              </a:ext>
            </a:extLst>
          </p:cNvPr>
          <p:cNvGraphicFramePr>
            <a:graphicFrameLocks noGrp="1"/>
          </p:cNvGraphicFramePr>
          <p:nvPr>
            <p:extLst>
              <p:ext uri="{D42A27DB-BD31-4B8C-83A1-F6EECF244321}">
                <p14:modId xmlns:p14="http://schemas.microsoft.com/office/powerpoint/2010/main" val="558441995"/>
              </p:ext>
            </p:extLst>
          </p:nvPr>
        </p:nvGraphicFramePr>
        <p:xfrm>
          <a:off x="1181798" y="2173115"/>
          <a:ext cx="9828403" cy="3699259"/>
        </p:xfrm>
        <a:graphic>
          <a:graphicData uri="http://schemas.openxmlformats.org/drawingml/2006/table">
            <a:tbl>
              <a:tblPr/>
              <a:tblGrid>
                <a:gridCol w="1972354">
                  <a:extLst>
                    <a:ext uri="{9D8B030D-6E8A-4147-A177-3AD203B41FA5}">
                      <a16:colId xmlns:a16="http://schemas.microsoft.com/office/drawing/2014/main" val="3808571859"/>
                    </a:ext>
                  </a:extLst>
                </a:gridCol>
                <a:gridCol w="3888347">
                  <a:extLst>
                    <a:ext uri="{9D8B030D-6E8A-4147-A177-3AD203B41FA5}">
                      <a16:colId xmlns:a16="http://schemas.microsoft.com/office/drawing/2014/main" val="153314500"/>
                    </a:ext>
                  </a:extLst>
                </a:gridCol>
                <a:gridCol w="3967702">
                  <a:extLst>
                    <a:ext uri="{9D8B030D-6E8A-4147-A177-3AD203B41FA5}">
                      <a16:colId xmlns:a16="http://schemas.microsoft.com/office/drawing/2014/main" val="2125725820"/>
                    </a:ext>
                  </a:extLst>
                </a:gridCol>
              </a:tblGrid>
              <a:tr h="82794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400" b="1" dirty="0">
                        <a:latin typeface="Cambria" panose="02040503050406030204" pitchFamily="18" charset="0"/>
                        <a:ea typeface="Cambria" panose="020405030504060302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BEFF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400" b="1" dirty="0" err="1">
                          <a:latin typeface="Cambria" panose="02040503050406030204" pitchFamily="18" charset="0"/>
                          <a:ea typeface="Cambria" panose="02040503050406030204" pitchFamily="18" charset="0"/>
                        </a:rPr>
                        <a:t>Nội</a:t>
                      </a:r>
                      <a:r>
                        <a:rPr lang="en-US" sz="2400" b="1" dirty="0">
                          <a:latin typeface="Cambria" panose="02040503050406030204" pitchFamily="18" charset="0"/>
                          <a:ea typeface="Cambria" panose="02040503050406030204" pitchFamily="18" charset="0"/>
                        </a:rPr>
                        <a:t> dung</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BEFF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400" b="1" dirty="0" err="1">
                          <a:latin typeface="Cambria" panose="02040503050406030204" pitchFamily="18" charset="0"/>
                          <a:ea typeface="Cambria" panose="02040503050406030204" pitchFamily="18" charset="0"/>
                        </a:rPr>
                        <a:t>Ví</a:t>
                      </a:r>
                      <a:r>
                        <a:rPr lang="en-US" sz="2400" b="1" dirty="0">
                          <a:latin typeface="Cambria" panose="02040503050406030204" pitchFamily="18" charset="0"/>
                          <a:ea typeface="Cambria" panose="02040503050406030204" pitchFamily="18" charset="0"/>
                        </a:rPr>
                        <a:t> </a:t>
                      </a:r>
                      <a:r>
                        <a:rPr lang="en-US" sz="2400" b="1" dirty="0" err="1">
                          <a:latin typeface="Cambria" panose="02040503050406030204" pitchFamily="18" charset="0"/>
                          <a:ea typeface="Cambria" panose="02040503050406030204" pitchFamily="18" charset="0"/>
                        </a:rPr>
                        <a:t>dụ</a:t>
                      </a:r>
                      <a:r>
                        <a:rPr lang="en-US" sz="2400" b="1" dirty="0">
                          <a:latin typeface="Cambria" panose="02040503050406030204" pitchFamily="18" charset="0"/>
                          <a:ea typeface="Cambria" panose="02040503050406030204" pitchFamily="18" charset="0"/>
                        </a:rPr>
                        <a:t> </a:t>
                      </a:r>
                      <a:r>
                        <a:rPr lang="en-US" sz="2400" b="1" dirty="0" err="1">
                          <a:latin typeface="Cambria" panose="02040503050406030204" pitchFamily="18" charset="0"/>
                          <a:ea typeface="Cambria" panose="02040503050406030204" pitchFamily="18" charset="0"/>
                        </a:rPr>
                        <a:t>thực</a:t>
                      </a:r>
                      <a:r>
                        <a:rPr lang="en-US" sz="2400" b="1" dirty="0">
                          <a:latin typeface="Cambria" panose="02040503050406030204" pitchFamily="18" charset="0"/>
                          <a:ea typeface="Cambria" panose="02040503050406030204" pitchFamily="18" charset="0"/>
                        </a:rPr>
                        <a:t> </a:t>
                      </a:r>
                      <a:r>
                        <a:rPr lang="en-US" sz="2400" b="1" dirty="0" err="1">
                          <a:latin typeface="Cambria" panose="02040503050406030204" pitchFamily="18" charset="0"/>
                          <a:ea typeface="Cambria" panose="02040503050406030204" pitchFamily="18" charset="0"/>
                        </a:rPr>
                        <a:t>tế</a:t>
                      </a:r>
                      <a:endParaRPr lang="en-US" sz="2400" b="1" dirty="0">
                        <a:latin typeface="Cambria" panose="02040503050406030204" pitchFamily="18" charset="0"/>
                        <a:ea typeface="Cambria" panose="020405030504060302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BEFF9"/>
                    </a:solidFill>
                  </a:tcPr>
                </a:tc>
                <a:extLst>
                  <a:ext uri="{0D108BD9-81ED-4DB2-BD59-A6C34878D82A}">
                    <a16:rowId xmlns:a16="http://schemas.microsoft.com/office/drawing/2014/main" val="3643181288"/>
                  </a:ext>
                </a:extLst>
              </a:tr>
              <a:tr h="93514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vi-VN" sz="2200" b="1" dirty="0">
                          <a:latin typeface="Cambria" panose="02040503050406030204" pitchFamily="18" charset="0"/>
                          <a:ea typeface="Cambria" panose="02040503050406030204" pitchFamily="18" charset="0"/>
                        </a:rPr>
                        <a:t>Môi trường</a:t>
                      </a:r>
                      <a:endParaRPr lang="vi-VN" sz="2200" dirty="0">
                        <a:latin typeface="Cambria" panose="02040503050406030204" pitchFamily="18" charset="0"/>
                        <a:ea typeface="Cambria" panose="020405030504060302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vi-VN" sz="2200" dirty="0">
                          <a:latin typeface="Cambria" panose="02040503050406030204" pitchFamily="18" charset="0"/>
                          <a:ea typeface="Cambria" panose="02040503050406030204" pitchFamily="18" charset="0"/>
                        </a:rPr>
                        <a:t>Lượng CO₂ giảm, cải thiện đa dạng sinh học, sử dụng đất</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vi-VN" sz="2200">
                          <a:latin typeface="Cambria" panose="02040503050406030204" pitchFamily="18" charset="0"/>
                          <a:ea typeface="Cambria" panose="02040503050406030204" pitchFamily="18" charset="0"/>
                        </a:rPr>
                        <a:t>Dự án trồng rừng, xử lý chất thải, tiết kiệm năng lượng</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53490092"/>
                  </a:ext>
                </a:extLst>
              </a:tr>
              <a:tr h="101065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200" b="1" dirty="0" err="1">
                          <a:latin typeface="Cambria" panose="02040503050406030204" pitchFamily="18" charset="0"/>
                          <a:ea typeface="Cambria" panose="02040503050406030204" pitchFamily="18" charset="0"/>
                        </a:rPr>
                        <a:t>Xã</a:t>
                      </a:r>
                      <a:r>
                        <a:rPr lang="en-US" sz="2200" b="1" dirty="0">
                          <a:latin typeface="Cambria" panose="02040503050406030204" pitchFamily="18" charset="0"/>
                          <a:ea typeface="Cambria" panose="02040503050406030204" pitchFamily="18" charset="0"/>
                        </a:rPr>
                        <a:t> </a:t>
                      </a:r>
                      <a:r>
                        <a:rPr lang="en-US" sz="2200" b="1" dirty="0" err="1">
                          <a:latin typeface="Cambria" panose="02040503050406030204" pitchFamily="18" charset="0"/>
                          <a:ea typeface="Cambria" panose="02040503050406030204" pitchFamily="18" charset="0"/>
                        </a:rPr>
                        <a:t>hội</a:t>
                      </a:r>
                      <a:endParaRPr lang="en-US" sz="2200" dirty="0">
                        <a:latin typeface="Cambria" panose="02040503050406030204" pitchFamily="18" charset="0"/>
                        <a:ea typeface="Cambria" panose="020405030504060302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200" dirty="0" err="1">
                          <a:latin typeface="Cambria" panose="02040503050406030204" pitchFamily="18" charset="0"/>
                          <a:ea typeface="Cambria" panose="02040503050406030204" pitchFamily="18" charset="0"/>
                        </a:rPr>
                        <a:t>Tạo</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việc</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làm</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nâng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cao</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thu</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nhập</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cải</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thiện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điều</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kiện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sống</a:t>
                      </a:r>
                      <a:endParaRPr lang="en-US" sz="2200" dirty="0">
                        <a:latin typeface="Cambria" panose="02040503050406030204" pitchFamily="18" charset="0"/>
                        <a:ea typeface="Cambria" panose="020405030504060302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vi-VN" sz="2200" dirty="0">
                          <a:latin typeface="Cambria" panose="02040503050406030204" pitchFamily="18" charset="0"/>
                          <a:ea typeface="Cambria" panose="02040503050406030204" pitchFamily="18" charset="0"/>
                        </a:rPr>
                        <a:t>Dự án năng lượng tái tạo ở vùng nông thôn</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25548718"/>
                  </a:ext>
                </a:extLst>
              </a:tr>
              <a:tr h="92552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200" b="1" dirty="0">
                          <a:latin typeface="Cambria" panose="02040503050406030204" pitchFamily="18" charset="0"/>
                          <a:ea typeface="Cambria" panose="02040503050406030204" pitchFamily="18" charset="0"/>
                        </a:rPr>
                        <a:t>Kinh </a:t>
                      </a:r>
                      <a:r>
                        <a:rPr lang="en-US" sz="2200" b="1" dirty="0" err="1">
                          <a:latin typeface="Cambria" panose="02040503050406030204" pitchFamily="18" charset="0"/>
                          <a:ea typeface="Cambria" panose="02040503050406030204" pitchFamily="18" charset="0"/>
                        </a:rPr>
                        <a:t>tế</a:t>
                      </a:r>
                      <a:endParaRPr lang="en-US" sz="2200" dirty="0">
                        <a:latin typeface="Cambria" panose="02040503050406030204" pitchFamily="18" charset="0"/>
                        <a:ea typeface="Cambria" panose="020405030504060302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vi-VN" sz="2200" dirty="0">
                          <a:latin typeface="Cambria" panose="02040503050406030204" pitchFamily="18" charset="0"/>
                          <a:ea typeface="Cambria" panose="02040503050406030204" pitchFamily="18" charset="0"/>
                        </a:rPr>
                        <a:t>Tiết kiệm chi phí, thu hút đầu tư, tăng GDP địa phương</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200" dirty="0" err="1">
                          <a:latin typeface="Cambria" panose="02040503050406030204" pitchFamily="18" charset="0"/>
                          <a:ea typeface="Cambria" panose="02040503050406030204" pitchFamily="18" charset="0"/>
                        </a:rPr>
                        <a:t>Cải</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tiến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công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nghệ</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sản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xuất</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chuyển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đổi</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xanh</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doanh</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nghiệp</a:t>
                      </a:r>
                      <a:endParaRPr lang="en-US" sz="2200" dirty="0">
                        <a:latin typeface="Cambria" panose="02040503050406030204" pitchFamily="18" charset="0"/>
                        <a:ea typeface="Cambria" panose="020405030504060302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81433000"/>
                  </a:ext>
                </a:extLst>
              </a:tr>
            </a:tbl>
          </a:graphicData>
        </a:graphic>
      </p:graphicFrame>
      <p:sp>
        <p:nvSpPr>
          <p:cNvPr id="2" name="Slide Number Placeholder 1">
            <a:extLst>
              <a:ext uri="{FF2B5EF4-FFF2-40B4-BE49-F238E27FC236}">
                <a16:creationId xmlns:a16="http://schemas.microsoft.com/office/drawing/2014/main" id="{AD119FBE-3D8D-620C-8CD7-663AE6D42A3E}"/>
              </a:ext>
            </a:extLst>
          </p:cNvPr>
          <p:cNvSpPr>
            <a:spLocks noGrp="1"/>
          </p:cNvSpPr>
          <p:nvPr>
            <p:ph type="sldNum" sz="quarter" idx="12"/>
          </p:nvPr>
        </p:nvSpPr>
        <p:spPr/>
        <p:txBody>
          <a:bodyPr/>
          <a:lstStyle/>
          <a:p>
            <a:fld id="{DDA70A67-A867-42F0-871F-01B78550C99D}" type="slidenum">
              <a:rPr lang="en-US" smtClean="0"/>
              <a:pPr/>
              <a:t>4</a:t>
            </a:fld>
            <a:endParaRPr lang="en-US" dirty="0"/>
          </a:p>
        </p:txBody>
      </p:sp>
    </p:spTree>
    <p:extLst>
      <p:ext uri="{BB962C8B-B14F-4D97-AF65-F5344CB8AC3E}">
        <p14:creationId xmlns:p14="http://schemas.microsoft.com/office/powerpoint/2010/main" val="35983653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23649C-55F1-6C94-14D6-8360F6599D7F}"/>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16807062-42B8-E2C1-51D3-FE2792E840DE}"/>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a:latin typeface="Cambria"/>
                <a:ea typeface="Cambria"/>
                <a:cs typeface="Cambria"/>
                <a:sym typeface="Cambria"/>
              </a:rPr>
              <a:t>MỤC TIÊU DỰ ÁN KHỬ CARBON</a:t>
            </a:r>
          </a:p>
        </p:txBody>
      </p:sp>
      <p:graphicFrame>
        <p:nvGraphicFramePr>
          <p:cNvPr id="5" name="Table 4">
            <a:extLst>
              <a:ext uri="{FF2B5EF4-FFF2-40B4-BE49-F238E27FC236}">
                <a16:creationId xmlns:a16="http://schemas.microsoft.com/office/drawing/2014/main" id="{A251DE76-5C95-9C98-07F5-DB285A05FD73}"/>
              </a:ext>
            </a:extLst>
          </p:cNvPr>
          <p:cNvGraphicFramePr>
            <a:graphicFrameLocks noGrp="1"/>
          </p:cNvGraphicFramePr>
          <p:nvPr/>
        </p:nvGraphicFramePr>
        <p:xfrm>
          <a:off x="1181798" y="2173115"/>
          <a:ext cx="9828403" cy="3699259"/>
        </p:xfrm>
        <a:graphic>
          <a:graphicData uri="http://schemas.openxmlformats.org/drawingml/2006/table">
            <a:tbl>
              <a:tblPr/>
              <a:tblGrid>
                <a:gridCol w="1972354">
                  <a:extLst>
                    <a:ext uri="{9D8B030D-6E8A-4147-A177-3AD203B41FA5}">
                      <a16:colId xmlns:a16="http://schemas.microsoft.com/office/drawing/2014/main" val="3808571859"/>
                    </a:ext>
                  </a:extLst>
                </a:gridCol>
                <a:gridCol w="3888347">
                  <a:extLst>
                    <a:ext uri="{9D8B030D-6E8A-4147-A177-3AD203B41FA5}">
                      <a16:colId xmlns:a16="http://schemas.microsoft.com/office/drawing/2014/main" val="153314500"/>
                    </a:ext>
                  </a:extLst>
                </a:gridCol>
                <a:gridCol w="3967702">
                  <a:extLst>
                    <a:ext uri="{9D8B030D-6E8A-4147-A177-3AD203B41FA5}">
                      <a16:colId xmlns:a16="http://schemas.microsoft.com/office/drawing/2014/main" val="2125725820"/>
                    </a:ext>
                  </a:extLst>
                </a:gridCol>
              </a:tblGrid>
              <a:tr h="827941">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endParaRPr lang="en-US" sz="2400" b="1" dirty="0">
                        <a:latin typeface="Cambria" panose="02040503050406030204" pitchFamily="18" charset="0"/>
                        <a:ea typeface="Cambria" panose="020405030504060302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BEFF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400" b="1" dirty="0" err="1">
                          <a:latin typeface="Cambria" panose="02040503050406030204" pitchFamily="18" charset="0"/>
                          <a:ea typeface="Cambria" panose="02040503050406030204" pitchFamily="18" charset="0"/>
                        </a:rPr>
                        <a:t>Nội</a:t>
                      </a:r>
                      <a:r>
                        <a:rPr lang="en-US" sz="2400" b="1" dirty="0">
                          <a:latin typeface="Cambria" panose="02040503050406030204" pitchFamily="18" charset="0"/>
                          <a:ea typeface="Cambria" panose="02040503050406030204" pitchFamily="18" charset="0"/>
                        </a:rPr>
                        <a:t> dung</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BEFF9"/>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400" b="1" dirty="0" err="1">
                          <a:latin typeface="Cambria" panose="02040503050406030204" pitchFamily="18" charset="0"/>
                          <a:ea typeface="Cambria" panose="02040503050406030204" pitchFamily="18" charset="0"/>
                        </a:rPr>
                        <a:t>Ví</a:t>
                      </a:r>
                      <a:r>
                        <a:rPr lang="en-US" sz="2400" b="1" dirty="0">
                          <a:latin typeface="Cambria" panose="02040503050406030204" pitchFamily="18" charset="0"/>
                          <a:ea typeface="Cambria" panose="02040503050406030204" pitchFamily="18" charset="0"/>
                        </a:rPr>
                        <a:t> </a:t>
                      </a:r>
                      <a:r>
                        <a:rPr lang="en-US" sz="2400" b="1" dirty="0" err="1">
                          <a:latin typeface="Cambria" panose="02040503050406030204" pitchFamily="18" charset="0"/>
                          <a:ea typeface="Cambria" panose="02040503050406030204" pitchFamily="18" charset="0"/>
                        </a:rPr>
                        <a:t>dụ</a:t>
                      </a:r>
                      <a:r>
                        <a:rPr lang="en-US" sz="2400" b="1" dirty="0">
                          <a:latin typeface="Cambria" panose="02040503050406030204" pitchFamily="18" charset="0"/>
                          <a:ea typeface="Cambria" panose="02040503050406030204" pitchFamily="18" charset="0"/>
                        </a:rPr>
                        <a:t> </a:t>
                      </a:r>
                      <a:r>
                        <a:rPr lang="en-US" sz="2400" b="1" dirty="0" err="1">
                          <a:latin typeface="Cambria" panose="02040503050406030204" pitchFamily="18" charset="0"/>
                          <a:ea typeface="Cambria" panose="02040503050406030204" pitchFamily="18" charset="0"/>
                        </a:rPr>
                        <a:t>thực</a:t>
                      </a:r>
                      <a:r>
                        <a:rPr lang="en-US" sz="2400" b="1" dirty="0">
                          <a:latin typeface="Cambria" panose="02040503050406030204" pitchFamily="18" charset="0"/>
                          <a:ea typeface="Cambria" panose="02040503050406030204" pitchFamily="18" charset="0"/>
                        </a:rPr>
                        <a:t> </a:t>
                      </a:r>
                      <a:r>
                        <a:rPr lang="en-US" sz="2400" b="1" dirty="0" err="1">
                          <a:latin typeface="Cambria" panose="02040503050406030204" pitchFamily="18" charset="0"/>
                          <a:ea typeface="Cambria" panose="02040503050406030204" pitchFamily="18" charset="0"/>
                        </a:rPr>
                        <a:t>tế</a:t>
                      </a:r>
                      <a:endParaRPr lang="en-US" sz="2400" b="1" dirty="0">
                        <a:latin typeface="Cambria" panose="02040503050406030204" pitchFamily="18" charset="0"/>
                        <a:ea typeface="Cambria" panose="020405030504060302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solidFill>
                      <a:srgbClr val="DBEFF9"/>
                    </a:solidFill>
                  </a:tcPr>
                </a:tc>
                <a:extLst>
                  <a:ext uri="{0D108BD9-81ED-4DB2-BD59-A6C34878D82A}">
                    <a16:rowId xmlns:a16="http://schemas.microsoft.com/office/drawing/2014/main" val="3643181288"/>
                  </a:ext>
                </a:extLst>
              </a:tr>
              <a:tr h="935144">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vi-VN" sz="2200" b="1" dirty="0">
                          <a:latin typeface="Cambria" panose="02040503050406030204" pitchFamily="18" charset="0"/>
                          <a:ea typeface="Cambria" panose="02040503050406030204" pitchFamily="18" charset="0"/>
                        </a:rPr>
                        <a:t>Môi trường</a:t>
                      </a:r>
                      <a:endParaRPr lang="vi-VN" sz="2200" dirty="0">
                        <a:latin typeface="Cambria" panose="02040503050406030204" pitchFamily="18" charset="0"/>
                        <a:ea typeface="Cambria" panose="020405030504060302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vi-VN" sz="2200" dirty="0">
                          <a:latin typeface="Cambria" panose="02040503050406030204" pitchFamily="18" charset="0"/>
                          <a:ea typeface="Cambria" panose="02040503050406030204" pitchFamily="18" charset="0"/>
                        </a:rPr>
                        <a:t>Lượng CO₂ giảm, cải thiện đa dạng sinh học, sử dụng đất</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vi-VN" sz="2200">
                          <a:latin typeface="Cambria" panose="02040503050406030204" pitchFamily="18" charset="0"/>
                          <a:ea typeface="Cambria" panose="02040503050406030204" pitchFamily="18" charset="0"/>
                        </a:rPr>
                        <a:t>Dự án trồng rừng, xử lý chất thải, tiết kiệm năng lượng</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253490092"/>
                  </a:ext>
                </a:extLst>
              </a:tr>
              <a:tr h="101065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200" b="1" dirty="0" err="1">
                          <a:latin typeface="Cambria" panose="02040503050406030204" pitchFamily="18" charset="0"/>
                          <a:ea typeface="Cambria" panose="02040503050406030204" pitchFamily="18" charset="0"/>
                        </a:rPr>
                        <a:t>Xã</a:t>
                      </a:r>
                      <a:r>
                        <a:rPr lang="en-US" sz="2200" b="1" dirty="0">
                          <a:latin typeface="Cambria" panose="02040503050406030204" pitchFamily="18" charset="0"/>
                          <a:ea typeface="Cambria" panose="02040503050406030204" pitchFamily="18" charset="0"/>
                        </a:rPr>
                        <a:t> </a:t>
                      </a:r>
                      <a:r>
                        <a:rPr lang="en-US" sz="2200" b="1" dirty="0" err="1">
                          <a:latin typeface="Cambria" panose="02040503050406030204" pitchFamily="18" charset="0"/>
                          <a:ea typeface="Cambria" panose="02040503050406030204" pitchFamily="18" charset="0"/>
                        </a:rPr>
                        <a:t>hội</a:t>
                      </a:r>
                      <a:endParaRPr lang="en-US" sz="2200" dirty="0">
                        <a:latin typeface="Cambria" panose="02040503050406030204" pitchFamily="18" charset="0"/>
                        <a:ea typeface="Cambria" panose="020405030504060302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200" dirty="0" err="1">
                          <a:latin typeface="Cambria" panose="02040503050406030204" pitchFamily="18" charset="0"/>
                          <a:ea typeface="Cambria" panose="02040503050406030204" pitchFamily="18" charset="0"/>
                        </a:rPr>
                        <a:t>Tạo</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việc</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làm</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nâng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cao</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thu</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nhập</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cải</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thiện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điều</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kiện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sống</a:t>
                      </a:r>
                      <a:endParaRPr lang="en-US" sz="2200" dirty="0">
                        <a:latin typeface="Cambria" panose="02040503050406030204" pitchFamily="18" charset="0"/>
                        <a:ea typeface="Cambria" panose="020405030504060302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vi-VN" sz="2200" dirty="0">
                          <a:latin typeface="Cambria" panose="02040503050406030204" pitchFamily="18" charset="0"/>
                          <a:ea typeface="Cambria" panose="02040503050406030204" pitchFamily="18" charset="0"/>
                        </a:rPr>
                        <a:t>Dự án năng lượng tái tạo ở vùng nông thôn</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3725548718"/>
                  </a:ext>
                </a:extLst>
              </a:tr>
              <a:tr h="92552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200" b="1" dirty="0">
                          <a:latin typeface="Cambria" panose="02040503050406030204" pitchFamily="18" charset="0"/>
                          <a:ea typeface="Cambria" panose="02040503050406030204" pitchFamily="18" charset="0"/>
                        </a:rPr>
                        <a:t>Kinh </a:t>
                      </a:r>
                      <a:r>
                        <a:rPr lang="en-US" sz="2200" b="1" dirty="0" err="1">
                          <a:latin typeface="Cambria" panose="02040503050406030204" pitchFamily="18" charset="0"/>
                          <a:ea typeface="Cambria" panose="02040503050406030204" pitchFamily="18" charset="0"/>
                        </a:rPr>
                        <a:t>tế</a:t>
                      </a:r>
                      <a:endParaRPr lang="en-US" sz="2200" dirty="0">
                        <a:latin typeface="Cambria" panose="02040503050406030204" pitchFamily="18" charset="0"/>
                        <a:ea typeface="Cambria" panose="020405030504060302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vi-VN" sz="2200" dirty="0">
                          <a:latin typeface="Cambria" panose="02040503050406030204" pitchFamily="18" charset="0"/>
                          <a:ea typeface="Cambria" panose="02040503050406030204" pitchFamily="18" charset="0"/>
                        </a:rPr>
                        <a:t>Tiết kiệm chi phí, thu hút đầu tư, tăng GDP địa phương</a:t>
                      </a: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200" dirty="0" err="1">
                          <a:latin typeface="Cambria" panose="02040503050406030204" pitchFamily="18" charset="0"/>
                          <a:ea typeface="Cambria" panose="02040503050406030204" pitchFamily="18" charset="0"/>
                        </a:rPr>
                        <a:t>Cải</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tiến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công</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nghệ</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sản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xuất</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chuyển</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đổi</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xanh</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doanh</a:t>
                      </a:r>
                      <a:r>
                        <a:rPr lang="en-US" sz="2200" dirty="0">
                          <a:latin typeface="Cambria" panose="02040503050406030204" pitchFamily="18" charset="0"/>
                          <a:ea typeface="Cambria" panose="02040503050406030204" pitchFamily="18" charset="0"/>
                        </a:rPr>
                        <a:t> </a:t>
                      </a:r>
                      <a:r>
                        <a:rPr lang="en-US" sz="2200" dirty="0" err="1">
                          <a:latin typeface="Cambria" panose="02040503050406030204" pitchFamily="18" charset="0"/>
                          <a:ea typeface="Cambria" panose="02040503050406030204" pitchFamily="18" charset="0"/>
                        </a:rPr>
                        <a:t>nghiệp</a:t>
                      </a:r>
                      <a:endParaRPr lang="en-US" sz="2200" dirty="0">
                        <a:latin typeface="Cambria" panose="02040503050406030204" pitchFamily="18" charset="0"/>
                        <a:ea typeface="Cambria" panose="02040503050406030204" pitchFamily="18" charset="0"/>
                      </a:endParaRPr>
                    </a:p>
                  </a:txBody>
                  <a:tcPr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4081433000"/>
                  </a:ext>
                </a:extLst>
              </a:tr>
            </a:tbl>
          </a:graphicData>
        </a:graphic>
      </p:graphicFrame>
      <p:sp>
        <p:nvSpPr>
          <p:cNvPr id="2" name="Slide Number Placeholder 1">
            <a:extLst>
              <a:ext uri="{FF2B5EF4-FFF2-40B4-BE49-F238E27FC236}">
                <a16:creationId xmlns:a16="http://schemas.microsoft.com/office/drawing/2014/main" id="{43975AA7-3606-B386-1DE2-B60469B5F037}"/>
              </a:ext>
            </a:extLst>
          </p:cNvPr>
          <p:cNvSpPr>
            <a:spLocks noGrp="1"/>
          </p:cNvSpPr>
          <p:nvPr>
            <p:ph type="sldNum" sz="quarter" idx="12"/>
          </p:nvPr>
        </p:nvSpPr>
        <p:spPr/>
        <p:txBody>
          <a:bodyPr/>
          <a:lstStyle/>
          <a:p>
            <a:fld id="{DDA70A67-A867-42F0-871F-01B78550C99D}" type="slidenum">
              <a:rPr lang="en-US" smtClean="0"/>
              <a:pPr/>
              <a:t>5</a:t>
            </a:fld>
            <a:endParaRPr lang="en-US" dirty="0"/>
          </a:p>
        </p:txBody>
      </p:sp>
    </p:spTree>
    <p:extLst>
      <p:ext uri="{BB962C8B-B14F-4D97-AF65-F5344CB8AC3E}">
        <p14:creationId xmlns:p14="http://schemas.microsoft.com/office/powerpoint/2010/main" val="10997227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B9C27E-C55B-EF14-CB63-5393C01145AD}"/>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3AA0F1E7-388D-C20F-F446-B0602EF3C275}"/>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TÍNH BỀN VỮNG LÂU DÀI CỦA DỰ ÁN KHỬ CARBON</a:t>
            </a:r>
            <a:endParaRPr lang="en-US" sz="3200" kern="0" dirty="0">
              <a:latin typeface="Cambria"/>
              <a:ea typeface="Cambria"/>
              <a:cs typeface="Cambria"/>
              <a:sym typeface="Cambria"/>
            </a:endParaRPr>
          </a:p>
        </p:txBody>
      </p:sp>
      <p:sp>
        <p:nvSpPr>
          <p:cNvPr id="2" name="Text Placeholder 4">
            <a:extLst>
              <a:ext uri="{FF2B5EF4-FFF2-40B4-BE49-F238E27FC236}">
                <a16:creationId xmlns:a16="http://schemas.microsoft.com/office/drawing/2014/main" id="{D5FB4812-334F-6B00-EDCB-3D8729E77632}"/>
              </a:ext>
            </a:extLst>
          </p:cNvPr>
          <p:cNvSpPr txBox="1">
            <a:spLocks/>
          </p:cNvSpPr>
          <p:nvPr/>
        </p:nvSpPr>
        <p:spPr>
          <a:xfrm>
            <a:off x="447337" y="2246281"/>
            <a:ext cx="5933143" cy="1295401"/>
          </a:xfrm>
          <a:prstGeom prst="rect">
            <a:avLst/>
          </a:prstGeom>
          <a:solidFill>
            <a:srgbClr val="FFFFFF"/>
          </a:solidFill>
          <a:ln>
            <a:solidFill>
              <a:srgbClr val="0F6FC6"/>
            </a:solidFill>
          </a:ln>
        </p:spPr>
        <p:txBody>
          <a:bodyPr anchor="ct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71500" marR="0" lvl="0" indent="-3429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Duy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trì</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kết</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quả</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sau</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triển</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khai</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(Benefit Durability): </a:t>
            </a:r>
            <a:r>
              <a:rPr kumimoji="0" lang="vi-VN"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Dự án cần chứng minh tác động CO₂ được giữ vững sau 10–30 năm</a:t>
            </a:r>
            <a:r>
              <a:rPr kumimoji="0" lang="en-US" sz="22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a:t>
            </a:r>
          </a:p>
        </p:txBody>
      </p:sp>
      <p:sp>
        <p:nvSpPr>
          <p:cNvPr id="4" name="Text Placeholder 4">
            <a:extLst>
              <a:ext uri="{FF2B5EF4-FFF2-40B4-BE49-F238E27FC236}">
                <a16:creationId xmlns:a16="http://schemas.microsoft.com/office/drawing/2014/main" id="{0A19DD1A-569A-5747-2CB3-8D3BFC0C0622}"/>
              </a:ext>
            </a:extLst>
          </p:cNvPr>
          <p:cNvSpPr txBox="1">
            <a:spLocks/>
          </p:cNvSpPr>
          <p:nvPr/>
        </p:nvSpPr>
        <p:spPr>
          <a:xfrm>
            <a:off x="6664960" y="2246281"/>
            <a:ext cx="5079703" cy="4328160"/>
          </a:xfrm>
          <a:prstGeom prst="rect">
            <a:avLst/>
          </a:prstGeom>
          <a:solidFill>
            <a:srgbClr val="FFFFFF"/>
          </a:solidFill>
          <a:ln>
            <a:solidFill>
              <a:srgbClr val="0F6FC6"/>
            </a:solidFill>
          </a:ln>
        </p:spPr>
        <p:txBody>
          <a:bodyPr anchor="ct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71500" marR="0" lvl="0" indent="-3429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Rủi</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ro</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cần</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quản</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lý</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a:t>
            </a:r>
          </a:p>
          <a:p>
            <a:pPr marL="731520" marR="0" lvl="3" indent="-342900" algn="l" defTabSz="914400" rtl="0" eaLnBrk="1" fontAlgn="auto" latinLnBrk="0" hangingPunct="1">
              <a:lnSpc>
                <a:spcPct val="100000"/>
              </a:lnSpc>
              <a:spcBef>
                <a:spcPts val="600"/>
              </a:spcBef>
              <a:spcAft>
                <a:spcPts val="600"/>
              </a:spcAft>
              <a:buClr>
                <a:srgbClr val="000000"/>
              </a:buClr>
              <a:buSzTx/>
              <a:buFont typeface="Wingdings" panose="05000000000000000000" pitchFamily="2" charset="2"/>
              <a:buChar char="ü"/>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Biến đổi khí hậu</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Rừng bị cháy, mất trữ lượng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 </a:t>
            </a: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Thiết kế bảo hiểm carbon / vùng dự phòng</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731520" marR="0" lvl="3" indent="-342900" algn="l" defTabSz="914400" rtl="0" eaLnBrk="1" fontAlgn="auto" latinLnBrk="0" hangingPunct="1">
              <a:lnSpc>
                <a:spcPct val="100000"/>
              </a:lnSpc>
              <a:spcBef>
                <a:spcPts val="600"/>
              </a:spcBef>
              <a:spcAft>
                <a:spcPts val="600"/>
              </a:spcAft>
              <a:buClr>
                <a:srgbClr val="000000"/>
              </a:buClr>
              <a:buSzTx/>
              <a:buFont typeface="Wingdings" panose="05000000000000000000" pitchFamily="2" charset="2"/>
              <a:buChar char="ü"/>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Thay đổi chính sách quốc gia</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Hủy tín chỉ, cấm thương mại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 </a:t>
            </a: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Gắn với cơ chế quốc tế, minh bạch MRV</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731520" marR="0" lvl="3" indent="-342900" algn="l" defTabSz="914400" rtl="0" eaLnBrk="1" fontAlgn="auto" latinLnBrk="0" hangingPunct="1">
              <a:lnSpc>
                <a:spcPct val="100000"/>
              </a:lnSpc>
              <a:spcBef>
                <a:spcPts val="600"/>
              </a:spcBef>
              <a:spcAft>
                <a:spcPts val="600"/>
              </a:spcAft>
              <a:buClr>
                <a:srgbClr val="000000"/>
              </a:buClr>
              <a:buSzTx/>
              <a:buFont typeface="Wingdings" panose="05000000000000000000" pitchFamily="2" charset="2"/>
              <a:buChar char="ü"/>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Rủi ro xã hội</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địa</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phương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Người dân không đồng thuận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Wingdings" panose="05000000000000000000" pitchFamily="2" charset="2"/>
              </a:rPr>
              <a:t> </a:t>
            </a: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Tham vấn cộng đồng, chia sẻ lợi ích</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 name="Text Placeholder 4">
            <a:extLst>
              <a:ext uri="{FF2B5EF4-FFF2-40B4-BE49-F238E27FC236}">
                <a16:creationId xmlns:a16="http://schemas.microsoft.com/office/drawing/2014/main" id="{C74EEFF7-7B23-6C8A-0FF7-C65D485BAB97}"/>
              </a:ext>
            </a:extLst>
          </p:cNvPr>
          <p:cNvSpPr txBox="1">
            <a:spLocks/>
          </p:cNvSpPr>
          <p:nvPr/>
        </p:nvSpPr>
        <p:spPr>
          <a:xfrm>
            <a:off x="447337" y="3744881"/>
            <a:ext cx="5933144" cy="2829560"/>
          </a:xfrm>
          <a:prstGeom prst="rect">
            <a:avLst/>
          </a:prstGeom>
          <a:solidFill>
            <a:srgbClr val="FFFFFF"/>
          </a:solidFill>
          <a:ln>
            <a:solidFill>
              <a:srgbClr val="0F6FC6"/>
            </a:solidFill>
          </a:ln>
        </p:spPr>
        <p:txBody>
          <a:bodyPr anchor="ct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71500" marR="0" lvl="0" indent="-342900" algn="l" defTabSz="914400" rtl="0" eaLnBrk="1" fontAlgn="auto" latinLnBrk="0" hangingPunct="1">
              <a:lnSpc>
                <a:spcPct val="100000"/>
              </a:lnSpc>
              <a:spcBef>
                <a:spcPts val="600"/>
              </a:spcBef>
              <a:spcAft>
                <a:spcPts val="600"/>
              </a:spcAft>
              <a:buClr>
                <a:srgbClr val="000000"/>
              </a:buClr>
              <a:buSzTx/>
              <a:buFont typeface="Arial" panose="020B0604020202020204" pitchFamily="34" charset="0"/>
              <a:buChar char="•"/>
              <a:tabLst/>
              <a:defRPr/>
            </a:pP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Khả</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năng</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mở</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rộng</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và</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nhân</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rộng</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mô</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a:t>
            </a:r>
            <a:r>
              <a:rPr kumimoji="0" lang="en-US" sz="2200" b="1" i="0" u="none" strike="noStrike" kern="0" cap="none" spc="0" normalizeH="0" baseline="0" noProof="0" dirty="0" err="1">
                <a:ln>
                  <a:noFill/>
                </a:ln>
                <a:solidFill>
                  <a:srgbClr val="C00000"/>
                </a:solidFill>
                <a:effectLst/>
                <a:uLnTx/>
                <a:uFillTx/>
                <a:latin typeface="Cambria" panose="02040503050406030204" pitchFamily="18" charset="0"/>
                <a:ea typeface="Cambria" panose="02040503050406030204" pitchFamily="18" charset="0"/>
                <a:cs typeface="Arial"/>
                <a:sym typeface="Arial"/>
              </a:rPr>
              <a:t>hình</a:t>
            </a:r>
            <a:r>
              <a:rPr kumimoji="0" lang="en-US" sz="2200" b="1" i="0" u="none" strike="noStrike" kern="0" cap="none" spc="0" normalizeH="0" baseline="0" noProof="0" dirty="0">
                <a:ln>
                  <a:noFill/>
                </a:ln>
                <a:solidFill>
                  <a:srgbClr val="C00000"/>
                </a:solidFill>
                <a:effectLst/>
                <a:uLnTx/>
                <a:uFillTx/>
                <a:latin typeface="Cambria" panose="02040503050406030204" pitchFamily="18" charset="0"/>
                <a:ea typeface="Cambria" panose="02040503050406030204" pitchFamily="18" charset="0"/>
                <a:cs typeface="Arial"/>
                <a:sym typeface="Arial"/>
              </a:rPr>
              <a:t> (Scalability &amp; Replicability): </a:t>
            </a:r>
          </a:p>
          <a:p>
            <a:pPr marL="731520" marR="0" lvl="3" indent="-342900" algn="l" defTabSz="914400" rtl="0" eaLnBrk="1" fontAlgn="auto" latinLnBrk="0" hangingPunct="1">
              <a:lnSpc>
                <a:spcPct val="100000"/>
              </a:lnSpc>
              <a:spcBef>
                <a:spcPts val="600"/>
              </a:spcBef>
              <a:spcAft>
                <a:spcPts val="600"/>
              </a:spcAft>
              <a:buClr>
                <a:srgbClr val="000000"/>
              </a:buClr>
              <a:buSzTx/>
              <a:buFont typeface="Wingdings" panose="05000000000000000000" pitchFamily="2" charset="2"/>
              <a:buChar char="ü"/>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Scale-up: dự án có thể triển khai ở các địa phương tương tự (khí hậu, điều kiện đất đai, nguồn lực)</a:t>
            </a:r>
          </a:p>
          <a:p>
            <a:pPr marL="731520" marR="0" lvl="3" indent="-342900" algn="l" defTabSz="914400" rtl="0" eaLnBrk="1" fontAlgn="auto" latinLnBrk="0" hangingPunct="1">
              <a:lnSpc>
                <a:spcPct val="100000"/>
              </a:lnSpc>
              <a:spcBef>
                <a:spcPts val="600"/>
              </a:spcBef>
              <a:spcAft>
                <a:spcPts val="600"/>
              </a:spcAft>
              <a:buClr>
                <a:srgbClr val="000000"/>
              </a:buClr>
              <a:buSzTx/>
              <a:buFont typeface="Wingdings" panose="05000000000000000000" pitchFamily="2" charset="2"/>
              <a:buChar char="ü"/>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Replicability: mô hình dễ áp dụng lại với ít điều chỉnh (ví dụ: kỹ thuật biochar, DAC)</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5" name="Slide Number Placeholder 4">
            <a:extLst>
              <a:ext uri="{FF2B5EF4-FFF2-40B4-BE49-F238E27FC236}">
                <a16:creationId xmlns:a16="http://schemas.microsoft.com/office/drawing/2014/main" id="{B703B79B-8C58-BCD8-1B85-737BFB78F306}"/>
              </a:ext>
            </a:extLst>
          </p:cNvPr>
          <p:cNvSpPr>
            <a:spLocks noGrp="1"/>
          </p:cNvSpPr>
          <p:nvPr>
            <p:ph type="sldNum" sz="quarter" idx="12"/>
          </p:nvPr>
        </p:nvSpPr>
        <p:spPr/>
        <p:txBody>
          <a:bodyPr/>
          <a:lstStyle/>
          <a:p>
            <a:fld id="{DDA70A67-A867-42F0-871F-01B78550C99D}" type="slidenum">
              <a:rPr lang="en-US" smtClean="0"/>
              <a:pPr/>
              <a:t>6</a:t>
            </a:fld>
            <a:endParaRPr lang="en-US" dirty="0"/>
          </a:p>
        </p:txBody>
      </p:sp>
    </p:spTree>
    <p:extLst>
      <p:ext uri="{BB962C8B-B14F-4D97-AF65-F5344CB8AC3E}">
        <p14:creationId xmlns:p14="http://schemas.microsoft.com/office/powerpoint/2010/main" val="28220405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BF2B1C-5442-75C7-4326-B77A40A7FE7C}"/>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14894E8E-4C4C-41DA-B707-870F8969F09A}"/>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vi-VN" sz="3200" kern="0">
                <a:latin typeface="Cambria"/>
                <a:ea typeface="Cambria"/>
                <a:cs typeface="Cambria"/>
                <a:sym typeface="Cambria"/>
              </a:rPr>
              <a:t>CHỈ SỐ VÀ PHƯƠNG PHÁP ĐÁNH GIÁ</a:t>
            </a:r>
            <a:endParaRPr lang="en-US" sz="3200" kern="0" dirty="0">
              <a:latin typeface="Cambria"/>
              <a:ea typeface="Cambria"/>
              <a:cs typeface="Cambria"/>
              <a:sym typeface="Cambria"/>
            </a:endParaRPr>
          </a:p>
        </p:txBody>
      </p:sp>
      <p:grpSp>
        <p:nvGrpSpPr>
          <p:cNvPr id="2" name="Group 1">
            <a:extLst>
              <a:ext uri="{FF2B5EF4-FFF2-40B4-BE49-F238E27FC236}">
                <a16:creationId xmlns:a16="http://schemas.microsoft.com/office/drawing/2014/main" id="{A49AAE71-D175-0750-CE79-AF26F13A641E}"/>
              </a:ext>
            </a:extLst>
          </p:cNvPr>
          <p:cNvGrpSpPr/>
          <p:nvPr/>
        </p:nvGrpSpPr>
        <p:grpSpPr>
          <a:xfrm>
            <a:off x="557418" y="2254236"/>
            <a:ext cx="10942920" cy="4138945"/>
            <a:chOff x="557418" y="1888482"/>
            <a:chExt cx="10942920" cy="4138945"/>
          </a:xfrm>
        </p:grpSpPr>
        <p:graphicFrame>
          <p:nvGraphicFramePr>
            <p:cNvPr id="4" name="Diagram 3">
              <a:extLst>
                <a:ext uri="{FF2B5EF4-FFF2-40B4-BE49-F238E27FC236}">
                  <a16:creationId xmlns:a16="http://schemas.microsoft.com/office/drawing/2014/main" id="{A20B20F5-88C3-6367-5907-92C0505F443E}"/>
                </a:ext>
              </a:extLst>
            </p:cNvPr>
            <p:cNvGraphicFramePr/>
            <p:nvPr>
              <p:extLst>
                <p:ext uri="{D42A27DB-BD31-4B8C-83A1-F6EECF244321}">
                  <p14:modId xmlns:p14="http://schemas.microsoft.com/office/powerpoint/2010/main" val="1779916552"/>
                </p:ext>
              </p:extLst>
            </p:nvPr>
          </p:nvGraphicFramePr>
          <p:xfrm>
            <a:off x="557418" y="1888482"/>
            <a:ext cx="10942920" cy="21383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extBox 4">
              <a:extLst>
                <a:ext uri="{FF2B5EF4-FFF2-40B4-BE49-F238E27FC236}">
                  <a16:creationId xmlns:a16="http://schemas.microsoft.com/office/drawing/2014/main" id="{026315BB-39B9-5E4F-40DD-B06E58CAD74B}"/>
                </a:ext>
              </a:extLst>
            </p:cNvPr>
            <p:cNvSpPr txBox="1"/>
            <p:nvPr/>
          </p:nvSpPr>
          <p:spPr>
            <a:xfrm>
              <a:off x="1370127" y="3857602"/>
              <a:ext cx="2933897" cy="2169825"/>
            </a:xfrm>
            <a:prstGeom prst="rect">
              <a:avLst/>
            </a:prstGeom>
            <a:noFill/>
          </p:spPr>
          <p:txBody>
            <a:bodyPr wrap="square" rtlCol="0">
              <a:spAutoFit/>
            </a:bodyPr>
            <a:lstStyle/>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tCO₂e</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giảm</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năm</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Số hộ gia đình thụ hưởng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Tăng trưởng thu nhập trung bình</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a:t>
              </a:r>
              <a:r>
                <a:rPr kumimoji="0" lang="vi-VN"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p:txBody>
        </p:sp>
        <p:sp>
          <p:nvSpPr>
            <p:cNvPr id="6" name="TextBox 5">
              <a:extLst>
                <a:ext uri="{FF2B5EF4-FFF2-40B4-BE49-F238E27FC236}">
                  <a16:creationId xmlns:a16="http://schemas.microsoft.com/office/drawing/2014/main" id="{15C7D95A-1A33-51F6-B746-28CD88E6A98C}"/>
                </a:ext>
              </a:extLst>
            </p:cNvPr>
            <p:cNvSpPr txBox="1"/>
            <p:nvPr/>
          </p:nvSpPr>
          <p:spPr>
            <a:xfrm>
              <a:off x="4964330" y="3857602"/>
              <a:ext cx="2933897" cy="2092881"/>
            </a:xfrm>
            <a:prstGeom prst="rect">
              <a:avLst/>
            </a:prstGeom>
            <a:noFill/>
          </p:spPr>
          <p:txBody>
            <a:bodyPr wrap="square" rtlCol="0">
              <a:spAutoFit/>
            </a:bodyPr>
            <a:lstStyle/>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Life Cycle Assessment (LCA) </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Khảo</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sát</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cộng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đồng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(household survey) </a:t>
              </a: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Phân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tích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kinh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tế</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số</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(economic impact)</a:t>
              </a:r>
            </a:p>
          </p:txBody>
        </p:sp>
        <p:sp>
          <p:nvSpPr>
            <p:cNvPr id="7" name="TextBox 6">
              <a:extLst>
                <a:ext uri="{FF2B5EF4-FFF2-40B4-BE49-F238E27FC236}">
                  <a16:creationId xmlns:a16="http://schemas.microsoft.com/office/drawing/2014/main" id="{DC366DB0-F53C-5E75-F423-20D573761AA0}"/>
                </a:ext>
              </a:extLst>
            </p:cNvPr>
            <p:cNvSpPr txBox="1"/>
            <p:nvPr/>
          </p:nvSpPr>
          <p:spPr>
            <a:xfrm>
              <a:off x="8780191" y="3861524"/>
              <a:ext cx="2720147" cy="1708160"/>
            </a:xfrm>
            <a:prstGeom prst="rect">
              <a:avLst/>
            </a:prstGeom>
            <a:noFill/>
          </p:spPr>
          <p:txBody>
            <a:bodyPr wrap="square" rtlCol="0">
              <a:spAutoFit/>
            </a:bodyPr>
            <a:lstStyle/>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Tần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xuất</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hàng</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năm</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hoặc</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5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năm</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tùy</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tiêu</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chuẩn</a:t>
              </a:r>
              <a:endPar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endParaRPr>
            </a:p>
            <a:p>
              <a:pPr marL="285750" marR="0" lvl="0" indent="-285750" defTabSz="914400" eaLnBrk="1" fontAlgn="auto" latinLnBrk="0" hangingPunct="1">
                <a:lnSpc>
                  <a:spcPct val="100000"/>
                </a:lnSpc>
                <a:spcBef>
                  <a:spcPts val="600"/>
                </a:spcBef>
                <a:spcAft>
                  <a:spcPts val="0"/>
                </a:spcAft>
                <a:buClr>
                  <a:srgbClr val="000000"/>
                </a:buClr>
                <a:buSzTx/>
                <a:buFont typeface="Arial" panose="020B0604020202020204" pitchFamily="34" charset="0"/>
                <a:buChar char="•"/>
                <a:tabLst/>
                <a:defRPr/>
              </a:pP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Thành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phần</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chính</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a:t>
              </a:r>
              <a:r>
                <a:rPr kumimoji="0" lang="en-US" sz="2000" b="0" i="0" u="none" strike="noStrike" kern="0" cap="none" spc="0" normalizeH="0" baseline="0" noProof="0" dirty="0" err="1">
                  <a:ln>
                    <a:noFill/>
                  </a:ln>
                  <a:solidFill>
                    <a:srgbClr val="000000"/>
                  </a:solidFill>
                  <a:effectLst/>
                  <a:uLnTx/>
                  <a:uFillTx/>
                  <a:latin typeface="Cambria" panose="02040503050406030204" pitchFamily="18" charset="0"/>
                  <a:ea typeface="Cambria" panose="02040503050406030204" pitchFamily="18" charset="0"/>
                  <a:cs typeface="Arial"/>
                  <a:sym typeface="Arial"/>
                </a:rPr>
                <a:t>của</a:t>
              </a:r>
              <a:r>
                <a:rPr kumimoji="0" lang="en-US" sz="2000" b="0" i="0" u="none" strike="noStrike" kern="0" cap="none" spc="0" normalizeH="0" baseline="0" noProof="0" dirty="0">
                  <a:ln>
                    <a:noFill/>
                  </a:ln>
                  <a:solidFill>
                    <a:srgbClr val="000000"/>
                  </a:solidFill>
                  <a:effectLst/>
                  <a:uLnTx/>
                  <a:uFillTx/>
                  <a:latin typeface="Cambria" panose="02040503050406030204" pitchFamily="18" charset="0"/>
                  <a:ea typeface="Cambria" panose="02040503050406030204" pitchFamily="18" charset="0"/>
                  <a:cs typeface="Arial"/>
                  <a:sym typeface="Arial"/>
                </a:rPr>
                <a:t> M&amp;E: M-R-V</a:t>
              </a:r>
            </a:p>
          </p:txBody>
        </p:sp>
      </p:grpSp>
      <p:sp>
        <p:nvSpPr>
          <p:cNvPr id="8" name="Slide Number Placeholder 7">
            <a:extLst>
              <a:ext uri="{FF2B5EF4-FFF2-40B4-BE49-F238E27FC236}">
                <a16:creationId xmlns:a16="http://schemas.microsoft.com/office/drawing/2014/main" id="{949749CB-20A4-FE0B-86A1-E15F115CF6A1}"/>
              </a:ext>
            </a:extLst>
          </p:cNvPr>
          <p:cNvSpPr>
            <a:spLocks noGrp="1"/>
          </p:cNvSpPr>
          <p:nvPr>
            <p:ph type="sldNum" sz="quarter" idx="12"/>
          </p:nvPr>
        </p:nvSpPr>
        <p:spPr/>
        <p:txBody>
          <a:bodyPr/>
          <a:lstStyle/>
          <a:p>
            <a:fld id="{DDA70A67-A867-42F0-871F-01B78550C99D}" type="slidenum">
              <a:rPr lang="en-US" smtClean="0"/>
              <a:pPr/>
              <a:t>7</a:t>
            </a:fld>
            <a:endParaRPr lang="en-US" dirty="0"/>
          </a:p>
        </p:txBody>
      </p:sp>
    </p:spTree>
    <p:extLst>
      <p:ext uri="{BB962C8B-B14F-4D97-AF65-F5344CB8AC3E}">
        <p14:creationId xmlns:p14="http://schemas.microsoft.com/office/powerpoint/2010/main" val="1305988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DFCD0E-C83C-272C-D7E5-15794E534E65}"/>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DC30F91D-DED1-3C2D-6E93-BD52DB0DD94A}"/>
              </a:ext>
            </a:extLst>
          </p:cNvPr>
          <p:cNvSpPr txBox="1">
            <a:spLocks/>
          </p:cNvSpPr>
          <p:nvPr/>
        </p:nvSpPr>
        <p:spPr>
          <a:xfrm>
            <a:off x="941166" y="122551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a:latin typeface="Cambria"/>
                <a:ea typeface="Cambria"/>
                <a:cs typeface="Cambria"/>
                <a:sym typeface="Cambria"/>
              </a:rPr>
              <a:t>CÁC DỰ ÁN KHỬ CARBON ĐIỂN HÌNH</a:t>
            </a:r>
            <a:endParaRPr lang="en-US" sz="3200" kern="0" dirty="0">
              <a:latin typeface="Cambria"/>
              <a:ea typeface="Cambria"/>
              <a:cs typeface="Cambria"/>
              <a:sym typeface="Cambria"/>
            </a:endParaRPr>
          </a:p>
        </p:txBody>
      </p:sp>
      <p:graphicFrame>
        <p:nvGraphicFramePr>
          <p:cNvPr id="2" name="Table 1">
            <a:extLst>
              <a:ext uri="{FF2B5EF4-FFF2-40B4-BE49-F238E27FC236}">
                <a16:creationId xmlns:a16="http://schemas.microsoft.com/office/drawing/2014/main" id="{9528176C-3D56-B4DA-5272-0428FA688187}"/>
              </a:ext>
            </a:extLst>
          </p:cNvPr>
          <p:cNvGraphicFramePr>
            <a:graphicFrameLocks noGrp="1"/>
          </p:cNvGraphicFramePr>
          <p:nvPr>
            <p:extLst>
              <p:ext uri="{D42A27DB-BD31-4B8C-83A1-F6EECF244321}">
                <p14:modId xmlns:p14="http://schemas.microsoft.com/office/powerpoint/2010/main" val="1926900349"/>
              </p:ext>
            </p:extLst>
          </p:nvPr>
        </p:nvGraphicFramePr>
        <p:xfrm>
          <a:off x="838200" y="2154424"/>
          <a:ext cx="10515600" cy="4528488"/>
        </p:xfrm>
        <a:graphic>
          <a:graphicData uri="http://schemas.openxmlformats.org/drawingml/2006/table">
            <a:tbl>
              <a:tblPr/>
              <a:tblGrid>
                <a:gridCol w="1958788">
                  <a:extLst>
                    <a:ext uri="{9D8B030D-6E8A-4147-A177-3AD203B41FA5}">
                      <a16:colId xmlns:a16="http://schemas.microsoft.com/office/drawing/2014/main" val="4070197791"/>
                    </a:ext>
                  </a:extLst>
                </a:gridCol>
                <a:gridCol w="2725271">
                  <a:extLst>
                    <a:ext uri="{9D8B030D-6E8A-4147-A177-3AD203B41FA5}">
                      <a16:colId xmlns:a16="http://schemas.microsoft.com/office/drawing/2014/main" val="1739696946"/>
                    </a:ext>
                  </a:extLst>
                </a:gridCol>
                <a:gridCol w="2330823">
                  <a:extLst>
                    <a:ext uri="{9D8B030D-6E8A-4147-A177-3AD203B41FA5}">
                      <a16:colId xmlns:a16="http://schemas.microsoft.com/office/drawing/2014/main" val="3167121149"/>
                    </a:ext>
                  </a:extLst>
                </a:gridCol>
                <a:gridCol w="3500718">
                  <a:extLst>
                    <a:ext uri="{9D8B030D-6E8A-4147-A177-3AD203B41FA5}">
                      <a16:colId xmlns:a16="http://schemas.microsoft.com/office/drawing/2014/main" val="3599725819"/>
                    </a:ext>
                  </a:extLst>
                </a:gridCol>
              </a:tblGrid>
              <a:tr h="61778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dirty="0" err="1"/>
                        <a:t>Dự</a:t>
                      </a:r>
                      <a:r>
                        <a:rPr lang="en-US" sz="2000" b="1" dirty="0"/>
                        <a:t> </a:t>
                      </a:r>
                      <a:r>
                        <a:rPr lang="en-US" sz="2000" b="1" dirty="0" err="1"/>
                        <a:t>án</a:t>
                      </a:r>
                      <a:endParaRPr lang="en-US" sz="2000" b="1"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A5C249">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dirty="0" err="1"/>
                        <a:t>Vị</a:t>
                      </a:r>
                      <a:r>
                        <a:rPr lang="en-US" sz="2000" b="1" dirty="0"/>
                        <a:t> </a:t>
                      </a:r>
                      <a:r>
                        <a:rPr lang="en-US" sz="2000" b="1" dirty="0" err="1"/>
                        <a:t>trí</a:t>
                      </a:r>
                      <a:r>
                        <a:rPr lang="en-US" sz="2000" b="1" dirty="0"/>
                        <a:t>/</a:t>
                      </a:r>
                      <a:r>
                        <a:rPr lang="en-US" sz="2000" b="1" dirty="0" err="1"/>
                        <a:t>Ứng</a:t>
                      </a:r>
                      <a:r>
                        <a:rPr lang="en-US" sz="2000" b="1" dirty="0"/>
                        <a:t> </a:t>
                      </a:r>
                      <a:r>
                        <a:rPr lang="en-US" sz="2000" b="1" dirty="0" err="1"/>
                        <a:t>dụng</a:t>
                      </a:r>
                      <a:endParaRPr lang="en-US" sz="2000" b="1"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A5C249">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a:t>Khả năng nhân rộng</a:t>
                      </a:r>
                      <a:endParaRPr lang="en-US" sz="2000" b="1">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A5C249">
                        <a:lumMod val="20000"/>
                        <a:lumOff val="80000"/>
                      </a:srgbClr>
                    </a:solid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pPr algn="ctr"/>
                      <a:r>
                        <a:rPr lang="en-US" sz="2000" b="1" dirty="0"/>
                        <a:t>Hiệu </a:t>
                      </a:r>
                      <a:r>
                        <a:rPr lang="en-US" sz="2000" b="1" dirty="0" err="1"/>
                        <a:t>quả</a:t>
                      </a:r>
                      <a:r>
                        <a:rPr lang="en-US" sz="2000" b="1" dirty="0"/>
                        <a:t> </a:t>
                      </a:r>
                      <a:r>
                        <a:rPr lang="en-US" sz="2000" b="1" dirty="0" err="1"/>
                        <a:t>nổi</a:t>
                      </a:r>
                      <a:r>
                        <a:rPr lang="en-US" sz="2000" b="1" dirty="0"/>
                        <a:t> </a:t>
                      </a:r>
                      <a:r>
                        <a:rPr lang="en-US" sz="2000" b="1" dirty="0" err="1"/>
                        <a:t>bật</a:t>
                      </a:r>
                      <a:endParaRPr lang="en-US" sz="2000" b="1"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solidFill>
                      <a:srgbClr val="A5C249">
                        <a:lumMod val="20000"/>
                        <a:lumOff val="80000"/>
                      </a:srgbClr>
                    </a:solidFill>
                  </a:tcPr>
                </a:tc>
                <a:extLst>
                  <a:ext uri="{0D108BD9-81ED-4DB2-BD59-A6C34878D82A}">
                    <a16:rowId xmlns:a16="http://schemas.microsoft.com/office/drawing/2014/main" val="3156808690"/>
                  </a:ext>
                </a:extLst>
              </a:tr>
              <a:tr h="47556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dirty="0"/>
                        <a:t>Biochar</a:t>
                      </a:r>
                    </a:p>
                    <a:p>
                      <a:r>
                        <a:rPr lang="en-US" sz="2000" dirty="0"/>
                        <a:t>Việt Nam</a:t>
                      </a:r>
                      <a:endParaRPr lang="en-US" sz="20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t>Cửu Long, nông nghiệp</a:t>
                      </a:r>
                      <a:endParaRPr lang="en-US" sz="20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t>Cao</a:t>
                      </a:r>
                      <a:endParaRPr lang="en-US" sz="20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dirty="0"/>
                        <a:t>~15.000 </a:t>
                      </a:r>
                      <a:r>
                        <a:rPr lang="en-US" sz="2000" dirty="0" err="1"/>
                        <a:t>tCO₂e</a:t>
                      </a:r>
                      <a:r>
                        <a:rPr lang="en-US" sz="2000" dirty="0"/>
                        <a:t>/</a:t>
                      </a:r>
                      <a:r>
                        <a:rPr lang="en-US" sz="2000" dirty="0" err="1"/>
                        <a:t>năm</a:t>
                      </a:r>
                      <a:r>
                        <a:rPr lang="en-US" sz="2000" dirty="0"/>
                        <a:t> + </a:t>
                      </a:r>
                      <a:r>
                        <a:rPr lang="en-US" sz="2000" dirty="0" err="1"/>
                        <a:t>sinh</a:t>
                      </a:r>
                      <a:r>
                        <a:rPr lang="en-US" sz="2000" dirty="0"/>
                        <a:t> </a:t>
                      </a:r>
                      <a:r>
                        <a:rPr lang="en-US" sz="2000" dirty="0" err="1"/>
                        <a:t>kế</a:t>
                      </a:r>
                      <a:endParaRPr lang="en-US" sz="20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234181473"/>
                  </a:ext>
                </a:extLst>
              </a:tr>
              <a:tr h="80845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dirty="0" err="1"/>
                        <a:t>Trồng</a:t>
                      </a:r>
                      <a:r>
                        <a:rPr lang="en-US" sz="2000" dirty="0"/>
                        <a:t> </a:t>
                      </a:r>
                      <a:r>
                        <a:rPr lang="en-US" sz="2000" dirty="0" err="1"/>
                        <a:t>rừng</a:t>
                      </a:r>
                      <a:r>
                        <a:rPr lang="en-US" sz="2000" dirty="0"/>
                        <a:t> </a:t>
                      </a:r>
                    </a:p>
                    <a:p>
                      <a:r>
                        <a:rPr lang="en-US" sz="2000" dirty="0"/>
                        <a:t>(Nam Phi)</a:t>
                      </a:r>
                      <a:endParaRPr lang="en-US" sz="20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dirty="0" err="1"/>
                        <a:t>Dự</a:t>
                      </a:r>
                      <a:r>
                        <a:rPr lang="en-US" sz="2000" dirty="0"/>
                        <a:t> </a:t>
                      </a:r>
                      <a:r>
                        <a:rPr lang="en-US" sz="2000" dirty="0" err="1"/>
                        <a:t>án</a:t>
                      </a:r>
                      <a:r>
                        <a:rPr lang="en-US" sz="2000" dirty="0"/>
                        <a:t> </a:t>
                      </a:r>
                      <a:r>
                        <a:rPr lang="en-US" sz="2000" dirty="0" err="1"/>
                        <a:t>cộng</a:t>
                      </a:r>
                      <a:r>
                        <a:rPr lang="en-US" sz="2000" dirty="0"/>
                        <a:t> </a:t>
                      </a:r>
                      <a:r>
                        <a:rPr lang="en-US" sz="2000" dirty="0" err="1"/>
                        <a:t>đồng</a:t>
                      </a:r>
                      <a:r>
                        <a:rPr lang="en-US" sz="2000" dirty="0"/>
                        <a:t> </a:t>
                      </a:r>
                      <a:r>
                        <a:rPr lang="en-US" sz="2000" dirty="0" err="1"/>
                        <a:t>tại</a:t>
                      </a:r>
                      <a:r>
                        <a:rPr lang="en-US" sz="2000" dirty="0"/>
                        <a:t> Durban</a:t>
                      </a:r>
                      <a:endParaRPr lang="en-US" sz="20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t>Trung bình–Cao</a:t>
                      </a:r>
                      <a:endParaRPr lang="en-US" sz="20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vi-VN" sz="2000" dirty="0"/>
                        <a:t>~42.000 tCO₂/20 năm + việc làm chất lượng</a:t>
                      </a:r>
                      <a:endParaRPr lang="vi-VN" sz="20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3304288921"/>
                  </a:ext>
                </a:extLst>
              </a:tr>
              <a:tr h="475562">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t>Climeworks – DAC</a:t>
                      </a:r>
                      <a:endParaRPr lang="en-US" sz="20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dirty="0"/>
                        <a:t>Iceland (Mammoth/Orca)</a:t>
                      </a:r>
                      <a:endParaRPr lang="en-US" sz="20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dirty="0"/>
                        <a:t>Trung </a:t>
                      </a:r>
                      <a:r>
                        <a:rPr lang="en-US" sz="2000" dirty="0" err="1"/>
                        <a:t>bình</a:t>
                      </a:r>
                      <a:r>
                        <a:rPr lang="en-US" sz="2000" dirty="0"/>
                        <a:t>–</a:t>
                      </a:r>
                      <a:r>
                        <a:rPr lang="en-US" sz="2000" dirty="0" err="1"/>
                        <a:t>Thấp</a:t>
                      </a:r>
                      <a:endParaRPr lang="en-US" sz="20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t>3.600 → 36.000 tCO₂/năm</a:t>
                      </a:r>
                      <a:endParaRPr lang="en-US" sz="20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3388738964"/>
                  </a:ext>
                </a:extLst>
              </a:tr>
              <a:tr h="80845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t>CarbFix – Mineralization</a:t>
                      </a:r>
                      <a:endParaRPr lang="en-US" sz="20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dirty="0" err="1"/>
                        <a:t>Hellisheiði</a:t>
                      </a:r>
                      <a:r>
                        <a:rPr lang="en-US" sz="2000" dirty="0"/>
                        <a:t>, Iceland</a:t>
                      </a:r>
                      <a:endParaRPr lang="en-US" sz="20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dirty="0"/>
                        <a:t>Trung </a:t>
                      </a:r>
                      <a:r>
                        <a:rPr lang="en-US" sz="2000" dirty="0" err="1"/>
                        <a:t>bình</a:t>
                      </a:r>
                      <a:endParaRPr lang="en-US" sz="20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t>&gt;95% CO₂ hóa rắn; chi phí &lt;25 USD/t</a:t>
                      </a:r>
                      <a:endParaRPr lang="en-US" sz="20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4172895363"/>
                  </a:ext>
                </a:extLst>
              </a:tr>
              <a:tr h="808456">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t>Enhanced Weathering</a:t>
                      </a:r>
                      <a:endParaRPr lang="en-US" sz="20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t>Hoa Kỳ (Corn Belt)</a:t>
                      </a:r>
                      <a:endParaRPr lang="en-US" sz="20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a:t>Cao</a:t>
                      </a:r>
                      <a:endParaRPr lang="en-US" sz="200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tc>
                  <a:txBody>
                    <a:bodyPr/>
                    <a:lstStyle>
                      <a:lvl1pPr marL="0" algn="l" defTabSz="914400" rtl="0" eaLnBrk="1" latinLnBrk="0" hangingPunct="1">
                        <a:defRPr sz="1800" kern="1200">
                          <a:solidFill>
                            <a:schemeClr val="tx1"/>
                          </a:solidFill>
                          <a:latin typeface="Arial"/>
                        </a:defRPr>
                      </a:lvl1pPr>
                      <a:lvl2pPr marL="457200" algn="l" defTabSz="914400" rtl="0" eaLnBrk="1" latinLnBrk="0" hangingPunct="1">
                        <a:defRPr sz="1800" kern="1200">
                          <a:solidFill>
                            <a:schemeClr val="tx1"/>
                          </a:solidFill>
                          <a:latin typeface="Arial"/>
                        </a:defRPr>
                      </a:lvl2pPr>
                      <a:lvl3pPr marL="914400" algn="l" defTabSz="914400" rtl="0" eaLnBrk="1" latinLnBrk="0" hangingPunct="1">
                        <a:defRPr sz="1800" kern="1200">
                          <a:solidFill>
                            <a:schemeClr val="tx1"/>
                          </a:solidFill>
                          <a:latin typeface="Arial"/>
                        </a:defRPr>
                      </a:lvl3pPr>
                      <a:lvl4pPr marL="1371600" algn="l" defTabSz="914400" rtl="0" eaLnBrk="1" latinLnBrk="0" hangingPunct="1">
                        <a:defRPr sz="1800" kern="1200">
                          <a:solidFill>
                            <a:schemeClr val="tx1"/>
                          </a:solidFill>
                          <a:latin typeface="Arial"/>
                        </a:defRPr>
                      </a:lvl4pPr>
                      <a:lvl5pPr marL="1828800" algn="l" defTabSz="914400" rtl="0" eaLnBrk="1" latinLnBrk="0" hangingPunct="1">
                        <a:defRPr sz="1800" kern="1200">
                          <a:solidFill>
                            <a:schemeClr val="tx1"/>
                          </a:solidFill>
                          <a:latin typeface="Arial"/>
                        </a:defRPr>
                      </a:lvl5pPr>
                      <a:lvl6pPr marL="2286000" algn="l" defTabSz="914400" rtl="0" eaLnBrk="1" latinLnBrk="0" hangingPunct="1">
                        <a:defRPr sz="1800" kern="1200">
                          <a:solidFill>
                            <a:schemeClr val="tx1"/>
                          </a:solidFill>
                          <a:latin typeface="Arial"/>
                        </a:defRPr>
                      </a:lvl6pPr>
                      <a:lvl7pPr marL="2743200" algn="l" defTabSz="914400" rtl="0" eaLnBrk="1" latinLnBrk="0" hangingPunct="1">
                        <a:defRPr sz="1800" kern="1200">
                          <a:solidFill>
                            <a:schemeClr val="tx1"/>
                          </a:solidFill>
                          <a:latin typeface="Arial"/>
                        </a:defRPr>
                      </a:lvl7pPr>
                      <a:lvl8pPr marL="3200400" algn="l" defTabSz="914400" rtl="0" eaLnBrk="1" latinLnBrk="0" hangingPunct="1">
                        <a:defRPr sz="1800" kern="1200">
                          <a:solidFill>
                            <a:schemeClr val="tx1"/>
                          </a:solidFill>
                          <a:latin typeface="Arial"/>
                        </a:defRPr>
                      </a:lvl8pPr>
                      <a:lvl9pPr marL="3657600" algn="l" defTabSz="914400" rtl="0" eaLnBrk="1" latinLnBrk="0" hangingPunct="1">
                        <a:defRPr sz="1800" kern="1200">
                          <a:solidFill>
                            <a:schemeClr val="tx1"/>
                          </a:solidFill>
                          <a:latin typeface="Arial"/>
                        </a:defRPr>
                      </a:lvl9pPr>
                    </a:lstStyle>
                    <a:p>
                      <a:r>
                        <a:rPr lang="en-US" sz="2000" dirty="0"/>
                        <a:t>15 </a:t>
                      </a:r>
                      <a:r>
                        <a:rPr lang="en-US" sz="2000" dirty="0" err="1"/>
                        <a:t>tCO</a:t>
                      </a:r>
                      <a:r>
                        <a:rPr lang="en-US" sz="2000" dirty="0"/>
                        <a:t>₂/ha </a:t>
                      </a:r>
                      <a:r>
                        <a:rPr lang="en-US" sz="2000" dirty="0" err="1"/>
                        <a:t>trong</a:t>
                      </a:r>
                      <a:r>
                        <a:rPr lang="en-US" sz="2000" dirty="0"/>
                        <a:t> 4 </a:t>
                      </a:r>
                      <a:r>
                        <a:rPr lang="en-US" sz="2000" dirty="0" err="1"/>
                        <a:t>năm</a:t>
                      </a:r>
                      <a:r>
                        <a:rPr lang="en-US" sz="2000" dirty="0"/>
                        <a:t> + </a:t>
                      </a:r>
                      <a:r>
                        <a:rPr lang="en-US" sz="2000" dirty="0" err="1"/>
                        <a:t>tăng</a:t>
                      </a:r>
                      <a:r>
                        <a:rPr lang="en-US" sz="2000" dirty="0"/>
                        <a:t> </a:t>
                      </a:r>
                      <a:r>
                        <a:rPr lang="en-US" sz="2000" dirty="0" err="1"/>
                        <a:t>năng</a:t>
                      </a:r>
                      <a:r>
                        <a:rPr lang="en-US" sz="2000" dirty="0"/>
                        <a:t> </a:t>
                      </a:r>
                      <a:r>
                        <a:rPr lang="en-US" sz="2000" dirty="0" err="1"/>
                        <a:t>suất</a:t>
                      </a:r>
                      <a:endParaRPr lang="en-US" sz="2000" dirty="0">
                        <a:latin typeface="Cambria" panose="02040503050406030204" pitchFamily="18" charset="0"/>
                        <a:ea typeface="Cambria" panose="02040503050406030204" pitchFamily="18" charset="0"/>
                      </a:endParaRPr>
                    </a:p>
                  </a:txBody>
                  <a:tcPr anchor="ctr">
                    <a:lnL w="12700" cmpd="sng">
                      <a:solidFill>
                        <a:srgbClr val="A5C249"/>
                      </a:solidFill>
                    </a:lnL>
                    <a:lnR w="12700" cmpd="sng">
                      <a:solidFill>
                        <a:srgbClr val="A5C249"/>
                      </a:solidFill>
                    </a:lnR>
                    <a:lnT w="12700" cmpd="sng">
                      <a:solidFill>
                        <a:srgbClr val="A5C249"/>
                      </a:solidFill>
                    </a:lnT>
                    <a:lnB w="12700" cmpd="sng">
                      <a:solidFill>
                        <a:srgbClr val="A5C249"/>
                      </a:solidFill>
                    </a:lnB>
                    <a:lnTlToBr w="12700" cmpd="sng">
                      <a:noFill/>
                      <a:prstDash val="solid"/>
                    </a:lnTlToBr>
                    <a:lnBlToTr w="12700" cmpd="sng">
                      <a:noFill/>
                      <a:prstDash val="solid"/>
                    </a:lnBlToTr>
                    <a:noFill/>
                  </a:tcPr>
                </a:tc>
                <a:extLst>
                  <a:ext uri="{0D108BD9-81ED-4DB2-BD59-A6C34878D82A}">
                    <a16:rowId xmlns:a16="http://schemas.microsoft.com/office/drawing/2014/main" val="1689301603"/>
                  </a:ext>
                </a:extLst>
              </a:tr>
            </a:tbl>
          </a:graphicData>
        </a:graphic>
      </p:graphicFrame>
      <p:sp>
        <p:nvSpPr>
          <p:cNvPr id="4" name="Slide Number Placeholder 3">
            <a:extLst>
              <a:ext uri="{FF2B5EF4-FFF2-40B4-BE49-F238E27FC236}">
                <a16:creationId xmlns:a16="http://schemas.microsoft.com/office/drawing/2014/main" id="{BC2D374E-09B5-8BDB-FB0A-F9F1E5F02C2D}"/>
              </a:ext>
            </a:extLst>
          </p:cNvPr>
          <p:cNvSpPr>
            <a:spLocks noGrp="1"/>
          </p:cNvSpPr>
          <p:nvPr>
            <p:ph type="sldNum" sz="quarter" idx="12"/>
          </p:nvPr>
        </p:nvSpPr>
        <p:spPr/>
        <p:txBody>
          <a:bodyPr/>
          <a:lstStyle/>
          <a:p>
            <a:fld id="{DDA70A67-A867-42F0-871F-01B78550C99D}" type="slidenum">
              <a:rPr lang="en-US" smtClean="0"/>
              <a:pPr/>
              <a:t>8</a:t>
            </a:fld>
            <a:endParaRPr lang="en-US" dirty="0"/>
          </a:p>
        </p:txBody>
      </p:sp>
    </p:spTree>
    <p:extLst>
      <p:ext uri="{BB962C8B-B14F-4D97-AF65-F5344CB8AC3E}">
        <p14:creationId xmlns:p14="http://schemas.microsoft.com/office/powerpoint/2010/main" val="125336264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9EE689-F4A7-F5D8-1A97-DCD8214A8BD6}"/>
            </a:ext>
          </a:extLst>
        </p:cNvPr>
        <p:cNvGrpSpPr/>
        <p:nvPr/>
      </p:nvGrpSpPr>
      <p:grpSpPr>
        <a:xfrm>
          <a:off x="0" y="0"/>
          <a:ext cx="0" cy="0"/>
          <a:chOff x="0" y="0"/>
          <a:chExt cx="0" cy="0"/>
        </a:xfrm>
      </p:grpSpPr>
      <p:sp>
        <p:nvSpPr>
          <p:cNvPr id="2" name="Text Placeholder 4">
            <a:extLst>
              <a:ext uri="{FF2B5EF4-FFF2-40B4-BE49-F238E27FC236}">
                <a16:creationId xmlns:a16="http://schemas.microsoft.com/office/drawing/2014/main" id="{F7D70FAF-F861-8189-61BC-7D583F8BFD67}"/>
              </a:ext>
            </a:extLst>
          </p:cNvPr>
          <p:cNvSpPr txBox="1">
            <a:spLocks/>
          </p:cNvSpPr>
          <p:nvPr/>
        </p:nvSpPr>
        <p:spPr>
          <a:xfrm>
            <a:off x="492149" y="1263001"/>
            <a:ext cx="7755380" cy="2255645"/>
          </a:xfrm>
          <a:prstGeom prst="rect">
            <a:avLst/>
          </a:prstGeom>
          <a:solidFill>
            <a:schemeClr val="bg1"/>
          </a:solidFill>
          <a:ln>
            <a:solidFill>
              <a:schemeClr val="accent1"/>
            </a:solidFill>
          </a:ln>
        </p:spPr>
        <p:txBody>
          <a:bodyPr anchor="ct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28600">
              <a:spcBef>
                <a:spcPts val="600"/>
              </a:spcBef>
              <a:spcAft>
                <a:spcPts val="600"/>
              </a:spcAft>
              <a:buClr>
                <a:schemeClr val="tx1"/>
              </a:buClr>
            </a:pPr>
            <a:r>
              <a:rPr lang="en-US" sz="2400" b="1" dirty="0">
                <a:solidFill>
                  <a:schemeClr val="tx1"/>
                </a:solidFill>
                <a:latin typeface="Cambria" panose="02040503050406030204" pitchFamily="18" charset="0"/>
                <a:ea typeface="Cambria" panose="02040503050406030204" pitchFamily="18" charset="0"/>
              </a:rPr>
              <a:t>DỰ ÁN BIOCHAR TẠI ĐỒNG BẰNG SÔNG CỬU LONG (VIỆT NAM)</a:t>
            </a:r>
          </a:p>
          <a:p>
            <a:pPr marL="571500" indent="-342900">
              <a:spcBef>
                <a:spcPts val="600"/>
              </a:spcBef>
              <a:spcAft>
                <a:spcPts val="600"/>
              </a:spcAft>
              <a:buClr>
                <a:schemeClr val="tx1"/>
              </a:buClr>
              <a:buFont typeface="Arial" panose="020B0604020202020204" pitchFamily="34" charset="0"/>
              <a:buChar char="•"/>
            </a:pPr>
            <a:r>
              <a:rPr lang="vi-VN" sz="2200" dirty="0">
                <a:solidFill>
                  <a:schemeClr val="tx1"/>
                </a:solidFill>
                <a:latin typeface="Cambria" panose="02040503050406030204" pitchFamily="18" charset="0"/>
                <a:ea typeface="Cambria" panose="02040503050406030204" pitchFamily="18" charset="0"/>
              </a:rPr>
              <a:t>Mục tiêu: Biến phế phẩm nông nghiệp (vỏ lạc, rơm rạ…) thành biochar, giúp loại bỏ ~15.000 tCO₂e mỗi năm, đồng thời cải thiện đất và sinh kế cho nông dân địa phương.</a:t>
            </a:r>
          </a:p>
        </p:txBody>
      </p:sp>
      <p:pic>
        <p:nvPicPr>
          <p:cNvPr id="4" name="Picture 2" descr="HR IN VIETNAM: Key Provisions of Labor Codes( Part 2) - Vietnammanual ...">
            <a:extLst>
              <a:ext uri="{FF2B5EF4-FFF2-40B4-BE49-F238E27FC236}">
                <a16:creationId xmlns:a16="http://schemas.microsoft.com/office/drawing/2014/main" id="{D5B714C3-6E68-8654-B0A0-60B6B871CA2C}"/>
              </a:ext>
            </a:extLst>
          </p:cNvP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9489" r="5896"/>
          <a:stretch>
            <a:fillRect/>
          </a:stretch>
        </p:blipFill>
        <p:spPr bwMode="auto">
          <a:xfrm>
            <a:off x="8347049" y="1263001"/>
            <a:ext cx="3352802" cy="2228861"/>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5" name="Text Placeholder 4">
            <a:extLst>
              <a:ext uri="{FF2B5EF4-FFF2-40B4-BE49-F238E27FC236}">
                <a16:creationId xmlns:a16="http://schemas.microsoft.com/office/drawing/2014/main" id="{0CF8C5BB-08E9-A399-2376-2EF110C6D3F5}"/>
              </a:ext>
            </a:extLst>
          </p:cNvPr>
          <p:cNvSpPr txBox="1">
            <a:spLocks/>
          </p:cNvSpPr>
          <p:nvPr/>
        </p:nvSpPr>
        <p:spPr>
          <a:xfrm>
            <a:off x="3442447" y="3944475"/>
            <a:ext cx="8157884" cy="2191941"/>
          </a:xfrm>
          <a:prstGeom prst="rect">
            <a:avLst/>
          </a:prstGeom>
          <a:solidFill>
            <a:schemeClr val="bg1"/>
          </a:solidFill>
          <a:ln>
            <a:solidFill>
              <a:schemeClr val="accent1"/>
            </a:solidFill>
          </a:ln>
        </p:spPr>
        <p:txBody>
          <a:bodyPr anchor="ctr">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571500" indent="-342900">
              <a:spcBef>
                <a:spcPts val="600"/>
              </a:spcBef>
              <a:spcAft>
                <a:spcPts val="600"/>
              </a:spcAft>
              <a:buClr>
                <a:schemeClr val="tx1"/>
              </a:buClr>
              <a:buFont typeface="Arial" panose="020B0604020202020204" pitchFamily="34" charset="0"/>
              <a:buChar char="•"/>
            </a:pPr>
            <a:r>
              <a:rPr lang="vi-VN" sz="2200" b="1" dirty="0">
                <a:solidFill>
                  <a:schemeClr val="tx1"/>
                </a:solidFill>
                <a:latin typeface="Cambria" panose="02040503050406030204" pitchFamily="18" charset="0"/>
                <a:ea typeface="Cambria" panose="02040503050406030204" pitchFamily="18" charset="0"/>
              </a:rPr>
              <a:t>Tác động xã hội: </a:t>
            </a:r>
            <a:r>
              <a:rPr lang="vi-VN" sz="2200" dirty="0">
                <a:solidFill>
                  <a:schemeClr val="tx1"/>
                </a:solidFill>
                <a:latin typeface="Cambria" panose="02040503050406030204" pitchFamily="18" charset="0"/>
                <a:ea typeface="Cambria" panose="02040503050406030204" pitchFamily="18" charset="0"/>
              </a:rPr>
              <a:t>Tạo việc làm xanh, hỗ trợ nông dân sản xuất phân bón sinh học.</a:t>
            </a:r>
          </a:p>
          <a:p>
            <a:pPr marL="571500" indent="-342900">
              <a:spcBef>
                <a:spcPts val="600"/>
              </a:spcBef>
              <a:spcAft>
                <a:spcPts val="600"/>
              </a:spcAft>
              <a:buClr>
                <a:schemeClr val="tx1"/>
              </a:buClr>
              <a:buFont typeface="Arial" panose="020B0604020202020204" pitchFamily="34" charset="0"/>
              <a:buChar char="•"/>
            </a:pPr>
            <a:r>
              <a:rPr lang="vi-VN" sz="2200" b="1" dirty="0">
                <a:solidFill>
                  <a:schemeClr val="tx1"/>
                </a:solidFill>
                <a:latin typeface="Cambria" panose="02040503050406030204" pitchFamily="18" charset="0"/>
                <a:ea typeface="Cambria" panose="02040503050406030204" pitchFamily="18" charset="0"/>
              </a:rPr>
              <a:t>Đặc điểm: </a:t>
            </a:r>
            <a:r>
              <a:rPr lang="vi-VN" sz="2200" dirty="0">
                <a:solidFill>
                  <a:schemeClr val="tx1"/>
                </a:solidFill>
                <a:latin typeface="Cambria" panose="02040503050406030204" pitchFamily="18" charset="0"/>
                <a:ea typeface="Cambria" panose="02040503050406030204" pitchFamily="18" charset="0"/>
              </a:rPr>
              <a:t>Công nghệ dễ nhân rộng, chi phí thấp, có lợi ích cả môi trường và kinh tế.</a:t>
            </a:r>
            <a:endParaRPr lang="en-US" sz="2200" dirty="0">
              <a:solidFill>
                <a:schemeClr val="tx1"/>
              </a:solidFill>
              <a:latin typeface="Cambria" panose="02040503050406030204" pitchFamily="18" charset="0"/>
              <a:ea typeface="Cambria" panose="02040503050406030204" pitchFamily="18" charset="0"/>
            </a:endParaRPr>
          </a:p>
          <a:p>
            <a:pPr marL="228600" algn="r">
              <a:spcBef>
                <a:spcPts val="600"/>
              </a:spcBef>
              <a:spcAft>
                <a:spcPts val="600"/>
              </a:spcAft>
              <a:buClr>
                <a:schemeClr val="tx1"/>
              </a:buClr>
            </a:pPr>
            <a:r>
              <a:rPr lang="vi-VN" sz="1800" i="1" dirty="0">
                <a:solidFill>
                  <a:schemeClr val="bg2">
                    <a:lumMod val="40000"/>
                    <a:lumOff val="60000"/>
                  </a:schemeClr>
                </a:solidFill>
                <a:latin typeface="Cambria" panose="02040503050406030204" pitchFamily="18" charset="0"/>
                <a:ea typeface="Cambria" panose="02040503050406030204" pitchFamily="18" charset="0"/>
              </a:rPr>
              <a:t>Nguồn: The University of Adelaide/Planetzero.earth về dự án biochar Việt Nam </a:t>
            </a:r>
          </a:p>
        </p:txBody>
      </p:sp>
      <p:pic>
        <p:nvPicPr>
          <p:cNvPr id="6" name="Picture 4" descr="Biochar Blog #1 - The Basics! - The Biochar Demonstrator">
            <a:extLst>
              <a:ext uri="{FF2B5EF4-FFF2-40B4-BE49-F238E27FC236}">
                <a16:creationId xmlns:a16="http://schemas.microsoft.com/office/drawing/2014/main" id="{73F50A40-B806-1AC0-B93B-5B4649BCD008}"/>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91669" y="4166740"/>
            <a:ext cx="2621924" cy="174741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DD4B8B71-0FE0-DBEB-528D-13727D3C38C5}"/>
              </a:ext>
            </a:extLst>
          </p:cNvPr>
          <p:cNvSpPr>
            <a:spLocks noGrp="1"/>
          </p:cNvSpPr>
          <p:nvPr>
            <p:ph type="sldNum" sz="quarter" idx="12"/>
          </p:nvPr>
        </p:nvSpPr>
        <p:spPr/>
        <p:txBody>
          <a:bodyPr/>
          <a:lstStyle/>
          <a:p>
            <a:fld id="{DDA70A67-A867-42F0-871F-01B78550C99D}" type="slidenum">
              <a:rPr lang="en-US" smtClean="0"/>
              <a:pPr/>
              <a:t>9</a:t>
            </a:fld>
            <a:endParaRPr lang="en-US" dirty="0"/>
          </a:p>
        </p:txBody>
      </p:sp>
    </p:spTree>
    <p:extLst>
      <p:ext uri="{BB962C8B-B14F-4D97-AF65-F5344CB8AC3E}">
        <p14:creationId xmlns:p14="http://schemas.microsoft.com/office/powerpoint/2010/main" val="5187565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335</TotalTime>
  <Words>3188</Words>
  <Application>Microsoft Office PowerPoint</Application>
  <PresentationFormat>Widescreen</PresentationFormat>
  <Paragraphs>245</Paragraphs>
  <Slides>12</Slides>
  <Notes>9</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12</vt:i4>
      </vt:variant>
    </vt:vector>
  </HeadingPairs>
  <TitlesOfParts>
    <vt:vector size="19" baseType="lpstr">
      <vt:lpstr>Aptos</vt:lpstr>
      <vt:lpstr>Arial</vt:lpstr>
      <vt:lpstr>Calibri</vt:lpstr>
      <vt:lpstr>Cambria</vt:lpstr>
      <vt:lpstr>Times New Roman</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Lan Cao</cp:lastModifiedBy>
  <cp:revision>19</cp:revision>
  <dcterms:created xsi:type="dcterms:W3CDTF">2024-10-28T02:26:51Z</dcterms:created>
  <dcterms:modified xsi:type="dcterms:W3CDTF">2025-10-21T03:35:53Z</dcterms:modified>
</cp:coreProperties>
</file>