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2"/>
  </p:notesMasterIdLst>
  <p:sldIdLst>
    <p:sldId id="256" r:id="rId2"/>
    <p:sldId id="275"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94660"/>
  </p:normalViewPr>
  <p:slideViewPr>
    <p:cSldViewPr snapToGrid="0">
      <p:cViewPr varScale="1">
        <p:scale>
          <a:sx n="86" d="100"/>
          <a:sy n="86" d="100"/>
        </p:scale>
        <p:origin x="40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FCD0958-E007-48C6-84ED-117B3206A479}"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59100DC-A7D5-45D5-B76E-EDCA452D61B5}" type="slidenum">
              <a:rPr lang="en-US" smtClean="0"/>
              <a:t>‹#›</a:t>
            </a:fld>
            <a:endParaRPr lang="en-US"/>
          </a:p>
        </p:txBody>
      </p:sp>
    </p:spTree>
    <p:extLst>
      <p:ext uri="{BB962C8B-B14F-4D97-AF65-F5344CB8AC3E}">
        <p14:creationId xmlns:p14="http://schemas.microsoft.com/office/powerpoint/2010/main" val="3756474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5AE77996-4787-470D-A754-5196DB610713}"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err="1">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a:t>
            </a:r>
            <a:r>
              <a:rPr lang="en-US" b="1" i="1" baseline="0" dirty="0" err="1">
                <a:solidFill>
                  <a:srgbClr val="466DB0"/>
                </a:solidFill>
              </a:rPr>
              <a:t>Việt</a:t>
            </a:r>
            <a:r>
              <a:rPr lang="en-US" b="1" i="1" baseline="0" dirty="0">
                <a:solidFill>
                  <a:srgbClr val="466DB0"/>
                </a:solidFill>
              </a:rPr>
              <a: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358B1A36-DBDA-474A-5C7E-FB3114165F24}"/>
              </a:ext>
            </a:extLst>
          </p:cNvPr>
          <p:cNvSpPr>
            <a:spLocks noGrp="1"/>
          </p:cNvSpPr>
          <p:nvPr>
            <p:ph type="dt" sz="half" idx="10"/>
          </p:nvPr>
        </p:nvSpPr>
        <p:spPr/>
        <p:txBody>
          <a:bodyPr/>
          <a:lstStyle/>
          <a:p>
            <a:fld id="{D111E696-A21E-4FD7-AA32-061934B81F69}" type="datetime1">
              <a:rPr lang="en-US" smtClean="0"/>
              <a:t>10/21/2025</a:t>
            </a:fld>
            <a:endParaRPr lang="en-US"/>
          </a:p>
        </p:txBody>
      </p:sp>
      <p:sp>
        <p:nvSpPr>
          <p:cNvPr id="4" name="Footer Placeholder 3">
            <a:extLst>
              <a:ext uri="{FF2B5EF4-FFF2-40B4-BE49-F238E27FC236}">
                <a16:creationId xmlns:a16="http://schemas.microsoft.com/office/drawing/2014/main" id="{0BEC6D5E-A1DF-A0AE-5D63-B75BEB04A704}"/>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E3C93D6-05BD-2FB4-EA5E-A573D25F5F0D}"/>
              </a:ext>
            </a:extLst>
          </p:cNvPr>
          <p:cNvSpPr>
            <a:spLocks noGrp="1"/>
          </p:cNvSpPr>
          <p:nvPr>
            <p:ph type="sldNum" sz="quarter" idx="12"/>
          </p:nvPr>
        </p:nvSpPr>
        <p:spPr/>
        <p:txBody>
          <a:bodyPr/>
          <a:lstStyle>
            <a:lvl1pPr>
              <a:defRPr sz="18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F49308-1CC5-4884-BEFB-D863E0AFBB0E}"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DỰ ÁN THÚC ĐẨY TIẾT KIỆM NĂNG L</a:t>
            </a:r>
            <a:r>
              <a:rPr lang="vi-VN" dirty="0"/>
              <a:t>Ư</a:t>
            </a:r>
            <a:r>
              <a:rPr lang="en-US" dirty="0"/>
              <a:t>ỢNG TRONG CÁC NGÀNH CÔNG NGHIỆP VIỆT NAM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D344FA14-D05B-4CC8-AE45-C534BF5D7E51}"/>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Rào cản – Nhận thức</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51;p24">
            <a:extLst>
              <a:ext uri="{FF2B5EF4-FFF2-40B4-BE49-F238E27FC236}">
                <a16:creationId xmlns:a16="http://schemas.microsoft.com/office/drawing/2014/main" id="{F1083A31-18EC-4C46-9BA0-04E8E6EDFD84}"/>
              </a:ext>
            </a:extLst>
          </p:cNvPr>
          <p:cNvSpPr txBox="1"/>
          <p:nvPr/>
        </p:nvSpPr>
        <p:spPr>
          <a:xfrm>
            <a:off x="748748" y="2089376"/>
            <a:ext cx="6103776" cy="3754834"/>
          </a:xfrm>
          <a:prstGeom prst="rect">
            <a:avLst/>
          </a:prstGeom>
          <a:solidFill>
            <a:schemeClr val="bg1"/>
          </a:solidFill>
          <a:ln>
            <a:noFill/>
          </a:ln>
        </p:spPr>
        <p:txBody>
          <a:bodyPr spcFirstLastPara="1" wrap="square" lIns="91425" tIns="45700" rIns="91425" bIns="45700" anchor="t" anchorCtr="0">
            <a:spAutoFit/>
          </a:bodyPr>
          <a:lstStyle/>
          <a:p>
            <a:pPr lvl="0"/>
            <a:r>
              <a:rPr lang="vi-VN" sz="1400" dirty="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Để nâng cao khả năng sử dụng năng lượng hiệu quả (EE), vấn đề nhận thức đóng vai trò vô cùng quan trọng, đặc biệt đối với lãnh đạo doanh nghiệp và người sử dụng năng lượng, tuy nhiên hiện nay đang có một số vấn đề về nhận thức đang tiềm tàng như </a:t>
            </a:r>
            <a:r>
              <a:rPr lang="vi-VN" sz="1400">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sau</a:t>
            </a:r>
            <a:r>
              <a:rPr lang="en-US" sz="1400" b="0" i="0" u="none" strike="noStrike" cap="none">
                <a:solidFill>
                  <a:srgbClr val="000000"/>
                </a:solidFil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t>
            </a:r>
          </a:p>
          <a:p>
            <a:pPr lvl="0"/>
            <a:endParaRPr sz="1400" dirty="0"/>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nhận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thức</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lợi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ích</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dài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hạn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Hiện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tại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các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cơ</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sở</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đa</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số</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tập</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trung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ngắn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và</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trung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hạn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Hiểu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sai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tiết</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kiệm</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Chưa</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có</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cái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nhận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chính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xác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hiệu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thông</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tin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và</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kiến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thức</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chuyên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sâu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Không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có</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bộ</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phận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chuyên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trách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dẫn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đến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thông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tin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các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đổi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mới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trong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tiết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kiệm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cũng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như</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kiến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thức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chuyên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sâu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về</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tiết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kiệm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Tâm</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lý</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e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ngại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thay</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đổi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và</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rủi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ro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ảnh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hưởng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đến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quá</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trình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sản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xuất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ngại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thay</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đổi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công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nghệ</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lo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rủi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ro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từ</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quá</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trình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thay</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đổi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cam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kết</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từ</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lãnh</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đạo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Lãnh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đạo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chưa</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thực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sự</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quan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tâm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đến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hiệu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chưa</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có</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những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cam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kết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mạnh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mẽ</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p:txBody>
      </p:sp>
      <p:pic>
        <p:nvPicPr>
          <p:cNvPr id="4" name="Google Shape;152;p24">
            <a:extLst>
              <a:ext uri="{FF2B5EF4-FFF2-40B4-BE49-F238E27FC236}">
                <a16:creationId xmlns:a16="http://schemas.microsoft.com/office/drawing/2014/main" id="{EC6A4995-66EF-4D4F-85C8-38927E94EBA2}"/>
              </a:ext>
            </a:extLst>
          </p:cNvPr>
          <p:cNvPicPr preferRelativeResize="0"/>
          <p:nvPr/>
        </p:nvPicPr>
        <p:blipFill rotWithShape="1">
          <a:blip r:embed="rId2">
            <a:alphaModFix/>
          </a:blip>
          <a:srcRect/>
          <a:stretch/>
        </p:blipFill>
        <p:spPr>
          <a:xfrm>
            <a:off x="6941976" y="2089377"/>
            <a:ext cx="4411823" cy="3609954"/>
          </a:xfrm>
          <a:prstGeom prst="rect">
            <a:avLst/>
          </a:prstGeom>
          <a:noFill/>
          <a:ln>
            <a:noFill/>
          </a:ln>
        </p:spPr>
      </p:pic>
      <p:sp>
        <p:nvSpPr>
          <p:cNvPr id="5" name="Slide Number Placeholder 4">
            <a:extLst>
              <a:ext uri="{FF2B5EF4-FFF2-40B4-BE49-F238E27FC236}">
                <a16:creationId xmlns:a16="http://schemas.microsoft.com/office/drawing/2014/main" id="{B71856CE-A2FB-C1B7-E28D-3594F703AE7E}"/>
              </a:ext>
            </a:extLst>
          </p:cNvPr>
          <p:cNvSpPr>
            <a:spLocks noGrp="1"/>
          </p:cNvSpPr>
          <p:nvPr>
            <p:ph type="sldNum" sz="quarter" idx="12"/>
          </p:nvPr>
        </p:nvSpPr>
        <p:spPr/>
        <p:txBody>
          <a:bodyPr/>
          <a:lstStyle/>
          <a:p>
            <a:fld id="{DDA70A67-A867-42F0-871F-01B78550C99D}" type="slidenum">
              <a:rPr lang="en-US" smtClean="0"/>
              <a:pPr/>
              <a:t>10</a:t>
            </a:fld>
            <a:endParaRPr lang="en-US" dirty="0"/>
          </a:p>
        </p:txBody>
      </p:sp>
    </p:spTree>
    <p:extLst>
      <p:ext uri="{BB962C8B-B14F-4D97-AF65-F5344CB8AC3E}">
        <p14:creationId xmlns:p14="http://schemas.microsoft.com/office/powerpoint/2010/main" val="23809099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415D1C6F-09B7-48AD-B8CF-0443F6905E0A}"/>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Rào cản – Công nghệ</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59;p25">
            <a:extLst>
              <a:ext uri="{FF2B5EF4-FFF2-40B4-BE49-F238E27FC236}">
                <a16:creationId xmlns:a16="http://schemas.microsoft.com/office/drawing/2014/main" id="{2B774A0A-9535-470D-A600-05D915C25C9E}"/>
              </a:ext>
            </a:extLst>
          </p:cNvPr>
          <p:cNvSpPr txBox="1"/>
          <p:nvPr/>
        </p:nvSpPr>
        <p:spPr>
          <a:xfrm>
            <a:off x="838200" y="2096799"/>
            <a:ext cx="5637245" cy="4185721"/>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Để phát triển EE, công nghệ là điều bắt buộc, Công nghệ hiện nay ở VN đang gặp một số vấn đề sau:</a:t>
            </a:r>
          </a:p>
          <a:p>
            <a:pPr marL="0" marR="0" lvl="0" indent="0" algn="l" rtl="0">
              <a:lnSpc>
                <a:spcPct val="100000"/>
              </a:lnSpc>
              <a:spcBef>
                <a:spcPts val="0"/>
              </a:spcBef>
              <a:spcAft>
                <a:spcPts val="0"/>
              </a:spcAft>
              <a:buNone/>
            </a:pP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Công nghệ cũ, lạc hâu:</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Thiết bị cũ, kém hiệu quả;</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Không tương thích giữa công nghệ cũ và mới 	và cũ khi nâng cấp;</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Thiếu thông tin và năng lực tiếp cận công nghệ:</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thông tin về công nghệ mới;</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Năng lực thẩm định công nghệ yếu;</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Phụ thuộc công nghệ nhập khẩu;</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Chưa phát triển công nghệ nội địa.</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Thiếu chuẩn mực về kiểm định công nghệ:</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tiêu chuẩn kỹ thuật rõ ràng;</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Công tác đo kiểm, đo lường chưa hoàn thiện;</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tin tưởng công nghệ mới.</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Rào cản từ nhà cung cấp và dịch vụ:</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Số lượng nhà cung cấp hạn chế;</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Chất lượng dịch vụ tư vấn chưa cao.</a:t>
            </a:r>
            <a:endParaRPr sz="1400">
              <a:latin typeface="Arial" panose="020B0604020202020204" pitchFamily="34" charset="0"/>
              <a:cs typeface="Arial" panose="020B0604020202020204" pitchFamily="34" charset="0"/>
            </a:endParaRPr>
          </a:p>
        </p:txBody>
      </p:sp>
      <p:pic>
        <p:nvPicPr>
          <p:cNvPr id="4" name="Google Shape;160;p25">
            <a:extLst>
              <a:ext uri="{FF2B5EF4-FFF2-40B4-BE49-F238E27FC236}">
                <a16:creationId xmlns:a16="http://schemas.microsoft.com/office/drawing/2014/main" id="{209FB9C9-0497-4319-9A80-1B76B3E5FE8F}"/>
              </a:ext>
            </a:extLst>
          </p:cNvPr>
          <p:cNvPicPr preferRelativeResize="0"/>
          <p:nvPr/>
        </p:nvPicPr>
        <p:blipFill rotWithShape="1">
          <a:blip r:embed="rId2">
            <a:alphaModFix/>
          </a:blip>
          <a:srcRect/>
          <a:stretch/>
        </p:blipFill>
        <p:spPr>
          <a:xfrm>
            <a:off x="6627197" y="2498033"/>
            <a:ext cx="4726602" cy="3383252"/>
          </a:xfrm>
          <a:prstGeom prst="rect">
            <a:avLst/>
          </a:prstGeom>
          <a:noFill/>
          <a:ln>
            <a:noFill/>
          </a:ln>
        </p:spPr>
      </p:pic>
      <p:sp>
        <p:nvSpPr>
          <p:cNvPr id="5" name="Slide Number Placeholder 4">
            <a:extLst>
              <a:ext uri="{FF2B5EF4-FFF2-40B4-BE49-F238E27FC236}">
                <a16:creationId xmlns:a16="http://schemas.microsoft.com/office/drawing/2014/main" id="{AAF89A34-20EF-38B7-26CE-86652DD3AE94}"/>
              </a:ext>
            </a:extLst>
          </p:cNvPr>
          <p:cNvSpPr>
            <a:spLocks noGrp="1"/>
          </p:cNvSpPr>
          <p:nvPr>
            <p:ph type="sldNum" sz="quarter" idx="12"/>
          </p:nvPr>
        </p:nvSpPr>
        <p:spPr/>
        <p:txBody>
          <a:bodyPr/>
          <a:lstStyle/>
          <a:p>
            <a:fld id="{DDA70A67-A867-42F0-871F-01B78550C99D}" type="slidenum">
              <a:rPr lang="en-US" smtClean="0"/>
              <a:pPr/>
              <a:t>11</a:t>
            </a:fld>
            <a:endParaRPr lang="en-US" dirty="0"/>
          </a:p>
        </p:txBody>
      </p:sp>
    </p:spTree>
    <p:extLst>
      <p:ext uri="{BB962C8B-B14F-4D97-AF65-F5344CB8AC3E}">
        <p14:creationId xmlns:p14="http://schemas.microsoft.com/office/powerpoint/2010/main" val="1059857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138B6C7-CCF3-43AE-A254-F24A7379E46B}"/>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thúc đẩy EE</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67;p26">
            <a:extLst>
              <a:ext uri="{FF2B5EF4-FFF2-40B4-BE49-F238E27FC236}">
                <a16:creationId xmlns:a16="http://schemas.microsoft.com/office/drawing/2014/main" id="{F1CE6EA8-01EB-474A-B452-FBCA94A59FDF}"/>
              </a:ext>
            </a:extLst>
          </p:cNvPr>
          <p:cNvSpPr/>
          <p:nvPr/>
        </p:nvSpPr>
        <p:spPr>
          <a:xfrm>
            <a:off x="3565057" y="2051230"/>
            <a:ext cx="2094204"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Nhu cầu NL tăng</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4" name="Google Shape;168;p26">
            <a:extLst>
              <a:ext uri="{FF2B5EF4-FFF2-40B4-BE49-F238E27FC236}">
                <a16:creationId xmlns:a16="http://schemas.microsoft.com/office/drawing/2014/main" id="{96AA557E-4F21-46DE-A3CB-50ABFE8EF8D9}"/>
              </a:ext>
            </a:extLst>
          </p:cNvPr>
          <p:cNvSpPr/>
          <p:nvPr/>
        </p:nvSpPr>
        <p:spPr>
          <a:xfrm>
            <a:off x="3565057" y="3258289"/>
            <a:ext cx="2094204"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Chính sách</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mục tiêu</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5" name="Google Shape;169;p26">
            <a:extLst>
              <a:ext uri="{FF2B5EF4-FFF2-40B4-BE49-F238E27FC236}">
                <a16:creationId xmlns:a16="http://schemas.microsoft.com/office/drawing/2014/main" id="{31C987AB-F632-47AD-AD84-00EF630A269B}"/>
              </a:ext>
            </a:extLst>
          </p:cNvPr>
          <p:cNvSpPr txBox="1"/>
          <p:nvPr/>
        </p:nvSpPr>
        <p:spPr>
          <a:xfrm>
            <a:off x="6293124" y="1850033"/>
            <a:ext cx="3901440" cy="830997"/>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Nhu cầu sử dụng tăng;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Giá năng lượng ngày càng tăng;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Nhiên liệu hóa thạch bị hạn chế.</a:t>
            </a:r>
            <a:endParaRPr sz="1600">
              <a:latin typeface="Arial" panose="020B0604020202020204" pitchFamily="34" charset="0"/>
              <a:cs typeface="Arial" panose="020B0604020202020204" pitchFamily="34" charset="0"/>
            </a:endParaRPr>
          </a:p>
        </p:txBody>
      </p:sp>
      <p:sp>
        <p:nvSpPr>
          <p:cNvPr id="6" name="Google Shape;170;p26">
            <a:extLst>
              <a:ext uri="{FF2B5EF4-FFF2-40B4-BE49-F238E27FC236}">
                <a16:creationId xmlns:a16="http://schemas.microsoft.com/office/drawing/2014/main" id="{3AD0888A-9D6D-430A-84EE-D68F0D655CB0}"/>
              </a:ext>
            </a:extLst>
          </p:cNvPr>
          <p:cNvSpPr/>
          <p:nvPr/>
        </p:nvSpPr>
        <p:spPr>
          <a:xfrm>
            <a:off x="5659260" y="2289581"/>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7" name="Google Shape;171;p26">
            <a:extLst>
              <a:ext uri="{FF2B5EF4-FFF2-40B4-BE49-F238E27FC236}">
                <a16:creationId xmlns:a16="http://schemas.microsoft.com/office/drawing/2014/main" id="{B8125EFC-E652-4FE4-A761-C33618A22527}"/>
              </a:ext>
            </a:extLst>
          </p:cNvPr>
          <p:cNvSpPr txBox="1"/>
          <p:nvPr/>
        </p:nvSpPr>
        <p:spPr>
          <a:xfrm>
            <a:off x="6267616" y="3122978"/>
            <a:ext cx="4826000" cy="830997"/>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Chính sách pháp lý quốc gia yêu cầu thực hiện;</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Mục tiêu cắt giảm của ngành và quốc gia;</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Chính sách, yêu cầu từ các nhãn hàng.</a:t>
            </a:r>
            <a:endParaRPr sz="1600">
              <a:latin typeface="Arial" panose="020B0604020202020204" pitchFamily="34" charset="0"/>
              <a:cs typeface="Arial" panose="020B0604020202020204" pitchFamily="34" charset="0"/>
            </a:endParaRPr>
          </a:p>
        </p:txBody>
      </p:sp>
      <p:sp>
        <p:nvSpPr>
          <p:cNvPr id="8" name="Google Shape;172;p26">
            <a:extLst>
              <a:ext uri="{FF2B5EF4-FFF2-40B4-BE49-F238E27FC236}">
                <a16:creationId xmlns:a16="http://schemas.microsoft.com/office/drawing/2014/main" id="{3F40CCC9-35C6-43CB-8C68-14F21E4B0C90}"/>
              </a:ext>
            </a:extLst>
          </p:cNvPr>
          <p:cNvSpPr/>
          <p:nvPr/>
        </p:nvSpPr>
        <p:spPr>
          <a:xfrm>
            <a:off x="5672014" y="3482039"/>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9" name="Google Shape;173;p26">
            <a:extLst>
              <a:ext uri="{FF2B5EF4-FFF2-40B4-BE49-F238E27FC236}">
                <a16:creationId xmlns:a16="http://schemas.microsoft.com/office/drawing/2014/main" id="{2CA75F4E-8AD8-4CA1-801F-D5F328204A88}"/>
              </a:ext>
            </a:extLst>
          </p:cNvPr>
          <p:cNvSpPr/>
          <p:nvPr/>
        </p:nvSpPr>
        <p:spPr>
          <a:xfrm>
            <a:off x="3577811" y="4537394"/>
            <a:ext cx="2106957"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Chương trình</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 hỗ trợ</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0" name="Google Shape;174;p26">
            <a:extLst>
              <a:ext uri="{FF2B5EF4-FFF2-40B4-BE49-F238E27FC236}">
                <a16:creationId xmlns:a16="http://schemas.microsoft.com/office/drawing/2014/main" id="{6ACBE58B-28F3-48EC-86EB-1769756FA898}"/>
              </a:ext>
            </a:extLst>
          </p:cNvPr>
          <p:cNvSpPr txBox="1"/>
          <p:nvPr/>
        </p:nvSpPr>
        <p:spPr>
          <a:xfrm>
            <a:off x="6305878" y="4414609"/>
            <a:ext cx="5123125" cy="830997"/>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Nhiều dự án hỗ trợ về mặt kỹ thuật, tài chính;</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Nguồn vốn đầu tư đa dạng, dễ tiếp cận;</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Nhiều dự án đầu tư dạng ESCO.</a:t>
            </a:r>
            <a:endParaRPr sz="1600">
              <a:latin typeface="Arial" panose="020B0604020202020204" pitchFamily="34" charset="0"/>
              <a:cs typeface="Arial" panose="020B0604020202020204" pitchFamily="34" charset="0"/>
            </a:endParaRPr>
          </a:p>
        </p:txBody>
      </p:sp>
      <p:sp>
        <p:nvSpPr>
          <p:cNvPr id="11" name="Google Shape;175;p26">
            <a:extLst>
              <a:ext uri="{FF2B5EF4-FFF2-40B4-BE49-F238E27FC236}">
                <a16:creationId xmlns:a16="http://schemas.microsoft.com/office/drawing/2014/main" id="{B08352A5-F3C8-42F5-8025-2254896732E4}"/>
              </a:ext>
            </a:extLst>
          </p:cNvPr>
          <p:cNvSpPr/>
          <p:nvPr/>
        </p:nvSpPr>
        <p:spPr>
          <a:xfrm>
            <a:off x="5697522" y="4761144"/>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12" name="Google Shape;176;p26">
            <a:extLst>
              <a:ext uri="{FF2B5EF4-FFF2-40B4-BE49-F238E27FC236}">
                <a16:creationId xmlns:a16="http://schemas.microsoft.com/office/drawing/2014/main" id="{E72007EE-4243-421E-A935-4F2FAB90FC48}"/>
              </a:ext>
            </a:extLst>
          </p:cNvPr>
          <p:cNvSpPr/>
          <p:nvPr/>
        </p:nvSpPr>
        <p:spPr>
          <a:xfrm>
            <a:off x="3565057" y="5747536"/>
            <a:ext cx="2119711"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Công nghệ</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 thị trường</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3" name="Google Shape;177;p26">
            <a:extLst>
              <a:ext uri="{FF2B5EF4-FFF2-40B4-BE49-F238E27FC236}">
                <a16:creationId xmlns:a16="http://schemas.microsoft.com/office/drawing/2014/main" id="{9FD39782-F4A9-4614-BA8F-AA13A8F97E8A}"/>
              </a:ext>
            </a:extLst>
          </p:cNvPr>
          <p:cNvSpPr txBox="1"/>
          <p:nvPr/>
        </p:nvSpPr>
        <p:spPr>
          <a:xfrm>
            <a:off x="6318631" y="5589893"/>
            <a:ext cx="5084863" cy="830997"/>
          </a:xfrm>
          <a:prstGeom prst="rect">
            <a:avLst/>
          </a:prstGeom>
          <a:solidFill>
            <a:schemeClr val="bg1"/>
          </a:solid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Công nghệ mới nhiều, hiệu suất cao;</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Công nghệ chuyển đổi số dễ tiếp cận, quản lý;</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Chi phí công nghệ cạnh tranh, dễ tiếp cận.</a:t>
            </a:r>
            <a:endParaRPr sz="1600">
              <a:latin typeface="Arial" panose="020B0604020202020204" pitchFamily="34" charset="0"/>
              <a:cs typeface="Arial" panose="020B0604020202020204" pitchFamily="34" charset="0"/>
            </a:endParaRPr>
          </a:p>
        </p:txBody>
      </p:sp>
      <p:sp>
        <p:nvSpPr>
          <p:cNvPr id="14" name="Google Shape;178;p26">
            <a:extLst>
              <a:ext uri="{FF2B5EF4-FFF2-40B4-BE49-F238E27FC236}">
                <a16:creationId xmlns:a16="http://schemas.microsoft.com/office/drawing/2014/main" id="{8A3EBC63-C54D-41F6-8576-B3456FA0CAE8}"/>
              </a:ext>
            </a:extLst>
          </p:cNvPr>
          <p:cNvSpPr/>
          <p:nvPr/>
        </p:nvSpPr>
        <p:spPr>
          <a:xfrm>
            <a:off x="5697522" y="5971284"/>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6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cxnSp>
        <p:nvCxnSpPr>
          <p:cNvPr id="15" name="Google Shape;179;p26">
            <a:extLst>
              <a:ext uri="{FF2B5EF4-FFF2-40B4-BE49-F238E27FC236}">
                <a16:creationId xmlns:a16="http://schemas.microsoft.com/office/drawing/2014/main" id="{F69CEE94-2F5D-4675-9BE5-9125D62F9710}"/>
              </a:ext>
            </a:extLst>
          </p:cNvPr>
          <p:cNvCxnSpPr>
            <a:endCxn id="3" idx="1"/>
          </p:cNvCxnSpPr>
          <p:nvPr/>
        </p:nvCxnSpPr>
        <p:spPr>
          <a:xfrm rot="-5400000">
            <a:off x="2164657" y="2807146"/>
            <a:ext cx="1863600" cy="9372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6" name="Google Shape;180;p26">
            <a:extLst>
              <a:ext uri="{FF2B5EF4-FFF2-40B4-BE49-F238E27FC236}">
                <a16:creationId xmlns:a16="http://schemas.microsoft.com/office/drawing/2014/main" id="{011991F9-2C97-4C81-B0DB-AB704142C04C}"/>
              </a:ext>
            </a:extLst>
          </p:cNvPr>
          <p:cNvCxnSpPr>
            <a:endCxn id="4" idx="1"/>
          </p:cNvCxnSpPr>
          <p:nvPr/>
        </p:nvCxnSpPr>
        <p:spPr>
          <a:xfrm rot="10800000" flipH="1">
            <a:off x="2627857" y="3551005"/>
            <a:ext cx="937200" cy="6564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7" name="Google Shape;181;p26">
            <a:extLst>
              <a:ext uri="{FF2B5EF4-FFF2-40B4-BE49-F238E27FC236}">
                <a16:creationId xmlns:a16="http://schemas.microsoft.com/office/drawing/2014/main" id="{547E40A5-5598-4BB9-9464-FA7C4D721F0F}"/>
              </a:ext>
            </a:extLst>
          </p:cNvPr>
          <p:cNvCxnSpPr>
            <a:endCxn id="9" idx="1"/>
          </p:cNvCxnSpPr>
          <p:nvPr/>
        </p:nvCxnSpPr>
        <p:spPr>
          <a:xfrm>
            <a:off x="2627711" y="4207310"/>
            <a:ext cx="950100" cy="6228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8" name="Google Shape;182;p26">
            <a:extLst>
              <a:ext uri="{FF2B5EF4-FFF2-40B4-BE49-F238E27FC236}">
                <a16:creationId xmlns:a16="http://schemas.microsoft.com/office/drawing/2014/main" id="{D9646874-F0CE-47DD-AEB5-5B976C25F415}"/>
              </a:ext>
            </a:extLst>
          </p:cNvPr>
          <p:cNvCxnSpPr>
            <a:endCxn id="12" idx="1"/>
          </p:cNvCxnSpPr>
          <p:nvPr/>
        </p:nvCxnSpPr>
        <p:spPr>
          <a:xfrm rot="-5400000" flipH="1">
            <a:off x="2180107" y="4655302"/>
            <a:ext cx="1832700" cy="9372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9" name="Google Shape;183;p26">
            <a:extLst>
              <a:ext uri="{FF2B5EF4-FFF2-40B4-BE49-F238E27FC236}">
                <a16:creationId xmlns:a16="http://schemas.microsoft.com/office/drawing/2014/main" id="{B27DC361-237C-4863-B523-532E1FB84754}"/>
              </a:ext>
            </a:extLst>
          </p:cNvPr>
          <p:cNvSpPr/>
          <p:nvPr/>
        </p:nvSpPr>
        <p:spPr>
          <a:xfrm>
            <a:off x="1002143" y="3782745"/>
            <a:ext cx="1625600" cy="849359"/>
          </a:xfrm>
          <a:prstGeom prst="roundRect">
            <a:avLst>
              <a:gd name="adj" fmla="val 16667"/>
            </a:avLst>
          </a:prstGeom>
          <a:solidFill>
            <a:schemeClr val="bg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Cơ hội</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20" name="Slide Number Placeholder 19">
            <a:extLst>
              <a:ext uri="{FF2B5EF4-FFF2-40B4-BE49-F238E27FC236}">
                <a16:creationId xmlns:a16="http://schemas.microsoft.com/office/drawing/2014/main" id="{456601C4-A344-1063-CA95-CEECE678D3A7}"/>
              </a:ext>
            </a:extLst>
          </p:cNvPr>
          <p:cNvSpPr>
            <a:spLocks noGrp="1"/>
          </p:cNvSpPr>
          <p:nvPr>
            <p:ph type="sldNum" sz="quarter" idx="12"/>
          </p:nvPr>
        </p:nvSpPr>
        <p:spPr/>
        <p:txBody>
          <a:bodyPr/>
          <a:lstStyle/>
          <a:p>
            <a:fld id="{DDA70A67-A867-42F0-871F-01B78550C99D}" type="slidenum">
              <a:rPr lang="en-US" smtClean="0"/>
              <a:pPr/>
              <a:t>12</a:t>
            </a:fld>
            <a:endParaRPr lang="en-US" dirty="0"/>
          </a:p>
        </p:txBody>
      </p:sp>
    </p:spTree>
    <p:extLst>
      <p:ext uri="{BB962C8B-B14F-4D97-AF65-F5344CB8AC3E}">
        <p14:creationId xmlns:p14="http://schemas.microsoft.com/office/powerpoint/2010/main" val="2435623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0038AED5-00A0-4F21-9965-114082D01665}"/>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 Nhu cầu năng l</a:t>
            </a:r>
            <a:r>
              <a:rPr lang="vi-VN" sz="3000" b="1">
                <a:solidFill>
                  <a:schemeClr val="bg1"/>
                </a:solidFill>
                <a:latin typeface="Arial" panose="020B0604020202020204" pitchFamily="34" charset="0"/>
                <a:cs typeface="Arial" panose="020B0604020202020204" pitchFamily="34" charset="0"/>
              </a:rPr>
              <a:t>ư</a:t>
            </a:r>
            <a:r>
              <a:rPr lang="en-US" sz="3000" b="1">
                <a:solidFill>
                  <a:schemeClr val="bg1"/>
                </a:solidFill>
                <a:latin typeface="Arial" panose="020B0604020202020204" pitchFamily="34" charset="0"/>
                <a:cs typeface="Arial" panose="020B0604020202020204" pitchFamily="34" charset="0"/>
              </a:rPr>
              <a:t>ợng tăng</a:t>
            </a:r>
            <a:endParaRPr lang="vi-VN" sz="3000" b="1">
              <a:solidFill>
                <a:schemeClr val="bg1"/>
              </a:solidFill>
              <a:latin typeface="Arial" panose="020B0604020202020204" pitchFamily="34" charset="0"/>
              <a:cs typeface="Arial" panose="020B0604020202020204" pitchFamily="34" charset="0"/>
            </a:endParaRPr>
          </a:p>
        </p:txBody>
      </p:sp>
      <p:pic>
        <p:nvPicPr>
          <p:cNvPr id="3" name="Google Shape;190;p27">
            <a:extLst>
              <a:ext uri="{FF2B5EF4-FFF2-40B4-BE49-F238E27FC236}">
                <a16:creationId xmlns:a16="http://schemas.microsoft.com/office/drawing/2014/main" id="{70742BB0-9FC7-4439-BFF9-D5093F69D7AA}"/>
              </a:ext>
            </a:extLst>
          </p:cNvPr>
          <p:cNvPicPr preferRelativeResize="0"/>
          <p:nvPr/>
        </p:nvPicPr>
        <p:blipFill rotWithShape="1">
          <a:blip r:embed="rId2">
            <a:alphaModFix/>
          </a:blip>
          <a:srcRect/>
          <a:stretch/>
        </p:blipFill>
        <p:spPr>
          <a:xfrm>
            <a:off x="7254147" y="1882543"/>
            <a:ext cx="3554962" cy="2471307"/>
          </a:xfrm>
          <a:prstGeom prst="rect">
            <a:avLst/>
          </a:prstGeom>
          <a:noFill/>
          <a:ln>
            <a:noFill/>
          </a:ln>
        </p:spPr>
      </p:pic>
      <p:sp>
        <p:nvSpPr>
          <p:cNvPr id="4" name="Google Shape;191;p27">
            <a:extLst>
              <a:ext uri="{FF2B5EF4-FFF2-40B4-BE49-F238E27FC236}">
                <a16:creationId xmlns:a16="http://schemas.microsoft.com/office/drawing/2014/main" id="{E21294F3-C1F5-4C1B-A9E1-553CFE01617B}"/>
              </a:ext>
            </a:extLst>
          </p:cNvPr>
          <p:cNvSpPr txBox="1"/>
          <p:nvPr/>
        </p:nvSpPr>
        <p:spPr>
          <a:xfrm>
            <a:off x="838200" y="1942177"/>
            <a:ext cx="5320004" cy="4278094"/>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Nhu cầu năng lượng dự kiến tăng đều trong tương lai là một trong các cơ hội để thúc đẩy phát triển EE. Cụ thể như sau:</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Áp lực kinh tế:</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Chi phí tăng;</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Tăng năng lực cạnh tranh.</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Thúc đẩy an ninh năng lượng quốc gia:</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Giảm phụ thuộc nhập khẩu;</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Giảm áp lực đầu tư hạ tầng.</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Động lực cam kết môi trường và phát triển bền vững:</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Đạt mục tiêu khí hậu;</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Thu hút đầu tư xanh.</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Kích thước đổi mới công nghệ và phát triển thị trường:</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Phát triển công nghệ EE;</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Hình thành ngành kinh tế mới.</a:t>
            </a:r>
            <a:endParaRPr sz="1600">
              <a:latin typeface="Arial" panose="020B0604020202020204" pitchFamily="34" charset="0"/>
              <a:cs typeface="Arial" panose="020B0604020202020204" pitchFamily="34" charset="0"/>
            </a:endParaRPr>
          </a:p>
        </p:txBody>
      </p:sp>
      <p:pic>
        <p:nvPicPr>
          <p:cNvPr id="5" name="Google Shape;192;p27">
            <a:extLst>
              <a:ext uri="{FF2B5EF4-FFF2-40B4-BE49-F238E27FC236}">
                <a16:creationId xmlns:a16="http://schemas.microsoft.com/office/drawing/2014/main" id="{63287F88-0B68-4C10-929E-F0F173196641}"/>
              </a:ext>
            </a:extLst>
          </p:cNvPr>
          <p:cNvPicPr preferRelativeResize="0"/>
          <p:nvPr/>
        </p:nvPicPr>
        <p:blipFill rotWithShape="1">
          <a:blip r:embed="rId3">
            <a:alphaModFix/>
          </a:blip>
          <a:srcRect/>
          <a:stretch/>
        </p:blipFill>
        <p:spPr>
          <a:xfrm>
            <a:off x="7254147" y="4413485"/>
            <a:ext cx="3559402" cy="2039658"/>
          </a:xfrm>
          <a:prstGeom prst="rect">
            <a:avLst/>
          </a:prstGeom>
          <a:noFill/>
          <a:ln>
            <a:noFill/>
          </a:ln>
        </p:spPr>
      </p:pic>
      <p:sp>
        <p:nvSpPr>
          <p:cNvPr id="6" name="Slide Number Placeholder 5">
            <a:extLst>
              <a:ext uri="{FF2B5EF4-FFF2-40B4-BE49-F238E27FC236}">
                <a16:creationId xmlns:a16="http://schemas.microsoft.com/office/drawing/2014/main" id="{56F1F48E-F1C8-A221-C2FA-E7C0781A0845}"/>
              </a:ext>
            </a:extLst>
          </p:cNvPr>
          <p:cNvSpPr>
            <a:spLocks noGrp="1"/>
          </p:cNvSpPr>
          <p:nvPr>
            <p:ph type="sldNum" sz="quarter" idx="12"/>
          </p:nvPr>
        </p:nvSpPr>
        <p:spPr/>
        <p:txBody>
          <a:bodyPr/>
          <a:lstStyle/>
          <a:p>
            <a:fld id="{DDA70A67-A867-42F0-871F-01B78550C99D}" type="slidenum">
              <a:rPr lang="en-US" smtClean="0"/>
              <a:pPr/>
              <a:t>13</a:t>
            </a:fld>
            <a:endParaRPr lang="en-US" dirty="0"/>
          </a:p>
        </p:txBody>
      </p:sp>
    </p:spTree>
    <p:extLst>
      <p:ext uri="{BB962C8B-B14F-4D97-AF65-F5344CB8AC3E}">
        <p14:creationId xmlns:p14="http://schemas.microsoft.com/office/powerpoint/2010/main" val="8279977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10BBD578-EB33-41E4-A022-13573464B3FB}"/>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 Chính sách, mục tiêu</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99;p28">
            <a:extLst>
              <a:ext uri="{FF2B5EF4-FFF2-40B4-BE49-F238E27FC236}">
                <a16:creationId xmlns:a16="http://schemas.microsoft.com/office/drawing/2014/main" id="{8BBE18CE-6719-4052-9B72-911A9AAF85F9}"/>
              </a:ext>
            </a:extLst>
          </p:cNvPr>
          <p:cNvSpPr txBox="1"/>
          <p:nvPr/>
        </p:nvSpPr>
        <p:spPr>
          <a:xfrm>
            <a:off x="768626" y="1793803"/>
            <a:ext cx="6560976" cy="4616608"/>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Cơ quan nhà nước đã ban hành các chính sách, mục tiêu giúp thúc đẩy phát triển EE, ngoài ra còn điều chỉnh, bổ sung giúp hoàn thiện và tháo gỡ các rào cản lúc trước:</a:t>
            </a:r>
          </a:p>
          <a:p>
            <a:pPr marL="0" marR="0" lvl="0" indent="0" algn="l" rtl="0">
              <a:lnSpc>
                <a:spcPct val="100000"/>
              </a:lnSpc>
              <a:spcBef>
                <a:spcPts val="0"/>
              </a:spcBef>
              <a:spcAft>
                <a:spcPts val="0"/>
              </a:spcAft>
              <a:buNone/>
            </a:pP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Mục tiêu, chính sách về EE:</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Mục tiêu giảm cường độ năng lượng chung;</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Mục tiêu cụ thể cho từng ngành;</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Mục tiêu về giảm phát thải;</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Phát triển thị trường ESCO.</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Ban hành các văn bản pháp luật về EE</a:t>
            </a: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Sửa đổi, bổ sung luật số 50 (hiệu lực từ 01/01/2026) tác động đến hoạt động ESCO</a:t>
            </a: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Hoàn thiện khung pháp lý và cơ chế khuyến khích phát triển hệ thống các tổ chức, dịch vụ tư vấn năng lượng ESCO;</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Đăng ký hoặc khai báo hoạt động: Công ty dịch vụ năng lượng ESCO sẽ đăng ký hoặc khai báo với cơ quan thẩm quyền, giúp quản lý tốt hơn hoạt động của ESCO</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Tháo gỡ nút thắt phát triển thị trường ESCO: Gỡ bỏ rào cản,tạo điều kiện thuận lợi cho thị trường phát triển;</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Hỗ trợ tài chính: Bổ sung, làm rõ các quy định về hỗ trợ thuế, tài chính đối với các hoạt động EE.</a:t>
            </a:r>
            <a:endParaRPr sz="1400">
              <a:latin typeface="Arial" panose="020B0604020202020204" pitchFamily="34" charset="0"/>
              <a:cs typeface="Arial" panose="020B0604020202020204" pitchFamily="34" charset="0"/>
            </a:endParaRPr>
          </a:p>
        </p:txBody>
      </p:sp>
      <p:pic>
        <p:nvPicPr>
          <p:cNvPr id="4" name="Google Shape;200;p28">
            <a:extLst>
              <a:ext uri="{FF2B5EF4-FFF2-40B4-BE49-F238E27FC236}">
                <a16:creationId xmlns:a16="http://schemas.microsoft.com/office/drawing/2014/main" id="{B67D0955-E6D0-44EE-BB91-0CDC9AB46B45}"/>
              </a:ext>
            </a:extLst>
          </p:cNvPr>
          <p:cNvPicPr preferRelativeResize="0"/>
          <p:nvPr/>
        </p:nvPicPr>
        <p:blipFill rotWithShape="1">
          <a:blip r:embed="rId2">
            <a:alphaModFix/>
          </a:blip>
          <a:srcRect/>
          <a:stretch/>
        </p:blipFill>
        <p:spPr>
          <a:xfrm>
            <a:off x="7319663" y="2634107"/>
            <a:ext cx="4022109" cy="2703206"/>
          </a:xfrm>
          <a:prstGeom prst="rect">
            <a:avLst/>
          </a:prstGeom>
          <a:noFill/>
          <a:ln>
            <a:noFill/>
          </a:ln>
        </p:spPr>
      </p:pic>
      <p:sp>
        <p:nvSpPr>
          <p:cNvPr id="5" name="Slide Number Placeholder 4">
            <a:extLst>
              <a:ext uri="{FF2B5EF4-FFF2-40B4-BE49-F238E27FC236}">
                <a16:creationId xmlns:a16="http://schemas.microsoft.com/office/drawing/2014/main" id="{3824D24E-3405-B261-03AA-FDFF55533326}"/>
              </a:ext>
            </a:extLst>
          </p:cNvPr>
          <p:cNvSpPr>
            <a:spLocks noGrp="1"/>
          </p:cNvSpPr>
          <p:nvPr>
            <p:ph type="sldNum" sz="quarter" idx="12"/>
          </p:nvPr>
        </p:nvSpPr>
        <p:spPr/>
        <p:txBody>
          <a:bodyPr/>
          <a:lstStyle/>
          <a:p>
            <a:fld id="{DDA70A67-A867-42F0-871F-01B78550C99D}" type="slidenum">
              <a:rPr lang="en-US" smtClean="0"/>
              <a:pPr/>
              <a:t>14</a:t>
            </a:fld>
            <a:endParaRPr lang="en-US" dirty="0"/>
          </a:p>
        </p:txBody>
      </p:sp>
    </p:spTree>
    <p:extLst>
      <p:ext uri="{BB962C8B-B14F-4D97-AF65-F5344CB8AC3E}">
        <p14:creationId xmlns:p14="http://schemas.microsoft.com/office/powerpoint/2010/main" val="4547128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EA77DE06-9A45-43C0-987F-6F1CF1423B68}"/>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 Ch</a:t>
            </a:r>
            <a:r>
              <a:rPr lang="vi-VN" sz="3000" b="1">
                <a:solidFill>
                  <a:schemeClr val="bg1"/>
                </a:solidFill>
                <a:latin typeface="Arial" panose="020B0604020202020204" pitchFamily="34" charset="0"/>
                <a:cs typeface="Arial" panose="020B0604020202020204" pitchFamily="34" charset="0"/>
              </a:rPr>
              <a:t>ư</a:t>
            </a:r>
            <a:r>
              <a:rPr lang="en-US" sz="3000" b="1">
                <a:solidFill>
                  <a:schemeClr val="bg1"/>
                </a:solidFill>
                <a:latin typeface="Arial" panose="020B0604020202020204" pitchFamily="34" charset="0"/>
                <a:cs typeface="Arial" panose="020B0604020202020204" pitchFamily="34" charset="0"/>
              </a:rPr>
              <a:t>ơng trình hỗ trợ</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207;p29">
            <a:extLst>
              <a:ext uri="{FF2B5EF4-FFF2-40B4-BE49-F238E27FC236}">
                <a16:creationId xmlns:a16="http://schemas.microsoft.com/office/drawing/2014/main" id="{A556F782-3FCA-41BF-9008-D958AE81B0A7}"/>
              </a:ext>
            </a:extLst>
          </p:cNvPr>
          <p:cNvSpPr txBox="1"/>
          <p:nvPr/>
        </p:nvSpPr>
        <p:spPr>
          <a:xfrm>
            <a:off x="838200" y="2434255"/>
            <a:ext cx="5945155" cy="304694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Các chương trình hỗ trợ trong và ngoài nước cũng là một trong những yêu tố thúc đẩy đến sự phát triển EE:</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Chương trình trong nước:</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Hoàn thiện khung pháp lý, chính sách;</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Nâng cao năng lực, nhận thức;</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Hỗ trợ kỹ thuật, tài chính ban đầu;</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Phát triển thị trường sản phẩm và dịch vụ.</a:t>
            </a:r>
            <a:endParaRPr sz="16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Arial" panose="020B0604020202020204" pitchFamily="34" charset="0"/>
                <a:ea typeface="Arial"/>
                <a:cs typeface="Arial" panose="020B0604020202020204" pitchFamily="34" charset="0"/>
                <a:sym typeface="Arial"/>
              </a:rPr>
              <a:t>Chương trình hỗ trợ quốc tế:</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Huy động nguồn tài chính;</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Chuyển giao công nghệ và kinh nghiệm;</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Nâng cao năng lực thẩm định và giám sát;</a:t>
            </a:r>
            <a:endParaRPr sz="16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	+ Mở rộng hợp tác và hội nhập.</a:t>
            </a:r>
            <a:endParaRPr sz="1600">
              <a:latin typeface="Arial" panose="020B0604020202020204" pitchFamily="34" charset="0"/>
              <a:cs typeface="Arial" panose="020B0604020202020204" pitchFamily="34" charset="0"/>
            </a:endParaRPr>
          </a:p>
        </p:txBody>
      </p:sp>
      <p:pic>
        <p:nvPicPr>
          <p:cNvPr id="4" name="Google Shape;208;p29">
            <a:extLst>
              <a:ext uri="{FF2B5EF4-FFF2-40B4-BE49-F238E27FC236}">
                <a16:creationId xmlns:a16="http://schemas.microsoft.com/office/drawing/2014/main" id="{096AC4FA-DB41-432C-9502-D986AB924B44}"/>
              </a:ext>
            </a:extLst>
          </p:cNvPr>
          <p:cNvPicPr preferRelativeResize="0"/>
          <p:nvPr/>
        </p:nvPicPr>
        <p:blipFill rotWithShape="1">
          <a:blip r:embed="rId2">
            <a:alphaModFix/>
          </a:blip>
          <a:srcRect/>
          <a:stretch/>
        </p:blipFill>
        <p:spPr>
          <a:xfrm>
            <a:off x="7623313" y="2078559"/>
            <a:ext cx="3132042" cy="2248909"/>
          </a:xfrm>
          <a:prstGeom prst="rect">
            <a:avLst/>
          </a:prstGeom>
          <a:noFill/>
          <a:ln>
            <a:noFill/>
          </a:ln>
        </p:spPr>
      </p:pic>
      <p:pic>
        <p:nvPicPr>
          <p:cNvPr id="5" name="Google Shape;209;p29">
            <a:extLst>
              <a:ext uri="{FF2B5EF4-FFF2-40B4-BE49-F238E27FC236}">
                <a16:creationId xmlns:a16="http://schemas.microsoft.com/office/drawing/2014/main" id="{1D9CD517-57E3-40E3-9874-46B314692F6D}"/>
              </a:ext>
            </a:extLst>
          </p:cNvPr>
          <p:cNvPicPr preferRelativeResize="0"/>
          <p:nvPr/>
        </p:nvPicPr>
        <p:blipFill rotWithShape="1">
          <a:blip r:embed="rId3">
            <a:alphaModFix/>
          </a:blip>
          <a:srcRect/>
          <a:stretch/>
        </p:blipFill>
        <p:spPr>
          <a:xfrm>
            <a:off x="7674801" y="4534359"/>
            <a:ext cx="3369803" cy="1748885"/>
          </a:xfrm>
          <a:prstGeom prst="rect">
            <a:avLst/>
          </a:prstGeom>
          <a:noFill/>
          <a:ln>
            <a:noFill/>
          </a:ln>
        </p:spPr>
      </p:pic>
      <p:sp>
        <p:nvSpPr>
          <p:cNvPr id="6" name="Slide Number Placeholder 5">
            <a:extLst>
              <a:ext uri="{FF2B5EF4-FFF2-40B4-BE49-F238E27FC236}">
                <a16:creationId xmlns:a16="http://schemas.microsoft.com/office/drawing/2014/main" id="{55C41DC2-CD87-1283-C917-7C278F4EA1FB}"/>
              </a:ext>
            </a:extLst>
          </p:cNvPr>
          <p:cNvSpPr>
            <a:spLocks noGrp="1"/>
          </p:cNvSpPr>
          <p:nvPr>
            <p:ph type="sldNum" sz="quarter" idx="12"/>
          </p:nvPr>
        </p:nvSpPr>
        <p:spPr/>
        <p:txBody>
          <a:bodyPr/>
          <a:lstStyle/>
          <a:p>
            <a:fld id="{DDA70A67-A867-42F0-871F-01B78550C99D}" type="slidenum">
              <a:rPr lang="en-US" smtClean="0"/>
              <a:pPr/>
              <a:t>15</a:t>
            </a:fld>
            <a:endParaRPr lang="en-US" dirty="0"/>
          </a:p>
        </p:txBody>
      </p:sp>
    </p:spTree>
    <p:extLst>
      <p:ext uri="{BB962C8B-B14F-4D97-AF65-F5344CB8AC3E}">
        <p14:creationId xmlns:p14="http://schemas.microsoft.com/office/powerpoint/2010/main" val="33698872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C4B36C50-EB35-4603-86B3-9199C4407D75}"/>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 Công nghệ</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216;p30">
            <a:extLst>
              <a:ext uri="{FF2B5EF4-FFF2-40B4-BE49-F238E27FC236}">
                <a16:creationId xmlns:a16="http://schemas.microsoft.com/office/drawing/2014/main" id="{92FF4CCA-4A52-4926-BF6D-2C0E19EF78CB}"/>
              </a:ext>
            </a:extLst>
          </p:cNvPr>
          <p:cNvSpPr txBox="1"/>
          <p:nvPr/>
        </p:nvSpPr>
        <p:spPr>
          <a:xfrm>
            <a:off x="744031" y="1935359"/>
            <a:ext cx="5945155" cy="4401164"/>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Để phát triển EE, công nghệ là yếu tố bắt buộc. Hiện nay vấn đề Công nghệ tại VN có nhiều phát triển giúp cho việc phát triển EE được thuận lợi:</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Tiếp cận công nghệ tiên tiến từ quốc tế:</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Chuyển giao công nghệ;</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Đầu tư từ FDI;</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Thị trường thiết bị EE đa dạng.</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Sự phát triển của các công nghệ nền tảng:</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Công nghệ số;</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Trí tuệ nhân tạo;</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Vật liệu mới.</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Năng lực nghiên cứu và phát triển nội địa tăng </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Các nghiên cứu được tài trợ và khuyến khích;</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Có chính sách hỗ trợ giúp nội địa hóa công nghệ.</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Chi phí công nghệ ngày càng giảm:</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Chi phí tiếp cận công nghệ cao giảm;</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Đa dạng chính sách tiếp cận.</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Nhận thức ngày càng cao về vai trò của công nghệ:</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Nhận thức, thông tin về công nghệ EE dễ tiếp cận;</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Có nhiều cơ hội tiếp cận công nghệ hiện đại.</a:t>
            </a:r>
            <a:endParaRPr sz="1400">
              <a:latin typeface="Arial" panose="020B0604020202020204" pitchFamily="34" charset="0"/>
              <a:cs typeface="Arial" panose="020B0604020202020204" pitchFamily="34" charset="0"/>
            </a:endParaRPr>
          </a:p>
        </p:txBody>
      </p:sp>
      <p:pic>
        <p:nvPicPr>
          <p:cNvPr id="4" name="Google Shape;217;p30">
            <a:extLst>
              <a:ext uri="{FF2B5EF4-FFF2-40B4-BE49-F238E27FC236}">
                <a16:creationId xmlns:a16="http://schemas.microsoft.com/office/drawing/2014/main" id="{C12AC338-32A9-4C65-853E-49BF25B9026A}"/>
              </a:ext>
            </a:extLst>
          </p:cNvPr>
          <p:cNvPicPr preferRelativeResize="0"/>
          <p:nvPr/>
        </p:nvPicPr>
        <p:blipFill rotWithShape="1">
          <a:blip r:embed="rId2">
            <a:alphaModFix/>
          </a:blip>
          <a:srcRect/>
          <a:stretch/>
        </p:blipFill>
        <p:spPr>
          <a:xfrm>
            <a:off x="6689186" y="2390305"/>
            <a:ext cx="4664614" cy="3309025"/>
          </a:xfrm>
          <a:prstGeom prst="rect">
            <a:avLst/>
          </a:prstGeom>
          <a:noFill/>
          <a:ln>
            <a:noFill/>
          </a:ln>
        </p:spPr>
      </p:pic>
      <p:sp>
        <p:nvSpPr>
          <p:cNvPr id="5" name="Slide Number Placeholder 4">
            <a:extLst>
              <a:ext uri="{FF2B5EF4-FFF2-40B4-BE49-F238E27FC236}">
                <a16:creationId xmlns:a16="http://schemas.microsoft.com/office/drawing/2014/main" id="{22BA96B0-0AEB-1D71-C449-C1FE43C44243}"/>
              </a:ext>
            </a:extLst>
          </p:cNvPr>
          <p:cNvSpPr>
            <a:spLocks noGrp="1"/>
          </p:cNvSpPr>
          <p:nvPr>
            <p:ph type="sldNum" sz="quarter" idx="12"/>
          </p:nvPr>
        </p:nvSpPr>
        <p:spPr/>
        <p:txBody>
          <a:bodyPr/>
          <a:lstStyle/>
          <a:p>
            <a:fld id="{DDA70A67-A867-42F0-871F-01B78550C99D}" type="slidenum">
              <a:rPr lang="en-US" smtClean="0"/>
              <a:pPr/>
              <a:t>16</a:t>
            </a:fld>
            <a:endParaRPr lang="en-US" dirty="0"/>
          </a:p>
        </p:txBody>
      </p:sp>
    </p:spTree>
    <p:extLst>
      <p:ext uri="{BB962C8B-B14F-4D97-AF65-F5344CB8AC3E}">
        <p14:creationId xmlns:p14="http://schemas.microsoft.com/office/powerpoint/2010/main" val="13093027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1B4D024A-4DC8-4631-A89E-DBC86853A139}"/>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Phân tích ví dụ</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224;p31">
            <a:extLst>
              <a:ext uri="{FF2B5EF4-FFF2-40B4-BE49-F238E27FC236}">
                <a16:creationId xmlns:a16="http://schemas.microsoft.com/office/drawing/2014/main" id="{36A4169E-3A7A-44DC-8921-482065287E7D}"/>
              </a:ext>
            </a:extLst>
          </p:cNvPr>
          <p:cNvSpPr txBox="1"/>
          <p:nvPr/>
        </p:nvSpPr>
        <p:spPr>
          <a:xfrm>
            <a:off x="838200" y="1869090"/>
            <a:ext cx="10515598" cy="1052555"/>
          </a:xfrm>
          <a:prstGeom prst="rect">
            <a:avLst/>
          </a:prstGeom>
          <a:noFill/>
          <a:ln w="12700" cap="flat" cmpd="sng">
            <a:solidFill>
              <a:srgbClr val="07674D"/>
            </a:solidFill>
            <a:prstDash val="solid"/>
            <a:miter lim="400000"/>
            <a:headEnd type="none" w="sm" len="sm"/>
            <a:tailEnd type="none" w="sm" len="sm"/>
          </a:ln>
        </p:spPr>
        <p:txBody>
          <a:bodyPr spcFirstLastPara="1" wrap="square" lIns="45700" tIns="45700" rIns="45700" bIns="45700" anchor="t" anchorCtr="0">
            <a:spAutoFit/>
          </a:bodyPr>
          <a:lstStyle/>
          <a:p>
            <a:pPr marL="0" marR="0" lvl="0" indent="0" algn="l" rtl="0">
              <a:lnSpc>
                <a:spcPct val="130000"/>
              </a:lnSpc>
              <a:spcBef>
                <a:spcPts val="0"/>
              </a:spcBef>
              <a:spcAft>
                <a:spcPts val="0"/>
              </a:spcAft>
              <a:buNone/>
            </a:pPr>
            <a:r>
              <a:rPr lang="en-US" sz="1600" b="1" i="1" u="sng" strike="noStrike" cap="none">
                <a:solidFill>
                  <a:srgbClr val="073763"/>
                </a:solidFill>
                <a:latin typeface="Arial" panose="020B0604020202020204" pitchFamily="34" charset="0"/>
                <a:ea typeface="Arial"/>
                <a:cs typeface="Arial" panose="020B0604020202020204" pitchFamily="34" charset="0"/>
                <a:sym typeface="Arial"/>
              </a:rPr>
              <a:t>Đề bài:</a:t>
            </a:r>
            <a:endParaRPr sz="1600">
              <a:latin typeface="Arial" panose="020B0604020202020204" pitchFamily="34" charset="0"/>
              <a:cs typeface="Arial" panose="020B0604020202020204" pitchFamily="34" charset="0"/>
            </a:endParaRPr>
          </a:p>
          <a:p>
            <a:pPr marL="0" marR="0" lvl="0" indent="0" algn="l" rtl="0">
              <a:lnSpc>
                <a:spcPct val="130000"/>
              </a:lnSpc>
              <a:spcBef>
                <a:spcPts val="0"/>
              </a:spcBef>
              <a:spcAft>
                <a:spcPts val="0"/>
              </a:spcAft>
              <a:buNone/>
            </a:pPr>
            <a:r>
              <a:rPr lang="en-US" sz="1600" b="0" i="0" u="none" strike="noStrike" cap="none">
                <a:solidFill>
                  <a:srgbClr val="000000"/>
                </a:solidFill>
                <a:latin typeface="Arial" panose="020B0604020202020204" pitchFamily="34" charset="0"/>
                <a:ea typeface="Arial"/>
                <a:cs typeface="Arial" panose="020B0604020202020204" pitchFamily="34" charset="0"/>
                <a:sym typeface="Arial"/>
              </a:rPr>
              <a:t>Phân tích SWOT đối với dự án EE Nâng cấp hệ thống chiếu sáng bằng đèn LED và lắp đặt hệ thống quản lý năng lượng thông minh (EMS) cho một tòa nhà văn phòng hiện hữu.</a:t>
            </a:r>
            <a:endParaRPr sz="1600" b="0" i="0" u="none" strike="noStrike" cap="none">
              <a:solidFill>
                <a:srgbClr val="073763"/>
              </a:solidFill>
              <a:latin typeface="Arial" panose="020B0604020202020204" pitchFamily="34" charset="0"/>
              <a:ea typeface="Arial"/>
              <a:cs typeface="Arial" panose="020B0604020202020204" pitchFamily="34" charset="0"/>
              <a:sym typeface="Arial"/>
            </a:endParaRPr>
          </a:p>
        </p:txBody>
      </p:sp>
      <p:pic>
        <p:nvPicPr>
          <p:cNvPr id="4" name="Google Shape;225;p31">
            <a:extLst>
              <a:ext uri="{FF2B5EF4-FFF2-40B4-BE49-F238E27FC236}">
                <a16:creationId xmlns:a16="http://schemas.microsoft.com/office/drawing/2014/main" id="{6E03C291-BD48-4898-A385-EFA0904179C7}"/>
              </a:ext>
            </a:extLst>
          </p:cNvPr>
          <p:cNvPicPr preferRelativeResize="0"/>
          <p:nvPr/>
        </p:nvPicPr>
        <p:blipFill rotWithShape="1">
          <a:blip r:embed="rId2">
            <a:alphaModFix/>
          </a:blip>
          <a:srcRect/>
          <a:stretch/>
        </p:blipFill>
        <p:spPr>
          <a:xfrm>
            <a:off x="2947413" y="3125913"/>
            <a:ext cx="5776429" cy="3078945"/>
          </a:xfrm>
          <a:prstGeom prst="rect">
            <a:avLst/>
          </a:prstGeom>
          <a:noFill/>
          <a:ln>
            <a:noFill/>
          </a:ln>
        </p:spPr>
      </p:pic>
      <p:sp>
        <p:nvSpPr>
          <p:cNvPr id="5" name="Slide Number Placeholder 4">
            <a:extLst>
              <a:ext uri="{FF2B5EF4-FFF2-40B4-BE49-F238E27FC236}">
                <a16:creationId xmlns:a16="http://schemas.microsoft.com/office/drawing/2014/main" id="{36F5279E-90CE-4412-C645-7CEC552C3E0C}"/>
              </a:ext>
            </a:extLst>
          </p:cNvPr>
          <p:cNvSpPr>
            <a:spLocks noGrp="1"/>
          </p:cNvSpPr>
          <p:nvPr>
            <p:ph type="sldNum" sz="quarter" idx="12"/>
          </p:nvPr>
        </p:nvSpPr>
        <p:spPr/>
        <p:txBody>
          <a:bodyPr/>
          <a:lstStyle/>
          <a:p>
            <a:fld id="{DDA70A67-A867-42F0-871F-01B78550C99D}" type="slidenum">
              <a:rPr lang="en-US" smtClean="0"/>
              <a:pPr/>
              <a:t>17</a:t>
            </a:fld>
            <a:endParaRPr lang="en-US" dirty="0"/>
          </a:p>
        </p:txBody>
      </p:sp>
    </p:spTree>
    <p:extLst>
      <p:ext uri="{BB962C8B-B14F-4D97-AF65-F5344CB8AC3E}">
        <p14:creationId xmlns:p14="http://schemas.microsoft.com/office/powerpoint/2010/main" val="11689417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FC4CF7C9-9727-412B-98B7-DE88DE945A63}"/>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Phân tích ví dụ</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232;p32">
            <a:extLst>
              <a:ext uri="{FF2B5EF4-FFF2-40B4-BE49-F238E27FC236}">
                <a16:creationId xmlns:a16="http://schemas.microsoft.com/office/drawing/2014/main" id="{04E1587F-7250-4AD2-8CD7-640995C0EC78}"/>
              </a:ext>
            </a:extLst>
          </p:cNvPr>
          <p:cNvSpPr txBox="1"/>
          <p:nvPr/>
        </p:nvSpPr>
        <p:spPr>
          <a:xfrm>
            <a:off x="838200" y="1965434"/>
            <a:ext cx="10448214" cy="3613256"/>
          </a:xfrm>
          <a:prstGeom prst="rect">
            <a:avLst/>
          </a:prstGeom>
          <a:noFill/>
          <a:ln w="12700" cap="flat" cmpd="sng">
            <a:solidFill>
              <a:srgbClr val="07674D"/>
            </a:solidFill>
            <a:prstDash val="solid"/>
            <a:miter lim="400000"/>
            <a:headEnd type="none" w="sm" len="sm"/>
            <a:tailEnd type="none" w="sm" len="sm"/>
          </a:ln>
        </p:spPr>
        <p:txBody>
          <a:bodyPr spcFirstLastPara="1" wrap="square" lIns="45700" tIns="45700" rIns="45700" bIns="45700" anchor="t" anchorCtr="0">
            <a:spAutoFit/>
          </a:bodyPr>
          <a:lstStyle/>
          <a:p>
            <a:pPr marL="0" marR="0" lvl="0" indent="0" algn="l" rtl="0">
              <a:lnSpc>
                <a:spcPct val="130000"/>
              </a:lnSpc>
              <a:spcBef>
                <a:spcPts val="0"/>
              </a:spcBef>
              <a:spcAft>
                <a:spcPts val="0"/>
              </a:spcAft>
              <a:buNone/>
            </a:pPr>
            <a:r>
              <a:rPr lang="en-US" sz="1600" b="1" i="1" u="sng" strike="noStrike" cap="none">
                <a:solidFill>
                  <a:schemeClr val="dk1"/>
                </a:solidFill>
                <a:latin typeface="Arial" panose="020B0604020202020204" pitchFamily="34" charset="0"/>
                <a:ea typeface="Arial"/>
                <a:cs typeface="Arial" panose="020B0604020202020204" pitchFamily="34" charset="0"/>
                <a:sym typeface="Arial"/>
              </a:rPr>
              <a:t>Thông tin dự án:</a:t>
            </a:r>
            <a:endParaRPr sz="1600">
              <a:latin typeface="Arial" panose="020B0604020202020204" pitchFamily="34" charset="0"/>
              <a:cs typeface="Arial" panose="020B0604020202020204" pitchFamily="34" charset="0"/>
            </a:endParaRPr>
          </a:p>
          <a:p>
            <a:pPr marL="0" marR="0" lvl="0" indent="0" algn="l" rtl="0">
              <a:lnSpc>
                <a:spcPct val="13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Hiện trạng:</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Hệ thống chiếu sáng sử dụng đèn huỳnh quang, compact;</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Điều khiển thủ công hệ thống chiếu sáng và điều hòa không khí.</a:t>
            </a:r>
            <a:endParaRPr sz="1600">
              <a:latin typeface="Arial" panose="020B0604020202020204" pitchFamily="34" charset="0"/>
              <a:cs typeface="Arial" panose="020B0604020202020204" pitchFamily="34" charset="0"/>
            </a:endParaRPr>
          </a:p>
          <a:p>
            <a:pPr marL="0" marR="0" lvl="0" indent="0" algn="l" rtl="0">
              <a:lnSpc>
                <a:spcPct val="13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Mục tiêu dự án:</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Giảm điện năng tiêu thụ hệ thống chiếu sáng;</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Cải thiện chất lượng môi trường làm việc;</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Góp phần vào công cuộc phát triển bền vững doanh nghiệp.</a:t>
            </a:r>
            <a:endParaRPr sz="1600">
              <a:latin typeface="Arial" panose="020B0604020202020204" pitchFamily="34" charset="0"/>
              <a:cs typeface="Arial" panose="020B0604020202020204" pitchFamily="34" charset="0"/>
            </a:endParaRPr>
          </a:p>
          <a:p>
            <a:pPr marL="0" marR="0" lvl="0" indent="0" algn="l" rtl="0">
              <a:lnSpc>
                <a:spcPct val="13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Công nghệ đề xuất:</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Thay đèn huỳnh quang và compact bằng đèn LED.</a:t>
            </a:r>
            <a:endParaRPr sz="1600">
              <a:latin typeface="Arial" panose="020B0604020202020204" pitchFamily="34" charset="0"/>
              <a:cs typeface="Arial" panose="020B0604020202020204" pitchFamily="34" charset="0"/>
            </a:endParaRPr>
          </a:p>
          <a:p>
            <a:pPr marL="285750" marR="0" lvl="0" indent="-285750" algn="l" rtl="0">
              <a:lnSpc>
                <a:spcPct val="130000"/>
              </a:lnSpc>
              <a:spcBef>
                <a:spcPts val="0"/>
              </a:spcBef>
              <a:spcAft>
                <a:spcPts val="0"/>
              </a:spcAft>
              <a:buClr>
                <a:schemeClr val="dk1"/>
              </a:buClr>
              <a:buSzPts val="1800"/>
              <a:buFont typeface="Arial"/>
              <a:buChar char="-"/>
            </a:pPr>
            <a:r>
              <a:rPr lang="en-US" sz="1600" b="0" i="0" u="none" strike="noStrike" cap="none">
                <a:solidFill>
                  <a:schemeClr val="dk1"/>
                </a:solidFill>
                <a:latin typeface="Arial" panose="020B0604020202020204" pitchFamily="34" charset="0"/>
                <a:ea typeface="Arial"/>
                <a:cs typeface="Arial" panose="020B0604020202020204" pitchFamily="34" charset="0"/>
                <a:sym typeface="Arial"/>
              </a:rPr>
              <a:t>Lắp đặt hệ thống quản lý EMS kết hợp sensor điều khiển tự động</a:t>
            </a:r>
            <a:endParaRPr sz="16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4" name="Slide Number Placeholder 3">
            <a:extLst>
              <a:ext uri="{FF2B5EF4-FFF2-40B4-BE49-F238E27FC236}">
                <a16:creationId xmlns:a16="http://schemas.microsoft.com/office/drawing/2014/main" id="{0E8DE228-45A6-EAB1-A495-84DEA7D2B396}"/>
              </a:ext>
            </a:extLst>
          </p:cNvPr>
          <p:cNvSpPr>
            <a:spLocks noGrp="1"/>
          </p:cNvSpPr>
          <p:nvPr>
            <p:ph type="sldNum" sz="quarter" idx="12"/>
          </p:nvPr>
        </p:nvSpPr>
        <p:spPr/>
        <p:txBody>
          <a:bodyPr/>
          <a:lstStyle/>
          <a:p>
            <a:fld id="{DDA70A67-A867-42F0-871F-01B78550C99D}" type="slidenum">
              <a:rPr lang="en-US" smtClean="0"/>
              <a:pPr/>
              <a:t>18</a:t>
            </a:fld>
            <a:endParaRPr lang="en-US" dirty="0"/>
          </a:p>
        </p:txBody>
      </p:sp>
    </p:spTree>
    <p:extLst>
      <p:ext uri="{BB962C8B-B14F-4D97-AF65-F5344CB8AC3E}">
        <p14:creationId xmlns:p14="http://schemas.microsoft.com/office/powerpoint/2010/main" val="292193823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C52D9902-6952-46B8-9E62-F07BFE33477A}"/>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Phân tích ví dụ</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238;p33">
            <a:extLst>
              <a:ext uri="{FF2B5EF4-FFF2-40B4-BE49-F238E27FC236}">
                <a16:creationId xmlns:a16="http://schemas.microsoft.com/office/drawing/2014/main" id="{28CA4F9A-594F-4CA8-B245-B9A8690D3E0B}"/>
              </a:ext>
            </a:extLst>
          </p:cNvPr>
          <p:cNvSpPr/>
          <p:nvPr/>
        </p:nvSpPr>
        <p:spPr>
          <a:xfrm>
            <a:off x="838201" y="1957194"/>
            <a:ext cx="5096068" cy="2118049"/>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Điểm mạnh</a:t>
            </a:r>
            <a:endParaRPr sz="14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Tiềm năng tiết kiệm</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Đèn LED tiêu thụ năng lượng bằng ½ so với đèn huỳnh quang và compact;</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Chất lượng làm việc</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Đèn LED cung cấp chất lượng ánh sáng tốt hơn đèn huỳnh quang cũ;</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Công nghệ</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đã được kiểm chứng;</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Thời gian hoàn vốn nhanh</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Chi phí đèn LED thấp, tiết kiệm nhiều</a:t>
            </a:r>
            <a:endParaRPr sz="14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4" name="Google Shape;240;p33">
            <a:extLst>
              <a:ext uri="{FF2B5EF4-FFF2-40B4-BE49-F238E27FC236}">
                <a16:creationId xmlns:a16="http://schemas.microsoft.com/office/drawing/2014/main" id="{2A65E651-AC83-4C84-8C44-2A9A27713DBD}"/>
              </a:ext>
            </a:extLst>
          </p:cNvPr>
          <p:cNvSpPr/>
          <p:nvPr/>
        </p:nvSpPr>
        <p:spPr>
          <a:xfrm>
            <a:off x="6257731" y="1967133"/>
            <a:ext cx="5096067" cy="2118049"/>
          </a:xfrm>
          <a:prstGeom prst="roundRect">
            <a:avLst>
              <a:gd name="adj" fmla="val 16667"/>
            </a:avLst>
          </a:prstGeom>
          <a:no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Điểm yếu</a:t>
            </a:r>
            <a:endParaRPr sz="14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Chi phí đầu tư</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Chi phí mua đèn LED chất lượng cao và lắp đặt hệ thống EMS;</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Gián đoạn hoạt động</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Thi công có thể gián đoạn hoạt động làm việc;</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Yêu cầu nhân lực vận hành</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Đào tạo để vận hành và khai thác EMS;</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Phụ thuộc nhà cung cấp</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Chất lượng và hỗ trợ của nhà cung cấp</a:t>
            </a:r>
            <a:endParaRPr sz="1400" b="0"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None/>
            </a:pPr>
            <a:endParaRPr sz="14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5" name="Google Shape;241;p33">
            <a:extLst>
              <a:ext uri="{FF2B5EF4-FFF2-40B4-BE49-F238E27FC236}">
                <a16:creationId xmlns:a16="http://schemas.microsoft.com/office/drawing/2014/main" id="{5631805B-B5E8-4BEB-A3B1-AD51E1C23E95}"/>
              </a:ext>
            </a:extLst>
          </p:cNvPr>
          <p:cNvSpPr/>
          <p:nvPr/>
        </p:nvSpPr>
        <p:spPr>
          <a:xfrm>
            <a:off x="838200" y="4316706"/>
            <a:ext cx="5096067" cy="2118049"/>
          </a:xfrm>
          <a:prstGeom prst="roundRect">
            <a:avLst>
              <a:gd name="adj" fmla="val 16667"/>
            </a:avLst>
          </a:prstGeom>
          <a:solidFill>
            <a:schemeClr val="bg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Cơ hội</a:t>
            </a:r>
            <a:endParaRPr sz="1400" b="1" i="0" u="none" strike="noStrike" cap="none">
              <a:solidFill>
                <a:schemeClr val="dk1"/>
              </a:solidFill>
              <a:latin typeface="Arial" panose="020B0604020202020204" pitchFamily="34" charset="0"/>
              <a:ea typeface="Arial"/>
              <a:cs typeface="Arial" panose="020B0604020202020204" pitchFamily="34" charset="0"/>
              <a:sym typeface="Arial"/>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Chính sách hỗ trợ</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Ưu đãi thuế, tín dụng xanh cho các dự án EE;</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Công nghệ phát triển</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Công nghệ phát triển nhiều, dễ tiếp cận, giá thành cạnh tranh;</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Nâng cao hình ảnh doanh nghiệp</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thu hút đối tác, khách hàng, trách nhiệm với xã hội;</a:t>
            </a:r>
            <a:endParaRPr sz="1400">
              <a:latin typeface="Arial" panose="020B0604020202020204" pitchFamily="34" charset="0"/>
              <a:cs typeface="Arial" panose="020B0604020202020204" pitchFamily="34" charset="0"/>
            </a:endParaRPr>
          </a:p>
          <a:p>
            <a:pPr marL="0" marR="0" lvl="0" indent="0" algn="just"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Nhiều nhà cung cấp</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Nhiều đơn vị cung cấp thiết bị</a:t>
            </a:r>
            <a:endParaRPr sz="14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6" name="Google Shape;242;p33">
            <a:extLst>
              <a:ext uri="{FF2B5EF4-FFF2-40B4-BE49-F238E27FC236}">
                <a16:creationId xmlns:a16="http://schemas.microsoft.com/office/drawing/2014/main" id="{F4247726-95B1-4215-BBC8-9DAB7855163A}"/>
              </a:ext>
            </a:extLst>
          </p:cNvPr>
          <p:cNvSpPr/>
          <p:nvPr/>
        </p:nvSpPr>
        <p:spPr>
          <a:xfrm>
            <a:off x="6257731" y="4316706"/>
            <a:ext cx="5096067" cy="2118049"/>
          </a:xfrm>
          <a:prstGeom prst="roundRect">
            <a:avLst>
              <a:gd name="adj" fmla="val 16667"/>
            </a:avLst>
          </a:prstGeom>
          <a:solidFill>
            <a:schemeClr val="bg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Thách th</a:t>
            </a:r>
            <a:r>
              <a:rPr lang="en-US" sz="1400" b="1">
                <a:solidFill>
                  <a:schemeClr val="dk1"/>
                </a:solidFill>
                <a:latin typeface="Arial" panose="020B0604020202020204" pitchFamily="34" charset="0"/>
                <a:ea typeface="Arial"/>
                <a:cs typeface="Arial" panose="020B0604020202020204" pitchFamily="34" charset="0"/>
                <a:sym typeface="Arial"/>
              </a:rPr>
              <a:t>ức</a:t>
            </a:r>
            <a:endParaRPr sz="1400" b="1" i="0" u="none" strike="noStrike" cap="none">
              <a:solidFill>
                <a:schemeClr val="dk1"/>
              </a:solidFill>
              <a:latin typeface="Arial" panose="020B0604020202020204" pitchFamily="34" charset="0"/>
              <a:ea typeface="Arial"/>
              <a:cs typeface="Arial" panose="020B0604020202020204" pitchFamily="34" charset="0"/>
              <a:sym typeface="Arial"/>
            </a:endParaRPr>
          </a:p>
          <a:p>
            <a:pPr lvl="0" algn="just"/>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Chính sách hỗ trợ</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a:t>
            </a:r>
            <a:r>
              <a:rPr lang="vi-VN" sz="1400">
                <a:latin typeface="Arial" panose="020B0604020202020204" pitchFamily="34" charset="0"/>
                <a:cs typeface="Arial" panose="020B0604020202020204" pitchFamily="34" charset="0"/>
              </a:rPr>
              <a:t>Thực thi chính sách chưa đồng bộ</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a:t>
            </a:r>
            <a:endParaRPr sz="1400">
              <a:latin typeface="Arial" panose="020B0604020202020204" pitchFamily="34" charset="0"/>
              <a:cs typeface="Arial" panose="020B0604020202020204" pitchFamily="34" charset="0"/>
            </a:endParaRPr>
          </a:p>
          <a:p>
            <a:pPr lvl="0" algn="just"/>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Công nghệ phát triển</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a:t>
            </a:r>
            <a:r>
              <a:rPr lang="vi-VN" sz="1400">
                <a:latin typeface="Arial" panose="020B0604020202020204" pitchFamily="34" charset="0"/>
                <a:cs typeface="Arial" panose="020B0604020202020204" pitchFamily="34" charset="0"/>
              </a:rPr>
              <a:t>Nguy cơ xuất hiện h</a:t>
            </a:r>
            <a:r>
              <a:rPr lang="en-US" sz="1400">
                <a:latin typeface="Arial" panose="020B0604020202020204" pitchFamily="34" charset="0"/>
                <a:cs typeface="Arial" panose="020B0604020202020204" pitchFamily="34" charset="0"/>
              </a:rPr>
              <a:t>à</a:t>
            </a:r>
            <a:r>
              <a:rPr lang="vi-VN" sz="1400">
                <a:latin typeface="Arial" panose="020B0604020202020204" pitchFamily="34" charset="0"/>
                <a:cs typeface="Arial" panose="020B0604020202020204" pitchFamily="34" charset="0"/>
              </a:rPr>
              <a:t>ng kém chất lượng, khó kiểm soát</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a:t>
            </a:r>
            <a:endParaRPr sz="1400">
              <a:latin typeface="Arial" panose="020B0604020202020204" pitchFamily="34" charset="0"/>
              <a:cs typeface="Arial" panose="020B0604020202020204" pitchFamily="34" charset="0"/>
            </a:endParaRPr>
          </a:p>
          <a:p>
            <a:pPr lvl="0" algn="just"/>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Năng l</a:t>
            </a:r>
            <a:r>
              <a:rPr lang="en-US" sz="1400" b="1">
                <a:solidFill>
                  <a:schemeClr val="dk1"/>
                </a:solidFill>
                <a:latin typeface="Arial" panose="020B0604020202020204" pitchFamily="34" charset="0"/>
                <a:ea typeface="Arial"/>
                <a:cs typeface="Arial" panose="020B0604020202020204" pitchFamily="34" charset="0"/>
                <a:sym typeface="Arial"/>
              </a:rPr>
              <a:t>ực nhân sự </a:t>
            </a:r>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doanh nghiệp</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a:t>
            </a:r>
            <a:r>
              <a:rPr lang="en-US" sz="1400">
                <a:latin typeface="Arial" panose="020B0604020202020204" pitchFamily="34" charset="0"/>
                <a:cs typeface="Arial" panose="020B0604020202020204" pitchFamily="34" charset="0"/>
              </a:rPr>
              <a:t>Thiếu cán bộ kỹ thuật có chuyên môn sâu để triển khai và vận hành</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a:t>
            </a:r>
            <a:endParaRPr sz="1400">
              <a:latin typeface="Arial" panose="020B0604020202020204" pitchFamily="34" charset="0"/>
              <a:cs typeface="Arial" panose="020B0604020202020204" pitchFamily="34" charset="0"/>
            </a:endParaRPr>
          </a:p>
          <a:p>
            <a:pPr lvl="0" algn="just"/>
            <a:r>
              <a:rPr lang="en-US" sz="1400" b="1" i="0" u="none" strike="noStrike" cap="none">
                <a:solidFill>
                  <a:schemeClr val="dk1"/>
                </a:solidFill>
                <a:latin typeface="Arial" panose="020B0604020202020204" pitchFamily="34" charset="0"/>
                <a:ea typeface="Arial"/>
                <a:cs typeface="Arial" panose="020B0604020202020204" pitchFamily="34" charset="0"/>
                <a:sym typeface="Arial"/>
              </a:rPr>
              <a:t>Nhiều nhà cung cấp</a:t>
            </a:r>
            <a:r>
              <a:rPr lang="en-US" sz="1400" b="0" i="0" u="none" strike="noStrike" cap="none">
                <a:solidFill>
                  <a:schemeClr val="dk1"/>
                </a:solidFill>
                <a:latin typeface="Arial" panose="020B0604020202020204" pitchFamily="34" charset="0"/>
                <a:ea typeface="Arial"/>
                <a:cs typeface="Arial" panose="020B0604020202020204" pitchFamily="34" charset="0"/>
                <a:sym typeface="Arial"/>
              </a:rPr>
              <a:t>: </a:t>
            </a:r>
            <a:r>
              <a:rPr lang="vi-VN" sz="1400">
                <a:latin typeface="Arial" panose="020B0604020202020204" pitchFamily="34" charset="0"/>
                <a:cs typeface="Arial" panose="020B0604020202020204" pitchFamily="34" charset="0"/>
              </a:rPr>
              <a:t>Thị trường phân mảnh, khó lựa chọn nhà cung cấp uy tín</a:t>
            </a:r>
            <a:endParaRPr sz="1400" b="0"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7" name="Slide Number Placeholder 6">
            <a:extLst>
              <a:ext uri="{FF2B5EF4-FFF2-40B4-BE49-F238E27FC236}">
                <a16:creationId xmlns:a16="http://schemas.microsoft.com/office/drawing/2014/main" id="{EDD13072-960E-6F30-34C3-5309EE5D04C1}"/>
              </a:ext>
            </a:extLst>
          </p:cNvPr>
          <p:cNvSpPr>
            <a:spLocks noGrp="1"/>
          </p:cNvSpPr>
          <p:nvPr>
            <p:ph type="sldNum" sz="quarter" idx="12"/>
          </p:nvPr>
        </p:nvSpPr>
        <p:spPr/>
        <p:txBody>
          <a:bodyPr/>
          <a:lstStyle/>
          <a:p>
            <a:fld id="{DDA70A67-A867-42F0-871F-01B78550C99D}" type="slidenum">
              <a:rPr lang="en-US" smtClean="0"/>
              <a:pPr/>
              <a:t>19</a:t>
            </a:fld>
            <a:endParaRPr lang="en-US" dirty="0"/>
          </a:p>
        </p:txBody>
      </p:sp>
    </p:spTree>
    <p:extLst>
      <p:ext uri="{BB962C8B-B14F-4D97-AF65-F5344CB8AC3E}">
        <p14:creationId xmlns:p14="http://schemas.microsoft.com/office/powerpoint/2010/main" val="3125296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1757680" y="2474691"/>
            <a:ext cx="8676640" cy="765313"/>
          </a:xfrm>
        </p:spPr>
        <p:txBody>
          <a:bodyPr>
            <a:noAutofit/>
          </a:bodyPr>
          <a:lstStyle/>
          <a:p>
            <a:r>
              <a:rPr lang="vi-VN"/>
              <a:t>Thị </a:t>
            </a:r>
            <a:r>
              <a:rPr lang="vi-VN" dirty="0"/>
              <a:t>trường TKNL trong công nghiệp, các rào cản và cơ hội đối với các ngân hàng thương mại</a:t>
            </a:r>
            <a:endParaRPr lang="en-US" dirty="0"/>
          </a:p>
        </p:txBody>
      </p:sp>
    </p:spTree>
    <p:extLst>
      <p:ext uri="{BB962C8B-B14F-4D97-AF65-F5344CB8AC3E}">
        <p14:creationId xmlns:p14="http://schemas.microsoft.com/office/powerpoint/2010/main" val="45728663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247;p34">
            <a:extLst>
              <a:ext uri="{FF2B5EF4-FFF2-40B4-BE49-F238E27FC236}">
                <a16:creationId xmlns:a16="http://schemas.microsoft.com/office/drawing/2014/main" id="{B37A4AD3-B8F7-4A23-A6A2-921664C344EC}"/>
              </a:ext>
            </a:extLst>
          </p:cNvPr>
          <p:cNvSpPr/>
          <p:nvPr/>
        </p:nvSpPr>
        <p:spPr>
          <a:xfrm>
            <a:off x="3952624" y="2921168"/>
            <a:ext cx="4286751" cy="101566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6000" b="1" i="0" u="none" strike="noStrike" cap="none">
                <a:solidFill>
                  <a:srgbClr val="000000"/>
                </a:solidFill>
                <a:latin typeface="Arial"/>
                <a:ea typeface="Arial"/>
                <a:cs typeface="Arial"/>
                <a:sym typeface="Arial"/>
              </a:rPr>
              <a:t>Thank you!</a:t>
            </a:r>
            <a:endParaRPr sz="6000" b="1" i="0" u="none" strike="noStrike" cap="none">
              <a:solidFill>
                <a:srgbClr val="000000"/>
              </a:solidFill>
              <a:latin typeface="Arial"/>
              <a:ea typeface="Arial"/>
              <a:cs typeface="Arial"/>
              <a:sym typeface="Arial"/>
            </a:endParaRPr>
          </a:p>
        </p:txBody>
      </p:sp>
      <p:sp>
        <p:nvSpPr>
          <p:cNvPr id="3" name="Slide Number Placeholder 2">
            <a:extLst>
              <a:ext uri="{FF2B5EF4-FFF2-40B4-BE49-F238E27FC236}">
                <a16:creationId xmlns:a16="http://schemas.microsoft.com/office/drawing/2014/main" id="{BD7C5FCA-828C-54D1-CB58-C254531C4666}"/>
              </a:ext>
            </a:extLst>
          </p:cNvPr>
          <p:cNvSpPr>
            <a:spLocks noGrp="1"/>
          </p:cNvSpPr>
          <p:nvPr>
            <p:ph type="sldNum" sz="quarter" idx="12"/>
          </p:nvPr>
        </p:nvSpPr>
        <p:spPr/>
        <p:txBody>
          <a:bodyPr/>
          <a:lstStyle/>
          <a:p>
            <a:fld id="{DDA70A67-A867-42F0-871F-01B78550C99D}" type="slidenum">
              <a:rPr lang="en-US" smtClean="0"/>
              <a:pPr/>
              <a:t>20</a:t>
            </a:fld>
            <a:endParaRPr lang="en-US" dirty="0"/>
          </a:p>
        </p:txBody>
      </p:sp>
    </p:spTree>
    <p:extLst>
      <p:ext uri="{BB962C8B-B14F-4D97-AF65-F5344CB8AC3E}">
        <p14:creationId xmlns:p14="http://schemas.microsoft.com/office/powerpoint/2010/main" val="2715494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9ABEA350-ED8A-487C-9BF8-8E988DFA3ADE}"/>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rmAutofit fontScale="975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vi-VN" sz="3000" b="1">
                <a:solidFill>
                  <a:schemeClr val="bg1"/>
                </a:solidFill>
                <a:latin typeface="+mn-lt"/>
              </a:rPr>
              <a:t>HIỆU QUẢ NĂNG LƯỢNG – LỢI ÍCH ĐEM LẠI</a:t>
            </a:r>
          </a:p>
        </p:txBody>
      </p:sp>
      <p:pic>
        <p:nvPicPr>
          <p:cNvPr id="3" name="Google Shape;58;p17">
            <a:extLst>
              <a:ext uri="{FF2B5EF4-FFF2-40B4-BE49-F238E27FC236}">
                <a16:creationId xmlns:a16="http://schemas.microsoft.com/office/drawing/2014/main" id="{A5D46BF8-69F5-459C-800B-DBB80E7EA7B9}"/>
              </a:ext>
            </a:extLst>
          </p:cNvPr>
          <p:cNvPicPr preferRelativeResize="0"/>
          <p:nvPr/>
        </p:nvPicPr>
        <p:blipFill rotWithShape="1">
          <a:blip r:embed="rId2">
            <a:alphaModFix/>
          </a:blip>
          <a:srcRect/>
          <a:stretch/>
        </p:blipFill>
        <p:spPr>
          <a:xfrm>
            <a:off x="898144" y="3640971"/>
            <a:ext cx="2787447" cy="2818321"/>
          </a:xfrm>
          <a:prstGeom prst="rect">
            <a:avLst/>
          </a:prstGeom>
          <a:noFill/>
          <a:ln>
            <a:noFill/>
          </a:ln>
        </p:spPr>
      </p:pic>
      <p:pic>
        <p:nvPicPr>
          <p:cNvPr id="4" name="Google Shape;59;p17">
            <a:extLst>
              <a:ext uri="{FF2B5EF4-FFF2-40B4-BE49-F238E27FC236}">
                <a16:creationId xmlns:a16="http://schemas.microsoft.com/office/drawing/2014/main" id="{922F79C2-7C8A-4FB3-949B-8999D74F21FD}"/>
              </a:ext>
            </a:extLst>
          </p:cNvPr>
          <p:cNvPicPr preferRelativeResize="0"/>
          <p:nvPr/>
        </p:nvPicPr>
        <p:blipFill rotWithShape="1">
          <a:blip r:embed="rId3">
            <a:alphaModFix/>
          </a:blip>
          <a:srcRect/>
          <a:stretch/>
        </p:blipFill>
        <p:spPr>
          <a:xfrm>
            <a:off x="7220255" y="4000617"/>
            <a:ext cx="4133544" cy="2458675"/>
          </a:xfrm>
          <a:prstGeom prst="rect">
            <a:avLst/>
          </a:prstGeom>
          <a:noFill/>
          <a:ln>
            <a:noFill/>
          </a:ln>
        </p:spPr>
      </p:pic>
      <p:pic>
        <p:nvPicPr>
          <p:cNvPr id="5" name="Google Shape;60;p17">
            <a:extLst>
              <a:ext uri="{FF2B5EF4-FFF2-40B4-BE49-F238E27FC236}">
                <a16:creationId xmlns:a16="http://schemas.microsoft.com/office/drawing/2014/main" id="{CDF4A038-016E-4FCD-88A6-F3A7C1A300EF}"/>
              </a:ext>
            </a:extLst>
          </p:cNvPr>
          <p:cNvPicPr preferRelativeResize="0"/>
          <p:nvPr/>
        </p:nvPicPr>
        <p:blipFill rotWithShape="1">
          <a:blip r:embed="rId4">
            <a:alphaModFix/>
          </a:blip>
          <a:srcRect/>
          <a:stretch/>
        </p:blipFill>
        <p:spPr>
          <a:xfrm>
            <a:off x="3685591" y="1999962"/>
            <a:ext cx="4222861" cy="2818320"/>
          </a:xfrm>
          <a:prstGeom prst="rect">
            <a:avLst/>
          </a:prstGeom>
          <a:noFill/>
          <a:ln>
            <a:noFill/>
          </a:ln>
        </p:spPr>
      </p:pic>
      <p:sp>
        <p:nvSpPr>
          <p:cNvPr id="6" name="Slide Number Placeholder 5">
            <a:extLst>
              <a:ext uri="{FF2B5EF4-FFF2-40B4-BE49-F238E27FC236}">
                <a16:creationId xmlns:a16="http://schemas.microsoft.com/office/drawing/2014/main" id="{5FC8987C-6AAB-50D9-FEE2-B4F2F1659214}"/>
              </a:ext>
            </a:extLst>
          </p:cNvPr>
          <p:cNvSpPr>
            <a:spLocks noGrp="1"/>
          </p:cNvSpPr>
          <p:nvPr>
            <p:ph type="sldNum" sz="quarter" idx="12"/>
          </p:nvPr>
        </p:nvSpPr>
        <p:spPr/>
        <p:txBody>
          <a:bodyPr/>
          <a:lstStyle/>
          <a:p>
            <a:fld id="{DDA70A67-A867-42F0-871F-01B78550C99D}" type="slidenum">
              <a:rPr lang="en-US" smtClean="0"/>
              <a:pPr/>
              <a:t>3</a:t>
            </a:fld>
            <a:endParaRPr lang="en-US" dirty="0"/>
          </a:p>
        </p:txBody>
      </p:sp>
    </p:spTree>
    <p:extLst>
      <p:ext uri="{BB962C8B-B14F-4D97-AF65-F5344CB8AC3E}">
        <p14:creationId xmlns:p14="http://schemas.microsoft.com/office/powerpoint/2010/main" val="8187491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3F6A6251-25EB-47B8-8202-E2767E7A4D18}"/>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Mục tiêu của Việt Nam về Tiết kiệm Năng l</a:t>
            </a:r>
            <a:r>
              <a:rPr lang="vi-VN" sz="3000" b="1">
                <a:solidFill>
                  <a:schemeClr val="bg1"/>
                </a:solidFill>
                <a:latin typeface="Arial" panose="020B0604020202020204" pitchFamily="34" charset="0"/>
                <a:cs typeface="Arial" panose="020B0604020202020204" pitchFamily="34" charset="0"/>
              </a:rPr>
              <a:t>ư</a:t>
            </a:r>
            <a:r>
              <a:rPr lang="en-US" sz="3000" b="1">
                <a:solidFill>
                  <a:schemeClr val="bg1"/>
                </a:solidFill>
                <a:latin typeface="Arial" panose="020B0604020202020204" pitchFamily="34" charset="0"/>
                <a:cs typeface="Arial" panose="020B0604020202020204" pitchFamily="34" charset="0"/>
              </a:rPr>
              <a:t>ợng</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67;p18">
            <a:extLst>
              <a:ext uri="{FF2B5EF4-FFF2-40B4-BE49-F238E27FC236}">
                <a16:creationId xmlns:a16="http://schemas.microsoft.com/office/drawing/2014/main" id="{7C5D05F8-B9E2-490D-8A70-9200F99C4BBA}"/>
              </a:ext>
            </a:extLst>
          </p:cNvPr>
          <p:cNvSpPr txBox="1"/>
          <p:nvPr/>
        </p:nvSpPr>
        <p:spPr>
          <a:xfrm>
            <a:off x="830423" y="1954964"/>
            <a:ext cx="7130819" cy="4401164"/>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Mục tiêu toàn quốc:</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Giai đoạn đến năm 2025: Đạt mức tiết kiệm 5 – 7% tổng năng lượng toàn quốc;</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Giai đoạn 2019 đến 2030: Đạt mức tiết kiệm 8 – 10% tổng năng lượng tiêu thụ toàn quốc, tương đương 60 triệu tấn TOE;</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Chỉ thị 20/CT-TTg của Thủ tướng Chính phủ: Tiết kiệm tối thiểu 2% điện năng tiêu thụ or 2% suất tiêu hao năng lượng đối với các đơn vị tiêu thụ từ 1 triệu kWh/năm trong giai đoạn 2023 – 2025. </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Mục tiêu trong ngành công nghiệp:</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100% cơ sở sử dụng năng lượng trọng điểm áp dụng hệ thống QLNL;</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Giảm mức tiêu hao năng lượng trung bình của các ngành;</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Tiếp cận giải pháp tiết kiệm năng lượng: Phấn đấu 90% khu công nghiệp và 70% cụm công nghiệp được tiếp cận, áp dụng giải pháp tiết kiệm năng lượng.</a:t>
            </a:r>
            <a:endParaRPr sz="140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Mục tiêu chung và định hướng:</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Hoàn thiện khung pháp lý: Tiếp tục xây dựng, hoàn thiện khung pháp lý về sử dụng năng lượng tiết kiệm và hiệu quả;</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Nâng cao nhận thức: Thay đổi hành vi sử dụng năng lượng của cơ quan, tổ chức, cộng đồng, cá nhân theo hướng tiết kiệm, hiệu quả;</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Thúc đẩy thị trường: Phát triển thị trường thiết bị hiệu suất cao, ESCO;</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Giảm tổn thất điện năng;</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Giảm phát thải khí nhà kính: Mục tiêu năm 2050 đạt Netzero.</a:t>
            </a:r>
            <a:endParaRPr sz="1400">
              <a:latin typeface="Arial" panose="020B0604020202020204" pitchFamily="34" charset="0"/>
              <a:cs typeface="Arial" panose="020B0604020202020204" pitchFamily="34" charset="0"/>
            </a:endParaRPr>
          </a:p>
        </p:txBody>
      </p:sp>
      <p:pic>
        <p:nvPicPr>
          <p:cNvPr id="4" name="Google Shape;68;p18">
            <a:extLst>
              <a:ext uri="{FF2B5EF4-FFF2-40B4-BE49-F238E27FC236}">
                <a16:creationId xmlns:a16="http://schemas.microsoft.com/office/drawing/2014/main" id="{5E181D02-48C4-4DA3-AA07-E38D40C71BA2}"/>
              </a:ext>
            </a:extLst>
          </p:cNvPr>
          <p:cNvPicPr preferRelativeResize="0"/>
          <p:nvPr/>
        </p:nvPicPr>
        <p:blipFill rotWithShape="1">
          <a:blip r:embed="rId2">
            <a:alphaModFix/>
          </a:blip>
          <a:srcRect/>
          <a:stretch/>
        </p:blipFill>
        <p:spPr>
          <a:xfrm>
            <a:off x="8070574" y="2703678"/>
            <a:ext cx="3696216" cy="2800741"/>
          </a:xfrm>
          <a:prstGeom prst="rect">
            <a:avLst/>
          </a:prstGeom>
          <a:noFill/>
          <a:ln>
            <a:noFill/>
          </a:ln>
        </p:spPr>
      </p:pic>
      <p:sp>
        <p:nvSpPr>
          <p:cNvPr id="5" name="Slide Number Placeholder 4">
            <a:extLst>
              <a:ext uri="{FF2B5EF4-FFF2-40B4-BE49-F238E27FC236}">
                <a16:creationId xmlns:a16="http://schemas.microsoft.com/office/drawing/2014/main" id="{6470ADD7-CA7F-841B-97CA-A1BD75F695B9}"/>
              </a:ext>
            </a:extLst>
          </p:cNvPr>
          <p:cNvSpPr>
            <a:spLocks noGrp="1"/>
          </p:cNvSpPr>
          <p:nvPr>
            <p:ph type="sldNum" sz="quarter" idx="12"/>
          </p:nvPr>
        </p:nvSpPr>
        <p:spPr/>
        <p:txBody>
          <a:bodyPr/>
          <a:lstStyle/>
          <a:p>
            <a:fld id="{DDA70A67-A867-42F0-871F-01B78550C99D}" type="slidenum">
              <a:rPr lang="en-US" smtClean="0"/>
              <a:pPr/>
              <a:t>4</a:t>
            </a:fld>
            <a:endParaRPr lang="en-US" dirty="0"/>
          </a:p>
        </p:txBody>
      </p:sp>
    </p:spTree>
    <p:extLst>
      <p:ext uri="{BB962C8B-B14F-4D97-AF65-F5344CB8AC3E}">
        <p14:creationId xmlns:p14="http://schemas.microsoft.com/office/powerpoint/2010/main" val="10489274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812AB8FE-470B-467A-9690-8507D4C74A81}"/>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Thảo luận</a:t>
            </a:r>
            <a:endParaRPr lang="vi-VN" sz="3000" b="1">
              <a:solidFill>
                <a:schemeClr val="bg1"/>
              </a:solidFill>
              <a:latin typeface="Arial" panose="020B0604020202020204" pitchFamily="34" charset="0"/>
              <a:cs typeface="Arial" panose="020B0604020202020204" pitchFamily="34" charset="0"/>
            </a:endParaRPr>
          </a:p>
        </p:txBody>
      </p:sp>
      <p:pic>
        <p:nvPicPr>
          <p:cNvPr id="3" name="Google Shape;75;p19">
            <a:extLst>
              <a:ext uri="{FF2B5EF4-FFF2-40B4-BE49-F238E27FC236}">
                <a16:creationId xmlns:a16="http://schemas.microsoft.com/office/drawing/2014/main" id="{FE58E46E-3A44-479E-A80D-95C3239233CF}"/>
              </a:ext>
            </a:extLst>
          </p:cNvPr>
          <p:cNvPicPr preferRelativeResize="0"/>
          <p:nvPr/>
        </p:nvPicPr>
        <p:blipFill rotWithShape="1">
          <a:blip r:embed="rId2">
            <a:alphaModFix/>
          </a:blip>
          <a:srcRect/>
          <a:stretch/>
        </p:blipFill>
        <p:spPr>
          <a:xfrm>
            <a:off x="6875849" y="2194911"/>
            <a:ext cx="4429743" cy="3305636"/>
          </a:xfrm>
          <a:prstGeom prst="rect">
            <a:avLst/>
          </a:prstGeom>
          <a:noFill/>
          <a:ln>
            <a:noFill/>
          </a:ln>
        </p:spPr>
      </p:pic>
      <p:sp>
        <p:nvSpPr>
          <p:cNvPr id="4" name="Google Shape;76;p19">
            <a:extLst>
              <a:ext uri="{FF2B5EF4-FFF2-40B4-BE49-F238E27FC236}">
                <a16:creationId xmlns:a16="http://schemas.microsoft.com/office/drawing/2014/main" id="{BD5ED25D-FB88-4CCA-903E-AAAFE77340A7}"/>
              </a:ext>
            </a:extLst>
          </p:cNvPr>
          <p:cNvSpPr txBox="1"/>
          <p:nvPr/>
        </p:nvSpPr>
        <p:spPr>
          <a:xfrm>
            <a:off x="886408" y="2455630"/>
            <a:ext cx="5514392" cy="707846"/>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Theo Anh/Chị làm sao để có đạt được mục tiêu đã đặt ra ?</a:t>
            </a:r>
            <a:endParaRPr sz="2000"/>
          </a:p>
        </p:txBody>
      </p:sp>
      <p:sp>
        <p:nvSpPr>
          <p:cNvPr id="5" name="Google Shape;77;p19">
            <a:extLst>
              <a:ext uri="{FF2B5EF4-FFF2-40B4-BE49-F238E27FC236}">
                <a16:creationId xmlns:a16="http://schemas.microsoft.com/office/drawing/2014/main" id="{BB92EB45-7E22-44C5-AF77-DEF6F3317BAC}"/>
              </a:ext>
            </a:extLst>
          </p:cNvPr>
          <p:cNvSpPr txBox="1"/>
          <p:nvPr/>
        </p:nvSpPr>
        <p:spPr>
          <a:xfrm>
            <a:off x="2262302" y="3633001"/>
            <a:ext cx="4199517" cy="1015622"/>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None/>
            </a:pPr>
            <a:r>
              <a:rPr lang="en-US" sz="2000" b="1" i="0" u="none" strike="noStrike" cap="none">
                <a:solidFill>
                  <a:srgbClr val="000000"/>
                </a:solidFill>
                <a:latin typeface="Arial"/>
                <a:ea typeface="Arial"/>
                <a:cs typeface="Arial"/>
                <a:sym typeface="Arial"/>
              </a:rPr>
              <a:t>Sử dụng năng lượng tiết kiệm và hiệu quả, đầu tư phát triển hiệu quả năng lượng</a:t>
            </a:r>
            <a:endParaRPr sz="2000" b="1" i="0" u="none" strike="noStrike" cap="none">
              <a:solidFill>
                <a:srgbClr val="000000"/>
              </a:solidFill>
              <a:latin typeface="Arial"/>
              <a:ea typeface="Arial"/>
              <a:cs typeface="Arial"/>
              <a:sym typeface="Arial"/>
            </a:endParaRPr>
          </a:p>
        </p:txBody>
      </p:sp>
      <p:sp>
        <p:nvSpPr>
          <p:cNvPr id="6" name="Google Shape;78;p19">
            <a:extLst>
              <a:ext uri="{FF2B5EF4-FFF2-40B4-BE49-F238E27FC236}">
                <a16:creationId xmlns:a16="http://schemas.microsoft.com/office/drawing/2014/main" id="{F5936864-8D27-43A3-9666-E940B06942C6}"/>
              </a:ext>
            </a:extLst>
          </p:cNvPr>
          <p:cNvSpPr/>
          <p:nvPr/>
        </p:nvSpPr>
        <p:spPr>
          <a:xfrm>
            <a:off x="886408" y="3682063"/>
            <a:ext cx="1035698" cy="760437"/>
          </a:xfrm>
          <a:prstGeom prst="rightArrow">
            <a:avLst>
              <a:gd name="adj1" fmla="val 50000"/>
              <a:gd name="adj2" fmla="val 50000"/>
            </a:avLst>
          </a:prstGeom>
          <a:solidFill>
            <a:schemeClr val="accent1"/>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 name="Slide Number Placeholder 6">
            <a:extLst>
              <a:ext uri="{FF2B5EF4-FFF2-40B4-BE49-F238E27FC236}">
                <a16:creationId xmlns:a16="http://schemas.microsoft.com/office/drawing/2014/main" id="{2A990F3B-A8AC-E183-0028-248C17D25EF8}"/>
              </a:ext>
            </a:extLst>
          </p:cNvPr>
          <p:cNvSpPr>
            <a:spLocks noGrp="1"/>
          </p:cNvSpPr>
          <p:nvPr>
            <p:ph type="sldNum" sz="quarter" idx="12"/>
          </p:nvPr>
        </p:nvSpPr>
        <p:spPr/>
        <p:txBody>
          <a:bodyPr/>
          <a:lstStyle/>
          <a:p>
            <a:fld id="{DDA70A67-A867-42F0-871F-01B78550C99D}" type="slidenum">
              <a:rPr lang="en-US" smtClean="0"/>
              <a:pPr/>
              <a:t>5</a:t>
            </a:fld>
            <a:endParaRPr lang="en-US" dirty="0"/>
          </a:p>
        </p:txBody>
      </p:sp>
    </p:spTree>
    <p:extLst>
      <p:ext uri="{BB962C8B-B14F-4D97-AF65-F5344CB8AC3E}">
        <p14:creationId xmlns:p14="http://schemas.microsoft.com/office/powerpoint/2010/main" val="4086209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p:tgtEl>
                                          <p:spTgt spid="6"/>
                                        </p:tgtEl>
                                        <p:attrNameLst>
                                          <p:attrName>ppt_y</p:attrName>
                                        </p:attrNameLst>
                                      </p:cBhvr>
                                      <p:tavLst>
                                        <p:tav tm="0">
                                          <p:val>
                                            <p:strVal val="#ppt_y+1"/>
                                          </p:val>
                                        </p:tav>
                                        <p:tav tm="100000">
                                          <p:val>
                                            <p:strVal val="#ppt_y"/>
                                          </p:val>
                                        </p:tav>
                                      </p:tavLst>
                                    </p:anim>
                                  </p:childTnLst>
                                </p:cTn>
                              </p:par>
                              <p:par>
                                <p:cTn id="8" presetID="2" presetClass="entr" presetSubtype="4"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705A8FA9-D73F-4BEF-9ECD-B44C5CB8BBA0}"/>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C</a:t>
            </a:r>
            <a:r>
              <a:rPr lang="vi-VN" sz="3000" b="1">
                <a:solidFill>
                  <a:schemeClr val="bg1"/>
                </a:solidFill>
                <a:latin typeface="Arial" panose="020B0604020202020204" pitchFamily="34" charset="0"/>
                <a:cs typeface="Arial" panose="020B0604020202020204" pitchFamily="34" charset="0"/>
              </a:rPr>
              <a:t>ơ</a:t>
            </a:r>
            <a:r>
              <a:rPr lang="en-US" sz="3000" b="1">
                <a:solidFill>
                  <a:schemeClr val="bg1"/>
                </a:solidFill>
                <a:latin typeface="Arial" panose="020B0604020202020204" pitchFamily="34" charset="0"/>
                <a:cs typeface="Arial" panose="020B0604020202020204" pitchFamily="34" charset="0"/>
              </a:rPr>
              <a:t> hội – Rào cản thúc đẩy EE</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85;p20">
            <a:extLst>
              <a:ext uri="{FF2B5EF4-FFF2-40B4-BE49-F238E27FC236}">
                <a16:creationId xmlns:a16="http://schemas.microsoft.com/office/drawing/2014/main" id="{1CB50CAE-178B-4BDD-8F47-6BF3B947D03F}"/>
              </a:ext>
            </a:extLst>
          </p:cNvPr>
          <p:cNvSpPr/>
          <p:nvPr/>
        </p:nvSpPr>
        <p:spPr>
          <a:xfrm>
            <a:off x="5085183" y="3321698"/>
            <a:ext cx="2278223" cy="1156996"/>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Dự án thúc đẩy hiệu quả năng lượng</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4" name="Google Shape;86;p20">
            <a:extLst>
              <a:ext uri="{FF2B5EF4-FFF2-40B4-BE49-F238E27FC236}">
                <a16:creationId xmlns:a16="http://schemas.microsoft.com/office/drawing/2014/main" id="{9A204C89-9EE3-4043-BEF3-D90707074F41}"/>
              </a:ext>
            </a:extLst>
          </p:cNvPr>
          <p:cNvSpPr/>
          <p:nvPr/>
        </p:nvSpPr>
        <p:spPr>
          <a:xfrm>
            <a:off x="7745964" y="3607479"/>
            <a:ext cx="1496007"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Rào cản</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5" name="Google Shape;87;p20">
            <a:extLst>
              <a:ext uri="{FF2B5EF4-FFF2-40B4-BE49-F238E27FC236}">
                <a16:creationId xmlns:a16="http://schemas.microsoft.com/office/drawing/2014/main" id="{76CCABED-FBF0-4F31-AA85-B5186A7184D0}"/>
              </a:ext>
            </a:extLst>
          </p:cNvPr>
          <p:cNvSpPr/>
          <p:nvPr/>
        </p:nvSpPr>
        <p:spPr>
          <a:xfrm>
            <a:off x="3206618" y="3607479"/>
            <a:ext cx="1496007"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Cơ hội</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cxnSp>
        <p:nvCxnSpPr>
          <p:cNvPr id="6" name="Google Shape;89;p20">
            <a:extLst>
              <a:ext uri="{FF2B5EF4-FFF2-40B4-BE49-F238E27FC236}">
                <a16:creationId xmlns:a16="http://schemas.microsoft.com/office/drawing/2014/main" id="{49B5A112-B66E-4AA8-BD0A-16190B932B74}"/>
              </a:ext>
            </a:extLst>
          </p:cNvPr>
          <p:cNvCxnSpPr>
            <a:stCxn id="3" idx="3"/>
            <a:endCxn id="4" idx="1"/>
          </p:cNvCxnSpPr>
          <p:nvPr/>
        </p:nvCxnSpPr>
        <p:spPr>
          <a:xfrm>
            <a:off x="7363406" y="3900196"/>
            <a:ext cx="382500" cy="6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7" name="Google Shape;90;p20">
            <a:extLst>
              <a:ext uri="{FF2B5EF4-FFF2-40B4-BE49-F238E27FC236}">
                <a16:creationId xmlns:a16="http://schemas.microsoft.com/office/drawing/2014/main" id="{5D3FBE56-D033-4BBF-892A-0B5A0581433A}"/>
              </a:ext>
            </a:extLst>
          </p:cNvPr>
          <p:cNvSpPr/>
          <p:nvPr/>
        </p:nvSpPr>
        <p:spPr>
          <a:xfrm>
            <a:off x="9857792" y="2068476"/>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Tài chính</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8" name="Google Shape;91;p20">
            <a:extLst>
              <a:ext uri="{FF2B5EF4-FFF2-40B4-BE49-F238E27FC236}">
                <a16:creationId xmlns:a16="http://schemas.microsoft.com/office/drawing/2014/main" id="{B6D0653D-96A9-4041-9CC6-3BF7A992F95F}"/>
              </a:ext>
            </a:extLst>
          </p:cNvPr>
          <p:cNvSpPr/>
          <p:nvPr/>
        </p:nvSpPr>
        <p:spPr>
          <a:xfrm>
            <a:off x="9857792" y="3321698"/>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Nhận thức</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9" name="Google Shape;92;p20">
            <a:extLst>
              <a:ext uri="{FF2B5EF4-FFF2-40B4-BE49-F238E27FC236}">
                <a16:creationId xmlns:a16="http://schemas.microsoft.com/office/drawing/2014/main" id="{D72710A6-E87F-4420-A9A2-2E4686109F0C}"/>
              </a:ext>
            </a:extLst>
          </p:cNvPr>
          <p:cNvSpPr/>
          <p:nvPr/>
        </p:nvSpPr>
        <p:spPr>
          <a:xfrm>
            <a:off x="9870229" y="4574920"/>
            <a:ext cx="1578432"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Quy định nhà nước</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0" name="Google Shape;93;p20">
            <a:extLst>
              <a:ext uri="{FF2B5EF4-FFF2-40B4-BE49-F238E27FC236}">
                <a16:creationId xmlns:a16="http://schemas.microsoft.com/office/drawing/2014/main" id="{F978618B-7D87-43FA-902F-1BD5FCA0228E}"/>
              </a:ext>
            </a:extLst>
          </p:cNvPr>
          <p:cNvSpPr/>
          <p:nvPr/>
        </p:nvSpPr>
        <p:spPr>
          <a:xfrm>
            <a:off x="9857791" y="5828142"/>
            <a:ext cx="1590870"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Công nghệ,</a:t>
            </a:r>
            <a:endParaRPr sz="1600">
              <a:latin typeface="Arial" panose="020B0604020202020204" pitchFamily="34" charset="0"/>
              <a:cs typeface="Arial" panose="020B0604020202020204" pitchFamily="34" charset="0"/>
            </a:endParaRPr>
          </a:p>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 nhân lực</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cxnSp>
        <p:nvCxnSpPr>
          <p:cNvPr id="11" name="Google Shape;94;p20">
            <a:extLst>
              <a:ext uri="{FF2B5EF4-FFF2-40B4-BE49-F238E27FC236}">
                <a16:creationId xmlns:a16="http://schemas.microsoft.com/office/drawing/2014/main" id="{15EF5F7E-C677-43AA-81CE-D0633B0DD997}"/>
              </a:ext>
            </a:extLst>
          </p:cNvPr>
          <p:cNvCxnSpPr>
            <a:stCxn id="4" idx="3"/>
            <a:endCxn id="7" idx="1"/>
          </p:cNvCxnSpPr>
          <p:nvPr/>
        </p:nvCxnSpPr>
        <p:spPr>
          <a:xfrm rot="10800000" flipH="1">
            <a:off x="9241971" y="2361195"/>
            <a:ext cx="615900" cy="15390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2" name="Google Shape;95;p20">
            <a:extLst>
              <a:ext uri="{FF2B5EF4-FFF2-40B4-BE49-F238E27FC236}">
                <a16:creationId xmlns:a16="http://schemas.microsoft.com/office/drawing/2014/main" id="{EAE0F04C-5FC3-429A-B635-A1BEFC440755}"/>
              </a:ext>
            </a:extLst>
          </p:cNvPr>
          <p:cNvCxnSpPr>
            <a:stCxn id="4" idx="3"/>
            <a:endCxn id="8" idx="1"/>
          </p:cNvCxnSpPr>
          <p:nvPr/>
        </p:nvCxnSpPr>
        <p:spPr>
          <a:xfrm rot="10800000" flipH="1">
            <a:off x="9241971" y="3614295"/>
            <a:ext cx="615900" cy="2859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3" name="Google Shape;96;p20">
            <a:extLst>
              <a:ext uri="{FF2B5EF4-FFF2-40B4-BE49-F238E27FC236}">
                <a16:creationId xmlns:a16="http://schemas.microsoft.com/office/drawing/2014/main" id="{1BF7EFF4-A1DF-422C-A552-A492D86DBF8C}"/>
              </a:ext>
            </a:extLst>
          </p:cNvPr>
          <p:cNvCxnSpPr>
            <a:stCxn id="4" idx="3"/>
            <a:endCxn id="9" idx="1"/>
          </p:cNvCxnSpPr>
          <p:nvPr/>
        </p:nvCxnSpPr>
        <p:spPr>
          <a:xfrm>
            <a:off x="9241971" y="3900195"/>
            <a:ext cx="628200" cy="967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4" name="Google Shape;97;p20">
            <a:extLst>
              <a:ext uri="{FF2B5EF4-FFF2-40B4-BE49-F238E27FC236}">
                <a16:creationId xmlns:a16="http://schemas.microsoft.com/office/drawing/2014/main" id="{48799CE4-C256-4E66-AE37-AAC7826B0B20}"/>
              </a:ext>
            </a:extLst>
          </p:cNvPr>
          <p:cNvCxnSpPr>
            <a:stCxn id="4" idx="3"/>
            <a:endCxn id="10" idx="1"/>
          </p:cNvCxnSpPr>
          <p:nvPr/>
        </p:nvCxnSpPr>
        <p:spPr>
          <a:xfrm>
            <a:off x="9241971" y="3900195"/>
            <a:ext cx="615900" cy="22206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15" name="Google Shape;98;p20">
            <a:extLst>
              <a:ext uri="{FF2B5EF4-FFF2-40B4-BE49-F238E27FC236}">
                <a16:creationId xmlns:a16="http://schemas.microsoft.com/office/drawing/2014/main" id="{E1A4E775-5ECB-4086-B05A-FC64BF5F0DBD}"/>
              </a:ext>
            </a:extLst>
          </p:cNvPr>
          <p:cNvSpPr/>
          <p:nvPr/>
        </p:nvSpPr>
        <p:spPr>
          <a:xfrm>
            <a:off x="838200" y="2068476"/>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Nhu cầu NL tăng</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6" name="Google Shape;99;p20">
            <a:extLst>
              <a:ext uri="{FF2B5EF4-FFF2-40B4-BE49-F238E27FC236}">
                <a16:creationId xmlns:a16="http://schemas.microsoft.com/office/drawing/2014/main" id="{26239572-D8CA-48B3-BC37-0256BE1EA4C4}"/>
              </a:ext>
            </a:extLst>
          </p:cNvPr>
          <p:cNvSpPr/>
          <p:nvPr/>
        </p:nvSpPr>
        <p:spPr>
          <a:xfrm>
            <a:off x="838199" y="3321698"/>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Chính sách, cam kết</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7" name="Google Shape;100;p20">
            <a:extLst>
              <a:ext uri="{FF2B5EF4-FFF2-40B4-BE49-F238E27FC236}">
                <a16:creationId xmlns:a16="http://schemas.microsoft.com/office/drawing/2014/main" id="{154063F3-A60A-45C2-A5B2-9B10317AC759}"/>
              </a:ext>
            </a:extLst>
          </p:cNvPr>
          <p:cNvSpPr/>
          <p:nvPr/>
        </p:nvSpPr>
        <p:spPr>
          <a:xfrm>
            <a:off x="838199" y="4567984"/>
            <a:ext cx="1590869" cy="585432"/>
          </a:xfrm>
          <a:prstGeom prst="roundRect">
            <a:avLst>
              <a:gd name="adj" fmla="val 16667"/>
            </a:avLst>
          </a:prstGeom>
          <a:no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Sự hỗ trợ</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sp>
        <p:nvSpPr>
          <p:cNvPr id="18" name="Google Shape;101;p20">
            <a:extLst>
              <a:ext uri="{FF2B5EF4-FFF2-40B4-BE49-F238E27FC236}">
                <a16:creationId xmlns:a16="http://schemas.microsoft.com/office/drawing/2014/main" id="{2B4BE0A3-A0B1-4504-87C8-0438C6873246}"/>
              </a:ext>
            </a:extLst>
          </p:cNvPr>
          <p:cNvSpPr/>
          <p:nvPr/>
        </p:nvSpPr>
        <p:spPr>
          <a:xfrm>
            <a:off x="838199" y="5821206"/>
            <a:ext cx="1590869"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600" b="1" i="0" u="none" strike="noStrike" cap="none">
                <a:solidFill>
                  <a:schemeClr val="dk1"/>
                </a:solidFill>
                <a:latin typeface="Arial" panose="020B0604020202020204" pitchFamily="34" charset="0"/>
                <a:ea typeface="Arial"/>
                <a:cs typeface="Arial" panose="020B0604020202020204" pitchFamily="34" charset="0"/>
                <a:sym typeface="Arial"/>
              </a:rPr>
              <a:t>Công nghệ</a:t>
            </a:r>
            <a:endParaRPr sz="1600" b="1" i="0" u="none" strike="noStrike" cap="none">
              <a:solidFill>
                <a:schemeClr val="dk1"/>
              </a:solidFill>
              <a:latin typeface="Arial" panose="020B0604020202020204" pitchFamily="34" charset="0"/>
              <a:ea typeface="Arial"/>
              <a:cs typeface="Arial" panose="020B0604020202020204" pitchFamily="34" charset="0"/>
              <a:sym typeface="Arial"/>
            </a:endParaRPr>
          </a:p>
        </p:txBody>
      </p:sp>
      <p:cxnSp>
        <p:nvCxnSpPr>
          <p:cNvPr id="19" name="Google Shape;102;p20">
            <a:extLst>
              <a:ext uri="{FF2B5EF4-FFF2-40B4-BE49-F238E27FC236}">
                <a16:creationId xmlns:a16="http://schemas.microsoft.com/office/drawing/2014/main" id="{69DA0AF6-60B4-4BA9-8B77-5021D4B7005C}"/>
              </a:ext>
            </a:extLst>
          </p:cNvPr>
          <p:cNvCxnSpPr>
            <a:stCxn id="5" idx="1"/>
            <a:endCxn id="15" idx="3"/>
          </p:cNvCxnSpPr>
          <p:nvPr/>
        </p:nvCxnSpPr>
        <p:spPr>
          <a:xfrm rot="10800000">
            <a:off x="2429018" y="2361195"/>
            <a:ext cx="777600" cy="15390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20" name="Google Shape;105;p20">
            <a:extLst>
              <a:ext uri="{FF2B5EF4-FFF2-40B4-BE49-F238E27FC236}">
                <a16:creationId xmlns:a16="http://schemas.microsoft.com/office/drawing/2014/main" id="{5484CDD6-261B-4833-BE6C-A4CF1AF66018}"/>
              </a:ext>
            </a:extLst>
          </p:cNvPr>
          <p:cNvCxnSpPr>
            <a:stCxn id="5" idx="1"/>
            <a:endCxn id="18" idx="3"/>
          </p:cNvCxnSpPr>
          <p:nvPr/>
        </p:nvCxnSpPr>
        <p:spPr>
          <a:xfrm flipH="1">
            <a:off x="2429018" y="3900195"/>
            <a:ext cx="777600" cy="22137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21" name="Google Shape;103;p20">
            <a:extLst>
              <a:ext uri="{FF2B5EF4-FFF2-40B4-BE49-F238E27FC236}">
                <a16:creationId xmlns:a16="http://schemas.microsoft.com/office/drawing/2014/main" id="{2D244853-DADA-416B-B330-6F2D44365DB6}"/>
              </a:ext>
            </a:extLst>
          </p:cNvPr>
          <p:cNvCxnSpPr/>
          <p:nvPr/>
        </p:nvCxnSpPr>
        <p:spPr>
          <a:xfrm rot="10800000">
            <a:off x="2429018" y="3614295"/>
            <a:ext cx="777600" cy="2859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22" name="Google Shape;104;p20">
            <a:extLst>
              <a:ext uri="{FF2B5EF4-FFF2-40B4-BE49-F238E27FC236}">
                <a16:creationId xmlns:a16="http://schemas.microsoft.com/office/drawing/2014/main" id="{00E267AC-53D4-487E-80FD-5F84BFD7F400}"/>
              </a:ext>
            </a:extLst>
          </p:cNvPr>
          <p:cNvCxnSpPr/>
          <p:nvPr/>
        </p:nvCxnSpPr>
        <p:spPr>
          <a:xfrm flipH="1">
            <a:off x="2429018" y="3900195"/>
            <a:ext cx="777600" cy="9606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23" name="Google Shape;88;p20">
            <a:extLst>
              <a:ext uri="{FF2B5EF4-FFF2-40B4-BE49-F238E27FC236}">
                <a16:creationId xmlns:a16="http://schemas.microsoft.com/office/drawing/2014/main" id="{AE944F98-9E61-40BC-BBA5-A33FBD93B486}"/>
              </a:ext>
            </a:extLst>
          </p:cNvPr>
          <p:cNvCxnSpPr/>
          <p:nvPr/>
        </p:nvCxnSpPr>
        <p:spPr>
          <a:xfrm flipH="1">
            <a:off x="4702683" y="3900196"/>
            <a:ext cx="382500" cy="600"/>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24" name="Slide Number Placeholder 23">
            <a:extLst>
              <a:ext uri="{FF2B5EF4-FFF2-40B4-BE49-F238E27FC236}">
                <a16:creationId xmlns:a16="http://schemas.microsoft.com/office/drawing/2014/main" id="{9123E63F-5319-2CA4-DDA0-86FFF2A23798}"/>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Tree>
    <p:extLst>
      <p:ext uri="{BB962C8B-B14F-4D97-AF65-F5344CB8AC3E}">
        <p14:creationId xmlns:p14="http://schemas.microsoft.com/office/powerpoint/2010/main" val="17176810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2407D1BE-4CE5-4ABC-8CE9-F2B8F0005716}"/>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Rào cản thúc đẩy EE</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12;p21">
            <a:extLst>
              <a:ext uri="{FF2B5EF4-FFF2-40B4-BE49-F238E27FC236}">
                <a16:creationId xmlns:a16="http://schemas.microsoft.com/office/drawing/2014/main" id="{0E746A2E-EAE4-40EF-BA29-456E1357F66E}"/>
              </a:ext>
            </a:extLst>
          </p:cNvPr>
          <p:cNvSpPr/>
          <p:nvPr/>
        </p:nvSpPr>
        <p:spPr>
          <a:xfrm>
            <a:off x="3570296" y="2020433"/>
            <a:ext cx="1496007"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1" i="0" u="none" strike="noStrike" cap="none">
                <a:solidFill>
                  <a:schemeClr val="dk1"/>
                </a:solidFill>
                <a:latin typeface="Arial"/>
                <a:ea typeface="Arial"/>
                <a:cs typeface="Arial"/>
                <a:sym typeface="Arial"/>
              </a:rPr>
              <a:t>Tài chính</a:t>
            </a:r>
            <a:endParaRPr sz="1800" b="1" i="0" u="none" strike="noStrike" cap="none">
              <a:solidFill>
                <a:schemeClr val="dk1"/>
              </a:solidFill>
              <a:latin typeface="Arial"/>
              <a:ea typeface="Arial"/>
              <a:cs typeface="Arial"/>
              <a:sym typeface="Arial"/>
            </a:endParaRPr>
          </a:p>
        </p:txBody>
      </p:sp>
      <p:sp>
        <p:nvSpPr>
          <p:cNvPr id="4" name="Google Shape;113;p21">
            <a:extLst>
              <a:ext uri="{FF2B5EF4-FFF2-40B4-BE49-F238E27FC236}">
                <a16:creationId xmlns:a16="http://schemas.microsoft.com/office/drawing/2014/main" id="{48F4CC7C-2717-4E0C-8276-71007E302CFE}"/>
              </a:ext>
            </a:extLst>
          </p:cNvPr>
          <p:cNvSpPr/>
          <p:nvPr/>
        </p:nvSpPr>
        <p:spPr>
          <a:xfrm>
            <a:off x="3570296" y="3317924"/>
            <a:ext cx="1496007"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1" i="0" u="none" strike="noStrike" cap="none">
                <a:solidFill>
                  <a:schemeClr val="dk1"/>
                </a:solidFill>
                <a:latin typeface="Arial"/>
                <a:ea typeface="Arial"/>
                <a:cs typeface="Arial"/>
                <a:sym typeface="Arial"/>
              </a:rPr>
              <a:t>Nhận thức</a:t>
            </a:r>
            <a:endParaRPr sz="1800" b="1" i="0" u="none" strike="noStrike" cap="none">
              <a:solidFill>
                <a:schemeClr val="dk1"/>
              </a:solidFill>
              <a:latin typeface="Arial"/>
              <a:ea typeface="Arial"/>
              <a:cs typeface="Arial"/>
              <a:sym typeface="Arial"/>
            </a:endParaRPr>
          </a:p>
        </p:txBody>
      </p:sp>
      <p:sp>
        <p:nvSpPr>
          <p:cNvPr id="5" name="Google Shape;114;p21">
            <a:extLst>
              <a:ext uri="{FF2B5EF4-FFF2-40B4-BE49-F238E27FC236}">
                <a16:creationId xmlns:a16="http://schemas.microsoft.com/office/drawing/2014/main" id="{2A60BDD2-56AD-4005-A39D-77F4EA7E11BA}"/>
              </a:ext>
            </a:extLst>
          </p:cNvPr>
          <p:cNvSpPr txBox="1"/>
          <p:nvPr/>
        </p:nvSpPr>
        <p:spPr>
          <a:xfrm>
            <a:off x="5903838" y="1975844"/>
            <a:ext cx="5698152" cy="954067"/>
          </a:xfrm>
          <a:prstGeom prst="rect">
            <a:avLst/>
          </a:prstGeom>
          <a:solidFill>
            <a:schemeClr val="bg1"/>
          </a:solidFill>
          <a:ln>
            <a:solidFill>
              <a:schemeClr val="accent5"/>
            </a:solid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600"/>
              <a:buFont typeface="Arial"/>
              <a:buChar char="-"/>
            </a:pPr>
            <a:r>
              <a:rPr lang="vi-VN" sz="1400" b="0" i="0" u="none" strike="noStrike" cap="none" dirty="0">
                <a:solidFill>
                  <a:srgbClr val="000000"/>
                </a:solidFill>
                <a:latin typeface="Arial"/>
                <a:ea typeface="Arial"/>
                <a:cs typeface="Arial"/>
                <a:sym typeface="Arial"/>
              </a:rPr>
              <a:t>Chi phí đầu tư, ngân sách cho EE không quá nhiều ;</a:t>
            </a:r>
          </a:p>
          <a:p>
            <a:pPr marL="285750" marR="0" lvl="0" indent="-285750" algn="l" rtl="0">
              <a:lnSpc>
                <a:spcPct val="100000"/>
              </a:lnSpc>
              <a:spcBef>
                <a:spcPts val="0"/>
              </a:spcBef>
              <a:spcAft>
                <a:spcPts val="0"/>
              </a:spcAft>
              <a:buClr>
                <a:srgbClr val="000000"/>
              </a:buClr>
              <a:buSzPts val="1600"/>
              <a:buFont typeface="Arial"/>
              <a:buChar char="-"/>
            </a:pPr>
            <a:r>
              <a:rPr lang="vi-VN" sz="1400" b="0" i="0" u="none" strike="noStrike" cap="none" dirty="0">
                <a:solidFill>
                  <a:srgbClr val="000000"/>
                </a:solidFill>
                <a:latin typeface="Arial"/>
                <a:ea typeface="Arial"/>
                <a:cs typeface="Arial"/>
                <a:sym typeface="Arial"/>
              </a:rPr>
              <a:t>Chưa tiếp cận được nguồn vốn cho EE;</a:t>
            </a:r>
          </a:p>
          <a:p>
            <a:pPr marL="285750" marR="0" lvl="0" indent="-285750" algn="l" rtl="0">
              <a:lnSpc>
                <a:spcPct val="100000"/>
              </a:lnSpc>
              <a:spcBef>
                <a:spcPts val="0"/>
              </a:spcBef>
              <a:spcAft>
                <a:spcPts val="0"/>
              </a:spcAft>
              <a:buClr>
                <a:srgbClr val="000000"/>
              </a:buClr>
              <a:buSzPts val="1600"/>
              <a:buFont typeface="Arial"/>
              <a:buChar char="-"/>
            </a:pPr>
            <a:r>
              <a:rPr lang="vi-VN" sz="1400" b="0" i="0" u="none" strike="noStrike" cap="none" dirty="0">
                <a:solidFill>
                  <a:srgbClr val="000000"/>
                </a:solidFill>
                <a:latin typeface="Arial"/>
                <a:ea typeface="Arial"/>
                <a:cs typeface="Arial"/>
                <a:sym typeface="Arial"/>
              </a:rPr>
              <a:t>Ưu tiên tài chính cho các giải pháp ngắn hạn, chưa có định hướng phát triển bền vững.</a:t>
            </a:r>
          </a:p>
        </p:txBody>
      </p:sp>
      <p:sp>
        <p:nvSpPr>
          <p:cNvPr id="6" name="Google Shape;115;p21">
            <a:extLst>
              <a:ext uri="{FF2B5EF4-FFF2-40B4-BE49-F238E27FC236}">
                <a16:creationId xmlns:a16="http://schemas.microsoft.com/office/drawing/2014/main" id="{B3AB8FE3-B7E1-46D6-9202-91C34C64695D}"/>
              </a:ext>
            </a:extLst>
          </p:cNvPr>
          <p:cNvSpPr/>
          <p:nvPr/>
        </p:nvSpPr>
        <p:spPr>
          <a:xfrm>
            <a:off x="5066303" y="2268832"/>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7" name="Google Shape;116;p21">
            <a:extLst>
              <a:ext uri="{FF2B5EF4-FFF2-40B4-BE49-F238E27FC236}">
                <a16:creationId xmlns:a16="http://schemas.microsoft.com/office/drawing/2014/main" id="{CE3D346D-D1B4-4167-9B46-A1ADF1B1BF1A}"/>
              </a:ext>
            </a:extLst>
          </p:cNvPr>
          <p:cNvSpPr txBox="1"/>
          <p:nvPr/>
        </p:nvSpPr>
        <p:spPr>
          <a:xfrm>
            <a:off x="5903838" y="3118215"/>
            <a:ext cx="5710129" cy="984845"/>
          </a:xfrm>
          <a:prstGeom prst="rect">
            <a:avLst/>
          </a:prstGeom>
          <a:solidFill>
            <a:schemeClr val="bg1"/>
          </a:solidFill>
          <a:ln>
            <a:solidFill>
              <a:schemeClr val="accent5"/>
            </a:solidFill>
          </a:ln>
        </p:spPr>
        <p:txBody>
          <a:bodyPr spcFirstLastPara="1" wrap="square" lIns="91425" tIns="45700" rIns="91425" bIns="45700" anchor="t" anchorCtr="0">
            <a:spAutoFit/>
          </a:bodyPr>
          <a:lstStyle>
            <a:defPPr>
              <a:defRPr lang="en-US"/>
            </a:defPPr>
            <a:lvl1pPr marL="285750" marR="0" lvl="0" indent="-285750">
              <a:lnSpc>
                <a:spcPct val="100000"/>
              </a:lnSpc>
              <a:spcBef>
                <a:spcPts val="0"/>
              </a:spcBef>
              <a:spcAft>
                <a:spcPts val="0"/>
              </a:spcAft>
              <a:buClr>
                <a:srgbClr val="000000"/>
              </a:buClr>
              <a:buSzPts val="1600"/>
              <a:buFont typeface="Arial"/>
              <a:buChar char="-"/>
              <a:defRPr sz="1600" b="0" i="0" u="none" strike="noStrike" cap="none">
                <a:solidFill>
                  <a:srgbClr val="000000"/>
                </a:solidFill>
                <a:latin typeface="Arial"/>
                <a:ea typeface="Arial"/>
                <a:cs typeface="Arial"/>
              </a:defRPr>
            </a:lvl1pPr>
          </a:lstStyle>
          <a:p>
            <a:r>
              <a:rPr lang="vi-VN" sz="1400" dirty="0"/>
              <a:t>Các chương trình phổ biến kiến thức, thông tin về tiết kiệm còn hạn chế;</a:t>
            </a:r>
          </a:p>
          <a:p>
            <a:r>
              <a:rPr lang="vi-VN" sz="1400" dirty="0"/>
              <a:t>Thiếu các thiết bị đánh giá để cho ra kết quả rõ ràng trực quan;</a:t>
            </a:r>
          </a:p>
          <a:p>
            <a:r>
              <a:rPr lang="vi-VN" sz="1400" dirty="0"/>
              <a:t>Tâm lý e ngại khi phải thay đổi.</a:t>
            </a:r>
          </a:p>
        </p:txBody>
      </p:sp>
      <p:sp>
        <p:nvSpPr>
          <p:cNvPr id="8" name="Google Shape;117;p21">
            <a:extLst>
              <a:ext uri="{FF2B5EF4-FFF2-40B4-BE49-F238E27FC236}">
                <a16:creationId xmlns:a16="http://schemas.microsoft.com/office/drawing/2014/main" id="{11CFA9F3-C04B-4082-B03C-1FC1697AB230}"/>
              </a:ext>
            </a:extLst>
          </p:cNvPr>
          <p:cNvSpPr/>
          <p:nvPr/>
        </p:nvSpPr>
        <p:spPr>
          <a:xfrm>
            <a:off x="5079057" y="3541674"/>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9" name="Google Shape;118;p21">
            <a:extLst>
              <a:ext uri="{FF2B5EF4-FFF2-40B4-BE49-F238E27FC236}">
                <a16:creationId xmlns:a16="http://schemas.microsoft.com/office/drawing/2014/main" id="{A5C8ADC2-190C-4509-94F1-5E9BA5D569C3}"/>
              </a:ext>
            </a:extLst>
          </p:cNvPr>
          <p:cNvSpPr/>
          <p:nvPr/>
        </p:nvSpPr>
        <p:spPr>
          <a:xfrm>
            <a:off x="3583050" y="4519301"/>
            <a:ext cx="1496007"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1" i="0" u="none" strike="noStrike" cap="none">
                <a:solidFill>
                  <a:schemeClr val="dk1"/>
                </a:solidFill>
                <a:latin typeface="Arial"/>
                <a:ea typeface="Arial"/>
                <a:cs typeface="Arial"/>
                <a:sym typeface="Arial"/>
              </a:rPr>
              <a:t>Quy định nhà nước</a:t>
            </a:r>
            <a:endParaRPr sz="1800" b="1" i="0" u="none" strike="noStrike" cap="none">
              <a:solidFill>
                <a:schemeClr val="dk1"/>
              </a:solidFill>
              <a:latin typeface="Arial"/>
              <a:ea typeface="Arial"/>
              <a:cs typeface="Arial"/>
              <a:sym typeface="Arial"/>
            </a:endParaRPr>
          </a:p>
        </p:txBody>
      </p:sp>
      <p:sp>
        <p:nvSpPr>
          <p:cNvPr id="10" name="Google Shape;119;p21">
            <a:extLst>
              <a:ext uri="{FF2B5EF4-FFF2-40B4-BE49-F238E27FC236}">
                <a16:creationId xmlns:a16="http://schemas.microsoft.com/office/drawing/2014/main" id="{FAC9703D-39FB-4BFB-8F94-8EC04474D41E}"/>
              </a:ext>
            </a:extLst>
          </p:cNvPr>
          <p:cNvSpPr txBox="1"/>
          <p:nvPr/>
        </p:nvSpPr>
        <p:spPr>
          <a:xfrm>
            <a:off x="5915815" y="4291364"/>
            <a:ext cx="5710129" cy="954067"/>
          </a:xfrm>
          <a:prstGeom prst="rect">
            <a:avLst/>
          </a:prstGeom>
          <a:solidFill>
            <a:schemeClr val="bg1"/>
          </a:solidFill>
          <a:ln>
            <a:solidFill>
              <a:schemeClr val="accent5"/>
            </a:solidFill>
          </a:ln>
        </p:spPr>
        <p:txBody>
          <a:bodyPr spcFirstLastPara="1" wrap="square" lIns="91425" tIns="45700" rIns="91425" bIns="45700" anchor="t" anchorCtr="0">
            <a:spAutoFit/>
          </a:bodyPr>
          <a:lstStyle>
            <a:defPPr>
              <a:defRPr lang="en-US"/>
            </a:defPPr>
            <a:lvl1pPr marL="285750" marR="0" lvl="0" indent="-285750">
              <a:lnSpc>
                <a:spcPct val="100000"/>
              </a:lnSpc>
              <a:spcBef>
                <a:spcPts val="0"/>
              </a:spcBef>
              <a:spcAft>
                <a:spcPts val="0"/>
              </a:spcAft>
              <a:buClr>
                <a:srgbClr val="000000"/>
              </a:buClr>
              <a:buSzPts val="1600"/>
              <a:buFont typeface="Arial"/>
              <a:buChar char="-"/>
              <a:defRPr sz="1400" b="0" i="0" u="none" strike="noStrike" cap="none">
                <a:solidFill>
                  <a:srgbClr val="000000"/>
                </a:solidFill>
                <a:latin typeface="Arial"/>
                <a:ea typeface="Arial"/>
                <a:cs typeface="Arial"/>
              </a:defRPr>
            </a:lvl1pPr>
          </a:lstStyle>
          <a:p>
            <a:r>
              <a:rPr lang="vi-VN" dirty="0">
                <a:sym typeface="Arial"/>
              </a:rPr>
              <a:t>Các cơ chế, chính sách có tính khả thi và đồng bộ chưa cao, khả năng thực thi chưa cao</a:t>
            </a:r>
          </a:p>
          <a:p>
            <a:r>
              <a:rPr lang="vi-VN" dirty="0">
                <a:sym typeface="Arial"/>
              </a:rPr>
              <a:t>Quy định kiểm tra, chế tài xử phạt chưa đủ tính răn đe;</a:t>
            </a:r>
          </a:p>
          <a:p>
            <a:r>
              <a:rPr lang="vi-VN" dirty="0">
                <a:sym typeface="Arial"/>
              </a:rPr>
              <a:t>Cơ chế khuyến khích, ưu đãi chưa đủ tạo động lực</a:t>
            </a:r>
          </a:p>
        </p:txBody>
      </p:sp>
      <p:sp>
        <p:nvSpPr>
          <p:cNvPr id="11" name="Google Shape;120;p21">
            <a:extLst>
              <a:ext uri="{FF2B5EF4-FFF2-40B4-BE49-F238E27FC236}">
                <a16:creationId xmlns:a16="http://schemas.microsoft.com/office/drawing/2014/main" id="{E3F6B7EA-5115-4EA7-8771-0419C4B8DDE6}"/>
              </a:ext>
            </a:extLst>
          </p:cNvPr>
          <p:cNvSpPr/>
          <p:nvPr/>
        </p:nvSpPr>
        <p:spPr>
          <a:xfrm>
            <a:off x="5091811" y="4733003"/>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2" name="Google Shape;121;p21">
            <a:extLst>
              <a:ext uri="{FF2B5EF4-FFF2-40B4-BE49-F238E27FC236}">
                <a16:creationId xmlns:a16="http://schemas.microsoft.com/office/drawing/2014/main" id="{F62AFED7-A476-4C49-881B-4AC62C39EB12}"/>
              </a:ext>
            </a:extLst>
          </p:cNvPr>
          <p:cNvSpPr/>
          <p:nvPr/>
        </p:nvSpPr>
        <p:spPr>
          <a:xfrm>
            <a:off x="3583050" y="5736985"/>
            <a:ext cx="1508761" cy="585432"/>
          </a:xfrm>
          <a:prstGeom prst="roundRect">
            <a:avLst>
              <a:gd name="adj" fmla="val 16667"/>
            </a:avLst>
          </a:prstGeom>
          <a:solidFill>
            <a:schemeClr val="bg1"/>
          </a:solidFill>
          <a:ln w="3810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1800" b="1" i="0" u="none" strike="noStrike" cap="none" dirty="0">
                <a:solidFill>
                  <a:schemeClr val="dk1"/>
                </a:solidFill>
                <a:latin typeface="Arial"/>
                <a:ea typeface="Arial"/>
                <a:cs typeface="Arial"/>
                <a:sym typeface="Arial"/>
              </a:rPr>
              <a:t>Công </a:t>
            </a:r>
            <a:r>
              <a:rPr lang="en-US" sz="1800" b="1" i="0" u="none" strike="noStrike" cap="none" dirty="0" err="1">
                <a:solidFill>
                  <a:schemeClr val="dk1"/>
                </a:solidFill>
                <a:latin typeface="Arial"/>
                <a:ea typeface="Arial"/>
                <a:cs typeface="Arial"/>
                <a:sym typeface="Arial"/>
              </a:rPr>
              <a:t>nghệ</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nhân</a:t>
            </a:r>
            <a:r>
              <a:rPr lang="en-US" sz="1800" b="1" i="0" u="none" strike="noStrike" cap="none" dirty="0">
                <a:solidFill>
                  <a:schemeClr val="dk1"/>
                </a:solidFill>
                <a:latin typeface="Arial"/>
                <a:ea typeface="Arial"/>
                <a:cs typeface="Arial"/>
                <a:sym typeface="Arial"/>
              </a:rPr>
              <a:t> </a:t>
            </a:r>
            <a:r>
              <a:rPr lang="en-US" sz="1800" b="1" i="0" u="none" strike="noStrike" cap="none" dirty="0" err="1">
                <a:solidFill>
                  <a:schemeClr val="dk1"/>
                </a:solidFill>
                <a:latin typeface="Arial"/>
                <a:ea typeface="Arial"/>
                <a:cs typeface="Arial"/>
                <a:sym typeface="Arial"/>
              </a:rPr>
              <a:t>lực</a:t>
            </a:r>
            <a:endParaRPr sz="1800" b="1" i="0" u="none" strike="noStrike" cap="none" dirty="0">
              <a:solidFill>
                <a:schemeClr val="dk1"/>
              </a:solidFill>
              <a:latin typeface="Arial"/>
              <a:ea typeface="Arial"/>
              <a:cs typeface="Arial"/>
              <a:sym typeface="Arial"/>
            </a:endParaRPr>
          </a:p>
        </p:txBody>
      </p:sp>
      <p:sp>
        <p:nvSpPr>
          <p:cNvPr id="13" name="Google Shape;122;p21">
            <a:extLst>
              <a:ext uri="{FF2B5EF4-FFF2-40B4-BE49-F238E27FC236}">
                <a16:creationId xmlns:a16="http://schemas.microsoft.com/office/drawing/2014/main" id="{CBE1B37B-B552-40BF-80CF-0E95DF469EAC}"/>
              </a:ext>
            </a:extLst>
          </p:cNvPr>
          <p:cNvSpPr txBox="1"/>
          <p:nvPr/>
        </p:nvSpPr>
        <p:spPr>
          <a:xfrm>
            <a:off x="5903838" y="5556453"/>
            <a:ext cx="5722106" cy="1169511"/>
          </a:xfrm>
          <a:prstGeom prst="rect">
            <a:avLst/>
          </a:prstGeom>
          <a:solidFill>
            <a:schemeClr val="bg1"/>
          </a:solidFill>
          <a:ln>
            <a:solidFill>
              <a:schemeClr val="accent5"/>
            </a:solidFill>
          </a:ln>
        </p:spPr>
        <p:txBody>
          <a:bodyPr spcFirstLastPara="1" wrap="square" lIns="91425" tIns="45700" rIns="91425" bIns="45700" anchor="t" anchorCtr="0">
            <a:spAutoFit/>
          </a:bodyPr>
          <a:lstStyle>
            <a:defPPr>
              <a:defRPr lang="en-US"/>
            </a:defPPr>
            <a:lvl1pPr marL="285750" marR="0" lvl="0" indent="-285750">
              <a:lnSpc>
                <a:spcPct val="100000"/>
              </a:lnSpc>
              <a:spcBef>
                <a:spcPts val="0"/>
              </a:spcBef>
              <a:spcAft>
                <a:spcPts val="0"/>
              </a:spcAft>
              <a:buClr>
                <a:srgbClr val="000000"/>
              </a:buClr>
              <a:buSzPts val="1600"/>
              <a:buFont typeface="Arial"/>
              <a:buChar char="-"/>
              <a:defRPr sz="1400" b="0" i="0" u="none" strike="noStrike" cap="none">
                <a:solidFill>
                  <a:srgbClr val="000000"/>
                </a:solidFill>
                <a:latin typeface="Arial"/>
                <a:ea typeface="Arial"/>
                <a:cs typeface="Arial"/>
              </a:defRPr>
            </a:lvl1pPr>
          </a:lstStyle>
          <a:p>
            <a:r>
              <a:rPr lang="vi-VN" dirty="0">
                <a:sym typeface="Arial"/>
              </a:rPr>
              <a:t>Các thiết bị công nghệ cao, tiết kiệm năng lượng chi phí vẫn còn khá cao so với các công nghệ cũ;</a:t>
            </a:r>
          </a:p>
          <a:p>
            <a:r>
              <a:rPr lang="vi-VN" dirty="0">
                <a:sym typeface="Arial"/>
              </a:rPr>
              <a:t>Trình độ nhân lực chưa đủ đáp ứng yêu cầu vận hành các hệ thống hiện đại, phức tạp;</a:t>
            </a:r>
          </a:p>
          <a:p>
            <a:r>
              <a:rPr lang="vi-VN" dirty="0">
                <a:sym typeface="Arial"/>
              </a:rPr>
              <a:t>Khả năng nội địa hóa sản phẩm tiết kiệm năng lượng còn hạn chế.</a:t>
            </a:r>
          </a:p>
        </p:txBody>
      </p:sp>
      <p:sp>
        <p:nvSpPr>
          <p:cNvPr id="14" name="Google Shape;123;p21">
            <a:extLst>
              <a:ext uri="{FF2B5EF4-FFF2-40B4-BE49-F238E27FC236}">
                <a16:creationId xmlns:a16="http://schemas.microsoft.com/office/drawing/2014/main" id="{BD0DB6F1-736E-40F6-9B0B-4BC950A1A09E}"/>
              </a:ext>
            </a:extLst>
          </p:cNvPr>
          <p:cNvSpPr/>
          <p:nvPr/>
        </p:nvSpPr>
        <p:spPr>
          <a:xfrm>
            <a:off x="5091811" y="5960735"/>
            <a:ext cx="608356" cy="137929"/>
          </a:xfrm>
          <a:prstGeom prst="rightArrow">
            <a:avLst>
              <a:gd name="adj1" fmla="val 50000"/>
              <a:gd name="adj2" fmla="val 50000"/>
            </a:avLst>
          </a:prstGeom>
          <a:solidFill>
            <a:schemeClr val="accent5"/>
          </a:solidFill>
          <a:ln w="25400" cap="flat" cmpd="sng">
            <a:solidFill>
              <a:srgbClr val="0A5190"/>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sp>
        <p:nvSpPr>
          <p:cNvPr id="15" name="Google Shape;124;p21">
            <a:extLst>
              <a:ext uri="{FF2B5EF4-FFF2-40B4-BE49-F238E27FC236}">
                <a16:creationId xmlns:a16="http://schemas.microsoft.com/office/drawing/2014/main" id="{F89836C2-9960-4244-917E-97AA8231C468}"/>
              </a:ext>
            </a:extLst>
          </p:cNvPr>
          <p:cNvSpPr/>
          <p:nvPr/>
        </p:nvSpPr>
        <p:spPr>
          <a:xfrm>
            <a:off x="690558" y="3679603"/>
            <a:ext cx="1625600" cy="849359"/>
          </a:xfrm>
          <a:prstGeom prst="roundRect">
            <a:avLst>
              <a:gd name="adj" fmla="val 16667"/>
            </a:avLst>
          </a:prstGeom>
          <a:solidFill>
            <a:schemeClr val="bg1"/>
          </a:solidFill>
          <a:ln w="28575"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US" sz="2000" b="1" i="0" u="none" strike="noStrike" cap="none">
                <a:solidFill>
                  <a:schemeClr val="dk1"/>
                </a:solidFill>
                <a:latin typeface="Arial"/>
                <a:ea typeface="Arial"/>
                <a:cs typeface="Arial"/>
                <a:sym typeface="Arial"/>
              </a:rPr>
              <a:t>Rào cản</a:t>
            </a:r>
            <a:endParaRPr sz="2000" b="1" i="0" u="none" strike="noStrike" cap="none">
              <a:solidFill>
                <a:schemeClr val="dk1"/>
              </a:solidFill>
              <a:latin typeface="Arial"/>
              <a:ea typeface="Arial"/>
              <a:cs typeface="Arial"/>
              <a:sym typeface="Arial"/>
            </a:endParaRPr>
          </a:p>
        </p:txBody>
      </p:sp>
      <p:cxnSp>
        <p:nvCxnSpPr>
          <p:cNvPr id="16" name="Google Shape;125;p21">
            <a:extLst>
              <a:ext uri="{FF2B5EF4-FFF2-40B4-BE49-F238E27FC236}">
                <a16:creationId xmlns:a16="http://schemas.microsoft.com/office/drawing/2014/main" id="{3DFCD535-43B8-4F1C-B270-1CB03BC2D17B}"/>
              </a:ext>
            </a:extLst>
          </p:cNvPr>
          <p:cNvCxnSpPr>
            <a:stCxn id="15" idx="3"/>
            <a:endCxn id="3" idx="1"/>
          </p:cNvCxnSpPr>
          <p:nvPr/>
        </p:nvCxnSpPr>
        <p:spPr>
          <a:xfrm flipV="1">
            <a:off x="2316158" y="2313149"/>
            <a:ext cx="1254138" cy="1791134"/>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7" name="Google Shape;126;p21">
            <a:extLst>
              <a:ext uri="{FF2B5EF4-FFF2-40B4-BE49-F238E27FC236}">
                <a16:creationId xmlns:a16="http://schemas.microsoft.com/office/drawing/2014/main" id="{5E0F7766-498D-4263-85F6-8B9410719B99}"/>
              </a:ext>
            </a:extLst>
          </p:cNvPr>
          <p:cNvCxnSpPr>
            <a:stCxn id="15" idx="3"/>
            <a:endCxn id="4" idx="1"/>
          </p:cNvCxnSpPr>
          <p:nvPr/>
        </p:nvCxnSpPr>
        <p:spPr>
          <a:xfrm rot="10800000" flipH="1">
            <a:off x="2316158" y="3610783"/>
            <a:ext cx="1254000" cy="493500"/>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8" name="Google Shape;127;p21">
            <a:extLst>
              <a:ext uri="{FF2B5EF4-FFF2-40B4-BE49-F238E27FC236}">
                <a16:creationId xmlns:a16="http://schemas.microsoft.com/office/drawing/2014/main" id="{5D9D4466-C511-4298-A509-F19188B8AAE8}"/>
              </a:ext>
            </a:extLst>
          </p:cNvPr>
          <p:cNvCxnSpPr>
            <a:stCxn id="15" idx="3"/>
            <a:endCxn id="9" idx="1"/>
          </p:cNvCxnSpPr>
          <p:nvPr/>
        </p:nvCxnSpPr>
        <p:spPr>
          <a:xfrm>
            <a:off x="2316158" y="4104283"/>
            <a:ext cx="1266892" cy="707734"/>
          </a:xfrm>
          <a:prstGeom prst="bentConnector3">
            <a:avLst>
              <a:gd name="adj1" fmla="val 50000"/>
            </a:avLst>
          </a:prstGeom>
          <a:noFill/>
          <a:ln w="28575" cap="flat" cmpd="sng">
            <a:solidFill>
              <a:schemeClr val="dk1"/>
            </a:solidFill>
            <a:prstDash val="solid"/>
            <a:round/>
            <a:headEnd type="none" w="sm" len="sm"/>
            <a:tailEnd type="triangle" w="med" len="med"/>
          </a:ln>
        </p:spPr>
      </p:cxnSp>
      <p:cxnSp>
        <p:nvCxnSpPr>
          <p:cNvPr id="19" name="Google Shape;128;p21">
            <a:extLst>
              <a:ext uri="{FF2B5EF4-FFF2-40B4-BE49-F238E27FC236}">
                <a16:creationId xmlns:a16="http://schemas.microsoft.com/office/drawing/2014/main" id="{3A72889E-A4D4-4DD5-9788-4CB612548D16}"/>
              </a:ext>
            </a:extLst>
          </p:cNvPr>
          <p:cNvCxnSpPr>
            <a:stCxn id="15" idx="3"/>
            <a:endCxn id="12" idx="1"/>
          </p:cNvCxnSpPr>
          <p:nvPr/>
        </p:nvCxnSpPr>
        <p:spPr>
          <a:xfrm>
            <a:off x="2316158" y="4104283"/>
            <a:ext cx="1266892" cy="1925418"/>
          </a:xfrm>
          <a:prstGeom prst="bentConnector3">
            <a:avLst>
              <a:gd name="adj1" fmla="val 50000"/>
            </a:avLst>
          </a:prstGeom>
          <a:noFill/>
          <a:ln w="28575" cap="flat" cmpd="sng">
            <a:solidFill>
              <a:schemeClr val="dk1"/>
            </a:solidFill>
            <a:prstDash val="solid"/>
            <a:round/>
            <a:headEnd type="none" w="sm" len="sm"/>
            <a:tailEnd type="triangle" w="med" len="med"/>
          </a:ln>
        </p:spPr>
      </p:cxnSp>
      <p:sp>
        <p:nvSpPr>
          <p:cNvPr id="20" name="Slide Number Placeholder 19">
            <a:extLst>
              <a:ext uri="{FF2B5EF4-FFF2-40B4-BE49-F238E27FC236}">
                <a16:creationId xmlns:a16="http://schemas.microsoft.com/office/drawing/2014/main" id="{1FF76985-96E5-EB9C-9523-48B37F7C3369}"/>
              </a:ext>
            </a:extLst>
          </p:cNvPr>
          <p:cNvSpPr>
            <a:spLocks noGrp="1"/>
          </p:cNvSpPr>
          <p:nvPr>
            <p:ph type="sldNum" sz="quarter" idx="12"/>
          </p:nvPr>
        </p:nvSpPr>
        <p:spPr/>
        <p:txBody>
          <a:bodyPr/>
          <a:lstStyle/>
          <a:p>
            <a:fld id="{DDA70A67-A867-42F0-871F-01B78550C99D}" type="slidenum">
              <a:rPr lang="en-US" smtClean="0"/>
              <a:pPr/>
              <a:t>7</a:t>
            </a:fld>
            <a:endParaRPr lang="en-US" dirty="0"/>
          </a:p>
        </p:txBody>
      </p:sp>
    </p:spTree>
    <p:extLst>
      <p:ext uri="{BB962C8B-B14F-4D97-AF65-F5344CB8AC3E}">
        <p14:creationId xmlns:p14="http://schemas.microsoft.com/office/powerpoint/2010/main" val="20232756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Google Shape;57;p17">
            <a:extLst>
              <a:ext uri="{FF2B5EF4-FFF2-40B4-BE49-F238E27FC236}">
                <a16:creationId xmlns:a16="http://schemas.microsoft.com/office/drawing/2014/main" id="{46D44803-1145-4ADD-A672-F6877C6A218B}"/>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Rào cản – Quy định Nhà n</a:t>
            </a:r>
            <a:r>
              <a:rPr lang="vi-VN" sz="3000" b="1">
                <a:solidFill>
                  <a:schemeClr val="bg1"/>
                </a:solidFill>
                <a:latin typeface="Arial" panose="020B0604020202020204" pitchFamily="34" charset="0"/>
                <a:cs typeface="Arial" panose="020B0604020202020204" pitchFamily="34" charset="0"/>
              </a:rPr>
              <a:t>ư</a:t>
            </a:r>
            <a:r>
              <a:rPr lang="en-US" sz="3000" b="1">
                <a:solidFill>
                  <a:schemeClr val="bg1"/>
                </a:solidFill>
                <a:latin typeface="Arial" panose="020B0604020202020204" pitchFamily="34" charset="0"/>
                <a:cs typeface="Arial" panose="020B0604020202020204" pitchFamily="34" charset="0"/>
              </a:rPr>
              <a:t>ớc</a:t>
            </a:r>
            <a:endParaRPr lang="vi-VN" sz="3000" b="1">
              <a:solidFill>
                <a:schemeClr val="bg1"/>
              </a:solidFill>
              <a:latin typeface="Arial" panose="020B0604020202020204" pitchFamily="34" charset="0"/>
              <a:cs typeface="Arial" panose="020B0604020202020204" pitchFamily="34" charset="0"/>
            </a:endParaRPr>
          </a:p>
        </p:txBody>
      </p:sp>
      <p:pic>
        <p:nvPicPr>
          <p:cNvPr id="20" name="Google Shape;135;p22">
            <a:extLst>
              <a:ext uri="{FF2B5EF4-FFF2-40B4-BE49-F238E27FC236}">
                <a16:creationId xmlns:a16="http://schemas.microsoft.com/office/drawing/2014/main" id="{D3B88D49-AC29-4E22-933A-E8A2D1D3F371}"/>
              </a:ext>
            </a:extLst>
          </p:cNvPr>
          <p:cNvPicPr preferRelativeResize="0"/>
          <p:nvPr/>
        </p:nvPicPr>
        <p:blipFill rotWithShape="1">
          <a:blip r:embed="rId2">
            <a:alphaModFix/>
          </a:blip>
          <a:srcRect/>
          <a:stretch/>
        </p:blipFill>
        <p:spPr>
          <a:xfrm>
            <a:off x="6968412" y="2933773"/>
            <a:ext cx="4385387" cy="2512872"/>
          </a:xfrm>
          <a:prstGeom prst="rect">
            <a:avLst/>
          </a:prstGeom>
          <a:noFill/>
          <a:ln>
            <a:noFill/>
          </a:ln>
        </p:spPr>
      </p:pic>
      <p:sp>
        <p:nvSpPr>
          <p:cNvPr id="21" name="Google Shape;136;p22">
            <a:extLst>
              <a:ext uri="{FF2B5EF4-FFF2-40B4-BE49-F238E27FC236}">
                <a16:creationId xmlns:a16="http://schemas.microsoft.com/office/drawing/2014/main" id="{99A8BB0A-F13A-472F-9FE1-E422F3151F0C}"/>
              </a:ext>
            </a:extLst>
          </p:cNvPr>
          <p:cNvSpPr txBox="1"/>
          <p:nvPr/>
        </p:nvSpPr>
        <p:spPr>
          <a:xfrm>
            <a:off x="768626" y="2083672"/>
            <a:ext cx="6103776" cy="3970277"/>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Nhà nước đã ban hành một số văn bản pháp luật quy định về sử dụng năng lượng TK &amp; HQ, tuy nhiên vẫn còn một số vấn đề tồn đọng:</a:t>
            </a:r>
            <a:endParaRPr sz="140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Tính khả thi và đồng bộ:</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Quy định còn chung chung, thiếu hưỡng dẫn chi tiết;</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đồng bộ, chồng chéo;</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Mục tiêu thiếu tính ràng buộc.</a:t>
            </a:r>
            <a:endParaRPr sz="1400">
              <a:latin typeface="Arial" panose="020B0604020202020204" pitchFamily="34" charset="0"/>
              <a:cs typeface="Arial" panose="020B0604020202020204" pitchFamily="34" charset="0"/>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Cơ chế, chính sách hỗ trợ chưa đủ mạnh:</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Hỗ trợ tài chính chưa hấp dẫn;</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cơ chế tài chính linh hoạt;</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Chính sách thuế, phí chưa hấp dẫn;</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cơ chế thúc đẩy thị trường EE.</a:t>
            </a:r>
            <a:endParaRPr sz="1400">
              <a:latin typeface="Arial" panose="020B0604020202020204" pitchFamily="34" charset="0"/>
              <a:cs typeface="Arial" panose="020B0604020202020204" pitchFamily="34" charset="0"/>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Giám sát, xử phạt, chế tài chưa đủ mạnh:</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Chế tài xử phạt chưa đủ răn đe;</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Năng lực thực thi hạn chế;</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Chất lượng báo cáo KTNL chưa cao</a:t>
            </a:r>
            <a:endParaRPr sz="1400" b="0" i="0" u="none" strike="noStrike" cap="none">
              <a:solidFill>
                <a:srgbClr val="000000"/>
              </a:solidFill>
              <a:latin typeface="Arial" panose="020B0604020202020204" pitchFamily="34" charset="0"/>
              <a:ea typeface="Arial"/>
              <a:cs typeface="Arial" panose="020B0604020202020204" pitchFamily="34" charset="0"/>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a:solidFill>
                  <a:srgbClr val="000000"/>
                </a:solidFill>
                <a:latin typeface="Arial" panose="020B0604020202020204" pitchFamily="34" charset="0"/>
                <a:ea typeface="Arial"/>
                <a:cs typeface="Arial" panose="020B0604020202020204" pitchFamily="34" charset="0"/>
                <a:sym typeface="Arial"/>
              </a:rPr>
              <a:t>Sự tham gia các bên liên quan:</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cơ chế phối hợp hiệu quả;</a:t>
            </a:r>
            <a:endParaRPr sz="140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a:solidFill>
                  <a:srgbClr val="000000"/>
                </a:solidFill>
                <a:latin typeface="Arial" panose="020B0604020202020204" pitchFamily="34" charset="0"/>
                <a:ea typeface="Arial"/>
                <a:cs typeface="Arial" panose="020B0604020202020204" pitchFamily="34" charset="0"/>
                <a:sym typeface="Arial"/>
              </a:rPr>
              <a:t>	+ Thiếu cơ chế khuyến khích sự tham gia tư nhân</a:t>
            </a:r>
            <a:endParaRPr sz="1400" b="0" i="0" u="none" strike="noStrike" cap="none">
              <a:solidFill>
                <a:srgbClr val="000000"/>
              </a:solidFill>
              <a:latin typeface="Arial" panose="020B0604020202020204" pitchFamily="34" charset="0"/>
              <a:ea typeface="Arial"/>
              <a:cs typeface="Arial" panose="020B0604020202020204" pitchFamily="34" charset="0"/>
              <a:sym typeface="Arial"/>
            </a:endParaRPr>
          </a:p>
        </p:txBody>
      </p:sp>
      <p:sp>
        <p:nvSpPr>
          <p:cNvPr id="2" name="Slide Number Placeholder 1">
            <a:extLst>
              <a:ext uri="{FF2B5EF4-FFF2-40B4-BE49-F238E27FC236}">
                <a16:creationId xmlns:a16="http://schemas.microsoft.com/office/drawing/2014/main" id="{B62D75F5-AF46-7765-960C-7A6AEC85B91E}"/>
              </a:ext>
            </a:extLst>
          </p:cNvPr>
          <p:cNvSpPr>
            <a:spLocks noGrp="1"/>
          </p:cNvSpPr>
          <p:nvPr>
            <p:ph type="sldNum" sz="quarter" idx="12"/>
          </p:nvPr>
        </p:nvSpPr>
        <p:spPr/>
        <p:txBody>
          <a:bodyPr/>
          <a:lstStyle/>
          <a:p>
            <a:fld id="{DDA70A67-A867-42F0-871F-01B78550C99D}" type="slidenum">
              <a:rPr lang="en-US" smtClean="0"/>
              <a:pPr/>
              <a:t>8</a:t>
            </a:fld>
            <a:endParaRPr lang="en-US" dirty="0"/>
          </a:p>
        </p:txBody>
      </p:sp>
    </p:spTree>
    <p:extLst>
      <p:ext uri="{BB962C8B-B14F-4D97-AF65-F5344CB8AC3E}">
        <p14:creationId xmlns:p14="http://schemas.microsoft.com/office/powerpoint/2010/main" val="28686143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57;p17">
            <a:extLst>
              <a:ext uri="{FF2B5EF4-FFF2-40B4-BE49-F238E27FC236}">
                <a16:creationId xmlns:a16="http://schemas.microsoft.com/office/drawing/2014/main" id="{C4FB5D0F-4E95-4328-AEA3-392648E7C389}"/>
              </a:ext>
            </a:extLst>
          </p:cNvPr>
          <p:cNvSpPr txBox="1">
            <a:spLocks/>
          </p:cNvSpPr>
          <p:nvPr/>
        </p:nvSpPr>
        <p:spPr>
          <a:xfrm>
            <a:off x="838200" y="1158670"/>
            <a:ext cx="10515599" cy="506152"/>
          </a:xfrm>
          <a:prstGeom prst="rect">
            <a:avLst/>
          </a:prstGeom>
          <a:solidFill>
            <a:schemeClr val="accent5"/>
          </a:solidFill>
          <a:ln>
            <a:noFill/>
          </a:ln>
        </p:spPr>
        <p:txBody>
          <a:bodyPr spcFirstLastPara="1" wrap="square" lIns="91425" tIns="45700" rIns="91425" bIns="45700" anchor="ctr" anchorCtr="0">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spcBef>
                <a:spcPts val="0"/>
              </a:spcBef>
              <a:buSzPct val="111111"/>
            </a:pPr>
            <a:r>
              <a:rPr lang="en-US" sz="3000" b="1">
                <a:solidFill>
                  <a:schemeClr val="bg1"/>
                </a:solidFill>
                <a:latin typeface="Arial" panose="020B0604020202020204" pitchFamily="34" charset="0"/>
                <a:cs typeface="Arial" panose="020B0604020202020204" pitchFamily="34" charset="0"/>
              </a:rPr>
              <a:t>Rào cản – Tài chính</a:t>
            </a:r>
            <a:endParaRPr lang="vi-VN" sz="3000" b="1">
              <a:solidFill>
                <a:schemeClr val="bg1"/>
              </a:solidFill>
              <a:latin typeface="Arial" panose="020B0604020202020204" pitchFamily="34" charset="0"/>
              <a:cs typeface="Arial" panose="020B0604020202020204" pitchFamily="34" charset="0"/>
            </a:endParaRPr>
          </a:p>
        </p:txBody>
      </p:sp>
      <p:sp>
        <p:nvSpPr>
          <p:cNvPr id="3" name="Google Shape;143;p23">
            <a:extLst>
              <a:ext uri="{FF2B5EF4-FFF2-40B4-BE49-F238E27FC236}">
                <a16:creationId xmlns:a16="http://schemas.microsoft.com/office/drawing/2014/main" id="{A84D1620-40CF-4F2F-AB13-096EBAE43C67}"/>
              </a:ext>
            </a:extLst>
          </p:cNvPr>
          <p:cNvSpPr txBox="1"/>
          <p:nvPr/>
        </p:nvSpPr>
        <p:spPr>
          <a:xfrm>
            <a:off x="838200" y="2198312"/>
            <a:ext cx="6103776" cy="3970277"/>
          </a:xfrm>
          <a:prstGeom prst="rect">
            <a:avLst/>
          </a:prstGeom>
          <a:solidFill>
            <a:schemeClr val="bg1"/>
          </a:soli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Để</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phát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triển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EE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cần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nguồn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tài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chính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lớn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tuy</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nhiên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vẫn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còn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một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số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cản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trở</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trong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lĩnh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vực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tài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chính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làm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hạn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chế</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khả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phát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triển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EE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như</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Chi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phí</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đầu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tư</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b="0" i="0" u="none" strike="noStrike" cap="none" dirty="0">
              <a:solidFill>
                <a:srgbClr val="000000"/>
              </a:solidFill>
              <a:latin typeface="Arial" panose="020B0604020202020204" pitchFamily="34" charset="0"/>
              <a:ea typeface="Arial"/>
              <a:cs typeface="Arial" panose="020B0604020202020204" pitchFamily="34" charset="0"/>
              <a:sym typeface="Arial"/>
            </a:endParaRPr>
          </a:p>
          <a:p>
            <a:pPr marL="0" marR="0" lvl="0"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Ưu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tiên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dự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án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hoàn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vốn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nhanh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đầu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tư</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ít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0"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Chi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phí</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EE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chiếm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tỷ</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trọng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nhỏ</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0"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Tiếp</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cận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nguồn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vốn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Hạn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chế</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nguồn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vốn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ưu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đãi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Điều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kiện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tiếp</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cận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phức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tạp</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thông tin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tiếp</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cận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Ngân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hàng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chưa có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nhiều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chương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trình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hỗ</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trợ</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endParaRPr sz="1400" dirty="0">
              <a:latin typeface="Arial" panose="020B0604020202020204" pitchFamily="34" charset="0"/>
              <a:cs typeface="Arial" panose="020B0604020202020204" pitchFamily="34" charset="0"/>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Giá</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chưa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phản</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ánh</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đúng</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chi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phí</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giá</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trị</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Giá</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năng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còn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thấp</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so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với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trên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thế</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giới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cơ</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chế</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tài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chính</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mới</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Mô</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hình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ESCO chưa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phát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triển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mạnh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Quỹ</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thúc</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đẩy</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EE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còn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hạn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chế</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285750" marR="0" lvl="1" indent="-285750" algn="l" rtl="0">
              <a:lnSpc>
                <a:spcPct val="100000"/>
              </a:lnSpc>
              <a:spcBef>
                <a:spcPts val="0"/>
              </a:spcBef>
              <a:spcAft>
                <a:spcPts val="0"/>
              </a:spcAft>
              <a:buClr>
                <a:srgbClr val="000000"/>
              </a:buClr>
              <a:buSzPts val="1600"/>
              <a:buFont typeface="Arial"/>
              <a:buChar char="-"/>
            </a:pP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Thẩm</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định</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sự</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hiệu</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1" i="0" u="none" strike="noStrike" cap="none" dirty="0" err="1">
                <a:solidFill>
                  <a:srgbClr val="000000"/>
                </a:solidFill>
                <a:latin typeface="Arial" panose="020B0604020202020204" pitchFamily="34" charset="0"/>
                <a:ea typeface="Arial"/>
                <a:cs typeface="Arial" panose="020B0604020202020204" pitchFamily="34" charset="0"/>
                <a:sym typeface="Arial"/>
              </a:rPr>
              <a:t>quả</a:t>
            </a:r>
            <a:r>
              <a:rPr lang="en-US" sz="1400" b="1"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Khó</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khăn</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trong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kiểm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lượng</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tiết</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kiệm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để</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đánh</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giá</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a:t>
            </a:r>
            <a:endParaRPr sz="1400" dirty="0">
              <a:latin typeface="Arial" panose="020B0604020202020204" pitchFamily="34" charset="0"/>
              <a:cs typeface="Arial" panose="020B0604020202020204" pitchFamily="34" charset="0"/>
            </a:endParaRPr>
          </a:p>
          <a:p>
            <a:pPr marL="0" marR="0" lvl="1" indent="0" algn="l" rtl="0">
              <a:lnSpc>
                <a:spcPct val="100000"/>
              </a:lnSpc>
              <a:spcBef>
                <a:spcPts val="0"/>
              </a:spcBef>
              <a:spcAft>
                <a:spcPts val="0"/>
              </a:spcAft>
              <a:buNone/>
            </a:pP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Thiếu</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công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cụ</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bảo</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hiểm</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a:t>
            </a:r>
            <a:r>
              <a:rPr lang="en-US" sz="1400" b="0" i="0" u="none" strike="noStrike" cap="none" dirty="0" err="1">
                <a:solidFill>
                  <a:srgbClr val="000000"/>
                </a:solidFill>
                <a:latin typeface="Arial" panose="020B0604020202020204" pitchFamily="34" charset="0"/>
                <a:ea typeface="Arial"/>
                <a:cs typeface="Arial" panose="020B0604020202020204" pitchFamily="34" charset="0"/>
                <a:sym typeface="Arial"/>
              </a:rPr>
              <a:t>rủi</a:t>
            </a:r>
            <a:r>
              <a:rPr lang="en-US" sz="1400" b="0" i="0" u="none" strike="noStrike" cap="none" dirty="0">
                <a:solidFill>
                  <a:srgbClr val="000000"/>
                </a:solidFill>
                <a:latin typeface="Arial" panose="020B0604020202020204" pitchFamily="34" charset="0"/>
                <a:ea typeface="Arial"/>
                <a:cs typeface="Arial" panose="020B0604020202020204" pitchFamily="34" charset="0"/>
                <a:sym typeface="Arial"/>
              </a:rPr>
              <a:t> ro.</a:t>
            </a:r>
            <a:endParaRPr sz="1400" dirty="0">
              <a:latin typeface="Arial" panose="020B0604020202020204" pitchFamily="34" charset="0"/>
              <a:cs typeface="Arial" panose="020B0604020202020204" pitchFamily="34" charset="0"/>
            </a:endParaRPr>
          </a:p>
        </p:txBody>
      </p:sp>
      <p:pic>
        <p:nvPicPr>
          <p:cNvPr id="4" name="Google Shape;144;p23">
            <a:extLst>
              <a:ext uri="{FF2B5EF4-FFF2-40B4-BE49-F238E27FC236}">
                <a16:creationId xmlns:a16="http://schemas.microsoft.com/office/drawing/2014/main" id="{E2AAA818-0F9F-48DB-9190-8007B2C1B2BF}"/>
              </a:ext>
            </a:extLst>
          </p:cNvPr>
          <p:cNvPicPr preferRelativeResize="0"/>
          <p:nvPr/>
        </p:nvPicPr>
        <p:blipFill rotWithShape="1">
          <a:blip r:embed="rId2">
            <a:alphaModFix/>
          </a:blip>
          <a:srcRect/>
          <a:stretch/>
        </p:blipFill>
        <p:spPr>
          <a:xfrm>
            <a:off x="7268093" y="2606134"/>
            <a:ext cx="4085706" cy="2876337"/>
          </a:xfrm>
          <a:prstGeom prst="rect">
            <a:avLst/>
          </a:prstGeom>
          <a:noFill/>
          <a:ln>
            <a:noFill/>
          </a:ln>
        </p:spPr>
      </p:pic>
      <p:sp>
        <p:nvSpPr>
          <p:cNvPr id="5" name="Slide Number Placeholder 4">
            <a:extLst>
              <a:ext uri="{FF2B5EF4-FFF2-40B4-BE49-F238E27FC236}">
                <a16:creationId xmlns:a16="http://schemas.microsoft.com/office/drawing/2014/main" id="{BFE35E42-0C77-EB49-B47D-95A437BBFA38}"/>
              </a:ext>
            </a:extLst>
          </p:cNvPr>
          <p:cNvSpPr>
            <a:spLocks noGrp="1"/>
          </p:cNvSpPr>
          <p:nvPr>
            <p:ph type="sldNum" sz="quarter" idx="12"/>
          </p:nvPr>
        </p:nvSpPr>
        <p:spPr/>
        <p:txBody>
          <a:bodyPr/>
          <a:lstStyle/>
          <a:p>
            <a:fld id="{DDA70A67-A867-42F0-871F-01B78550C99D}" type="slidenum">
              <a:rPr lang="en-US" smtClean="0"/>
              <a:pPr/>
              <a:t>9</a:t>
            </a:fld>
            <a:endParaRPr lang="en-US" dirty="0"/>
          </a:p>
        </p:txBody>
      </p:sp>
    </p:spTree>
    <p:extLst>
      <p:ext uri="{BB962C8B-B14F-4D97-AF65-F5344CB8AC3E}">
        <p14:creationId xmlns:p14="http://schemas.microsoft.com/office/powerpoint/2010/main" val="14258793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108</TotalTime>
  <Words>2771</Words>
  <Application>Microsoft Office PowerPoint</Application>
  <PresentationFormat>Widescreen</PresentationFormat>
  <Paragraphs>249</Paragraphs>
  <Slides>20</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20</vt:i4>
      </vt:variant>
    </vt:vector>
  </HeadingPairs>
  <TitlesOfParts>
    <vt:vector size="25" baseType="lpstr">
      <vt:lpstr>Aptos</vt:lpstr>
      <vt:lpstr>Arial</vt:lpstr>
      <vt:lpstr>Calibri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23</cp:revision>
  <dcterms:created xsi:type="dcterms:W3CDTF">2024-10-28T02:26:51Z</dcterms:created>
  <dcterms:modified xsi:type="dcterms:W3CDTF">2025-10-21T03:26:56Z</dcterms:modified>
</cp:coreProperties>
</file>