
<file path=[Content_Types].xml><?xml version="1.0" encoding="utf-8"?>
<Types xmlns="http://schemas.openxmlformats.org/package/2006/content-types">
  <Default Extension="gif" ContentType="image/gif"/>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1"/>
  </p:sldMasterIdLst>
  <p:notesMasterIdLst>
    <p:notesMasterId r:id="rId54"/>
  </p:notesMasterIdLst>
  <p:sldIdLst>
    <p:sldId id="256" r:id="rId2"/>
    <p:sldId id="308"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8" roundtripDataSignature="AMtx7miCKfvI94A9CcWI/GhAS1pOgoEvs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88D08A7-03BD-47CA-B42B-F9B5EB8DD816}">
  <a:tblStyle styleId="{988D08A7-03BD-47CA-B42B-F9B5EB8DD816}"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6" d="100"/>
          <a:sy n="86" d="100"/>
        </p:scale>
        <p:origin x="533"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customschemas.google.com/relationships/presentationmetadata" Target="metadata"/><Relationship Id="rId5" Type="http://schemas.openxmlformats.org/officeDocument/2006/relationships/slide" Target="slides/slide4.xml"/><Relationship Id="rId61" Type="http://schemas.openxmlformats.org/officeDocument/2006/relationships/theme" Target="theme/theme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notesMaster" Target="notesMasters/notesMaster1.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L="914400" marR="0" lvl="1"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2pPr>
            <a:lvl3pPr marL="1371600" marR="0" lvl="2"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3pPr>
            <a:lvl4pPr marL="1828800" marR="0" lvl="3"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4pPr>
            <a:lvl5pPr marL="2286000" marR="0" lvl="4"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5pPr>
            <a:lvl6pPr marL="2743200" marR="0" lvl="5"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6pPr>
            <a:lvl7pPr marL="3200400" marR="0" lvl="6"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7pPr>
            <a:lvl8pPr marL="3657600" marR="0" lvl="7"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8pPr>
            <a:lvl9pPr marL="4114800" marR="0" lvl="8" indent="-228600" algn="l" rtl="0">
              <a:spcBef>
                <a:spcPts val="0"/>
              </a:spcBef>
              <a:spcAft>
                <a:spcPts val="0"/>
              </a:spcAft>
              <a:buSzPts val="1400"/>
              <a:buNone/>
              <a:defRPr sz="1200" b="0" i="0" u="none" strike="noStrike" cap="none">
                <a:solidFill>
                  <a:schemeClr val="dk1"/>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
        <p:cNvGrpSpPr/>
        <p:nvPr/>
      </p:nvGrpSpPr>
      <p:grpSpPr>
        <a:xfrm>
          <a:off x="0" y="0"/>
          <a:ext cx="0" cy="0"/>
          <a:chOff x="0" y="0"/>
          <a:chExt cx="0" cy="0"/>
        </a:xfrm>
      </p:grpSpPr>
      <p:sp>
        <p:nvSpPr>
          <p:cNvPr id="36" name="Google Shape;36;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 name="Google Shape;37;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2" name="Google Shape;122;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9" name="Google Shape;129;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7" name="Google Shape;137;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p1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4" name="Google Shape;144;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p1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1" name="Google Shape;151;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p1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8" name="Google Shape;158;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6" name="Google Shape;166;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p1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2" name="Google Shape;172;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p1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9" name="Google Shape;179;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p1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6" name="Google Shape;186;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
          <a:extLst>
            <a:ext uri="{FF2B5EF4-FFF2-40B4-BE49-F238E27FC236}">
              <a16:creationId xmlns:a16="http://schemas.microsoft.com/office/drawing/2014/main" id="{CFE1E113-4992-A9FE-8AD5-A6AF048BEDF9}"/>
            </a:ext>
          </a:extLst>
        </p:cNvPr>
        <p:cNvGrpSpPr/>
        <p:nvPr/>
      </p:nvGrpSpPr>
      <p:grpSpPr>
        <a:xfrm>
          <a:off x="0" y="0"/>
          <a:ext cx="0" cy="0"/>
          <a:chOff x="0" y="0"/>
          <a:chExt cx="0" cy="0"/>
        </a:xfrm>
      </p:grpSpPr>
      <p:sp>
        <p:nvSpPr>
          <p:cNvPr id="36" name="Google Shape;36;p1:notes">
            <a:extLst>
              <a:ext uri="{FF2B5EF4-FFF2-40B4-BE49-F238E27FC236}">
                <a16:creationId xmlns:a16="http://schemas.microsoft.com/office/drawing/2014/main" id="{6FF865A1-EA9C-2D9F-D3C7-E5F7391B9A96}"/>
              </a:ext>
            </a:extLst>
          </p:cNvPr>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 name="Google Shape;37;p1:notes">
            <a:extLst>
              <a:ext uri="{FF2B5EF4-FFF2-40B4-BE49-F238E27FC236}">
                <a16:creationId xmlns:a16="http://schemas.microsoft.com/office/drawing/2014/main" id="{A7661F1A-C3D4-685B-0531-2CD2810F6504}"/>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3002762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p2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3" name="Google Shape;193;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0" name="Google Shape;200;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p2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7" name="Google Shape;207;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p2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3" name="Google Shape;213;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p2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0" name="Google Shape;220;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p2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6" name="Google Shape;226;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p2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5" name="Google Shape;245;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p2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2" name="Google Shape;252;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p2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5" name="Google Shape;275;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p2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2" name="Google Shape;282;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
        <p:cNvGrpSpPr/>
        <p:nvPr/>
      </p:nvGrpSpPr>
      <p:grpSpPr>
        <a:xfrm>
          <a:off x="0" y="0"/>
          <a:ext cx="0" cy="0"/>
          <a:chOff x="0" y="0"/>
          <a:chExt cx="0" cy="0"/>
        </a:xfrm>
      </p:grpSpPr>
      <p:sp>
        <p:nvSpPr>
          <p:cNvPr id="49" name="Google Shape;49;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0" name="Google Shape;50;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p3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8" name="Google Shape;288;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p3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5" name="Google Shape;295;p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p3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2" name="Google Shape;302;p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p3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9" name="Google Shape;309;p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Google Shape;337;p3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8" name="Google Shape;338;p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
        <p:cNvGrpSpPr/>
        <p:nvPr/>
      </p:nvGrpSpPr>
      <p:grpSpPr>
        <a:xfrm>
          <a:off x="0" y="0"/>
          <a:ext cx="0" cy="0"/>
          <a:chOff x="0" y="0"/>
          <a:chExt cx="0" cy="0"/>
        </a:xfrm>
      </p:grpSpPr>
      <p:sp>
        <p:nvSpPr>
          <p:cNvPr id="343" name="Google Shape;343;p3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4" name="Google Shape;344;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9"/>
        <p:cNvGrpSpPr/>
        <p:nvPr/>
      </p:nvGrpSpPr>
      <p:grpSpPr>
        <a:xfrm>
          <a:off x="0" y="0"/>
          <a:ext cx="0" cy="0"/>
          <a:chOff x="0" y="0"/>
          <a:chExt cx="0" cy="0"/>
        </a:xfrm>
      </p:grpSpPr>
      <p:sp>
        <p:nvSpPr>
          <p:cNvPr id="350" name="Google Shape;350;p3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1" name="Google Shape;351;p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Google Shape;357;p3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8" name="Google Shape;358;p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p3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5" name="Google Shape;365;p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Google Shape;370;p3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1" name="Google Shape;371;p3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Google Shape;62;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3" name="Google Shape;63;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Google Shape;377;p4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8" name="Google Shape;378;p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3"/>
        <p:cNvGrpSpPr/>
        <p:nvPr/>
      </p:nvGrpSpPr>
      <p:grpSpPr>
        <a:xfrm>
          <a:off x="0" y="0"/>
          <a:ext cx="0" cy="0"/>
          <a:chOff x="0" y="0"/>
          <a:chExt cx="0" cy="0"/>
        </a:xfrm>
      </p:grpSpPr>
      <p:sp>
        <p:nvSpPr>
          <p:cNvPr id="384" name="Google Shape;384;p4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85" name="Google Shape;385;p4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9"/>
        <p:cNvGrpSpPr/>
        <p:nvPr/>
      </p:nvGrpSpPr>
      <p:grpSpPr>
        <a:xfrm>
          <a:off x="0" y="0"/>
          <a:ext cx="0" cy="0"/>
          <a:chOff x="0" y="0"/>
          <a:chExt cx="0" cy="0"/>
        </a:xfrm>
      </p:grpSpPr>
      <p:sp>
        <p:nvSpPr>
          <p:cNvPr id="390" name="Google Shape;390;p4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91" name="Google Shape;391;p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6"/>
        <p:cNvGrpSpPr/>
        <p:nvPr/>
      </p:nvGrpSpPr>
      <p:grpSpPr>
        <a:xfrm>
          <a:off x="0" y="0"/>
          <a:ext cx="0" cy="0"/>
          <a:chOff x="0" y="0"/>
          <a:chExt cx="0" cy="0"/>
        </a:xfrm>
      </p:grpSpPr>
      <p:sp>
        <p:nvSpPr>
          <p:cNvPr id="397" name="Google Shape;397;p4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98" name="Google Shape;398;p4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2"/>
        <p:cNvGrpSpPr/>
        <p:nvPr/>
      </p:nvGrpSpPr>
      <p:grpSpPr>
        <a:xfrm>
          <a:off x="0" y="0"/>
          <a:ext cx="0" cy="0"/>
          <a:chOff x="0" y="0"/>
          <a:chExt cx="0" cy="0"/>
        </a:xfrm>
      </p:grpSpPr>
      <p:sp>
        <p:nvSpPr>
          <p:cNvPr id="403" name="Google Shape;403;p4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04" name="Google Shape;404;p4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9"/>
        <p:cNvGrpSpPr/>
        <p:nvPr/>
      </p:nvGrpSpPr>
      <p:grpSpPr>
        <a:xfrm>
          <a:off x="0" y="0"/>
          <a:ext cx="0" cy="0"/>
          <a:chOff x="0" y="0"/>
          <a:chExt cx="0" cy="0"/>
        </a:xfrm>
      </p:grpSpPr>
      <p:sp>
        <p:nvSpPr>
          <p:cNvPr id="410" name="Google Shape;410;p4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11" name="Google Shape;411;p4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5"/>
        <p:cNvGrpSpPr/>
        <p:nvPr/>
      </p:nvGrpSpPr>
      <p:grpSpPr>
        <a:xfrm>
          <a:off x="0" y="0"/>
          <a:ext cx="0" cy="0"/>
          <a:chOff x="0" y="0"/>
          <a:chExt cx="0" cy="0"/>
        </a:xfrm>
      </p:grpSpPr>
      <p:sp>
        <p:nvSpPr>
          <p:cNvPr id="416" name="Google Shape;416;p4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17" name="Google Shape;417;p4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6"/>
        <p:cNvGrpSpPr/>
        <p:nvPr/>
      </p:nvGrpSpPr>
      <p:grpSpPr>
        <a:xfrm>
          <a:off x="0" y="0"/>
          <a:ext cx="0" cy="0"/>
          <a:chOff x="0" y="0"/>
          <a:chExt cx="0" cy="0"/>
        </a:xfrm>
      </p:grpSpPr>
      <p:sp>
        <p:nvSpPr>
          <p:cNvPr id="437" name="Google Shape;437;p4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8" name="Google Shape;438;p4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2"/>
        <p:cNvGrpSpPr/>
        <p:nvPr/>
      </p:nvGrpSpPr>
      <p:grpSpPr>
        <a:xfrm>
          <a:off x="0" y="0"/>
          <a:ext cx="0" cy="0"/>
          <a:chOff x="0" y="0"/>
          <a:chExt cx="0" cy="0"/>
        </a:xfrm>
      </p:grpSpPr>
      <p:sp>
        <p:nvSpPr>
          <p:cNvPr id="443" name="Google Shape;443;p4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44" name="Google Shape;444;p4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9"/>
        <p:cNvGrpSpPr/>
        <p:nvPr/>
      </p:nvGrpSpPr>
      <p:grpSpPr>
        <a:xfrm>
          <a:off x="0" y="0"/>
          <a:ext cx="0" cy="0"/>
          <a:chOff x="0" y="0"/>
          <a:chExt cx="0" cy="0"/>
        </a:xfrm>
      </p:grpSpPr>
      <p:sp>
        <p:nvSpPr>
          <p:cNvPr id="450" name="Google Shape;450;p4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51" name="Google Shape;451;p4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9" name="Google Shape;89;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6"/>
        <p:cNvGrpSpPr/>
        <p:nvPr/>
      </p:nvGrpSpPr>
      <p:grpSpPr>
        <a:xfrm>
          <a:off x="0" y="0"/>
          <a:ext cx="0" cy="0"/>
          <a:chOff x="0" y="0"/>
          <a:chExt cx="0" cy="0"/>
        </a:xfrm>
      </p:grpSpPr>
      <p:sp>
        <p:nvSpPr>
          <p:cNvPr id="457" name="Google Shape;457;p5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58" name="Google Shape;458;p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2"/>
        <p:cNvGrpSpPr/>
        <p:nvPr/>
      </p:nvGrpSpPr>
      <p:grpSpPr>
        <a:xfrm>
          <a:off x="0" y="0"/>
          <a:ext cx="0" cy="0"/>
          <a:chOff x="0" y="0"/>
          <a:chExt cx="0" cy="0"/>
        </a:xfrm>
      </p:grpSpPr>
      <p:sp>
        <p:nvSpPr>
          <p:cNvPr id="463" name="Google Shape;463;p5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64" name="Google Shape;464;p5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9"/>
        <p:cNvGrpSpPr/>
        <p:nvPr/>
      </p:nvGrpSpPr>
      <p:grpSpPr>
        <a:xfrm>
          <a:off x="0" y="0"/>
          <a:ext cx="0" cy="0"/>
          <a:chOff x="0" y="0"/>
          <a:chExt cx="0" cy="0"/>
        </a:xfrm>
      </p:grpSpPr>
      <p:sp>
        <p:nvSpPr>
          <p:cNvPr id="470" name="Google Shape;470;p5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1" name="Google Shape;471;p5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5" name="Google Shape;95;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
        <p:cNvGrpSpPr/>
        <p:nvPr/>
      </p:nvGrpSpPr>
      <p:grpSpPr>
        <a:xfrm>
          <a:off x="0" y="0"/>
          <a:ext cx="0" cy="0"/>
          <a:chOff x="0" y="0"/>
          <a:chExt cx="0" cy="0"/>
        </a:xfrm>
      </p:grpSpPr>
      <p:sp>
        <p:nvSpPr>
          <p:cNvPr id="101" name="Google Shape;101;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2" name="Google Shape;102;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9" name="Google Shape;109;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6" name="Google Shape;116;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4"/>
        <p:cNvGrpSpPr/>
        <p:nvPr/>
      </p:nvGrpSpPr>
      <p:grpSpPr>
        <a:xfrm>
          <a:off x="0" y="0"/>
          <a:ext cx="0" cy="0"/>
          <a:chOff x="0" y="0"/>
          <a:chExt cx="0" cy="0"/>
        </a:xfrm>
      </p:grpSpPr>
      <p:pic>
        <p:nvPicPr>
          <p:cNvPr id="15" name="Google Shape;15;p54"/>
          <p:cNvPicPr preferRelativeResize="0"/>
          <p:nvPr/>
        </p:nvPicPr>
        <p:blipFill rotWithShape="1">
          <a:blip r:embed="rId2">
            <a:alphaModFix/>
          </a:blip>
          <a:srcRect/>
          <a:stretch/>
        </p:blipFill>
        <p:spPr>
          <a:xfrm>
            <a:off x="1083" y="0"/>
            <a:ext cx="12189834" cy="6858000"/>
          </a:xfrm>
          <a:prstGeom prst="rect">
            <a:avLst/>
          </a:prstGeom>
          <a:noFill/>
          <a:ln>
            <a:noFill/>
          </a:ln>
        </p:spPr>
      </p:pic>
      <p:sp>
        <p:nvSpPr>
          <p:cNvPr id="16" name="Google Shape;16;p54"/>
          <p:cNvSpPr/>
          <p:nvPr/>
        </p:nvSpPr>
        <p:spPr>
          <a:xfrm>
            <a:off x="-1" y="0"/>
            <a:ext cx="12190918" cy="5536248"/>
          </a:xfrm>
          <a:prstGeom prst="flowChartPunchedTape">
            <a:avLst/>
          </a:prstGeom>
          <a:gradFill>
            <a:gsLst>
              <a:gs pos="0">
                <a:srgbClr val="FFFFFF">
                  <a:alpha val="79607"/>
                </a:srgbClr>
              </a:gs>
              <a:gs pos="100000">
                <a:srgbClr val="FFFFFF">
                  <a:alpha val="29803"/>
                </a:srgbClr>
              </a:gs>
            </a:gsLst>
            <a:lin ang="18900000" scaled="0"/>
          </a:gradFill>
          <a:ln>
            <a:noFill/>
          </a:ln>
        </p:spPr>
        <p:txBody>
          <a:bodyPr spcFirstLastPara="1" wrap="square" lIns="36575" tIns="36575" rIns="36575" bIns="36575"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7" name="Google Shape;17;p54"/>
          <p:cNvSpPr txBox="1">
            <a:spLocks noGrp="1"/>
          </p:cNvSpPr>
          <p:nvPr>
            <p:ph type="subTitle" idx="1"/>
          </p:nvPr>
        </p:nvSpPr>
        <p:spPr>
          <a:xfrm>
            <a:off x="838201" y="1926547"/>
            <a:ext cx="10515599" cy="1070557"/>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1000"/>
              </a:spcBef>
              <a:spcAft>
                <a:spcPts val="0"/>
              </a:spcAft>
              <a:buClr>
                <a:srgbClr val="003153"/>
              </a:buClr>
              <a:buSzPts val="2400"/>
              <a:buNone/>
              <a:defRPr sz="2400" b="1">
                <a:solidFill>
                  <a:srgbClr val="003153"/>
                </a:solidFill>
                <a:latin typeface="Arial"/>
                <a:ea typeface="Arial"/>
                <a:cs typeface="Arial"/>
                <a:sym typeface="Aria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5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5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5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
        <p:nvSpPr>
          <p:cNvPr id="21" name="Google Shape;21;p54"/>
          <p:cNvSpPr/>
          <p:nvPr/>
        </p:nvSpPr>
        <p:spPr>
          <a:xfrm>
            <a:off x="10399090" y="537310"/>
            <a:ext cx="954710" cy="674762"/>
          </a:xfrm>
          <a:custGeom>
            <a:avLst/>
            <a:gdLst/>
            <a:ahLst/>
            <a:cxnLst/>
            <a:rect l="l" t="t" r="r" b="b"/>
            <a:pathLst>
              <a:path w="1964908" h="1388740" extrusionOk="0">
                <a:moveTo>
                  <a:pt x="0" y="0"/>
                </a:moveTo>
                <a:lnTo>
                  <a:pt x="1964907" y="0"/>
                </a:lnTo>
                <a:lnTo>
                  <a:pt x="1964907" y="1388740"/>
                </a:lnTo>
                <a:lnTo>
                  <a:pt x="0" y="1388740"/>
                </a:lnTo>
                <a:lnTo>
                  <a:pt x="0" y="0"/>
                </a:lnTo>
                <a:close/>
              </a:path>
            </a:pathLst>
          </a:custGeom>
          <a:blipFill rotWithShape="1">
            <a:blip r:embed="rId3">
              <a:alphaModFix/>
            </a:blip>
            <a:stretch>
              <a:fillRect/>
            </a:stretch>
          </a:blipFill>
          <a:ln>
            <a:noFill/>
          </a:ln>
        </p:spPr>
        <p:txBody>
          <a:bodyPr/>
          <a:lstStyle/>
          <a:p>
            <a:endParaRPr lang="en-US"/>
          </a:p>
        </p:txBody>
      </p:sp>
      <p:sp>
        <p:nvSpPr>
          <p:cNvPr id="22" name="Google Shape;22;p54"/>
          <p:cNvSpPr/>
          <p:nvPr/>
        </p:nvSpPr>
        <p:spPr>
          <a:xfrm>
            <a:off x="7043882" y="508294"/>
            <a:ext cx="1186237" cy="668008"/>
          </a:xfrm>
          <a:custGeom>
            <a:avLst/>
            <a:gdLst/>
            <a:ahLst/>
            <a:cxnLst/>
            <a:rect l="l" t="t" r="r" b="b"/>
            <a:pathLst>
              <a:path w="2441419" h="1374840" extrusionOk="0">
                <a:moveTo>
                  <a:pt x="0" y="0"/>
                </a:moveTo>
                <a:lnTo>
                  <a:pt x="2441419" y="0"/>
                </a:lnTo>
                <a:lnTo>
                  <a:pt x="2441419" y="1374839"/>
                </a:lnTo>
                <a:lnTo>
                  <a:pt x="0" y="1374839"/>
                </a:lnTo>
                <a:lnTo>
                  <a:pt x="0" y="0"/>
                </a:lnTo>
                <a:close/>
              </a:path>
            </a:pathLst>
          </a:custGeom>
          <a:blipFill rotWithShape="1">
            <a:blip r:embed="rId4">
              <a:alphaModFix/>
            </a:blip>
            <a:stretch>
              <a:fillRect/>
            </a:stretch>
          </a:blipFill>
          <a:ln>
            <a:noFill/>
          </a:ln>
        </p:spPr>
        <p:txBody>
          <a:bodyPr/>
          <a:lstStyle/>
          <a:p>
            <a:endParaRPr lang="en-US"/>
          </a:p>
        </p:txBody>
      </p:sp>
      <p:pic>
        <p:nvPicPr>
          <p:cNvPr id="23" name="Google Shape;23;p54"/>
          <p:cNvPicPr preferRelativeResize="0"/>
          <p:nvPr/>
        </p:nvPicPr>
        <p:blipFill rotWithShape="1">
          <a:blip r:embed="rId5">
            <a:alphaModFix/>
          </a:blip>
          <a:srcRect t="26329" b="34452"/>
          <a:stretch/>
        </p:blipFill>
        <p:spPr>
          <a:xfrm>
            <a:off x="807627" y="619012"/>
            <a:ext cx="1138706" cy="446573"/>
          </a:xfrm>
          <a:prstGeom prst="rect">
            <a:avLst/>
          </a:prstGeom>
          <a:noFill/>
          <a:ln>
            <a:noFill/>
          </a:ln>
        </p:spPr>
      </p:pic>
      <p:pic>
        <p:nvPicPr>
          <p:cNvPr id="24" name="Google Shape;24;p54"/>
          <p:cNvPicPr preferRelativeResize="0"/>
          <p:nvPr/>
        </p:nvPicPr>
        <p:blipFill rotWithShape="1">
          <a:blip r:embed="rId6">
            <a:alphaModFix/>
          </a:blip>
          <a:srcRect/>
          <a:stretch/>
        </p:blipFill>
        <p:spPr>
          <a:xfrm>
            <a:off x="3636779" y="537310"/>
            <a:ext cx="1716657" cy="713721"/>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25"/>
        <p:cNvGrpSpPr/>
        <p:nvPr/>
      </p:nvGrpSpPr>
      <p:grpSpPr>
        <a:xfrm>
          <a:off x="0" y="0"/>
          <a:ext cx="0" cy="0"/>
          <a:chOff x="0" y="0"/>
          <a:chExt cx="0" cy="0"/>
        </a:xfrm>
      </p:grpSpPr>
      <p:pic>
        <p:nvPicPr>
          <p:cNvPr id="26" name="Google Shape;26;p55"/>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27" name="Google Shape;27;p55"/>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28" name="Google Shape;28;p55"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29" name="Google Shape;29;p55"/>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30" name="Google Shape;30;p55"/>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1800" b="1" i="1">
                <a:solidFill>
                  <a:srgbClr val="466DB0"/>
                </a:solidFill>
                <a:latin typeface="Calibri"/>
                <a:ea typeface="Calibri"/>
                <a:cs typeface="Calibri"/>
                <a:sym typeface="Calibri"/>
              </a:rPr>
              <a:t>Dự án Thúc đẩy Tiết kiệm năng lượng trong các ngành công nghiệp Việt Nam</a:t>
            </a:r>
            <a:endParaRPr sz="1800" b="1" i="1">
              <a:solidFill>
                <a:srgbClr val="466DB0"/>
              </a:solidFill>
              <a:latin typeface="Calibri"/>
              <a:ea typeface="Calibri"/>
              <a:cs typeface="Calibri"/>
              <a:sym typeface="Calibri"/>
            </a:endParaRPr>
          </a:p>
        </p:txBody>
      </p:sp>
      <p:pic>
        <p:nvPicPr>
          <p:cNvPr id="31" name="Google Shape;31;p55"/>
          <p:cNvPicPr preferRelativeResize="0"/>
          <p:nvPr/>
        </p:nvPicPr>
        <p:blipFill rotWithShape="1">
          <a:blip r:embed="rId4">
            <a:alphaModFix/>
          </a:blip>
          <a:srcRect/>
          <a:stretch/>
        </p:blipFill>
        <p:spPr>
          <a:xfrm>
            <a:off x="9678498" y="384725"/>
            <a:ext cx="1903411" cy="791366"/>
          </a:xfrm>
          <a:prstGeom prst="rect">
            <a:avLst/>
          </a:prstGeom>
          <a:noFill/>
          <a:ln>
            <a:noFill/>
          </a:ln>
        </p:spPr>
      </p:pic>
      <p:sp>
        <p:nvSpPr>
          <p:cNvPr id="32" name="Google Shape;32;p5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 name="Google Shape;33;p5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5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sz="1600" b="1">
                <a:solidFill>
                  <a:srgbClr val="888888"/>
                </a:solidFill>
                <a:latin typeface="Times New Roman"/>
                <a:ea typeface="Times New Roman"/>
                <a:cs typeface="Times New Roman"/>
                <a:sym typeface="Times New Roman"/>
              </a:defRPr>
            </a:lvl1pPr>
            <a:lvl2pPr marL="0" lvl="1" indent="0" algn="r">
              <a:spcBef>
                <a:spcPts val="0"/>
              </a:spcBef>
              <a:buNone/>
              <a:defRPr sz="1600" b="1">
                <a:solidFill>
                  <a:srgbClr val="888888"/>
                </a:solidFill>
                <a:latin typeface="Times New Roman"/>
                <a:ea typeface="Times New Roman"/>
                <a:cs typeface="Times New Roman"/>
                <a:sym typeface="Times New Roman"/>
              </a:defRPr>
            </a:lvl2pPr>
            <a:lvl3pPr marL="0" lvl="2" indent="0" algn="r">
              <a:spcBef>
                <a:spcPts val="0"/>
              </a:spcBef>
              <a:buNone/>
              <a:defRPr sz="1600" b="1">
                <a:solidFill>
                  <a:srgbClr val="888888"/>
                </a:solidFill>
                <a:latin typeface="Times New Roman"/>
                <a:ea typeface="Times New Roman"/>
                <a:cs typeface="Times New Roman"/>
                <a:sym typeface="Times New Roman"/>
              </a:defRPr>
            </a:lvl3pPr>
            <a:lvl4pPr marL="0" lvl="3" indent="0" algn="r">
              <a:spcBef>
                <a:spcPts val="0"/>
              </a:spcBef>
              <a:buNone/>
              <a:defRPr sz="1600" b="1">
                <a:solidFill>
                  <a:srgbClr val="888888"/>
                </a:solidFill>
                <a:latin typeface="Times New Roman"/>
                <a:ea typeface="Times New Roman"/>
                <a:cs typeface="Times New Roman"/>
                <a:sym typeface="Times New Roman"/>
              </a:defRPr>
            </a:lvl4pPr>
            <a:lvl5pPr marL="0" lvl="4" indent="0" algn="r">
              <a:spcBef>
                <a:spcPts val="0"/>
              </a:spcBef>
              <a:buNone/>
              <a:defRPr sz="1600" b="1">
                <a:solidFill>
                  <a:srgbClr val="888888"/>
                </a:solidFill>
                <a:latin typeface="Times New Roman"/>
                <a:ea typeface="Times New Roman"/>
                <a:cs typeface="Times New Roman"/>
                <a:sym typeface="Times New Roman"/>
              </a:defRPr>
            </a:lvl5pPr>
            <a:lvl6pPr marL="0" lvl="5" indent="0" algn="r">
              <a:spcBef>
                <a:spcPts val="0"/>
              </a:spcBef>
              <a:buNone/>
              <a:defRPr sz="1600" b="1">
                <a:solidFill>
                  <a:srgbClr val="888888"/>
                </a:solidFill>
                <a:latin typeface="Times New Roman"/>
                <a:ea typeface="Times New Roman"/>
                <a:cs typeface="Times New Roman"/>
                <a:sym typeface="Times New Roman"/>
              </a:defRPr>
            </a:lvl6pPr>
            <a:lvl7pPr marL="0" lvl="6" indent="0" algn="r">
              <a:spcBef>
                <a:spcPts val="0"/>
              </a:spcBef>
              <a:buNone/>
              <a:defRPr sz="1600" b="1">
                <a:solidFill>
                  <a:srgbClr val="888888"/>
                </a:solidFill>
                <a:latin typeface="Times New Roman"/>
                <a:ea typeface="Times New Roman"/>
                <a:cs typeface="Times New Roman"/>
                <a:sym typeface="Times New Roman"/>
              </a:defRPr>
            </a:lvl7pPr>
            <a:lvl8pPr marL="0" lvl="7" indent="0" algn="r">
              <a:spcBef>
                <a:spcPts val="0"/>
              </a:spcBef>
              <a:buNone/>
              <a:defRPr sz="1600" b="1">
                <a:solidFill>
                  <a:srgbClr val="888888"/>
                </a:solidFill>
                <a:latin typeface="Times New Roman"/>
                <a:ea typeface="Times New Roman"/>
                <a:cs typeface="Times New Roman"/>
                <a:sym typeface="Times New Roman"/>
              </a:defRPr>
            </a:lvl8pPr>
            <a:lvl9pPr marL="0" lvl="8" indent="0" algn="r">
              <a:spcBef>
                <a:spcPts val="0"/>
              </a:spcBef>
              <a:buNone/>
              <a:defRPr sz="1600" b="1">
                <a:solidFill>
                  <a:srgbClr val="888888"/>
                </a:solidFill>
                <a:latin typeface="Times New Roman"/>
                <a:ea typeface="Times New Roman"/>
                <a:cs typeface="Times New Roman"/>
                <a:sym typeface="Times New Roman"/>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5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1" name="Google Shape;11;p5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2" name="Google Shape;12;p5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5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10.gif"/><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8"/>
        <p:cNvGrpSpPr/>
        <p:nvPr/>
      </p:nvGrpSpPr>
      <p:grpSpPr>
        <a:xfrm>
          <a:off x="0" y="0"/>
          <a:ext cx="0" cy="0"/>
          <a:chOff x="0" y="0"/>
          <a:chExt cx="0" cy="0"/>
        </a:xfrm>
      </p:grpSpPr>
      <p:sp>
        <p:nvSpPr>
          <p:cNvPr id="39" name="Google Shape;39;p1"/>
          <p:cNvSpPr txBox="1">
            <a:spLocks noGrp="1"/>
          </p:cNvSpPr>
          <p:nvPr>
            <p:ph type="subTitle" idx="1"/>
          </p:nvPr>
        </p:nvSpPr>
        <p:spPr>
          <a:xfrm>
            <a:off x="865496" y="1831012"/>
            <a:ext cx="10515599" cy="1070557"/>
          </a:xfrm>
          <a:prstGeom prst="rect">
            <a:avLst/>
          </a:prstGeom>
          <a:noFill/>
          <a:ln>
            <a:noFill/>
          </a:ln>
        </p:spPr>
        <p:txBody>
          <a:bodyPr spcFirstLastPara="1" wrap="square" lIns="91425" tIns="45700" rIns="91425" bIns="45700" anchor="t" anchorCtr="0">
            <a:normAutofit/>
          </a:bodyPr>
          <a:lstStyle/>
          <a:p>
            <a:pPr marL="0" lvl="0" indent="0" algn="ctr" rtl="0">
              <a:lnSpc>
                <a:spcPct val="100000"/>
              </a:lnSpc>
              <a:spcBef>
                <a:spcPts val="0"/>
              </a:spcBef>
              <a:spcAft>
                <a:spcPts val="0"/>
              </a:spcAft>
              <a:buClr>
                <a:srgbClr val="003153"/>
              </a:buClr>
              <a:buSzPts val="2400"/>
              <a:buNone/>
            </a:pPr>
            <a:r>
              <a:rPr lang="en-US"/>
              <a:t>DỰ ÁN THÚC ĐẨY TIẾT KIỆM NĂNG LƯỢNG </a:t>
            </a:r>
            <a:endParaRPr/>
          </a:p>
          <a:p>
            <a:pPr marL="0" lvl="0" indent="0" algn="ctr" rtl="0">
              <a:lnSpc>
                <a:spcPct val="100000"/>
              </a:lnSpc>
              <a:spcBef>
                <a:spcPts val="1000"/>
              </a:spcBef>
              <a:spcAft>
                <a:spcPts val="0"/>
              </a:spcAft>
              <a:buClr>
                <a:srgbClr val="003153"/>
              </a:buClr>
              <a:buSzPts val="2400"/>
              <a:buNone/>
            </a:pPr>
            <a:r>
              <a:rPr lang="en-US"/>
              <a:t>TRONG CÁC NGÀNH CÔNG NGHIỆP VIỆT NAM (VSUEE)</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10"/>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NGUYÊN TẮC CƠ BẢN CỦA DÒNG TIỀN DỰ ÁN</a:t>
            </a:r>
            <a:endParaRPr sz="3200" b="1" i="0" u="none" strike="noStrike" cap="none">
              <a:solidFill>
                <a:schemeClr val="lt1"/>
              </a:solidFill>
              <a:latin typeface="Cambria"/>
              <a:ea typeface="Cambria"/>
              <a:cs typeface="Cambria"/>
              <a:sym typeface="Cambria"/>
            </a:endParaRPr>
          </a:p>
        </p:txBody>
      </p:sp>
      <p:sp>
        <p:nvSpPr>
          <p:cNvPr id="125" name="Google Shape;125;p10"/>
          <p:cNvSpPr txBox="1"/>
          <p:nvPr/>
        </p:nvSpPr>
        <p:spPr>
          <a:xfrm>
            <a:off x="695582" y="2438719"/>
            <a:ext cx="10369550" cy="2841740"/>
          </a:xfrm>
          <a:prstGeom prst="rect">
            <a:avLst/>
          </a:prstGeom>
          <a:noFill/>
          <a:ln>
            <a:noFill/>
          </a:ln>
        </p:spPr>
        <p:txBody>
          <a:bodyPr spcFirstLastPara="1" wrap="square" lIns="91425" tIns="45700" rIns="91425" bIns="45700" anchor="t" anchorCtr="0">
            <a:spAutoFit/>
          </a:bodyPr>
          <a:lstStyle/>
          <a:p>
            <a:pPr marL="742950" marR="0" lvl="1" indent="-285750" algn="just" rtl="0">
              <a:lnSpc>
                <a:spcPct val="150000"/>
              </a:lnSpc>
              <a:spcBef>
                <a:spcPts val="0"/>
              </a:spcBef>
              <a:spcAft>
                <a:spcPts val="0"/>
              </a:spcAft>
              <a:buClr>
                <a:srgbClr val="000000"/>
              </a:buClr>
              <a:buSzPts val="1000"/>
              <a:buFont typeface="Arial"/>
              <a:buChar char="•"/>
            </a:pPr>
            <a:r>
              <a:rPr lang="en-US" sz="1800" b="1" i="0" u="none" strike="noStrike" cap="none">
                <a:solidFill>
                  <a:srgbClr val="000000"/>
                </a:solidFill>
                <a:latin typeface="Cambria"/>
                <a:ea typeface="Cambria"/>
                <a:cs typeface="Cambria"/>
                <a:sym typeface="Cambria"/>
              </a:rPr>
              <a:t>Dòng tiền vào (Cash Inflows):</a:t>
            </a:r>
            <a:r>
              <a:rPr lang="en-US" sz="1800" b="0" i="0" u="none" strike="noStrike" cap="none">
                <a:solidFill>
                  <a:srgbClr val="000000"/>
                </a:solidFill>
                <a:latin typeface="Cambria"/>
                <a:ea typeface="Cambria"/>
                <a:cs typeface="Cambria"/>
                <a:sym typeface="Cambria"/>
              </a:rPr>
              <a:t> Doanh thu từ bán sản phẩm/dịch vụ (điện, nước sạch, sản phẩm tái chế), các khoản tiết kiệm chi phí (tiền điện, nước), giá trị thanh lý tài sản, vốn vay.</a:t>
            </a:r>
            <a:endParaRPr/>
          </a:p>
          <a:p>
            <a:pPr marL="742950" marR="0" lvl="1" indent="-285750" algn="just" rtl="0">
              <a:lnSpc>
                <a:spcPct val="150000"/>
              </a:lnSpc>
              <a:spcBef>
                <a:spcPts val="800"/>
              </a:spcBef>
              <a:spcAft>
                <a:spcPts val="0"/>
              </a:spcAft>
              <a:buClr>
                <a:srgbClr val="000000"/>
              </a:buClr>
              <a:buSzPts val="1000"/>
              <a:buFont typeface="Arial"/>
              <a:buChar char="•"/>
            </a:pPr>
            <a:r>
              <a:rPr lang="en-US" sz="1800" b="1" i="0" u="none" strike="noStrike" cap="none">
                <a:solidFill>
                  <a:srgbClr val="000000"/>
                </a:solidFill>
                <a:latin typeface="Cambria"/>
                <a:ea typeface="Cambria"/>
                <a:cs typeface="Cambria"/>
                <a:sym typeface="Cambria"/>
              </a:rPr>
              <a:t>Dòng tiền ra (Cash Outflows):</a:t>
            </a:r>
            <a:r>
              <a:rPr lang="en-US" sz="1800" b="0" i="0" u="none" strike="noStrike" cap="none">
                <a:solidFill>
                  <a:srgbClr val="000000"/>
                </a:solidFill>
                <a:latin typeface="Cambria"/>
                <a:ea typeface="Cambria"/>
                <a:cs typeface="Cambria"/>
                <a:sym typeface="Cambria"/>
              </a:rPr>
              <a:t> Chi phí đầu tư ban đầu (CAPEX), chi phí vận hành (OPEX), thuế, chi phí tài chính (trả lãi vay), trả nợ gốc.</a:t>
            </a:r>
            <a:endParaRPr/>
          </a:p>
          <a:p>
            <a:pPr marL="742950" marR="0" lvl="1" indent="-285750" algn="just" rtl="0">
              <a:lnSpc>
                <a:spcPct val="150000"/>
              </a:lnSpc>
              <a:spcBef>
                <a:spcPts val="800"/>
              </a:spcBef>
              <a:spcAft>
                <a:spcPts val="0"/>
              </a:spcAft>
              <a:buClr>
                <a:srgbClr val="000000"/>
              </a:buClr>
              <a:buSzPts val="1000"/>
              <a:buFont typeface="Arial"/>
              <a:buChar char="•"/>
            </a:pPr>
            <a:r>
              <a:rPr lang="en-US" sz="1800" b="1" i="0" u="none" strike="noStrike" cap="none">
                <a:solidFill>
                  <a:srgbClr val="000000"/>
                </a:solidFill>
                <a:latin typeface="Cambria"/>
                <a:ea typeface="Cambria"/>
                <a:cs typeface="Cambria"/>
                <a:sym typeface="Cambria"/>
              </a:rPr>
              <a:t>Dòng tiền thuần (Net Cash Flow) = Dòng tiền vào - Dòng tiền ra</a:t>
            </a:r>
            <a:endParaRPr sz="1800" b="0" i="0" u="none" strike="noStrike" cap="none">
              <a:solidFill>
                <a:srgbClr val="000000"/>
              </a:solidFill>
              <a:latin typeface="Cambria"/>
              <a:ea typeface="Cambria"/>
              <a:cs typeface="Cambria"/>
              <a:sym typeface="Cambria"/>
            </a:endParaRPr>
          </a:p>
          <a:p>
            <a:pPr marL="742950" marR="0" lvl="1" indent="-285750" algn="just" rtl="0">
              <a:lnSpc>
                <a:spcPct val="150000"/>
              </a:lnSpc>
              <a:spcBef>
                <a:spcPts val="800"/>
              </a:spcBef>
              <a:spcAft>
                <a:spcPts val="0"/>
              </a:spcAft>
              <a:buClr>
                <a:srgbClr val="000000"/>
              </a:buClr>
              <a:buSzPts val="1000"/>
              <a:buFont typeface="Arial"/>
              <a:buChar char="•"/>
            </a:pPr>
            <a:r>
              <a:rPr lang="en-US" sz="1800" b="1" i="0" u="none" strike="noStrike" cap="none">
                <a:solidFill>
                  <a:srgbClr val="000000"/>
                </a:solidFill>
                <a:latin typeface="Cambria"/>
                <a:ea typeface="Cambria"/>
                <a:cs typeface="Cambria"/>
                <a:sym typeface="Cambria"/>
              </a:rPr>
              <a:t>Quan điểm:</a:t>
            </a:r>
            <a:r>
              <a:rPr lang="en-US" sz="1800" b="0" i="0" u="none" strike="noStrike" cap="none">
                <a:solidFill>
                  <a:srgbClr val="000000"/>
                </a:solidFill>
                <a:latin typeface="Cambria"/>
                <a:ea typeface="Cambria"/>
                <a:cs typeface="Cambria"/>
                <a:sym typeface="Cambria"/>
              </a:rPr>
              <a:t> Phân tích trên quan điểm tổng vốn đầu tư (chưa tính đến cấu trúc vốn vay/vốn chủ).</a:t>
            </a:r>
            <a:endParaRPr sz="1800" b="0" i="0" u="none" strike="noStrike" cap="none">
              <a:solidFill>
                <a:srgbClr val="000000"/>
              </a:solidFill>
              <a:latin typeface="Cambria"/>
              <a:ea typeface="Cambria"/>
              <a:cs typeface="Cambria"/>
              <a:sym typeface="Cambria"/>
            </a:endParaRPr>
          </a:p>
        </p:txBody>
      </p:sp>
      <p:sp>
        <p:nvSpPr>
          <p:cNvPr id="126" name="Google Shape;126;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10</a:t>
            </a:fld>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pic>
        <p:nvPicPr>
          <p:cNvPr id="131" name="Google Shape;131;p11"/>
          <p:cNvPicPr preferRelativeResize="0"/>
          <p:nvPr/>
        </p:nvPicPr>
        <p:blipFill rotWithShape="1">
          <a:blip r:embed="rId3">
            <a:alphaModFix/>
          </a:blip>
          <a:srcRect/>
          <a:stretch/>
        </p:blipFill>
        <p:spPr>
          <a:xfrm>
            <a:off x="2629535" y="3951597"/>
            <a:ext cx="6348730" cy="2950845"/>
          </a:xfrm>
          <a:prstGeom prst="rect">
            <a:avLst/>
          </a:prstGeom>
          <a:noFill/>
          <a:ln>
            <a:noFill/>
          </a:ln>
        </p:spPr>
      </p:pic>
      <p:sp>
        <p:nvSpPr>
          <p:cNvPr id="132" name="Google Shape;132;p11"/>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CAPEX &amp; OPEX TRONG DỰ ÁN XANH</a:t>
            </a:r>
            <a:endParaRPr sz="3200" b="1" i="0" u="none" strike="noStrike" cap="none">
              <a:solidFill>
                <a:schemeClr val="lt1"/>
              </a:solidFill>
              <a:latin typeface="Cambria"/>
              <a:ea typeface="Cambria"/>
              <a:cs typeface="Cambria"/>
              <a:sym typeface="Cambria"/>
            </a:endParaRPr>
          </a:p>
        </p:txBody>
      </p:sp>
      <p:sp>
        <p:nvSpPr>
          <p:cNvPr id="133" name="Google Shape;133;p11"/>
          <p:cNvSpPr txBox="1"/>
          <p:nvPr/>
        </p:nvSpPr>
        <p:spPr>
          <a:xfrm>
            <a:off x="606826" y="2293144"/>
            <a:ext cx="11163300" cy="2462700"/>
          </a:xfrm>
          <a:prstGeom prst="rect">
            <a:avLst/>
          </a:prstGeom>
          <a:noFill/>
          <a:ln>
            <a:noFill/>
          </a:ln>
        </p:spPr>
        <p:txBody>
          <a:bodyPr spcFirstLastPara="1" wrap="square" lIns="91425" tIns="45700" rIns="91425" bIns="45700" anchor="t" anchorCtr="0">
            <a:spAutoFit/>
          </a:bodyPr>
          <a:lstStyle/>
          <a:p>
            <a:pPr marL="457200" marR="0" lvl="1" indent="0" algn="l" rtl="0">
              <a:spcBef>
                <a:spcPts val="0"/>
              </a:spcBef>
              <a:spcAft>
                <a:spcPts val="0"/>
              </a:spcAft>
              <a:buClr>
                <a:srgbClr val="000000"/>
              </a:buClr>
              <a:buSzPts val="1000"/>
              <a:buFont typeface="Arial"/>
              <a:buNone/>
            </a:pPr>
            <a:r>
              <a:rPr lang="en-US" sz="1600" b="1" i="0" u="none" strike="noStrike" cap="none">
                <a:solidFill>
                  <a:srgbClr val="000000"/>
                </a:solidFill>
                <a:latin typeface="Cambria"/>
                <a:ea typeface="Cambria"/>
                <a:cs typeface="Cambria"/>
                <a:sym typeface="Cambria"/>
              </a:rPr>
              <a:t>Chi phí đầu tư (CAPEX):</a:t>
            </a:r>
            <a:endParaRPr sz="1600" b="0" i="0" u="none" strike="noStrike" cap="none">
              <a:solidFill>
                <a:srgbClr val="000000"/>
              </a:solidFill>
              <a:latin typeface="Cambria"/>
              <a:ea typeface="Cambria"/>
              <a:cs typeface="Cambria"/>
              <a:sym typeface="Cambria"/>
            </a:endParaRPr>
          </a:p>
          <a:p>
            <a:pPr marL="1143000" marR="0" lvl="2" indent="-228600" algn="l" rtl="0">
              <a:spcBef>
                <a:spcPts val="800"/>
              </a:spcBef>
              <a:spcAft>
                <a:spcPts val="0"/>
              </a:spcAft>
              <a:buClr>
                <a:srgbClr val="000000"/>
              </a:buClr>
              <a:buSzPts val="1000"/>
              <a:buFont typeface="Noto Sans Symbols"/>
              <a:buChar char="▪"/>
            </a:pPr>
            <a:r>
              <a:rPr lang="en-US" sz="1600" b="0" i="0" u="none" strike="noStrike" cap="none">
                <a:solidFill>
                  <a:srgbClr val="000000"/>
                </a:solidFill>
                <a:latin typeface="Cambria"/>
                <a:ea typeface="Cambria"/>
                <a:cs typeface="Cambria"/>
                <a:sym typeface="Cambria"/>
              </a:rPr>
              <a:t>Thường cao hơn so với dự án truyền thống do chi phí công nghệ cao.</a:t>
            </a:r>
            <a:endParaRPr/>
          </a:p>
          <a:p>
            <a:pPr marL="1143000" marR="0" lvl="2" indent="-228600" algn="l" rtl="0">
              <a:spcBef>
                <a:spcPts val="800"/>
              </a:spcBef>
              <a:spcAft>
                <a:spcPts val="0"/>
              </a:spcAft>
              <a:buClr>
                <a:srgbClr val="000000"/>
              </a:buClr>
              <a:buSzPts val="1000"/>
              <a:buFont typeface="Noto Sans Symbols"/>
              <a:buChar char="▪"/>
            </a:pPr>
            <a:r>
              <a:rPr lang="en-US" sz="1600" b="0" i="1" u="none" strike="noStrike" cap="none">
                <a:solidFill>
                  <a:srgbClr val="000000"/>
                </a:solidFill>
                <a:latin typeface="Cambria"/>
                <a:ea typeface="Cambria"/>
                <a:cs typeface="Cambria"/>
                <a:sym typeface="Cambria"/>
              </a:rPr>
              <a:t>Ví dụ:</a:t>
            </a:r>
            <a:r>
              <a:rPr lang="en-US" sz="1600" b="0" i="0" u="none" strike="noStrike" cap="none">
                <a:solidFill>
                  <a:srgbClr val="000000"/>
                </a:solidFill>
                <a:latin typeface="Cambria"/>
                <a:ea typeface="Cambria"/>
                <a:cs typeface="Cambria"/>
                <a:sym typeface="Cambria"/>
              </a:rPr>
              <a:t> Tua bin gió, tấm pin mặt trời, hệ thống xử lý nước thải tiên tiến.</a:t>
            </a:r>
            <a:endParaRPr/>
          </a:p>
          <a:p>
            <a:pPr marL="457200" marR="0" lvl="1" indent="0" algn="l" rtl="0">
              <a:spcBef>
                <a:spcPts val="800"/>
              </a:spcBef>
              <a:spcAft>
                <a:spcPts val="0"/>
              </a:spcAft>
              <a:buClr>
                <a:srgbClr val="000000"/>
              </a:buClr>
              <a:buSzPts val="1000"/>
              <a:buFont typeface="Arial"/>
              <a:buNone/>
            </a:pPr>
            <a:r>
              <a:rPr lang="en-US" sz="1600" b="1" i="0" u="none" strike="noStrike" cap="none">
                <a:solidFill>
                  <a:srgbClr val="000000"/>
                </a:solidFill>
                <a:latin typeface="Cambria"/>
                <a:ea typeface="Cambria"/>
                <a:cs typeface="Cambria"/>
                <a:sym typeface="Cambria"/>
              </a:rPr>
              <a:t>Chi phí vận hành (OPEX):</a:t>
            </a:r>
            <a:endParaRPr sz="1600" b="0" i="0" u="none" strike="noStrike" cap="none">
              <a:solidFill>
                <a:srgbClr val="000000"/>
              </a:solidFill>
              <a:latin typeface="Cambria"/>
              <a:ea typeface="Cambria"/>
              <a:cs typeface="Cambria"/>
              <a:sym typeface="Cambria"/>
            </a:endParaRPr>
          </a:p>
          <a:p>
            <a:pPr marL="1143000" marR="0" lvl="2" indent="-228600" algn="l" rtl="0">
              <a:spcBef>
                <a:spcPts val="800"/>
              </a:spcBef>
              <a:spcAft>
                <a:spcPts val="0"/>
              </a:spcAft>
              <a:buClr>
                <a:srgbClr val="000000"/>
              </a:buClr>
              <a:buSzPts val="1000"/>
              <a:buFont typeface="Noto Sans Symbols"/>
              <a:buChar char="▪"/>
            </a:pPr>
            <a:r>
              <a:rPr lang="en-US" sz="1600" b="0" i="0" u="none" strike="noStrike" cap="none">
                <a:solidFill>
                  <a:srgbClr val="000000"/>
                </a:solidFill>
                <a:latin typeface="Cambria"/>
                <a:ea typeface="Cambria"/>
                <a:cs typeface="Cambria"/>
                <a:sym typeface="Cambria"/>
              </a:rPr>
              <a:t>Thường thấp hơn do tiết kiệm năng lượng, nguyên liệu đầu vào.</a:t>
            </a:r>
            <a:endParaRPr/>
          </a:p>
          <a:p>
            <a:pPr marL="1143000" marR="0" lvl="2" indent="-228600" algn="l" rtl="0">
              <a:spcBef>
                <a:spcPts val="800"/>
              </a:spcBef>
              <a:spcAft>
                <a:spcPts val="0"/>
              </a:spcAft>
              <a:buClr>
                <a:srgbClr val="000000"/>
              </a:buClr>
              <a:buSzPts val="1000"/>
              <a:buFont typeface="Noto Sans Symbols"/>
              <a:buChar char="▪"/>
            </a:pPr>
            <a:r>
              <a:rPr lang="en-US" sz="1600" b="0" i="1" u="none" strike="noStrike" cap="none">
                <a:solidFill>
                  <a:srgbClr val="000000"/>
                </a:solidFill>
                <a:latin typeface="Cambria"/>
                <a:ea typeface="Cambria"/>
                <a:cs typeface="Cambria"/>
                <a:sym typeface="Cambria"/>
              </a:rPr>
              <a:t>Ví dụ:</a:t>
            </a:r>
            <a:r>
              <a:rPr lang="en-US" sz="1600" b="0" i="0" u="none" strike="noStrike" cap="none">
                <a:solidFill>
                  <a:srgbClr val="000000"/>
                </a:solidFill>
                <a:latin typeface="Cambria"/>
                <a:ea typeface="Cambria"/>
                <a:cs typeface="Cambria"/>
                <a:sym typeface="Cambria"/>
              </a:rPr>
              <a:t> Chi phí nhiên liệu của nhà máy điện mặt trời gần như bằng 0; chi phí bảo trì có thể </a:t>
            </a:r>
            <a:r>
              <a:rPr lang="en-US" sz="1600">
                <a:latin typeface="Cambria"/>
                <a:ea typeface="Cambria"/>
                <a:cs typeface="Cambria"/>
                <a:sym typeface="Cambria"/>
              </a:rPr>
              <a:t>thấp hơn. </a:t>
            </a:r>
            <a:endParaRPr/>
          </a:p>
          <a:p>
            <a:pPr marL="457200" marR="0" lvl="1" indent="0" algn="l" rtl="0">
              <a:spcBef>
                <a:spcPts val="800"/>
              </a:spcBef>
              <a:spcAft>
                <a:spcPts val="0"/>
              </a:spcAft>
              <a:buClr>
                <a:srgbClr val="000000"/>
              </a:buClr>
              <a:buSzPts val="1000"/>
              <a:buFont typeface="Arial"/>
              <a:buNone/>
            </a:pPr>
            <a:r>
              <a:rPr lang="en-US" sz="1800" b="1" i="0" u="none" strike="noStrike" cap="none">
                <a:solidFill>
                  <a:srgbClr val="0000FF"/>
                </a:solidFill>
                <a:latin typeface="Cambria"/>
                <a:ea typeface="Cambria"/>
                <a:cs typeface="Cambria"/>
                <a:sym typeface="Cambria"/>
              </a:rPr>
              <a:t>=&gt; Cần phân tích sự đánh đổi giữa CAPEX cao và OPEX thấp trong dài hạn.</a:t>
            </a:r>
            <a:endParaRPr sz="1800" b="0" i="0" u="none" strike="noStrike" cap="none">
              <a:solidFill>
                <a:srgbClr val="0000FF"/>
              </a:solidFill>
              <a:latin typeface="Cambria"/>
              <a:ea typeface="Cambria"/>
              <a:cs typeface="Cambria"/>
              <a:sym typeface="Cambria"/>
            </a:endParaRPr>
          </a:p>
        </p:txBody>
      </p:sp>
      <p:sp>
        <p:nvSpPr>
          <p:cNvPr id="134" name="Google Shape;134;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11</a:t>
            </a:fld>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p12"/>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HIỆN GIÁ DÒNG TIỀN THUẦN (NPV)</a:t>
            </a:r>
            <a:endParaRPr sz="3200" b="1" i="0" u="none" strike="noStrike" cap="none">
              <a:solidFill>
                <a:schemeClr val="lt1"/>
              </a:solidFill>
              <a:latin typeface="Cambria"/>
              <a:ea typeface="Cambria"/>
              <a:cs typeface="Cambria"/>
              <a:sym typeface="Cambria"/>
            </a:endParaRPr>
          </a:p>
        </p:txBody>
      </p:sp>
      <p:sp>
        <p:nvSpPr>
          <p:cNvPr id="140" name="Google Shape;140;p12"/>
          <p:cNvSpPr txBox="1"/>
          <p:nvPr/>
        </p:nvSpPr>
        <p:spPr>
          <a:xfrm>
            <a:off x="530225" y="2071867"/>
            <a:ext cx="11131550" cy="4857676"/>
          </a:xfrm>
          <a:prstGeom prst="rect">
            <a:avLst/>
          </a:prstGeom>
          <a:noFill/>
          <a:ln>
            <a:noFill/>
          </a:ln>
        </p:spPr>
        <p:txBody>
          <a:bodyPr spcFirstLastPara="1" wrap="square" lIns="91425" tIns="45700" rIns="91425" bIns="45700" anchor="t" anchorCtr="0">
            <a:spAutoFit/>
          </a:bodyPr>
          <a:lstStyle/>
          <a:p>
            <a:pPr marL="742950" marR="0" lvl="1" indent="-285750" algn="l" rtl="0">
              <a:spcBef>
                <a:spcPts val="0"/>
              </a:spcBef>
              <a:spcAft>
                <a:spcPts val="0"/>
              </a:spcAft>
              <a:buClr>
                <a:srgbClr val="000000"/>
              </a:buClr>
              <a:buSzPts val="1000"/>
              <a:buFont typeface="Courier New"/>
              <a:buChar char="o"/>
            </a:pPr>
            <a:r>
              <a:rPr lang="en-US" sz="1800" b="1" i="0" u="none" strike="noStrike" cap="none">
                <a:solidFill>
                  <a:srgbClr val="000000"/>
                </a:solidFill>
                <a:latin typeface="Cambria"/>
                <a:ea typeface="Cambria"/>
                <a:cs typeface="Cambria"/>
                <a:sym typeface="Cambria"/>
              </a:rPr>
              <a:t>Khái niệm:</a:t>
            </a:r>
            <a:r>
              <a:rPr lang="en-US" sz="1800" b="0" i="0" u="none" strike="noStrike" cap="none">
                <a:solidFill>
                  <a:srgbClr val="000000"/>
                </a:solidFill>
                <a:latin typeface="Cambria"/>
                <a:ea typeface="Cambria"/>
                <a:cs typeface="Cambria"/>
                <a:sym typeface="Cambria"/>
              </a:rPr>
              <a:t> Là chênh lệch giữa tổng các giá trị hiện tại của các dòng tiền thuần trong tương lai và chi phí đầu tư ban đầu.</a:t>
            </a:r>
            <a:endParaRPr/>
          </a:p>
          <a:p>
            <a:pPr marL="742950" marR="0" lvl="1" indent="-285750" algn="l" rtl="0">
              <a:lnSpc>
                <a:spcPct val="150000"/>
              </a:lnSpc>
              <a:spcBef>
                <a:spcPts val="800"/>
              </a:spcBef>
              <a:spcAft>
                <a:spcPts val="0"/>
              </a:spcAft>
              <a:buClr>
                <a:srgbClr val="000000"/>
              </a:buClr>
              <a:buSzPts val="1000"/>
              <a:buFont typeface="Courier New"/>
              <a:buChar char="o"/>
            </a:pPr>
            <a:r>
              <a:rPr lang="en-US" sz="1800" b="1" i="0" u="none" strike="noStrike" cap="none">
                <a:solidFill>
                  <a:srgbClr val="000000"/>
                </a:solidFill>
                <a:latin typeface="Cambria"/>
                <a:ea typeface="Cambria"/>
                <a:cs typeface="Cambria"/>
                <a:sym typeface="Cambria"/>
              </a:rPr>
              <a:t>Công thức</a:t>
            </a:r>
            <a:endParaRPr sz="1800" b="1" i="0" u="none" strike="noStrike" cap="none">
              <a:solidFill>
                <a:srgbClr val="000000"/>
              </a:solidFill>
              <a:latin typeface="Cambria"/>
              <a:ea typeface="Cambria"/>
              <a:cs typeface="Cambria"/>
              <a:sym typeface="Cambria"/>
            </a:endParaRPr>
          </a:p>
          <a:p>
            <a:pPr marL="0" marR="0" lvl="0" indent="0" algn="l" rtl="0">
              <a:lnSpc>
                <a:spcPct val="150000"/>
              </a:lnSpc>
              <a:spcBef>
                <a:spcPts val="800"/>
              </a:spcBef>
              <a:spcAft>
                <a:spcPts val="0"/>
              </a:spcAft>
              <a:buClr>
                <a:srgbClr val="000000"/>
              </a:buClr>
              <a:buSzPts val="1400"/>
              <a:buFont typeface="Arial"/>
              <a:buNone/>
            </a:pPr>
            <a:endParaRPr sz="1400">
              <a:solidFill>
                <a:srgbClr val="000000"/>
              </a:solidFill>
              <a:latin typeface="Cambria"/>
              <a:ea typeface="Cambria"/>
              <a:cs typeface="Cambria"/>
              <a:sym typeface="Cambria"/>
            </a:endParaRPr>
          </a:p>
          <a:p>
            <a:pPr marL="1143000" marR="0" lvl="5" indent="-285750" algn="l" rtl="0">
              <a:lnSpc>
                <a:spcPct val="150000"/>
              </a:lnSpc>
              <a:spcBef>
                <a:spcPts val="0"/>
              </a:spcBef>
              <a:spcAft>
                <a:spcPts val="0"/>
              </a:spcAft>
              <a:buClr>
                <a:srgbClr val="000000"/>
              </a:buClr>
              <a:buSzPts val="1800"/>
              <a:buFont typeface="Arial"/>
              <a:buChar char="•"/>
            </a:pPr>
            <a:r>
              <a:rPr lang="en-US" sz="1800" b="0" i="0" u="none" strike="noStrike" cap="none">
                <a:solidFill>
                  <a:srgbClr val="000000"/>
                </a:solidFill>
                <a:latin typeface="Cambria"/>
                <a:ea typeface="Cambria"/>
                <a:cs typeface="Cambria"/>
                <a:sym typeface="Cambria"/>
              </a:rPr>
              <a:t>C0​ (Initial Investment)</a:t>
            </a:r>
            <a:endParaRPr/>
          </a:p>
          <a:p>
            <a:pPr marL="1143000" marR="0" lvl="2" indent="-285750" algn="l" rtl="0">
              <a:lnSpc>
                <a:spcPct val="150000"/>
              </a:lnSpc>
              <a:spcBef>
                <a:spcPts val="0"/>
              </a:spcBef>
              <a:spcAft>
                <a:spcPts val="0"/>
              </a:spcAft>
              <a:buClr>
                <a:srgbClr val="000000"/>
              </a:buClr>
              <a:buSzPts val="1800"/>
              <a:buFont typeface="Arial"/>
              <a:buChar char="•"/>
            </a:pPr>
            <a:r>
              <a:rPr lang="en-US" sz="1800" b="0" i="0" u="none" strike="noStrike" cap="none">
                <a:solidFill>
                  <a:srgbClr val="000000"/>
                </a:solidFill>
                <a:latin typeface="Cambria"/>
                <a:ea typeface="Cambria"/>
                <a:cs typeface="Cambria"/>
                <a:sym typeface="Cambria"/>
              </a:rPr>
              <a:t>CFt​ (Net Cash Flow at time t)</a:t>
            </a:r>
            <a:endParaRPr/>
          </a:p>
          <a:p>
            <a:pPr marL="1143000" marR="0" lvl="1" indent="-285750" algn="l" rtl="0">
              <a:lnSpc>
                <a:spcPct val="150000"/>
              </a:lnSpc>
              <a:spcBef>
                <a:spcPts val="0"/>
              </a:spcBef>
              <a:spcAft>
                <a:spcPts val="0"/>
              </a:spcAft>
              <a:buClr>
                <a:srgbClr val="000000"/>
              </a:buClr>
              <a:buSzPts val="1800"/>
              <a:buFont typeface="Arial"/>
              <a:buChar char="•"/>
            </a:pPr>
            <a:r>
              <a:rPr lang="en-US" sz="1800" b="0" i="0" u="none" strike="noStrike" cap="none">
                <a:solidFill>
                  <a:srgbClr val="000000"/>
                </a:solidFill>
                <a:latin typeface="Cambria"/>
                <a:ea typeface="Cambria"/>
                <a:cs typeface="Cambria"/>
                <a:sym typeface="Cambria"/>
              </a:rPr>
              <a:t>r (Discount Rate)</a:t>
            </a:r>
            <a:endParaRPr sz="2800" b="1" i="0" u="none" strike="noStrike" cap="none">
              <a:solidFill>
                <a:srgbClr val="000000"/>
              </a:solidFill>
              <a:latin typeface="Cambria"/>
              <a:ea typeface="Cambria"/>
              <a:cs typeface="Cambria"/>
              <a:sym typeface="Cambria"/>
            </a:endParaRPr>
          </a:p>
          <a:p>
            <a:pPr marL="742950" marR="0" lvl="1" indent="-285750" algn="l" rtl="0">
              <a:lnSpc>
                <a:spcPct val="150000"/>
              </a:lnSpc>
              <a:spcBef>
                <a:spcPts val="0"/>
              </a:spcBef>
              <a:spcAft>
                <a:spcPts val="0"/>
              </a:spcAft>
              <a:buClr>
                <a:srgbClr val="000000"/>
              </a:buClr>
              <a:buSzPts val="1000"/>
              <a:buFont typeface="Courier New"/>
              <a:buChar char="o"/>
            </a:pPr>
            <a:r>
              <a:rPr lang="en-US" sz="1800" b="1" i="0" u="none" strike="noStrike" cap="none">
                <a:solidFill>
                  <a:srgbClr val="000000"/>
                </a:solidFill>
                <a:latin typeface="Cambria"/>
                <a:ea typeface="Cambria"/>
                <a:cs typeface="Cambria"/>
                <a:sym typeface="Cambria"/>
              </a:rPr>
              <a:t>Ý nghĩa:</a:t>
            </a:r>
            <a:endParaRPr sz="1800" b="0" i="0" u="none" strike="noStrike" cap="none">
              <a:solidFill>
                <a:srgbClr val="000000"/>
              </a:solidFill>
              <a:latin typeface="Cambria"/>
              <a:ea typeface="Cambria"/>
              <a:cs typeface="Cambria"/>
              <a:sym typeface="Cambria"/>
            </a:endParaRPr>
          </a:p>
          <a:p>
            <a:pPr marL="1143000" marR="0" lvl="2" indent="-228600" algn="l" rtl="0">
              <a:spcBef>
                <a:spcPts val="800"/>
              </a:spcBef>
              <a:spcAft>
                <a:spcPts val="0"/>
              </a:spcAft>
              <a:buClr>
                <a:srgbClr val="000000"/>
              </a:buClr>
              <a:buSzPts val="1000"/>
              <a:buFont typeface="Noto Sans Symbols"/>
              <a:buChar char="▪"/>
            </a:pPr>
            <a:r>
              <a:rPr lang="en-US" sz="1800" b="1" i="0" u="none" strike="noStrike" cap="none">
                <a:solidFill>
                  <a:srgbClr val="000000"/>
                </a:solidFill>
                <a:latin typeface="Cambria"/>
                <a:ea typeface="Cambria"/>
                <a:cs typeface="Cambria"/>
                <a:sym typeface="Cambria"/>
              </a:rPr>
              <a:t>NPV &gt; 0:</a:t>
            </a:r>
            <a:r>
              <a:rPr lang="en-US" sz="1800" b="0" i="0" u="none" strike="noStrike" cap="none">
                <a:solidFill>
                  <a:srgbClr val="000000"/>
                </a:solidFill>
                <a:latin typeface="Cambria"/>
                <a:ea typeface="Cambria"/>
                <a:cs typeface="Cambria"/>
                <a:sym typeface="Cambria"/>
              </a:rPr>
              <a:t> Dự án khả thi về tài chính, tạo ra giá trị gia tăng.</a:t>
            </a:r>
            <a:endParaRPr/>
          </a:p>
          <a:p>
            <a:pPr marL="1143000" marR="0" lvl="2" indent="-228600" algn="l" rtl="0">
              <a:spcBef>
                <a:spcPts val="800"/>
              </a:spcBef>
              <a:spcAft>
                <a:spcPts val="0"/>
              </a:spcAft>
              <a:buClr>
                <a:srgbClr val="000000"/>
              </a:buClr>
              <a:buSzPts val="1000"/>
              <a:buFont typeface="Noto Sans Symbols"/>
              <a:buChar char="▪"/>
            </a:pPr>
            <a:r>
              <a:rPr lang="en-US" sz="1800" b="1" i="0" u="none" strike="noStrike" cap="none">
                <a:solidFill>
                  <a:srgbClr val="000000"/>
                </a:solidFill>
                <a:latin typeface="Cambria"/>
                <a:ea typeface="Cambria"/>
                <a:cs typeface="Cambria"/>
                <a:sym typeface="Cambria"/>
              </a:rPr>
              <a:t>NPV &lt; 0:</a:t>
            </a:r>
            <a:r>
              <a:rPr lang="en-US" sz="1800" b="0" i="0" u="none" strike="noStrike" cap="none">
                <a:solidFill>
                  <a:srgbClr val="000000"/>
                </a:solidFill>
                <a:latin typeface="Cambria"/>
                <a:ea typeface="Cambria"/>
                <a:cs typeface="Cambria"/>
                <a:sym typeface="Cambria"/>
              </a:rPr>
              <a:t> Dự án không khả thi, phá hủy giá trị.</a:t>
            </a:r>
            <a:endParaRPr/>
          </a:p>
          <a:p>
            <a:pPr marL="1143000" marR="0" lvl="2" indent="-228600" algn="l" rtl="0">
              <a:spcBef>
                <a:spcPts val="800"/>
              </a:spcBef>
              <a:spcAft>
                <a:spcPts val="0"/>
              </a:spcAft>
              <a:buClr>
                <a:srgbClr val="000000"/>
              </a:buClr>
              <a:buSzPts val="1000"/>
              <a:buFont typeface="Noto Sans Symbols"/>
              <a:buChar char="▪"/>
            </a:pPr>
            <a:r>
              <a:rPr lang="en-US" sz="1800" b="1" i="0" u="none" strike="noStrike" cap="none">
                <a:solidFill>
                  <a:srgbClr val="000000"/>
                </a:solidFill>
                <a:latin typeface="Cambria"/>
                <a:ea typeface="Cambria"/>
                <a:cs typeface="Cambria"/>
                <a:sym typeface="Cambria"/>
              </a:rPr>
              <a:t>NPV = 0:</a:t>
            </a:r>
            <a:r>
              <a:rPr lang="en-US" sz="1800" b="0" i="0" u="none" strike="noStrike" cap="none">
                <a:solidFill>
                  <a:srgbClr val="000000"/>
                </a:solidFill>
                <a:latin typeface="Cambria"/>
                <a:ea typeface="Cambria"/>
                <a:cs typeface="Cambria"/>
                <a:sym typeface="Cambria"/>
              </a:rPr>
              <a:t> Dự án hòa vốn.</a:t>
            </a:r>
            <a:endParaRPr/>
          </a:p>
          <a:p>
            <a:pPr marL="742950" marR="0" lvl="1" indent="-285750" algn="l" rtl="0">
              <a:lnSpc>
                <a:spcPct val="150000"/>
              </a:lnSpc>
              <a:spcBef>
                <a:spcPts val="800"/>
              </a:spcBef>
              <a:spcAft>
                <a:spcPts val="0"/>
              </a:spcAft>
              <a:buClr>
                <a:srgbClr val="000000"/>
              </a:buClr>
              <a:buSzPts val="1000"/>
              <a:buFont typeface="Courier New"/>
              <a:buChar char="o"/>
            </a:pPr>
            <a:r>
              <a:rPr lang="en-US" sz="1800" b="1" i="0" u="none" strike="noStrike" cap="none">
                <a:solidFill>
                  <a:srgbClr val="000000"/>
                </a:solidFill>
                <a:latin typeface="Cambria"/>
                <a:ea typeface="Cambria"/>
                <a:cs typeface="Cambria"/>
                <a:sym typeface="Cambria"/>
              </a:rPr>
              <a:t>Lưu ý:</a:t>
            </a:r>
            <a:r>
              <a:rPr lang="en-US" sz="1800" b="0" i="0" u="none" strike="noStrike" cap="none">
                <a:solidFill>
                  <a:srgbClr val="000000"/>
                </a:solidFill>
                <a:latin typeface="Cambria"/>
                <a:ea typeface="Cambria"/>
                <a:cs typeface="Cambria"/>
                <a:sym typeface="Cambria"/>
              </a:rPr>
              <a:t> NPV rất nhạy cảm với tỷ lệ chiết khấu (r).</a:t>
            </a:r>
            <a:endParaRPr/>
          </a:p>
        </p:txBody>
      </p:sp>
      <p:sp>
        <p:nvSpPr>
          <p:cNvPr id="141" name="Google Shape;141;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12</a:t>
            </a:fld>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p13"/>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TỶ SUẤT HOÀN VỐN NỘI BỘ (IRR)</a:t>
            </a:r>
            <a:endParaRPr sz="3200" b="1" i="0" u="none" strike="noStrike" cap="none">
              <a:solidFill>
                <a:schemeClr val="lt1"/>
              </a:solidFill>
              <a:latin typeface="Cambria"/>
              <a:ea typeface="Cambria"/>
              <a:cs typeface="Cambria"/>
              <a:sym typeface="Cambria"/>
            </a:endParaRPr>
          </a:p>
        </p:txBody>
      </p:sp>
      <p:sp>
        <p:nvSpPr>
          <p:cNvPr id="147" name="Google Shape;147;p13"/>
          <p:cNvSpPr txBox="1"/>
          <p:nvPr/>
        </p:nvSpPr>
        <p:spPr>
          <a:xfrm>
            <a:off x="751703" y="2375905"/>
            <a:ext cx="10515600" cy="3980513"/>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1800"/>
              <a:buFont typeface="Arial"/>
              <a:buNone/>
            </a:pPr>
            <a:endParaRPr sz="1800">
              <a:solidFill>
                <a:srgbClr val="000000"/>
              </a:solidFill>
              <a:latin typeface="Cambria"/>
              <a:ea typeface="Cambria"/>
              <a:cs typeface="Cambria"/>
              <a:sym typeface="Cambria"/>
            </a:endParaRPr>
          </a:p>
          <a:p>
            <a:pPr marL="742950" marR="0" lvl="1" indent="-285750" algn="l" rtl="0">
              <a:lnSpc>
                <a:spcPct val="150000"/>
              </a:lnSpc>
              <a:spcBef>
                <a:spcPts val="0"/>
              </a:spcBef>
              <a:spcAft>
                <a:spcPts val="0"/>
              </a:spcAft>
              <a:buClr>
                <a:srgbClr val="000000"/>
              </a:buClr>
              <a:buSzPts val="1000"/>
              <a:buFont typeface="Courier New"/>
              <a:buChar char="o"/>
            </a:pPr>
            <a:r>
              <a:rPr lang="en-US" sz="1800" b="1" i="0" u="none" strike="noStrike" cap="none">
                <a:solidFill>
                  <a:srgbClr val="000000"/>
                </a:solidFill>
                <a:latin typeface="Cambria"/>
                <a:ea typeface="Cambria"/>
                <a:cs typeface="Cambria"/>
                <a:sym typeface="Cambria"/>
              </a:rPr>
              <a:t>Khái niệm:</a:t>
            </a:r>
            <a:r>
              <a:rPr lang="en-US" sz="1800" b="0" i="0" u="none" strike="noStrike" cap="none">
                <a:solidFill>
                  <a:srgbClr val="000000"/>
                </a:solidFill>
                <a:latin typeface="Cambria"/>
                <a:ea typeface="Cambria"/>
                <a:cs typeface="Cambria"/>
                <a:sym typeface="Cambria"/>
              </a:rPr>
              <a:t> Là tỷ lệ chiết khấu (r) mà tại đó NPV của dự án bằng 0.</a:t>
            </a:r>
            <a:endParaRPr/>
          </a:p>
          <a:p>
            <a:pPr marL="742950" marR="0" lvl="1" indent="-285750" algn="l" rtl="0">
              <a:lnSpc>
                <a:spcPct val="150000"/>
              </a:lnSpc>
              <a:spcBef>
                <a:spcPts val="800"/>
              </a:spcBef>
              <a:spcAft>
                <a:spcPts val="0"/>
              </a:spcAft>
              <a:buClr>
                <a:srgbClr val="000000"/>
              </a:buClr>
              <a:buSzPts val="1000"/>
              <a:buFont typeface="Courier New"/>
              <a:buChar char="o"/>
            </a:pPr>
            <a:r>
              <a:rPr lang="en-US" sz="1800" b="1" i="0" u="none" strike="noStrike" cap="none">
                <a:solidFill>
                  <a:srgbClr val="000000"/>
                </a:solidFill>
                <a:latin typeface="Cambria"/>
                <a:ea typeface="Cambria"/>
                <a:cs typeface="Cambria"/>
                <a:sym typeface="Cambria"/>
              </a:rPr>
              <a:t>Ý nghĩa:</a:t>
            </a:r>
            <a:r>
              <a:rPr lang="en-US" sz="1800" b="0" i="0" u="none" strike="noStrike" cap="none">
                <a:solidFill>
                  <a:srgbClr val="000000"/>
                </a:solidFill>
                <a:latin typeface="Cambria"/>
                <a:ea typeface="Cambria"/>
                <a:cs typeface="Cambria"/>
                <a:sym typeface="Cambria"/>
              </a:rPr>
              <a:t> Đo lường mức sinh lời tương đối của dự án.</a:t>
            </a:r>
            <a:endParaRPr/>
          </a:p>
          <a:p>
            <a:pPr marL="742950" marR="0" lvl="1" indent="-285750" algn="l" rtl="0">
              <a:lnSpc>
                <a:spcPct val="150000"/>
              </a:lnSpc>
              <a:spcBef>
                <a:spcPts val="800"/>
              </a:spcBef>
              <a:spcAft>
                <a:spcPts val="0"/>
              </a:spcAft>
              <a:buClr>
                <a:srgbClr val="000000"/>
              </a:buClr>
              <a:buSzPts val="1000"/>
              <a:buFont typeface="Courier New"/>
              <a:buChar char="o"/>
            </a:pPr>
            <a:r>
              <a:rPr lang="en-US" sz="1800" b="1" i="0" u="none" strike="noStrike" cap="none">
                <a:solidFill>
                  <a:srgbClr val="000000"/>
                </a:solidFill>
                <a:latin typeface="Cambria"/>
                <a:ea typeface="Cambria"/>
                <a:cs typeface="Cambria"/>
                <a:sym typeface="Cambria"/>
              </a:rPr>
              <a:t>Quy tắc ra quyết định:</a:t>
            </a:r>
            <a:endParaRPr sz="1800" b="0" i="0" u="none" strike="noStrike" cap="none">
              <a:solidFill>
                <a:srgbClr val="000000"/>
              </a:solidFill>
              <a:latin typeface="Cambria"/>
              <a:ea typeface="Cambria"/>
              <a:cs typeface="Cambria"/>
              <a:sym typeface="Cambria"/>
            </a:endParaRPr>
          </a:p>
          <a:p>
            <a:pPr marL="1143000" marR="0" lvl="2" indent="-228600" algn="l" rtl="0">
              <a:lnSpc>
                <a:spcPct val="150000"/>
              </a:lnSpc>
              <a:spcBef>
                <a:spcPts val="800"/>
              </a:spcBef>
              <a:spcAft>
                <a:spcPts val="0"/>
              </a:spcAft>
              <a:buClr>
                <a:srgbClr val="000000"/>
              </a:buClr>
              <a:buSzPts val="1000"/>
              <a:buFont typeface="Noto Sans Symbols"/>
              <a:buChar char="▪"/>
            </a:pPr>
            <a:r>
              <a:rPr lang="en-US" sz="1800" b="0" i="0" u="none" strike="noStrike" cap="none">
                <a:solidFill>
                  <a:srgbClr val="000000"/>
                </a:solidFill>
                <a:latin typeface="Cambria"/>
                <a:ea typeface="Cambria"/>
                <a:cs typeface="Cambria"/>
                <a:sym typeface="Cambria"/>
              </a:rPr>
              <a:t>So sánh IRR với chi phí sử dụng vốn bình quân (WACC) hoặc lãi suất yêu cầu của nhà đầu tư.</a:t>
            </a:r>
            <a:endParaRPr/>
          </a:p>
          <a:p>
            <a:pPr marL="1143000" marR="0" lvl="2" indent="-228600" algn="l" rtl="0">
              <a:lnSpc>
                <a:spcPct val="150000"/>
              </a:lnSpc>
              <a:spcBef>
                <a:spcPts val="800"/>
              </a:spcBef>
              <a:spcAft>
                <a:spcPts val="0"/>
              </a:spcAft>
              <a:buClr>
                <a:srgbClr val="000000"/>
              </a:buClr>
              <a:buSzPts val="1000"/>
              <a:buFont typeface="Noto Sans Symbols"/>
              <a:buChar char="▪"/>
            </a:pPr>
            <a:r>
              <a:rPr lang="en-US" sz="1800" b="1" i="0" u="none" strike="noStrike" cap="none">
                <a:solidFill>
                  <a:srgbClr val="000000"/>
                </a:solidFill>
                <a:latin typeface="Cambria"/>
                <a:ea typeface="Cambria"/>
                <a:cs typeface="Cambria"/>
                <a:sym typeface="Cambria"/>
              </a:rPr>
              <a:t>IRR &gt; WACC:</a:t>
            </a:r>
            <a:r>
              <a:rPr lang="en-US" sz="1800" b="0" i="0" u="none" strike="noStrike" cap="none">
                <a:solidFill>
                  <a:srgbClr val="000000"/>
                </a:solidFill>
                <a:latin typeface="Cambria"/>
                <a:ea typeface="Cambria"/>
                <a:cs typeface="Cambria"/>
                <a:sym typeface="Cambria"/>
              </a:rPr>
              <a:t> Chấp nhận dự án.</a:t>
            </a:r>
            <a:endParaRPr/>
          </a:p>
          <a:p>
            <a:pPr marL="1143000" marR="0" lvl="2" indent="-228600" algn="l" rtl="0">
              <a:lnSpc>
                <a:spcPct val="150000"/>
              </a:lnSpc>
              <a:spcBef>
                <a:spcPts val="800"/>
              </a:spcBef>
              <a:spcAft>
                <a:spcPts val="0"/>
              </a:spcAft>
              <a:buClr>
                <a:srgbClr val="000000"/>
              </a:buClr>
              <a:buSzPts val="1000"/>
              <a:buFont typeface="Noto Sans Symbols"/>
              <a:buChar char="▪"/>
            </a:pPr>
            <a:r>
              <a:rPr lang="en-US" sz="1800" b="1" i="0" u="none" strike="noStrike" cap="none">
                <a:solidFill>
                  <a:srgbClr val="000000"/>
                </a:solidFill>
                <a:latin typeface="Cambria"/>
                <a:ea typeface="Cambria"/>
                <a:cs typeface="Cambria"/>
                <a:sym typeface="Cambria"/>
              </a:rPr>
              <a:t>IRR &lt; WACC:</a:t>
            </a:r>
            <a:r>
              <a:rPr lang="en-US" sz="1800" b="0" i="0" u="none" strike="noStrike" cap="none">
                <a:solidFill>
                  <a:srgbClr val="000000"/>
                </a:solidFill>
                <a:latin typeface="Cambria"/>
                <a:ea typeface="Cambria"/>
                <a:cs typeface="Cambria"/>
                <a:sym typeface="Cambria"/>
              </a:rPr>
              <a:t> Loại bỏ dự án.</a:t>
            </a:r>
            <a:endParaRPr/>
          </a:p>
          <a:p>
            <a:pPr marL="742950" marR="0" lvl="1" indent="-285750" algn="l" rtl="0">
              <a:lnSpc>
                <a:spcPct val="150000"/>
              </a:lnSpc>
              <a:spcBef>
                <a:spcPts val="800"/>
              </a:spcBef>
              <a:spcAft>
                <a:spcPts val="0"/>
              </a:spcAft>
              <a:buClr>
                <a:srgbClr val="000000"/>
              </a:buClr>
              <a:buSzPts val="1000"/>
              <a:buFont typeface="Courier New"/>
              <a:buChar char="o"/>
            </a:pPr>
            <a:r>
              <a:rPr lang="en-US" sz="1800" b="1" i="0" u="none" strike="noStrike" cap="none">
                <a:solidFill>
                  <a:srgbClr val="000000"/>
                </a:solidFill>
                <a:latin typeface="Cambria"/>
                <a:ea typeface="Cambria"/>
                <a:cs typeface="Cambria"/>
                <a:sym typeface="Cambria"/>
              </a:rPr>
              <a:t>Ưu điểm:</a:t>
            </a:r>
            <a:r>
              <a:rPr lang="en-US" sz="1800" b="0" i="0" u="none" strike="noStrike" cap="none">
                <a:solidFill>
                  <a:srgbClr val="000000"/>
                </a:solidFill>
                <a:latin typeface="Cambria"/>
                <a:ea typeface="Cambria"/>
                <a:cs typeface="Cambria"/>
                <a:sym typeface="Cambria"/>
              </a:rPr>
              <a:t> Không phụ thuộc vào việc chọn tỷ lệ chiết khấu.</a:t>
            </a:r>
            <a:endParaRPr/>
          </a:p>
        </p:txBody>
      </p:sp>
      <p:sp>
        <p:nvSpPr>
          <p:cNvPr id="148" name="Google Shape;148;p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13</a:t>
            </a:fld>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14"/>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THỜI GIAN HOÀN VỐN (PP &amp; DPP)</a:t>
            </a:r>
            <a:endParaRPr sz="3200" b="1" i="0" u="none" strike="noStrike" cap="none">
              <a:solidFill>
                <a:schemeClr val="lt1"/>
              </a:solidFill>
              <a:latin typeface="Cambria"/>
              <a:ea typeface="Cambria"/>
              <a:cs typeface="Cambria"/>
              <a:sym typeface="Cambria"/>
            </a:endParaRPr>
          </a:p>
        </p:txBody>
      </p:sp>
      <p:sp>
        <p:nvSpPr>
          <p:cNvPr id="154" name="Google Shape;154;p14"/>
          <p:cNvSpPr txBox="1"/>
          <p:nvPr/>
        </p:nvSpPr>
        <p:spPr>
          <a:xfrm>
            <a:off x="603250" y="2420184"/>
            <a:ext cx="10985500" cy="3565015"/>
          </a:xfrm>
          <a:prstGeom prst="rect">
            <a:avLst/>
          </a:prstGeom>
          <a:noFill/>
          <a:ln>
            <a:noFill/>
          </a:ln>
        </p:spPr>
        <p:txBody>
          <a:bodyPr spcFirstLastPara="1" wrap="square" lIns="91425" tIns="45700" rIns="91425" bIns="45700" anchor="t" anchorCtr="0">
            <a:spAutoFit/>
          </a:bodyPr>
          <a:lstStyle/>
          <a:p>
            <a:pPr marL="457200" marR="0" lvl="1" indent="0" algn="l" rtl="0">
              <a:lnSpc>
                <a:spcPct val="150000"/>
              </a:lnSpc>
              <a:spcBef>
                <a:spcPts val="0"/>
              </a:spcBef>
              <a:spcAft>
                <a:spcPts val="0"/>
              </a:spcAft>
              <a:buClr>
                <a:srgbClr val="000000"/>
              </a:buClr>
              <a:buSzPts val="1000"/>
              <a:buFont typeface="Arial"/>
              <a:buNone/>
            </a:pPr>
            <a:r>
              <a:rPr lang="en-US" sz="1800" b="1" i="0" u="none" strike="noStrike" cap="none">
                <a:solidFill>
                  <a:srgbClr val="0000FF"/>
                </a:solidFill>
                <a:latin typeface="Cambria"/>
                <a:ea typeface="Cambria"/>
                <a:cs typeface="Cambria"/>
                <a:sym typeface="Cambria"/>
              </a:rPr>
              <a:t>Thời gian hoàn vốn (Payback Period - PP):</a:t>
            </a:r>
            <a:endParaRPr sz="1800" b="0" i="0" u="none" strike="noStrike" cap="none">
              <a:solidFill>
                <a:srgbClr val="0000FF"/>
              </a:solidFill>
              <a:latin typeface="Cambria"/>
              <a:ea typeface="Cambria"/>
              <a:cs typeface="Cambria"/>
              <a:sym typeface="Cambria"/>
            </a:endParaRPr>
          </a:p>
          <a:p>
            <a:pPr marL="1143000" marR="0" lvl="2" indent="-228600" algn="l" rtl="0">
              <a:lnSpc>
                <a:spcPct val="150000"/>
              </a:lnSpc>
              <a:spcBef>
                <a:spcPts val="800"/>
              </a:spcBef>
              <a:spcAft>
                <a:spcPts val="0"/>
              </a:spcAft>
              <a:buClr>
                <a:srgbClr val="000000"/>
              </a:buClr>
              <a:buSzPts val="1000"/>
              <a:buFont typeface="Noto Sans Symbols"/>
              <a:buChar char="▪"/>
            </a:pPr>
            <a:r>
              <a:rPr lang="en-US" sz="1800" b="0" i="0" u="none" strike="noStrike" cap="none">
                <a:solidFill>
                  <a:srgbClr val="000000"/>
                </a:solidFill>
                <a:latin typeface="Cambria"/>
                <a:ea typeface="Cambria"/>
                <a:cs typeface="Cambria"/>
                <a:sym typeface="Cambria"/>
              </a:rPr>
              <a:t>Là khoảng thời gian cần thiết để tổng dòng tiền thu vào bằng với vốn đầu tư ban đầu.</a:t>
            </a:r>
            <a:endParaRPr/>
          </a:p>
          <a:p>
            <a:pPr marL="1143000" marR="0" lvl="2" indent="-228600" algn="l" rtl="0">
              <a:lnSpc>
                <a:spcPct val="150000"/>
              </a:lnSpc>
              <a:spcBef>
                <a:spcPts val="800"/>
              </a:spcBef>
              <a:spcAft>
                <a:spcPts val="0"/>
              </a:spcAft>
              <a:buClr>
                <a:srgbClr val="000000"/>
              </a:buClr>
              <a:buSzPts val="1000"/>
              <a:buFont typeface="Noto Sans Symbols"/>
              <a:buChar char="▪"/>
            </a:pPr>
            <a:r>
              <a:rPr lang="en-US" sz="1800" b="0" i="1" u="none" strike="noStrike" cap="none">
                <a:solidFill>
                  <a:srgbClr val="000000"/>
                </a:solidFill>
                <a:latin typeface="Cambria"/>
                <a:ea typeface="Cambria"/>
                <a:cs typeface="Cambria"/>
                <a:sym typeface="Cambria"/>
              </a:rPr>
              <a:t>Nhược điểm:</a:t>
            </a:r>
            <a:r>
              <a:rPr lang="en-US" sz="1800" b="0" i="0" u="none" strike="noStrike" cap="none">
                <a:solidFill>
                  <a:srgbClr val="000000"/>
                </a:solidFill>
                <a:latin typeface="Cambria"/>
                <a:ea typeface="Cambria"/>
                <a:cs typeface="Cambria"/>
                <a:sym typeface="Cambria"/>
              </a:rPr>
              <a:t> Không tính đến giá trị thời gian của tiền.</a:t>
            </a:r>
            <a:endParaRPr/>
          </a:p>
          <a:p>
            <a:pPr marL="457200" marR="0" lvl="1" indent="0" algn="l" rtl="0">
              <a:lnSpc>
                <a:spcPct val="150000"/>
              </a:lnSpc>
              <a:spcBef>
                <a:spcPts val="800"/>
              </a:spcBef>
              <a:spcAft>
                <a:spcPts val="0"/>
              </a:spcAft>
              <a:buClr>
                <a:srgbClr val="000000"/>
              </a:buClr>
              <a:buSzPts val="1000"/>
              <a:buFont typeface="Arial"/>
              <a:buNone/>
            </a:pPr>
            <a:r>
              <a:rPr lang="en-US" sz="1800" b="1" i="0" u="none" strike="noStrike" cap="none">
                <a:solidFill>
                  <a:srgbClr val="0000FF"/>
                </a:solidFill>
                <a:latin typeface="Cambria"/>
                <a:ea typeface="Cambria"/>
                <a:cs typeface="Cambria"/>
                <a:sym typeface="Cambria"/>
              </a:rPr>
              <a:t>Thời gian hoàn vốn có chiết khấu (Discounted Payback Period - DPP):</a:t>
            </a:r>
            <a:endParaRPr sz="1800" b="0" i="0" u="none" strike="noStrike" cap="none">
              <a:solidFill>
                <a:srgbClr val="0000FF"/>
              </a:solidFill>
              <a:latin typeface="Cambria"/>
              <a:ea typeface="Cambria"/>
              <a:cs typeface="Cambria"/>
              <a:sym typeface="Cambria"/>
            </a:endParaRPr>
          </a:p>
          <a:p>
            <a:pPr marL="1143000" marR="0" lvl="2" indent="-228600" algn="l" rtl="0">
              <a:lnSpc>
                <a:spcPct val="150000"/>
              </a:lnSpc>
              <a:spcBef>
                <a:spcPts val="800"/>
              </a:spcBef>
              <a:spcAft>
                <a:spcPts val="0"/>
              </a:spcAft>
              <a:buClr>
                <a:srgbClr val="000000"/>
              </a:buClr>
              <a:buSzPts val="1000"/>
              <a:buFont typeface="Noto Sans Symbols"/>
              <a:buChar char="▪"/>
            </a:pPr>
            <a:r>
              <a:rPr lang="en-US" sz="1800" b="0" i="0" u="none" strike="noStrike" cap="none">
                <a:solidFill>
                  <a:srgbClr val="000000"/>
                </a:solidFill>
                <a:latin typeface="Cambria"/>
                <a:ea typeface="Cambria"/>
                <a:cs typeface="Cambria"/>
                <a:sym typeface="Cambria"/>
              </a:rPr>
              <a:t>Là khoảng thời gian cần thiết để tổng </a:t>
            </a:r>
            <a:r>
              <a:rPr lang="en-US" sz="1800" b="0" i="1" u="none" strike="noStrike" cap="none">
                <a:solidFill>
                  <a:srgbClr val="000000"/>
                </a:solidFill>
                <a:latin typeface="Cambria"/>
                <a:ea typeface="Cambria"/>
                <a:cs typeface="Cambria"/>
                <a:sym typeface="Cambria"/>
              </a:rPr>
              <a:t>hiện giá</a:t>
            </a:r>
            <a:r>
              <a:rPr lang="en-US" sz="1800" b="0" i="0" u="none" strike="noStrike" cap="none">
                <a:solidFill>
                  <a:srgbClr val="000000"/>
                </a:solidFill>
                <a:latin typeface="Cambria"/>
                <a:ea typeface="Cambria"/>
                <a:cs typeface="Cambria"/>
                <a:sym typeface="Cambria"/>
              </a:rPr>
              <a:t> của dòng tiền thu vào bằng vốn đầu tư ban đầu.</a:t>
            </a:r>
            <a:endParaRPr/>
          </a:p>
          <a:p>
            <a:pPr marL="1143000" marR="0" lvl="2" indent="-228600" algn="l" rtl="0">
              <a:lnSpc>
                <a:spcPct val="150000"/>
              </a:lnSpc>
              <a:spcBef>
                <a:spcPts val="800"/>
              </a:spcBef>
              <a:spcAft>
                <a:spcPts val="0"/>
              </a:spcAft>
              <a:buClr>
                <a:srgbClr val="000000"/>
              </a:buClr>
              <a:buSzPts val="1000"/>
              <a:buFont typeface="Noto Sans Symbols"/>
              <a:buChar char="▪"/>
            </a:pPr>
            <a:r>
              <a:rPr lang="en-US" sz="1800" b="0" i="1" u="none" strike="noStrike" cap="none">
                <a:solidFill>
                  <a:srgbClr val="000000"/>
                </a:solidFill>
                <a:latin typeface="Cambria"/>
                <a:ea typeface="Cambria"/>
                <a:cs typeface="Cambria"/>
                <a:sym typeface="Cambria"/>
              </a:rPr>
              <a:t>Ưu điểm:</a:t>
            </a:r>
            <a:r>
              <a:rPr lang="en-US" sz="1800" b="0" i="0" u="none" strike="noStrike" cap="none">
                <a:solidFill>
                  <a:srgbClr val="000000"/>
                </a:solidFill>
                <a:latin typeface="Cambria"/>
                <a:ea typeface="Cambria"/>
                <a:cs typeface="Cambria"/>
                <a:sym typeface="Cambria"/>
              </a:rPr>
              <a:t> Có tính đến giá trị thời gian của tiền, là chỉ số tốt hơn PP.</a:t>
            </a:r>
            <a:endParaRPr/>
          </a:p>
          <a:p>
            <a:pPr marL="457200" marR="0" lvl="1" indent="0" algn="l" rtl="0">
              <a:lnSpc>
                <a:spcPct val="150000"/>
              </a:lnSpc>
              <a:spcBef>
                <a:spcPts val="800"/>
              </a:spcBef>
              <a:spcAft>
                <a:spcPts val="0"/>
              </a:spcAft>
              <a:buClr>
                <a:srgbClr val="000000"/>
              </a:buClr>
              <a:buSzPts val="1000"/>
              <a:buFont typeface="Arial"/>
              <a:buNone/>
            </a:pPr>
            <a:r>
              <a:rPr lang="en-US" sz="1800" b="1" i="0" u="none" strike="noStrike" cap="none">
                <a:solidFill>
                  <a:srgbClr val="0000FF"/>
                </a:solidFill>
                <a:latin typeface="Cambria"/>
                <a:ea typeface="Cambria"/>
                <a:cs typeface="Cambria"/>
                <a:sym typeface="Cambria"/>
              </a:rPr>
              <a:t>Ý nghĩa:</a:t>
            </a:r>
            <a:r>
              <a:rPr lang="en-US" sz="1800" b="0" i="0" u="none" strike="noStrike" cap="none">
                <a:solidFill>
                  <a:srgbClr val="0000FF"/>
                </a:solidFill>
                <a:latin typeface="Cambria"/>
                <a:ea typeface="Cambria"/>
                <a:cs typeface="Cambria"/>
                <a:sym typeface="Cambria"/>
              </a:rPr>
              <a:t> </a:t>
            </a:r>
            <a:r>
              <a:rPr lang="en-US" sz="1800" b="0" i="0" u="none" strike="noStrike" cap="none">
                <a:solidFill>
                  <a:srgbClr val="000000"/>
                </a:solidFill>
                <a:latin typeface="Cambria"/>
                <a:ea typeface="Cambria"/>
                <a:cs typeface="Cambria"/>
                <a:sym typeface="Cambria"/>
              </a:rPr>
              <a:t>Đo lường rủi ro thanh khoản của dự án. Dự án có DPP càng ngắn càng ít rủi ro.</a:t>
            </a:r>
            <a:endParaRPr/>
          </a:p>
        </p:txBody>
      </p:sp>
      <p:sp>
        <p:nvSpPr>
          <p:cNvPr id="155" name="Google Shape;155;p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14</a:t>
            </a:fld>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15"/>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VÍ DỤ</a:t>
            </a:r>
            <a:endParaRPr/>
          </a:p>
        </p:txBody>
      </p:sp>
      <p:sp>
        <p:nvSpPr>
          <p:cNvPr id="161" name="Google Shape;161;p15"/>
          <p:cNvSpPr txBox="1"/>
          <p:nvPr/>
        </p:nvSpPr>
        <p:spPr>
          <a:xfrm>
            <a:off x="756213" y="1694624"/>
            <a:ext cx="9810750" cy="30065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2000"/>
              <a:buFont typeface="Arial"/>
              <a:buNone/>
            </a:pPr>
            <a:endParaRPr sz="2000">
              <a:solidFill>
                <a:srgbClr val="000000"/>
              </a:solidFill>
              <a:latin typeface="Cambria"/>
              <a:ea typeface="Cambria"/>
              <a:cs typeface="Cambria"/>
              <a:sym typeface="Cambria"/>
            </a:endParaRPr>
          </a:p>
          <a:p>
            <a:pPr marL="742950" marR="0" lvl="1" indent="-285750" algn="l" rtl="0">
              <a:lnSpc>
                <a:spcPct val="115000"/>
              </a:lnSpc>
              <a:spcBef>
                <a:spcPts val="0"/>
              </a:spcBef>
              <a:spcAft>
                <a:spcPts val="0"/>
              </a:spcAft>
              <a:buClr>
                <a:srgbClr val="000000"/>
              </a:buClr>
              <a:buSzPts val="1000"/>
              <a:buFont typeface="Courier New"/>
              <a:buChar char="o"/>
            </a:pPr>
            <a:r>
              <a:rPr lang="en-US" sz="2000" b="1" i="0" u="none" strike="noStrike" cap="none">
                <a:solidFill>
                  <a:srgbClr val="000000"/>
                </a:solidFill>
                <a:latin typeface="Cambria"/>
                <a:ea typeface="Cambria"/>
                <a:cs typeface="Cambria"/>
                <a:sym typeface="Cambria"/>
              </a:rPr>
              <a:t>Dự án:</a:t>
            </a:r>
            <a:r>
              <a:rPr lang="en-US" sz="2000" b="0" i="0" u="none" strike="noStrike" cap="none">
                <a:solidFill>
                  <a:srgbClr val="000000"/>
                </a:solidFill>
                <a:latin typeface="Cambria"/>
                <a:ea typeface="Cambria"/>
                <a:cs typeface="Cambria"/>
                <a:sym typeface="Cambria"/>
              </a:rPr>
              <a:t> Điện mặt trời áp mái 100 kWp.</a:t>
            </a:r>
            <a:endParaRPr/>
          </a:p>
          <a:p>
            <a:pPr marL="742950" marR="0" lvl="1" indent="-285750" algn="l" rtl="0">
              <a:lnSpc>
                <a:spcPct val="115000"/>
              </a:lnSpc>
              <a:spcBef>
                <a:spcPts val="800"/>
              </a:spcBef>
              <a:spcAft>
                <a:spcPts val="0"/>
              </a:spcAft>
              <a:buClr>
                <a:srgbClr val="000000"/>
              </a:buClr>
              <a:buSzPts val="1000"/>
              <a:buFont typeface="Courier New"/>
              <a:buChar char="o"/>
            </a:pPr>
            <a:r>
              <a:rPr lang="en-US" sz="2000" b="1" i="0" u="none" strike="noStrike" cap="none">
                <a:solidFill>
                  <a:srgbClr val="000000"/>
                </a:solidFill>
                <a:latin typeface="Cambria"/>
                <a:ea typeface="Cambria"/>
                <a:cs typeface="Cambria"/>
                <a:sym typeface="Cambria"/>
              </a:rPr>
              <a:t>Đầu vào:</a:t>
            </a:r>
            <a:endParaRPr sz="2000" b="0" i="0" u="none" strike="noStrike" cap="none">
              <a:solidFill>
                <a:srgbClr val="000000"/>
              </a:solidFill>
              <a:latin typeface="Cambria"/>
              <a:ea typeface="Cambria"/>
              <a:cs typeface="Cambria"/>
              <a:sym typeface="Cambria"/>
            </a:endParaRPr>
          </a:p>
          <a:p>
            <a:pPr marL="1143000" marR="0" lvl="2" indent="-228600" algn="l" rtl="0">
              <a:lnSpc>
                <a:spcPct val="115000"/>
              </a:lnSpc>
              <a:spcBef>
                <a:spcPts val="800"/>
              </a:spcBef>
              <a:spcAft>
                <a:spcPts val="0"/>
              </a:spcAft>
              <a:buClr>
                <a:srgbClr val="000000"/>
              </a:buClr>
              <a:buSzPts val="1000"/>
              <a:buFont typeface="Noto Sans Symbols"/>
              <a:buChar char="▪"/>
            </a:pPr>
            <a:r>
              <a:rPr lang="en-US" sz="2000" b="0" i="0" u="none" strike="noStrike" cap="none">
                <a:solidFill>
                  <a:srgbClr val="000000"/>
                </a:solidFill>
                <a:latin typeface="Cambria"/>
                <a:ea typeface="Cambria"/>
                <a:cs typeface="Cambria"/>
                <a:sym typeface="Cambria"/>
              </a:rPr>
              <a:t>Vốn đầu tư (C0): 1.5 tỷ VNĐ</a:t>
            </a:r>
            <a:endParaRPr/>
          </a:p>
          <a:p>
            <a:pPr marL="1143000" marR="0" lvl="2" indent="-228600" algn="l" rtl="0">
              <a:lnSpc>
                <a:spcPct val="115000"/>
              </a:lnSpc>
              <a:spcBef>
                <a:spcPts val="800"/>
              </a:spcBef>
              <a:spcAft>
                <a:spcPts val="0"/>
              </a:spcAft>
              <a:buClr>
                <a:srgbClr val="000000"/>
              </a:buClr>
              <a:buSzPts val="1000"/>
              <a:buFont typeface="Noto Sans Symbols"/>
              <a:buChar char="▪"/>
            </a:pPr>
            <a:r>
              <a:rPr lang="en-US" sz="2000" b="0" i="0" u="none" strike="noStrike" cap="none">
                <a:solidFill>
                  <a:srgbClr val="000000"/>
                </a:solidFill>
                <a:latin typeface="Cambria"/>
                <a:ea typeface="Cambria"/>
                <a:cs typeface="Cambria"/>
                <a:sym typeface="Cambria"/>
              </a:rPr>
              <a:t>Dòng tiền thuần (CF) hàng năm (sau thuế, chưa tính khấu hao): 300 triệu VNĐ</a:t>
            </a:r>
            <a:endParaRPr/>
          </a:p>
          <a:p>
            <a:pPr marL="1143000" marR="0" lvl="2" indent="-228600" algn="l" rtl="0">
              <a:lnSpc>
                <a:spcPct val="115000"/>
              </a:lnSpc>
              <a:spcBef>
                <a:spcPts val="800"/>
              </a:spcBef>
              <a:spcAft>
                <a:spcPts val="0"/>
              </a:spcAft>
              <a:buClr>
                <a:srgbClr val="000000"/>
              </a:buClr>
              <a:buSzPts val="1000"/>
              <a:buFont typeface="Noto Sans Symbols"/>
              <a:buChar char="▪"/>
            </a:pPr>
            <a:r>
              <a:rPr lang="en-US" sz="2000" b="0" i="0" u="none" strike="noStrike" cap="none">
                <a:solidFill>
                  <a:srgbClr val="000000"/>
                </a:solidFill>
                <a:latin typeface="Cambria"/>
                <a:ea typeface="Cambria"/>
                <a:cs typeface="Cambria"/>
                <a:sym typeface="Cambria"/>
              </a:rPr>
              <a:t>Vòng đời: 20 năm</a:t>
            </a:r>
            <a:endParaRPr sz="2000" b="0" i="0" u="none" strike="noStrike" cap="none">
              <a:solidFill>
                <a:srgbClr val="000000"/>
              </a:solidFill>
              <a:latin typeface="Cambria"/>
              <a:ea typeface="Cambria"/>
              <a:cs typeface="Cambria"/>
              <a:sym typeface="Cambria"/>
            </a:endParaRPr>
          </a:p>
          <a:p>
            <a:pPr marL="1143000" marR="0" lvl="2" indent="-228600" algn="l" rtl="0">
              <a:lnSpc>
                <a:spcPct val="115000"/>
              </a:lnSpc>
              <a:spcBef>
                <a:spcPts val="800"/>
              </a:spcBef>
              <a:spcAft>
                <a:spcPts val="0"/>
              </a:spcAft>
              <a:buClr>
                <a:srgbClr val="000000"/>
              </a:buClr>
              <a:buSzPts val="1000"/>
              <a:buFont typeface="Noto Sans Symbols"/>
              <a:buChar char="▪"/>
            </a:pPr>
            <a:r>
              <a:rPr lang="en-US" sz="2000" b="0" i="0" u="none" strike="noStrike" cap="none">
                <a:solidFill>
                  <a:srgbClr val="000000"/>
                </a:solidFill>
                <a:latin typeface="Cambria"/>
                <a:ea typeface="Cambria"/>
                <a:cs typeface="Cambria"/>
                <a:sym typeface="Cambria"/>
              </a:rPr>
              <a:t>Tỷ lệ chiết khấu (r): 12%</a:t>
            </a:r>
            <a:endParaRPr/>
          </a:p>
        </p:txBody>
      </p:sp>
      <p:sp>
        <p:nvSpPr>
          <p:cNvPr id="162" name="Google Shape;162;p15"/>
          <p:cNvSpPr txBox="1"/>
          <p:nvPr/>
        </p:nvSpPr>
        <p:spPr>
          <a:xfrm>
            <a:off x="756213" y="4323973"/>
            <a:ext cx="7226300" cy="253402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2000"/>
              <a:buFont typeface="Arial"/>
              <a:buNone/>
            </a:pPr>
            <a:endParaRPr sz="2000">
              <a:solidFill>
                <a:srgbClr val="000000"/>
              </a:solidFill>
              <a:latin typeface="Cambria"/>
              <a:ea typeface="Cambria"/>
              <a:cs typeface="Cambria"/>
              <a:sym typeface="Cambria"/>
            </a:endParaRPr>
          </a:p>
          <a:p>
            <a:pPr marL="742950" marR="0" lvl="1" indent="-285750" algn="l" rtl="0">
              <a:lnSpc>
                <a:spcPct val="115000"/>
              </a:lnSpc>
              <a:spcBef>
                <a:spcPts val="0"/>
              </a:spcBef>
              <a:spcAft>
                <a:spcPts val="0"/>
              </a:spcAft>
              <a:buClr>
                <a:srgbClr val="000000"/>
              </a:buClr>
              <a:buSzPts val="1000"/>
              <a:buFont typeface="Courier New"/>
              <a:buChar char="o"/>
            </a:pPr>
            <a:r>
              <a:rPr lang="en-US" sz="2000" b="1" i="0" u="none" strike="noStrike" cap="none">
                <a:solidFill>
                  <a:srgbClr val="000000"/>
                </a:solidFill>
                <a:latin typeface="Cambria"/>
                <a:ea typeface="Cambria"/>
                <a:cs typeface="Cambria"/>
                <a:sym typeface="Cambria"/>
              </a:rPr>
              <a:t>Kết quả (ví dụ):</a:t>
            </a:r>
            <a:endParaRPr sz="2000" b="0" i="0" u="none" strike="noStrike" cap="none">
              <a:solidFill>
                <a:srgbClr val="000000"/>
              </a:solidFill>
              <a:latin typeface="Cambria"/>
              <a:ea typeface="Cambria"/>
              <a:cs typeface="Cambria"/>
              <a:sym typeface="Cambria"/>
            </a:endParaRPr>
          </a:p>
          <a:p>
            <a:pPr marL="1143000" marR="0" lvl="2" indent="-228600" algn="l" rtl="0">
              <a:lnSpc>
                <a:spcPct val="115000"/>
              </a:lnSpc>
              <a:spcBef>
                <a:spcPts val="800"/>
              </a:spcBef>
              <a:spcAft>
                <a:spcPts val="0"/>
              </a:spcAft>
              <a:buClr>
                <a:srgbClr val="000000"/>
              </a:buClr>
              <a:buSzPts val="1000"/>
              <a:buFont typeface="Noto Sans Symbols"/>
              <a:buChar char="▪"/>
            </a:pPr>
            <a:r>
              <a:rPr lang="en-US" sz="2000" b="0" i="0" u="none" strike="noStrike" cap="none">
                <a:solidFill>
                  <a:srgbClr val="000000"/>
                </a:solidFill>
                <a:latin typeface="Cambria"/>
                <a:ea typeface="Cambria"/>
                <a:cs typeface="Cambria"/>
                <a:sym typeface="Cambria"/>
              </a:rPr>
              <a:t>NPV = 725 triệu VNĐ (&gt; 0)</a:t>
            </a:r>
            <a:endParaRPr/>
          </a:p>
          <a:p>
            <a:pPr marL="1143000" marR="0" lvl="2" indent="-228600" algn="l" rtl="0">
              <a:lnSpc>
                <a:spcPct val="115000"/>
              </a:lnSpc>
              <a:spcBef>
                <a:spcPts val="800"/>
              </a:spcBef>
              <a:spcAft>
                <a:spcPts val="0"/>
              </a:spcAft>
              <a:buClr>
                <a:srgbClr val="000000"/>
              </a:buClr>
              <a:buSzPts val="1000"/>
              <a:buFont typeface="Noto Sans Symbols"/>
              <a:buChar char="▪"/>
            </a:pPr>
            <a:r>
              <a:rPr lang="en-US" sz="2000" b="0" i="0" u="none" strike="noStrike" cap="none">
                <a:solidFill>
                  <a:srgbClr val="000000"/>
                </a:solidFill>
                <a:latin typeface="Cambria"/>
                <a:ea typeface="Cambria"/>
                <a:cs typeface="Cambria"/>
                <a:sym typeface="Cambria"/>
              </a:rPr>
              <a:t>IRR = 18.5% (&gt; 12%)</a:t>
            </a:r>
            <a:endParaRPr/>
          </a:p>
          <a:p>
            <a:pPr marL="1143000" marR="0" lvl="2" indent="-228600" algn="l" rtl="0">
              <a:lnSpc>
                <a:spcPct val="115000"/>
              </a:lnSpc>
              <a:spcBef>
                <a:spcPts val="800"/>
              </a:spcBef>
              <a:spcAft>
                <a:spcPts val="0"/>
              </a:spcAft>
              <a:buClr>
                <a:srgbClr val="000000"/>
              </a:buClr>
              <a:buSzPts val="1000"/>
              <a:buFont typeface="Noto Sans Symbols"/>
              <a:buChar char="▪"/>
            </a:pPr>
            <a:r>
              <a:rPr lang="en-US" sz="2000" b="0" i="0" u="none" strike="noStrike" cap="none">
                <a:solidFill>
                  <a:srgbClr val="000000"/>
                </a:solidFill>
                <a:latin typeface="Cambria"/>
                <a:ea typeface="Cambria"/>
                <a:cs typeface="Cambria"/>
                <a:sym typeface="Cambria"/>
              </a:rPr>
              <a:t>DPP = 7.1 năm</a:t>
            </a:r>
            <a:endParaRPr sz="2000" b="0" i="0" u="none" strike="noStrike" cap="none">
              <a:solidFill>
                <a:srgbClr val="000000"/>
              </a:solidFill>
              <a:latin typeface="Cambria"/>
              <a:ea typeface="Cambria"/>
              <a:cs typeface="Cambria"/>
              <a:sym typeface="Cambria"/>
            </a:endParaRPr>
          </a:p>
          <a:p>
            <a:pPr marL="800100" marR="0" lvl="0" indent="-342900" algn="l" rtl="0">
              <a:spcBef>
                <a:spcPts val="800"/>
              </a:spcBef>
              <a:spcAft>
                <a:spcPts val="0"/>
              </a:spcAft>
              <a:buClr>
                <a:srgbClr val="000000"/>
              </a:buClr>
              <a:buSzPts val="2000"/>
              <a:buFont typeface="Courier New"/>
              <a:buChar char="o"/>
            </a:pPr>
            <a:r>
              <a:rPr lang="en-US" sz="2000" b="1">
                <a:solidFill>
                  <a:srgbClr val="000000"/>
                </a:solidFill>
                <a:latin typeface="Cambria"/>
                <a:ea typeface="Cambria"/>
                <a:cs typeface="Cambria"/>
                <a:sym typeface="Cambria"/>
              </a:rPr>
              <a:t>Kết luận:</a:t>
            </a:r>
            <a:r>
              <a:rPr lang="en-US" sz="2000">
                <a:solidFill>
                  <a:srgbClr val="000000"/>
                </a:solidFill>
                <a:latin typeface="Cambria"/>
                <a:ea typeface="Cambria"/>
                <a:cs typeface="Cambria"/>
                <a:sym typeface="Cambria"/>
              </a:rPr>
              <a:t> Dự án khả thi về mặt tài chính.</a:t>
            </a:r>
            <a:endParaRPr sz="2000">
              <a:solidFill>
                <a:srgbClr val="000000"/>
              </a:solidFill>
              <a:latin typeface="Cambria"/>
              <a:ea typeface="Cambria"/>
              <a:cs typeface="Cambria"/>
              <a:sym typeface="Cambria"/>
            </a:endParaRPr>
          </a:p>
        </p:txBody>
      </p:sp>
      <p:sp>
        <p:nvSpPr>
          <p:cNvPr id="163" name="Google Shape;163;p1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15</a:t>
            </a:fld>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16"/>
          <p:cNvSpPr txBox="1"/>
          <p:nvPr/>
        </p:nvSpPr>
        <p:spPr>
          <a:xfrm>
            <a:off x="838200" y="2258625"/>
            <a:ext cx="10515600" cy="4351338"/>
          </a:xfrm>
          <a:prstGeom prst="rect">
            <a:avLst/>
          </a:prstGeom>
          <a:noFill/>
          <a:ln>
            <a:noFill/>
          </a:ln>
        </p:spPr>
        <p:txBody>
          <a:bodyPr spcFirstLastPara="1" wrap="square" lIns="91425" tIns="45700" rIns="91425" bIns="45700" anchor="t" anchorCtr="0">
            <a:normAutofit/>
          </a:bodyPr>
          <a:lstStyle/>
          <a:p>
            <a:pPr marL="457200" marR="0" lvl="0" indent="-228600" algn="ctr" rtl="0">
              <a:lnSpc>
                <a:spcPct val="150000"/>
              </a:lnSpc>
              <a:spcBef>
                <a:spcPts val="1000"/>
              </a:spcBef>
              <a:spcAft>
                <a:spcPts val="0"/>
              </a:spcAft>
              <a:buClr>
                <a:schemeClr val="dk1"/>
              </a:buClr>
              <a:buSzPts val="1800"/>
              <a:buFont typeface="Arial"/>
              <a:buNone/>
            </a:pPr>
            <a:r>
              <a:rPr lang="en-US" sz="4400" b="1" i="0" u="none" strike="noStrike" cap="none">
                <a:solidFill>
                  <a:schemeClr val="dk1"/>
                </a:solidFill>
                <a:latin typeface="Cambria"/>
                <a:ea typeface="Cambria"/>
                <a:cs typeface="Cambria"/>
                <a:sym typeface="Cambria"/>
              </a:rPr>
              <a:t>1.3 PHÂN TÍCH KỸ THUẬT</a:t>
            </a:r>
            <a:endParaRPr sz="34400" b="1" i="0" u="none" strike="noStrike" cap="none">
              <a:solidFill>
                <a:schemeClr val="dk1"/>
              </a:solidFill>
              <a:latin typeface="Cambria"/>
              <a:ea typeface="Cambria"/>
              <a:cs typeface="Cambria"/>
              <a:sym typeface="Cambria"/>
            </a:endParaRPr>
          </a:p>
        </p:txBody>
      </p:sp>
      <p:sp>
        <p:nvSpPr>
          <p:cNvPr id="169" name="Google Shape;169;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16</a:t>
            </a:fld>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17"/>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TẦM QUAN TRỌNG CỦA PHÂN TÍCH KỸ THUẬT</a:t>
            </a:r>
            <a:endParaRPr sz="3200" b="1" i="0" u="none" strike="noStrike" cap="none">
              <a:solidFill>
                <a:schemeClr val="lt1"/>
              </a:solidFill>
              <a:latin typeface="Cambria"/>
              <a:ea typeface="Cambria"/>
              <a:cs typeface="Cambria"/>
              <a:sym typeface="Cambria"/>
            </a:endParaRPr>
          </a:p>
        </p:txBody>
      </p:sp>
      <p:sp>
        <p:nvSpPr>
          <p:cNvPr id="175" name="Google Shape;175;p17"/>
          <p:cNvSpPr txBox="1"/>
          <p:nvPr/>
        </p:nvSpPr>
        <p:spPr>
          <a:xfrm>
            <a:off x="461147" y="2071867"/>
            <a:ext cx="10318800" cy="3811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1800"/>
              <a:buFont typeface="Arial"/>
              <a:buNone/>
            </a:pPr>
            <a:endParaRPr sz="1800">
              <a:solidFill>
                <a:srgbClr val="000000"/>
              </a:solidFill>
              <a:latin typeface="Cambria"/>
              <a:ea typeface="Cambria"/>
              <a:cs typeface="Cambria"/>
              <a:sym typeface="Cambria"/>
            </a:endParaRPr>
          </a:p>
          <a:p>
            <a:pPr marL="742950" marR="0" lvl="1" indent="-285750" algn="l" rtl="0">
              <a:lnSpc>
                <a:spcPct val="115000"/>
              </a:lnSpc>
              <a:spcBef>
                <a:spcPts val="0"/>
              </a:spcBef>
              <a:spcAft>
                <a:spcPts val="0"/>
              </a:spcAft>
              <a:buClr>
                <a:srgbClr val="000000"/>
              </a:buClr>
              <a:buSzPts val="1000"/>
              <a:buFont typeface="Courier New"/>
              <a:buChar char="o"/>
            </a:pPr>
            <a:r>
              <a:rPr lang="en-US" sz="1800" b="0" i="0" u="none" strike="noStrike" cap="none">
                <a:solidFill>
                  <a:srgbClr val="000000"/>
                </a:solidFill>
                <a:latin typeface="Cambria"/>
                <a:ea typeface="Cambria"/>
                <a:cs typeface="Cambria"/>
                <a:sym typeface="Cambria"/>
              </a:rPr>
              <a:t>Trong dự án xanh, phân tích kỹ thuật không chỉ để trả lời câu hỏi "Dự án có hoạt động được không?"</a:t>
            </a:r>
            <a:r>
              <a:rPr lang="en-US" sz="1800">
                <a:latin typeface="Cambria"/>
                <a:ea typeface="Cambria"/>
                <a:cs typeface="Cambria"/>
                <a:sym typeface="Cambria"/>
              </a:rPr>
              <a:t>, “Công nghệ này có sẵn sàng để dùng ở thị trường địa phương không?” </a:t>
            </a:r>
            <a:r>
              <a:rPr lang="en-US" sz="1800" b="0" i="0" u="none" strike="noStrike" cap="none">
                <a:solidFill>
                  <a:srgbClr val="000000"/>
                </a:solidFill>
                <a:latin typeface="Cambria"/>
                <a:ea typeface="Cambria"/>
                <a:cs typeface="Cambria"/>
                <a:sym typeface="Cambria"/>
              </a:rPr>
              <a:t>mà còn phải trả lời "Dự án có thực sự XANH và HIỆU QUẢ không?".</a:t>
            </a:r>
            <a:endParaRPr/>
          </a:p>
          <a:p>
            <a:pPr marL="742950" marR="0" lvl="1" indent="-285750" algn="l" rtl="0">
              <a:lnSpc>
                <a:spcPct val="115000"/>
              </a:lnSpc>
              <a:spcBef>
                <a:spcPts val="800"/>
              </a:spcBef>
              <a:spcAft>
                <a:spcPts val="0"/>
              </a:spcAft>
              <a:buClr>
                <a:srgbClr val="000000"/>
              </a:buClr>
              <a:buSzPts val="1000"/>
              <a:buFont typeface="Courier New"/>
              <a:buChar char="o"/>
            </a:pPr>
            <a:r>
              <a:rPr lang="en-US" sz="1800" b="1" i="0" u="none" strike="noStrike" cap="none">
                <a:solidFill>
                  <a:srgbClr val="0000FF"/>
                </a:solidFill>
                <a:latin typeface="Cambria"/>
                <a:ea typeface="Cambria"/>
                <a:cs typeface="Cambria"/>
                <a:sym typeface="Cambria"/>
              </a:rPr>
              <a:t>Các yếu tố cần xem xét:</a:t>
            </a:r>
            <a:endParaRPr sz="1800" b="0" i="0" u="none" strike="noStrike" cap="none">
              <a:solidFill>
                <a:srgbClr val="0000FF"/>
              </a:solidFill>
              <a:latin typeface="Cambria"/>
              <a:ea typeface="Cambria"/>
              <a:cs typeface="Cambria"/>
              <a:sym typeface="Cambria"/>
            </a:endParaRPr>
          </a:p>
          <a:p>
            <a:pPr marL="1143000" marR="0" lvl="2" indent="-228600" algn="l" rtl="0">
              <a:lnSpc>
                <a:spcPct val="115000"/>
              </a:lnSpc>
              <a:spcBef>
                <a:spcPts val="800"/>
              </a:spcBef>
              <a:spcAft>
                <a:spcPts val="0"/>
              </a:spcAft>
              <a:buClr>
                <a:srgbClr val="000000"/>
              </a:buClr>
              <a:buSzPts val="1000"/>
              <a:buFont typeface="Noto Sans Symbols"/>
              <a:buChar char="▪"/>
            </a:pPr>
            <a:r>
              <a:rPr lang="en-US" sz="1800" b="0" i="0" u="none" strike="noStrike" cap="none">
                <a:solidFill>
                  <a:srgbClr val="000000"/>
                </a:solidFill>
                <a:latin typeface="Cambria"/>
                <a:ea typeface="Cambria"/>
                <a:cs typeface="Cambria"/>
                <a:sym typeface="Cambria"/>
              </a:rPr>
              <a:t>Công nghệ được lựa chọn có phù hợp không?</a:t>
            </a:r>
            <a:endParaRPr/>
          </a:p>
          <a:p>
            <a:pPr marL="1143000" marR="0" lvl="2" indent="-228600" algn="l" rtl="0">
              <a:lnSpc>
                <a:spcPct val="115000"/>
              </a:lnSpc>
              <a:spcBef>
                <a:spcPts val="800"/>
              </a:spcBef>
              <a:spcAft>
                <a:spcPts val="0"/>
              </a:spcAft>
              <a:buClr>
                <a:srgbClr val="000000"/>
              </a:buClr>
              <a:buSzPts val="1000"/>
              <a:buFont typeface="Noto Sans Symbols"/>
              <a:buChar char="▪"/>
            </a:pPr>
            <a:r>
              <a:rPr lang="en-US" sz="1800" b="0" i="0" u="none" strike="noStrike" cap="none">
                <a:solidFill>
                  <a:srgbClr val="000000"/>
                </a:solidFill>
                <a:latin typeface="Cambria"/>
                <a:ea typeface="Cambria"/>
                <a:cs typeface="Cambria"/>
                <a:sym typeface="Cambria"/>
              </a:rPr>
              <a:t>Hiệu suất có đạt như cam kết không?</a:t>
            </a:r>
            <a:endParaRPr/>
          </a:p>
          <a:p>
            <a:pPr marL="1143000" marR="0" lvl="2" indent="-228600" algn="l" rtl="0">
              <a:lnSpc>
                <a:spcPct val="115000"/>
              </a:lnSpc>
              <a:spcBef>
                <a:spcPts val="800"/>
              </a:spcBef>
              <a:spcAft>
                <a:spcPts val="0"/>
              </a:spcAft>
              <a:buClr>
                <a:srgbClr val="000000"/>
              </a:buClr>
              <a:buSzPts val="1000"/>
              <a:buFont typeface="Noto Sans Symbols"/>
              <a:buChar char="▪"/>
            </a:pPr>
            <a:r>
              <a:rPr lang="en-US" sz="1800" b="0" i="0" u="none" strike="noStrike" cap="none">
                <a:solidFill>
                  <a:srgbClr val="000000"/>
                </a:solidFill>
                <a:latin typeface="Cambria"/>
                <a:ea typeface="Cambria"/>
                <a:cs typeface="Cambria"/>
                <a:sym typeface="Cambria"/>
              </a:rPr>
              <a:t>Nhà cung cấp có uy tín không?</a:t>
            </a:r>
            <a:endParaRPr/>
          </a:p>
          <a:p>
            <a:pPr marL="1143000" marR="0" lvl="2" indent="-228600" algn="l" rtl="0">
              <a:lnSpc>
                <a:spcPct val="115000"/>
              </a:lnSpc>
              <a:spcBef>
                <a:spcPts val="800"/>
              </a:spcBef>
              <a:spcAft>
                <a:spcPts val="0"/>
              </a:spcAft>
              <a:buClr>
                <a:srgbClr val="000000"/>
              </a:buClr>
              <a:buSzPts val="1000"/>
              <a:buFont typeface="Noto Sans Symbols"/>
              <a:buChar char="▪"/>
            </a:pPr>
            <a:r>
              <a:rPr lang="en-US" sz="1800" b="0" i="0" u="none" strike="noStrike" cap="none">
                <a:solidFill>
                  <a:srgbClr val="000000"/>
                </a:solidFill>
                <a:latin typeface="Cambria"/>
                <a:ea typeface="Cambria"/>
                <a:cs typeface="Cambria"/>
                <a:sym typeface="Cambria"/>
              </a:rPr>
              <a:t>Vòng đời công nghệ và kế hoạch bảo trì?</a:t>
            </a:r>
            <a:endParaRPr/>
          </a:p>
          <a:p>
            <a:pPr marL="1143000" marR="0" lvl="2" indent="-228600" algn="l" rtl="0">
              <a:lnSpc>
                <a:spcPct val="115000"/>
              </a:lnSpc>
              <a:spcBef>
                <a:spcPts val="800"/>
              </a:spcBef>
              <a:spcAft>
                <a:spcPts val="0"/>
              </a:spcAft>
              <a:buClr>
                <a:srgbClr val="000000"/>
              </a:buClr>
              <a:buSzPts val="1000"/>
              <a:buFont typeface="Noto Sans Symbols"/>
              <a:buChar char="▪"/>
            </a:pPr>
            <a:r>
              <a:rPr lang="en-US" sz="1800" b="0" i="0" u="none" strike="noStrike" cap="none">
                <a:solidFill>
                  <a:srgbClr val="000000"/>
                </a:solidFill>
                <a:latin typeface="Cambria"/>
                <a:ea typeface="Cambria"/>
                <a:cs typeface="Cambria"/>
                <a:sym typeface="Cambria"/>
              </a:rPr>
              <a:t>Có tuân thủ các ngưỡng kỹ thuật trong bộ tiêu chí xanh không?</a:t>
            </a:r>
            <a:endParaRPr/>
          </a:p>
        </p:txBody>
      </p:sp>
      <p:sp>
        <p:nvSpPr>
          <p:cNvPr id="176" name="Google Shape;176;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17</a:t>
            </a:fld>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18"/>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ĐÁNH GIÁ CÔNG NGHỆ (TECHNOLOGY ASSESSMENT)</a:t>
            </a:r>
            <a:endParaRPr sz="3200" b="1" i="0" u="none" strike="noStrike" cap="none">
              <a:solidFill>
                <a:schemeClr val="lt1"/>
              </a:solidFill>
              <a:latin typeface="Cambria"/>
              <a:ea typeface="Cambria"/>
              <a:cs typeface="Cambria"/>
              <a:sym typeface="Cambria"/>
            </a:endParaRPr>
          </a:p>
        </p:txBody>
      </p:sp>
      <p:sp>
        <p:nvSpPr>
          <p:cNvPr id="182" name="Google Shape;182;p18"/>
          <p:cNvSpPr txBox="1"/>
          <p:nvPr/>
        </p:nvSpPr>
        <p:spPr>
          <a:xfrm>
            <a:off x="627284" y="1709650"/>
            <a:ext cx="10623550" cy="4138954"/>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endParaRPr sz="2000">
              <a:solidFill>
                <a:srgbClr val="000000"/>
              </a:solidFill>
              <a:latin typeface="Cambria"/>
              <a:ea typeface="Cambria"/>
              <a:cs typeface="Cambria"/>
              <a:sym typeface="Cambria"/>
            </a:endParaRPr>
          </a:p>
          <a:p>
            <a:pPr marL="742950" marR="0" lvl="1" indent="-285750" algn="l" rtl="0">
              <a:lnSpc>
                <a:spcPct val="150000"/>
              </a:lnSpc>
              <a:spcBef>
                <a:spcPts val="0"/>
              </a:spcBef>
              <a:spcAft>
                <a:spcPts val="0"/>
              </a:spcAft>
              <a:buClr>
                <a:srgbClr val="000000"/>
              </a:buClr>
              <a:buSzPts val="1000"/>
              <a:buFont typeface="Courier New"/>
              <a:buChar char="o"/>
            </a:pPr>
            <a:r>
              <a:rPr lang="en-US" sz="2000" b="1" i="0" u="none" strike="noStrike" cap="none">
                <a:solidFill>
                  <a:srgbClr val="000000"/>
                </a:solidFill>
                <a:latin typeface="Cambria"/>
                <a:ea typeface="Cambria"/>
                <a:cs typeface="Cambria"/>
                <a:sym typeface="Cambria"/>
              </a:rPr>
              <a:t>Mức độ đã được chứng minh (Proven Technology):</a:t>
            </a:r>
            <a:r>
              <a:rPr lang="en-US" sz="2000" b="0" i="0" u="none" strike="noStrike" cap="none">
                <a:solidFill>
                  <a:srgbClr val="000000"/>
                </a:solidFill>
                <a:latin typeface="Cambria"/>
                <a:ea typeface="Cambria"/>
                <a:cs typeface="Cambria"/>
                <a:sym typeface="Cambria"/>
              </a:rPr>
              <a:t> Công nghệ đã được sử dụng rộng rãi, độ tin cậy cao, rủi ro thấp.</a:t>
            </a:r>
            <a:endParaRPr/>
          </a:p>
          <a:p>
            <a:pPr marL="742950" marR="0" lvl="1" indent="-285750" algn="l" rtl="0">
              <a:lnSpc>
                <a:spcPct val="150000"/>
              </a:lnSpc>
              <a:spcBef>
                <a:spcPts val="800"/>
              </a:spcBef>
              <a:spcAft>
                <a:spcPts val="0"/>
              </a:spcAft>
              <a:buClr>
                <a:srgbClr val="000000"/>
              </a:buClr>
              <a:buSzPts val="1000"/>
              <a:buFont typeface="Courier New"/>
              <a:buChar char="o"/>
            </a:pPr>
            <a:r>
              <a:rPr lang="en-US" sz="2000" b="1" i="0" u="none" strike="noStrike" cap="none">
                <a:solidFill>
                  <a:srgbClr val="000000"/>
                </a:solidFill>
                <a:latin typeface="Cambria"/>
                <a:ea typeface="Cambria"/>
                <a:cs typeface="Cambria"/>
                <a:sym typeface="Cambria"/>
              </a:rPr>
              <a:t>Công nghệ mới nổi (Emerging Technology):</a:t>
            </a:r>
            <a:r>
              <a:rPr lang="en-US" sz="2000" b="0" i="0" u="none" strike="noStrike" cap="none">
                <a:solidFill>
                  <a:srgbClr val="000000"/>
                </a:solidFill>
                <a:latin typeface="Cambria"/>
                <a:ea typeface="Cambria"/>
                <a:cs typeface="Cambria"/>
                <a:sym typeface="Cambria"/>
              </a:rPr>
              <a:t> Hiệu suất tiềm năng cao hơn nhưng rủi ro vận hành và bảo trì cũng cao hơn.</a:t>
            </a:r>
            <a:endParaRPr/>
          </a:p>
          <a:p>
            <a:pPr marL="742950" marR="0" lvl="1" indent="-285750" algn="l" rtl="0">
              <a:lnSpc>
                <a:spcPct val="150000"/>
              </a:lnSpc>
              <a:spcBef>
                <a:spcPts val="800"/>
              </a:spcBef>
              <a:spcAft>
                <a:spcPts val="0"/>
              </a:spcAft>
              <a:buClr>
                <a:srgbClr val="000000"/>
              </a:buClr>
              <a:buSzPts val="1000"/>
              <a:buFont typeface="Courier New"/>
              <a:buChar char="o"/>
            </a:pPr>
            <a:r>
              <a:rPr lang="en-US" sz="2000" b="1" i="0" u="none" strike="noStrike" cap="none">
                <a:solidFill>
                  <a:srgbClr val="000000"/>
                </a:solidFill>
                <a:latin typeface="Cambria"/>
                <a:ea typeface="Cambria"/>
                <a:cs typeface="Cambria"/>
                <a:sym typeface="Cambria"/>
              </a:rPr>
              <a:t>Nguồn gốc, xuất xứ:</a:t>
            </a:r>
            <a:r>
              <a:rPr lang="en-US" sz="2000" b="0" i="0" u="none" strike="noStrike" cap="none">
                <a:solidFill>
                  <a:srgbClr val="000000"/>
                </a:solidFill>
                <a:latin typeface="Cambria"/>
                <a:ea typeface="Cambria"/>
                <a:cs typeface="Cambria"/>
                <a:sym typeface="Cambria"/>
              </a:rPr>
              <a:t> Uy tín của nhà sản xuất (ví dụ: các tấm pin mặt trời thuộc Tier 1).</a:t>
            </a:r>
            <a:endParaRPr/>
          </a:p>
          <a:p>
            <a:pPr marL="742950" marR="0" lvl="1" indent="-285750" algn="l" rtl="0">
              <a:lnSpc>
                <a:spcPct val="150000"/>
              </a:lnSpc>
              <a:spcBef>
                <a:spcPts val="800"/>
              </a:spcBef>
              <a:spcAft>
                <a:spcPts val="0"/>
              </a:spcAft>
              <a:buClr>
                <a:srgbClr val="000000"/>
              </a:buClr>
              <a:buSzPts val="1000"/>
              <a:buFont typeface="Courier New"/>
              <a:buChar char="o"/>
            </a:pPr>
            <a:r>
              <a:rPr lang="en-US" sz="2000" b="1" i="0" u="none" strike="noStrike" cap="none">
                <a:solidFill>
                  <a:srgbClr val="000000"/>
                </a:solidFill>
                <a:latin typeface="Cambria"/>
                <a:ea typeface="Cambria"/>
                <a:cs typeface="Cambria"/>
                <a:sym typeface="Cambria"/>
              </a:rPr>
              <a:t>Bảo hành, bảo trì:</a:t>
            </a:r>
            <a:r>
              <a:rPr lang="en-US" sz="2000" b="0" i="0" u="none" strike="noStrike" cap="none">
                <a:solidFill>
                  <a:srgbClr val="000000"/>
                </a:solidFill>
                <a:latin typeface="Cambria"/>
                <a:ea typeface="Cambria"/>
                <a:cs typeface="Cambria"/>
                <a:sym typeface="Cambria"/>
              </a:rPr>
              <a:t> Các điều khoản bảo hành hiệu suất, bảo hành vật lý.</a:t>
            </a:r>
            <a:endParaRPr/>
          </a:p>
          <a:p>
            <a:pPr marL="457200" marR="0" lvl="1" indent="0" algn="l" rtl="0">
              <a:lnSpc>
                <a:spcPct val="150000"/>
              </a:lnSpc>
              <a:spcBef>
                <a:spcPts val="800"/>
              </a:spcBef>
              <a:spcAft>
                <a:spcPts val="0"/>
              </a:spcAft>
              <a:buClr>
                <a:srgbClr val="000000"/>
              </a:buClr>
              <a:buSzPts val="1000"/>
              <a:buFont typeface="Arial"/>
              <a:buNone/>
            </a:pPr>
            <a:r>
              <a:rPr lang="en-US" sz="2000" b="1" i="0" u="none" strike="noStrike" cap="none">
                <a:solidFill>
                  <a:srgbClr val="0000FF"/>
                </a:solidFill>
                <a:latin typeface="Cambria"/>
                <a:ea typeface="Cambria"/>
                <a:cs typeface="Cambria"/>
                <a:sym typeface="Cambria"/>
              </a:rPr>
              <a:t>=&gt; Ngân hàng thường ưu tiên các dự án sử dụng công nghệ đã được chứng minh.</a:t>
            </a:r>
            <a:endParaRPr sz="2000" b="0" i="0" u="none" strike="noStrike" cap="none">
              <a:solidFill>
                <a:srgbClr val="0000FF"/>
              </a:solidFill>
              <a:latin typeface="Cambria"/>
              <a:ea typeface="Cambria"/>
              <a:cs typeface="Cambria"/>
              <a:sym typeface="Cambria"/>
            </a:endParaRPr>
          </a:p>
        </p:txBody>
      </p:sp>
      <p:sp>
        <p:nvSpPr>
          <p:cNvPr id="183" name="Google Shape;183;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18</a:t>
            </a:fld>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19"/>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HIỆU QUẢ NĂNG LƯỢNG &amp; TÀI NGUYÊN</a:t>
            </a:r>
            <a:endParaRPr sz="3200" b="1" i="0" u="none" strike="noStrike" cap="none">
              <a:solidFill>
                <a:schemeClr val="lt1"/>
              </a:solidFill>
              <a:latin typeface="Cambria"/>
              <a:ea typeface="Cambria"/>
              <a:cs typeface="Cambria"/>
              <a:sym typeface="Cambria"/>
            </a:endParaRPr>
          </a:p>
        </p:txBody>
      </p:sp>
      <p:sp>
        <p:nvSpPr>
          <p:cNvPr id="189" name="Google Shape;189;p19"/>
          <p:cNvSpPr txBox="1"/>
          <p:nvPr/>
        </p:nvSpPr>
        <p:spPr>
          <a:xfrm>
            <a:off x="519731" y="1903799"/>
            <a:ext cx="11152538" cy="4020973"/>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1800"/>
              <a:buFont typeface="Arial"/>
              <a:buNone/>
            </a:pPr>
            <a:endParaRPr sz="1800">
              <a:solidFill>
                <a:srgbClr val="000000"/>
              </a:solidFill>
              <a:latin typeface="Cambria"/>
              <a:ea typeface="Cambria"/>
              <a:cs typeface="Cambria"/>
              <a:sym typeface="Cambria"/>
            </a:endParaRPr>
          </a:p>
          <a:p>
            <a:pPr marL="742950" marR="0" lvl="1" indent="-285750" algn="l" rtl="0">
              <a:lnSpc>
                <a:spcPct val="150000"/>
              </a:lnSpc>
              <a:spcBef>
                <a:spcPts val="0"/>
              </a:spcBef>
              <a:spcAft>
                <a:spcPts val="0"/>
              </a:spcAft>
              <a:buClr>
                <a:srgbClr val="000000"/>
              </a:buClr>
              <a:buSzPts val="1000"/>
              <a:buFont typeface="Courier New"/>
              <a:buChar char="o"/>
            </a:pPr>
            <a:r>
              <a:rPr lang="en-US" sz="1800" b="0" i="0" u="none" strike="noStrike" cap="none">
                <a:solidFill>
                  <a:srgbClr val="000000"/>
                </a:solidFill>
                <a:latin typeface="Cambria"/>
                <a:ea typeface="Cambria"/>
                <a:cs typeface="Cambria"/>
                <a:sym typeface="Cambria"/>
              </a:rPr>
              <a:t>Đây là trái tim của phân tích kỹ thuật dự án xanh.</a:t>
            </a:r>
            <a:endParaRPr/>
          </a:p>
          <a:p>
            <a:pPr marL="742950" marR="0" lvl="1" indent="-285750" algn="l" rtl="0">
              <a:lnSpc>
                <a:spcPct val="150000"/>
              </a:lnSpc>
              <a:spcBef>
                <a:spcPts val="800"/>
              </a:spcBef>
              <a:spcAft>
                <a:spcPts val="0"/>
              </a:spcAft>
              <a:buClr>
                <a:srgbClr val="000000"/>
              </a:buClr>
              <a:buSzPts val="1000"/>
              <a:buFont typeface="Courier New"/>
              <a:buChar char="o"/>
            </a:pPr>
            <a:r>
              <a:rPr lang="en-US" sz="1800" b="1" i="0" u="none" strike="noStrike" cap="none">
                <a:solidFill>
                  <a:srgbClr val="000000"/>
                </a:solidFill>
                <a:latin typeface="Cambria"/>
                <a:ea typeface="Cambria"/>
                <a:cs typeface="Cambria"/>
                <a:sym typeface="Cambria"/>
              </a:rPr>
              <a:t>Các chỉ số cần đo lường:</a:t>
            </a:r>
            <a:endParaRPr sz="1800" b="0" i="0" u="none" strike="noStrike" cap="none">
              <a:solidFill>
                <a:srgbClr val="000000"/>
              </a:solidFill>
              <a:latin typeface="Cambria"/>
              <a:ea typeface="Cambria"/>
              <a:cs typeface="Cambria"/>
              <a:sym typeface="Cambria"/>
            </a:endParaRPr>
          </a:p>
          <a:p>
            <a:pPr marL="1143000" marR="0" lvl="2" indent="-228600" algn="l" rtl="0">
              <a:lnSpc>
                <a:spcPct val="150000"/>
              </a:lnSpc>
              <a:spcBef>
                <a:spcPts val="800"/>
              </a:spcBef>
              <a:spcAft>
                <a:spcPts val="0"/>
              </a:spcAft>
              <a:buClr>
                <a:srgbClr val="000000"/>
              </a:buClr>
              <a:buSzPts val="1000"/>
              <a:buFont typeface="Noto Sans Symbols"/>
              <a:buChar char="▪"/>
            </a:pPr>
            <a:r>
              <a:rPr lang="en-US" sz="1800" b="0" i="0" u="none" strike="noStrike" cap="none">
                <a:solidFill>
                  <a:srgbClr val="000000"/>
                </a:solidFill>
                <a:latin typeface="Cambria"/>
                <a:ea typeface="Cambria"/>
                <a:cs typeface="Cambria"/>
                <a:sym typeface="Cambria"/>
              </a:rPr>
              <a:t>Dự án năng lượng: Hiệu suất chuyển đổi (%), Hệ số công suất (Capacity Factor - CF).</a:t>
            </a:r>
            <a:endParaRPr/>
          </a:p>
          <a:p>
            <a:pPr marL="1143000" marR="0" lvl="2" indent="-228600" algn="l" rtl="0">
              <a:lnSpc>
                <a:spcPct val="150000"/>
              </a:lnSpc>
              <a:spcBef>
                <a:spcPts val="800"/>
              </a:spcBef>
              <a:spcAft>
                <a:spcPts val="0"/>
              </a:spcAft>
              <a:buClr>
                <a:srgbClr val="000000"/>
              </a:buClr>
              <a:buSzPts val="1000"/>
              <a:buFont typeface="Noto Sans Symbols"/>
              <a:buChar char="▪"/>
            </a:pPr>
            <a:r>
              <a:rPr lang="en-US" sz="1800" b="0" i="0" u="none" strike="noStrike" cap="none">
                <a:solidFill>
                  <a:srgbClr val="000000"/>
                </a:solidFill>
                <a:latin typeface="Cambria"/>
                <a:ea typeface="Cambria"/>
                <a:cs typeface="Cambria"/>
                <a:sym typeface="Cambria"/>
              </a:rPr>
              <a:t>Dự án tiết kiệm năng lượng: Lượng kWh tiết kiệm được trên một đơn vị sản phẩm.</a:t>
            </a:r>
            <a:endParaRPr/>
          </a:p>
          <a:p>
            <a:pPr marL="1143000" marR="0" lvl="2" indent="-228600" algn="l" rtl="0">
              <a:lnSpc>
                <a:spcPct val="150000"/>
              </a:lnSpc>
              <a:spcBef>
                <a:spcPts val="800"/>
              </a:spcBef>
              <a:spcAft>
                <a:spcPts val="0"/>
              </a:spcAft>
              <a:buClr>
                <a:srgbClr val="000000"/>
              </a:buClr>
              <a:buSzPts val="1000"/>
              <a:buFont typeface="Noto Sans Symbols"/>
              <a:buChar char="▪"/>
            </a:pPr>
            <a:r>
              <a:rPr lang="en-US" sz="1800" b="0" i="0" u="none" strike="noStrike" cap="none">
                <a:solidFill>
                  <a:srgbClr val="000000"/>
                </a:solidFill>
                <a:latin typeface="Cambria"/>
                <a:ea typeface="Cambria"/>
                <a:cs typeface="Cambria"/>
                <a:sym typeface="Cambria"/>
              </a:rPr>
              <a:t>Dự án quản lý nước: Lượng nước thất thoát giảm được (%), m3 nước tái sử dụng.</a:t>
            </a:r>
            <a:endParaRPr/>
          </a:p>
          <a:p>
            <a:pPr marL="1143000" marR="0" lvl="2" indent="-228600" algn="l" rtl="0">
              <a:lnSpc>
                <a:spcPct val="150000"/>
              </a:lnSpc>
              <a:spcBef>
                <a:spcPts val="800"/>
              </a:spcBef>
              <a:spcAft>
                <a:spcPts val="0"/>
              </a:spcAft>
              <a:buClr>
                <a:srgbClr val="000000"/>
              </a:buClr>
              <a:buSzPts val="1000"/>
              <a:buFont typeface="Noto Sans Symbols"/>
              <a:buChar char="▪"/>
            </a:pPr>
            <a:r>
              <a:rPr lang="en-US" sz="1800" b="0" i="0" u="none" strike="noStrike" cap="none">
                <a:solidFill>
                  <a:srgbClr val="000000"/>
                </a:solidFill>
                <a:latin typeface="Cambria"/>
                <a:ea typeface="Cambria"/>
                <a:cs typeface="Cambria"/>
                <a:sym typeface="Cambria"/>
              </a:rPr>
              <a:t>Dự án công trình xanh: Mức tiêu thụ năng lượng (kWh/m2/năm).</a:t>
            </a:r>
            <a:endParaRPr/>
          </a:p>
          <a:p>
            <a:pPr marL="457200" marR="0" lvl="1" indent="0" algn="l" rtl="0">
              <a:lnSpc>
                <a:spcPct val="150000"/>
              </a:lnSpc>
              <a:spcBef>
                <a:spcPts val="800"/>
              </a:spcBef>
              <a:spcAft>
                <a:spcPts val="0"/>
              </a:spcAft>
              <a:buClr>
                <a:srgbClr val="000000"/>
              </a:buClr>
              <a:buSzPts val="1000"/>
              <a:buFont typeface="Arial"/>
              <a:buNone/>
            </a:pPr>
            <a:r>
              <a:rPr lang="en-US" sz="2000" b="1" i="0" u="none" strike="noStrike" cap="none">
                <a:solidFill>
                  <a:srgbClr val="0000FF"/>
                </a:solidFill>
                <a:latin typeface="Cambria"/>
                <a:ea typeface="Cambria"/>
                <a:cs typeface="Cambria"/>
                <a:sym typeface="Cambria"/>
              </a:rPr>
              <a:t>=&gt; Các chỉ số này phải được so sánh với tiêu chuẩn ngành và ngưỡng của bộ tiêu chí xanh.</a:t>
            </a:r>
            <a:endParaRPr sz="2000" b="0" i="0" u="none" strike="noStrike" cap="none">
              <a:solidFill>
                <a:srgbClr val="0000FF"/>
              </a:solidFill>
              <a:latin typeface="Cambria"/>
              <a:ea typeface="Cambria"/>
              <a:cs typeface="Cambria"/>
              <a:sym typeface="Cambria"/>
            </a:endParaRPr>
          </a:p>
        </p:txBody>
      </p:sp>
      <p:sp>
        <p:nvSpPr>
          <p:cNvPr id="190" name="Google Shape;190;p1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19</a:t>
            </a:fld>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8">
          <a:extLst>
            <a:ext uri="{FF2B5EF4-FFF2-40B4-BE49-F238E27FC236}">
              <a16:creationId xmlns:a16="http://schemas.microsoft.com/office/drawing/2014/main" id="{8ABCFCF2-8D76-5AFE-73F5-709D4CEB74EE}"/>
            </a:ext>
          </a:extLst>
        </p:cNvPr>
        <p:cNvGrpSpPr/>
        <p:nvPr/>
      </p:nvGrpSpPr>
      <p:grpSpPr>
        <a:xfrm>
          <a:off x="0" y="0"/>
          <a:ext cx="0" cy="0"/>
          <a:chOff x="0" y="0"/>
          <a:chExt cx="0" cy="0"/>
        </a:xfrm>
      </p:grpSpPr>
      <p:sp>
        <p:nvSpPr>
          <p:cNvPr id="39" name="Google Shape;39;p1">
            <a:extLst>
              <a:ext uri="{FF2B5EF4-FFF2-40B4-BE49-F238E27FC236}">
                <a16:creationId xmlns:a16="http://schemas.microsoft.com/office/drawing/2014/main" id="{3B6DEA82-BBA8-DAB0-354A-8C1D47B4405B}"/>
              </a:ext>
            </a:extLst>
          </p:cNvPr>
          <p:cNvSpPr txBox="1">
            <a:spLocks noGrp="1"/>
          </p:cNvSpPr>
          <p:nvPr>
            <p:ph type="subTitle" idx="1"/>
          </p:nvPr>
        </p:nvSpPr>
        <p:spPr>
          <a:xfrm>
            <a:off x="865496" y="1831012"/>
            <a:ext cx="10515599" cy="1070557"/>
          </a:xfrm>
          <a:prstGeom prst="rect">
            <a:avLst/>
          </a:prstGeom>
          <a:noFill/>
          <a:ln>
            <a:noFill/>
          </a:ln>
        </p:spPr>
        <p:txBody>
          <a:bodyPr spcFirstLastPara="1" wrap="square" lIns="91425" tIns="45700" rIns="91425" bIns="45700" anchor="t" anchorCtr="0">
            <a:normAutofit/>
          </a:bodyPr>
          <a:lstStyle/>
          <a:p>
            <a:pPr marL="0" lvl="0" indent="0" algn="ctr" rtl="0">
              <a:lnSpc>
                <a:spcPct val="100000"/>
              </a:lnSpc>
              <a:spcBef>
                <a:spcPts val="0"/>
              </a:spcBef>
              <a:spcAft>
                <a:spcPts val="0"/>
              </a:spcAft>
              <a:buClr>
                <a:srgbClr val="003153"/>
              </a:buClr>
              <a:buSzPts val="2400"/>
              <a:buNone/>
            </a:pPr>
            <a:r>
              <a:rPr lang="en-US" dirty="0" err="1"/>
              <a:t>Đánh</a:t>
            </a:r>
            <a:r>
              <a:rPr lang="en-US" dirty="0"/>
              <a:t> </a:t>
            </a:r>
            <a:r>
              <a:rPr lang="en-US" dirty="0" err="1"/>
              <a:t>giá</a:t>
            </a:r>
            <a:r>
              <a:rPr lang="en-US" dirty="0"/>
              <a:t> </a:t>
            </a:r>
            <a:r>
              <a:rPr lang="en-US" dirty="0" err="1"/>
              <a:t>tính</a:t>
            </a:r>
            <a:r>
              <a:rPr lang="en-US" dirty="0"/>
              <a:t> </a:t>
            </a:r>
            <a:r>
              <a:rPr lang="en-US" dirty="0" err="1"/>
              <a:t>khả</a:t>
            </a:r>
            <a:r>
              <a:rPr lang="en-US" dirty="0"/>
              <a:t> </a:t>
            </a:r>
            <a:r>
              <a:rPr lang="en-US" dirty="0" err="1"/>
              <a:t>thi</a:t>
            </a:r>
            <a:r>
              <a:rPr lang="en-US" dirty="0"/>
              <a:t> </a:t>
            </a:r>
            <a:r>
              <a:rPr lang="en-US" dirty="0" err="1"/>
              <a:t>về</a:t>
            </a:r>
            <a:r>
              <a:rPr lang="en-US" dirty="0"/>
              <a:t> </a:t>
            </a:r>
            <a:r>
              <a:rPr lang="en-US" dirty="0" err="1"/>
              <a:t>dự</a:t>
            </a:r>
            <a:r>
              <a:rPr lang="en-US" dirty="0"/>
              <a:t> </a:t>
            </a:r>
            <a:r>
              <a:rPr lang="en-US" dirty="0" err="1"/>
              <a:t>án</a:t>
            </a:r>
            <a:r>
              <a:rPr lang="en-US" dirty="0"/>
              <a:t> </a:t>
            </a:r>
            <a:r>
              <a:rPr lang="en-US" dirty="0" err="1"/>
              <a:t>tín</a:t>
            </a:r>
            <a:r>
              <a:rPr lang="en-US" dirty="0"/>
              <a:t> </a:t>
            </a:r>
            <a:r>
              <a:rPr lang="en-US" dirty="0" err="1"/>
              <a:t>dụng</a:t>
            </a:r>
            <a:r>
              <a:rPr lang="en-US" dirty="0"/>
              <a:t> </a:t>
            </a:r>
            <a:r>
              <a:rPr lang="en-US" dirty="0" err="1"/>
              <a:t>xanh</a:t>
            </a:r>
            <a:endParaRPr lang="en-US" dirty="0"/>
          </a:p>
          <a:p>
            <a:pPr marL="0" lvl="0" indent="0" algn="ctr" rtl="0">
              <a:lnSpc>
                <a:spcPct val="100000"/>
              </a:lnSpc>
              <a:spcBef>
                <a:spcPts val="0"/>
              </a:spcBef>
              <a:spcAft>
                <a:spcPts val="0"/>
              </a:spcAft>
              <a:buClr>
                <a:srgbClr val="003153"/>
              </a:buClr>
              <a:buSzPts val="2400"/>
              <a:buNone/>
            </a:pPr>
            <a:r>
              <a:rPr lang="en-US" dirty="0" err="1"/>
              <a:t>Bài</a:t>
            </a:r>
            <a:r>
              <a:rPr lang="en-US" dirty="0"/>
              <a:t> </a:t>
            </a:r>
            <a:r>
              <a:rPr lang="en-US" dirty="0" err="1"/>
              <a:t>tập</a:t>
            </a:r>
            <a:r>
              <a:rPr lang="en-US" dirty="0"/>
              <a:t> </a:t>
            </a:r>
            <a:r>
              <a:rPr lang="en-US" dirty="0" err="1"/>
              <a:t>thực</a:t>
            </a:r>
            <a:r>
              <a:rPr lang="en-US" dirty="0"/>
              <a:t> </a:t>
            </a:r>
            <a:r>
              <a:rPr lang="en-US" dirty="0" err="1"/>
              <a:t>hành</a:t>
            </a:r>
            <a:r>
              <a:rPr lang="en-US" dirty="0"/>
              <a:t> </a:t>
            </a:r>
            <a:r>
              <a:rPr lang="en-US" dirty="0" err="1"/>
              <a:t>đánh</a:t>
            </a:r>
            <a:r>
              <a:rPr lang="en-US" dirty="0"/>
              <a:t> </a:t>
            </a:r>
            <a:r>
              <a:rPr lang="en-US" dirty="0" err="1"/>
              <a:t>giá</a:t>
            </a:r>
            <a:r>
              <a:rPr lang="en-US" dirty="0"/>
              <a:t> </a:t>
            </a:r>
            <a:r>
              <a:rPr lang="en-US" dirty="0" err="1"/>
              <a:t>tính</a:t>
            </a:r>
            <a:r>
              <a:rPr lang="en-US" dirty="0"/>
              <a:t> </a:t>
            </a:r>
            <a:r>
              <a:rPr lang="en-US" dirty="0" err="1"/>
              <a:t>khả</a:t>
            </a:r>
            <a:r>
              <a:rPr lang="en-US" dirty="0"/>
              <a:t> </a:t>
            </a:r>
            <a:r>
              <a:rPr lang="en-US" dirty="0" err="1"/>
              <a:t>thi</a:t>
            </a:r>
            <a:r>
              <a:rPr lang="en-US" dirty="0"/>
              <a:t> </a:t>
            </a:r>
            <a:r>
              <a:rPr lang="en-US" dirty="0" err="1"/>
              <a:t>về</a:t>
            </a:r>
            <a:r>
              <a:rPr lang="en-US" dirty="0"/>
              <a:t> </a:t>
            </a:r>
            <a:r>
              <a:rPr lang="en-US" dirty="0" err="1"/>
              <a:t>dự</a:t>
            </a:r>
            <a:r>
              <a:rPr lang="en-US" dirty="0"/>
              <a:t> </a:t>
            </a:r>
            <a:r>
              <a:rPr lang="en-US" dirty="0" err="1"/>
              <a:t>án</a:t>
            </a:r>
            <a:r>
              <a:rPr lang="en-US" dirty="0"/>
              <a:t> </a:t>
            </a:r>
            <a:r>
              <a:rPr lang="en-US" dirty="0" err="1"/>
              <a:t>tín</a:t>
            </a:r>
            <a:r>
              <a:rPr lang="en-US" dirty="0"/>
              <a:t> </a:t>
            </a:r>
            <a:r>
              <a:rPr lang="en-US" dirty="0" err="1"/>
              <a:t>dụng</a:t>
            </a:r>
            <a:r>
              <a:rPr lang="en-US" dirty="0"/>
              <a:t> </a:t>
            </a:r>
            <a:r>
              <a:rPr lang="en-US" dirty="0" err="1"/>
              <a:t>xanh</a:t>
            </a:r>
            <a:endParaRPr dirty="0"/>
          </a:p>
        </p:txBody>
      </p:sp>
    </p:spTree>
    <p:extLst>
      <p:ext uri="{BB962C8B-B14F-4D97-AF65-F5344CB8AC3E}">
        <p14:creationId xmlns:p14="http://schemas.microsoft.com/office/powerpoint/2010/main" val="15572510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p20"/>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THU THẬP VÀ XÁC MINH DỮ LIỆU ĐẦU VÀO</a:t>
            </a:r>
            <a:endParaRPr sz="3200" b="1" i="0" u="none" strike="noStrike" cap="none">
              <a:solidFill>
                <a:schemeClr val="lt1"/>
              </a:solidFill>
              <a:latin typeface="Cambria"/>
              <a:ea typeface="Cambria"/>
              <a:cs typeface="Cambria"/>
              <a:sym typeface="Cambria"/>
            </a:endParaRPr>
          </a:p>
        </p:txBody>
      </p:sp>
      <p:sp>
        <p:nvSpPr>
          <p:cNvPr id="196" name="Google Shape;196;p20"/>
          <p:cNvSpPr txBox="1"/>
          <p:nvPr/>
        </p:nvSpPr>
        <p:spPr>
          <a:xfrm>
            <a:off x="462864" y="1827403"/>
            <a:ext cx="10515600" cy="4811510"/>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1800"/>
              <a:buFont typeface="Arial"/>
              <a:buNone/>
            </a:pPr>
            <a:endParaRPr sz="1800">
              <a:solidFill>
                <a:srgbClr val="000000"/>
              </a:solidFill>
              <a:latin typeface="Cambria"/>
              <a:ea typeface="Cambria"/>
              <a:cs typeface="Cambria"/>
              <a:sym typeface="Cambria"/>
            </a:endParaRPr>
          </a:p>
          <a:p>
            <a:pPr marL="742950" marR="0" lvl="1" indent="-285750" algn="l" rtl="0">
              <a:lnSpc>
                <a:spcPct val="150000"/>
              </a:lnSpc>
              <a:spcBef>
                <a:spcPts val="0"/>
              </a:spcBef>
              <a:spcAft>
                <a:spcPts val="0"/>
              </a:spcAft>
              <a:buClr>
                <a:srgbClr val="000000"/>
              </a:buClr>
              <a:buSzPts val="1000"/>
              <a:buFont typeface="Courier New"/>
              <a:buChar char="o"/>
            </a:pPr>
            <a:r>
              <a:rPr lang="en-US" sz="1800" b="0" i="0" u="none" strike="noStrike" cap="none">
                <a:solidFill>
                  <a:srgbClr val="000000"/>
                </a:solidFill>
                <a:latin typeface="Cambria"/>
                <a:ea typeface="Cambria"/>
                <a:cs typeface="Cambria"/>
                <a:sym typeface="Cambria"/>
              </a:rPr>
              <a:t>"Rác vào, rác ra" (Garbage In, Garbage Out). Tính khả thi của dự án phụ thuộc hoàn toàn vào chất lượng của dữ liệu đầu vào.</a:t>
            </a:r>
            <a:endParaRPr/>
          </a:p>
          <a:p>
            <a:pPr marL="742950" marR="0" lvl="1" indent="-285750" algn="l" rtl="0">
              <a:lnSpc>
                <a:spcPct val="150000"/>
              </a:lnSpc>
              <a:spcBef>
                <a:spcPts val="800"/>
              </a:spcBef>
              <a:spcAft>
                <a:spcPts val="0"/>
              </a:spcAft>
              <a:buClr>
                <a:srgbClr val="000000"/>
              </a:buClr>
              <a:buSzPts val="1000"/>
              <a:buFont typeface="Courier New"/>
              <a:buChar char="o"/>
            </a:pPr>
            <a:r>
              <a:rPr lang="en-US" sz="1800" b="1" i="0" u="none" strike="noStrike" cap="none">
                <a:solidFill>
                  <a:srgbClr val="000000"/>
                </a:solidFill>
                <a:latin typeface="Cambria"/>
                <a:ea typeface="Cambria"/>
                <a:cs typeface="Cambria"/>
                <a:sym typeface="Cambria"/>
              </a:rPr>
              <a:t>Các nguồn dữ liệu:</a:t>
            </a:r>
            <a:endParaRPr sz="1800" b="0" i="0" u="none" strike="noStrike" cap="none">
              <a:solidFill>
                <a:srgbClr val="000000"/>
              </a:solidFill>
              <a:latin typeface="Cambria"/>
              <a:ea typeface="Cambria"/>
              <a:cs typeface="Cambria"/>
              <a:sym typeface="Cambria"/>
            </a:endParaRPr>
          </a:p>
          <a:p>
            <a:pPr marL="1143000" marR="0" lvl="2" indent="-228600" algn="l" rtl="0">
              <a:lnSpc>
                <a:spcPct val="150000"/>
              </a:lnSpc>
              <a:spcBef>
                <a:spcPts val="800"/>
              </a:spcBef>
              <a:spcAft>
                <a:spcPts val="0"/>
              </a:spcAft>
              <a:buClr>
                <a:srgbClr val="000000"/>
              </a:buClr>
              <a:buSzPts val="1000"/>
              <a:buFont typeface="Noto Sans Symbols"/>
              <a:buChar char="▪"/>
            </a:pPr>
            <a:r>
              <a:rPr lang="en-US" sz="1800" b="0" i="0" u="none" strike="noStrike" cap="none">
                <a:solidFill>
                  <a:srgbClr val="000000"/>
                </a:solidFill>
                <a:latin typeface="Cambria"/>
                <a:ea typeface="Cambria"/>
                <a:cs typeface="Cambria"/>
                <a:sym typeface="Cambria"/>
              </a:rPr>
              <a:t>Báo cáo nghiên cứu khả thi (Feasibility Study).</a:t>
            </a:r>
            <a:endParaRPr/>
          </a:p>
          <a:p>
            <a:pPr marL="1143000" marR="0" lvl="2" indent="-228600" algn="l" rtl="0">
              <a:lnSpc>
                <a:spcPct val="150000"/>
              </a:lnSpc>
              <a:spcBef>
                <a:spcPts val="800"/>
              </a:spcBef>
              <a:spcAft>
                <a:spcPts val="0"/>
              </a:spcAft>
              <a:buClr>
                <a:srgbClr val="000000"/>
              </a:buClr>
              <a:buSzPts val="1000"/>
              <a:buFont typeface="Noto Sans Symbols"/>
              <a:buChar char="▪"/>
            </a:pPr>
            <a:r>
              <a:rPr lang="en-US" sz="1800" b="0" i="0" u="none" strike="noStrike" cap="none">
                <a:solidFill>
                  <a:srgbClr val="000000"/>
                </a:solidFill>
                <a:latin typeface="Cambria"/>
                <a:ea typeface="Cambria"/>
                <a:cs typeface="Cambria"/>
                <a:sym typeface="Cambria"/>
              </a:rPr>
              <a:t>Báo cáo của tư vấn kỹ thuật độc lập.</a:t>
            </a:r>
            <a:endParaRPr/>
          </a:p>
          <a:p>
            <a:pPr marL="1143000" marR="0" lvl="2" indent="-228600" algn="l" rtl="0">
              <a:lnSpc>
                <a:spcPct val="150000"/>
              </a:lnSpc>
              <a:spcBef>
                <a:spcPts val="800"/>
              </a:spcBef>
              <a:spcAft>
                <a:spcPts val="0"/>
              </a:spcAft>
              <a:buClr>
                <a:srgbClr val="000000"/>
              </a:buClr>
              <a:buSzPts val="1000"/>
              <a:buFont typeface="Noto Sans Symbols"/>
              <a:buChar char="▪"/>
            </a:pPr>
            <a:r>
              <a:rPr lang="en-US" sz="1800" b="0" i="0" u="none" strike="noStrike" cap="none">
                <a:solidFill>
                  <a:srgbClr val="000000"/>
                </a:solidFill>
                <a:latin typeface="Cambria"/>
                <a:ea typeface="Cambria"/>
                <a:cs typeface="Cambria"/>
                <a:sym typeface="Cambria"/>
              </a:rPr>
              <a:t>Thông số kỹ thuật từ nhà sản xuất (datasheet).</a:t>
            </a:r>
            <a:endParaRPr/>
          </a:p>
          <a:p>
            <a:pPr marL="1143000" marR="0" lvl="2" indent="-228600" algn="l" rtl="0">
              <a:lnSpc>
                <a:spcPct val="150000"/>
              </a:lnSpc>
              <a:spcBef>
                <a:spcPts val="800"/>
              </a:spcBef>
              <a:spcAft>
                <a:spcPts val="0"/>
              </a:spcAft>
              <a:buClr>
                <a:srgbClr val="000000"/>
              </a:buClr>
              <a:buSzPts val="1000"/>
              <a:buFont typeface="Noto Sans Symbols"/>
              <a:buChar char="▪"/>
            </a:pPr>
            <a:r>
              <a:rPr lang="en-US" sz="1800" b="0" i="0" u="none" strike="noStrike" cap="none">
                <a:solidFill>
                  <a:srgbClr val="000000"/>
                </a:solidFill>
                <a:latin typeface="Cambria"/>
                <a:ea typeface="Cambria"/>
                <a:cs typeface="Cambria"/>
                <a:sym typeface="Cambria"/>
              </a:rPr>
              <a:t>Dữ liệu lịch sử (nếu có).</a:t>
            </a:r>
            <a:endParaRPr/>
          </a:p>
          <a:p>
            <a:pPr marL="742950" marR="0" lvl="1" indent="-285750" algn="l" rtl="0">
              <a:lnSpc>
                <a:spcPct val="150000"/>
              </a:lnSpc>
              <a:spcBef>
                <a:spcPts val="800"/>
              </a:spcBef>
              <a:spcAft>
                <a:spcPts val="0"/>
              </a:spcAft>
              <a:buClr>
                <a:srgbClr val="000000"/>
              </a:buClr>
              <a:buSzPts val="1000"/>
              <a:buFont typeface="Courier New"/>
              <a:buChar char="o"/>
            </a:pPr>
            <a:r>
              <a:rPr lang="en-US" sz="1800" b="1" i="0" u="none" strike="noStrike" cap="none">
                <a:solidFill>
                  <a:srgbClr val="000000"/>
                </a:solidFill>
                <a:latin typeface="Cambria"/>
                <a:ea typeface="Cambria"/>
                <a:cs typeface="Cambria"/>
                <a:sym typeface="Cambria"/>
              </a:rPr>
              <a:t>Cần kiểm tra chéo:</a:t>
            </a:r>
            <a:r>
              <a:rPr lang="en-US" sz="1800" b="0" i="0" u="none" strike="noStrike" cap="none">
                <a:solidFill>
                  <a:srgbClr val="000000"/>
                </a:solidFill>
                <a:latin typeface="Cambria"/>
                <a:ea typeface="Cambria"/>
                <a:cs typeface="Cambria"/>
                <a:sym typeface="Cambria"/>
              </a:rPr>
              <a:t> So sánh các giả định của chủ đầu tư với tiêu chuẩn ngành và dữ liệu thực tế. Ví dụ: sản lượng điện mặt trời dự kiến có phù hợp với dữ liệu bức xạ tại địa phương không?</a:t>
            </a:r>
            <a:endParaRPr/>
          </a:p>
        </p:txBody>
      </p:sp>
      <p:sp>
        <p:nvSpPr>
          <p:cNvPr id="197" name="Google Shape;197;p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20</a:t>
            </a:fld>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21"/>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VÍ DỤ: SO SÁNH 2 CÔNG NGHỆ TẤM PIN MẶT TRỜI </a:t>
            </a:r>
            <a:endParaRPr sz="3200" b="1" i="0" u="none" strike="noStrike" cap="none">
              <a:solidFill>
                <a:schemeClr val="lt1"/>
              </a:solidFill>
              <a:latin typeface="Cambria"/>
              <a:ea typeface="Cambria"/>
              <a:cs typeface="Cambria"/>
              <a:sym typeface="Cambria"/>
            </a:endParaRPr>
          </a:p>
        </p:txBody>
      </p:sp>
      <p:sp>
        <p:nvSpPr>
          <p:cNvPr id="203" name="Google Shape;203;p21"/>
          <p:cNvSpPr txBox="1"/>
          <p:nvPr/>
        </p:nvSpPr>
        <p:spPr>
          <a:xfrm>
            <a:off x="941166" y="2357670"/>
            <a:ext cx="10230900" cy="3170700"/>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1800"/>
              <a:buFont typeface="Arial"/>
              <a:buNone/>
            </a:pPr>
            <a:r>
              <a:rPr lang="en-US" sz="1800" b="1">
                <a:solidFill>
                  <a:srgbClr val="0000FF"/>
                </a:solidFill>
                <a:latin typeface="Cambria"/>
                <a:ea typeface="Cambria"/>
                <a:cs typeface="Cambria"/>
                <a:sym typeface="Cambria"/>
              </a:rPr>
              <a:t>Tình huống 1: </a:t>
            </a:r>
            <a:endParaRPr sz="1800">
              <a:solidFill>
                <a:srgbClr val="0000FF"/>
              </a:solidFill>
              <a:latin typeface="Cambria"/>
              <a:ea typeface="Cambria"/>
              <a:cs typeface="Cambria"/>
              <a:sym typeface="Cambria"/>
            </a:endParaRPr>
          </a:p>
          <a:p>
            <a:pPr marL="342900" marR="0" lvl="0" indent="-342900" algn="l" rtl="0">
              <a:lnSpc>
                <a:spcPct val="150000"/>
              </a:lnSpc>
              <a:spcBef>
                <a:spcPts val="800"/>
              </a:spcBef>
              <a:spcAft>
                <a:spcPts val="0"/>
              </a:spcAft>
              <a:buClr>
                <a:srgbClr val="000000"/>
              </a:buClr>
              <a:buSzPts val="1000"/>
              <a:buFont typeface="Noto Sans Symbols"/>
              <a:buChar char="∙"/>
            </a:pPr>
            <a:r>
              <a:rPr lang="en-US" sz="1800" b="1">
                <a:solidFill>
                  <a:srgbClr val="000000"/>
                </a:solidFill>
                <a:latin typeface="Cambria"/>
                <a:ea typeface="Cambria"/>
                <a:cs typeface="Cambria"/>
                <a:sym typeface="Cambria"/>
              </a:rPr>
              <a:t>Bối cảnh:</a:t>
            </a:r>
            <a:r>
              <a:rPr lang="en-US" sz="1800">
                <a:solidFill>
                  <a:srgbClr val="000000"/>
                </a:solidFill>
                <a:latin typeface="Cambria"/>
                <a:ea typeface="Cambria"/>
                <a:cs typeface="Cambria"/>
                <a:sym typeface="Cambria"/>
              </a:rPr>
              <a:t> Một nhà máy xi măng lắp đặt hệ thống thu hồi nhiệt thải (WHR) quy mô nhỏ nhằm tăng sản lượng clinker (tận dụng nhiệt thu hồi để sấy khô thêm nguyên liệu đầu vào). M</a:t>
            </a:r>
            <a:r>
              <a:rPr lang="en-US" sz="1800">
                <a:latin typeface="Cambria"/>
                <a:ea typeface="Cambria"/>
                <a:cs typeface="Cambria"/>
                <a:sym typeface="Cambria"/>
              </a:rPr>
              <a:t>ục tiêu nhằm tăng sản lượng.</a:t>
            </a:r>
            <a:endParaRPr/>
          </a:p>
          <a:p>
            <a:pPr marL="0" marR="0" lvl="0" indent="0" algn="l" rtl="0">
              <a:lnSpc>
                <a:spcPct val="150000"/>
              </a:lnSpc>
              <a:spcBef>
                <a:spcPts val="800"/>
              </a:spcBef>
              <a:spcAft>
                <a:spcPts val="0"/>
              </a:spcAft>
              <a:buClr>
                <a:srgbClr val="000000"/>
              </a:buClr>
              <a:buSzPts val="1800"/>
              <a:buFont typeface="Arial"/>
              <a:buNone/>
            </a:pPr>
            <a:r>
              <a:rPr lang="en-US" sz="1800" b="1">
                <a:solidFill>
                  <a:srgbClr val="0000FF"/>
                </a:solidFill>
                <a:latin typeface="Cambria"/>
                <a:ea typeface="Cambria"/>
                <a:cs typeface="Cambria"/>
                <a:sym typeface="Cambria"/>
              </a:rPr>
              <a:t>Tình huống 2: </a:t>
            </a:r>
            <a:endParaRPr sz="1800">
              <a:solidFill>
                <a:srgbClr val="0000FF"/>
              </a:solidFill>
              <a:latin typeface="Cambria"/>
              <a:ea typeface="Cambria"/>
              <a:cs typeface="Cambria"/>
              <a:sym typeface="Cambria"/>
            </a:endParaRPr>
          </a:p>
          <a:p>
            <a:pPr marL="285750" marR="0" lvl="0" indent="-285750" algn="l" rtl="0">
              <a:lnSpc>
                <a:spcPct val="150000"/>
              </a:lnSpc>
              <a:spcBef>
                <a:spcPts val="800"/>
              </a:spcBef>
              <a:spcAft>
                <a:spcPts val="0"/>
              </a:spcAft>
              <a:buClr>
                <a:srgbClr val="000000"/>
              </a:buClr>
              <a:buSzPts val="1800"/>
              <a:buFont typeface="Arial"/>
              <a:buChar char="•"/>
            </a:pPr>
            <a:r>
              <a:rPr lang="en-US" sz="1800" b="1">
                <a:solidFill>
                  <a:srgbClr val="000000"/>
                </a:solidFill>
                <a:latin typeface="Cambria"/>
                <a:ea typeface="Cambria"/>
                <a:cs typeface="Cambria"/>
                <a:sym typeface="Cambria"/>
              </a:rPr>
              <a:t>Bối cảnh:</a:t>
            </a:r>
            <a:r>
              <a:rPr lang="en-US" sz="1800">
                <a:solidFill>
                  <a:srgbClr val="000000"/>
                </a:solidFill>
                <a:latin typeface="Cambria"/>
                <a:ea typeface="Cambria"/>
                <a:cs typeface="Cambria"/>
                <a:sym typeface="Cambria"/>
              </a:rPr>
              <a:t> Một nhà máy dệt may lắp đặt hệ thống thu hồi nhiệt thải (WHR) để tận dụng nhiệt từ khí thải nồi hơi, tái sử dụng cho việc gia nhiệt nước đầu vào – giúp giảm tiêu thụ nhiên liệu hóa thạch.</a:t>
            </a:r>
            <a:endParaRPr sz="1800">
              <a:solidFill>
                <a:srgbClr val="000000"/>
              </a:solidFill>
              <a:latin typeface="Cambria"/>
              <a:ea typeface="Cambria"/>
              <a:cs typeface="Cambria"/>
              <a:sym typeface="Cambria"/>
            </a:endParaRPr>
          </a:p>
        </p:txBody>
      </p:sp>
      <p:sp>
        <p:nvSpPr>
          <p:cNvPr id="204" name="Google Shape;204;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21</a:t>
            </a:fld>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08"/>
        <p:cNvGrpSpPr/>
        <p:nvPr/>
      </p:nvGrpSpPr>
      <p:grpSpPr>
        <a:xfrm>
          <a:off x="0" y="0"/>
          <a:ext cx="0" cy="0"/>
          <a:chOff x="0" y="0"/>
          <a:chExt cx="0" cy="0"/>
        </a:xfrm>
      </p:grpSpPr>
      <p:sp>
        <p:nvSpPr>
          <p:cNvPr id="209" name="Google Shape;209;p22"/>
          <p:cNvSpPr txBox="1"/>
          <p:nvPr/>
        </p:nvSpPr>
        <p:spPr>
          <a:xfrm>
            <a:off x="838200" y="2258625"/>
            <a:ext cx="10515600" cy="4351338"/>
          </a:xfrm>
          <a:prstGeom prst="rect">
            <a:avLst/>
          </a:prstGeom>
          <a:noFill/>
          <a:ln>
            <a:noFill/>
          </a:ln>
        </p:spPr>
        <p:txBody>
          <a:bodyPr spcFirstLastPara="1" wrap="square" lIns="91425" tIns="45700" rIns="91425" bIns="45700" anchor="t" anchorCtr="0">
            <a:normAutofit/>
          </a:bodyPr>
          <a:lstStyle/>
          <a:p>
            <a:pPr marL="457200" marR="0" lvl="0" indent="-228600" algn="ctr" rtl="0">
              <a:lnSpc>
                <a:spcPct val="150000"/>
              </a:lnSpc>
              <a:spcBef>
                <a:spcPts val="1000"/>
              </a:spcBef>
              <a:spcAft>
                <a:spcPts val="0"/>
              </a:spcAft>
              <a:buClr>
                <a:schemeClr val="dk1"/>
              </a:buClr>
              <a:buSzPts val="1800"/>
              <a:buFont typeface="Arial"/>
              <a:buNone/>
            </a:pPr>
            <a:r>
              <a:rPr lang="en-US" sz="4000" b="1" i="0" u="none" strike="noStrike" cap="none">
                <a:solidFill>
                  <a:schemeClr val="dk1"/>
                </a:solidFill>
                <a:latin typeface="Cambria"/>
                <a:ea typeface="Cambria"/>
                <a:cs typeface="Cambria"/>
                <a:sym typeface="Cambria"/>
              </a:rPr>
              <a:t>1.4 ĐÁNH GIÁ RỦI RO VÀ LỢI ÍCH ESG </a:t>
            </a:r>
            <a:endParaRPr sz="59500" b="1" i="0" u="none" strike="noStrike" cap="none">
              <a:solidFill>
                <a:schemeClr val="dk1"/>
              </a:solidFill>
              <a:latin typeface="Cambria"/>
              <a:ea typeface="Cambria"/>
              <a:cs typeface="Cambria"/>
              <a:sym typeface="Cambria"/>
            </a:endParaRPr>
          </a:p>
        </p:txBody>
      </p:sp>
      <p:sp>
        <p:nvSpPr>
          <p:cNvPr id="210" name="Google Shape;210;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22</a:t>
            </a:fld>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23"/>
          <p:cNvSpPr txBox="1"/>
          <p:nvPr/>
        </p:nvSpPr>
        <p:spPr>
          <a:xfrm>
            <a:off x="941166" y="114972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RỦI RO ESG CỦA DỰ ÁN XANH</a:t>
            </a:r>
            <a:endParaRPr sz="3200" b="1" i="0" u="none" strike="noStrike" cap="none">
              <a:solidFill>
                <a:schemeClr val="lt1"/>
              </a:solidFill>
              <a:latin typeface="Cambria"/>
              <a:ea typeface="Cambria"/>
              <a:cs typeface="Cambria"/>
              <a:sym typeface="Cambria"/>
            </a:endParaRPr>
          </a:p>
        </p:txBody>
      </p:sp>
      <p:sp>
        <p:nvSpPr>
          <p:cNvPr id="216" name="Google Shape;216;p23"/>
          <p:cNvSpPr txBox="1"/>
          <p:nvPr/>
        </p:nvSpPr>
        <p:spPr>
          <a:xfrm>
            <a:off x="978694" y="1767010"/>
            <a:ext cx="8498938" cy="5109091"/>
          </a:xfrm>
          <a:prstGeom prst="rect">
            <a:avLst/>
          </a:prstGeom>
          <a:gradFill>
            <a:gsLst>
              <a:gs pos="0">
                <a:srgbClr val="FFFFFF">
                  <a:alpha val="71764"/>
                </a:srgbClr>
              </a:gs>
              <a:gs pos="74000">
                <a:srgbClr val="FFFFFF"/>
              </a:gs>
              <a:gs pos="100000">
                <a:srgbClr val="FFFFFF"/>
              </a:gs>
            </a:gsLst>
            <a:lin ang="5400000" scaled="0"/>
          </a:gra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rgbClr val="000000"/>
                </a:solidFill>
                <a:latin typeface="Cambria"/>
                <a:ea typeface="Cambria"/>
                <a:cs typeface="Cambria"/>
                <a:sym typeface="Cambria"/>
              </a:rPr>
              <a:t>Môi trường (E)</a:t>
            </a:r>
            <a:endParaRPr sz="1800" b="0" i="0" u="none" strike="noStrike" cap="none">
              <a:solidFill>
                <a:srgbClr val="000000"/>
              </a:solidFill>
              <a:latin typeface="Cambria"/>
              <a:ea typeface="Cambria"/>
              <a:cs typeface="Cambria"/>
              <a:sym typeface="Cambria"/>
            </a:endParaRPr>
          </a:p>
          <a:p>
            <a:pPr marL="342900" marR="0" lvl="2" indent="-342900" algn="l" rtl="0">
              <a:lnSpc>
                <a:spcPct val="100000"/>
              </a:lnSpc>
              <a:spcBef>
                <a:spcPts val="1200"/>
              </a:spcBef>
              <a:spcAft>
                <a:spcPts val="0"/>
              </a:spcAft>
              <a:buClr>
                <a:srgbClr val="000000"/>
              </a:buClr>
              <a:buSzPts val="1800"/>
              <a:buFont typeface="Arial"/>
              <a:buChar char="•"/>
            </a:pPr>
            <a:r>
              <a:rPr lang="en-US" sz="1800" b="0" i="0" u="none" strike="noStrike" cap="none">
                <a:solidFill>
                  <a:srgbClr val="000000"/>
                </a:solidFill>
                <a:latin typeface="Cambria"/>
                <a:ea typeface="Cambria"/>
                <a:cs typeface="Cambria"/>
                <a:sym typeface="Cambria"/>
              </a:rPr>
              <a:t>Bụi mịn (PM2.5, PM10) từ sản xuất xi măng.</a:t>
            </a:r>
            <a:endParaRPr/>
          </a:p>
          <a:p>
            <a:pPr marL="342900" marR="0" lvl="1" indent="-342900" algn="l" rtl="0">
              <a:lnSpc>
                <a:spcPct val="100000"/>
              </a:lnSpc>
              <a:spcBef>
                <a:spcPts val="1200"/>
              </a:spcBef>
              <a:spcAft>
                <a:spcPts val="0"/>
              </a:spcAft>
              <a:buClr>
                <a:srgbClr val="000000"/>
              </a:buClr>
              <a:buSzPts val="1800"/>
              <a:buFont typeface="Arial"/>
              <a:buChar char="•"/>
            </a:pPr>
            <a:r>
              <a:rPr lang="en-US" sz="1800" b="0" i="0" u="none" strike="noStrike" cap="none">
                <a:solidFill>
                  <a:srgbClr val="000000"/>
                </a:solidFill>
                <a:latin typeface="Cambria"/>
                <a:ea typeface="Cambria"/>
                <a:cs typeface="Cambria"/>
                <a:sym typeface="Cambria"/>
              </a:rPr>
              <a:t>Nước thải có chứa hóa chất độc hại từ dệt nhuộm.</a:t>
            </a:r>
            <a:endParaRPr/>
          </a:p>
          <a:p>
            <a:pPr marL="342900" marR="0" lvl="1" indent="-342900" algn="l" rtl="0">
              <a:lnSpc>
                <a:spcPct val="100000"/>
              </a:lnSpc>
              <a:spcBef>
                <a:spcPts val="1200"/>
              </a:spcBef>
              <a:spcAft>
                <a:spcPts val="0"/>
              </a:spcAft>
              <a:buClr>
                <a:srgbClr val="000000"/>
              </a:buClr>
              <a:buSzPts val="1800"/>
              <a:buFont typeface="Arial"/>
              <a:buChar char="•"/>
            </a:pPr>
            <a:r>
              <a:rPr lang="en-US" sz="1800" b="0" i="0" u="none" strike="noStrike" cap="none">
                <a:solidFill>
                  <a:srgbClr val="000000"/>
                </a:solidFill>
                <a:latin typeface="Cambria"/>
                <a:ea typeface="Cambria"/>
                <a:cs typeface="Cambria"/>
                <a:sym typeface="Cambria"/>
              </a:rPr>
              <a:t>Chất thải rắn nguy hại từ luyện kim.</a:t>
            </a:r>
            <a:endParaRPr/>
          </a:p>
          <a:p>
            <a:pPr marL="0" marR="0" lvl="0" indent="0" algn="l" rtl="0">
              <a:lnSpc>
                <a:spcPct val="100000"/>
              </a:lnSpc>
              <a:spcBef>
                <a:spcPts val="1200"/>
              </a:spcBef>
              <a:spcAft>
                <a:spcPts val="0"/>
              </a:spcAft>
              <a:buClr>
                <a:srgbClr val="000000"/>
              </a:buClr>
              <a:buSzPts val="1800"/>
              <a:buFont typeface="Arial"/>
              <a:buNone/>
            </a:pPr>
            <a:r>
              <a:rPr lang="en-US" sz="1800" b="1" i="0" u="none" strike="noStrike" cap="none">
                <a:solidFill>
                  <a:srgbClr val="000000"/>
                </a:solidFill>
                <a:latin typeface="Cambria"/>
                <a:ea typeface="Cambria"/>
                <a:cs typeface="Cambria"/>
                <a:sym typeface="Cambria"/>
              </a:rPr>
              <a:t>Xã hội (S)</a:t>
            </a:r>
            <a:endParaRPr sz="1800" b="0" i="0" u="none" strike="noStrike" cap="none">
              <a:solidFill>
                <a:srgbClr val="000000"/>
              </a:solidFill>
              <a:latin typeface="Cambria"/>
              <a:ea typeface="Cambria"/>
              <a:cs typeface="Cambria"/>
              <a:sym typeface="Cambria"/>
            </a:endParaRPr>
          </a:p>
          <a:p>
            <a:pPr marL="0" marR="0" lvl="0" indent="-114300" algn="l" rtl="0">
              <a:lnSpc>
                <a:spcPct val="100000"/>
              </a:lnSpc>
              <a:spcBef>
                <a:spcPts val="1200"/>
              </a:spcBef>
              <a:spcAft>
                <a:spcPts val="0"/>
              </a:spcAft>
              <a:buClr>
                <a:srgbClr val="000000"/>
              </a:buClr>
              <a:buSzPts val="1800"/>
              <a:buFont typeface="Cambria"/>
              <a:buChar char="•"/>
            </a:pPr>
            <a:r>
              <a:rPr lang="en-US" sz="1800" b="0" i="0" u="none" strike="noStrike" cap="none">
                <a:solidFill>
                  <a:srgbClr val="000000"/>
                </a:solidFill>
                <a:latin typeface="Cambria"/>
                <a:ea typeface="Cambria"/>
                <a:cs typeface="Cambria"/>
                <a:sym typeface="Cambria"/>
              </a:rPr>
              <a:t>     Tai nạn lao động trong ngành xây dựng/vật liệu.</a:t>
            </a:r>
            <a:endParaRPr/>
          </a:p>
          <a:p>
            <a:pPr marL="0" marR="0" lvl="0" indent="-114300" algn="l" rtl="0">
              <a:lnSpc>
                <a:spcPct val="100000"/>
              </a:lnSpc>
              <a:spcBef>
                <a:spcPts val="1200"/>
              </a:spcBef>
              <a:spcAft>
                <a:spcPts val="0"/>
              </a:spcAft>
              <a:buClr>
                <a:srgbClr val="000000"/>
              </a:buClr>
              <a:buSzPts val="1800"/>
              <a:buFont typeface="Cambria"/>
              <a:buChar char="•"/>
            </a:pPr>
            <a:r>
              <a:rPr lang="en-US" sz="1800" b="0" i="0" u="none" strike="noStrike" cap="none">
                <a:solidFill>
                  <a:srgbClr val="000000"/>
                </a:solidFill>
                <a:latin typeface="Cambria"/>
                <a:ea typeface="Cambria"/>
                <a:cs typeface="Cambria"/>
                <a:sym typeface="Cambria"/>
              </a:rPr>
              <a:t>     Tiếng ồn/khí thải gây ảnh hưởng cộng đồng quanh khu công nghiệp.</a:t>
            </a:r>
            <a:endParaRPr/>
          </a:p>
          <a:p>
            <a:pPr marL="0" marR="0" lvl="0" indent="-114300" algn="l" rtl="0">
              <a:lnSpc>
                <a:spcPct val="100000"/>
              </a:lnSpc>
              <a:spcBef>
                <a:spcPts val="1200"/>
              </a:spcBef>
              <a:spcAft>
                <a:spcPts val="0"/>
              </a:spcAft>
              <a:buClr>
                <a:srgbClr val="000000"/>
              </a:buClr>
              <a:buSzPts val="1800"/>
              <a:buFont typeface="Cambria"/>
              <a:buChar char="•"/>
            </a:pPr>
            <a:r>
              <a:rPr lang="en-US" sz="1800" b="0" i="0" u="none" strike="noStrike" cap="none">
                <a:solidFill>
                  <a:srgbClr val="000000"/>
                </a:solidFill>
                <a:latin typeface="Cambria"/>
                <a:ea typeface="Cambria"/>
                <a:cs typeface="Cambria"/>
                <a:sym typeface="Cambria"/>
              </a:rPr>
              <a:t>     Điều kiện làm việc trong ngành dệt may (ca kíp dài, môi trường nóng).</a:t>
            </a:r>
            <a:endParaRPr/>
          </a:p>
          <a:p>
            <a:pPr marL="0" marR="0" lvl="0" indent="0" algn="l" rtl="0">
              <a:lnSpc>
                <a:spcPct val="100000"/>
              </a:lnSpc>
              <a:spcBef>
                <a:spcPts val="1200"/>
              </a:spcBef>
              <a:spcAft>
                <a:spcPts val="0"/>
              </a:spcAft>
              <a:buClr>
                <a:srgbClr val="000000"/>
              </a:buClr>
              <a:buSzPts val="1800"/>
              <a:buFont typeface="Arial"/>
              <a:buNone/>
            </a:pPr>
            <a:r>
              <a:rPr lang="en-US" sz="1800" b="1" i="0" u="none" strike="noStrike" cap="none">
                <a:solidFill>
                  <a:srgbClr val="000000"/>
                </a:solidFill>
                <a:latin typeface="Cambria"/>
                <a:ea typeface="Cambria"/>
                <a:cs typeface="Cambria"/>
                <a:sym typeface="Cambria"/>
              </a:rPr>
              <a:t>Quản trị (G)</a:t>
            </a:r>
            <a:endParaRPr sz="1800" b="0" i="0" u="none" strike="noStrike" cap="none">
              <a:solidFill>
                <a:srgbClr val="000000"/>
              </a:solidFill>
              <a:latin typeface="Cambria"/>
              <a:ea typeface="Cambria"/>
              <a:cs typeface="Cambria"/>
              <a:sym typeface="Cambria"/>
            </a:endParaRPr>
          </a:p>
          <a:p>
            <a:pPr marL="0" marR="0" lvl="0" indent="-114300" algn="l" rtl="0">
              <a:lnSpc>
                <a:spcPct val="100000"/>
              </a:lnSpc>
              <a:spcBef>
                <a:spcPts val="1200"/>
              </a:spcBef>
              <a:spcAft>
                <a:spcPts val="0"/>
              </a:spcAft>
              <a:buClr>
                <a:srgbClr val="000000"/>
              </a:buClr>
              <a:buSzPts val="1800"/>
              <a:buFont typeface="Cambria"/>
              <a:buChar char="•"/>
            </a:pPr>
            <a:r>
              <a:rPr lang="en-US" sz="1800" b="0" i="0" u="none" strike="noStrike" cap="none">
                <a:solidFill>
                  <a:srgbClr val="000000"/>
                </a:solidFill>
                <a:latin typeface="Cambria"/>
                <a:ea typeface="Cambria"/>
                <a:cs typeface="Cambria"/>
                <a:sym typeface="Cambria"/>
              </a:rPr>
              <a:t>     Thiếu minh bạch dữ liệu tiêu thụ năng lượng/phát thải.</a:t>
            </a:r>
            <a:endParaRPr/>
          </a:p>
          <a:p>
            <a:pPr marL="0" marR="0" lvl="0" indent="-114300" algn="l" rtl="0">
              <a:lnSpc>
                <a:spcPct val="100000"/>
              </a:lnSpc>
              <a:spcBef>
                <a:spcPts val="1200"/>
              </a:spcBef>
              <a:spcAft>
                <a:spcPts val="0"/>
              </a:spcAft>
              <a:buClr>
                <a:srgbClr val="000000"/>
              </a:buClr>
              <a:buSzPts val="1800"/>
              <a:buFont typeface="Cambria"/>
              <a:buChar char="•"/>
            </a:pPr>
            <a:r>
              <a:rPr lang="en-US" sz="1800" b="0" i="0" u="none" strike="noStrike" cap="none">
                <a:solidFill>
                  <a:srgbClr val="000000"/>
                </a:solidFill>
                <a:latin typeface="Cambria"/>
                <a:ea typeface="Cambria"/>
                <a:cs typeface="Cambria"/>
                <a:sym typeface="Cambria"/>
              </a:rPr>
              <a:t>     Chủ đầu tư không công bố báo cáo ESG đúng hạn.</a:t>
            </a:r>
            <a:endParaRPr/>
          </a:p>
          <a:p>
            <a:pPr marL="0" marR="0" lvl="0" indent="-114300" algn="l" rtl="0">
              <a:lnSpc>
                <a:spcPct val="100000"/>
              </a:lnSpc>
              <a:spcBef>
                <a:spcPts val="1200"/>
              </a:spcBef>
              <a:spcAft>
                <a:spcPts val="0"/>
              </a:spcAft>
              <a:buClr>
                <a:srgbClr val="000000"/>
              </a:buClr>
              <a:buSzPts val="1800"/>
              <a:buFont typeface="Cambria"/>
              <a:buChar char="•"/>
            </a:pPr>
            <a:r>
              <a:rPr lang="en-US" sz="1800" b="0" i="0" u="none" strike="noStrike" cap="none">
                <a:solidFill>
                  <a:srgbClr val="000000"/>
                </a:solidFill>
                <a:latin typeface="Cambria"/>
                <a:ea typeface="Cambria"/>
                <a:cs typeface="Cambria"/>
                <a:sym typeface="Cambria"/>
              </a:rPr>
              <a:t>     Rủi ro tham nhũng trong quá trình phê duyệt dự án.</a:t>
            </a:r>
            <a:endParaRPr/>
          </a:p>
        </p:txBody>
      </p:sp>
      <p:sp>
        <p:nvSpPr>
          <p:cNvPr id="217" name="Google Shape;217;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23</a:t>
            </a:fld>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24"/>
          <p:cNvSpPr txBox="1"/>
          <p:nvPr/>
        </p:nvSpPr>
        <p:spPr>
          <a:xfrm>
            <a:off x="838200" y="2258625"/>
            <a:ext cx="10515600" cy="4351338"/>
          </a:xfrm>
          <a:prstGeom prst="rect">
            <a:avLst/>
          </a:prstGeom>
          <a:noFill/>
          <a:ln>
            <a:noFill/>
          </a:ln>
        </p:spPr>
        <p:txBody>
          <a:bodyPr spcFirstLastPara="1" wrap="square" lIns="91425" tIns="45700" rIns="91425" bIns="45700" anchor="t" anchorCtr="0">
            <a:normAutofit/>
          </a:bodyPr>
          <a:lstStyle/>
          <a:p>
            <a:pPr marL="457200" marR="0" lvl="0" indent="-228600" algn="ctr" rtl="0">
              <a:lnSpc>
                <a:spcPct val="150000"/>
              </a:lnSpc>
              <a:spcBef>
                <a:spcPts val="1000"/>
              </a:spcBef>
              <a:spcAft>
                <a:spcPts val="0"/>
              </a:spcAft>
              <a:buClr>
                <a:schemeClr val="dk1"/>
              </a:buClr>
              <a:buSzPts val="1800"/>
              <a:buFont typeface="Arial"/>
              <a:buNone/>
            </a:pPr>
            <a:r>
              <a:rPr lang="en-US" sz="4400" b="1" i="0" u="none" strike="noStrike" cap="none">
                <a:solidFill>
                  <a:schemeClr val="dk1"/>
                </a:solidFill>
                <a:latin typeface="Cambria"/>
                <a:ea typeface="Cambria"/>
                <a:cs typeface="Cambria"/>
                <a:sym typeface="Cambria"/>
              </a:rPr>
              <a:t>1.5 CÁCH LẬP BẢNG TIÊU CHÍ </a:t>
            </a:r>
            <a:endParaRPr/>
          </a:p>
          <a:p>
            <a:pPr marL="457200" marR="0" lvl="0" indent="-228600" algn="ctr" rtl="0">
              <a:lnSpc>
                <a:spcPct val="150000"/>
              </a:lnSpc>
              <a:spcBef>
                <a:spcPts val="1000"/>
              </a:spcBef>
              <a:spcAft>
                <a:spcPts val="0"/>
              </a:spcAft>
              <a:buClr>
                <a:schemeClr val="dk1"/>
              </a:buClr>
              <a:buSzPts val="1800"/>
              <a:buFont typeface="Arial"/>
              <a:buNone/>
            </a:pPr>
            <a:r>
              <a:rPr lang="en-US" sz="4400" b="1" i="0" u="none" strike="noStrike" cap="none">
                <a:solidFill>
                  <a:schemeClr val="dk1"/>
                </a:solidFill>
                <a:latin typeface="Cambria"/>
                <a:ea typeface="Cambria"/>
                <a:cs typeface="Cambria"/>
                <a:sym typeface="Cambria"/>
              </a:rPr>
              <a:t>XÉT DUYỆT NỘI BỘ</a:t>
            </a:r>
            <a:endParaRPr sz="123400" b="1" i="0" u="none" strike="noStrike" cap="none">
              <a:solidFill>
                <a:schemeClr val="dk1"/>
              </a:solidFill>
              <a:latin typeface="Cambria"/>
              <a:ea typeface="Cambria"/>
              <a:cs typeface="Cambria"/>
              <a:sym typeface="Cambria"/>
            </a:endParaRPr>
          </a:p>
        </p:txBody>
      </p:sp>
      <p:sp>
        <p:nvSpPr>
          <p:cNvPr id="223" name="Google Shape;223;p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24</a:t>
            </a:fld>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p25"/>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TẠI SAO CẦN CÓ KHUNG XÉT DUYỆT NỘI BỘ?</a:t>
            </a:r>
            <a:endParaRPr sz="3200" b="1" i="0" u="none" strike="noStrike" cap="none">
              <a:solidFill>
                <a:schemeClr val="lt1"/>
              </a:solidFill>
              <a:latin typeface="Cambria"/>
              <a:ea typeface="Cambria"/>
              <a:cs typeface="Cambria"/>
              <a:sym typeface="Cambria"/>
            </a:endParaRPr>
          </a:p>
        </p:txBody>
      </p:sp>
      <p:grpSp>
        <p:nvGrpSpPr>
          <p:cNvPr id="229" name="Google Shape;229;p25"/>
          <p:cNvGrpSpPr/>
          <p:nvPr/>
        </p:nvGrpSpPr>
        <p:grpSpPr>
          <a:xfrm>
            <a:off x="2124476" y="2222537"/>
            <a:ext cx="8128000" cy="4401000"/>
            <a:chOff x="0" y="33779"/>
            <a:chExt cx="8128000" cy="4401000"/>
          </a:xfrm>
        </p:grpSpPr>
        <p:sp>
          <p:nvSpPr>
            <p:cNvPr id="230" name="Google Shape;230;p25"/>
            <p:cNvSpPr/>
            <p:nvPr/>
          </p:nvSpPr>
          <p:spPr>
            <a:xfrm>
              <a:off x="0" y="402779"/>
              <a:ext cx="8128000" cy="630000"/>
            </a:xfrm>
            <a:prstGeom prst="rect">
              <a:avLst/>
            </a:prstGeom>
            <a:solidFill>
              <a:srgbClr val="C9EEF0">
                <a:alpha val="89803"/>
              </a:srgbClr>
            </a:solidFill>
            <a:ln w="25400" cap="flat" cmpd="sng">
              <a:solidFill>
                <a:srgbClr val="08D0D9"/>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231;p25"/>
            <p:cNvSpPr/>
            <p:nvPr/>
          </p:nvSpPr>
          <p:spPr>
            <a:xfrm>
              <a:off x="406400" y="33779"/>
              <a:ext cx="5689600" cy="738000"/>
            </a:xfrm>
            <a:prstGeom prst="roundRect">
              <a:avLst>
                <a:gd name="adj" fmla="val 16667"/>
              </a:avLst>
            </a:prstGeom>
            <a:solidFill>
              <a:srgbClr val="FFFFFF"/>
            </a:solidFill>
            <a:ln w="25400" cap="flat" cmpd="sng">
              <a:solidFill>
                <a:srgbClr val="06BBC4"/>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232;p25"/>
            <p:cNvSpPr txBox="1"/>
            <p:nvPr/>
          </p:nvSpPr>
          <p:spPr>
            <a:xfrm>
              <a:off x="442426" y="69805"/>
              <a:ext cx="5617548" cy="665948"/>
            </a:xfrm>
            <a:prstGeom prst="rect">
              <a:avLst/>
            </a:prstGeom>
            <a:noFill/>
            <a:ln>
              <a:noFill/>
            </a:ln>
          </p:spPr>
          <p:txBody>
            <a:bodyPr spcFirstLastPara="1" wrap="square" lIns="215050" tIns="0" rIns="215050" bIns="0" anchor="ctr" anchorCtr="0">
              <a:noAutofit/>
            </a:bodyPr>
            <a:lstStyle/>
            <a:p>
              <a:pPr marL="0" marR="0" lvl="0" indent="0" algn="l" rtl="0">
                <a:lnSpc>
                  <a:spcPct val="90000"/>
                </a:lnSpc>
                <a:spcBef>
                  <a:spcPts val="0"/>
                </a:spcBef>
                <a:spcAft>
                  <a:spcPts val="0"/>
                </a:spcAft>
                <a:buClr>
                  <a:srgbClr val="000000"/>
                </a:buClr>
                <a:buSzPts val="1800"/>
                <a:buFont typeface="Cambria"/>
                <a:buNone/>
              </a:pPr>
              <a:r>
                <a:rPr lang="en-US" sz="1800" b="1">
                  <a:solidFill>
                    <a:srgbClr val="000000"/>
                  </a:solidFill>
                  <a:latin typeface="Cambria"/>
                  <a:ea typeface="Cambria"/>
                  <a:cs typeface="Cambria"/>
                  <a:sym typeface="Cambria"/>
                </a:rPr>
                <a:t>Chuẩn hóa quy trình</a:t>
              </a:r>
              <a:endParaRPr sz="1800">
                <a:solidFill>
                  <a:srgbClr val="000000"/>
                </a:solidFill>
                <a:latin typeface="Cambria"/>
                <a:ea typeface="Cambria"/>
                <a:cs typeface="Cambria"/>
                <a:sym typeface="Cambria"/>
              </a:endParaRPr>
            </a:p>
          </p:txBody>
        </p:sp>
        <p:sp>
          <p:nvSpPr>
            <p:cNvPr id="233" name="Google Shape;233;p25"/>
            <p:cNvSpPr/>
            <p:nvPr/>
          </p:nvSpPr>
          <p:spPr>
            <a:xfrm>
              <a:off x="0" y="1536779"/>
              <a:ext cx="8128000" cy="630000"/>
            </a:xfrm>
            <a:prstGeom prst="rect">
              <a:avLst/>
            </a:prstGeom>
            <a:solidFill>
              <a:srgbClr val="C9EEF0">
                <a:alpha val="89803"/>
              </a:srgbClr>
            </a:solidFill>
            <a:ln w="25400" cap="flat" cmpd="sng">
              <a:solidFill>
                <a:srgbClr val="08D0D9"/>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234;p25"/>
            <p:cNvSpPr/>
            <p:nvPr/>
          </p:nvSpPr>
          <p:spPr>
            <a:xfrm>
              <a:off x="406400" y="1167779"/>
              <a:ext cx="5689600" cy="738000"/>
            </a:xfrm>
            <a:prstGeom prst="roundRect">
              <a:avLst>
                <a:gd name="adj" fmla="val 16667"/>
              </a:avLst>
            </a:prstGeom>
            <a:solidFill>
              <a:srgbClr val="FFFFFF"/>
            </a:solidFill>
            <a:ln w="25400" cap="flat" cmpd="sng">
              <a:solidFill>
                <a:srgbClr val="06BBC4"/>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235;p25"/>
            <p:cNvSpPr txBox="1"/>
            <p:nvPr/>
          </p:nvSpPr>
          <p:spPr>
            <a:xfrm>
              <a:off x="442426" y="1203805"/>
              <a:ext cx="5617548" cy="665948"/>
            </a:xfrm>
            <a:prstGeom prst="rect">
              <a:avLst/>
            </a:prstGeom>
            <a:noFill/>
            <a:ln>
              <a:noFill/>
            </a:ln>
          </p:spPr>
          <p:txBody>
            <a:bodyPr spcFirstLastPara="1" wrap="square" lIns="215050" tIns="0" rIns="215050" bIns="0" anchor="ctr" anchorCtr="0">
              <a:noAutofit/>
            </a:bodyPr>
            <a:lstStyle/>
            <a:p>
              <a:pPr marL="0" marR="0" lvl="0" indent="0" algn="l" rtl="0">
                <a:lnSpc>
                  <a:spcPct val="90000"/>
                </a:lnSpc>
                <a:spcBef>
                  <a:spcPts val="0"/>
                </a:spcBef>
                <a:spcAft>
                  <a:spcPts val="0"/>
                </a:spcAft>
                <a:buClr>
                  <a:srgbClr val="000000"/>
                </a:buClr>
                <a:buSzPts val="1800"/>
                <a:buFont typeface="Cambria"/>
                <a:buNone/>
              </a:pPr>
              <a:r>
                <a:rPr lang="en-US" sz="1800" b="1">
                  <a:solidFill>
                    <a:srgbClr val="000000"/>
                  </a:solidFill>
                  <a:latin typeface="Cambria"/>
                  <a:ea typeface="Cambria"/>
                  <a:cs typeface="Cambria"/>
                  <a:sym typeface="Cambria"/>
                </a:rPr>
                <a:t>Minh bạch trong ra quyết định</a:t>
              </a:r>
              <a:endParaRPr sz="1800">
                <a:solidFill>
                  <a:srgbClr val="000000"/>
                </a:solidFill>
                <a:latin typeface="Cambria"/>
                <a:ea typeface="Cambria"/>
                <a:cs typeface="Cambria"/>
                <a:sym typeface="Cambria"/>
              </a:endParaRPr>
            </a:p>
          </p:txBody>
        </p:sp>
        <p:sp>
          <p:nvSpPr>
            <p:cNvPr id="236" name="Google Shape;236;p25"/>
            <p:cNvSpPr/>
            <p:nvPr/>
          </p:nvSpPr>
          <p:spPr>
            <a:xfrm>
              <a:off x="0" y="2670779"/>
              <a:ext cx="8128000" cy="630000"/>
            </a:xfrm>
            <a:prstGeom prst="rect">
              <a:avLst/>
            </a:prstGeom>
            <a:solidFill>
              <a:srgbClr val="C9EEF0">
                <a:alpha val="89803"/>
              </a:srgbClr>
            </a:solidFill>
            <a:ln w="25400" cap="flat" cmpd="sng">
              <a:solidFill>
                <a:srgbClr val="08D0D9"/>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237;p25"/>
            <p:cNvSpPr/>
            <p:nvPr/>
          </p:nvSpPr>
          <p:spPr>
            <a:xfrm>
              <a:off x="406400" y="2301779"/>
              <a:ext cx="5689600" cy="738000"/>
            </a:xfrm>
            <a:prstGeom prst="roundRect">
              <a:avLst>
                <a:gd name="adj" fmla="val 16667"/>
              </a:avLst>
            </a:prstGeom>
            <a:solidFill>
              <a:srgbClr val="FFFFFF"/>
            </a:solidFill>
            <a:ln w="25400" cap="flat" cmpd="sng">
              <a:solidFill>
                <a:srgbClr val="06BBC4"/>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238;p25"/>
            <p:cNvSpPr txBox="1"/>
            <p:nvPr/>
          </p:nvSpPr>
          <p:spPr>
            <a:xfrm>
              <a:off x="442426" y="2337805"/>
              <a:ext cx="5617548" cy="665948"/>
            </a:xfrm>
            <a:prstGeom prst="rect">
              <a:avLst/>
            </a:prstGeom>
            <a:noFill/>
            <a:ln>
              <a:noFill/>
            </a:ln>
          </p:spPr>
          <p:txBody>
            <a:bodyPr spcFirstLastPara="1" wrap="square" lIns="215050" tIns="0" rIns="215050" bIns="0" anchor="ctr" anchorCtr="0">
              <a:noAutofit/>
            </a:bodyPr>
            <a:lstStyle/>
            <a:p>
              <a:pPr marL="0" marR="0" lvl="0" indent="0" algn="l" rtl="0">
                <a:lnSpc>
                  <a:spcPct val="90000"/>
                </a:lnSpc>
                <a:spcBef>
                  <a:spcPts val="0"/>
                </a:spcBef>
                <a:spcAft>
                  <a:spcPts val="0"/>
                </a:spcAft>
                <a:buClr>
                  <a:srgbClr val="000000"/>
                </a:buClr>
                <a:buSzPts val="1800"/>
                <a:buFont typeface="Cambria"/>
                <a:buNone/>
              </a:pPr>
              <a:r>
                <a:rPr lang="en-US" sz="1800" b="1">
                  <a:solidFill>
                    <a:srgbClr val="000000"/>
                  </a:solidFill>
                  <a:latin typeface="Cambria"/>
                  <a:ea typeface="Cambria"/>
                  <a:cs typeface="Cambria"/>
                  <a:sym typeface="Cambria"/>
                </a:rPr>
                <a:t>Quản lý rủi ro</a:t>
              </a:r>
              <a:endParaRPr sz="1800">
                <a:solidFill>
                  <a:srgbClr val="000000"/>
                </a:solidFill>
                <a:latin typeface="Cambria"/>
                <a:ea typeface="Cambria"/>
                <a:cs typeface="Cambria"/>
                <a:sym typeface="Cambria"/>
              </a:endParaRPr>
            </a:p>
          </p:txBody>
        </p:sp>
        <p:sp>
          <p:nvSpPr>
            <p:cNvPr id="239" name="Google Shape;239;p25"/>
            <p:cNvSpPr/>
            <p:nvPr/>
          </p:nvSpPr>
          <p:spPr>
            <a:xfrm>
              <a:off x="0" y="3804779"/>
              <a:ext cx="8128000" cy="630000"/>
            </a:xfrm>
            <a:prstGeom prst="rect">
              <a:avLst/>
            </a:prstGeom>
            <a:solidFill>
              <a:srgbClr val="C9EEF0">
                <a:alpha val="89803"/>
              </a:srgbClr>
            </a:solidFill>
            <a:ln w="25400" cap="flat" cmpd="sng">
              <a:solidFill>
                <a:srgbClr val="08D0D9"/>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240;p25"/>
            <p:cNvSpPr/>
            <p:nvPr/>
          </p:nvSpPr>
          <p:spPr>
            <a:xfrm>
              <a:off x="406400" y="3435779"/>
              <a:ext cx="5689600" cy="738000"/>
            </a:xfrm>
            <a:prstGeom prst="roundRect">
              <a:avLst>
                <a:gd name="adj" fmla="val 16667"/>
              </a:avLst>
            </a:prstGeom>
            <a:solidFill>
              <a:srgbClr val="FFFFFF"/>
            </a:solidFill>
            <a:ln w="25400" cap="flat" cmpd="sng">
              <a:solidFill>
                <a:srgbClr val="06BBC4"/>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1" name="Google Shape;241;p25"/>
            <p:cNvSpPr txBox="1"/>
            <p:nvPr/>
          </p:nvSpPr>
          <p:spPr>
            <a:xfrm>
              <a:off x="442426" y="3471805"/>
              <a:ext cx="5617548" cy="665948"/>
            </a:xfrm>
            <a:prstGeom prst="rect">
              <a:avLst/>
            </a:prstGeom>
            <a:noFill/>
            <a:ln>
              <a:noFill/>
            </a:ln>
          </p:spPr>
          <p:txBody>
            <a:bodyPr spcFirstLastPara="1" wrap="square" lIns="215050" tIns="0" rIns="215050" bIns="0" anchor="ctr" anchorCtr="0">
              <a:noAutofit/>
            </a:bodyPr>
            <a:lstStyle/>
            <a:p>
              <a:pPr marL="0" marR="0" lvl="0" indent="0" algn="l" rtl="0">
                <a:lnSpc>
                  <a:spcPct val="90000"/>
                </a:lnSpc>
                <a:spcBef>
                  <a:spcPts val="0"/>
                </a:spcBef>
                <a:spcAft>
                  <a:spcPts val="0"/>
                </a:spcAft>
                <a:buClr>
                  <a:srgbClr val="000000"/>
                </a:buClr>
                <a:buSzPts val="1800"/>
                <a:buFont typeface="Cambria"/>
                <a:buNone/>
              </a:pPr>
              <a:r>
                <a:rPr lang="en-US" sz="1800" b="1">
                  <a:solidFill>
                    <a:srgbClr val="000000"/>
                  </a:solidFill>
                  <a:latin typeface="Cambria"/>
                  <a:ea typeface="Cambria"/>
                  <a:cs typeface="Cambria"/>
                  <a:sym typeface="Cambria"/>
                </a:rPr>
                <a:t>Căn cứ để xác định các điều kiện tín dụng</a:t>
              </a:r>
              <a:endParaRPr sz="1800">
                <a:solidFill>
                  <a:srgbClr val="000000"/>
                </a:solidFill>
                <a:latin typeface="Cambria"/>
                <a:ea typeface="Cambria"/>
                <a:cs typeface="Cambria"/>
                <a:sym typeface="Cambria"/>
              </a:endParaRPr>
            </a:p>
          </p:txBody>
        </p:sp>
      </p:grpSp>
      <p:sp>
        <p:nvSpPr>
          <p:cNvPr id="242" name="Google Shape;242;p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25</a:t>
            </a:fld>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26"/>
          <p:cNvSpPr txBox="1"/>
          <p:nvPr/>
        </p:nvSpPr>
        <p:spPr>
          <a:xfrm>
            <a:off x="969998" y="544245"/>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VÍ DỤ</a:t>
            </a:r>
            <a:endParaRPr/>
          </a:p>
        </p:txBody>
      </p:sp>
      <p:graphicFrame>
        <p:nvGraphicFramePr>
          <p:cNvPr id="248" name="Google Shape;248;p26"/>
          <p:cNvGraphicFramePr/>
          <p:nvPr/>
        </p:nvGraphicFramePr>
        <p:xfrm>
          <a:off x="969998" y="1268678"/>
          <a:ext cx="3000000" cy="3000000"/>
        </p:xfrm>
        <a:graphic>
          <a:graphicData uri="http://schemas.openxmlformats.org/drawingml/2006/table">
            <a:tbl>
              <a:tblPr>
                <a:noFill/>
                <a:tableStyleId>{988D08A7-03BD-47CA-B42B-F9B5EB8DD816}</a:tableStyleId>
              </a:tblPr>
              <a:tblGrid>
                <a:gridCol w="3664750">
                  <a:extLst>
                    <a:ext uri="{9D8B030D-6E8A-4147-A177-3AD203B41FA5}">
                      <a16:colId xmlns:a16="http://schemas.microsoft.com/office/drawing/2014/main" val="20000"/>
                    </a:ext>
                  </a:extLst>
                </a:gridCol>
                <a:gridCol w="6850850">
                  <a:extLst>
                    <a:ext uri="{9D8B030D-6E8A-4147-A177-3AD203B41FA5}">
                      <a16:colId xmlns:a16="http://schemas.microsoft.com/office/drawing/2014/main" val="20001"/>
                    </a:ext>
                  </a:extLst>
                </a:gridCol>
              </a:tblGrid>
              <a:tr h="522825">
                <a:tc>
                  <a:txBody>
                    <a:bodyPr/>
                    <a:lstStyle/>
                    <a:p>
                      <a:pPr marL="0" marR="0" lvl="0" indent="0" algn="l" rtl="0">
                        <a:spcBef>
                          <a:spcPts val="0"/>
                        </a:spcBef>
                        <a:spcAft>
                          <a:spcPts val="0"/>
                        </a:spcAft>
                        <a:buNone/>
                      </a:pPr>
                      <a:endParaRPr sz="1800">
                        <a:latin typeface="Cambria"/>
                        <a:ea typeface="Cambria"/>
                        <a:cs typeface="Cambria"/>
                        <a:sym typeface="Cambria"/>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38100" cap="flat" cmpd="sng">
                      <a:solidFill>
                        <a:srgbClr val="FFFFFF"/>
                      </a:solidFill>
                      <a:prstDash val="solid"/>
                      <a:round/>
                      <a:headEnd type="none" w="sm" len="sm"/>
                      <a:tailEnd type="none" w="sm" len="sm"/>
                    </a:lnB>
                    <a:solidFill>
                      <a:srgbClr val="0F6FC6"/>
                    </a:solidFill>
                  </a:tcPr>
                </a:tc>
                <a:tc>
                  <a:txBody>
                    <a:bodyPr/>
                    <a:lstStyle/>
                    <a:p>
                      <a:pPr marL="0" marR="0" lvl="0" indent="0" algn="l" rtl="0">
                        <a:spcBef>
                          <a:spcPts val="0"/>
                        </a:spcBef>
                        <a:spcAft>
                          <a:spcPts val="0"/>
                        </a:spcAft>
                        <a:buNone/>
                      </a:pPr>
                      <a:r>
                        <a:rPr lang="en-US" sz="1800">
                          <a:latin typeface="Cambria"/>
                          <a:ea typeface="Cambria"/>
                          <a:cs typeface="Cambria"/>
                          <a:sym typeface="Cambria"/>
                        </a:rPr>
                        <a:t>Nội dung</a:t>
                      </a:r>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38100" cap="flat" cmpd="sng">
                      <a:solidFill>
                        <a:srgbClr val="FFFFFF"/>
                      </a:solidFill>
                      <a:prstDash val="solid"/>
                      <a:round/>
                      <a:headEnd type="none" w="sm" len="sm"/>
                      <a:tailEnd type="none" w="sm" len="sm"/>
                    </a:lnB>
                    <a:solidFill>
                      <a:srgbClr val="0F6FC6"/>
                    </a:solidFill>
                  </a:tcPr>
                </a:tc>
                <a:extLst>
                  <a:ext uri="{0D108BD9-81ED-4DB2-BD59-A6C34878D82A}">
                    <a16:rowId xmlns:a16="http://schemas.microsoft.com/office/drawing/2014/main" val="10000"/>
                  </a:ext>
                </a:extLst>
              </a:tr>
              <a:tr h="730500">
                <a:tc>
                  <a:txBody>
                    <a:bodyPr/>
                    <a:lstStyle/>
                    <a:p>
                      <a:pPr marL="0" marR="0" lvl="0" indent="0" algn="l" rtl="0">
                        <a:spcBef>
                          <a:spcPts val="0"/>
                        </a:spcBef>
                        <a:spcAft>
                          <a:spcPts val="0"/>
                        </a:spcAft>
                        <a:buNone/>
                      </a:pPr>
                      <a:r>
                        <a:rPr lang="en-US" sz="1800" b="1" i="0" u="none" strike="noStrike" cap="none">
                          <a:solidFill>
                            <a:schemeClr val="dk1"/>
                          </a:solidFill>
                          <a:latin typeface="Cambria"/>
                          <a:ea typeface="Cambria"/>
                          <a:cs typeface="Cambria"/>
                          <a:sym typeface="Cambria"/>
                        </a:rPr>
                        <a:t>I. Pháp lý &amp; Tuân thủ (Gatekeeper)</a:t>
                      </a:r>
                      <a:endParaRPr sz="1800">
                        <a:latin typeface="Cambria"/>
                        <a:ea typeface="Cambria"/>
                        <a:cs typeface="Cambria"/>
                        <a:sym typeface="Cambria"/>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381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CAD4EA"/>
                    </a:solidFill>
                  </a:tcPr>
                </a:tc>
                <a:tc>
                  <a:txBody>
                    <a:bodyPr/>
                    <a:lstStyle/>
                    <a:p>
                      <a:pPr marL="285750" marR="0" lvl="0" indent="-285750" algn="l" rtl="0">
                        <a:spcBef>
                          <a:spcPts val="0"/>
                        </a:spcBef>
                        <a:spcAft>
                          <a:spcPts val="0"/>
                        </a:spcAft>
                        <a:buClr>
                          <a:schemeClr val="dk1"/>
                        </a:buClr>
                        <a:buSzPts val="1800"/>
                        <a:buFont typeface="Cambria"/>
                        <a:buChar char="-"/>
                      </a:pPr>
                      <a:r>
                        <a:rPr lang="en-US" sz="1800" b="0" i="0" u="none" strike="noStrike" cap="none">
                          <a:solidFill>
                            <a:schemeClr val="dk1"/>
                          </a:solidFill>
                          <a:latin typeface="Cambria"/>
                          <a:ea typeface="Cambria"/>
                          <a:cs typeface="Cambria"/>
                          <a:sym typeface="Cambria"/>
                        </a:rPr>
                        <a:t>Đầy đủ giấy phép </a:t>
                      </a:r>
                      <a:endParaRPr/>
                    </a:p>
                    <a:p>
                      <a:pPr marL="285750" marR="0" lvl="0" indent="-285750" algn="l" rtl="0">
                        <a:spcBef>
                          <a:spcPts val="0"/>
                        </a:spcBef>
                        <a:spcAft>
                          <a:spcPts val="0"/>
                        </a:spcAft>
                        <a:buClr>
                          <a:schemeClr val="dk1"/>
                        </a:buClr>
                        <a:buSzPts val="1800"/>
                        <a:buFont typeface="Cambria"/>
                        <a:buChar char="-"/>
                      </a:pPr>
                      <a:r>
                        <a:rPr lang="en-US" sz="1800" b="0" i="0" u="none" strike="noStrike" cap="none">
                          <a:solidFill>
                            <a:schemeClr val="dk1"/>
                          </a:solidFill>
                          <a:latin typeface="Cambria"/>
                          <a:ea typeface="Cambria"/>
                          <a:cs typeface="Cambria"/>
                          <a:sym typeface="Cambria"/>
                        </a:rPr>
                        <a:t>Tuân thủ luật môi trường</a:t>
                      </a:r>
                      <a:endParaRPr sz="1800">
                        <a:latin typeface="Cambria"/>
                        <a:ea typeface="Cambria"/>
                        <a:cs typeface="Cambria"/>
                        <a:sym typeface="Cambria"/>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381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CAD4EA"/>
                    </a:solidFill>
                  </a:tcPr>
                </a:tc>
                <a:extLst>
                  <a:ext uri="{0D108BD9-81ED-4DB2-BD59-A6C34878D82A}">
                    <a16:rowId xmlns:a16="http://schemas.microsoft.com/office/drawing/2014/main" val="10001"/>
                  </a:ext>
                </a:extLst>
              </a:tr>
              <a:tr h="730500">
                <a:tc>
                  <a:txBody>
                    <a:bodyPr/>
                    <a:lstStyle/>
                    <a:p>
                      <a:pPr marL="0" marR="0" lvl="0" indent="0" algn="l" rtl="0">
                        <a:spcBef>
                          <a:spcPts val="0"/>
                        </a:spcBef>
                        <a:spcAft>
                          <a:spcPts val="0"/>
                        </a:spcAft>
                        <a:buNone/>
                      </a:pPr>
                      <a:r>
                        <a:rPr lang="en-US" sz="1800" b="1" i="0" u="none" strike="noStrike" cap="none">
                          <a:solidFill>
                            <a:schemeClr val="dk1"/>
                          </a:solidFill>
                          <a:latin typeface="Cambria"/>
                          <a:ea typeface="Cambria"/>
                          <a:cs typeface="Cambria"/>
                          <a:sym typeface="Cambria"/>
                        </a:rPr>
                        <a:t>II. Phân loại xanh</a:t>
                      </a:r>
                      <a:endParaRPr sz="1800">
                        <a:latin typeface="Cambria"/>
                        <a:ea typeface="Cambria"/>
                        <a:cs typeface="Cambria"/>
                        <a:sym typeface="Cambria"/>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tc>
                  <a:txBody>
                    <a:bodyPr/>
                    <a:lstStyle/>
                    <a:p>
                      <a:pPr marL="285750" marR="0" lvl="0" indent="-285750" algn="l" rtl="0">
                        <a:spcBef>
                          <a:spcPts val="0"/>
                        </a:spcBef>
                        <a:spcAft>
                          <a:spcPts val="0"/>
                        </a:spcAft>
                        <a:buClr>
                          <a:schemeClr val="dk1"/>
                        </a:buClr>
                        <a:buSzPts val="1800"/>
                        <a:buFont typeface="Cambria"/>
                        <a:buChar char="-"/>
                      </a:pPr>
                      <a:r>
                        <a:rPr lang="en-US" sz="1800" b="0" i="0" u="none" strike="noStrike" cap="none">
                          <a:solidFill>
                            <a:schemeClr val="dk1"/>
                          </a:solidFill>
                          <a:latin typeface="Cambria"/>
                          <a:ea typeface="Cambria"/>
                          <a:cs typeface="Cambria"/>
                          <a:sym typeface="Cambria"/>
                        </a:rPr>
                        <a:t>Thuộc danh mục xanh (Việt Nam/ASEAN) </a:t>
                      </a:r>
                      <a:endParaRPr/>
                    </a:p>
                    <a:p>
                      <a:pPr marL="285750" marR="0" lvl="0" indent="-285750" algn="l" rtl="0">
                        <a:spcBef>
                          <a:spcPts val="0"/>
                        </a:spcBef>
                        <a:spcAft>
                          <a:spcPts val="0"/>
                        </a:spcAft>
                        <a:buClr>
                          <a:schemeClr val="dk1"/>
                        </a:buClr>
                        <a:buSzPts val="1800"/>
                        <a:buFont typeface="Cambria"/>
                        <a:buChar char="-"/>
                      </a:pPr>
                      <a:r>
                        <a:rPr lang="en-US" sz="1800" b="0" i="0" u="none" strike="noStrike" cap="none">
                          <a:solidFill>
                            <a:schemeClr val="dk1"/>
                          </a:solidFill>
                          <a:latin typeface="Cambria"/>
                          <a:ea typeface="Cambria"/>
                          <a:cs typeface="Cambria"/>
                          <a:sym typeface="Cambria"/>
                        </a:rPr>
                        <a:t>Đáp ứng ngưỡng kỹ thuật </a:t>
                      </a:r>
                      <a:endParaRPr/>
                    </a:p>
                    <a:p>
                      <a:pPr marL="285750" marR="0" lvl="0" indent="-285750" algn="l" rtl="0">
                        <a:spcBef>
                          <a:spcPts val="0"/>
                        </a:spcBef>
                        <a:spcAft>
                          <a:spcPts val="0"/>
                        </a:spcAft>
                        <a:buClr>
                          <a:schemeClr val="dk1"/>
                        </a:buClr>
                        <a:buSzPts val="1800"/>
                        <a:buFont typeface="Cambria"/>
                        <a:buChar char="-"/>
                      </a:pPr>
                      <a:r>
                        <a:rPr lang="en-US" sz="1800" b="0" i="0" u="none" strike="noStrike" cap="none">
                          <a:solidFill>
                            <a:schemeClr val="dk1"/>
                          </a:solidFill>
                          <a:latin typeface="Cambria"/>
                          <a:ea typeface="Cambria"/>
                          <a:cs typeface="Cambria"/>
                          <a:sym typeface="Cambria"/>
                        </a:rPr>
                        <a:t>Mức độ đóng góp &amp; DNSH </a:t>
                      </a:r>
                      <a:endParaRPr sz="1800">
                        <a:latin typeface="Cambria"/>
                        <a:ea typeface="Cambria"/>
                        <a:cs typeface="Cambria"/>
                        <a:sym typeface="Cambria"/>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extLst>
                  <a:ext uri="{0D108BD9-81ED-4DB2-BD59-A6C34878D82A}">
                    <a16:rowId xmlns:a16="http://schemas.microsoft.com/office/drawing/2014/main" val="10002"/>
                  </a:ext>
                </a:extLst>
              </a:tr>
              <a:tr h="730500">
                <a:tc>
                  <a:txBody>
                    <a:bodyPr/>
                    <a:lstStyle/>
                    <a:p>
                      <a:pPr marL="0" marR="0" lvl="0" indent="0" algn="l" rtl="0">
                        <a:spcBef>
                          <a:spcPts val="0"/>
                        </a:spcBef>
                        <a:spcAft>
                          <a:spcPts val="0"/>
                        </a:spcAft>
                        <a:buNone/>
                      </a:pPr>
                      <a:r>
                        <a:rPr lang="en-US" sz="1800" b="1" i="0" u="none" strike="noStrike" cap="none">
                          <a:solidFill>
                            <a:schemeClr val="dk1"/>
                          </a:solidFill>
                          <a:latin typeface="Cambria"/>
                          <a:ea typeface="Cambria"/>
                          <a:cs typeface="Cambria"/>
                          <a:sym typeface="Cambria"/>
                        </a:rPr>
                        <a:t>III. Khả thi Tài chính</a:t>
                      </a:r>
                      <a:endParaRPr sz="1800">
                        <a:latin typeface="Cambria"/>
                        <a:ea typeface="Cambria"/>
                        <a:cs typeface="Cambria"/>
                        <a:sym typeface="Cambria"/>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CAD4EA"/>
                    </a:solidFill>
                  </a:tcPr>
                </a:tc>
                <a:tc>
                  <a:txBody>
                    <a:bodyPr/>
                    <a:lstStyle/>
                    <a:p>
                      <a:pPr marL="285750" marR="0" lvl="0" indent="-285750" algn="l" rtl="0">
                        <a:spcBef>
                          <a:spcPts val="0"/>
                        </a:spcBef>
                        <a:spcAft>
                          <a:spcPts val="0"/>
                        </a:spcAft>
                        <a:buClr>
                          <a:schemeClr val="dk1"/>
                        </a:buClr>
                        <a:buSzPts val="1800"/>
                        <a:buFont typeface="Cambria"/>
                        <a:buChar char="-"/>
                      </a:pPr>
                      <a:r>
                        <a:rPr lang="en-US" sz="1800" b="0" i="0" u="none" strike="noStrike" cap="none">
                          <a:solidFill>
                            <a:schemeClr val="dk1"/>
                          </a:solidFill>
                          <a:latin typeface="Cambria"/>
                          <a:ea typeface="Cambria"/>
                          <a:cs typeface="Cambria"/>
                          <a:sym typeface="Cambria"/>
                        </a:rPr>
                        <a:t>NPV, IRR </a:t>
                      </a:r>
                      <a:endParaRPr/>
                    </a:p>
                    <a:p>
                      <a:pPr marL="285750" marR="0" lvl="0" indent="-285750" algn="l" rtl="0">
                        <a:spcBef>
                          <a:spcPts val="0"/>
                        </a:spcBef>
                        <a:spcAft>
                          <a:spcPts val="0"/>
                        </a:spcAft>
                        <a:buClr>
                          <a:schemeClr val="dk1"/>
                        </a:buClr>
                        <a:buSzPts val="1800"/>
                        <a:buFont typeface="Cambria"/>
                        <a:buChar char="-"/>
                      </a:pPr>
                      <a:r>
                        <a:rPr lang="en-US" sz="1800" b="0" i="0" u="none" strike="noStrike" cap="none">
                          <a:solidFill>
                            <a:schemeClr val="dk1"/>
                          </a:solidFill>
                          <a:latin typeface="Cambria"/>
                          <a:ea typeface="Cambria"/>
                          <a:cs typeface="Cambria"/>
                          <a:sym typeface="Cambria"/>
                        </a:rPr>
                        <a:t>Khả năng trả nợ (DSCR) </a:t>
                      </a:r>
                      <a:endParaRPr/>
                    </a:p>
                    <a:p>
                      <a:pPr marL="285750" marR="0" lvl="0" indent="-285750" algn="l" rtl="0">
                        <a:spcBef>
                          <a:spcPts val="0"/>
                        </a:spcBef>
                        <a:spcAft>
                          <a:spcPts val="0"/>
                        </a:spcAft>
                        <a:buClr>
                          <a:schemeClr val="dk1"/>
                        </a:buClr>
                        <a:buSzPts val="1800"/>
                        <a:buFont typeface="Cambria"/>
                        <a:buChar char="-"/>
                      </a:pPr>
                      <a:r>
                        <a:rPr lang="en-US" sz="1800" b="0" i="0" u="none" strike="noStrike" cap="none">
                          <a:solidFill>
                            <a:schemeClr val="dk1"/>
                          </a:solidFill>
                          <a:latin typeface="Cambria"/>
                          <a:ea typeface="Cambria"/>
                          <a:cs typeface="Cambria"/>
                          <a:sym typeface="Cambria"/>
                        </a:rPr>
                        <a:t>Phân tích độ nhạy</a:t>
                      </a:r>
                      <a:endParaRPr sz="1800">
                        <a:latin typeface="Cambria"/>
                        <a:ea typeface="Cambria"/>
                        <a:cs typeface="Cambria"/>
                        <a:sym typeface="Cambria"/>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CAD4EA"/>
                    </a:solidFill>
                  </a:tcPr>
                </a:tc>
                <a:extLst>
                  <a:ext uri="{0D108BD9-81ED-4DB2-BD59-A6C34878D82A}">
                    <a16:rowId xmlns:a16="http://schemas.microsoft.com/office/drawing/2014/main" val="10003"/>
                  </a:ext>
                </a:extLst>
              </a:tr>
              <a:tr h="730500">
                <a:tc>
                  <a:txBody>
                    <a:bodyPr/>
                    <a:lstStyle/>
                    <a:p>
                      <a:pPr marL="0" marR="0" lvl="0" indent="0" algn="l" rtl="0">
                        <a:spcBef>
                          <a:spcPts val="0"/>
                        </a:spcBef>
                        <a:spcAft>
                          <a:spcPts val="0"/>
                        </a:spcAft>
                        <a:buNone/>
                      </a:pPr>
                      <a:r>
                        <a:rPr lang="en-US" sz="1800" b="1" i="0" u="none" strike="noStrike" cap="none">
                          <a:solidFill>
                            <a:schemeClr val="dk1"/>
                          </a:solidFill>
                          <a:latin typeface="Cambria"/>
                          <a:ea typeface="Cambria"/>
                          <a:cs typeface="Cambria"/>
                          <a:sym typeface="Cambria"/>
                        </a:rPr>
                        <a:t>IV. Khả thi Kỹ thuật</a:t>
                      </a:r>
                      <a:endParaRPr sz="1800">
                        <a:latin typeface="Cambria"/>
                        <a:ea typeface="Cambria"/>
                        <a:cs typeface="Cambria"/>
                        <a:sym typeface="Cambria"/>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tc>
                  <a:txBody>
                    <a:bodyPr/>
                    <a:lstStyle/>
                    <a:p>
                      <a:pPr marL="285750" marR="0" lvl="0" indent="-285750" algn="l" rtl="0">
                        <a:spcBef>
                          <a:spcPts val="0"/>
                        </a:spcBef>
                        <a:spcAft>
                          <a:spcPts val="0"/>
                        </a:spcAft>
                        <a:buClr>
                          <a:schemeClr val="dk1"/>
                        </a:buClr>
                        <a:buSzPts val="1800"/>
                        <a:buFont typeface="Cambria"/>
                        <a:buChar char="-"/>
                      </a:pPr>
                      <a:r>
                        <a:rPr lang="en-US" sz="1800" b="0" i="0" u="none" strike="noStrike" cap="none">
                          <a:solidFill>
                            <a:schemeClr val="dk1"/>
                          </a:solidFill>
                          <a:latin typeface="Cambria"/>
                          <a:ea typeface="Cambria"/>
                          <a:cs typeface="Cambria"/>
                          <a:sym typeface="Cambria"/>
                        </a:rPr>
                        <a:t>Mức độ tin cậy của công nghệ </a:t>
                      </a:r>
                      <a:endParaRPr/>
                    </a:p>
                    <a:p>
                      <a:pPr marL="285750" marR="0" lvl="0" indent="-285750" algn="l" rtl="0">
                        <a:spcBef>
                          <a:spcPts val="0"/>
                        </a:spcBef>
                        <a:spcAft>
                          <a:spcPts val="0"/>
                        </a:spcAft>
                        <a:buClr>
                          <a:schemeClr val="dk1"/>
                        </a:buClr>
                        <a:buSzPts val="1800"/>
                        <a:buFont typeface="Cambria"/>
                        <a:buChar char="-"/>
                      </a:pPr>
                      <a:r>
                        <a:rPr lang="en-US" sz="1800" b="0" i="0" u="none" strike="noStrike" cap="none">
                          <a:solidFill>
                            <a:schemeClr val="dk1"/>
                          </a:solidFill>
                          <a:latin typeface="Cambria"/>
                          <a:ea typeface="Cambria"/>
                          <a:cs typeface="Cambria"/>
                          <a:sym typeface="Cambria"/>
                        </a:rPr>
                        <a:t>Năng lực nhà cung cấp </a:t>
                      </a:r>
                      <a:endParaRPr/>
                    </a:p>
                    <a:p>
                      <a:pPr marL="285750" marR="0" lvl="0" indent="-285750" algn="l" rtl="0">
                        <a:spcBef>
                          <a:spcPts val="0"/>
                        </a:spcBef>
                        <a:spcAft>
                          <a:spcPts val="0"/>
                        </a:spcAft>
                        <a:buClr>
                          <a:schemeClr val="dk1"/>
                        </a:buClr>
                        <a:buSzPts val="1800"/>
                        <a:buFont typeface="Cambria"/>
                        <a:buChar char="-"/>
                      </a:pPr>
                      <a:r>
                        <a:rPr lang="en-US" sz="1800" b="0" i="0" u="none" strike="noStrike" cap="none">
                          <a:solidFill>
                            <a:schemeClr val="dk1"/>
                          </a:solidFill>
                          <a:latin typeface="Cambria"/>
                          <a:ea typeface="Cambria"/>
                          <a:cs typeface="Cambria"/>
                          <a:sym typeface="Cambria"/>
                        </a:rPr>
                        <a:t>Hiệu suất thực tế </a:t>
                      </a:r>
                      <a:endParaRPr sz="1800">
                        <a:latin typeface="Cambria"/>
                        <a:ea typeface="Cambria"/>
                        <a:cs typeface="Cambria"/>
                        <a:sym typeface="Cambria"/>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extLst>
                  <a:ext uri="{0D108BD9-81ED-4DB2-BD59-A6C34878D82A}">
                    <a16:rowId xmlns:a16="http://schemas.microsoft.com/office/drawing/2014/main" val="10004"/>
                  </a:ext>
                </a:extLst>
              </a:tr>
              <a:tr h="730500">
                <a:tc>
                  <a:txBody>
                    <a:bodyPr/>
                    <a:lstStyle/>
                    <a:p>
                      <a:pPr marL="0" marR="0" lvl="0" indent="0" algn="l" rtl="0">
                        <a:spcBef>
                          <a:spcPts val="0"/>
                        </a:spcBef>
                        <a:spcAft>
                          <a:spcPts val="0"/>
                        </a:spcAft>
                        <a:buNone/>
                      </a:pPr>
                      <a:r>
                        <a:rPr lang="en-US" sz="1800" b="1" i="0" u="none" strike="noStrike" cap="none">
                          <a:solidFill>
                            <a:schemeClr val="dk1"/>
                          </a:solidFill>
                          <a:latin typeface="Cambria"/>
                          <a:ea typeface="Cambria"/>
                          <a:cs typeface="Cambria"/>
                          <a:sym typeface="Cambria"/>
                        </a:rPr>
                        <a:t>V. Đánh giá ESG</a:t>
                      </a:r>
                      <a:endParaRPr sz="1800">
                        <a:latin typeface="Cambria"/>
                        <a:ea typeface="Cambria"/>
                        <a:cs typeface="Cambria"/>
                        <a:sym typeface="Cambria"/>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CAD4EA"/>
                    </a:solidFill>
                  </a:tcPr>
                </a:tc>
                <a:tc>
                  <a:txBody>
                    <a:bodyPr/>
                    <a:lstStyle/>
                    <a:p>
                      <a:pPr marL="285750" marR="0" lvl="0" indent="-285750" algn="l" rtl="0">
                        <a:spcBef>
                          <a:spcPts val="0"/>
                        </a:spcBef>
                        <a:spcAft>
                          <a:spcPts val="0"/>
                        </a:spcAft>
                        <a:buClr>
                          <a:schemeClr val="dk1"/>
                        </a:buClr>
                        <a:buSzPts val="1800"/>
                        <a:buFont typeface="Cambria"/>
                        <a:buChar char="-"/>
                      </a:pPr>
                      <a:r>
                        <a:rPr lang="en-US" sz="1800" b="0" i="0" u="none" strike="noStrike" cap="none">
                          <a:solidFill>
                            <a:schemeClr val="dk1"/>
                          </a:solidFill>
                          <a:latin typeface="Cambria"/>
                          <a:ea typeface="Cambria"/>
                          <a:cs typeface="Cambria"/>
                          <a:sym typeface="Cambria"/>
                        </a:rPr>
                        <a:t>Tác động môi trường </a:t>
                      </a:r>
                      <a:endParaRPr/>
                    </a:p>
                    <a:p>
                      <a:pPr marL="285750" marR="0" lvl="0" indent="-285750" algn="l" rtl="0">
                        <a:spcBef>
                          <a:spcPts val="0"/>
                        </a:spcBef>
                        <a:spcAft>
                          <a:spcPts val="0"/>
                        </a:spcAft>
                        <a:buClr>
                          <a:schemeClr val="dk1"/>
                        </a:buClr>
                        <a:buSzPts val="1800"/>
                        <a:buFont typeface="Cambria"/>
                        <a:buChar char="-"/>
                      </a:pPr>
                      <a:r>
                        <a:rPr lang="en-US" sz="1800" b="0" i="0" u="none" strike="noStrike" cap="none">
                          <a:solidFill>
                            <a:schemeClr val="dk1"/>
                          </a:solidFill>
                          <a:latin typeface="Cambria"/>
                          <a:ea typeface="Cambria"/>
                          <a:cs typeface="Cambria"/>
                          <a:sym typeface="Cambria"/>
                        </a:rPr>
                        <a:t>Tác động xã hội </a:t>
                      </a:r>
                      <a:endParaRPr/>
                    </a:p>
                    <a:p>
                      <a:pPr marL="285750" marR="0" lvl="0" indent="-285750" algn="l" rtl="0">
                        <a:spcBef>
                          <a:spcPts val="0"/>
                        </a:spcBef>
                        <a:spcAft>
                          <a:spcPts val="0"/>
                        </a:spcAft>
                        <a:buClr>
                          <a:schemeClr val="dk1"/>
                        </a:buClr>
                        <a:buSzPts val="1800"/>
                        <a:buFont typeface="Cambria"/>
                        <a:buChar char="-"/>
                      </a:pPr>
                      <a:r>
                        <a:rPr lang="en-US" sz="1800" b="0" i="0" u="none" strike="noStrike" cap="none">
                          <a:solidFill>
                            <a:schemeClr val="dk1"/>
                          </a:solidFill>
                          <a:latin typeface="Cambria"/>
                          <a:ea typeface="Cambria"/>
                          <a:cs typeface="Cambria"/>
                          <a:sym typeface="Cambria"/>
                        </a:rPr>
                        <a:t>Năng lực quản trị</a:t>
                      </a:r>
                      <a:endParaRPr sz="1800">
                        <a:latin typeface="Cambria"/>
                        <a:ea typeface="Cambria"/>
                        <a:cs typeface="Cambria"/>
                        <a:sym typeface="Cambria"/>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CAD4EA"/>
                    </a:solidFill>
                  </a:tcPr>
                </a:tc>
                <a:extLst>
                  <a:ext uri="{0D108BD9-81ED-4DB2-BD59-A6C34878D82A}">
                    <a16:rowId xmlns:a16="http://schemas.microsoft.com/office/drawing/2014/main" val="10005"/>
                  </a:ext>
                </a:extLst>
              </a:tr>
              <a:tr h="522825">
                <a:tc>
                  <a:txBody>
                    <a:bodyPr/>
                    <a:lstStyle/>
                    <a:p>
                      <a:pPr marL="0" marR="0" lvl="0" indent="0" algn="l" rtl="0">
                        <a:spcBef>
                          <a:spcPts val="0"/>
                        </a:spcBef>
                        <a:spcAft>
                          <a:spcPts val="0"/>
                        </a:spcAft>
                        <a:buNone/>
                      </a:pPr>
                      <a:r>
                        <a:rPr lang="en-US" sz="1800" b="1">
                          <a:latin typeface="Cambria"/>
                          <a:ea typeface="Cambria"/>
                          <a:cs typeface="Cambria"/>
                          <a:sym typeface="Cambria"/>
                        </a:rPr>
                        <a:t>VI. Năng lực Chủ đầu tư</a:t>
                      </a:r>
                      <a:endParaRPr sz="1800">
                        <a:latin typeface="Cambria"/>
                        <a:ea typeface="Cambria"/>
                        <a:cs typeface="Cambria"/>
                        <a:sym typeface="Cambria"/>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tc>
                  <a:txBody>
                    <a:bodyPr/>
                    <a:lstStyle/>
                    <a:p>
                      <a:pPr marL="0" marR="0" lvl="0" indent="0" algn="l" rtl="0">
                        <a:spcBef>
                          <a:spcPts val="0"/>
                        </a:spcBef>
                        <a:spcAft>
                          <a:spcPts val="0"/>
                        </a:spcAft>
                        <a:buNone/>
                      </a:pPr>
                      <a:r>
                        <a:rPr lang="en-US" sz="1800" b="0" i="0" u="none" strike="noStrike" cap="none">
                          <a:solidFill>
                            <a:schemeClr val="dk1"/>
                          </a:solidFill>
                          <a:latin typeface="Cambria"/>
                          <a:ea typeface="Cambria"/>
                          <a:cs typeface="Cambria"/>
                          <a:sym typeface="Cambria"/>
                        </a:rPr>
                        <a:t> - Kinh nghiệm </a:t>
                      </a:r>
                      <a:endParaRPr/>
                    </a:p>
                    <a:p>
                      <a:pPr marL="0" marR="0" lvl="0" indent="0" algn="l" rtl="0">
                        <a:spcBef>
                          <a:spcPts val="0"/>
                        </a:spcBef>
                        <a:spcAft>
                          <a:spcPts val="0"/>
                        </a:spcAft>
                        <a:buNone/>
                      </a:pPr>
                      <a:r>
                        <a:rPr lang="en-US" sz="1800" b="0" i="0" u="none" strike="noStrike" cap="none">
                          <a:solidFill>
                            <a:schemeClr val="dk1"/>
                          </a:solidFill>
                          <a:latin typeface="Cambria"/>
                          <a:ea typeface="Cambria"/>
                          <a:cs typeface="Cambria"/>
                          <a:sym typeface="Cambria"/>
                        </a:rPr>
                        <a:t>-   Năng lực tài chính</a:t>
                      </a:r>
                      <a:endParaRPr sz="1800">
                        <a:latin typeface="Cambria"/>
                        <a:ea typeface="Cambria"/>
                        <a:cs typeface="Cambria"/>
                        <a:sym typeface="Cambria"/>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extLst>
                  <a:ext uri="{0D108BD9-81ED-4DB2-BD59-A6C34878D82A}">
                    <a16:rowId xmlns:a16="http://schemas.microsoft.com/office/drawing/2014/main" val="10006"/>
                  </a:ext>
                </a:extLst>
              </a:tr>
            </a:tbl>
          </a:graphicData>
        </a:graphic>
      </p:graphicFrame>
      <p:sp>
        <p:nvSpPr>
          <p:cNvPr id="249" name="Google Shape;249;p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26</a:t>
            </a:fld>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27"/>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PHƯƠNG PHÁP CHẤM ĐIỂM &amp; TRỌNG SỐ</a:t>
            </a:r>
            <a:endParaRPr sz="3200" b="1" i="0" u="none" strike="noStrike" cap="none">
              <a:solidFill>
                <a:schemeClr val="lt1"/>
              </a:solidFill>
              <a:latin typeface="Cambria"/>
              <a:ea typeface="Cambria"/>
              <a:cs typeface="Cambria"/>
              <a:sym typeface="Cambria"/>
            </a:endParaRPr>
          </a:p>
        </p:txBody>
      </p:sp>
      <p:grpSp>
        <p:nvGrpSpPr>
          <p:cNvPr id="255" name="Google Shape;255;p27"/>
          <p:cNvGrpSpPr/>
          <p:nvPr/>
        </p:nvGrpSpPr>
        <p:grpSpPr>
          <a:xfrm>
            <a:off x="894209" y="1756898"/>
            <a:ext cx="10135223" cy="5324170"/>
            <a:chOff x="894209" y="47248"/>
            <a:chExt cx="10135223" cy="5324170"/>
          </a:xfrm>
        </p:grpSpPr>
        <p:sp>
          <p:nvSpPr>
            <p:cNvPr id="256" name="Google Shape;256;p27"/>
            <p:cNvSpPr/>
            <p:nvPr/>
          </p:nvSpPr>
          <p:spPr>
            <a:xfrm>
              <a:off x="894209" y="47248"/>
              <a:ext cx="10135223" cy="1475536"/>
            </a:xfrm>
            <a:prstGeom prst="rightArrow">
              <a:avLst>
                <a:gd name="adj1" fmla="val 50000"/>
                <a:gd name="adj2" fmla="val 50000"/>
              </a:avLst>
            </a:prstGeom>
            <a:solidFill>
              <a:srgbClr val="009DD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257;p27"/>
            <p:cNvSpPr txBox="1"/>
            <p:nvPr/>
          </p:nvSpPr>
          <p:spPr>
            <a:xfrm>
              <a:off x="894209" y="416132"/>
              <a:ext cx="9766339" cy="737768"/>
            </a:xfrm>
            <a:prstGeom prst="rect">
              <a:avLst/>
            </a:prstGeom>
            <a:noFill/>
            <a:ln>
              <a:noFill/>
            </a:ln>
          </p:spPr>
          <p:txBody>
            <a:bodyPr spcFirstLastPara="1" wrap="square" lIns="68575" tIns="68575" rIns="254000" bIns="234225" anchor="ctr" anchorCtr="0">
              <a:noAutofit/>
            </a:bodyPr>
            <a:lstStyle/>
            <a:p>
              <a:pPr marL="0" marR="0" lvl="0" indent="0" algn="l" rtl="0">
                <a:lnSpc>
                  <a:spcPct val="90000"/>
                </a:lnSpc>
                <a:spcBef>
                  <a:spcPts val="0"/>
                </a:spcBef>
                <a:spcAft>
                  <a:spcPts val="0"/>
                </a:spcAft>
                <a:buClr>
                  <a:srgbClr val="FFFFFF"/>
                </a:buClr>
                <a:buSzPts val="1800"/>
                <a:buFont typeface="Cambria"/>
                <a:buNone/>
              </a:pPr>
              <a:r>
                <a:rPr lang="en-US" sz="1800" b="1">
                  <a:solidFill>
                    <a:srgbClr val="FFFFFF"/>
                  </a:solidFill>
                  <a:latin typeface="Cambria"/>
                  <a:ea typeface="Cambria"/>
                  <a:cs typeface="Cambria"/>
                  <a:sym typeface="Cambria"/>
                </a:rPr>
                <a:t>Bước 1: Chấm điểm cho từng tiêu chí nhỏ</a:t>
              </a:r>
              <a:endParaRPr sz="1800">
                <a:solidFill>
                  <a:srgbClr val="FFFFFF"/>
                </a:solidFill>
                <a:latin typeface="Cambria"/>
                <a:ea typeface="Cambria"/>
                <a:cs typeface="Cambria"/>
                <a:sym typeface="Cambria"/>
              </a:endParaRPr>
            </a:p>
          </p:txBody>
        </p:sp>
        <p:sp>
          <p:nvSpPr>
            <p:cNvPr id="258" name="Google Shape;258;p27"/>
            <p:cNvSpPr/>
            <p:nvPr/>
          </p:nvSpPr>
          <p:spPr>
            <a:xfrm>
              <a:off x="894209" y="1187506"/>
              <a:ext cx="2336169" cy="2729297"/>
            </a:xfrm>
            <a:prstGeom prst="rect">
              <a:avLst/>
            </a:prstGeom>
            <a:solidFill>
              <a:srgbClr val="FFFFFF"/>
            </a:solidFill>
            <a:ln w="25400" cap="flat" cmpd="sng">
              <a:solidFill>
                <a:srgbClr val="009DD9"/>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259;p27"/>
            <p:cNvSpPr txBox="1"/>
            <p:nvPr/>
          </p:nvSpPr>
          <p:spPr>
            <a:xfrm>
              <a:off x="894209" y="1187506"/>
              <a:ext cx="2336169" cy="2729297"/>
            </a:xfrm>
            <a:prstGeom prst="rect">
              <a:avLst/>
            </a:prstGeom>
            <a:noFill/>
            <a:ln>
              <a:noFill/>
            </a:ln>
          </p:spPr>
          <p:txBody>
            <a:bodyPr spcFirstLastPara="1" wrap="square" lIns="68575" tIns="68575" rIns="68575" bIns="68575" anchor="t" anchorCtr="0">
              <a:noAutofit/>
            </a:bodyPr>
            <a:lstStyle/>
            <a:p>
              <a:pPr marL="0" marR="0" lvl="0" indent="0" algn="l" rtl="0">
                <a:lnSpc>
                  <a:spcPct val="90000"/>
                </a:lnSpc>
                <a:spcBef>
                  <a:spcPts val="0"/>
                </a:spcBef>
                <a:spcAft>
                  <a:spcPts val="0"/>
                </a:spcAft>
                <a:buClr>
                  <a:srgbClr val="000000"/>
                </a:buClr>
                <a:buSzPts val="1800"/>
                <a:buFont typeface="Cambria"/>
                <a:buNone/>
              </a:pPr>
              <a:r>
                <a:rPr lang="en-US" sz="1800">
                  <a:solidFill>
                    <a:srgbClr val="000000"/>
                  </a:solidFill>
                  <a:latin typeface="Cambria"/>
                  <a:ea typeface="Cambria"/>
                  <a:cs typeface="Cambria"/>
                  <a:sym typeface="Cambria"/>
                </a:rPr>
                <a:t>Sử dụng thang điểm (ví dụ: 1-5 điểm).</a:t>
              </a:r>
              <a:endParaRPr/>
            </a:p>
            <a:p>
              <a:pPr marL="0" marR="0" lvl="0" indent="0" algn="l" rtl="0">
                <a:lnSpc>
                  <a:spcPct val="90000"/>
                </a:lnSpc>
                <a:spcBef>
                  <a:spcPts val="630"/>
                </a:spcBef>
                <a:spcAft>
                  <a:spcPts val="0"/>
                </a:spcAft>
                <a:buClr>
                  <a:srgbClr val="000000"/>
                </a:buClr>
                <a:buSzPts val="1800"/>
                <a:buFont typeface="Cambria"/>
                <a:buNone/>
              </a:pPr>
              <a:r>
                <a:rPr lang="en-US" sz="1800">
                  <a:solidFill>
                    <a:srgbClr val="000000"/>
                  </a:solidFill>
                  <a:latin typeface="Cambria"/>
                  <a:ea typeface="Cambria"/>
                  <a:cs typeface="Cambria"/>
                  <a:sym typeface="Cambria"/>
                </a:rPr>
                <a:t>Xây dựng hướng dẫn chấm điểm rõ ràng (ví dụ: 5 điểm = Rất tốt, 1 điểm = Rất kém).</a:t>
              </a:r>
              <a:endParaRPr/>
            </a:p>
            <a:p>
              <a:pPr marL="0" marR="0" lvl="0" indent="0" algn="l" rtl="0">
                <a:lnSpc>
                  <a:spcPct val="90000"/>
                </a:lnSpc>
                <a:spcBef>
                  <a:spcPts val="630"/>
                </a:spcBef>
                <a:spcAft>
                  <a:spcPts val="0"/>
                </a:spcAft>
                <a:buClr>
                  <a:schemeClr val="dk1"/>
                </a:buClr>
                <a:buSzPts val="1800"/>
                <a:buFont typeface="Calibri"/>
                <a:buNone/>
              </a:pPr>
              <a:endParaRPr sz="1800">
                <a:solidFill>
                  <a:srgbClr val="000000"/>
                </a:solidFill>
                <a:latin typeface="Cambria"/>
                <a:ea typeface="Cambria"/>
                <a:cs typeface="Cambria"/>
                <a:sym typeface="Cambria"/>
              </a:endParaRPr>
            </a:p>
          </p:txBody>
        </p:sp>
        <p:sp>
          <p:nvSpPr>
            <p:cNvPr id="260" name="Google Shape;260;p27"/>
            <p:cNvSpPr/>
            <p:nvPr/>
          </p:nvSpPr>
          <p:spPr>
            <a:xfrm>
              <a:off x="3230378" y="538919"/>
              <a:ext cx="7799054" cy="1475536"/>
            </a:xfrm>
            <a:prstGeom prst="rightArrow">
              <a:avLst>
                <a:gd name="adj1" fmla="val 50000"/>
                <a:gd name="adj2" fmla="val 50000"/>
              </a:avLst>
            </a:prstGeom>
            <a:solidFill>
              <a:srgbClr val="08D0D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261;p27"/>
            <p:cNvSpPr txBox="1"/>
            <p:nvPr/>
          </p:nvSpPr>
          <p:spPr>
            <a:xfrm>
              <a:off x="3230378" y="907803"/>
              <a:ext cx="7430170" cy="737768"/>
            </a:xfrm>
            <a:prstGeom prst="rect">
              <a:avLst/>
            </a:prstGeom>
            <a:noFill/>
            <a:ln>
              <a:noFill/>
            </a:ln>
          </p:spPr>
          <p:txBody>
            <a:bodyPr spcFirstLastPara="1" wrap="square" lIns="68575" tIns="68575" rIns="254000" bIns="234225" anchor="ctr" anchorCtr="0">
              <a:noAutofit/>
            </a:bodyPr>
            <a:lstStyle/>
            <a:p>
              <a:pPr marL="0" marR="0" lvl="0" indent="0" algn="l" rtl="0">
                <a:lnSpc>
                  <a:spcPct val="90000"/>
                </a:lnSpc>
                <a:spcBef>
                  <a:spcPts val="0"/>
                </a:spcBef>
                <a:spcAft>
                  <a:spcPts val="0"/>
                </a:spcAft>
                <a:buClr>
                  <a:srgbClr val="FFFFFF"/>
                </a:buClr>
                <a:buSzPts val="1800"/>
                <a:buFont typeface="Cambria"/>
                <a:buNone/>
              </a:pPr>
              <a:r>
                <a:rPr lang="en-US" sz="1800" b="1">
                  <a:solidFill>
                    <a:srgbClr val="FFFFFF"/>
                  </a:solidFill>
                  <a:latin typeface="Cambria"/>
                  <a:ea typeface="Cambria"/>
                  <a:cs typeface="Cambria"/>
                  <a:sym typeface="Cambria"/>
                </a:rPr>
                <a:t>Bước 2: Gán trọng số cho từng mục lớn</a:t>
              </a:r>
              <a:endParaRPr sz="1800">
                <a:solidFill>
                  <a:srgbClr val="FFFFFF"/>
                </a:solidFill>
                <a:latin typeface="Cambria"/>
                <a:ea typeface="Cambria"/>
                <a:cs typeface="Cambria"/>
                <a:sym typeface="Cambria"/>
              </a:endParaRPr>
            </a:p>
          </p:txBody>
        </p:sp>
        <p:sp>
          <p:nvSpPr>
            <p:cNvPr id="262" name="Google Shape;262;p27"/>
            <p:cNvSpPr/>
            <p:nvPr/>
          </p:nvSpPr>
          <p:spPr>
            <a:xfrm>
              <a:off x="3230378" y="1679178"/>
              <a:ext cx="2336169" cy="2659731"/>
            </a:xfrm>
            <a:prstGeom prst="rect">
              <a:avLst/>
            </a:prstGeom>
            <a:solidFill>
              <a:srgbClr val="FFFFFF"/>
            </a:solidFill>
            <a:ln w="25400" cap="flat" cmpd="sng">
              <a:solidFill>
                <a:srgbClr val="08D0D9"/>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263;p27"/>
            <p:cNvSpPr txBox="1"/>
            <p:nvPr/>
          </p:nvSpPr>
          <p:spPr>
            <a:xfrm>
              <a:off x="3230378" y="1679178"/>
              <a:ext cx="2336169" cy="2659731"/>
            </a:xfrm>
            <a:prstGeom prst="rect">
              <a:avLst/>
            </a:prstGeom>
            <a:noFill/>
            <a:ln>
              <a:noFill/>
            </a:ln>
          </p:spPr>
          <p:txBody>
            <a:bodyPr spcFirstLastPara="1" wrap="square" lIns="68575" tIns="68575" rIns="68575" bIns="68575" anchor="t" anchorCtr="0">
              <a:noAutofit/>
            </a:bodyPr>
            <a:lstStyle/>
            <a:p>
              <a:pPr marL="0" marR="0" lvl="0" indent="0" algn="l" rtl="0">
                <a:lnSpc>
                  <a:spcPct val="90000"/>
                </a:lnSpc>
                <a:spcBef>
                  <a:spcPts val="0"/>
                </a:spcBef>
                <a:spcAft>
                  <a:spcPts val="0"/>
                </a:spcAft>
                <a:buClr>
                  <a:srgbClr val="000000"/>
                </a:buClr>
                <a:buSzPts val="1800"/>
                <a:buFont typeface="Cambria"/>
                <a:buNone/>
              </a:pPr>
              <a:r>
                <a:rPr lang="en-US" sz="1800">
                  <a:solidFill>
                    <a:srgbClr val="000000"/>
                  </a:solidFill>
                  <a:latin typeface="Cambria"/>
                  <a:ea typeface="Cambria"/>
                  <a:cs typeface="Cambria"/>
                  <a:sym typeface="Cambria"/>
                </a:rPr>
                <a:t>Trọng số phản ánh mức độ quan trọng của từng mục.</a:t>
              </a:r>
              <a:endParaRPr/>
            </a:p>
            <a:p>
              <a:pPr marL="0" marR="0" lvl="0" indent="0" algn="l" rtl="0">
                <a:lnSpc>
                  <a:spcPct val="90000"/>
                </a:lnSpc>
                <a:spcBef>
                  <a:spcPts val="630"/>
                </a:spcBef>
                <a:spcAft>
                  <a:spcPts val="0"/>
                </a:spcAft>
                <a:buClr>
                  <a:srgbClr val="000000"/>
                </a:buClr>
                <a:buSzPts val="1800"/>
                <a:buFont typeface="Cambria"/>
                <a:buNone/>
              </a:pPr>
              <a:r>
                <a:rPr lang="en-US" sz="1800" i="1">
                  <a:solidFill>
                    <a:srgbClr val="000000"/>
                  </a:solidFill>
                  <a:latin typeface="Cambria"/>
                  <a:ea typeface="Cambria"/>
                  <a:cs typeface="Cambria"/>
                  <a:sym typeface="Cambria"/>
                </a:rPr>
                <a:t>Ví dụ:</a:t>
              </a:r>
              <a:r>
                <a:rPr lang="en-US" sz="1800">
                  <a:solidFill>
                    <a:srgbClr val="000000"/>
                  </a:solidFill>
                  <a:latin typeface="Cambria"/>
                  <a:ea typeface="Cambria"/>
                  <a:cs typeface="Cambria"/>
                  <a:sym typeface="Cambria"/>
                </a:rPr>
                <a:t> Tài chính (30%), Kỹ thuật (25%), Phân loại xanh (20%), ESG (15%), Chủ đầu tư (10%).</a:t>
              </a:r>
              <a:endParaRPr/>
            </a:p>
          </p:txBody>
        </p:sp>
        <p:sp>
          <p:nvSpPr>
            <p:cNvPr id="264" name="Google Shape;264;p27"/>
            <p:cNvSpPr/>
            <p:nvPr/>
          </p:nvSpPr>
          <p:spPr>
            <a:xfrm>
              <a:off x="5566547" y="1030590"/>
              <a:ext cx="5462885" cy="1475536"/>
            </a:xfrm>
            <a:prstGeom prst="rightArrow">
              <a:avLst>
                <a:gd name="adj1" fmla="val 50000"/>
                <a:gd name="adj2" fmla="val 50000"/>
              </a:avLst>
            </a:prstGeom>
            <a:solidFill>
              <a:srgbClr val="0DCF99"/>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5" name="Google Shape;265;p27"/>
            <p:cNvSpPr txBox="1"/>
            <p:nvPr/>
          </p:nvSpPr>
          <p:spPr>
            <a:xfrm>
              <a:off x="5566547" y="1399474"/>
              <a:ext cx="5094001" cy="737768"/>
            </a:xfrm>
            <a:prstGeom prst="rect">
              <a:avLst/>
            </a:prstGeom>
            <a:noFill/>
            <a:ln>
              <a:noFill/>
            </a:ln>
          </p:spPr>
          <p:txBody>
            <a:bodyPr spcFirstLastPara="1" wrap="square" lIns="68575" tIns="68575" rIns="254000" bIns="234225" anchor="ctr" anchorCtr="0">
              <a:noAutofit/>
            </a:bodyPr>
            <a:lstStyle/>
            <a:p>
              <a:pPr marL="0" marR="0" lvl="0" indent="0" algn="l" rtl="0">
                <a:lnSpc>
                  <a:spcPct val="90000"/>
                </a:lnSpc>
                <a:spcBef>
                  <a:spcPts val="0"/>
                </a:spcBef>
                <a:spcAft>
                  <a:spcPts val="0"/>
                </a:spcAft>
                <a:buClr>
                  <a:srgbClr val="FFFFFF"/>
                </a:buClr>
                <a:buSzPts val="1800"/>
                <a:buFont typeface="Cambria"/>
                <a:buNone/>
              </a:pPr>
              <a:r>
                <a:rPr lang="en-US" sz="1800" b="1">
                  <a:solidFill>
                    <a:srgbClr val="FFFFFF"/>
                  </a:solidFill>
                  <a:latin typeface="Cambria"/>
                  <a:ea typeface="Cambria"/>
                  <a:cs typeface="Cambria"/>
                  <a:sym typeface="Cambria"/>
                </a:rPr>
                <a:t>Bước 3: Tính tổng điểm</a:t>
              </a:r>
              <a:endParaRPr sz="1800">
                <a:solidFill>
                  <a:srgbClr val="FFFFFF"/>
                </a:solidFill>
                <a:latin typeface="Cambria"/>
                <a:ea typeface="Cambria"/>
                <a:cs typeface="Cambria"/>
                <a:sym typeface="Cambria"/>
              </a:endParaRPr>
            </a:p>
          </p:txBody>
        </p:sp>
        <p:sp>
          <p:nvSpPr>
            <p:cNvPr id="266" name="Google Shape;266;p27"/>
            <p:cNvSpPr/>
            <p:nvPr/>
          </p:nvSpPr>
          <p:spPr>
            <a:xfrm>
              <a:off x="5566547" y="2170849"/>
              <a:ext cx="2336169" cy="2677515"/>
            </a:xfrm>
            <a:prstGeom prst="rect">
              <a:avLst/>
            </a:prstGeom>
            <a:solidFill>
              <a:srgbClr val="FFFFFF"/>
            </a:solidFill>
            <a:ln w="25400" cap="flat" cmpd="sng">
              <a:solidFill>
                <a:srgbClr val="0DCF99"/>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7" name="Google Shape;267;p27"/>
            <p:cNvSpPr txBox="1"/>
            <p:nvPr/>
          </p:nvSpPr>
          <p:spPr>
            <a:xfrm>
              <a:off x="5566547" y="2170849"/>
              <a:ext cx="2336169" cy="2677515"/>
            </a:xfrm>
            <a:prstGeom prst="rect">
              <a:avLst/>
            </a:prstGeom>
            <a:noFill/>
            <a:ln>
              <a:noFill/>
            </a:ln>
          </p:spPr>
          <p:txBody>
            <a:bodyPr spcFirstLastPara="1" wrap="square" lIns="68575" tIns="68575" rIns="68575" bIns="68575" anchor="t" anchorCtr="0">
              <a:noAutofit/>
            </a:bodyPr>
            <a:lstStyle/>
            <a:p>
              <a:pPr marL="0" marR="0" lvl="0" indent="0" algn="l" rtl="0">
                <a:lnSpc>
                  <a:spcPct val="90000"/>
                </a:lnSpc>
                <a:spcBef>
                  <a:spcPts val="0"/>
                </a:spcBef>
                <a:spcAft>
                  <a:spcPts val="0"/>
                </a:spcAft>
                <a:buClr>
                  <a:srgbClr val="000000"/>
                </a:buClr>
                <a:buSzPts val="1800"/>
                <a:buFont typeface="Cambria"/>
                <a:buNone/>
              </a:pPr>
              <a:r>
                <a:rPr lang="en-US" sz="1800">
                  <a:solidFill>
                    <a:srgbClr val="000000"/>
                  </a:solidFill>
                  <a:latin typeface="Cambria"/>
                  <a:ea typeface="Cambria"/>
                  <a:cs typeface="Cambria"/>
                  <a:sym typeface="Cambria"/>
                </a:rPr>
                <a:t>Tổng điểm = Σ (Điểm tiêu chí * Trọng số)</a:t>
              </a:r>
              <a:endParaRPr/>
            </a:p>
          </p:txBody>
        </p:sp>
        <p:sp>
          <p:nvSpPr>
            <p:cNvPr id="268" name="Google Shape;268;p27"/>
            <p:cNvSpPr/>
            <p:nvPr/>
          </p:nvSpPr>
          <p:spPr>
            <a:xfrm>
              <a:off x="7902716" y="1522261"/>
              <a:ext cx="3126716" cy="1475536"/>
            </a:xfrm>
            <a:prstGeom prst="rightArrow">
              <a:avLst>
                <a:gd name="adj1" fmla="val 50000"/>
                <a:gd name="adj2" fmla="val 50000"/>
              </a:avLst>
            </a:prstGeom>
            <a:solidFill>
              <a:srgbClr val="7CCA62"/>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269;p27"/>
            <p:cNvSpPr txBox="1"/>
            <p:nvPr/>
          </p:nvSpPr>
          <p:spPr>
            <a:xfrm>
              <a:off x="7902716" y="1891145"/>
              <a:ext cx="2757832" cy="737768"/>
            </a:xfrm>
            <a:prstGeom prst="rect">
              <a:avLst/>
            </a:prstGeom>
            <a:noFill/>
            <a:ln>
              <a:noFill/>
            </a:ln>
          </p:spPr>
          <p:txBody>
            <a:bodyPr spcFirstLastPara="1" wrap="square" lIns="68575" tIns="68575" rIns="254000" bIns="234225" anchor="ctr" anchorCtr="0">
              <a:noAutofit/>
            </a:bodyPr>
            <a:lstStyle/>
            <a:p>
              <a:pPr marL="0" marR="0" lvl="0" indent="0" algn="l" rtl="0">
                <a:lnSpc>
                  <a:spcPct val="90000"/>
                </a:lnSpc>
                <a:spcBef>
                  <a:spcPts val="0"/>
                </a:spcBef>
                <a:spcAft>
                  <a:spcPts val="0"/>
                </a:spcAft>
                <a:buClr>
                  <a:srgbClr val="FFFFFF"/>
                </a:buClr>
                <a:buSzPts val="1800"/>
                <a:buFont typeface="Cambria"/>
                <a:buNone/>
              </a:pPr>
              <a:r>
                <a:rPr lang="en-US" sz="1800" b="1">
                  <a:solidFill>
                    <a:srgbClr val="FFFFFF"/>
                  </a:solidFill>
                  <a:latin typeface="Cambria"/>
                  <a:ea typeface="Cambria"/>
                  <a:cs typeface="Cambria"/>
                  <a:sym typeface="Cambria"/>
                </a:rPr>
                <a:t>Bước 4: Xếp hạng dự án</a:t>
              </a:r>
              <a:endParaRPr sz="1800">
                <a:solidFill>
                  <a:srgbClr val="FFFFFF"/>
                </a:solidFill>
                <a:latin typeface="Cambria"/>
                <a:ea typeface="Cambria"/>
                <a:cs typeface="Cambria"/>
                <a:sym typeface="Cambria"/>
              </a:endParaRPr>
            </a:p>
          </p:txBody>
        </p:sp>
        <p:sp>
          <p:nvSpPr>
            <p:cNvPr id="270" name="Google Shape;270;p27"/>
            <p:cNvSpPr/>
            <p:nvPr/>
          </p:nvSpPr>
          <p:spPr>
            <a:xfrm>
              <a:off x="7902716" y="2662520"/>
              <a:ext cx="2357452" cy="2708898"/>
            </a:xfrm>
            <a:prstGeom prst="rect">
              <a:avLst/>
            </a:prstGeom>
            <a:solidFill>
              <a:srgbClr val="FFFFFF"/>
            </a:solidFill>
            <a:ln w="25400" cap="flat" cmpd="sng">
              <a:solidFill>
                <a:srgbClr val="7CCA6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271;p27"/>
            <p:cNvSpPr txBox="1"/>
            <p:nvPr/>
          </p:nvSpPr>
          <p:spPr>
            <a:xfrm>
              <a:off x="7902716" y="2662520"/>
              <a:ext cx="2357452" cy="2708898"/>
            </a:xfrm>
            <a:prstGeom prst="rect">
              <a:avLst/>
            </a:prstGeom>
            <a:noFill/>
            <a:ln>
              <a:noFill/>
            </a:ln>
          </p:spPr>
          <p:txBody>
            <a:bodyPr spcFirstLastPara="1" wrap="square" lIns="68575" tIns="68575" rIns="68575" bIns="68575" anchor="t" anchorCtr="0">
              <a:noAutofit/>
            </a:bodyPr>
            <a:lstStyle/>
            <a:p>
              <a:pPr marL="0" marR="0" lvl="0" indent="0" algn="l" rtl="0">
                <a:lnSpc>
                  <a:spcPct val="90000"/>
                </a:lnSpc>
                <a:spcBef>
                  <a:spcPts val="0"/>
                </a:spcBef>
                <a:spcAft>
                  <a:spcPts val="0"/>
                </a:spcAft>
                <a:buClr>
                  <a:srgbClr val="000000"/>
                </a:buClr>
                <a:buSzPts val="1800"/>
                <a:buFont typeface="Cambria"/>
                <a:buNone/>
              </a:pPr>
              <a:r>
                <a:rPr lang="en-US" sz="1800">
                  <a:solidFill>
                    <a:srgbClr val="000000"/>
                  </a:solidFill>
                  <a:latin typeface="Cambria"/>
                  <a:ea typeface="Cambria"/>
                  <a:cs typeface="Cambria"/>
                  <a:sym typeface="Cambria"/>
                </a:rPr>
                <a:t>Dựa trên tổng điểm để xếp hạng (ví dụ: A, B, C) hoặc so sánh với điểm sàn.</a:t>
              </a:r>
              <a:endParaRPr/>
            </a:p>
          </p:txBody>
        </p:sp>
      </p:grpSp>
      <p:sp>
        <p:nvSpPr>
          <p:cNvPr id="272" name="Google Shape;272;p2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27</a:t>
            </a:fld>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p28"/>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XÁC ĐỊNH TỶ LỆ TÀI TRỢ &amp; LÃI SUẤT</a:t>
            </a:r>
            <a:endParaRPr sz="3200" b="1" i="0" u="none" strike="noStrike" cap="none">
              <a:solidFill>
                <a:schemeClr val="lt1"/>
              </a:solidFill>
              <a:latin typeface="Cambria"/>
              <a:ea typeface="Cambria"/>
              <a:cs typeface="Cambria"/>
              <a:sym typeface="Cambria"/>
            </a:endParaRPr>
          </a:p>
        </p:txBody>
      </p:sp>
      <p:sp>
        <p:nvSpPr>
          <p:cNvPr id="278" name="Google Shape;278;p28"/>
          <p:cNvSpPr txBox="1"/>
          <p:nvPr/>
        </p:nvSpPr>
        <p:spPr>
          <a:xfrm>
            <a:off x="632792" y="2071867"/>
            <a:ext cx="10926416" cy="39196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2000"/>
              <a:buFont typeface="Arial"/>
              <a:buNone/>
            </a:pPr>
            <a:endParaRPr sz="2000">
              <a:solidFill>
                <a:srgbClr val="000000"/>
              </a:solidFill>
              <a:latin typeface="Cambria"/>
              <a:ea typeface="Cambria"/>
              <a:cs typeface="Cambria"/>
              <a:sym typeface="Cambria"/>
            </a:endParaRPr>
          </a:p>
          <a:p>
            <a:pPr marL="742950" marR="0" lvl="1" indent="-285750" algn="l" rtl="0">
              <a:lnSpc>
                <a:spcPct val="115000"/>
              </a:lnSpc>
              <a:spcBef>
                <a:spcPts val="0"/>
              </a:spcBef>
              <a:spcAft>
                <a:spcPts val="0"/>
              </a:spcAft>
              <a:buClr>
                <a:srgbClr val="000000"/>
              </a:buClr>
              <a:buSzPts val="1000"/>
              <a:buFont typeface="Courier New"/>
              <a:buChar char="o"/>
            </a:pPr>
            <a:r>
              <a:rPr lang="en-US" sz="2000" b="0" i="0" u="none" strike="noStrike" cap="none">
                <a:solidFill>
                  <a:srgbClr val="000000"/>
                </a:solidFill>
                <a:latin typeface="Cambria"/>
                <a:ea typeface="Cambria"/>
                <a:cs typeface="Cambria"/>
                <a:sym typeface="Cambria"/>
              </a:rPr>
              <a:t>Tổng điểm từ bảng tiêu chí là cơ sở để đưa ra các điều kiện tín dụng.</a:t>
            </a:r>
            <a:endParaRPr/>
          </a:p>
          <a:p>
            <a:pPr marL="742950" marR="0" lvl="1" indent="-285750" algn="l" rtl="0">
              <a:lnSpc>
                <a:spcPct val="115000"/>
              </a:lnSpc>
              <a:spcBef>
                <a:spcPts val="800"/>
              </a:spcBef>
              <a:spcAft>
                <a:spcPts val="0"/>
              </a:spcAft>
              <a:buClr>
                <a:srgbClr val="000000"/>
              </a:buClr>
              <a:buSzPts val="1000"/>
              <a:buFont typeface="Courier New"/>
              <a:buChar char="o"/>
            </a:pPr>
            <a:r>
              <a:rPr lang="en-US" sz="2000" b="1" i="0" u="none" strike="noStrike" cap="none">
                <a:solidFill>
                  <a:srgbClr val="000000"/>
                </a:solidFill>
                <a:latin typeface="Cambria"/>
                <a:ea typeface="Cambria"/>
                <a:cs typeface="Cambria"/>
                <a:sym typeface="Cambria"/>
              </a:rPr>
              <a:t>Nguyên tắc:</a:t>
            </a:r>
            <a:r>
              <a:rPr lang="en-US" sz="2000" b="0" i="0" u="none" strike="noStrike" cap="none">
                <a:solidFill>
                  <a:srgbClr val="000000"/>
                </a:solidFill>
                <a:latin typeface="Cambria"/>
                <a:ea typeface="Cambria"/>
                <a:cs typeface="Cambria"/>
                <a:sym typeface="Cambria"/>
              </a:rPr>
              <a:t> Dự án càng "xanh", rủi ro càng thấp thì càng được ưu đãi.</a:t>
            </a:r>
            <a:endParaRPr/>
          </a:p>
          <a:p>
            <a:pPr marL="457200" marR="0" lvl="1" indent="0" algn="l" rtl="0">
              <a:lnSpc>
                <a:spcPct val="115000"/>
              </a:lnSpc>
              <a:spcBef>
                <a:spcPts val="800"/>
              </a:spcBef>
              <a:spcAft>
                <a:spcPts val="0"/>
              </a:spcAft>
              <a:buClr>
                <a:srgbClr val="000000"/>
              </a:buClr>
              <a:buSzPts val="1000"/>
              <a:buFont typeface="Arial"/>
              <a:buNone/>
            </a:pPr>
            <a:endParaRPr sz="2000" b="0" i="0" u="none" strike="noStrike" cap="none">
              <a:solidFill>
                <a:srgbClr val="000000"/>
              </a:solidFill>
              <a:latin typeface="Cambria"/>
              <a:ea typeface="Cambria"/>
              <a:cs typeface="Cambria"/>
              <a:sym typeface="Cambria"/>
            </a:endParaRPr>
          </a:p>
          <a:p>
            <a:pPr marL="742950" marR="0" lvl="1" indent="-285750" algn="l" rtl="0">
              <a:lnSpc>
                <a:spcPct val="115000"/>
              </a:lnSpc>
              <a:spcBef>
                <a:spcPts val="800"/>
              </a:spcBef>
              <a:spcAft>
                <a:spcPts val="0"/>
              </a:spcAft>
              <a:buClr>
                <a:srgbClr val="000000"/>
              </a:buClr>
              <a:buSzPts val="1000"/>
              <a:buFont typeface="Courier New"/>
              <a:buChar char="o"/>
            </a:pPr>
            <a:r>
              <a:rPr lang="en-US" sz="2000" b="1" i="0" u="none" strike="noStrike" cap="none">
                <a:solidFill>
                  <a:srgbClr val="000000"/>
                </a:solidFill>
                <a:latin typeface="Cambria"/>
                <a:ea typeface="Cambria"/>
                <a:cs typeface="Cambria"/>
                <a:sym typeface="Cambria"/>
              </a:rPr>
              <a:t>Ví dụ về một chính sách nội bộ:</a:t>
            </a:r>
            <a:endParaRPr sz="2000" b="0" i="0" u="none" strike="noStrike" cap="none">
              <a:solidFill>
                <a:srgbClr val="000000"/>
              </a:solidFill>
              <a:latin typeface="Cambria"/>
              <a:ea typeface="Cambria"/>
              <a:cs typeface="Cambria"/>
              <a:sym typeface="Cambria"/>
            </a:endParaRPr>
          </a:p>
          <a:p>
            <a:pPr marL="1143000" marR="0" lvl="2" indent="-228600" algn="l" rtl="0">
              <a:lnSpc>
                <a:spcPct val="115000"/>
              </a:lnSpc>
              <a:spcBef>
                <a:spcPts val="800"/>
              </a:spcBef>
              <a:spcAft>
                <a:spcPts val="0"/>
              </a:spcAft>
              <a:buClr>
                <a:srgbClr val="000000"/>
              </a:buClr>
              <a:buSzPts val="1000"/>
              <a:buFont typeface="Noto Sans Symbols"/>
              <a:buChar char="▪"/>
            </a:pPr>
            <a:r>
              <a:rPr lang="en-US" sz="2000" b="0" i="0" u="none" strike="noStrike" cap="none">
                <a:solidFill>
                  <a:srgbClr val="000000"/>
                </a:solidFill>
                <a:latin typeface="Cambria"/>
                <a:ea typeface="Cambria"/>
                <a:cs typeface="Cambria"/>
                <a:sym typeface="Cambria"/>
              </a:rPr>
              <a:t>Hạng A (Điểm &gt; 85): Lãi suất ưu đãi 1.5%/năm, tài trợ đến 80% tổng vốn đầu tư.</a:t>
            </a:r>
            <a:endParaRPr/>
          </a:p>
          <a:p>
            <a:pPr marL="1143000" marR="0" lvl="2" indent="-228600" algn="l" rtl="0">
              <a:lnSpc>
                <a:spcPct val="115000"/>
              </a:lnSpc>
              <a:spcBef>
                <a:spcPts val="800"/>
              </a:spcBef>
              <a:spcAft>
                <a:spcPts val="0"/>
              </a:spcAft>
              <a:buClr>
                <a:srgbClr val="000000"/>
              </a:buClr>
              <a:buSzPts val="1000"/>
              <a:buFont typeface="Noto Sans Symbols"/>
              <a:buChar char="▪"/>
            </a:pPr>
            <a:r>
              <a:rPr lang="en-US" sz="2000" b="0" i="0" u="none" strike="noStrike" cap="none">
                <a:solidFill>
                  <a:srgbClr val="000000"/>
                </a:solidFill>
                <a:latin typeface="Cambria"/>
                <a:ea typeface="Cambria"/>
                <a:cs typeface="Cambria"/>
                <a:sym typeface="Cambria"/>
              </a:rPr>
              <a:t>Hạng B (Điểm 70-85): Lãi suất ưu đãi 1.0%/năm, tài trợ đến 70%.</a:t>
            </a:r>
            <a:endParaRPr/>
          </a:p>
          <a:p>
            <a:pPr marL="1143000" marR="0" lvl="2" indent="-228600" algn="l" rtl="0">
              <a:lnSpc>
                <a:spcPct val="115000"/>
              </a:lnSpc>
              <a:spcBef>
                <a:spcPts val="800"/>
              </a:spcBef>
              <a:spcAft>
                <a:spcPts val="0"/>
              </a:spcAft>
              <a:buClr>
                <a:srgbClr val="000000"/>
              </a:buClr>
              <a:buSzPts val="1000"/>
              <a:buFont typeface="Noto Sans Symbols"/>
              <a:buChar char="▪"/>
            </a:pPr>
            <a:r>
              <a:rPr lang="en-US" sz="2000" b="0" i="0" u="none" strike="noStrike" cap="none">
                <a:solidFill>
                  <a:srgbClr val="000000"/>
                </a:solidFill>
                <a:latin typeface="Cambria"/>
                <a:ea typeface="Cambria"/>
                <a:cs typeface="Cambria"/>
                <a:sym typeface="Cambria"/>
              </a:rPr>
              <a:t>Hạng C (Điểm 50-70): Cân nhắc tài trợ với lãi suất thông thường, tỷ lệ tài trợ thấp.</a:t>
            </a:r>
            <a:endParaRPr/>
          </a:p>
          <a:p>
            <a:pPr marL="1143000" marR="0" lvl="2" indent="-228600" algn="l" rtl="0">
              <a:lnSpc>
                <a:spcPct val="115000"/>
              </a:lnSpc>
              <a:spcBef>
                <a:spcPts val="800"/>
              </a:spcBef>
              <a:spcAft>
                <a:spcPts val="0"/>
              </a:spcAft>
              <a:buClr>
                <a:srgbClr val="000000"/>
              </a:buClr>
              <a:buSzPts val="1000"/>
              <a:buFont typeface="Noto Sans Symbols"/>
              <a:buChar char="▪"/>
            </a:pPr>
            <a:r>
              <a:rPr lang="en-US" sz="2000" b="0" i="0" u="none" strike="noStrike" cap="none">
                <a:solidFill>
                  <a:srgbClr val="000000"/>
                </a:solidFill>
                <a:latin typeface="Cambria"/>
                <a:ea typeface="Cambria"/>
                <a:cs typeface="Cambria"/>
                <a:sym typeface="Cambria"/>
              </a:rPr>
              <a:t>Dưới 50 điểm: Từ chối.</a:t>
            </a:r>
            <a:endParaRPr/>
          </a:p>
        </p:txBody>
      </p:sp>
      <p:sp>
        <p:nvSpPr>
          <p:cNvPr id="279" name="Google Shape;279;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28</a:t>
            </a:fld>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p29"/>
          <p:cNvSpPr txBox="1"/>
          <p:nvPr/>
        </p:nvSpPr>
        <p:spPr>
          <a:xfrm>
            <a:off x="838200" y="2258625"/>
            <a:ext cx="10515600" cy="4351338"/>
          </a:xfrm>
          <a:prstGeom prst="rect">
            <a:avLst/>
          </a:prstGeom>
          <a:noFill/>
          <a:ln>
            <a:noFill/>
          </a:ln>
        </p:spPr>
        <p:txBody>
          <a:bodyPr spcFirstLastPara="1" wrap="square" lIns="91425" tIns="45700" rIns="91425" bIns="45700" anchor="t" anchorCtr="0">
            <a:normAutofit/>
          </a:bodyPr>
          <a:lstStyle/>
          <a:p>
            <a:pPr marL="457200" marR="0" lvl="0" indent="-228600" algn="ctr" rtl="0">
              <a:lnSpc>
                <a:spcPct val="150000"/>
              </a:lnSpc>
              <a:spcBef>
                <a:spcPts val="1000"/>
              </a:spcBef>
              <a:spcAft>
                <a:spcPts val="0"/>
              </a:spcAft>
              <a:buClr>
                <a:schemeClr val="dk1"/>
              </a:buClr>
              <a:buSzPts val="1800"/>
              <a:buFont typeface="Arial"/>
              <a:buNone/>
            </a:pPr>
            <a:r>
              <a:rPr lang="en-US" sz="4000" b="1" i="0" u="none" strike="noStrike" cap="none">
                <a:solidFill>
                  <a:schemeClr val="dk1"/>
                </a:solidFill>
                <a:latin typeface="Cambria"/>
                <a:ea typeface="Cambria"/>
                <a:cs typeface="Cambria"/>
                <a:sym typeface="Cambria"/>
              </a:rPr>
              <a:t>1.6 TỔNG KẾT - Q&amp;A</a:t>
            </a:r>
            <a:endParaRPr sz="213200" b="1" i="0" u="none" strike="noStrike" cap="none">
              <a:solidFill>
                <a:schemeClr val="dk1"/>
              </a:solidFill>
              <a:latin typeface="Cambria"/>
              <a:ea typeface="Cambria"/>
              <a:cs typeface="Cambria"/>
              <a:sym typeface="Cambria"/>
            </a:endParaRPr>
          </a:p>
        </p:txBody>
      </p:sp>
      <p:sp>
        <p:nvSpPr>
          <p:cNvPr id="285" name="Google Shape;285;p2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29</a:t>
            </a:fld>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1"/>
        <p:cNvGrpSpPr/>
        <p:nvPr/>
      </p:nvGrpSpPr>
      <p:grpSpPr>
        <a:xfrm>
          <a:off x="0" y="0"/>
          <a:ext cx="0" cy="0"/>
          <a:chOff x="0" y="0"/>
          <a:chExt cx="0" cy="0"/>
        </a:xfrm>
      </p:grpSpPr>
      <p:sp>
        <p:nvSpPr>
          <p:cNvPr id="52" name="Google Shape;52;p3"/>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NỘI DUNG TRÌNH BÀY </a:t>
            </a:r>
            <a:endParaRPr sz="3200" b="1" i="0" u="none" strike="noStrike" cap="none">
              <a:solidFill>
                <a:schemeClr val="lt1"/>
              </a:solidFill>
              <a:latin typeface="Cambria"/>
              <a:ea typeface="Cambria"/>
              <a:cs typeface="Cambria"/>
              <a:sym typeface="Cambria"/>
            </a:endParaRPr>
          </a:p>
        </p:txBody>
      </p:sp>
      <p:grpSp>
        <p:nvGrpSpPr>
          <p:cNvPr id="53" name="Google Shape;53;p3"/>
          <p:cNvGrpSpPr/>
          <p:nvPr/>
        </p:nvGrpSpPr>
        <p:grpSpPr>
          <a:xfrm>
            <a:off x="2032000" y="2309791"/>
            <a:ext cx="8128000" cy="4266000"/>
            <a:chOff x="0" y="23791"/>
            <a:chExt cx="8128000" cy="4266000"/>
          </a:xfrm>
        </p:grpSpPr>
        <p:sp>
          <p:nvSpPr>
            <p:cNvPr id="54" name="Google Shape;54;p3"/>
            <p:cNvSpPr/>
            <p:nvPr/>
          </p:nvSpPr>
          <p:spPr>
            <a:xfrm>
              <a:off x="0" y="761791"/>
              <a:ext cx="8128000" cy="1260000"/>
            </a:xfrm>
            <a:prstGeom prst="rect">
              <a:avLst/>
            </a:prstGeom>
            <a:solidFill>
              <a:srgbClr val="CAD4E8">
                <a:alpha val="89803"/>
              </a:srgbClr>
            </a:solidFill>
            <a:ln w="25400" cap="flat" cmpd="sng">
              <a:solidFill>
                <a:srgbClr val="0D6DC5"/>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5;p3"/>
            <p:cNvSpPr/>
            <p:nvPr/>
          </p:nvSpPr>
          <p:spPr>
            <a:xfrm>
              <a:off x="406400" y="23791"/>
              <a:ext cx="5689600" cy="1476000"/>
            </a:xfrm>
            <a:prstGeom prst="roundRect">
              <a:avLst>
                <a:gd name="adj" fmla="val 16667"/>
              </a:avLst>
            </a:prstGeom>
            <a:solidFill>
              <a:srgbClr val="FFFFFF"/>
            </a:solid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p3"/>
            <p:cNvSpPr txBox="1"/>
            <p:nvPr/>
          </p:nvSpPr>
          <p:spPr>
            <a:xfrm>
              <a:off x="478452" y="95843"/>
              <a:ext cx="5545496" cy="1331896"/>
            </a:xfrm>
            <a:prstGeom prst="rect">
              <a:avLst/>
            </a:prstGeom>
            <a:noFill/>
            <a:ln>
              <a:noFill/>
            </a:ln>
          </p:spPr>
          <p:txBody>
            <a:bodyPr spcFirstLastPara="1" wrap="square" lIns="215050" tIns="0" rIns="215050" bIns="0" anchor="ctr" anchorCtr="0">
              <a:noAutofit/>
            </a:bodyPr>
            <a:lstStyle/>
            <a:p>
              <a:pPr marL="0" marR="0" lvl="0" indent="0" algn="l" rtl="0">
                <a:lnSpc>
                  <a:spcPct val="100000"/>
                </a:lnSpc>
                <a:spcBef>
                  <a:spcPts val="0"/>
                </a:spcBef>
                <a:spcAft>
                  <a:spcPts val="0"/>
                </a:spcAft>
                <a:buClr>
                  <a:srgbClr val="000000"/>
                </a:buClr>
                <a:buSzPts val="2200"/>
                <a:buFont typeface="Cambria"/>
                <a:buNone/>
              </a:pPr>
              <a:r>
                <a:rPr lang="en-US" sz="2200" b="0">
                  <a:solidFill>
                    <a:srgbClr val="000000"/>
                  </a:solidFill>
                  <a:latin typeface="Cambria"/>
                  <a:ea typeface="Cambria"/>
                  <a:cs typeface="Cambria"/>
                  <a:sym typeface="Cambria"/>
                </a:rPr>
                <a:t>1 - ĐÁNH GIÁ TÍNH KHẢ THI VỀ DỰ ÁN TÍN DỤNG XANH</a:t>
              </a:r>
              <a:endParaRPr/>
            </a:p>
          </p:txBody>
        </p:sp>
        <p:sp>
          <p:nvSpPr>
            <p:cNvPr id="57" name="Google Shape;57;p3"/>
            <p:cNvSpPr/>
            <p:nvPr/>
          </p:nvSpPr>
          <p:spPr>
            <a:xfrm>
              <a:off x="0" y="3029791"/>
              <a:ext cx="8128000" cy="1260000"/>
            </a:xfrm>
            <a:prstGeom prst="rect">
              <a:avLst/>
            </a:prstGeom>
            <a:solidFill>
              <a:srgbClr val="CAD4E8">
                <a:alpha val="89803"/>
              </a:srgbClr>
            </a:solidFill>
            <a:ln w="25400" cap="flat" cmpd="sng">
              <a:solidFill>
                <a:srgbClr val="0D6DC5"/>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8;p3"/>
            <p:cNvSpPr/>
            <p:nvPr/>
          </p:nvSpPr>
          <p:spPr>
            <a:xfrm>
              <a:off x="406400" y="2291791"/>
              <a:ext cx="5689600" cy="1476000"/>
            </a:xfrm>
            <a:prstGeom prst="roundRect">
              <a:avLst>
                <a:gd name="adj" fmla="val 16667"/>
              </a:avLst>
            </a:prstGeom>
            <a:solidFill>
              <a:srgbClr val="FFFFFF"/>
            </a:solid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9;p3"/>
            <p:cNvSpPr txBox="1"/>
            <p:nvPr/>
          </p:nvSpPr>
          <p:spPr>
            <a:xfrm>
              <a:off x="478452" y="2363843"/>
              <a:ext cx="5545496" cy="1331896"/>
            </a:xfrm>
            <a:prstGeom prst="rect">
              <a:avLst/>
            </a:prstGeom>
            <a:noFill/>
            <a:ln>
              <a:noFill/>
            </a:ln>
          </p:spPr>
          <p:txBody>
            <a:bodyPr spcFirstLastPara="1" wrap="square" lIns="215050" tIns="0" rIns="215050" bIns="0" anchor="ctr" anchorCtr="0">
              <a:noAutofit/>
            </a:bodyPr>
            <a:lstStyle/>
            <a:p>
              <a:pPr marL="0" marR="0" lvl="0" indent="0" algn="l" rtl="0">
                <a:lnSpc>
                  <a:spcPct val="100000"/>
                </a:lnSpc>
                <a:spcBef>
                  <a:spcPts val="0"/>
                </a:spcBef>
                <a:spcAft>
                  <a:spcPts val="0"/>
                </a:spcAft>
                <a:buClr>
                  <a:srgbClr val="000000"/>
                </a:buClr>
                <a:buSzPts val="2200"/>
                <a:buFont typeface="Cambria"/>
                <a:buNone/>
              </a:pPr>
              <a:r>
                <a:rPr lang="en-US" sz="2200" b="0">
                  <a:solidFill>
                    <a:srgbClr val="000000"/>
                  </a:solidFill>
                  <a:latin typeface="Cambria"/>
                  <a:ea typeface="Cambria"/>
                  <a:cs typeface="Cambria"/>
                  <a:sym typeface="Cambria"/>
                </a:rPr>
                <a:t>2 – BÀI TẬP THỰC HÀNH</a:t>
              </a:r>
              <a:endParaRPr/>
            </a:p>
          </p:txBody>
        </p:sp>
      </p:grpSp>
      <p:sp>
        <p:nvSpPr>
          <p:cNvPr id="60" name="Google Shape;60;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a:t>
            </a:fld>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p30"/>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TÓM TẮT CÁC ĐIỂM CHÍNH</a:t>
            </a:r>
            <a:endParaRPr sz="3200" b="1" i="0" u="none" strike="noStrike" cap="none">
              <a:solidFill>
                <a:schemeClr val="lt1"/>
              </a:solidFill>
              <a:latin typeface="Cambria"/>
              <a:ea typeface="Cambria"/>
              <a:cs typeface="Cambria"/>
              <a:sym typeface="Cambria"/>
            </a:endParaRPr>
          </a:p>
        </p:txBody>
      </p:sp>
      <p:sp>
        <p:nvSpPr>
          <p:cNvPr id="291" name="Google Shape;291;p30"/>
          <p:cNvSpPr txBox="1"/>
          <p:nvPr/>
        </p:nvSpPr>
        <p:spPr>
          <a:xfrm>
            <a:off x="443109" y="2094452"/>
            <a:ext cx="10992678" cy="4763548"/>
          </a:xfrm>
          <a:prstGeom prst="rect">
            <a:avLst/>
          </a:prstGeom>
          <a:noFill/>
          <a:ln>
            <a:noFill/>
          </a:ln>
        </p:spPr>
        <p:txBody>
          <a:bodyPr spcFirstLastPara="1" wrap="square" lIns="91425" tIns="45700" rIns="91425" bIns="45700" anchor="t" anchorCtr="0">
            <a:spAutoFit/>
          </a:bodyPr>
          <a:lstStyle/>
          <a:p>
            <a:pPr marL="742950" marR="0" lvl="1" indent="-285750" algn="just" rtl="0">
              <a:lnSpc>
                <a:spcPct val="150000"/>
              </a:lnSpc>
              <a:spcBef>
                <a:spcPts val="0"/>
              </a:spcBef>
              <a:spcAft>
                <a:spcPts val="0"/>
              </a:spcAft>
              <a:buClr>
                <a:srgbClr val="000000"/>
              </a:buClr>
              <a:buSzPts val="1000"/>
              <a:buFont typeface="Courier New"/>
              <a:buChar char="o"/>
            </a:pPr>
            <a:r>
              <a:rPr lang="en-US" sz="2400" b="1" i="0" u="none" strike="noStrike" cap="none">
                <a:solidFill>
                  <a:srgbClr val="0000FF"/>
                </a:solidFill>
                <a:latin typeface="Cambria"/>
                <a:ea typeface="Cambria"/>
                <a:cs typeface="Cambria"/>
                <a:sym typeface="Cambria"/>
              </a:rPr>
              <a:t>Nhận diện:</a:t>
            </a:r>
            <a:r>
              <a:rPr lang="en-US" sz="2400" b="0" i="0" u="none" strike="noStrike" cap="none">
                <a:solidFill>
                  <a:srgbClr val="0000FF"/>
                </a:solidFill>
                <a:latin typeface="Cambria"/>
                <a:ea typeface="Cambria"/>
                <a:cs typeface="Cambria"/>
                <a:sym typeface="Cambria"/>
              </a:rPr>
              <a:t> </a:t>
            </a:r>
            <a:r>
              <a:rPr lang="en-US" sz="2400" b="0" i="0" u="none" strike="noStrike" cap="none">
                <a:solidFill>
                  <a:srgbClr val="000000"/>
                </a:solidFill>
                <a:latin typeface="Cambria"/>
                <a:ea typeface="Cambria"/>
                <a:cs typeface="Cambria"/>
                <a:sym typeface="Cambria"/>
              </a:rPr>
              <a:t>Phải dựa trên các bộ tiêu chí (taxonomy) rõ ràng để chống "tẩy xanh". Nguyên tắc DNSH là cốt lõi.</a:t>
            </a:r>
            <a:endParaRPr/>
          </a:p>
          <a:p>
            <a:pPr marL="742950" marR="0" lvl="1" indent="-285750" algn="just" rtl="0">
              <a:lnSpc>
                <a:spcPct val="150000"/>
              </a:lnSpc>
              <a:spcBef>
                <a:spcPts val="800"/>
              </a:spcBef>
              <a:spcAft>
                <a:spcPts val="0"/>
              </a:spcAft>
              <a:buClr>
                <a:srgbClr val="000000"/>
              </a:buClr>
              <a:buSzPts val="1000"/>
              <a:buFont typeface="Courier New"/>
              <a:buChar char="o"/>
            </a:pPr>
            <a:r>
              <a:rPr lang="en-US" sz="2400" b="1" i="0" u="none" strike="noStrike" cap="none">
                <a:solidFill>
                  <a:srgbClr val="0000FF"/>
                </a:solidFill>
                <a:latin typeface="Cambria"/>
                <a:ea typeface="Cambria"/>
                <a:cs typeface="Cambria"/>
                <a:sym typeface="Cambria"/>
              </a:rPr>
              <a:t>Thẩm định:</a:t>
            </a:r>
            <a:r>
              <a:rPr lang="en-US" sz="2400" b="0" i="0" u="none" strike="noStrike" cap="none">
                <a:solidFill>
                  <a:srgbClr val="0000FF"/>
                </a:solidFill>
                <a:latin typeface="Cambria"/>
                <a:ea typeface="Cambria"/>
                <a:cs typeface="Cambria"/>
                <a:sym typeface="Cambria"/>
              </a:rPr>
              <a:t> </a:t>
            </a:r>
            <a:r>
              <a:rPr lang="en-US" sz="2400" b="0" i="0" u="none" strike="noStrike" cap="none">
                <a:solidFill>
                  <a:srgbClr val="000000"/>
                </a:solidFill>
                <a:latin typeface="Cambria"/>
                <a:ea typeface="Cambria"/>
                <a:cs typeface="Cambria"/>
                <a:sym typeface="Cambria"/>
              </a:rPr>
              <a:t>Cần một cách tiếp cận toàn diện, cân bằng cả 3 trụ cột: Tài chính - Kỹ thuật - ESG.</a:t>
            </a:r>
            <a:endParaRPr/>
          </a:p>
          <a:p>
            <a:pPr marL="742950" marR="0" lvl="1" indent="-285750" algn="just" rtl="0">
              <a:lnSpc>
                <a:spcPct val="150000"/>
              </a:lnSpc>
              <a:spcBef>
                <a:spcPts val="800"/>
              </a:spcBef>
              <a:spcAft>
                <a:spcPts val="0"/>
              </a:spcAft>
              <a:buClr>
                <a:srgbClr val="000000"/>
              </a:buClr>
              <a:buSzPts val="1000"/>
              <a:buFont typeface="Courier New"/>
              <a:buChar char="o"/>
            </a:pPr>
            <a:r>
              <a:rPr lang="en-US" sz="2400" b="1" i="0" u="none" strike="noStrike" cap="none">
                <a:solidFill>
                  <a:srgbClr val="0000FF"/>
                </a:solidFill>
                <a:latin typeface="Cambria"/>
                <a:ea typeface="Cambria"/>
                <a:cs typeface="Cambria"/>
                <a:sym typeface="Cambria"/>
              </a:rPr>
              <a:t>Ra quyết định:</a:t>
            </a:r>
            <a:r>
              <a:rPr lang="en-US" sz="2400" b="0" i="0" u="none" strike="noStrike" cap="none">
                <a:solidFill>
                  <a:srgbClr val="0000FF"/>
                </a:solidFill>
                <a:latin typeface="Cambria"/>
                <a:ea typeface="Cambria"/>
                <a:cs typeface="Cambria"/>
                <a:sym typeface="Cambria"/>
              </a:rPr>
              <a:t> </a:t>
            </a:r>
            <a:r>
              <a:rPr lang="en-US" sz="2400" b="0" i="0" u="none" strike="noStrike" cap="none">
                <a:solidFill>
                  <a:srgbClr val="000000"/>
                </a:solidFill>
                <a:latin typeface="Cambria"/>
                <a:ea typeface="Cambria"/>
                <a:cs typeface="Cambria"/>
                <a:sym typeface="Cambria"/>
              </a:rPr>
              <a:t>Cần xây dựng một khung xét duyệt nội bộ có hệ thống để đảm bảo tính nhất quán và quản lý rủi ro hiệu quả.</a:t>
            </a:r>
            <a:endParaRPr/>
          </a:p>
          <a:p>
            <a:pPr marL="457200" marR="0" lvl="1" indent="0" algn="just" rtl="0">
              <a:lnSpc>
                <a:spcPct val="150000"/>
              </a:lnSpc>
              <a:spcBef>
                <a:spcPts val="800"/>
              </a:spcBef>
              <a:spcAft>
                <a:spcPts val="0"/>
              </a:spcAft>
              <a:buClr>
                <a:srgbClr val="000000"/>
              </a:buClr>
              <a:buSzPts val="1000"/>
              <a:buFont typeface="Arial"/>
              <a:buNone/>
            </a:pPr>
            <a:r>
              <a:rPr lang="en-US" sz="2400" b="0" i="0" u="none" strike="noStrike" cap="none">
                <a:solidFill>
                  <a:srgbClr val="000000"/>
                </a:solidFill>
                <a:latin typeface="Cambria"/>
                <a:ea typeface="Cambria"/>
                <a:cs typeface="Cambria"/>
                <a:sym typeface="Cambria"/>
              </a:rPr>
              <a:t>=&gt; Tín dụng xanh không phải là từ thiện, mà là một hoạt động đầu tư thông minh, có trách nhiệm.</a:t>
            </a:r>
            <a:endParaRPr/>
          </a:p>
        </p:txBody>
      </p:sp>
      <p:sp>
        <p:nvSpPr>
          <p:cNvPr id="292" name="Google Shape;292;p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30</a:t>
            </a:fld>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p31"/>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Q&amp;A</a:t>
            </a:r>
            <a:endParaRPr sz="3200" b="1" i="0" u="none" strike="noStrike" cap="none">
              <a:solidFill>
                <a:schemeClr val="lt1"/>
              </a:solidFill>
              <a:latin typeface="Cambria"/>
              <a:ea typeface="Cambria"/>
              <a:cs typeface="Cambria"/>
              <a:sym typeface="Cambria"/>
            </a:endParaRPr>
          </a:p>
        </p:txBody>
      </p:sp>
      <p:pic>
        <p:nvPicPr>
          <p:cNvPr id="298" name="Google Shape;298;p31"/>
          <p:cNvPicPr preferRelativeResize="0"/>
          <p:nvPr/>
        </p:nvPicPr>
        <p:blipFill rotWithShape="1">
          <a:blip r:embed="rId3">
            <a:alphaModFix/>
          </a:blip>
          <a:srcRect/>
          <a:stretch/>
        </p:blipFill>
        <p:spPr>
          <a:xfrm>
            <a:off x="3866590" y="2248930"/>
            <a:ext cx="4458819" cy="4458819"/>
          </a:xfrm>
          <a:prstGeom prst="rect">
            <a:avLst/>
          </a:prstGeom>
          <a:noFill/>
          <a:ln>
            <a:noFill/>
          </a:ln>
        </p:spPr>
      </p:pic>
      <p:sp>
        <p:nvSpPr>
          <p:cNvPr id="299" name="Google Shape;299;p3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31</a:t>
            </a:fld>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p32"/>
          <p:cNvSpPr txBox="1"/>
          <p:nvPr/>
        </p:nvSpPr>
        <p:spPr>
          <a:xfrm>
            <a:off x="0" y="1347434"/>
            <a:ext cx="12192000" cy="5115150"/>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endParaRPr sz="3200" b="1" i="0" u="none" strike="noStrike" cap="none">
              <a:solidFill>
                <a:schemeClr val="lt1"/>
              </a:solidFill>
              <a:latin typeface="Cambria"/>
              <a:ea typeface="Cambria"/>
              <a:cs typeface="Cambria"/>
              <a:sym typeface="Cambria"/>
            </a:endParaRPr>
          </a:p>
        </p:txBody>
      </p:sp>
      <p:sp>
        <p:nvSpPr>
          <p:cNvPr id="305" name="Google Shape;305;p32"/>
          <p:cNvSpPr txBox="1"/>
          <p:nvPr/>
        </p:nvSpPr>
        <p:spPr>
          <a:xfrm>
            <a:off x="1091648" y="1737500"/>
            <a:ext cx="9474200" cy="2508356"/>
          </a:xfrm>
          <a:prstGeom prst="rect">
            <a:avLst/>
          </a:prstGeom>
          <a:noFill/>
          <a:ln>
            <a:noFill/>
          </a:ln>
        </p:spPr>
        <p:txBody>
          <a:bodyPr spcFirstLastPara="1" wrap="square" lIns="91425" tIns="45700" rIns="91425" bIns="45700" anchor="b" anchorCtr="0">
            <a:noAutofit/>
          </a:bodyPr>
          <a:lstStyle/>
          <a:p>
            <a:pPr marL="0" marR="0" lvl="0" indent="0" algn="ctr" rtl="0">
              <a:lnSpc>
                <a:spcPct val="100000"/>
              </a:lnSpc>
              <a:spcBef>
                <a:spcPts val="0"/>
              </a:spcBef>
              <a:spcAft>
                <a:spcPts val="0"/>
              </a:spcAft>
              <a:buClr>
                <a:srgbClr val="FFFFFF"/>
              </a:buClr>
              <a:buSzPts val="6000"/>
              <a:buFont typeface="Arial"/>
              <a:buNone/>
            </a:pPr>
            <a:r>
              <a:rPr lang="en-US" sz="4000" b="1" i="0" u="none" strike="noStrike" cap="none">
                <a:solidFill>
                  <a:srgbClr val="FFFFFF"/>
                </a:solidFill>
                <a:latin typeface="Cambria"/>
                <a:ea typeface="Cambria"/>
                <a:cs typeface="Cambria"/>
                <a:sym typeface="Cambria"/>
              </a:rPr>
              <a:t>2 – BÀI TẬP THỰC HÀNH</a:t>
            </a:r>
            <a:endParaRPr/>
          </a:p>
        </p:txBody>
      </p:sp>
      <p:sp>
        <p:nvSpPr>
          <p:cNvPr id="306" name="Google Shape;306;p3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32</a:t>
            </a:fld>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p33"/>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NỘI DUNG</a:t>
            </a:r>
            <a:endParaRPr sz="3200" b="1" i="0" u="none" strike="noStrike" cap="none">
              <a:solidFill>
                <a:schemeClr val="lt1"/>
              </a:solidFill>
              <a:latin typeface="Cambria"/>
              <a:ea typeface="Cambria"/>
              <a:cs typeface="Cambria"/>
              <a:sym typeface="Cambria"/>
            </a:endParaRPr>
          </a:p>
        </p:txBody>
      </p:sp>
      <p:grpSp>
        <p:nvGrpSpPr>
          <p:cNvPr id="312" name="Google Shape;312;p33"/>
          <p:cNvGrpSpPr/>
          <p:nvPr/>
        </p:nvGrpSpPr>
        <p:grpSpPr>
          <a:xfrm>
            <a:off x="-4167441" y="1397724"/>
            <a:ext cx="15462110" cy="5963585"/>
            <a:chOff x="-5005641" y="-767214"/>
            <a:chExt cx="15462110" cy="5963585"/>
          </a:xfrm>
        </p:grpSpPr>
        <p:sp>
          <p:nvSpPr>
            <p:cNvPr id="313" name="Google Shape;313;p33"/>
            <p:cNvSpPr/>
            <p:nvPr/>
          </p:nvSpPr>
          <p:spPr>
            <a:xfrm>
              <a:off x="-5005641" y="-767214"/>
              <a:ext cx="5963585" cy="5963585"/>
            </a:xfrm>
            <a:prstGeom prst="blockArc">
              <a:avLst>
                <a:gd name="adj1" fmla="val 18900000"/>
                <a:gd name="adj2" fmla="val 2700000"/>
                <a:gd name="adj3" fmla="val 362"/>
              </a:avLst>
            </a:prstGeom>
            <a:noFill/>
            <a:ln w="25400" cap="flat" cmpd="sng">
              <a:solidFill>
                <a:srgbClr val="2072C6"/>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4" name="Google Shape;314;p33"/>
            <p:cNvSpPr/>
            <p:nvPr/>
          </p:nvSpPr>
          <p:spPr>
            <a:xfrm>
              <a:off x="310705" y="201349"/>
              <a:ext cx="10145764" cy="402521"/>
            </a:xfrm>
            <a:prstGeom prst="rect">
              <a:avLst/>
            </a:prstGeom>
            <a:noFill/>
            <a:ln w="25400" cap="flat" cmpd="sng">
              <a:solidFill>
                <a:srgbClr val="92F7DB"/>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 name="Google Shape;315;p33"/>
            <p:cNvSpPr txBox="1"/>
            <p:nvPr/>
          </p:nvSpPr>
          <p:spPr>
            <a:xfrm>
              <a:off x="310705" y="201349"/>
              <a:ext cx="10145764" cy="402521"/>
            </a:xfrm>
            <a:prstGeom prst="rect">
              <a:avLst/>
            </a:prstGeom>
            <a:noFill/>
            <a:ln>
              <a:noFill/>
            </a:ln>
          </p:spPr>
          <p:txBody>
            <a:bodyPr spcFirstLastPara="1" wrap="square" lIns="319500" tIns="50800" rIns="50800" bIns="50800" anchor="ctr" anchorCtr="0">
              <a:noAutofit/>
            </a:bodyPr>
            <a:lstStyle/>
            <a:p>
              <a:pPr marL="0" marR="0" lvl="0" indent="0" algn="l" rtl="0">
                <a:lnSpc>
                  <a:spcPct val="90000"/>
                </a:lnSpc>
                <a:spcBef>
                  <a:spcPts val="0"/>
                </a:spcBef>
                <a:spcAft>
                  <a:spcPts val="0"/>
                </a:spcAft>
                <a:buClr>
                  <a:srgbClr val="000000"/>
                </a:buClr>
                <a:buSzPts val="2000"/>
                <a:buFont typeface="Cambria"/>
                <a:buNone/>
              </a:pPr>
              <a:r>
                <a:rPr lang="en-US" sz="2000" b="1" cap="none">
                  <a:solidFill>
                    <a:srgbClr val="000000"/>
                  </a:solidFill>
                  <a:latin typeface="Cambria"/>
                  <a:ea typeface="Cambria"/>
                  <a:cs typeface="Cambria"/>
                  <a:sym typeface="Cambria"/>
                </a:rPr>
                <a:t>2.1 MINI CASE STUDY</a:t>
              </a:r>
              <a:endParaRPr sz="2000" b="1" cap="none">
                <a:solidFill>
                  <a:srgbClr val="000000"/>
                </a:solidFill>
                <a:latin typeface="Cambria"/>
                <a:ea typeface="Cambria"/>
                <a:cs typeface="Cambria"/>
                <a:sym typeface="Cambria"/>
              </a:endParaRPr>
            </a:p>
          </p:txBody>
        </p:sp>
        <p:sp>
          <p:nvSpPr>
            <p:cNvPr id="316" name="Google Shape;316;p33"/>
            <p:cNvSpPr/>
            <p:nvPr/>
          </p:nvSpPr>
          <p:spPr>
            <a:xfrm>
              <a:off x="59129" y="151034"/>
              <a:ext cx="503152" cy="503152"/>
            </a:xfrm>
            <a:prstGeom prst="ellipse">
              <a:avLst/>
            </a:prstGeom>
            <a:solidFill>
              <a:srgbClr val="FFFFFF"/>
            </a:solid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 name="Google Shape;317;p33"/>
            <p:cNvSpPr/>
            <p:nvPr/>
          </p:nvSpPr>
          <p:spPr>
            <a:xfrm>
              <a:off x="675224" y="805486"/>
              <a:ext cx="9781244" cy="402521"/>
            </a:xfrm>
            <a:prstGeom prst="rect">
              <a:avLst/>
            </a:prstGeom>
            <a:noFill/>
            <a:ln w="25400" cap="flat" cmpd="sng">
              <a:solidFill>
                <a:srgbClr val="92F7DB"/>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 name="Google Shape;318;p33"/>
            <p:cNvSpPr txBox="1"/>
            <p:nvPr/>
          </p:nvSpPr>
          <p:spPr>
            <a:xfrm>
              <a:off x="675224" y="805486"/>
              <a:ext cx="9781244" cy="402521"/>
            </a:xfrm>
            <a:prstGeom prst="rect">
              <a:avLst/>
            </a:prstGeom>
            <a:noFill/>
            <a:ln>
              <a:noFill/>
            </a:ln>
          </p:spPr>
          <p:txBody>
            <a:bodyPr spcFirstLastPara="1" wrap="square" lIns="319500" tIns="50800" rIns="50800" bIns="50800" anchor="ctr" anchorCtr="0">
              <a:noAutofit/>
            </a:bodyPr>
            <a:lstStyle/>
            <a:p>
              <a:pPr marL="0" marR="0" lvl="0" indent="0" algn="l" rtl="0">
                <a:lnSpc>
                  <a:spcPct val="90000"/>
                </a:lnSpc>
                <a:spcBef>
                  <a:spcPts val="0"/>
                </a:spcBef>
                <a:spcAft>
                  <a:spcPts val="0"/>
                </a:spcAft>
                <a:buClr>
                  <a:srgbClr val="000000"/>
                </a:buClr>
                <a:buSzPts val="2000"/>
                <a:buFont typeface="Cambria"/>
                <a:buNone/>
              </a:pPr>
              <a:r>
                <a:rPr lang="en-US" sz="2000" b="1" cap="none">
                  <a:solidFill>
                    <a:srgbClr val="000000"/>
                  </a:solidFill>
                  <a:latin typeface="Cambria"/>
                  <a:ea typeface="Cambria"/>
                  <a:cs typeface="Cambria"/>
                  <a:sym typeface="Cambria"/>
                </a:rPr>
                <a:t>2.2 BÀI TẬP LỚN</a:t>
              </a:r>
              <a:endParaRPr sz="2000" b="1" cap="none">
                <a:solidFill>
                  <a:srgbClr val="000000"/>
                </a:solidFill>
                <a:latin typeface="Cambria"/>
                <a:ea typeface="Cambria"/>
                <a:cs typeface="Cambria"/>
                <a:sym typeface="Cambria"/>
              </a:endParaRPr>
            </a:p>
          </p:txBody>
        </p:sp>
        <p:sp>
          <p:nvSpPr>
            <p:cNvPr id="319" name="Google Shape;319;p33"/>
            <p:cNvSpPr/>
            <p:nvPr/>
          </p:nvSpPr>
          <p:spPr>
            <a:xfrm>
              <a:off x="423648" y="755171"/>
              <a:ext cx="503152" cy="503152"/>
            </a:xfrm>
            <a:prstGeom prst="ellipse">
              <a:avLst/>
            </a:prstGeom>
            <a:solidFill>
              <a:srgbClr val="FFFFFF"/>
            </a:solidFill>
            <a:ln w="25400" cap="flat" cmpd="sng">
              <a:solidFill>
                <a:srgbClr val="146CC5"/>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 name="Google Shape;320;p33"/>
            <p:cNvSpPr/>
            <p:nvPr/>
          </p:nvSpPr>
          <p:spPr>
            <a:xfrm>
              <a:off x="874979" y="1409180"/>
              <a:ext cx="9581489" cy="402521"/>
            </a:xfrm>
            <a:prstGeom prst="rect">
              <a:avLst/>
            </a:prstGeom>
            <a:noFill/>
            <a:ln w="25400" cap="flat" cmpd="sng">
              <a:solidFill>
                <a:srgbClr val="92F7DB"/>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 name="Google Shape;321;p33"/>
            <p:cNvSpPr txBox="1"/>
            <p:nvPr/>
          </p:nvSpPr>
          <p:spPr>
            <a:xfrm>
              <a:off x="874979" y="1409180"/>
              <a:ext cx="9581489" cy="402521"/>
            </a:xfrm>
            <a:prstGeom prst="rect">
              <a:avLst/>
            </a:prstGeom>
            <a:noFill/>
            <a:ln>
              <a:noFill/>
            </a:ln>
          </p:spPr>
          <p:txBody>
            <a:bodyPr spcFirstLastPara="1" wrap="square" lIns="319500" tIns="50800" rIns="50800" bIns="50800" anchor="ctr" anchorCtr="0">
              <a:noAutofit/>
            </a:bodyPr>
            <a:lstStyle/>
            <a:p>
              <a:pPr marL="0" marR="0" lvl="0" indent="0" algn="l" rtl="0">
                <a:lnSpc>
                  <a:spcPct val="90000"/>
                </a:lnSpc>
                <a:spcBef>
                  <a:spcPts val="0"/>
                </a:spcBef>
                <a:spcAft>
                  <a:spcPts val="0"/>
                </a:spcAft>
                <a:buClr>
                  <a:srgbClr val="000000"/>
                </a:buClr>
                <a:buSzPts val="2000"/>
                <a:buFont typeface="Cambria"/>
                <a:buNone/>
              </a:pPr>
              <a:r>
                <a:rPr lang="en-US" sz="2000" b="1" cap="none">
                  <a:solidFill>
                    <a:srgbClr val="000000"/>
                  </a:solidFill>
                  <a:latin typeface="Cambria"/>
                  <a:ea typeface="Cambria"/>
                  <a:cs typeface="Cambria"/>
                  <a:sym typeface="Cambria"/>
                </a:rPr>
                <a:t>2.3 ĐỌC HỒ SƠ DỰ ÁN</a:t>
              </a:r>
              <a:endParaRPr sz="2000" b="1" cap="none">
                <a:solidFill>
                  <a:srgbClr val="000000"/>
                </a:solidFill>
                <a:latin typeface="Cambria"/>
                <a:ea typeface="Cambria"/>
                <a:cs typeface="Cambria"/>
                <a:sym typeface="Cambria"/>
              </a:endParaRPr>
            </a:p>
          </p:txBody>
        </p:sp>
        <p:sp>
          <p:nvSpPr>
            <p:cNvPr id="322" name="Google Shape;322;p33"/>
            <p:cNvSpPr/>
            <p:nvPr/>
          </p:nvSpPr>
          <p:spPr>
            <a:xfrm>
              <a:off x="623403" y="1358865"/>
              <a:ext cx="503152" cy="503152"/>
            </a:xfrm>
            <a:prstGeom prst="ellipse">
              <a:avLst/>
            </a:prstGeom>
            <a:solidFill>
              <a:srgbClr val="FFFFFF"/>
            </a:solidFill>
            <a:ln w="25400" cap="flat" cmpd="sng">
              <a:solidFill>
                <a:srgbClr val="1F74D7"/>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3" name="Google Shape;323;p33"/>
            <p:cNvSpPr/>
            <p:nvPr/>
          </p:nvSpPr>
          <p:spPr>
            <a:xfrm>
              <a:off x="938759" y="2013317"/>
              <a:ext cx="9517710" cy="402521"/>
            </a:xfrm>
            <a:prstGeom prst="rect">
              <a:avLst/>
            </a:prstGeom>
            <a:noFill/>
            <a:ln w="25400" cap="flat" cmpd="sng">
              <a:solidFill>
                <a:srgbClr val="92F7DB"/>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4" name="Google Shape;324;p33"/>
            <p:cNvSpPr txBox="1"/>
            <p:nvPr/>
          </p:nvSpPr>
          <p:spPr>
            <a:xfrm>
              <a:off x="938759" y="2013317"/>
              <a:ext cx="9517710" cy="402521"/>
            </a:xfrm>
            <a:prstGeom prst="rect">
              <a:avLst/>
            </a:prstGeom>
            <a:noFill/>
            <a:ln>
              <a:noFill/>
            </a:ln>
          </p:spPr>
          <p:txBody>
            <a:bodyPr spcFirstLastPara="1" wrap="square" lIns="319500" tIns="50800" rIns="50800" bIns="50800" anchor="ctr" anchorCtr="0">
              <a:noAutofit/>
            </a:bodyPr>
            <a:lstStyle/>
            <a:p>
              <a:pPr marL="0" marR="0" lvl="0" indent="0" algn="l" rtl="0">
                <a:lnSpc>
                  <a:spcPct val="90000"/>
                </a:lnSpc>
                <a:spcBef>
                  <a:spcPts val="0"/>
                </a:spcBef>
                <a:spcAft>
                  <a:spcPts val="0"/>
                </a:spcAft>
                <a:buClr>
                  <a:srgbClr val="000000"/>
                </a:buClr>
                <a:buSzPts val="2000"/>
                <a:buFont typeface="Cambria"/>
                <a:buNone/>
              </a:pPr>
              <a:r>
                <a:rPr lang="en-US" sz="2000" b="1" cap="none">
                  <a:solidFill>
                    <a:srgbClr val="000000"/>
                  </a:solidFill>
                  <a:latin typeface="Cambria"/>
                  <a:ea typeface="Cambria"/>
                  <a:cs typeface="Cambria"/>
                  <a:sym typeface="Cambria"/>
                </a:rPr>
                <a:t>2.4 THẢO LUẬN NHÓM</a:t>
              </a:r>
              <a:endParaRPr sz="2000" b="1" cap="none">
                <a:solidFill>
                  <a:srgbClr val="000000"/>
                </a:solidFill>
                <a:latin typeface="Cambria"/>
                <a:ea typeface="Cambria"/>
                <a:cs typeface="Cambria"/>
                <a:sym typeface="Cambria"/>
              </a:endParaRPr>
            </a:p>
          </p:txBody>
        </p:sp>
        <p:sp>
          <p:nvSpPr>
            <p:cNvPr id="325" name="Google Shape;325;p33"/>
            <p:cNvSpPr/>
            <p:nvPr/>
          </p:nvSpPr>
          <p:spPr>
            <a:xfrm>
              <a:off x="687183" y="1963001"/>
              <a:ext cx="503152" cy="503152"/>
            </a:xfrm>
            <a:prstGeom prst="ellipse">
              <a:avLst/>
            </a:prstGeom>
            <a:solidFill>
              <a:srgbClr val="FFFFFF"/>
            </a:solidFill>
            <a:ln w="25400" cap="flat" cmpd="sng">
              <a:solidFill>
                <a:srgbClr val="3A7ED9"/>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 name="Google Shape;326;p33"/>
            <p:cNvSpPr/>
            <p:nvPr/>
          </p:nvSpPr>
          <p:spPr>
            <a:xfrm>
              <a:off x="874979" y="2617454"/>
              <a:ext cx="9581489" cy="402521"/>
            </a:xfrm>
            <a:prstGeom prst="rect">
              <a:avLst/>
            </a:prstGeom>
            <a:noFill/>
            <a:ln w="25400" cap="flat" cmpd="sng">
              <a:solidFill>
                <a:srgbClr val="92F7DB"/>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 name="Google Shape;327;p33"/>
            <p:cNvSpPr txBox="1"/>
            <p:nvPr/>
          </p:nvSpPr>
          <p:spPr>
            <a:xfrm>
              <a:off x="874979" y="2617454"/>
              <a:ext cx="9581489" cy="402521"/>
            </a:xfrm>
            <a:prstGeom prst="rect">
              <a:avLst/>
            </a:prstGeom>
            <a:noFill/>
            <a:ln>
              <a:noFill/>
            </a:ln>
          </p:spPr>
          <p:txBody>
            <a:bodyPr spcFirstLastPara="1" wrap="square" lIns="319500" tIns="50800" rIns="50800" bIns="50800" anchor="ctr" anchorCtr="0">
              <a:noAutofit/>
            </a:bodyPr>
            <a:lstStyle/>
            <a:p>
              <a:pPr marL="0" marR="0" lvl="0" indent="0" algn="l" rtl="0">
                <a:lnSpc>
                  <a:spcPct val="90000"/>
                </a:lnSpc>
                <a:spcBef>
                  <a:spcPts val="0"/>
                </a:spcBef>
                <a:spcAft>
                  <a:spcPts val="0"/>
                </a:spcAft>
                <a:buClr>
                  <a:srgbClr val="000000"/>
                </a:buClr>
                <a:buSzPts val="2000"/>
                <a:buFont typeface="Cambria"/>
                <a:buNone/>
              </a:pPr>
              <a:r>
                <a:rPr lang="en-US" sz="2000" b="1" cap="none">
                  <a:solidFill>
                    <a:srgbClr val="000000"/>
                  </a:solidFill>
                  <a:latin typeface="Cambria"/>
                  <a:ea typeface="Cambria"/>
                  <a:cs typeface="Cambria"/>
                  <a:sym typeface="Cambria"/>
                </a:rPr>
                <a:t>2.5 CHUẨN BỊ ĐỀ XUẤT CẤP TÍN DỤNG</a:t>
              </a:r>
              <a:endParaRPr sz="2000" b="1" cap="none">
                <a:solidFill>
                  <a:srgbClr val="000000"/>
                </a:solidFill>
                <a:latin typeface="Cambria"/>
                <a:ea typeface="Cambria"/>
                <a:cs typeface="Cambria"/>
                <a:sym typeface="Cambria"/>
              </a:endParaRPr>
            </a:p>
          </p:txBody>
        </p:sp>
        <p:sp>
          <p:nvSpPr>
            <p:cNvPr id="328" name="Google Shape;328;p33"/>
            <p:cNvSpPr/>
            <p:nvPr/>
          </p:nvSpPr>
          <p:spPr>
            <a:xfrm>
              <a:off x="623403" y="2567138"/>
              <a:ext cx="503152" cy="503152"/>
            </a:xfrm>
            <a:prstGeom prst="ellipse">
              <a:avLst/>
            </a:prstGeom>
            <a:solidFill>
              <a:srgbClr val="FFFFFF"/>
            </a:solidFill>
            <a:ln w="25400" cap="flat" cmpd="sng">
              <a:solidFill>
                <a:srgbClr val="5A8CD7"/>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 name="Google Shape;329;p33"/>
            <p:cNvSpPr/>
            <p:nvPr/>
          </p:nvSpPr>
          <p:spPr>
            <a:xfrm>
              <a:off x="675224" y="3221147"/>
              <a:ext cx="9781244" cy="402521"/>
            </a:xfrm>
            <a:prstGeom prst="rect">
              <a:avLst/>
            </a:prstGeom>
            <a:noFill/>
            <a:ln w="25400" cap="flat" cmpd="sng">
              <a:solidFill>
                <a:srgbClr val="92F7DB"/>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 name="Google Shape;330;p33"/>
            <p:cNvSpPr txBox="1"/>
            <p:nvPr/>
          </p:nvSpPr>
          <p:spPr>
            <a:xfrm>
              <a:off x="675224" y="3221147"/>
              <a:ext cx="9781244" cy="402521"/>
            </a:xfrm>
            <a:prstGeom prst="rect">
              <a:avLst/>
            </a:prstGeom>
            <a:noFill/>
            <a:ln>
              <a:noFill/>
            </a:ln>
          </p:spPr>
          <p:txBody>
            <a:bodyPr spcFirstLastPara="1" wrap="square" lIns="319500" tIns="50800" rIns="50800" bIns="50800" anchor="ctr" anchorCtr="0">
              <a:noAutofit/>
            </a:bodyPr>
            <a:lstStyle/>
            <a:p>
              <a:pPr marL="0" marR="0" lvl="0" indent="0" algn="l" rtl="0">
                <a:lnSpc>
                  <a:spcPct val="90000"/>
                </a:lnSpc>
                <a:spcBef>
                  <a:spcPts val="0"/>
                </a:spcBef>
                <a:spcAft>
                  <a:spcPts val="0"/>
                </a:spcAft>
                <a:buClr>
                  <a:srgbClr val="000000"/>
                </a:buClr>
                <a:buSzPts val="2000"/>
                <a:buFont typeface="Cambria"/>
                <a:buNone/>
              </a:pPr>
              <a:r>
                <a:rPr lang="en-US" sz="2000" b="1" cap="none">
                  <a:solidFill>
                    <a:srgbClr val="000000"/>
                  </a:solidFill>
                  <a:latin typeface="Cambria"/>
                  <a:ea typeface="Cambria"/>
                  <a:cs typeface="Cambria"/>
                  <a:sym typeface="Cambria"/>
                </a:rPr>
                <a:t>2.6 TRÌNH BÀY ĐỀ XUẤT VÀ TÍN DỤNG</a:t>
              </a:r>
              <a:endParaRPr sz="2000" b="1" cap="none">
                <a:solidFill>
                  <a:srgbClr val="000000"/>
                </a:solidFill>
                <a:latin typeface="Cambria"/>
                <a:ea typeface="Cambria"/>
                <a:cs typeface="Cambria"/>
                <a:sym typeface="Cambria"/>
              </a:endParaRPr>
            </a:p>
          </p:txBody>
        </p:sp>
        <p:sp>
          <p:nvSpPr>
            <p:cNvPr id="331" name="Google Shape;331;p33"/>
            <p:cNvSpPr/>
            <p:nvPr/>
          </p:nvSpPr>
          <p:spPr>
            <a:xfrm>
              <a:off x="423648" y="3170832"/>
              <a:ext cx="503152" cy="503152"/>
            </a:xfrm>
            <a:prstGeom prst="ellipse">
              <a:avLst/>
            </a:prstGeom>
            <a:solidFill>
              <a:srgbClr val="FFFFFF"/>
            </a:solidFill>
            <a:ln w="25400" cap="flat" cmpd="sng">
              <a:solidFill>
                <a:srgbClr val="779AD7"/>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 name="Google Shape;332;p33"/>
            <p:cNvSpPr/>
            <p:nvPr/>
          </p:nvSpPr>
          <p:spPr>
            <a:xfrm>
              <a:off x="310705" y="3825284"/>
              <a:ext cx="10145764" cy="402521"/>
            </a:xfrm>
            <a:prstGeom prst="rect">
              <a:avLst/>
            </a:prstGeom>
            <a:noFill/>
            <a:ln w="25400" cap="flat" cmpd="sng">
              <a:solidFill>
                <a:srgbClr val="92F7DB"/>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 name="Google Shape;333;p33"/>
            <p:cNvSpPr txBox="1"/>
            <p:nvPr/>
          </p:nvSpPr>
          <p:spPr>
            <a:xfrm>
              <a:off x="310705" y="3825284"/>
              <a:ext cx="10145764" cy="402521"/>
            </a:xfrm>
            <a:prstGeom prst="rect">
              <a:avLst/>
            </a:prstGeom>
            <a:noFill/>
            <a:ln>
              <a:noFill/>
            </a:ln>
          </p:spPr>
          <p:txBody>
            <a:bodyPr spcFirstLastPara="1" wrap="square" lIns="319500" tIns="50800" rIns="50800" bIns="50800" anchor="ctr" anchorCtr="0">
              <a:noAutofit/>
            </a:bodyPr>
            <a:lstStyle/>
            <a:p>
              <a:pPr marL="0" marR="0" lvl="0" indent="0" algn="l" rtl="0">
                <a:lnSpc>
                  <a:spcPct val="90000"/>
                </a:lnSpc>
                <a:spcBef>
                  <a:spcPts val="0"/>
                </a:spcBef>
                <a:spcAft>
                  <a:spcPts val="0"/>
                </a:spcAft>
                <a:buClr>
                  <a:srgbClr val="000000"/>
                </a:buClr>
                <a:buSzPts val="2000"/>
                <a:buFont typeface="Cambria"/>
                <a:buNone/>
              </a:pPr>
              <a:r>
                <a:rPr lang="en-US" sz="2000" b="1" cap="none">
                  <a:solidFill>
                    <a:srgbClr val="000000"/>
                  </a:solidFill>
                  <a:latin typeface="Cambria"/>
                  <a:ea typeface="Cambria"/>
                  <a:cs typeface="Cambria"/>
                  <a:sym typeface="Cambria"/>
                </a:rPr>
                <a:t>2.7 NHẬN XÉT VÀ TỔNG KẾT</a:t>
              </a:r>
              <a:endParaRPr sz="2000" b="1" cap="none">
                <a:solidFill>
                  <a:srgbClr val="000000"/>
                </a:solidFill>
                <a:latin typeface="Cambria"/>
                <a:ea typeface="Cambria"/>
                <a:cs typeface="Cambria"/>
                <a:sym typeface="Cambria"/>
              </a:endParaRPr>
            </a:p>
          </p:txBody>
        </p:sp>
        <p:sp>
          <p:nvSpPr>
            <p:cNvPr id="334" name="Google Shape;334;p33"/>
            <p:cNvSpPr/>
            <p:nvPr/>
          </p:nvSpPr>
          <p:spPr>
            <a:xfrm>
              <a:off x="59129" y="3774969"/>
              <a:ext cx="503152" cy="503152"/>
            </a:xfrm>
            <a:prstGeom prst="ellipse">
              <a:avLst/>
            </a:prstGeom>
            <a:solidFill>
              <a:srgbClr val="FFFFFF"/>
            </a:solidFill>
            <a:ln w="25400" cap="flat" cmpd="sng">
              <a:solidFill>
                <a:srgbClr val="93AAD9"/>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35" name="Google Shape;335;p3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33</a:t>
            </a:fld>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39"/>
        <p:cNvGrpSpPr/>
        <p:nvPr/>
      </p:nvGrpSpPr>
      <p:grpSpPr>
        <a:xfrm>
          <a:off x="0" y="0"/>
          <a:ext cx="0" cy="0"/>
          <a:chOff x="0" y="0"/>
          <a:chExt cx="0" cy="0"/>
        </a:xfrm>
      </p:grpSpPr>
      <p:sp>
        <p:nvSpPr>
          <p:cNvPr id="340" name="Google Shape;340;p34"/>
          <p:cNvSpPr txBox="1"/>
          <p:nvPr/>
        </p:nvSpPr>
        <p:spPr>
          <a:xfrm>
            <a:off x="838200" y="2258625"/>
            <a:ext cx="10515600" cy="4351338"/>
          </a:xfrm>
          <a:prstGeom prst="rect">
            <a:avLst/>
          </a:prstGeom>
          <a:noFill/>
          <a:ln>
            <a:noFill/>
          </a:ln>
        </p:spPr>
        <p:txBody>
          <a:bodyPr spcFirstLastPara="1" wrap="square" lIns="91425" tIns="45700" rIns="91425" bIns="45700" anchor="t" anchorCtr="0">
            <a:normAutofit/>
          </a:bodyPr>
          <a:lstStyle/>
          <a:p>
            <a:pPr marL="457200" marR="0" lvl="0" indent="-228600" algn="ctr" rtl="0">
              <a:lnSpc>
                <a:spcPct val="90000"/>
              </a:lnSpc>
              <a:spcBef>
                <a:spcPts val="1000"/>
              </a:spcBef>
              <a:spcAft>
                <a:spcPts val="0"/>
              </a:spcAft>
              <a:buClr>
                <a:schemeClr val="dk1"/>
              </a:buClr>
              <a:buSzPts val="1800"/>
              <a:buFont typeface="Arial"/>
              <a:buNone/>
            </a:pPr>
            <a:r>
              <a:rPr lang="en-US" sz="4000" b="1" i="0" u="none" strike="noStrike" cap="none">
                <a:solidFill>
                  <a:schemeClr val="dk1"/>
                </a:solidFill>
                <a:latin typeface="Cambria"/>
                <a:ea typeface="Cambria"/>
                <a:cs typeface="Cambria"/>
                <a:sym typeface="Cambria"/>
              </a:rPr>
              <a:t>2.1 MINI CASE STUDY</a:t>
            </a:r>
            <a:endParaRPr/>
          </a:p>
        </p:txBody>
      </p:sp>
      <p:sp>
        <p:nvSpPr>
          <p:cNvPr id="341" name="Google Shape;341;p3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34</a:t>
            </a:fld>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sp>
        <p:nvSpPr>
          <p:cNvPr id="346" name="Google Shape;346;p35"/>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MINI CASE STUDY: ĐIỆN MẶT TRỜI ÁP MÁI</a:t>
            </a:r>
            <a:endParaRPr sz="3200" b="1" i="0" u="none" strike="noStrike" cap="none">
              <a:solidFill>
                <a:schemeClr val="lt1"/>
              </a:solidFill>
              <a:latin typeface="Cambria"/>
              <a:ea typeface="Cambria"/>
              <a:cs typeface="Cambria"/>
              <a:sym typeface="Cambria"/>
            </a:endParaRPr>
          </a:p>
        </p:txBody>
      </p:sp>
      <p:sp>
        <p:nvSpPr>
          <p:cNvPr id="347" name="Google Shape;347;p35"/>
          <p:cNvSpPr txBox="1"/>
          <p:nvPr/>
        </p:nvSpPr>
        <p:spPr>
          <a:xfrm>
            <a:off x="405088" y="1957606"/>
            <a:ext cx="10714382" cy="3552960"/>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400"/>
              <a:buFont typeface="Arial"/>
              <a:buNone/>
            </a:pPr>
            <a:endParaRPr sz="2400">
              <a:solidFill>
                <a:srgbClr val="000000"/>
              </a:solidFill>
              <a:latin typeface="Cambria"/>
              <a:ea typeface="Cambria"/>
              <a:cs typeface="Cambria"/>
              <a:sym typeface="Cambria"/>
            </a:endParaRPr>
          </a:p>
          <a:p>
            <a:pPr marL="742950" marR="0" lvl="1" indent="-285750" algn="l" rtl="0">
              <a:lnSpc>
                <a:spcPct val="150000"/>
              </a:lnSpc>
              <a:spcBef>
                <a:spcPts val="0"/>
              </a:spcBef>
              <a:spcAft>
                <a:spcPts val="0"/>
              </a:spcAft>
              <a:buClr>
                <a:srgbClr val="000000"/>
              </a:buClr>
              <a:buSzPts val="1000"/>
              <a:buFont typeface="Courier New"/>
              <a:buChar char="o"/>
            </a:pPr>
            <a:r>
              <a:rPr lang="en-US" sz="2400" b="1" i="0" u="none" strike="noStrike" cap="none">
                <a:solidFill>
                  <a:srgbClr val="000000"/>
                </a:solidFill>
                <a:latin typeface="Cambria"/>
                <a:ea typeface="Cambria"/>
                <a:cs typeface="Cambria"/>
                <a:sym typeface="Cambria"/>
              </a:rPr>
              <a:t>Tên dự án:</a:t>
            </a:r>
            <a:r>
              <a:rPr lang="en-US" sz="2400" b="0" i="0" u="none" strike="noStrike" cap="none">
                <a:solidFill>
                  <a:srgbClr val="000000"/>
                </a:solidFill>
                <a:latin typeface="Cambria"/>
                <a:ea typeface="Cambria"/>
                <a:cs typeface="Cambria"/>
                <a:sym typeface="Cambria"/>
              </a:rPr>
              <a:t> Lắp đặt hệ thống điện mặt trời áp mái cho nhà xưởng công ty May mặc ABC.</a:t>
            </a:r>
            <a:endParaRPr/>
          </a:p>
          <a:p>
            <a:pPr marL="742950" marR="0" lvl="1" indent="-285750" algn="l" rtl="0">
              <a:lnSpc>
                <a:spcPct val="150000"/>
              </a:lnSpc>
              <a:spcBef>
                <a:spcPts val="800"/>
              </a:spcBef>
              <a:spcAft>
                <a:spcPts val="0"/>
              </a:spcAft>
              <a:buClr>
                <a:srgbClr val="000000"/>
              </a:buClr>
              <a:buSzPts val="1000"/>
              <a:buFont typeface="Courier New"/>
              <a:buChar char="o"/>
            </a:pPr>
            <a:r>
              <a:rPr lang="en-US" sz="2400" b="1" i="0" u="none" strike="noStrike" cap="none">
                <a:solidFill>
                  <a:srgbClr val="000000"/>
                </a:solidFill>
                <a:latin typeface="Cambria"/>
                <a:ea typeface="Cambria"/>
                <a:cs typeface="Cambria"/>
                <a:sym typeface="Cambria"/>
              </a:rPr>
              <a:t>Mục tiêu:</a:t>
            </a:r>
            <a:r>
              <a:rPr lang="en-US" sz="2400" b="0" i="0" u="none" strike="noStrike" cap="none">
                <a:solidFill>
                  <a:srgbClr val="000000"/>
                </a:solidFill>
                <a:latin typeface="Cambria"/>
                <a:ea typeface="Cambria"/>
                <a:cs typeface="Cambria"/>
                <a:sym typeface="Cambria"/>
              </a:rPr>
              <a:t> Tự chủ một phần điện năng, giảm chi phí tiền điện, giảm phát thải KNK, đạt chứng nhận công trình xanh.</a:t>
            </a:r>
            <a:endParaRPr/>
          </a:p>
          <a:p>
            <a:pPr marL="742950" marR="0" lvl="1" indent="-285750" algn="l" rtl="0">
              <a:lnSpc>
                <a:spcPct val="150000"/>
              </a:lnSpc>
              <a:spcBef>
                <a:spcPts val="800"/>
              </a:spcBef>
              <a:spcAft>
                <a:spcPts val="0"/>
              </a:spcAft>
              <a:buClr>
                <a:srgbClr val="000000"/>
              </a:buClr>
              <a:buSzPts val="1000"/>
              <a:buFont typeface="Courier New"/>
              <a:buChar char="o"/>
            </a:pPr>
            <a:r>
              <a:rPr lang="en-US" sz="2400" b="1" i="0" u="none" strike="noStrike" cap="none">
                <a:solidFill>
                  <a:srgbClr val="000000"/>
                </a:solidFill>
                <a:latin typeface="Cambria"/>
                <a:ea typeface="Cambria"/>
                <a:cs typeface="Cambria"/>
                <a:sym typeface="Cambria"/>
              </a:rPr>
              <a:t>Thời gian thảo luận nhóm:</a:t>
            </a:r>
            <a:r>
              <a:rPr lang="en-US" sz="2400" b="0" i="0" u="none" strike="noStrike" cap="none">
                <a:solidFill>
                  <a:srgbClr val="000000"/>
                </a:solidFill>
                <a:latin typeface="Cambria"/>
                <a:ea typeface="Cambria"/>
                <a:cs typeface="Cambria"/>
                <a:sym typeface="Cambria"/>
              </a:rPr>
              <a:t> 15 phút.</a:t>
            </a:r>
            <a:endParaRPr/>
          </a:p>
        </p:txBody>
      </p:sp>
      <p:sp>
        <p:nvSpPr>
          <p:cNvPr id="348" name="Google Shape;348;p3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35</a:t>
            </a:fld>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52"/>
        <p:cNvGrpSpPr/>
        <p:nvPr/>
      </p:nvGrpSpPr>
      <p:grpSpPr>
        <a:xfrm>
          <a:off x="0" y="0"/>
          <a:ext cx="0" cy="0"/>
          <a:chOff x="0" y="0"/>
          <a:chExt cx="0" cy="0"/>
        </a:xfrm>
      </p:grpSpPr>
      <p:sp>
        <p:nvSpPr>
          <p:cNvPr id="353" name="Google Shape;353;p36"/>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THÔNG TIN DỰ ÁN</a:t>
            </a:r>
            <a:endParaRPr sz="3200" b="1" i="0" u="none" strike="noStrike" cap="none">
              <a:solidFill>
                <a:schemeClr val="lt1"/>
              </a:solidFill>
              <a:latin typeface="Cambria"/>
              <a:ea typeface="Cambria"/>
              <a:cs typeface="Cambria"/>
              <a:sym typeface="Cambria"/>
            </a:endParaRPr>
          </a:p>
        </p:txBody>
      </p:sp>
      <p:sp>
        <p:nvSpPr>
          <p:cNvPr id="354" name="Google Shape;354;p36"/>
          <p:cNvSpPr txBox="1"/>
          <p:nvPr/>
        </p:nvSpPr>
        <p:spPr>
          <a:xfrm>
            <a:off x="941166" y="1845254"/>
            <a:ext cx="9707217" cy="483273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2000"/>
              <a:buFont typeface="Arial"/>
              <a:buNone/>
            </a:pPr>
            <a:endParaRPr sz="2000">
              <a:solidFill>
                <a:srgbClr val="000000"/>
              </a:solidFill>
              <a:latin typeface="Cambria"/>
              <a:ea typeface="Cambria"/>
              <a:cs typeface="Cambria"/>
              <a:sym typeface="Cambria"/>
            </a:endParaRPr>
          </a:p>
          <a:p>
            <a:pPr marL="742950" marR="0" lvl="1" indent="-285750" algn="l" rtl="0">
              <a:lnSpc>
                <a:spcPct val="115000"/>
              </a:lnSpc>
              <a:spcBef>
                <a:spcPts val="0"/>
              </a:spcBef>
              <a:spcAft>
                <a:spcPts val="0"/>
              </a:spcAft>
              <a:buClr>
                <a:srgbClr val="000000"/>
              </a:buClr>
              <a:buSzPts val="1000"/>
              <a:buFont typeface="Courier New"/>
              <a:buChar char="o"/>
            </a:pPr>
            <a:r>
              <a:rPr lang="en-US" sz="2000" b="1" i="0" u="none" strike="noStrike" cap="none">
                <a:solidFill>
                  <a:srgbClr val="0000FF"/>
                </a:solidFill>
                <a:latin typeface="Cambria"/>
                <a:ea typeface="Cambria"/>
                <a:cs typeface="Cambria"/>
                <a:sym typeface="Cambria"/>
              </a:rPr>
              <a:t>Thông số kỹ thuật:</a:t>
            </a:r>
            <a:endParaRPr sz="2000" b="0" i="0" u="none" strike="noStrike" cap="none">
              <a:solidFill>
                <a:srgbClr val="0000FF"/>
              </a:solidFill>
              <a:latin typeface="Cambria"/>
              <a:ea typeface="Cambria"/>
              <a:cs typeface="Cambria"/>
              <a:sym typeface="Cambria"/>
            </a:endParaRPr>
          </a:p>
          <a:p>
            <a:pPr marL="1143000" marR="0" lvl="2" indent="-228600" algn="l" rtl="0">
              <a:lnSpc>
                <a:spcPct val="115000"/>
              </a:lnSpc>
              <a:spcBef>
                <a:spcPts val="800"/>
              </a:spcBef>
              <a:spcAft>
                <a:spcPts val="0"/>
              </a:spcAft>
              <a:buClr>
                <a:srgbClr val="000000"/>
              </a:buClr>
              <a:buSzPts val="1000"/>
              <a:buFont typeface="Noto Sans Symbols"/>
              <a:buChar char="▪"/>
            </a:pPr>
            <a:r>
              <a:rPr lang="en-US" sz="2000" b="0" i="0" u="none" strike="noStrike" cap="none">
                <a:solidFill>
                  <a:srgbClr val="000000"/>
                </a:solidFill>
                <a:latin typeface="Cambria"/>
                <a:ea typeface="Cambria"/>
                <a:cs typeface="Cambria"/>
                <a:sym typeface="Cambria"/>
              </a:rPr>
              <a:t>Công suất lắp đặt: 500 kWp.</a:t>
            </a:r>
            <a:endParaRPr/>
          </a:p>
          <a:p>
            <a:pPr marL="1143000" marR="0" lvl="2" indent="-228600" algn="l" rtl="0">
              <a:lnSpc>
                <a:spcPct val="115000"/>
              </a:lnSpc>
              <a:spcBef>
                <a:spcPts val="800"/>
              </a:spcBef>
              <a:spcAft>
                <a:spcPts val="0"/>
              </a:spcAft>
              <a:buClr>
                <a:srgbClr val="000000"/>
              </a:buClr>
              <a:buSzPts val="1000"/>
              <a:buFont typeface="Noto Sans Symbols"/>
              <a:buChar char="▪"/>
            </a:pPr>
            <a:r>
              <a:rPr lang="en-US" sz="2000" b="0" i="0" u="none" strike="noStrike" cap="none">
                <a:solidFill>
                  <a:srgbClr val="000000"/>
                </a:solidFill>
                <a:latin typeface="Cambria"/>
                <a:ea typeface="Cambria"/>
                <a:cs typeface="Cambria"/>
                <a:sym typeface="Cambria"/>
              </a:rPr>
              <a:t>Công nghệ: Tấm pin Mono PERC Tier 1, Inverter chuỗi của hãng uy tín.</a:t>
            </a:r>
            <a:endParaRPr/>
          </a:p>
          <a:p>
            <a:pPr marL="1143000" marR="0" lvl="2" indent="-228600" algn="l" rtl="0">
              <a:lnSpc>
                <a:spcPct val="115000"/>
              </a:lnSpc>
              <a:spcBef>
                <a:spcPts val="800"/>
              </a:spcBef>
              <a:spcAft>
                <a:spcPts val="0"/>
              </a:spcAft>
              <a:buClr>
                <a:srgbClr val="000000"/>
              </a:buClr>
              <a:buSzPts val="1000"/>
              <a:buFont typeface="Noto Sans Symbols"/>
              <a:buChar char="▪"/>
            </a:pPr>
            <a:r>
              <a:rPr lang="en-US" sz="2000" b="0" i="0" u="none" strike="noStrike" cap="none">
                <a:solidFill>
                  <a:srgbClr val="000000"/>
                </a:solidFill>
                <a:latin typeface="Cambria"/>
                <a:ea typeface="Cambria"/>
                <a:cs typeface="Cambria"/>
                <a:sym typeface="Cambria"/>
              </a:rPr>
              <a:t>Sản lượng điện dự kiến: 725,000 kWh/năm.</a:t>
            </a:r>
            <a:endParaRPr/>
          </a:p>
          <a:p>
            <a:pPr marL="742950" marR="0" lvl="1" indent="-285750" algn="l" rtl="0">
              <a:lnSpc>
                <a:spcPct val="115000"/>
              </a:lnSpc>
              <a:spcBef>
                <a:spcPts val="800"/>
              </a:spcBef>
              <a:spcAft>
                <a:spcPts val="0"/>
              </a:spcAft>
              <a:buClr>
                <a:srgbClr val="000000"/>
              </a:buClr>
              <a:buSzPts val="1000"/>
              <a:buFont typeface="Courier New"/>
              <a:buChar char="o"/>
            </a:pPr>
            <a:r>
              <a:rPr lang="en-US" sz="2000" b="1" i="0" u="none" strike="noStrike" cap="none">
                <a:solidFill>
                  <a:srgbClr val="0000FF"/>
                </a:solidFill>
                <a:latin typeface="Cambria"/>
                <a:ea typeface="Cambria"/>
                <a:cs typeface="Cambria"/>
                <a:sym typeface="Cambria"/>
              </a:rPr>
              <a:t>Thông số tài chính:</a:t>
            </a:r>
            <a:endParaRPr sz="2000" b="0" i="0" u="none" strike="noStrike" cap="none">
              <a:solidFill>
                <a:srgbClr val="0000FF"/>
              </a:solidFill>
              <a:latin typeface="Cambria"/>
              <a:ea typeface="Cambria"/>
              <a:cs typeface="Cambria"/>
              <a:sym typeface="Cambria"/>
            </a:endParaRPr>
          </a:p>
          <a:p>
            <a:pPr marL="1143000" marR="0" lvl="2" indent="-228600" algn="l" rtl="0">
              <a:lnSpc>
                <a:spcPct val="115000"/>
              </a:lnSpc>
              <a:spcBef>
                <a:spcPts val="800"/>
              </a:spcBef>
              <a:spcAft>
                <a:spcPts val="0"/>
              </a:spcAft>
              <a:buClr>
                <a:srgbClr val="000000"/>
              </a:buClr>
              <a:buSzPts val="1000"/>
              <a:buFont typeface="Noto Sans Symbols"/>
              <a:buChar char="▪"/>
            </a:pPr>
            <a:r>
              <a:rPr lang="en-US" sz="2000" b="0" i="0" u="none" strike="noStrike" cap="none">
                <a:solidFill>
                  <a:srgbClr val="000000"/>
                </a:solidFill>
                <a:latin typeface="Cambria"/>
                <a:ea typeface="Cambria"/>
                <a:cs typeface="Cambria"/>
                <a:sym typeface="Cambria"/>
              </a:rPr>
              <a:t>Tổng vốn đầu tư (CAPEX): 7.5 tỷ VNĐ.</a:t>
            </a:r>
            <a:endParaRPr/>
          </a:p>
          <a:p>
            <a:pPr marL="1143000" marR="0" lvl="2" indent="-228600" algn="l" rtl="0">
              <a:lnSpc>
                <a:spcPct val="115000"/>
              </a:lnSpc>
              <a:spcBef>
                <a:spcPts val="800"/>
              </a:spcBef>
              <a:spcAft>
                <a:spcPts val="0"/>
              </a:spcAft>
              <a:buClr>
                <a:srgbClr val="000000"/>
              </a:buClr>
              <a:buSzPts val="1000"/>
              <a:buFont typeface="Noto Sans Symbols"/>
              <a:buChar char="▪"/>
            </a:pPr>
            <a:r>
              <a:rPr lang="en-US" sz="2000" b="0" i="0" u="none" strike="noStrike" cap="none">
                <a:solidFill>
                  <a:srgbClr val="000000"/>
                </a:solidFill>
                <a:latin typeface="Cambria"/>
                <a:ea typeface="Cambria"/>
                <a:cs typeface="Cambria"/>
                <a:sym typeface="Cambria"/>
              </a:rPr>
              <a:t>Giá điện EVN (trung bình công ty đang trả): 2,000 VNĐ/kWh.</a:t>
            </a:r>
            <a:endParaRPr/>
          </a:p>
          <a:p>
            <a:pPr marL="1143000" marR="0" lvl="2" indent="-228600" algn="l" rtl="0">
              <a:lnSpc>
                <a:spcPct val="115000"/>
              </a:lnSpc>
              <a:spcBef>
                <a:spcPts val="800"/>
              </a:spcBef>
              <a:spcAft>
                <a:spcPts val="0"/>
              </a:spcAft>
              <a:buClr>
                <a:srgbClr val="000000"/>
              </a:buClr>
              <a:buSzPts val="1000"/>
              <a:buFont typeface="Noto Sans Symbols"/>
              <a:buChar char="▪"/>
            </a:pPr>
            <a:r>
              <a:rPr lang="en-US" sz="2000" b="0" i="0" u="none" strike="noStrike" cap="none">
                <a:solidFill>
                  <a:srgbClr val="000000"/>
                </a:solidFill>
                <a:latin typeface="Cambria"/>
                <a:ea typeface="Cambria"/>
                <a:cs typeface="Cambria"/>
                <a:sym typeface="Cambria"/>
              </a:rPr>
              <a:t>Chi phí vận hành &amp; bảo dưỡng (O&amp;M): 75 triệu VNĐ/năm.</a:t>
            </a:r>
            <a:endParaRPr/>
          </a:p>
          <a:p>
            <a:pPr marL="1143000" marR="0" lvl="2" indent="-228600" algn="l" rtl="0">
              <a:lnSpc>
                <a:spcPct val="115000"/>
              </a:lnSpc>
              <a:spcBef>
                <a:spcPts val="800"/>
              </a:spcBef>
              <a:spcAft>
                <a:spcPts val="0"/>
              </a:spcAft>
              <a:buClr>
                <a:srgbClr val="000000"/>
              </a:buClr>
              <a:buSzPts val="1000"/>
              <a:buFont typeface="Noto Sans Symbols"/>
              <a:buChar char="▪"/>
            </a:pPr>
            <a:r>
              <a:rPr lang="en-US" sz="2000" b="0" i="0" u="none" strike="noStrike" cap="none">
                <a:solidFill>
                  <a:srgbClr val="000000"/>
                </a:solidFill>
                <a:latin typeface="Cambria"/>
                <a:ea typeface="Cambria"/>
                <a:cs typeface="Cambria"/>
                <a:sym typeface="Cambria"/>
              </a:rPr>
              <a:t>Vòng đời dự án: 25 năm.</a:t>
            </a:r>
            <a:endParaRPr/>
          </a:p>
          <a:p>
            <a:pPr marL="1143000" marR="0" lvl="2" indent="-228600" algn="l" rtl="0">
              <a:lnSpc>
                <a:spcPct val="115000"/>
              </a:lnSpc>
              <a:spcBef>
                <a:spcPts val="800"/>
              </a:spcBef>
              <a:spcAft>
                <a:spcPts val="0"/>
              </a:spcAft>
              <a:buClr>
                <a:srgbClr val="000000"/>
              </a:buClr>
              <a:buSzPts val="1000"/>
              <a:buFont typeface="Noto Sans Symbols"/>
              <a:buChar char="▪"/>
            </a:pPr>
            <a:r>
              <a:rPr lang="en-US" sz="2000" b="0" i="0" u="none" strike="noStrike" cap="none">
                <a:solidFill>
                  <a:srgbClr val="000000"/>
                </a:solidFill>
                <a:latin typeface="Cambria"/>
                <a:ea typeface="Cambria"/>
                <a:cs typeface="Cambria"/>
                <a:sym typeface="Cambria"/>
              </a:rPr>
              <a:t>Tỷ lệ chiết khấu để tham khảo: 11%.</a:t>
            </a:r>
            <a:endParaRPr/>
          </a:p>
        </p:txBody>
      </p:sp>
      <p:sp>
        <p:nvSpPr>
          <p:cNvPr id="355" name="Google Shape;355;p3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36</a:t>
            </a:fld>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sp>
        <p:nvSpPr>
          <p:cNvPr id="360" name="Google Shape;360;p37"/>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THẢO LUẬN</a:t>
            </a:r>
            <a:endParaRPr sz="3200" b="1" i="0" u="none" strike="noStrike" cap="none">
              <a:solidFill>
                <a:schemeClr val="lt1"/>
              </a:solidFill>
              <a:latin typeface="Cambria"/>
              <a:ea typeface="Cambria"/>
              <a:cs typeface="Cambria"/>
              <a:sym typeface="Cambria"/>
            </a:endParaRPr>
          </a:p>
        </p:txBody>
      </p:sp>
      <p:sp>
        <p:nvSpPr>
          <p:cNvPr id="361" name="Google Shape;361;p37"/>
          <p:cNvSpPr txBox="1"/>
          <p:nvPr/>
        </p:nvSpPr>
        <p:spPr>
          <a:xfrm>
            <a:off x="1249465" y="2071867"/>
            <a:ext cx="9269895" cy="4446730"/>
          </a:xfrm>
          <a:prstGeom prst="rect">
            <a:avLst/>
          </a:prstGeom>
          <a:noFill/>
          <a:ln>
            <a:noFill/>
          </a:ln>
        </p:spPr>
        <p:txBody>
          <a:bodyPr spcFirstLastPara="1" wrap="square" lIns="91425" tIns="45700" rIns="91425" bIns="45700" anchor="t" anchorCtr="0">
            <a:spAutoFit/>
          </a:bodyPr>
          <a:lstStyle/>
          <a:p>
            <a:pPr marL="457200" marR="0" lvl="1" indent="0" algn="l" rtl="0">
              <a:lnSpc>
                <a:spcPct val="150000"/>
              </a:lnSpc>
              <a:spcBef>
                <a:spcPts val="0"/>
              </a:spcBef>
              <a:spcAft>
                <a:spcPts val="0"/>
              </a:spcAft>
              <a:buClr>
                <a:srgbClr val="000000"/>
              </a:buClr>
              <a:buSzPts val="1000"/>
              <a:buFont typeface="Arial"/>
              <a:buNone/>
            </a:pPr>
            <a:r>
              <a:rPr lang="en-US" sz="2000" b="1" i="0" u="none" strike="noStrike" cap="none">
                <a:solidFill>
                  <a:srgbClr val="0000FF"/>
                </a:solidFill>
                <a:latin typeface="Cambria"/>
                <a:ea typeface="Cambria"/>
                <a:cs typeface="Cambria"/>
                <a:sym typeface="Cambria"/>
              </a:rPr>
              <a:t>Nhóm 1 &amp; 2 (Phân tích Tài chính):</a:t>
            </a:r>
            <a:endParaRPr sz="2000" b="0" i="0" u="none" strike="noStrike" cap="none">
              <a:solidFill>
                <a:srgbClr val="0000FF"/>
              </a:solidFill>
              <a:latin typeface="Cambria"/>
              <a:ea typeface="Cambria"/>
              <a:cs typeface="Cambria"/>
              <a:sym typeface="Cambria"/>
            </a:endParaRPr>
          </a:p>
          <a:p>
            <a:pPr marL="1143000" marR="0" lvl="2" indent="-228600" algn="l" rtl="0">
              <a:lnSpc>
                <a:spcPct val="150000"/>
              </a:lnSpc>
              <a:spcBef>
                <a:spcPts val="800"/>
              </a:spcBef>
              <a:spcAft>
                <a:spcPts val="0"/>
              </a:spcAft>
              <a:buClr>
                <a:srgbClr val="000000"/>
              </a:buClr>
              <a:buSzPts val="1000"/>
              <a:buFont typeface="Noto Sans Symbols"/>
              <a:buChar char="▪"/>
            </a:pPr>
            <a:r>
              <a:rPr lang="en-US" sz="2000" b="0" i="0" u="none" strike="noStrike" cap="none">
                <a:solidFill>
                  <a:srgbClr val="000000"/>
                </a:solidFill>
                <a:latin typeface="Cambria"/>
                <a:ea typeface="Cambria"/>
                <a:cs typeface="Cambria"/>
                <a:sym typeface="Cambria"/>
              </a:rPr>
              <a:t>Doanh thu/tiết kiệm hàng năm của dự án là bao nhiêu?</a:t>
            </a:r>
            <a:endParaRPr/>
          </a:p>
          <a:p>
            <a:pPr marL="1143000" marR="0" lvl="2" indent="-228600" algn="l" rtl="0">
              <a:lnSpc>
                <a:spcPct val="150000"/>
              </a:lnSpc>
              <a:spcBef>
                <a:spcPts val="800"/>
              </a:spcBef>
              <a:spcAft>
                <a:spcPts val="0"/>
              </a:spcAft>
              <a:buClr>
                <a:srgbClr val="000000"/>
              </a:buClr>
              <a:buSzPts val="1000"/>
              <a:buFont typeface="Noto Sans Symbols"/>
              <a:buChar char="▪"/>
            </a:pPr>
            <a:r>
              <a:rPr lang="en-US" sz="2000" b="0" i="0" u="none" strike="noStrike" cap="none">
                <a:solidFill>
                  <a:srgbClr val="000000"/>
                </a:solidFill>
                <a:latin typeface="Cambria"/>
                <a:ea typeface="Cambria"/>
                <a:cs typeface="Cambria"/>
                <a:sym typeface="Cambria"/>
              </a:rPr>
              <a:t>Ước tính nhanh thời gian hoàn vốn (không chiết khấu).</a:t>
            </a:r>
            <a:endParaRPr/>
          </a:p>
          <a:p>
            <a:pPr marL="1143000" marR="0" lvl="2" indent="-228600" algn="l" rtl="0">
              <a:lnSpc>
                <a:spcPct val="150000"/>
              </a:lnSpc>
              <a:spcBef>
                <a:spcPts val="800"/>
              </a:spcBef>
              <a:spcAft>
                <a:spcPts val="0"/>
              </a:spcAft>
              <a:buClr>
                <a:srgbClr val="000000"/>
              </a:buClr>
              <a:buSzPts val="1000"/>
              <a:buFont typeface="Noto Sans Symbols"/>
              <a:buChar char="▪"/>
            </a:pPr>
            <a:r>
              <a:rPr lang="en-US" sz="2000" b="0" i="0" u="none" strike="noStrike" cap="none">
                <a:solidFill>
                  <a:srgbClr val="000000"/>
                </a:solidFill>
                <a:latin typeface="Cambria"/>
                <a:ea typeface="Cambria"/>
                <a:cs typeface="Cambria"/>
                <a:sym typeface="Cambria"/>
              </a:rPr>
              <a:t>Theo cảm quan, NPV và IRR của dự án sẽ dương và hấp dẫn chứ?</a:t>
            </a:r>
            <a:endParaRPr/>
          </a:p>
          <a:p>
            <a:pPr marL="914400" marR="0" lvl="2" indent="0" algn="l" rtl="0">
              <a:lnSpc>
                <a:spcPct val="150000"/>
              </a:lnSpc>
              <a:spcBef>
                <a:spcPts val="800"/>
              </a:spcBef>
              <a:spcAft>
                <a:spcPts val="0"/>
              </a:spcAft>
              <a:buClr>
                <a:srgbClr val="000000"/>
              </a:buClr>
              <a:buSzPts val="1000"/>
              <a:buFont typeface="Arial"/>
              <a:buNone/>
            </a:pPr>
            <a:endParaRPr sz="2000" b="0" i="0" u="none" strike="noStrike" cap="none">
              <a:solidFill>
                <a:srgbClr val="000000"/>
              </a:solidFill>
              <a:latin typeface="Cambria"/>
              <a:ea typeface="Cambria"/>
              <a:cs typeface="Cambria"/>
              <a:sym typeface="Cambria"/>
            </a:endParaRPr>
          </a:p>
          <a:p>
            <a:pPr marL="396875" marR="0" lvl="2" indent="0" algn="l" rtl="0">
              <a:lnSpc>
                <a:spcPct val="150000"/>
              </a:lnSpc>
              <a:spcBef>
                <a:spcPts val="800"/>
              </a:spcBef>
              <a:spcAft>
                <a:spcPts val="0"/>
              </a:spcAft>
              <a:buClr>
                <a:srgbClr val="000000"/>
              </a:buClr>
              <a:buSzPts val="1000"/>
              <a:buFont typeface="Arial"/>
              <a:buNone/>
            </a:pPr>
            <a:r>
              <a:rPr lang="en-US" sz="2000" b="1" i="0" u="none" strike="noStrike" cap="none">
                <a:solidFill>
                  <a:srgbClr val="0000FF"/>
                </a:solidFill>
                <a:latin typeface="Cambria"/>
                <a:ea typeface="Cambria"/>
                <a:cs typeface="Cambria"/>
                <a:sym typeface="Cambria"/>
              </a:rPr>
              <a:t>Nhóm 3 &amp; 4 (Phân tích Kỹ thuật &amp; ESG):</a:t>
            </a:r>
            <a:endParaRPr sz="2000" b="0" i="0" u="none" strike="noStrike" cap="none">
              <a:solidFill>
                <a:srgbClr val="0000FF"/>
              </a:solidFill>
              <a:latin typeface="Cambria"/>
              <a:ea typeface="Cambria"/>
              <a:cs typeface="Cambria"/>
              <a:sym typeface="Cambria"/>
            </a:endParaRPr>
          </a:p>
          <a:p>
            <a:pPr marL="1143000" marR="0" lvl="2" indent="-228600" algn="l" rtl="0">
              <a:lnSpc>
                <a:spcPct val="150000"/>
              </a:lnSpc>
              <a:spcBef>
                <a:spcPts val="800"/>
              </a:spcBef>
              <a:spcAft>
                <a:spcPts val="0"/>
              </a:spcAft>
              <a:buClr>
                <a:srgbClr val="000000"/>
              </a:buClr>
              <a:buSzPts val="1000"/>
              <a:buFont typeface="Noto Sans Symbols"/>
              <a:buChar char="▪"/>
            </a:pPr>
            <a:r>
              <a:rPr lang="en-US" sz="2000" b="0" i="0" u="none" strike="noStrike" cap="none">
                <a:solidFill>
                  <a:srgbClr val="000000"/>
                </a:solidFill>
                <a:latin typeface="Cambria"/>
                <a:ea typeface="Cambria"/>
                <a:cs typeface="Cambria"/>
                <a:sym typeface="Cambria"/>
              </a:rPr>
              <a:t>Dự án này có rủi ro kỹ thuật nào đáng kể không?</a:t>
            </a:r>
            <a:endParaRPr/>
          </a:p>
          <a:p>
            <a:pPr marL="1143000" marR="0" lvl="2" indent="-228600" algn="l" rtl="0">
              <a:lnSpc>
                <a:spcPct val="150000"/>
              </a:lnSpc>
              <a:spcBef>
                <a:spcPts val="800"/>
              </a:spcBef>
              <a:spcAft>
                <a:spcPts val="0"/>
              </a:spcAft>
              <a:buClr>
                <a:srgbClr val="000000"/>
              </a:buClr>
              <a:buSzPts val="1000"/>
              <a:buFont typeface="Noto Sans Symbols"/>
              <a:buChar char="▪"/>
            </a:pPr>
            <a:r>
              <a:rPr lang="en-US" sz="2000" b="0" i="0" u="none" strike="noStrike" cap="none">
                <a:solidFill>
                  <a:srgbClr val="000000"/>
                </a:solidFill>
                <a:latin typeface="Cambria"/>
                <a:ea typeface="Cambria"/>
                <a:cs typeface="Cambria"/>
                <a:sym typeface="Cambria"/>
              </a:rPr>
              <a:t>Liệt kê 2 lợi ích ESG lớn nhất và 1 rủi ro ESG tiềm ẩn của dự án.</a:t>
            </a:r>
            <a:endParaRPr/>
          </a:p>
        </p:txBody>
      </p:sp>
      <p:sp>
        <p:nvSpPr>
          <p:cNvPr id="362" name="Google Shape;362;p3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37</a:t>
            </a:fld>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66"/>
        <p:cNvGrpSpPr/>
        <p:nvPr/>
      </p:nvGrpSpPr>
      <p:grpSpPr>
        <a:xfrm>
          <a:off x="0" y="0"/>
          <a:ext cx="0" cy="0"/>
          <a:chOff x="0" y="0"/>
          <a:chExt cx="0" cy="0"/>
        </a:xfrm>
      </p:grpSpPr>
      <p:sp>
        <p:nvSpPr>
          <p:cNvPr id="367" name="Google Shape;367;p38"/>
          <p:cNvSpPr txBox="1"/>
          <p:nvPr/>
        </p:nvSpPr>
        <p:spPr>
          <a:xfrm>
            <a:off x="838200" y="2258625"/>
            <a:ext cx="10515600" cy="4351338"/>
          </a:xfrm>
          <a:prstGeom prst="rect">
            <a:avLst/>
          </a:prstGeom>
          <a:noFill/>
          <a:ln>
            <a:noFill/>
          </a:ln>
        </p:spPr>
        <p:txBody>
          <a:bodyPr spcFirstLastPara="1" wrap="square" lIns="91425" tIns="45700" rIns="91425" bIns="45700" anchor="t" anchorCtr="0">
            <a:normAutofit/>
          </a:bodyPr>
          <a:lstStyle/>
          <a:p>
            <a:pPr marL="457200" marR="0" lvl="0" indent="-228600" algn="ctr" rtl="0">
              <a:lnSpc>
                <a:spcPct val="90000"/>
              </a:lnSpc>
              <a:spcBef>
                <a:spcPts val="1000"/>
              </a:spcBef>
              <a:spcAft>
                <a:spcPts val="0"/>
              </a:spcAft>
              <a:buClr>
                <a:schemeClr val="dk1"/>
              </a:buClr>
              <a:buSzPts val="1800"/>
              <a:buFont typeface="Arial"/>
              <a:buNone/>
            </a:pPr>
            <a:r>
              <a:rPr lang="en-US" sz="4000" b="1" i="0" u="none" strike="noStrike" cap="none">
                <a:solidFill>
                  <a:schemeClr val="dk1"/>
                </a:solidFill>
                <a:latin typeface="Cambria"/>
                <a:ea typeface="Cambria"/>
                <a:cs typeface="Cambria"/>
                <a:sym typeface="Cambria"/>
              </a:rPr>
              <a:t>2.2 BÀI TẬP LỚN</a:t>
            </a:r>
            <a:endParaRPr sz="4000" b="1" i="0" u="none" strike="noStrike" cap="none">
              <a:solidFill>
                <a:schemeClr val="dk1"/>
              </a:solidFill>
              <a:latin typeface="Cambria"/>
              <a:ea typeface="Cambria"/>
              <a:cs typeface="Cambria"/>
              <a:sym typeface="Cambria"/>
            </a:endParaRPr>
          </a:p>
        </p:txBody>
      </p:sp>
      <p:sp>
        <p:nvSpPr>
          <p:cNvPr id="368" name="Google Shape;368;p3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38</a:t>
            </a:fld>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72"/>
        <p:cNvGrpSpPr/>
        <p:nvPr/>
      </p:nvGrpSpPr>
      <p:grpSpPr>
        <a:xfrm>
          <a:off x="0" y="0"/>
          <a:ext cx="0" cy="0"/>
          <a:chOff x="0" y="0"/>
          <a:chExt cx="0" cy="0"/>
        </a:xfrm>
      </p:grpSpPr>
      <p:sp>
        <p:nvSpPr>
          <p:cNvPr id="373" name="Google Shape;373;p39"/>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BÀI TẬP LỚN</a:t>
            </a:r>
            <a:endParaRPr sz="3200" b="1" i="0" u="none" strike="noStrike" cap="none">
              <a:solidFill>
                <a:schemeClr val="lt1"/>
              </a:solidFill>
              <a:latin typeface="Cambria"/>
              <a:ea typeface="Cambria"/>
              <a:cs typeface="Cambria"/>
              <a:sym typeface="Cambria"/>
            </a:endParaRPr>
          </a:p>
        </p:txBody>
      </p:sp>
      <p:sp>
        <p:nvSpPr>
          <p:cNvPr id="374" name="Google Shape;374;p39"/>
          <p:cNvSpPr txBox="1"/>
          <p:nvPr/>
        </p:nvSpPr>
        <p:spPr>
          <a:xfrm>
            <a:off x="403930" y="1709650"/>
            <a:ext cx="10846904" cy="4703211"/>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endParaRPr sz="2000">
              <a:solidFill>
                <a:srgbClr val="000000"/>
              </a:solidFill>
              <a:latin typeface="Cambria"/>
              <a:ea typeface="Cambria"/>
              <a:cs typeface="Cambria"/>
              <a:sym typeface="Cambria"/>
            </a:endParaRPr>
          </a:p>
          <a:p>
            <a:pPr marL="742950" marR="0" lvl="1" indent="-285750" algn="l" rtl="0">
              <a:lnSpc>
                <a:spcPct val="150000"/>
              </a:lnSpc>
              <a:spcBef>
                <a:spcPts val="0"/>
              </a:spcBef>
              <a:spcAft>
                <a:spcPts val="0"/>
              </a:spcAft>
              <a:buClr>
                <a:srgbClr val="000000"/>
              </a:buClr>
              <a:buSzPts val="1000"/>
              <a:buFont typeface="Courier New"/>
              <a:buChar char="o"/>
            </a:pPr>
            <a:r>
              <a:rPr lang="en-US" sz="2000" b="1" i="0" u="none" strike="noStrike" cap="none">
                <a:solidFill>
                  <a:srgbClr val="0000FF"/>
                </a:solidFill>
                <a:latin typeface="Cambria"/>
                <a:ea typeface="Cambria"/>
                <a:cs typeface="Cambria"/>
                <a:sym typeface="Cambria"/>
              </a:rPr>
              <a:t>Tình huống:</a:t>
            </a:r>
            <a:r>
              <a:rPr lang="en-US" sz="2000" b="0" i="0" u="none" strike="noStrike" cap="none">
                <a:solidFill>
                  <a:srgbClr val="0000FF"/>
                </a:solidFill>
                <a:latin typeface="Cambria"/>
                <a:ea typeface="Cambria"/>
                <a:cs typeface="Cambria"/>
                <a:sym typeface="Cambria"/>
              </a:rPr>
              <a:t> </a:t>
            </a:r>
            <a:r>
              <a:rPr lang="en-US" sz="2000" b="0" i="0" u="none" strike="noStrike" cap="none">
                <a:solidFill>
                  <a:srgbClr val="000000"/>
                </a:solidFill>
                <a:latin typeface="Cambria"/>
                <a:ea typeface="Cambria"/>
                <a:cs typeface="Cambria"/>
                <a:sym typeface="Cambria"/>
              </a:rPr>
              <a:t>Bạn là chuyên viên/tổ thẩm định tín dụng của Ngân hàng XYZ. Bạn nhận được một bộ hồ sơ xin cấp tín dụng cho dự án "Xây dựng Nhà máy sản xuất Gạch không nung công suất 30 triệu viên/năm".</a:t>
            </a:r>
            <a:endParaRPr/>
          </a:p>
          <a:p>
            <a:pPr marL="742950" marR="0" lvl="1" indent="-285750" algn="l" rtl="0">
              <a:lnSpc>
                <a:spcPct val="150000"/>
              </a:lnSpc>
              <a:spcBef>
                <a:spcPts val="800"/>
              </a:spcBef>
              <a:spcAft>
                <a:spcPts val="0"/>
              </a:spcAft>
              <a:buClr>
                <a:srgbClr val="000000"/>
              </a:buClr>
              <a:buSzPts val="1000"/>
              <a:buFont typeface="Courier New"/>
              <a:buChar char="o"/>
            </a:pPr>
            <a:r>
              <a:rPr lang="en-US" sz="2000" b="1" i="0" u="none" strike="noStrike" cap="none">
                <a:solidFill>
                  <a:srgbClr val="0000FF"/>
                </a:solidFill>
                <a:latin typeface="Cambria"/>
                <a:ea typeface="Cambria"/>
                <a:cs typeface="Cambria"/>
                <a:sym typeface="Cambria"/>
              </a:rPr>
              <a:t>Nhiệm vụ:</a:t>
            </a:r>
            <a:endParaRPr sz="2000" b="0" i="0" u="none" strike="noStrike" cap="none">
              <a:solidFill>
                <a:srgbClr val="0000FF"/>
              </a:solidFill>
              <a:latin typeface="Cambria"/>
              <a:ea typeface="Cambria"/>
              <a:cs typeface="Cambria"/>
              <a:sym typeface="Cambria"/>
            </a:endParaRPr>
          </a:p>
          <a:p>
            <a:pPr marL="1143000" marR="0" lvl="2" indent="-228600" algn="l" rtl="0">
              <a:lnSpc>
                <a:spcPct val="150000"/>
              </a:lnSpc>
              <a:spcBef>
                <a:spcPts val="800"/>
              </a:spcBef>
              <a:spcAft>
                <a:spcPts val="0"/>
              </a:spcAft>
              <a:buClr>
                <a:srgbClr val="000000"/>
              </a:buClr>
              <a:buSzPts val="2000"/>
              <a:buFont typeface="Calibri"/>
              <a:buAutoNum type="arabicPeriod"/>
            </a:pPr>
            <a:r>
              <a:rPr lang="en-US" sz="2000" b="0" i="0" u="none" strike="noStrike" cap="none">
                <a:solidFill>
                  <a:srgbClr val="000000"/>
                </a:solidFill>
                <a:latin typeface="Cambria"/>
                <a:ea typeface="Cambria"/>
                <a:cs typeface="Cambria"/>
                <a:sym typeface="Cambria"/>
              </a:rPr>
              <a:t>Thẩm định toàn diện dự án.</a:t>
            </a:r>
            <a:endParaRPr/>
          </a:p>
          <a:p>
            <a:pPr marL="1143000" marR="0" lvl="2" indent="-228600" algn="l" rtl="0">
              <a:lnSpc>
                <a:spcPct val="150000"/>
              </a:lnSpc>
              <a:spcBef>
                <a:spcPts val="800"/>
              </a:spcBef>
              <a:spcAft>
                <a:spcPts val="0"/>
              </a:spcAft>
              <a:buClr>
                <a:srgbClr val="000000"/>
              </a:buClr>
              <a:buSzPts val="2000"/>
              <a:buFont typeface="Calibri"/>
              <a:buAutoNum type="arabicPeriod"/>
            </a:pPr>
            <a:r>
              <a:rPr lang="en-US" sz="2000" b="0" i="0" u="none" strike="noStrike" cap="none">
                <a:solidFill>
                  <a:srgbClr val="000000"/>
                </a:solidFill>
                <a:latin typeface="Cambria"/>
                <a:ea typeface="Cambria"/>
                <a:cs typeface="Cambria"/>
                <a:sym typeface="Cambria"/>
              </a:rPr>
              <a:t>Chấm điểm dự án theo một khung tiêu chí do nhóm tự xây dựng.</a:t>
            </a:r>
            <a:endParaRPr/>
          </a:p>
          <a:p>
            <a:pPr marL="1143000" marR="0" lvl="2" indent="-228600" algn="l" rtl="0">
              <a:lnSpc>
                <a:spcPct val="150000"/>
              </a:lnSpc>
              <a:spcBef>
                <a:spcPts val="800"/>
              </a:spcBef>
              <a:spcAft>
                <a:spcPts val="0"/>
              </a:spcAft>
              <a:buClr>
                <a:srgbClr val="000000"/>
              </a:buClr>
              <a:buSzPts val="2000"/>
              <a:buFont typeface="Calibri"/>
              <a:buAutoNum type="arabicPeriod"/>
            </a:pPr>
            <a:r>
              <a:rPr lang="en-US" sz="2000" b="0" i="0" u="none" strike="noStrike" cap="none">
                <a:solidFill>
                  <a:srgbClr val="000000"/>
                </a:solidFill>
                <a:latin typeface="Cambria"/>
                <a:ea typeface="Cambria"/>
                <a:cs typeface="Cambria"/>
                <a:sym typeface="Cambria"/>
              </a:rPr>
              <a:t>Soạn một tờ trình tín dụng để trình lên cấp có thẩm quyền.</a:t>
            </a:r>
            <a:endParaRPr/>
          </a:p>
          <a:p>
            <a:pPr marL="1143000" marR="0" lvl="2" indent="-228600" algn="l" rtl="0">
              <a:lnSpc>
                <a:spcPct val="150000"/>
              </a:lnSpc>
              <a:spcBef>
                <a:spcPts val="800"/>
              </a:spcBef>
              <a:spcAft>
                <a:spcPts val="0"/>
              </a:spcAft>
              <a:buClr>
                <a:srgbClr val="000000"/>
              </a:buClr>
              <a:buSzPts val="2000"/>
              <a:buFont typeface="Calibri"/>
              <a:buAutoNum type="arabicPeriod"/>
            </a:pPr>
            <a:r>
              <a:rPr lang="en-US" sz="2000" b="0" i="0" u="none" strike="noStrike" cap="none">
                <a:solidFill>
                  <a:srgbClr val="000000"/>
                </a:solidFill>
                <a:latin typeface="Cambria"/>
                <a:ea typeface="Cambria"/>
                <a:cs typeface="Cambria"/>
                <a:sym typeface="Cambria"/>
              </a:rPr>
              <a:t>Trình bày và bảo vệ đề xuất của nhóm.</a:t>
            </a:r>
            <a:endParaRPr/>
          </a:p>
        </p:txBody>
      </p:sp>
      <p:sp>
        <p:nvSpPr>
          <p:cNvPr id="375" name="Google Shape;375;p3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39</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sp>
        <p:nvSpPr>
          <p:cNvPr id="65" name="Google Shape;65;p4"/>
          <p:cNvSpPr txBox="1"/>
          <p:nvPr/>
        </p:nvSpPr>
        <p:spPr>
          <a:xfrm>
            <a:off x="97823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NỘI DUNG</a:t>
            </a:r>
            <a:endParaRPr sz="3200" b="1" i="0" u="none" strike="noStrike" cap="none">
              <a:solidFill>
                <a:schemeClr val="lt1"/>
              </a:solidFill>
              <a:latin typeface="Cambria"/>
              <a:ea typeface="Cambria"/>
              <a:cs typeface="Cambria"/>
              <a:sym typeface="Cambria"/>
            </a:endParaRPr>
          </a:p>
        </p:txBody>
      </p:sp>
      <p:grpSp>
        <p:nvGrpSpPr>
          <p:cNvPr id="66" name="Google Shape;66;p4"/>
          <p:cNvGrpSpPr/>
          <p:nvPr/>
        </p:nvGrpSpPr>
        <p:grpSpPr>
          <a:xfrm>
            <a:off x="-4792396" y="1225297"/>
            <a:ext cx="16076542" cy="6703819"/>
            <a:chOff x="-5630596" y="-861947"/>
            <a:chExt cx="16076542" cy="6703819"/>
          </a:xfrm>
        </p:grpSpPr>
        <p:sp>
          <p:nvSpPr>
            <p:cNvPr id="67" name="Google Shape;67;p4"/>
            <p:cNvSpPr/>
            <p:nvPr/>
          </p:nvSpPr>
          <p:spPr>
            <a:xfrm>
              <a:off x="-5630596" y="-861947"/>
              <a:ext cx="6703819" cy="6703819"/>
            </a:xfrm>
            <a:prstGeom prst="blockArc">
              <a:avLst>
                <a:gd name="adj1" fmla="val 18900000"/>
                <a:gd name="adj2" fmla="val 2700000"/>
                <a:gd name="adj3" fmla="val 322"/>
              </a:avLst>
            </a:prstGeom>
            <a:noFill/>
            <a:ln w="25400" cap="flat" cmpd="sng">
              <a:solidFill>
                <a:srgbClr val="2072C6"/>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4"/>
            <p:cNvSpPr/>
            <p:nvPr/>
          </p:nvSpPr>
          <p:spPr>
            <a:xfrm>
              <a:off x="399954" y="262242"/>
              <a:ext cx="10045992" cy="524286"/>
            </a:xfrm>
            <a:prstGeom prst="rect">
              <a:avLst/>
            </a:prstGeom>
            <a:noFill/>
            <a:ln w="25400" cap="flat" cmpd="sng">
              <a:solidFill>
                <a:srgbClr val="92F7DB"/>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69;p4"/>
            <p:cNvSpPr txBox="1"/>
            <p:nvPr/>
          </p:nvSpPr>
          <p:spPr>
            <a:xfrm>
              <a:off x="399954" y="262242"/>
              <a:ext cx="10045992" cy="524286"/>
            </a:xfrm>
            <a:prstGeom prst="rect">
              <a:avLst/>
            </a:prstGeom>
            <a:noFill/>
            <a:ln>
              <a:noFill/>
            </a:ln>
          </p:spPr>
          <p:txBody>
            <a:bodyPr spcFirstLastPara="1" wrap="square" lIns="416150" tIns="60950" rIns="60950" bIns="60950" anchor="ctr" anchorCtr="0">
              <a:noAutofit/>
            </a:bodyPr>
            <a:lstStyle/>
            <a:p>
              <a:pPr marL="0" marR="0" lvl="0" indent="0" algn="l" rtl="0">
                <a:lnSpc>
                  <a:spcPct val="90000"/>
                </a:lnSpc>
                <a:spcBef>
                  <a:spcPts val="0"/>
                </a:spcBef>
                <a:spcAft>
                  <a:spcPts val="0"/>
                </a:spcAft>
                <a:buClr>
                  <a:srgbClr val="000000"/>
                </a:buClr>
                <a:buSzPts val="2400"/>
                <a:buFont typeface="Cambria"/>
                <a:buNone/>
              </a:pPr>
              <a:r>
                <a:rPr lang="en-US" sz="2400" b="1" cap="none">
                  <a:solidFill>
                    <a:srgbClr val="000000"/>
                  </a:solidFill>
                  <a:latin typeface="Cambria"/>
                  <a:ea typeface="Cambria"/>
                  <a:cs typeface="Cambria"/>
                  <a:sym typeface="Cambria"/>
                </a:rPr>
                <a:t>1.1 KHÁI NIỆM VÀ CẤU TRÚC ĐÁNH GIÁ TÍNH KHẢ THI</a:t>
              </a:r>
              <a:endParaRPr sz="2400" b="1" cap="none">
                <a:solidFill>
                  <a:srgbClr val="000000"/>
                </a:solidFill>
                <a:latin typeface="Cambria"/>
                <a:ea typeface="Cambria"/>
                <a:cs typeface="Cambria"/>
                <a:sym typeface="Cambria"/>
              </a:endParaRPr>
            </a:p>
          </p:txBody>
        </p:sp>
        <p:sp>
          <p:nvSpPr>
            <p:cNvPr id="70" name="Google Shape;70;p4"/>
            <p:cNvSpPr/>
            <p:nvPr/>
          </p:nvSpPr>
          <p:spPr>
            <a:xfrm>
              <a:off x="72275" y="196707"/>
              <a:ext cx="655358" cy="655358"/>
            </a:xfrm>
            <a:prstGeom prst="ellipse">
              <a:avLst/>
            </a:prstGeom>
            <a:solidFill>
              <a:srgbClr val="FFFFFF"/>
            </a:solid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71;p4"/>
            <p:cNvSpPr/>
            <p:nvPr/>
          </p:nvSpPr>
          <p:spPr>
            <a:xfrm>
              <a:off x="831215" y="1048573"/>
              <a:ext cx="9614730" cy="524286"/>
            </a:xfrm>
            <a:prstGeom prst="rect">
              <a:avLst/>
            </a:prstGeom>
            <a:noFill/>
            <a:ln w="25400" cap="flat" cmpd="sng">
              <a:solidFill>
                <a:srgbClr val="92F7DB"/>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2;p4"/>
            <p:cNvSpPr txBox="1"/>
            <p:nvPr/>
          </p:nvSpPr>
          <p:spPr>
            <a:xfrm>
              <a:off x="831215" y="1048573"/>
              <a:ext cx="9614730" cy="524286"/>
            </a:xfrm>
            <a:prstGeom prst="rect">
              <a:avLst/>
            </a:prstGeom>
            <a:noFill/>
            <a:ln>
              <a:noFill/>
            </a:ln>
          </p:spPr>
          <p:txBody>
            <a:bodyPr spcFirstLastPara="1" wrap="square" lIns="416150" tIns="60950" rIns="60950" bIns="60950" anchor="ctr" anchorCtr="0">
              <a:noAutofit/>
            </a:bodyPr>
            <a:lstStyle/>
            <a:p>
              <a:pPr marL="0" marR="0" lvl="0" indent="0" algn="l" rtl="0">
                <a:lnSpc>
                  <a:spcPct val="90000"/>
                </a:lnSpc>
                <a:spcBef>
                  <a:spcPts val="0"/>
                </a:spcBef>
                <a:spcAft>
                  <a:spcPts val="0"/>
                </a:spcAft>
                <a:buClr>
                  <a:srgbClr val="000000"/>
                </a:buClr>
                <a:buSzPts val="2400"/>
                <a:buFont typeface="Cambria"/>
                <a:buNone/>
              </a:pPr>
              <a:r>
                <a:rPr lang="en-US" sz="2400" b="1" cap="none">
                  <a:solidFill>
                    <a:srgbClr val="000000"/>
                  </a:solidFill>
                  <a:latin typeface="Cambria"/>
                  <a:ea typeface="Cambria"/>
                  <a:cs typeface="Cambria"/>
                  <a:sym typeface="Cambria"/>
                </a:rPr>
                <a:t>1.2 PHÂN TÍCH TÀI CHÍNH</a:t>
              </a:r>
              <a:endParaRPr sz="2400" b="1" cap="none">
                <a:solidFill>
                  <a:srgbClr val="000000"/>
                </a:solidFill>
                <a:latin typeface="Cambria"/>
                <a:ea typeface="Cambria"/>
                <a:cs typeface="Cambria"/>
                <a:sym typeface="Cambria"/>
              </a:endParaRPr>
            </a:p>
          </p:txBody>
        </p:sp>
        <p:sp>
          <p:nvSpPr>
            <p:cNvPr id="73" name="Google Shape;73;p4"/>
            <p:cNvSpPr/>
            <p:nvPr/>
          </p:nvSpPr>
          <p:spPr>
            <a:xfrm>
              <a:off x="503536" y="983037"/>
              <a:ext cx="655358" cy="655358"/>
            </a:xfrm>
            <a:prstGeom prst="ellipse">
              <a:avLst/>
            </a:prstGeom>
            <a:solidFill>
              <a:srgbClr val="FFFFFF"/>
            </a:solidFill>
            <a:ln w="25400" cap="flat" cmpd="sng">
              <a:solidFill>
                <a:srgbClr val="166EC9"/>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 name="Google Shape;74;p4"/>
            <p:cNvSpPr/>
            <p:nvPr/>
          </p:nvSpPr>
          <p:spPr>
            <a:xfrm>
              <a:off x="1028420" y="1834903"/>
              <a:ext cx="9417525" cy="524286"/>
            </a:xfrm>
            <a:prstGeom prst="rect">
              <a:avLst/>
            </a:prstGeom>
            <a:noFill/>
            <a:ln w="25400" cap="flat" cmpd="sng">
              <a:solidFill>
                <a:srgbClr val="92F7DB"/>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75;p4"/>
            <p:cNvSpPr txBox="1"/>
            <p:nvPr/>
          </p:nvSpPr>
          <p:spPr>
            <a:xfrm>
              <a:off x="1028420" y="1834903"/>
              <a:ext cx="9417525" cy="524286"/>
            </a:xfrm>
            <a:prstGeom prst="rect">
              <a:avLst/>
            </a:prstGeom>
            <a:noFill/>
            <a:ln>
              <a:noFill/>
            </a:ln>
          </p:spPr>
          <p:txBody>
            <a:bodyPr spcFirstLastPara="1" wrap="square" lIns="416150" tIns="60950" rIns="60950" bIns="60950" anchor="ctr" anchorCtr="0">
              <a:noAutofit/>
            </a:bodyPr>
            <a:lstStyle/>
            <a:p>
              <a:pPr marL="0" marR="0" lvl="0" indent="0" algn="l" rtl="0">
                <a:lnSpc>
                  <a:spcPct val="90000"/>
                </a:lnSpc>
                <a:spcBef>
                  <a:spcPts val="0"/>
                </a:spcBef>
                <a:spcAft>
                  <a:spcPts val="0"/>
                </a:spcAft>
                <a:buClr>
                  <a:srgbClr val="000000"/>
                </a:buClr>
                <a:buSzPts val="2400"/>
                <a:buFont typeface="Cambria"/>
                <a:buNone/>
              </a:pPr>
              <a:r>
                <a:rPr lang="en-US" sz="2400" b="1" cap="none">
                  <a:solidFill>
                    <a:srgbClr val="000000"/>
                  </a:solidFill>
                  <a:latin typeface="Cambria"/>
                  <a:ea typeface="Cambria"/>
                  <a:cs typeface="Cambria"/>
                  <a:sym typeface="Cambria"/>
                </a:rPr>
                <a:t>1.3 PHÂN TÍCH KỸ THUẬT </a:t>
              </a:r>
              <a:endParaRPr sz="2400" b="1" cap="none">
                <a:solidFill>
                  <a:srgbClr val="000000"/>
                </a:solidFill>
                <a:latin typeface="Cambria"/>
                <a:ea typeface="Cambria"/>
                <a:cs typeface="Cambria"/>
                <a:sym typeface="Cambria"/>
              </a:endParaRPr>
            </a:p>
          </p:txBody>
        </p:sp>
        <p:sp>
          <p:nvSpPr>
            <p:cNvPr id="76" name="Google Shape;76;p4"/>
            <p:cNvSpPr/>
            <p:nvPr/>
          </p:nvSpPr>
          <p:spPr>
            <a:xfrm>
              <a:off x="700741" y="1769367"/>
              <a:ext cx="655358" cy="655358"/>
            </a:xfrm>
            <a:prstGeom prst="ellipse">
              <a:avLst/>
            </a:prstGeom>
            <a:solidFill>
              <a:srgbClr val="FFFFFF"/>
            </a:solidFill>
            <a:ln w="25400" cap="flat" cmpd="sng">
              <a:solidFill>
                <a:srgbClr val="2777DB"/>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77;p4"/>
            <p:cNvSpPr/>
            <p:nvPr/>
          </p:nvSpPr>
          <p:spPr>
            <a:xfrm>
              <a:off x="1028420" y="2620735"/>
              <a:ext cx="9417525" cy="524286"/>
            </a:xfrm>
            <a:prstGeom prst="rect">
              <a:avLst/>
            </a:prstGeom>
            <a:noFill/>
            <a:ln w="25400" cap="flat" cmpd="sng">
              <a:solidFill>
                <a:srgbClr val="92F7DB"/>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78;p4"/>
            <p:cNvSpPr txBox="1"/>
            <p:nvPr/>
          </p:nvSpPr>
          <p:spPr>
            <a:xfrm>
              <a:off x="1028420" y="2620735"/>
              <a:ext cx="9417525" cy="524286"/>
            </a:xfrm>
            <a:prstGeom prst="rect">
              <a:avLst/>
            </a:prstGeom>
            <a:noFill/>
            <a:ln>
              <a:noFill/>
            </a:ln>
          </p:spPr>
          <p:txBody>
            <a:bodyPr spcFirstLastPara="1" wrap="square" lIns="416150" tIns="60950" rIns="60950" bIns="60950" anchor="ctr" anchorCtr="0">
              <a:noAutofit/>
            </a:bodyPr>
            <a:lstStyle/>
            <a:p>
              <a:pPr marL="0" marR="0" lvl="0" indent="0" algn="l" rtl="0">
                <a:lnSpc>
                  <a:spcPct val="90000"/>
                </a:lnSpc>
                <a:spcBef>
                  <a:spcPts val="0"/>
                </a:spcBef>
                <a:spcAft>
                  <a:spcPts val="0"/>
                </a:spcAft>
                <a:buClr>
                  <a:srgbClr val="000000"/>
                </a:buClr>
                <a:buSzPts val="2400"/>
                <a:buFont typeface="Cambria"/>
                <a:buNone/>
              </a:pPr>
              <a:r>
                <a:rPr lang="en-US" sz="2400" b="1" cap="none">
                  <a:solidFill>
                    <a:srgbClr val="000000"/>
                  </a:solidFill>
                  <a:latin typeface="Cambria"/>
                  <a:ea typeface="Cambria"/>
                  <a:cs typeface="Cambria"/>
                  <a:sym typeface="Cambria"/>
                </a:rPr>
                <a:t>1.4 ĐÁNH GIÁ RỦI RO VÀ LỢI ÍCH ESG</a:t>
              </a:r>
              <a:endParaRPr sz="2400" b="1" cap="none">
                <a:solidFill>
                  <a:srgbClr val="000000"/>
                </a:solidFill>
                <a:latin typeface="Cambria"/>
                <a:ea typeface="Cambria"/>
                <a:cs typeface="Cambria"/>
                <a:sym typeface="Cambria"/>
              </a:endParaRPr>
            </a:p>
          </p:txBody>
        </p:sp>
        <p:sp>
          <p:nvSpPr>
            <p:cNvPr id="79" name="Google Shape;79;p4"/>
            <p:cNvSpPr/>
            <p:nvPr/>
          </p:nvSpPr>
          <p:spPr>
            <a:xfrm>
              <a:off x="700741" y="2555199"/>
              <a:ext cx="655358" cy="655358"/>
            </a:xfrm>
            <a:prstGeom prst="ellipse">
              <a:avLst/>
            </a:prstGeom>
            <a:solidFill>
              <a:srgbClr val="FFFFFF"/>
            </a:solidFill>
            <a:ln w="25400" cap="flat" cmpd="sng">
              <a:solidFill>
                <a:srgbClr val="4D87D8"/>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80;p4"/>
            <p:cNvSpPr/>
            <p:nvPr/>
          </p:nvSpPr>
          <p:spPr>
            <a:xfrm>
              <a:off x="831215" y="3407065"/>
              <a:ext cx="9614730" cy="524286"/>
            </a:xfrm>
            <a:prstGeom prst="rect">
              <a:avLst/>
            </a:prstGeom>
            <a:noFill/>
            <a:ln w="25400" cap="flat" cmpd="sng">
              <a:solidFill>
                <a:srgbClr val="92F7DB"/>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81;p4"/>
            <p:cNvSpPr txBox="1"/>
            <p:nvPr/>
          </p:nvSpPr>
          <p:spPr>
            <a:xfrm>
              <a:off x="831215" y="3407065"/>
              <a:ext cx="9614730" cy="524286"/>
            </a:xfrm>
            <a:prstGeom prst="rect">
              <a:avLst/>
            </a:prstGeom>
            <a:noFill/>
            <a:ln>
              <a:noFill/>
            </a:ln>
          </p:spPr>
          <p:txBody>
            <a:bodyPr spcFirstLastPara="1" wrap="square" lIns="416150" tIns="60950" rIns="60950" bIns="60950" anchor="ctr" anchorCtr="0">
              <a:noAutofit/>
            </a:bodyPr>
            <a:lstStyle/>
            <a:p>
              <a:pPr marL="0" marR="0" lvl="0" indent="0" algn="l" rtl="0">
                <a:lnSpc>
                  <a:spcPct val="90000"/>
                </a:lnSpc>
                <a:spcBef>
                  <a:spcPts val="0"/>
                </a:spcBef>
                <a:spcAft>
                  <a:spcPts val="0"/>
                </a:spcAft>
                <a:buClr>
                  <a:srgbClr val="000000"/>
                </a:buClr>
                <a:buSzPts val="2400"/>
                <a:buFont typeface="Cambria"/>
                <a:buNone/>
              </a:pPr>
              <a:r>
                <a:rPr lang="en-US" sz="2400" b="1" cap="none">
                  <a:solidFill>
                    <a:srgbClr val="000000"/>
                  </a:solidFill>
                  <a:latin typeface="Cambria"/>
                  <a:ea typeface="Cambria"/>
                  <a:cs typeface="Cambria"/>
                  <a:sym typeface="Cambria"/>
                </a:rPr>
                <a:t>1.5 CÁCH LẬP BẢNG TIÊU CHÍ XÉT DUYỆT NỘI BỘ</a:t>
              </a:r>
              <a:endParaRPr sz="2400" b="1" cap="none">
                <a:solidFill>
                  <a:srgbClr val="000000"/>
                </a:solidFill>
                <a:latin typeface="Cambria"/>
                <a:ea typeface="Cambria"/>
                <a:cs typeface="Cambria"/>
                <a:sym typeface="Cambria"/>
              </a:endParaRPr>
            </a:p>
          </p:txBody>
        </p:sp>
        <p:sp>
          <p:nvSpPr>
            <p:cNvPr id="82" name="Google Shape;82;p4"/>
            <p:cNvSpPr/>
            <p:nvPr/>
          </p:nvSpPr>
          <p:spPr>
            <a:xfrm>
              <a:off x="503536" y="3341529"/>
              <a:ext cx="655358" cy="655358"/>
            </a:xfrm>
            <a:prstGeom prst="ellipse">
              <a:avLst/>
            </a:prstGeom>
            <a:solidFill>
              <a:srgbClr val="FFFFFF"/>
            </a:solidFill>
            <a:ln w="25400" cap="flat" cmpd="sng">
              <a:solidFill>
                <a:srgbClr val="7297D6"/>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3" name="Google Shape;83;p4"/>
            <p:cNvSpPr/>
            <p:nvPr/>
          </p:nvSpPr>
          <p:spPr>
            <a:xfrm>
              <a:off x="399954" y="4193395"/>
              <a:ext cx="10045992" cy="524286"/>
            </a:xfrm>
            <a:prstGeom prst="rect">
              <a:avLst/>
            </a:prstGeom>
            <a:noFill/>
            <a:ln w="25400" cap="flat" cmpd="sng">
              <a:solidFill>
                <a:srgbClr val="92F7DB"/>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4;p4"/>
            <p:cNvSpPr txBox="1"/>
            <p:nvPr/>
          </p:nvSpPr>
          <p:spPr>
            <a:xfrm>
              <a:off x="399954" y="4193395"/>
              <a:ext cx="10045992" cy="524286"/>
            </a:xfrm>
            <a:prstGeom prst="rect">
              <a:avLst/>
            </a:prstGeom>
            <a:noFill/>
            <a:ln>
              <a:noFill/>
            </a:ln>
          </p:spPr>
          <p:txBody>
            <a:bodyPr spcFirstLastPara="1" wrap="square" lIns="416150" tIns="60950" rIns="60950" bIns="60950" anchor="ctr" anchorCtr="0">
              <a:noAutofit/>
            </a:bodyPr>
            <a:lstStyle/>
            <a:p>
              <a:pPr marL="0" marR="0" lvl="0" indent="0" algn="l" rtl="0">
                <a:lnSpc>
                  <a:spcPct val="90000"/>
                </a:lnSpc>
                <a:spcBef>
                  <a:spcPts val="0"/>
                </a:spcBef>
                <a:spcAft>
                  <a:spcPts val="0"/>
                </a:spcAft>
                <a:buClr>
                  <a:srgbClr val="000000"/>
                </a:buClr>
                <a:buSzPts val="2400"/>
                <a:buFont typeface="Cambria"/>
                <a:buNone/>
              </a:pPr>
              <a:r>
                <a:rPr lang="en-US" sz="2400" b="1" cap="none">
                  <a:solidFill>
                    <a:srgbClr val="000000"/>
                  </a:solidFill>
                  <a:latin typeface="Cambria"/>
                  <a:ea typeface="Cambria"/>
                  <a:cs typeface="Cambria"/>
                  <a:sym typeface="Cambria"/>
                </a:rPr>
                <a:t>1.6 TỔNG KẾT - Q&amp;A</a:t>
              </a:r>
              <a:endParaRPr sz="2400" b="1" cap="none">
                <a:solidFill>
                  <a:srgbClr val="000000"/>
                </a:solidFill>
                <a:latin typeface="Cambria"/>
                <a:ea typeface="Cambria"/>
                <a:cs typeface="Cambria"/>
                <a:sym typeface="Cambria"/>
              </a:endParaRPr>
            </a:p>
          </p:txBody>
        </p:sp>
        <p:sp>
          <p:nvSpPr>
            <p:cNvPr id="85" name="Google Shape;85;p4"/>
            <p:cNvSpPr/>
            <p:nvPr/>
          </p:nvSpPr>
          <p:spPr>
            <a:xfrm>
              <a:off x="72275" y="4127859"/>
              <a:ext cx="655358" cy="655358"/>
            </a:xfrm>
            <a:prstGeom prst="ellipse">
              <a:avLst/>
            </a:prstGeom>
            <a:solidFill>
              <a:srgbClr val="FFFFFF"/>
            </a:solidFill>
            <a:ln w="25400" cap="flat" cmpd="sng">
              <a:solidFill>
                <a:srgbClr val="93AAD9"/>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86" name="Google Shape;86;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a:t>
            </a:fld>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sp>
        <p:nvSpPr>
          <p:cNvPr id="380" name="Google Shape;380;p40"/>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CHIA NHÓM &amp; PHÂN CÔNG</a:t>
            </a:r>
            <a:endParaRPr sz="3200" b="1" i="0" u="none" strike="noStrike" cap="none">
              <a:solidFill>
                <a:schemeClr val="lt1"/>
              </a:solidFill>
              <a:latin typeface="Cambria"/>
              <a:ea typeface="Cambria"/>
              <a:cs typeface="Cambria"/>
              <a:sym typeface="Cambria"/>
            </a:endParaRPr>
          </a:p>
        </p:txBody>
      </p:sp>
      <p:sp>
        <p:nvSpPr>
          <p:cNvPr id="381" name="Google Shape;381;p40"/>
          <p:cNvSpPr txBox="1"/>
          <p:nvPr/>
        </p:nvSpPr>
        <p:spPr>
          <a:xfrm>
            <a:off x="941166" y="1709650"/>
            <a:ext cx="7222434" cy="2805255"/>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endParaRPr sz="2000">
              <a:solidFill>
                <a:srgbClr val="000000"/>
              </a:solidFill>
              <a:latin typeface="Cambria"/>
              <a:ea typeface="Cambria"/>
              <a:cs typeface="Cambria"/>
              <a:sym typeface="Cambria"/>
            </a:endParaRPr>
          </a:p>
          <a:p>
            <a:pPr marL="0" marR="0" lvl="1" indent="0" algn="l" rtl="0">
              <a:lnSpc>
                <a:spcPct val="150000"/>
              </a:lnSpc>
              <a:spcBef>
                <a:spcPts val="0"/>
              </a:spcBef>
              <a:spcAft>
                <a:spcPts val="0"/>
              </a:spcAft>
              <a:buClr>
                <a:srgbClr val="000000"/>
              </a:buClr>
              <a:buSzPts val="2000"/>
              <a:buFont typeface="Arial"/>
              <a:buNone/>
            </a:pPr>
            <a:r>
              <a:rPr lang="en-US" sz="2000" b="0" i="0" u="none" strike="noStrike" cap="none">
                <a:solidFill>
                  <a:srgbClr val="000000"/>
                </a:solidFill>
                <a:latin typeface="Cambria"/>
                <a:ea typeface="Cambria"/>
                <a:cs typeface="Cambria"/>
                <a:sym typeface="Cambria"/>
              </a:rPr>
              <a:t>Gợi ý phân công trong nhóm:</a:t>
            </a:r>
            <a:endParaRPr/>
          </a:p>
          <a:p>
            <a:pPr marL="457200" marR="0" lvl="2" indent="-457200" algn="l" rtl="0">
              <a:lnSpc>
                <a:spcPct val="150000"/>
              </a:lnSpc>
              <a:spcBef>
                <a:spcPts val="0"/>
              </a:spcBef>
              <a:spcAft>
                <a:spcPts val="0"/>
              </a:spcAft>
              <a:buClr>
                <a:srgbClr val="000000"/>
              </a:buClr>
              <a:buSzPts val="2000"/>
              <a:buFont typeface="Arial"/>
              <a:buChar char="•"/>
            </a:pPr>
            <a:r>
              <a:rPr lang="en-US" sz="2000" b="0" i="0" u="none" strike="noStrike" cap="none">
                <a:solidFill>
                  <a:srgbClr val="000000"/>
                </a:solidFill>
                <a:latin typeface="Cambria"/>
                <a:ea typeface="Cambria"/>
                <a:cs typeface="Cambria"/>
                <a:sym typeface="Cambria"/>
              </a:rPr>
              <a:t>1 người phụ trách phân tích Tài chính.</a:t>
            </a:r>
            <a:endParaRPr/>
          </a:p>
          <a:p>
            <a:pPr marL="457200" marR="0" lvl="2" indent="-457200" algn="l" rtl="0">
              <a:lnSpc>
                <a:spcPct val="150000"/>
              </a:lnSpc>
              <a:spcBef>
                <a:spcPts val="0"/>
              </a:spcBef>
              <a:spcAft>
                <a:spcPts val="0"/>
              </a:spcAft>
              <a:buClr>
                <a:srgbClr val="000000"/>
              </a:buClr>
              <a:buSzPts val="2000"/>
              <a:buFont typeface="Arial"/>
              <a:buChar char="•"/>
            </a:pPr>
            <a:r>
              <a:rPr lang="en-US" sz="2000" b="0" i="0" u="none" strike="noStrike" cap="none">
                <a:solidFill>
                  <a:srgbClr val="000000"/>
                </a:solidFill>
                <a:latin typeface="Cambria"/>
                <a:ea typeface="Cambria"/>
                <a:cs typeface="Cambria"/>
                <a:sym typeface="Cambria"/>
              </a:rPr>
              <a:t>1 người phụ trách phân tích Kỹ thuật &amp; Phân loại xanh.</a:t>
            </a:r>
            <a:endParaRPr/>
          </a:p>
          <a:p>
            <a:pPr marL="457200" marR="0" lvl="2" indent="-457200" algn="l" rtl="0">
              <a:lnSpc>
                <a:spcPct val="150000"/>
              </a:lnSpc>
              <a:spcBef>
                <a:spcPts val="0"/>
              </a:spcBef>
              <a:spcAft>
                <a:spcPts val="0"/>
              </a:spcAft>
              <a:buClr>
                <a:srgbClr val="000000"/>
              </a:buClr>
              <a:buSzPts val="2000"/>
              <a:buFont typeface="Arial"/>
              <a:buChar char="•"/>
            </a:pPr>
            <a:r>
              <a:rPr lang="en-US" sz="2000" b="0" i="0" u="none" strike="noStrike" cap="none">
                <a:solidFill>
                  <a:srgbClr val="000000"/>
                </a:solidFill>
                <a:latin typeface="Cambria"/>
                <a:ea typeface="Cambria"/>
                <a:cs typeface="Cambria"/>
                <a:sym typeface="Cambria"/>
              </a:rPr>
              <a:t>1 người phụ trách phân tích ESG &amp; Năng lực CĐT.</a:t>
            </a:r>
            <a:endParaRPr/>
          </a:p>
          <a:p>
            <a:pPr marL="457200" marR="0" lvl="2" indent="-457200" algn="l" rtl="0">
              <a:lnSpc>
                <a:spcPct val="150000"/>
              </a:lnSpc>
              <a:spcBef>
                <a:spcPts val="0"/>
              </a:spcBef>
              <a:spcAft>
                <a:spcPts val="0"/>
              </a:spcAft>
              <a:buClr>
                <a:srgbClr val="000000"/>
              </a:buClr>
              <a:buSzPts val="2000"/>
              <a:buFont typeface="Arial"/>
              <a:buChar char="•"/>
            </a:pPr>
            <a:r>
              <a:rPr lang="en-US" sz="2000" b="0" i="0" u="none" strike="noStrike" cap="none">
                <a:solidFill>
                  <a:srgbClr val="000000"/>
                </a:solidFill>
                <a:latin typeface="Cambria"/>
                <a:ea typeface="Cambria"/>
                <a:cs typeface="Cambria"/>
                <a:sym typeface="Cambria"/>
              </a:rPr>
              <a:t>1 trưởng nhóm tổng hợp, làm slide và trình bày.</a:t>
            </a:r>
            <a:endParaRPr/>
          </a:p>
        </p:txBody>
      </p:sp>
      <p:sp>
        <p:nvSpPr>
          <p:cNvPr id="382" name="Google Shape;382;p4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40</a:t>
            </a:fld>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86"/>
        <p:cNvGrpSpPr/>
        <p:nvPr/>
      </p:nvGrpSpPr>
      <p:grpSpPr>
        <a:xfrm>
          <a:off x="0" y="0"/>
          <a:ext cx="0" cy="0"/>
          <a:chOff x="0" y="0"/>
          <a:chExt cx="0" cy="0"/>
        </a:xfrm>
      </p:grpSpPr>
      <p:sp>
        <p:nvSpPr>
          <p:cNvPr id="387" name="Google Shape;387;p41"/>
          <p:cNvSpPr txBox="1"/>
          <p:nvPr/>
        </p:nvSpPr>
        <p:spPr>
          <a:xfrm>
            <a:off x="838200" y="2258625"/>
            <a:ext cx="10515600" cy="4351338"/>
          </a:xfrm>
          <a:prstGeom prst="rect">
            <a:avLst/>
          </a:prstGeom>
          <a:noFill/>
          <a:ln>
            <a:noFill/>
          </a:ln>
        </p:spPr>
        <p:txBody>
          <a:bodyPr spcFirstLastPara="1" wrap="square" lIns="91425" tIns="45700" rIns="91425" bIns="45700" anchor="t" anchorCtr="0">
            <a:normAutofit/>
          </a:bodyPr>
          <a:lstStyle/>
          <a:p>
            <a:pPr marL="457200" marR="0" lvl="0" indent="-228600" algn="ctr" rtl="0">
              <a:lnSpc>
                <a:spcPct val="90000"/>
              </a:lnSpc>
              <a:spcBef>
                <a:spcPts val="1000"/>
              </a:spcBef>
              <a:spcAft>
                <a:spcPts val="0"/>
              </a:spcAft>
              <a:buClr>
                <a:schemeClr val="dk1"/>
              </a:buClr>
              <a:buSzPts val="1800"/>
              <a:buFont typeface="Arial"/>
              <a:buNone/>
            </a:pPr>
            <a:r>
              <a:rPr lang="en-US" sz="4000" b="1" i="0" u="none" strike="noStrike" cap="none">
                <a:solidFill>
                  <a:schemeClr val="dk1"/>
                </a:solidFill>
                <a:latin typeface="Cambria"/>
                <a:ea typeface="Cambria"/>
                <a:cs typeface="Cambria"/>
                <a:sym typeface="Cambria"/>
              </a:rPr>
              <a:t> 2.3 ĐỌC HỒ SƠ DỰ ÁN</a:t>
            </a:r>
            <a:endParaRPr sz="5400" b="1" i="0" u="none" strike="noStrike" cap="none">
              <a:solidFill>
                <a:schemeClr val="dk1"/>
              </a:solidFill>
              <a:latin typeface="Cambria"/>
              <a:ea typeface="Cambria"/>
              <a:cs typeface="Cambria"/>
              <a:sym typeface="Cambria"/>
            </a:endParaRPr>
          </a:p>
        </p:txBody>
      </p:sp>
      <p:sp>
        <p:nvSpPr>
          <p:cNvPr id="388" name="Google Shape;388;p4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41</a:t>
            </a:fld>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92"/>
        <p:cNvGrpSpPr/>
        <p:nvPr/>
      </p:nvGrpSpPr>
      <p:grpSpPr>
        <a:xfrm>
          <a:off x="0" y="0"/>
          <a:ext cx="0" cy="0"/>
          <a:chOff x="0" y="0"/>
          <a:chExt cx="0" cy="0"/>
        </a:xfrm>
      </p:grpSpPr>
      <p:sp>
        <p:nvSpPr>
          <p:cNvPr id="393" name="Google Shape;393;p42"/>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HƯỚNG DẪN NGHIÊN CỨU HỒ SƠ</a:t>
            </a:r>
            <a:endParaRPr sz="3200" b="1" i="0" u="none" strike="noStrike" cap="none">
              <a:solidFill>
                <a:schemeClr val="lt1"/>
              </a:solidFill>
              <a:latin typeface="Cambria"/>
              <a:ea typeface="Cambria"/>
              <a:cs typeface="Cambria"/>
              <a:sym typeface="Cambria"/>
            </a:endParaRPr>
          </a:p>
        </p:txBody>
      </p:sp>
      <p:sp>
        <p:nvSpPr>
          <p:cNvPr id="394" name="Google Shape;394;p42"/>
          <p:cNvSpPr txBox="1"/>
          <p:nvPr/>
        </p:nvSpPr>
        <p:spPr>
          <a:xfrm>
            <a:off x="590886" y="2071867"/>
            <a:ext cx="10701130" cy="391966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2000"/>
              <a:buFont typeface="Arial"/>
              <a:buNone/>
            </a:pPr>
            <a:endParaRPr sz="2000">
              <a:solidFill>
                <a:srgbClr val="000000"/>
              </a:solidFill>
              <a:latin typeface="Cambria"/>
              <a:ea typeface="Cambria"/>
              <a:cs typeface="Cambria"/>
              <a:sym typeface="Cambria"/>
            </a:endParaRPr>
          </a:p>
          <a:p>
            <a:pPr marL="742950" marR="0" lvl="1" indent="-285750" algn="l" rtl="0">
              <a:lnSpc>
                <a:spcPct val="115000"/>
              </a:lnSpc>
              <a:spcBef>
                <a:spcPts val="0"/>
              </a:spcBef>
              <a:spcAft>
                <a:spcPts val="0"/>
              </a:spcAft>
              <a:buClr>
                <a:srgbClr val="000000"/>
              </a:buClr>
              <a:buSzPts val="1000"/>
              <a:buFont typeface="Courier New"/>
              <a:buChar char="o"/>
            </a:pPr>
            <a:r>
              <a:rPr lang="en-US" sz="2000" b="0" i="1" u="none" strike="noStrike" cap="none">
                <a:solidFill>
                  <a:srgbClr val="000000"/>
                </a:solidFill>
                <a:latin typeface="Cambria"/>
                <a:ea typeface="Cambria"/>
                <a:cs typeface="Cambria"/>
                <a:sym typeface="Cambria"/>
              </a:rPr>
              <a:t>Thời gian: 45 phút</a:t>
            </a:r>
            <a:endParaRPr sz="2000" b="0" i="0" u="none" strike="noStrike" cap="none">
              <a:solidFill>
                <a:srgbClr val="000000"/>
              </a:solidFill>
              <a:latin typeface="Cambria"/>
              <a:ea typeface="Cambria"/>
              <a:cs typeface="Cambria"/>
              <a:sym typeface="Cambria"/>
            </a:endParaRPr>
          </a:p>
          <a:p>
            <a:pPr marL="742950" marR="0" lvl="1" indent="-285750" algn="l" rtl="0">
              <a:lnSpc>
                <a:spcPct val="115000"/>
              </a:lnSpc>
              <a:spcBef>
                <a:spcPts val="800"/>
              </a:spcBef>
              <a:spcAft>
                <a:spcPts val="0"/>
              </a:spcAft>
              <a:buClr>
                <a:srgbClr val="000000"/>
              </a:buClr>
              <a:buSzPts val="1000"/>
              <a:buFont typeface="Courier New"/>
              <a:buChar char="o"/>
            </a:pPr>
            <a:r>
              <a:rPr lang="en-US" sz="2000" b="1" i="0" u="none" strike="noStrike" cap="none">
                <a:solidFill>
                  <a:srgbClr val="000000"/>
                </a:solidFill>
                <a:latin typeface="Cambria"/>
                <a:ea typeface="Cambria"/>
                <a:cs typeface="Cambria"/>
                <a:sym typeface="Cambria"/>
              </a:rPr>
              <a:t>Các tài liệu được cung cấp:</a:t>
            </a:r>
            <a:endParaRPr sz="2000" b="0" i="0" u="none" strike="noStrike" cap="none">
              <a:solidFill>
                <a:srgbClr val="000000"/>
              </a:solidFill>
              <a:latin typeface="Cambria"/>
              <a:ea typeface="Cambria"/>
              <a:cs typeface="Cambria"/>
              <a:sym typeface="Cambria"/>
            </a:endParaRPr>
          </a:p>
          <a:p>
            <a:pPr marL="1143000" marR="0" lvl="2" indent="-228600" algn="l" rtl="0">
              <a:lnSpc>
                <a:spcPct val="115000"/>
              </a:lnSpc>
              <a:spcBef>
                <a:spcPts val="800"/>
              </a:spcBef>
              <a:spcAft>
                <a:spcPts val="0"/>
              </a:spcAft>
              <a:buClr>
                <a:srgbClr val="000000"/>
              </a:buClr>
              <a:buSzPts val="2000"/>
              <a:buFont typeface="Calibri"/>
              <a:buAutoNum type="arabicPeriod"/>
            </a:pPr>
            <a:r>
              <a:rPr lang="en-US" sz="2000" b="0" i="0" u="none" strike="noStrike" cap="none">
                <a:solidFill>
                  <a:srgbClr val="000000"/>
                </a:solidFill>
                <a:latin typeface="Cambria"/>
                <a:ea typeface="Cambria"/>
                <a:cs typeface="Cambria"/>
                <a:sym typeface="Cambria"/>
              </a:rPr>
              <a:t>Thuyết minh dự án.</a:t>
            </a:r>
            <a:endParaRPr/>
          </a:p>
          <a:p>
            <a:pPr marL="1143000" marR="0" lvl="2" indent="-228600" algn="l" rtl="0">
              <a:lnSpc>
                <a:spcPct val="115000"/>
              </a:lnSpc>
              <a:spcBef>
                <a:spcPts val="800"/>
              </a:spcBef>
              <a:spcAft>
                <a:spcPts val="0"/>
              </a:spcAft>
              <a:buClr>
                <a:srgbClr val="000000"/>
              </a:buClr>
              <a:buSzPts val="2000"/>
              <a:buFont typeface="Calibri"/>
              <a:buAutoNum type="arabicPeriod"/>
            </a:pPr>
            <a:r>
              <a:rPr lang="en-US" sz="2000" b="0" i="0" u="none" strike="noStrike" cap="none">
                <a:solidFill>
                  <a:srgbClr val="000000"/>
                </a:solidFill>
                <a:latin typeface="Cambria"/>
                <a:ea typeface="Cambria"/>
                <a:cs typeface="Cambria"/>
                <a:sym typeface="Cambria"/>
              </a:rPr>
              <a:t>Báo cáo Đánh giá tác động môi trường (tóm tắt).</a:t>
            </a:r>
            <a:endParaRPr/>
          </a:p>
          <a:p>
            <a:pPr marL="1143000" marR="0" lvl="2" indent="-228600" algn="l" rtl="0">
              <a:lnSpc>
                <a:spcPct val="115000"/>
              </a:lnSpc>
              <a:spcBef>
                <a:spcPts val="800"/>
              </a:spcBef>
              <a:spcAft>
                <a:spcPts val="0"/>
              </a:spcAft>
              <a:buClr>
                <a:srgbClr val="000000"/>
              </a:buClr>
              <a:buSzPts val="2000"/>
              <a:buFont typeface="Calibri"/>
              <a:buAutoNum type="arabicPeriod"/>
            </a:pPr>
            <a:r>
              <a:rPr lang="en-US" sz="2000" b="0" i="0" u="none" strike="noStrike" cap="none">
                <a:solidFill>
                  <a:srgbClr val="000000"/>
                </a:solidFill>
                <a:latin typeface="Cambria"/>
                <a:ea typeface="Cambria"/>
                <a:cs typeface="Cambria"/>
                <a:sym typeface="Cambria"/>
              </a:rPr>
              <a:t>Bảng tính tài chính (file Excel).</a:t>
            </a:r>
            <a:endParaRPr/>
          </a:p>
          <a:p>
            <a:pPr marL="1143000" marR="0" lvl="2" indent="-228600" algn="l" rtl="0">
              <a:lnSpc>
                <a:spcPct val="115000"/>
              </a:lnSpc>
              <a:spcBef>
                <a:spcPts val="800"/>
              </a:spcBef>
              <a:spcAft>
                <a:spcPts val="0"/>
              </a:spcAft>
              <a:buClr>
                <a:srgbClr val="000000"/>
              </a:buClr>
              <a:buSzPts val="2000"/>
              <a:buFont typeface="Calibri"/>
              <a:buAutoNum type="arabicPeriod"/>
            </a:pPr>
            <a:r>
              <a:rPr lang="en-US" sz="2000" b="0" i="0" u="none" strike="noStrike" cap="none">
                <a:solidFill>
                  <a:srgbClr val="000000"/>
                </a:solidFill>
                <a:latin typeface="Cambria"/>
                <a:ea typeface="Cambria"/>
                <a:cs typeface="Cambria"/>
                <a:sym typeface="Cambria"/>
              </a:rPr>
              <a:t>Hồ sơ pháp lý (danh mục).</a:t>
            </a:r>
            <a:endParaRPr/>
          </a:p>
          <a:p>
            <a:pPr marL="1143000" marR="0" lvl="2" indent="-228600" algn="l" rtl="0">
              <a:lnSpc>
                <a:spcPct val="115000"/>
              </a:lnSpc>
              <a:spcBef>
                <a:spcPts val="800"/>
              </a:spcBef>
              <a:spcAft>
                <a:spcPts val="0"/>
              </a:spcAft>
              <a:buClr>
                <a:srgbClr val="000000"/>
              </a:buClr>
              <a:buSzPts val="2000"/>
              <a:buFont typeface="Calibri"/>
              <a:buAutoNum type="arabicPeriod"/>
            </a:pPr>
            <a:r>
              <a:rPr lang="en-US" sz="2000" b="0" i="0" u="none" strike="noStrike" cap="none">
                <a:solidFill>
                  <a:srgbClr val="000000"/>
                </a:solidFill>
                <a:latin typeface="Cambria"/>
                <a:ea typeface="Cambria"/>
                <a:cs typeface="Cambria"/>
                <a:sym typeface="Cambria"/>
              </a:rPr>
              <a:t>Báo cáo tài chính tóm tắt của Chủ đầu tư.</a:t>
            </a:r>
            <a:endParaRPr/>
          </a:p>
          <a:p>
            <a:pPr marL="742950" marR="0" lvl="1" indent="-285750" algn="l" rtl="0">
              <a:lnSpc>
                <a:spcPct val="115000"/>
              </a:lnSpc>
              <a:spcBef>
                <a:spcPts val="800"/>
              </a:spcBef>
              <a:spcAft>
                <a:spcPts val="0"/>
              </a:spcAft>
              <a:buClr>
                <a:srgbClr val="000000"/>
              </a:buClr>
              <a:buSzPts val="1000"/>
              <a:buFont typeface="Courier New"/>
              <a:buChar char="o"/>
            </a:pPr>
            <a:r>
              <a:rPr lang="en-US" sz="2000" b="1" i="0" u="none" strike="noStrike" cap="none">
                <a:solidFill>
                  <a:srgbClr val="000000"/>
                </a:solidFill>
                <a:latin typeface="Cambria"/>
                <a:ea typeface="Cambria"/>
                <a:cs typeface="Cambria"/>
                <a:sym typeface="Cambria"/>
              </a:rPr>
              <a:t>Yêu cầu:</a:t>
            </a:r>
            <a:r>
              <a:rPr lang="en-US" sz="2000" b="0" i="0" u="none" strike="noStrike" cap="none">
                <a:solidFill>
                  <a:srgbClr val="000000"/>
                </a:solidFill>
                <a:latin typeface="Cambria"/>
                <a:ea typeface="Cambria"/>
                <a:cs typeface="Cambria"/>
                <a:sym typeface="Cambria"/>
              </a:rPr>
              <a:t> Đọc kỹ, ghi chú các điểm quan trọng, các thông tin còn thiếu hoặc cần làm rõ.</a:t>
            </a:r>
            <a:endParaRPr/>
          </a:p>
        </p:txBody>
      </p:sp>
      <p:sp>
        <p:nvSpPr>
          <p:cNvPr id="395" name="Google Shape;395;p4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42</a:t>
            </a:fld>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399"/>
        <p:cNvGrpSpPr/>
        <p:nvPr/>
      </p:nvGrpSpPr>
      <p:grpSpPr>
        <a:xfrm>
          <a:off x="0" y="0"/>
          <a:ext cx="0" cy="0"/>
          <a:chOff x="0" y="0"/>
          <a:chExt cx="0" cy="0"/>
        </a:xfrm>
      </p:grpSpPr>
      <p:sp>
        <p:nvSpPr>
          <p:cNvPr id="400" name="Google Shape;400;p43"/>
          <p:cNvSpPr txBox="1"/>
          <p:nvPr/>
        </p:nvSpPr>
        <p:spPr>
          <a:xfrm>
            <a:off x="838200" y="2258625"/>
            <a:ext cx="10515600" cy="4351338"/>
          </a:xfrm>
          <a:prstGeom prst="rect">
            <a:avLst/>
          </a:prstGeom>
          <a:noFill/>
          <a:ln>
            <a:noFill/>
          </a:ln>
        </p:spPr>
        <p:txBody>
          <a:bodyPr spcFirstLastPara="1" wrap="square" lIns="91425" tIns="45700" rIns="91425" bIns="45700" anchor="t" anchorCtr="0">
            <a:normAutofit/>
          </a:bodyPr>
          <a:lstStyle/>
          <a:p>
            <a:pPr marL="457200" marR="0" lvl="0" indent="-228600" algn="ctr" rtl="0">
              <a:lnSpc>
                <a:spcPct val="90000"/>
              </a:lnSpc>
              <a:spcBef>
                <a:spcPts val="1000"/>
              </a:spcBef>
              <a:spcAft>
                <a:spcPts val="0"/>
              </a:spcAft>
              <a:buClr>
                <a:schemeClr val="dk1"/>
              </a:buClr>
              <a:buSzPts val="1800"/>
              <a:buFont typeface="Arial"/>
              <a:buNone/>
            </a:pPr>
            <a:r>
              <a:rPr lang="en-US" sz="4000" b="1" i="0" u="none" strike="noStrike" cap="none">
                <a:solidFill>
                  <a:schemeClr val="dk1"/>
                </a:solidFill>
                <a:latin typeface="Cambria"/>
                <a:ea typeface="Cambria"/>
                <a:cs typeface="Cambria"/>
                <a:sym typeface="Cambria"/>
              </a:rPr>
              <a:t>2.4 THẢO LUẬN NHÓM</a:t>
            </a:r>
            <a:endParaRPr sz="7200" b="1" i="0" u="none" strike="noStrike" cap="none">
              <a:solidFill>
                <a:schemeClr val="dk1"/>
              </a:solidFill>
              <a:latin typeface="Cambria"/>
              <a:ea typeface="Cambria"/>
              <a:cs typeface="Cambria"/>
              <a:sym typeface="Cambria"/>
            </a:endParaRPr>
          </a:p>
        </p:txBody>
      </p:sp>
      <p:sp>
        <p:nvSpPr>
          <p:cNvPr id="401" name="Google Shape;401;p4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43</a:t>
            </a:fld>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405"/>
        <p:cNvGrpSpPr/>
        <p:nvPr/>
      </p:nvGrpSpPr>
      <p:grpSpPr>
        <a:xfrm>
          <a:off x="0" y="0"/>
          <a:ext cx="0" cy="0"/>
          <a:chOff x="0" y="0"/>
          <a:chExt cx="0" cy="0"/>
        </a:xfrm>
      </p:grpSpPr>
      <p:sp>
        <p:nvSpPr>
          <p:cNvPr id="406" name="Google Shape;406;p44"/>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THẢO LUẬN NHÓM &amp; XÁC ĐỊNH MỨC ĐỘ KHẢ THI</a:t>
            </a:r>
            <a:endParaRPr sz="3200" b="1" i="0" u="none" strike="noStrike" cap="none">
              <a:solidFill>
                <a:schemeClr val="lt1"/>
              </a:solidFill>
              <a:latin typeface="Cambria"/>
              <a:ea typeface="Cambria"/>
              <a:cs typeface="Cambria"/>
              <a:sym typeface="Cambria"/>
            </a:endParaRPr>
          </a:p>
        </p:txBody>
      </p:sp>
      <p:sp>
        <p:nvSpPr>
          <p:cNvPr id="407" name="Google Shape;407;p44"/>
          <p:cNvSpPr txBox="1"/>
          <p:nvPr/>
        </p:nvSpPr>
        <p:spPr>
          <a:xfrm>
            <a:off x="2340264" y="2204459"/>
            <a:ext cx="7222434" cy="3215624"/>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endParaRPr sz="2000">
              <a:solidFill>
                <a:srgbClr val="000000"/>
              </a:solidFill>
              <a:latin typeface="Cambria"/>
              <a:ea typeface="Cambria"/>
              <a:cs typeface="Cambria"/>
              <a:sym typeface="Cambria"/>
            </a:endParaRPr>
          </a:p>
          <a:p>
            <a:pPr marL="742950" marR="0" lvl="1" indent="-285750" algn="l" rtl="0">
              <a:lnSpc>
                <a:spcPct val="150000"/>
              </a:lnSpc>
              <a:spcBef>
                <a:spcPts val="0"/>
              </a:spcBef>
              <a:spcAft>
                <a:spcPts val="0"/>
              </a:spcAft>
              <a:buClr>
                <a:srgbClr val="000000"/>
              </a:buClr>
              <a:buSzPts val="1000"/>
              <a:buFont typeface="Courier New"/>
              <a:buChar char="o"/>
            </a:pPr>
            <a:r>
              <a:rPr lang="en-US" sz="2000" b="0" i="1" u="none" strike="noStrike" cap="none">
                <a:solidFill>
                  <a:srgbClr val="000000"/>
                </a:solidFill>
                <a:latin typeface="Cambria"/>
                <a:ea typeface="Cambria"/>
                <a:cs typeface="Cambria"/>
                <a:sym typeface="Cambria"/>
              </a:rPr>
              <a:t>Thời gian: 60 phút</a:t>
            </a:r>
            <a:endParaRPr sz="2000" b="0" i="0" u="none" strike="noStrike" cap="none">
              <a:solidFill>
                <a:srgbClr val="000000"/>
              </a:solidFill>
              <a:latin typeface="Cambria"/>
              <a:ea typeface="Cambria"/>
              <a:cs typeface="Cambria"/>
              <a:sym typeface="Cambria"/>
            </a:endParaRPr>
          </a:p>
          <a:p>
            <a:pPr marL="742950" marR="0" lvl="1" indent="-285750" algn="l" rtl="0">
              <a:lnSpc>
                <a:spcPct val="150000"/>
              </a:lnSpc>
              <a:spcBef>
                <a:spcPts val="800"/>
              </a:spcBef>
              <a:spcAft>
                <a:spcPts val="0"/>
              </a:spcAft>
              <a:buClr>
                <a:srgbClr val="000000"/>
              </a:buClr>
              <a:buSzPts val="1000"/>
              <a:buFont typeface="Courier New"/>
              <a:buChar char="o"/>
            </a:pPr>
            <a:r>
              <a:rPr lang="en-US" sz="2000" b="0" i="0" u="none" strike="noStrike" cap="none">
                <a:solidFill>
                  <a:srgbClr val="000000"/>
                </a:solidFill>
                <a:latin typeface="Cambria"/>
                <a:ea typeface="Cambria"/>
                <a:cs typeface="Cambria"/>
                <a:sym typeface="Cambria"/>
              </a:rPr>
              <a:t>Các nhóm tiến hành thảo luận dựa trên hồ sơ đã đọc.</a:t>
            </a:r>
            <a:endParaRPr/>
          </a:p>
          <a:p>
            <a:pPr marL="742950" marR="0" lvl="1" indent="-285750" algn="l" rtl="0">
              <a:lnSpc>
                <a:spcPct val="150000"/>
              </a:lnSpc>
              <a:spcBef>
                <a:spcPts val="800"/>
              </a:spcBef>
              <a:spcAft>
                <a:spcPts val="0"/>
              </a:spcAft>
              <a:buClr>
                <a:srgbClr val="000000"/>
              </a:buClr>
              <a:buSzPts val="1000"/>
              <a:buFont typeface="Courier New"/>
              <a:buChar char="o"/>
            </a:pPr>
            <a:r>
              <a:rPr lang="en-US" sz="2000" b="0" i="0" u="none" strike="noStrike" cap="none">
                <a:solidFill>
                  <a:srgbClr val="000000"/>
                </a:solidFill>
                <a:latin typeface="Cambria"/>
                <a:ea typeface="Cambria"/>
                <a:cs typeface="Cambria"/>
                <a:sym typeface="Cambria"/>
              </a:rPr>
              <a:t>Sử dụng các kiến thức đã học để phân tích.</a:t>
            </a:r>
            <a:endParaRPr/>
          </a:p>
          <a:p>
            <a:pPr marL="742950" marR="0" lvl="1" indent="-285750" algn="l" rtl="0">
              <a:lnSpc>
                <a:spcPct val="150000"/>
              </a:lnSpc>
              <a:spcBef>
                <a:spcPts val="800"/>
              </a:spcBef>
              <a:spcAft>
                <a:spcPts val="0"/>
              </a:spcAft>
              <a:buClr>
                <a:srgbClr val="000000"/>
              </a:buClr>
              <a:buSzPts val="1000"/>
              <a:buFont typeface="Courier New"/>
              <a:buChar char="o"/>
            </a:pPr>
            <a:r>
              <a:rPr lang="en-US" sz="2000" b="0" i="0" u="none" strike="noStrike" cap="none">
                <a:solidFill>
                  <a:srgbClr val="000000"/>
                </a:solidFill>
                <a:latin typeface="Cambria"/>
                <a:ea typeface="Cambria"/>
                <a:cs typeface="Cambria"/>
                <a:sym typeface="Cambria"/>
              </a:rPr>
              <a:t>Thống nhất quan điểm sơ bộ của nhóm về dự án.</a:t>
            </a:r>
            <a:endParaRPr/>
          </a:p>
          <a:p>
            <a:pPr marL="742950" marR="0" lvl="1" indent="-285750" algn="l" rtl="0">
              <a:lnSpc>
                <a:spcPct val="150000"/>
              </a:lnSpc>
              <a:spcBef>
                <a:spcPts val="800"/>
              </a:spcBef>
              <a:spcAft>
                <a:spcPts val="0"/>
              </a:spcAft>
              <a:buClr>
                <a:srgbClr val="000000"/>
              </a:buClr>
              <a:buSzPts val="1000"/>
              <a:buFont typeface="Courier New"/>
              <a:buChar char="o"/>
            </a:pPr>
            <a:r>
              <a:rPr lang="en-US" sz="2000" b="0" i="0" u="none" strike="noStrike" cap="none">
                <a:solidFill>
                  <a:srgbClr val="000000"/>
                </a:solidFill>
                <a:latin typeface="Cambria"/>
                <a:ea typeface="Cambria"/>
                <a:cs typeface="Cambria"/>
                <a:sym typeface="Cambria"/>
              </a:rPr>
              <a:t>Bắt đầu xây dựng khung chấm điểm và tờ trình tín dụng.</a:t>
            </a:r>
            <a:endParaRPr/>
          </a:p>
        </p:txBody>
      </p:sp>
      <p:sp>
        <p:nvSpPr>
          <p:cNvPr id="408" name="Google Shape;408;p4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44</a:t>
            </a:fld>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412"/>
        <p:cNvGrpSpPr/>
        <p:nvPr/>
      </p:nvGrpSpPr>
      <p:grpSpPr>
        <a:xfrm>
          <a:off x="0" y="0"/>
          <a:ext cx="0" cy="0"/>
          <a:chOff x="0" y="0"/>
          <a:chExt cx="0" cy="0"/>
        </a:xfrm>
      </p:grpSpPr>
      <p:sp>
        <p:nvSpPr>
          <p:cNvPr id="413" name="Google Shape;413;p45"/>
          <p:cNvSpPr txBox="1"/>
          <p:nvPr/>
        </p:nvSpPr>
        <p:spPr>
          <a:xfrm>
            <a:off x="838200" y="2258625"/>
            <a:ext cx="10515600" cy="4351338"/>
          </a:xfrm>
          <a:prstGeom prst="rect">
            <a:avLst/>
          </a:prstGeom>
          <a:noFill/>
          <a:ln>
            <a:noFill/>
          </a:ln>
        </p:spPr>
        <p:txBody>
          <a:bodyPr spcFirstLastPara="1" wrap="square" lIns="91425" tIns="45700" rIns="91425" bIns="45700" anchor="t" anchorCtr="0">
            <a:normAutofit/>
          </a:bodyPr>
          <a:lstStyle/>
          <a:p>
            <a:pPr marL="457200" marR="0" lvl="0" indent="-228600" algn="ctr" rtl="0">
              <a:lnSpc>
                <a:spcPct val="90000"/>
              </a:lnSpc>
              <a:spcBef>
                <a:spcPts val="1000"/>
              </a:spcBef>
              <a:spcAft>
                <a:spcPts val="0"/>
              </a:spcAft>
              <a:buClr>
                <a:schemeClr val="dk1"/>
              </a:buClr>
              <a:buSzPts val="1800"/>
              <a:buFont typeface="Arial"/>
              <a:buNone/>
            </a:pPr>
            <a:r>
              <a:rPr lang="en-US" sz="4000" b="1" i="0" u="none" strike="noStrike" cap="none">
                <a:solidFill>
                  <a:schemeClr val="dk1"/>
                </a:solidFill>
                <a:latin typeface="Cambria"/>
                <a:ea typeface="Cambria"/>
                <a:cs typeface="Cambria"/>
                <a:sym typeface="Cambria"/>
              </a:rPr>
              <a:t>2.5 CHUẨN BỊ ĐỀ XUẤT CẤP TÍN DỤNG</a:t>
            </a:r>
            <a:endParaRPr sz="9600" b="1" i="0" u="none" strike="noStrike" cap="none">
              <a:solidFill>
                <a:schemeClr val="dk1"/>
              </a:solidFill>
              <a:latin typeface="Cambria"/>
              <a:ea typeface="Cambria"/>
              <a:cs typeface="Cambria"/>
              <a:sym typeface="Cambria"/>
            </a:endParaRPr>
          </a:p>
        </p:txBody>
      </p:sp>
      <p:sp>
        <p:nvSpPr>
          <p:cNvPr id="414" name="Google Shape;414;p4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45</a:t>
            </a:fld>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418"/>
        <p:cNvGrpSpPr/>
        <p:nvPr/>
      </p:nvGrpSpPr>
      <p:grpSpPr>
        <a:xfrm>
          <a:off x="0" y="0"/>
          <a:ext cx="0" cy="0"/>
          <a:chOff x="0" y="0"/>
          <a:chExt cx="0" cy="0"/>
        </a:xfrm>
      </p:grpSpPr>
      <p:sp>
        <p:nvSpPr>
          <p:cNvPr id="419" name="Google Shape;419;p46"/>
          <p:cNvSpPr txBox="1"/>
          <p:nvPr/>
        </p:nvSpPr>
        <p:spPr>
          <a:xfrm>
            <a:off x="848689" y="1022485"/>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CẤU TRÚC TỜ TRÌNH TÍN DỤNG</a:t>
            </a:r>
            <a:endParaRPr sz="3200" b="1" i="0" u="none" strike="noStrike" cap="none">
              <a:solidFill>
                <a:schemeClr val="lt1"/>
              </a:solidFill>
              <a:latin typeface="Cambria"/>
              <a:ea typeface="Cambria"/>
              <a:cs typeface="Cambria"/>
              <a:sym typeface="Cambria"/>
            </a:endParaRPr>
          </a:p>
        </p:txBody>
      </p:sp>
      <p:grpSp>
        <p:nvGrpSpPr>
          <p:cNvPr id="420" name="Google Shape;420;p46"/>
          <p:cNvGrpSpPr/>
          <p:nvPr/>
        </p:nvGrpSpPr>
        <p:grpSpPr>
          <a:xfrm>
            <a:off x="2032000" y="1790568"/>
            <a:ext cx="8128000" cy="5125500"/>
            <a:chOff x="0" y="43650"/>
            <a:chExt cx="8128000" cy="5125500"/>
          </a:xfrm>
        </p:grpSpPr>
        <p:sp>
          <p:nvSpPr>
            <p:cNvPr id="421" name="Google Shape;421;p46"/>
            <p:cNvSpPr/>
            <p:nvPr/>
          </p:nvSpPr>
          <p:spPr>
            <a:xfrm>
              <a:off x="0" y="43650"/>
              <a:ext cx="8128000" cy="468000"/>
            </a:xfrm>
            <a:prstGeom prst="roundRect">
              <a:avLst>
                <a:gd name="adj" fmla="val 16667"/>
              </a:avLst>
            </a:prstGeom>
            <a:solidFill>
              <a:srgbClr val="0D6DC5"/>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2" name="Google Shape;422;p46"/>
            <p:cNvSpPr txBox="1"/>
            <p:nvPr/>
          </p:nvSpPr>
          <p:spPr>
            <a:xfrm>
              <a:off x="22846" y="66496"/>
              <a:ext cx="8082308" cy="422308"/>
            </a:xfrm>
            <a:prstGeom prst="rect">
              <a:avLst/>
            </a:prstGeom>
            <a:noFill/>
            <a:ln>
              <a:noFill/>
            </a:ln>
          </p:spPr>
          <p:txBody>
            <a:bodyPr spcFirstLastPara="1" wrap="square" lIns="76200" tIns="76200" rIns="76200" bIns="76200" anchor="ctr" anchorCtr="0">
              <a:noAutofit/>
            </a:bodyPr>
            <a:lstStyle/>
            <a:p>
              <a:pPr marL="0" marR="0" lvl="0" indent="0" algn="l" rtl="0">
                <a:lnSpc>
                  <a:spcPct val="90000"/>
                </a:lnSpc>
                <a:spcBef>
                  <a:spcPts val="0"/>
                </a:spcBef>
                <a:spcAft>
                  <a:spcPts val="0"/>
                </a:spcAft>
                <a:buClr>
                  <a:srgbClr val="FFFFFF"/>
                </a:buClr>
                <a:buSzPts val="2000"/>
                <a:buFont typeface="Cambria"/>
                <a:buNone/>
              </a:pPr>
              <a:r>
                <a:rPr lang="en-US" sz="2000" b="0">
                  <a:solidFill>
                    <a:srgbClr val="FFFFFF"/>
                  </a:solidFill>
                  <a:latin typeface="Cambria"/>
                  <a:ea typeface="Cambria"/>
                  <a:cs typeface="Cambria"/>
                  <a:sym typeface="Cambria"/>
                </a:rPr>
                <a:t>1. Thông tin chung (Khách hàng, Dự án).</a:t>
              </a:r>
              <a:endParaRPr/>
            </a:p>
          </p:txBody>
        </p:sp>
        <p:sp>
          <p:nvSpPr>
            <p:cNvPr id="423" name="Google Shape;423;p46"/>
            <p:cNvSpPr/>
            <p:nvPr/>
          </p:nvSpPr>
          <p:spPr>
            <a:xfrm>
              <a:off x="0" y="569250"/>
              <a:ext cx="8128000" cy="468000"/>
            </a:xfrm>
            <a:prstGeom prst="roundRect">
              <a:avLst>
                <a:gd name="adj" fmla="val 16667"/>
              </a:avLst>
            </a:prstGeom>
            <a:solidFill>
              <a:srgbClr val="0D6DC5"/>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4" name="Google Shape;424;p46"/>
            <p:cNvSpPr txBox="1"/>
            <p:nvPr/>
          </p:nvSpPr>
          <p:spPr>
            <a:xfrm>
              <a:off x="22846" y="592096"/>
              <a:ext cx="8082308" cy="422308"/>
            </a:xfrm>
            <a:prstGeom prst="rect">
              <a:avLst/>
            </a:prstGeom>
            <a:noFill/>
            <a:ln>
              <a:noFill/>
            </a:ln>
          </p:spPr>
          <p:txBody>
            <a:bodyPr spcFirstLastPara="1" wrap="square" lIns="76200" tIns="76200" rIns="76200" bIns="76200" anchor="ctr" anchorCtr="0">
              <a:noAutofit/>
            </a:bodyPr>
            <a:lstStyle/>
            <a:p>
              <a:pPr marL="0" marR="0" lvl="0" indent="0" algn="l" rtl="0">
                <a:lnSpc>
                  <a:spcPct val="90000"/>
                </a:lnSpc>
                <a:spcBef>
                  <a:spcPts val="0"/>
                </a:spcBef>
                <a:spcAft>
                  <a:spcPts val="0"/>
                </a:spcAft>
                <a:buClr>
                  <a:srgbClr val="FFFFFF"/>
                </a:buClr>
                <a:buSzPts val="2000"/>
                <a:buFont typeface="Cambria"/>
                <a:buNone/>
              </a:pPr>
              <a:r>
                <a:rPr lang="en-US" sz="2000" b="0">
                  <a:solidFill>
                    <a:srgbClr val="FFFFFF"/>
                  </a:solidFill>
                  <a:latin typeface="Cambria"/>
                  <a:ea typeface="Cambria"/>
                  <a:cs typeface="Cambria"/>
                  <a:sym typeface="Cambria"/>
                </a:rPr>
                <a:t>2. Tổng hợp kết quả thẩm định:</a:t>
              </a:r>
              <a:endParaRPr/>
            </a:p>
          </p:txBody>
        </p:sp>
        <p:sp>
          <p:nvSpPr>
            <p:cNvPr id="425" name="Google Shape;425;p46"/>
            <p:cNvSpPr/>
            <p:nvPr/>
          </p:nvSpPr>
          <p:spPr>
            <a:xfrm>
              <a:off x="0" y="1037250"/>
              <a:ext cx="8128000" cy="1614599"/>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6" name="Google Shape;426;p46"/>
            <p:cNvSpPr txBox="1"/>
            <p:nvPr/>
          </p:nvSpPr>
          <p:spPr>
            <a:xfrm>
              <a:off x="0" y="1037250"/>
              <a:ext cx="8128000" cy="1614599"/>
            </a:xfrm>
            <a:prstGeom prst="rect">
              <a:avLst/>
            </a:prstGeom>
            <a:noFill/>
            <a:ln>
              <a:noFill/>
            </a:ln>
          </p:spPr>
          <p:txBody>
            <a:bodyPr spcFirstLastPara="1" wrap="square" lIns="258050" tIns="25400" rIns="142225" bIns="25400" anchor="t" anchorCtr="0">
              <a:noAutofit/>
            </a:bodyPr>
            <a:lstStyle/>
            <a:p>
              <a:pPr marL="171450" marR="0" lvl="1" indent="-171450" algn="l" rtl="0">
                <a:lnSpc>
                  <a:spcPct val="90000"/>
                </a:lnSpc>
                <a:spcBef>
                  <a:spcPts val="0"/>
                </a:spcBef>
                <a:spcAft>
                  <a:spcPts val="0"/>
                </a:spcAft>
                <a:buClr>
                  <a:srgbClr val="000000"/>
                </a:buClr>
                <a:buSzPts val="1600"/>
                <a:buFont typeface="Cambria"/>
                <a:buNone/>
              </a:pPr>
              <a:r>
                <a:rPr lang="en-US" sz="1600" b="0" i="0" u="none" strike="noStrike" cap="none">
                  <a:solidFill>
                    <a:srgbClr val="000000"/>
                  </a:solidFill>
                  <a:latin typeface="Cambria"/>
                  <a:ea typeface="Cambria"/>
                  <a:cs typeface="Cambria"/>
                  <a:sym typeface="Cambria"/>
                </a:rPr>
                <a:t>	Pháp lý &amp; Tuân thủ.</a:t>
              </a:r>
              <a:endParaRPr/>
            </a:p>
            <a:p>
              <a:pPr marL="171450" marR="0" lvl="1" indent="-171450" algn="l" rtl="0">
                <a:lnSpc>
                  <a:spcPct val="90000"/>
                </a:lnSpc>
                <a:spcBef>
                  <a:spcPts val="320"/>
                </a:spcBef>
                <a:spcAft>
                  <a:spcPts val="0"/>
                </a:spcAft>
                <a:buClr>
                  <a:srgbClr val="000000"/>
                </a:buClr>
                <a:buSzPts val="1000"/>
                <a:buFont typeface="Noto Sans Symbols"/>
                <a:buChar char="▪"/>
              </a:pPr>
              <a:r>
                <a:rPr lang="en-US" sz="1600" b="0" i="0" u="none" strike="noStrike" cap="none">
                  <a:solidFill>
                    <a:srgbClr val="000000"/>
                  </a:solidFill>
                  <a:latin typeface="Cambria"/>
                  <a:ea typeface="Cambria"/>
                  <a:cs typeface="Cambria"/>
                  <a:sym typeface="Cambria"/>
                </a:rPr>
                <a:t>Phân loại xanh.</a:t>
              </a:r>
              <a:endParaRPr/>
            </a:p>
            <a:p>
              <a:pPr marL="171450" marR="0" lvl="1" indent="-171450" algn="l" rtl="0">
                <a:lnSpc>
                  <a:spcPct val="90000"/>
                </a:lnSpc>
                <a:spcBef>
                  <a:spcPts val="320"/>
                </a:spcBef>
                <a:spcAft>
                  <a:spcPts val="0"/>
                </a:spcAft>
                <a:buClr>
                  <a:srgbClr val="000000"/>
                </a:buClr>
                <a:buSzPts val="1000"/>
                <a:buFont typeface="Noto Sans Symbols"/>
                <a:buChar char="▪"/>
              </a:pPr>
              <a:r>
                <a:rPr lang="en-US" sz="1600" b="0" i="0" u="none" strike="noStrike" cap="none">
                  <a:solidFill>
                    <a:srgbClr val="000000"/>
                  </a:solidFill>
                  <a:latin typeface="Cambria"/>
                  <a:ea typeface="Cambria"/>
                  <a:cs typeface="Cambria"/>
                  <a:sym typeface="Cambria"/>
                </a:rPr>
                <a:t>Tài chính.</a:t>
              </a:r>
              <a:endParaRPr/>
            </a:p>
            <a:p>
              <a:pPr marL="171450" marR="0" lvl="1" indent="-171450" algn="l" rtl="0">
                <a:lnSpc>
                  <a:spcPct val="90000"/>
                </a:lnSpc>
                <a:spcBef>
                  <a:spcPts val="320"/>
                </a:spcBef>
                <a:spcAft>
                  <a:spcPts val="0"/>
                </a:spcAft>
                <a:buClr>
                  <a:srgbClr val="000000"/>
                </a:buClr>
                <a:buSzPts val="1000"/>
                <a:buFont typeface="Noto Sans Symbols"/>
                <a:buChar char="▪"/>
              </a:pPr>
              <a:r>
                <a:rPr lang="en-US" sz="1600" b="0" i="0" u="none" strike="noStrike" cap="none">
                  <a:solidFill>
                    <a:srgbClr val="000000"/>
                  </a:solidFill>
                  <a:latin typeface="Cambria"/>
                  <a:ea typeface="Cambria"/>
                  <a:cs typeface="Cambria"/>
                  <a:sym typeface="Cambria"/>
                </a:rPr>
                <a:t>Kỹ thuật.</a:t>
              </a:r>
              <a:endParaRPr/>
            </a:p>
            <a:p>
              <a:pPr marL="171450" marR="0" lvl="1" indent="-171450" algn="l" rtl="0">
                <a:lnSpc>
                  <a:spcPct val="90000"/>
                </a:lnSpc>
                <a:spcBef>
                  <a:spcPts val="320"/>
                </a:spcBef>
                <a:spcAft>
                  <a:spcPts val="0"/>
                </a:spcAft>
                <a:buClr>
                  <a:srgbClr val="000000"/>
                </a:buClr>
                <a:buSzPts val="1000"/>
                <a:buFont typeface="Noto Sans Symbols"/>
                <a:buChar char="▪"/>
              </a:pPr>
              <a:r>
                <a:rPr lang="en-US" sz="1600" b="0" i="0" u="none" strike="noStrike" cap="none">
                  <a:solidFill>
                    <a:srgbClr val="000000"/>
                  </a:solidFill>
                  <a:latin typeface="Cambria"/>
                  <a:ea typeface="Cambria"/>
                  <a:cs typeface="Cambria"/>
                  <a:sym typeface="Cambria"/>
                </a:rPr>
                <a:t>ESG &amp; Rủi ro.</a:t>
              </a:r>
              <a:endParaRPr/>
            </a:p>
            <a:p>
              <a:pPr marL="171450" marR="0" lvl="1" indent="-171450" algn="l" rtl="0">
                <a:lnSpc>
                  <a:spcPct val="90000"/>
                </a:lnSpc>
                <a:spcBef>
                  <a:spcPts val="320"/>
                </a:spcBef>
                <a:spcAft>
                  <a:spcPts val="0"/>
                </a:spcAft>
                <a:buClr>
                  <a:srgbClr val="000000"/>
                </a:buClr>
                <a:buSzPts val="1000"/>
                <a:buFont typeface="Noto Sans Symbols"/>
                <a:buChar char="▪"/>
              </a:pPr>
              <a:r>
                <a:rPr lang="en-US" sz="1600" b="0" i="0" u="none" strike="noStrike" cap="none">
                  <a:solidFill>
                    <a:srgbClr val="000000"/>
                  </a:solidFill>
                  <a:latin typeface="Cambria"/>
                  <a:ea typeface="Cambria"/>
                  <a:cs typeface="Cambria"/>
                  <a:sym typeface="Cambria"/>
                </a:rPr>
                <a:t>Năng lực Chủ đầu tư.</a:t>
              </a:r>
              <a:endParaRPr/>
            </a:p>
          </p:txBody>
        </p:sp>
        <p:sp>
          <p:nvSpPr>
            <p:cNvPr id="427" name="Google Shape;427;p46"/>
            <p:cNvSpPr/>
            <p:nvPr/>
          </p:nvSpPr>
          <p:spPr>
            <a:xfrm>
              <a:off x="0" y="2651849"/>
              <a:ext cx="8128000" cy="468000"/>
            </a:xfrm>
            <a:prstGeom prst="roundRect">
              <a:avLst>
                <a:gd name="adj" fmla="val 16667"/>
              </a:avLst>
            </a:prstGeom>
            <a:solidFill>
              <a:srgbClr val="0D6DC5"/>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 name="Google Shape;428;p46"/>
            <p:cNvSpPr txBox="1"/>
            <p:nvPr/>
          </p:nvSpPr>
          <p:spPr>
            <a:xfrm>
              <a:off x="22846" y="2674695"/>
              <a:ext cx="8082308" cy="422308"/>
            </a:xfrm>
            <a:prstGeom prst="rect">
              <a:avLst/>
            </a:prstGeom>
            <a:noFill/>
            <a:ln>
              <a:noFill/>
            </a:ln>
          </p:spPr>
          <p:txBody>
            <a:bodyPr spcFirstLastPara="1" wrap="square" lIns="76200" tIns="76200" rIns="76200" bIns="76200" anchor="ctr" anchorCtr="0">
              <a:noAutofit/>
            </a:bodyPr>
            <a:lstStyle/>
            <a:p>
              <a:pPr marL="0" marR="0" lvl="0" indent="0" algn="l" rtl="0">
                <a:lnSpc>
                  <a:spcPct val="90000"/>
                </a:lnSpc>
                <a:spcBef>
                  <a:spcPts val="0"/>
                </a:spcBef>
                <a:spcAft>
                  <a:spcPts val="0"/>
                </a:spcAft>
                <a:buClr>
                  <a:srgbClr val="FFFFFF"/>
                </a:buClr>
                <a:buSzPts val="2000"/>
                <a:buFont typeface="Cambria"/>
                <a:buNone/>
              </a:pPr>
              <a:r>
                <a:rPr lang="en-US" sz="2000" b="0">
                  <a:solidFill>
                    <a:srgbClr val="FFFFFF"/>
                  </a:solidFill>
                  <a:latin typeface="Cambria"/>
                  <a:ea typeface="Cambria"/>
                  <a:cs typeface="Cambria"/>
                  <a:sym typeface="Cambria"/>
                </a:rPr>
                <a:t>3. Chấm điểm và xếp hạng dự án.</a:t>
              </a:r>
              <a:endParaRPr/>
            </a:p>
          </p:txBody>
        </p:sp>
        <p:sp>
          <p:nvSpPr>
            <p:cNvPr id="429" name="Google Shape;429;p46"/>
            <p:cNvSpPr/>
            <p:nvPr/>
          </p:nvSpPr>
          <p:spPr>
            <a:xfrm>
              <a:off x="0" y="3177449"/>
              <a:ext cx="8128000" cy="468000"/>
            </a:xfrm>
            <a:prstGeom prst="roundRect">
              <a:avLst>
                <a:gd name="adj" fmla="val 16667"/>
              </a:avLst>
            </a:prstGeom>
            <a:solidFill>
              <a:srgbClr val="0D6DC5"/>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 name="Google Shape;430;p46"/>
            <p:cNvSpPr txBox="1"/>
            <p:nvPr/>
          </p:nvSpPr>
          <p:spPr>
            <a:xfrm>
              <a:off x="22846" y="3200295"/>
              <a:ext cx="8082308" cy="422308"/>
            </a:xfrm>
            <a:prstGeom prst="rect">
              <a:avLst/>
            </a:prstGeom>
            <a:noFill/>
            <a:ln>
              <a:noFill/>
            </a:ln>
          </p:spPr>
          <p:txBody>
            <a:bodyPr spcFirstLastPara="1" wrap="square" lIns="76200" tIns="76200" rIns="76200" bIns="76200" anchor="ctr" anchorCtr="0">
              <a:noAutofit/>
            </a:bodyPr>
            <a:lstStyle/>
            <a:p>
              <a:pPr marL="0" marR="0" lvl="0" indent="0" algn="l" rtl="0">
                <a:lnSpc>
                  <a:spcPct val="90000"/>
                </a:lnSpc>
                <a:spcBef>
                  <a:spcPts val="0"/>
                </a:spcBef>
                <a:spcAft>
                  <a:spcPts val="0"/>
                </a:spcAft>
                <a:buClr>
                  <a:srgbClr val="FFFFFF"/>
                </a:buClr>
                <a:buSzPts val="2000"/>
                <a:buFont typeface="Cambria"/>
                <a:buNone/>
              </a:pPr>
              <a:r>
                <a:rPr lang="en-US" sz="2000" b="0">
                  <a:solidFill>
                    <a:srgbClr val="FFFFFF"/>
                  </a:solidFill>
                  <a:latin typeface="Cambria"/>
                  <a:ea typeface="Cambria"/>
                  <a:cs typeface="Cambria"/>
                  <a:sym typeface="Cambria"/>
                </a:rPr>
                <a:t>4. Đề xuất của nhóm:</a:t>
              </a:r>
              <a:endParaRPr/>
            </a:p>
          </p:txBody>
        </p:sp>
        <p:sp>
          <p:nvSpPr>
            <p:cNvPr id="431" name="Google Shape;431;p46"/>
            <p:cNvSpPr/>
            <p:nvPr/>
          </p:nvSpPr>
          <p:spPr>
            <a:xfrm>
              <a:off x="0" y="3645449"/>
              <a:ext cx="8128000" cy="10557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 name="Google Shape;432;p46"/>
            <p:cNvSpPr txBox="1"/>
            <p:nvPr/>
          </p:nvSpPr>
          <p:spPr>
            <a:xfrm>
              <a:off x="0" y="3645449"/>
              <a:ext cx="8128000" cy="1055700"/>
            </a:xfrm>
            <a:prstGeom prst="rect">
              <a:avLst/>
            </a:prstGeom>
            <a:noFill/>
            <a:ln>
              <a:noFill/>
            </a:ln>
          </p:spPr>
          <p:txBody>
            <a:bodyPr spcFirstLastPara="1" wrap="square" lIns="258050" tIns="25400" rIns="142225" bIns="25400" anchor="t" anchorCtr="0">
              <a:noAutofit/>
            </a:bodyPr>
            <a:lstStyle/>
            <a:p>
              <a:pPr marL="171450" marR="0" lvl="1" indent="-171450" algn="l" rtl="0">
                <a:lnSpc>
                  <a:spcPct val="90000"/>
                </a:lnSpc>
                <a:spcBef>
                  <a:spcPts val="0"/>
                </a:spcBef>
                <a:spcAft>
                  <a:spcPts val="0"/>
                </a:spcAft>
                <a:buClr>
                  <a:srgbClr val="000000"/>
                </a:buClr>
                <a:buSzPts val="1600"/>
                <a:buFont typeface="Cambria"/>
                <a:buNone/>
              </a:pPr>
              <a:r>
                <a:rPr lang="en-US" sz="1600" b="0" i="0" u="none" strike="noStrike" cap="none">
                  <a:solidFill>
                    <a:srgbClr val="000000"/>
                  </a:solidFill>
                  <a:latin typeface="Cambria"/>
                  <a:ea typeface="Cambria"/>
                  <a:cs typeface="Cambria"/>
                  <a:sym typeface="Cambria"/>
                </a:rPr>
                <a:t>Đồng ý/Từ chối tài trợ.</a:t>
              </a:r>
              <a:endParaRPr/>
            </a:p>
            <a:p>
              <a:pPr marL="171450" marR="0" lvl="1" indent="-171450" algn="l" rtl="0">
                <a:lnSpc>
                  <a:spcPct val="90000"/>
                </a:lnSpc>
                <a:spcBef>
                  <a:spcPts val="320"/>
                </a:spcBef>
                <a:spcAft>
                  <a:spcPts val="0"/>
                </a:spcAft>
                <a:buClr>
                  <a:srgbClr val="000000"/>
                </a:buClr>
                <a:buSzPts val="1000"/>
                <a:buFont typeface="Noto Sans Symbols"/>
                <a:buChar char="▪"/>
              </a:pPr>
              <a:r>
                <a:rPr lang="en-US" sz="1600" b="0" i="0" u="none" strike="noStrike" cap="none">
                  <a:solidFill>
                    <a:srgbClr val="000000"/>
                  </a:solidFill>
                  <a:latin typeface="Cambria"/>
                  <a:ea typeface="Cambria"/>
                  <a:cs typeface="Cambria"/>
                  <a:sym typeface="Cambria"/>
                </a:rPr>
                <a:t>Số tiền, thời hạn, lãi suất.</a:t>
              </a:r>
              <a:endParaRPr/>
            </a:p>
            <a:p>
              <a:pPr marL="171450" marR="0" lvl="1" indent="-171450" algn="l" rtl="0">
                <a:lnSpc>
                  <a:spcPct val="90000"/>
                </a:lnSpc>
                <a:spcBef>
                  <a:spcPts val="320"/>
                </a:spcBef>
                <a:spcAft>
                  <a:spcPts val="0"/>
                </a:spcAft>
                <a:buClr>
                  <a:srgbClr val="000000"/>
                </a:buClr>
                <a:buSzPts val="1000"/>
                <a:buFont typeface="Noto Sans Symbols"/>
                <a:buChar char="▪"/>
              </a:pPr>
              <a:r>
                <a:rPr lang="en-US" sz="1600" b="0" i="0" u="none" strike="noStrike" cap="none">
                  <a:solidFill>
                    <a:srgbClr val="000000"/>
                  </a:solidFill>
                  <a:latin typeface="Cambria"/>
                  <a:ea typeface="Cambria"/>
                  <a:cs typeface="Cambria"/>
                  <a:sym typeface="Cambria"/>
                </a:rPr>
                <a:t>Tài sản bảo đảm.</a:t>
              </a:r>
              <a:endParaRPr/>
            </a:p>
            <a:p>
              <a:pPr marL="171450" marR="0" lvl="1" indent="-171450" algn="l" rtl="0">
                <a:lnSpc>
                  <a:spcPct val="90000"/>
                </a:lnSpc>
                <a:spcBef>
                  <a:spcPts val="320"/>
                </a:spcBef>
                <a:spcAft>
                  <a:spcPts val="0"/>
                </a:spcAft>
                <a:buClr>
                  <a:srgbClr val="000000"/>
                </a:buClr>
                <a:buSzPts val="1000"/>
                <a:buFont typeface="Noto Sans Symbols"/>
                <a:buChar char="▪"/>
              </a:pPr>
              <a:r>
                <a:rPr lang="en-US" sz="1600" b="0" i="0" u="none" strike="noStrike" cap="none">
                  <a:solidFill>
                    <a:srgbClr val="000000"/>
                  </a:solidFill>
                  <a:latin typeface="Cambria"/>
                  <a:ea typeface="Cambria"/>
                  <a:cs typeface="Cambria"/>
                  <a:sym typeface="Cambria"/>
                </a:rPr>
                <a:t>Các điều kiện tiên quyết và cam kết (đặc biệt là cam kết ESG).</a:t>
              </a:r>
              <a:endParaRPr/>
            </a:p>
          </p:txBody>
        </p:sp>
        <p:sp>
          <p:nvSpPr>
            <p:cNvPr id="433" name="Google Shape;433;p46"/>
            <p:cNvSpPr/>
            <p:nvPr/>
          </p:nvSpPr>
          <p:spPr>
            <a:xfrm>
              <a:off x="0" y="4701150"/>
              <a:ext cx="8128000" cy="468000"/>
            </a:xfrm>
            <a:prstGeom prst="roundRect">
              <a:avLst>
                <a:gd name="adj" fmla="val 16667"/>
              </a:avLst>
            </a:prstGeom>
            <a:solidFill>
              <a:srgbClr val="0D6DC5"/>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 name="Google Shape;434;p46"/>
            <p:cNvSpPr txBox="1"/>
            <p:nvPr/>
          </p:nvSpPr>
          <p:spPr>
            <a:xfrm>
              <a:off x="22846" y="4723996"/>
              <a:ext cx="8082308" cy="422308"/>
            </a:xfrm>
            <a:prstGeom prst="rect">
              <a:avLst/>
            </a:prstGeom>
            <a:noFill/>
            <a:ln>
              <a:noFill/>
            </a:ln>
          </p:spPr>
          <p:txBody>
            <a:bodyPr spcFirstLastPara="1" wrap="square" lIns="76200" tIns="76200" rIns="76200" bIns="76200" anchor="ctr" anchorCtr="0">
              <a:noAutofit/>
            </a:bodyPr>
            <a:lstStyle/>
            <a:p>
              <a:pPr marL="0" marR="0" lvl="0" indent="0" algn="l" rtl="0">
                <a:lnSpc>
                  <a:spcPct val="90000"/>
                </a:lnSpc>
                <a:spcBef>
                  <a:spcPts val="0"/>
                </a:spcBef>
                <a:spcAft>
                  <a:spcPts val="0"/>
                </a:spcAft>
                <a:buClr>
                  <a:srgbClr val="FFFFFF"/>
                </a:buClr>
                <a:buSzPts val="2000"/>
                <a:buFont typeface="Cambria"/>
                <a:buNone/>
              </a:pPr>
              <a:r>
                <a:rPr lang="en-US" sz="2000" b="0">
                  <a:solidFill>
                    <a:srgbClr val="FFFFFF"/>
                  </a:solidFill>
                  <a:latin typeface="Cambria"/>
                  <a:ea typeface="Cambria"/>
                  <a:cs typeface="Cambria"/>
                  <a:sym typeface="Cambria"/>
                </a:rPr>
                <a:t>5. Nhận diện rủi ro chính và biện pháp quản lý.</a:t>
              </a:r>
              <a:endParaRPr/>
            </a:p>
          </p:txBody>
        </p:sp>
      </p:grpSp>
      <p:sp>
        <p:nvSpPr>
          <p:cNvPr id="435" name="Google Shape;435;p4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46</a:t>
            </a:fld>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439"/>
        <p:cNvGrpSpPr/>
        <p:nvPr/>
      </p:nvGrpSpPr>
      <p:grpSpPr>
        <a:xfrm>
          <a:off x="0" y="0"/>
          <a:ext cx="0" cy="0"/>
          <a:chOff x="0" y="0"/>
          <a:chExt cx="0" cy="0"/>
        </a:xfrm>
      </p:grpSpPr>
      <p:sp>
        <p:nvSpPr>
          <p:cNvPr id="440" name="Google Shape;440;p47"/>
          <p:cNvSpPr txBox="1"/>
          <p:nvPr/>
        </p:nvSpPr>
        <p:spPr>
          <a:xfrm>
            <a:off x="838200" y="2258625"/>
            <a:ext cx="10515600" cy="4351338"/>
          </a:xfrm>
          <a:prstGeom prst="rect">
            <a:avLst/>
          </a:prstGeom>
          <a:noFill/>
          <a:ln>
            <a:noFill/>
          </a:ln>
        </p:spPr>
        <p:txBody>
          <a:bodyPr spcFirstLastPara="1" wrap="square" lIns="91425" tIns="45700" rIns="91425" bIns="45700" anchor="t" anchorCtr="0">
            <a:normAutofit/>
          </a:bodyPr>
          <a:lstStyle/>
          <a:p>
            <a:pPr marL="457200" marR="0" lvl="0" indent="-228600" algn="ctr" rtl="0">
              <a:lnSpc>
                <a:spcPct val="90000"/>
              </a:lnSpc>
              <a:spcBef>
                <a:spcPts val="1000"/>
              </a:spcBef>
              <a:spcAft>
                <a:spcPts val="0"/>
              </a:spcAft>
              <a:buClr>
                <a:schemeClr val="dk1"/>
              </a:buClr>
              <a:buSzPts val="1800"/>
              <a:buFont typeface="Arial"/>
              <a:buNone/>
            </a:pPr>
            <a:r>
              <a:rPr lang="en-US" sz="4000" b="1" i="0" u="none" strike="noStrike" cap="none">
                <a:solidFill>
                  <a:schemeClr val="dk1"/>
                </a:solidFill>
                <a:latin typeface="Cambria"/>
                <a:ea typeface="Cambria"/>
                <a:cs typeface="Cambria"/>
                <a:sym typeface="Cambria"/>
              </a:rPr>
              <a:t>2.6 TRÌNH BÀY ĐỀ XUẤT &amp; PHẢN BIỆN</a:t>
            </a:r>
            <a:endParaRPr sz="16600" b="1" i="0" u="none" strike="noStrike" cap="none">
              <a:solidFill>
                <a:schemeClr val="dk1"/>
              </a:solidFill>
              <a:latin typeface="Cambria"/>
              <a:ea typeface="Cambria"/>
              <a:cs typeface="Cambria"/>
              <a:sym typeface="Cambria"/>
            </a:endParaRPr>
          </a:p>
        </p:txBody>
      </p:sp>
      <p:sp>
        <p:nvSpPr>
          <p:cNvPr id="441" name="Google Shape;441;p4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47</a:t>
            </a:fld>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445"/>
        <p:cNvGrpSpPr/>
        <p:nvPr/>
      </p:nvGrpSpPr>
      <p:grpSpPr>
        <a:xfrm>
          <a:off x="0" y="0"/>
          <a:ext cx="0" cy="0"/>
          <a:chOff x="0" y="0"/>
          <a:chExt cx="0" cy="0"/>
        </a:xfrm>
      </p:grpSpPr>
      <p:sp>
        <p:nvSpPr>
          <p:cNvPr id="446" name="Google Shape;446;p48"/>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HƯỚNG DẪN TRÌNH BÀY</a:t>
            </a:r>
            <a:endParaRPr sz="3200" b="1" i="0" u="none" strike="noStrike" cap="none">
              <a:solidFill>
                <a:schemeClr val="lt1"/>
              </a:solidFill>
              <a:latin typeface="Cambria"/>
              <a:ea typeface="Cambria"/>
              <a:cs typeface="Cambria"/>
              <a:sym typeface="Cambria"/>
            </a:endParaRPr>
          </a:p>
        </p:txBody>
      </p:sp>
      <p:sp>
        <p:nvSpPr>
          <p:cNvPr id="447" name="Google Shape;447;p48"/>
          <p:cNvSpPr txBox="1"/>
          <p:nvPr/>
        </p:nvSpPr>
        <p:spPr>
          <a:xfrm>
            <a:off x="675324" y="2071867"/>
            <a:ext cx="10210800" cy="169854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2400"/>
              <a:buFont typeface="Arial"/>
              <a:buNone/>
            </a:pPr>
            <a:endParaRPr sz="2400">
              <a:solidFill>
                <a:srgbClr val="000000"/>
              </a:solidFill>
              <a:latin typeface="Cambria"/>
              <a:ea typeface="Cambria"/>
              <a:cs typeface="Cambria"/>
              <a:sym typeface="Cambria"/>
            </a:endParaRPr>
          </a:p>
          <a:p>
            <a:pPr marL="742950" marR="0" lvl="1" indent="-285750" algn="l" rtl="0">
              <a:lnSpc>
                <a:spcPct val="115000"/>
              </a:lnSpc>
              <a:spcBef>
                <a:spcPts val="0"/>
              </a:spcBef>
              <a:spcAft>
                <a:spcPts val="0"/>
              </a:spcAft>
              <a:buClr>
                <a:srgbClr val="000000"/>
              </a:buClr>
              <a:buSzPts val="1000"/>
              <a:buFont typeface="Courier New"/>
              <a:buChar char="o"/>
            </a:pPr>
            <a:r>
              <a:rPr lang="en-US" sz="2000" b="0" i="0" u="none" strike="noStrike" cap="none">
                <a:solidFill>
                  <a:srgbClr val="000000"/>
                </a:solidFill>
                <a:latin typeface="Cambria"/>
                <a:ea typeface="Cambria"/>
                <a:cs typeface="Cambria"/>
                <a:sym typeface="Cambria"/>
              </a:rPr>
              <a:t>Mỗi nhóm có 10 phút trình bày và 5 phút trả lời câu hỏi/phản biện.</a:t>
            </a:r>
            <a:endParaRPr/>
          </a:p>
          <a:p>
            <a:pPr marL="742950" marR="0" lvl="1" indent="-285750" algn="l" rtl="0">
              <a:lnSpc>
                <a:spcPct val="115000"/>
              </a:lnSpc>
              <a:spcBef>
                <a:spcPts val="800"/>
              </a:spcBef>
              <a:spcAft>
                <a:spcPts val="0"/>
              </a:spcAft>
              <a:buClr>
                <a:srgbClr val="000000"/>
              </a:buClr>
              <a:buSzPts val="1000"/>
              <a:buFont typeface="Courier New"/>
              <a:buChar char="o"/>
            </a:pPr>
            <a:r>
              <a:rPr lang="en-US" sz="2000" b="0" i="0" u="none" strike="noStrike" cap="none">
                <a:solidFill>
                  <a:srgbClr val="000000"/>
                </a:solidFill>
                <a:latin typeface="Cambria"/>
                <a:ea typeface="Cambria"/>
                <a:cs typeface="Cambria"/>
                <a:sym typeface="Cambria"/>
              </a:rPr>
              <a:t>Các nhóm khác đóng vai trò là thành viên Hội đồng tín dụng, đặt câu hỏi phản biện.</a:t>
            </a:r>
            <a:endParaRPr/>
          </a:p>
          <a:p>
            <a:pPr marL="742950" marR="0" lvl="1" indent="-285750" algn="l" rtl="0">
              <a:lnSpc>
                <a:spcPct val="115000"/>
              </a:lnSpc>
              <a:spcBef>
                <a:spcPts val="800"/>
              </a:spcBef>
              <a:spcAft>
                <a:spcPts val="0"/>
              </a:spcAft>
              <a:buClr>
                <a:srgbClr val="000000"/>
              </a:buClr>
              <a:buSzPts val="1000"/>
              <a:buFont typeface="Courier New"/>
              <a:buChar char="o"/>
            </a:pPr>
            <a:r>
              <a:rPr lang="en-US" sz="2000" b="0" i="0" u="none" strike="noStrike" cap="none">
                <a:solidFill>
                  <a:srgbClr val="000000"/>
                </a:solidFill>
                <a:latin typeface="Cambria"/>
                <a:ea typeface="Cambria"/>
                <a:cs typeface="Cambria"/>
                <a:sym typeface="Cambria"/>
              </a:rPr>
              <a:t>Tập trung vào các luận điểm chính và cơ sở của đề xuất.</a:t>
            </a:r>
            <a:endParaRPr/>
          </a:p>
        </p:txBody>
      </p:sp>
      <p:sp>
        <p:nvSpPr>
          <p:cNvPr id="448" name="Google Shape;448;p4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48</a:t>
            </a:fld>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452"/>
        <p:cNvGrpSpPr/>
        <p:nvPr/>
      </p:nvGrpSpPr>
      <p:grpSpPr>
        <a:xfrm>
          <a:off x="0" y="0"/>
          <a:ext cx="0" cy="0"/>
          <a:chOff x="0" y="0"/>
          <a:chExt cx="0" cy="0"/>
        </a:xfrm>
      </p:grpSpPr>
      <p:sp>
        <p:nvSpPr>
          <p:cNvPr id="453" name="Google Shape;453;p49"/>
          <p:cNvSpPr txBox="1"/>
          <p:nvPr/>
        </p:nvSpPr>
        <p:spPr>
          <a:xfrm>
            <a:off x="978236" y="1359791"/>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CÁC NHÓM TRÌNH BÀY VÀ PHẢN BIỆN</a:t>
            </a:r>
            <a:endParaRPr sz="3200" b="1" i="0" u="none" strike="noStrike" cap="none">
              <a:solidFill>
                <a:schemeClr val="lt1"/>
              </a:solidFill>
              <a:latin typeface="Cambria"/>
              <a:ea typeface="Cambria"/>
              <a:cs typeface="Cambria"/>
              <a:sym typeface="Cambria"/>
            </a:endParaRPr>
          </a:p>
        </p:txBody>
      </p:sp>
      <p:pic>
        <p:nvPicPr>
          <p:cNvPr id="454" name="Google Shape;454;p49"/>
          <p:cNvPicPr preferRelativeResize="0"/>
          <p:nvPr/>
        </p:nvPicPr>
        <p:blipFill rotWithShape="1">
          <a:blip r:embed="rId3">
            <a:alphaModFix/>
          </a:blip>
          <a:srcRect/>
          <a:stretch/>
        </p:blipFill>
        <p:spPr>
          <a:xfrm>
            <a:off x="3534184" y="2433783"/>
            <a:ext cx="5123632" cy="4615885"/>
          </a:xfrm>
          <a:prstGeom prst="rect">
            <a:avLst/>
          </a:prstGeom>
          <a:noFill/>
          <a:ln>
            <a:noFill/>
          </a:ln>
        </p:spPr>
      </p:pic>
      <p:sp>
        <p:nvSpPr>
          <p:cNvPr id="455" name="Google Shape;455;p4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49</a:t>
            </a:fld>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Google Shape;91;p5"/>
          <p:cNvSpPr txBox="1"/>
          <p:nvPr/>
        </p:nvSpPr>
        <p:spPr>
          <a:xfrm>
            <a:off x="838200" y="2258625"/>
            <a:ext cx="10515600" cy="4351338"/>
          </a:xfrm>
          <a:prstGeom prst="rect">
            <a:avLst/>
          </a:prstGeom>
          <a:noFill/>
          <a:ln>
            <a:noFill/>
          </a:ln>
        </p:spPr>
        <p:txBody>
          <a:bodyPr spcFirstLastPara="1" wrap="square" lIns="91425" tIns="45700" rIns="91425" bIns="45700" anchor="t" anchorCtr="0">
            <a:normAutofit/>
          </a:bodyPr>
          <a:lstStyle/>
          <a:p>
            <a:pPr marL="457200" marR="0" lvl="0" indent="-228600" algn="ctr" rtl="0">
              <a:lnSpc>
                <a:spcPct val="150000"/>
              </a:lnSpc>
              <a:spcBef>
                <a:spcPts val="1000"/>
              </a:spcBef>
              <a:spcAft>
                <a:spcPts val="0"/>
              </a:spcAft>
              <a:buClr>
                <a:srgbClr val="000000"/>
              </a:buClr>
              <a:buSzPts val="1800"/>
              <a:buFont typeface="Arial"/>
              <a:buNone/>
            </a:pPr>
            <a:r>
              <a:rPr lang="en-US" sz="4000" b="1" i="0" u="none" strike="noStrike" cap="none">
                <a:solidFill>
                  <a:srgbClr val="000000"/>
                </a:solidFill>
                <a:latin typeface="Cambria"/>
                <a:ea typeface="Cambria"/>
                <a:cs typeface="Cambria"/>
                <a:sym typeface="Cambria"/>
              </a:rPr>
              <a:t>1.1 KHÁI NIỆM VÀ CẤU TRÚC ĐÁNH GIÁ TÍNH KHẢ THI</a:t>
            </a:r>
            <a:endParaRPr sz="4000" b="1" i="0" u="none" strike="noStrike" cap="none">
              <a:solidFill>
                <a:srgbClr val="000000"/>
              </a:solidFill>
              <a:latin typeface="Cambria"/>
              <a:ea typeface="Cambria"/>
              <a:cs typeface="Cambria"/>
              <a:sym typeface="Cambria"/>
            </a:endParaRPr>
          </a:p>
        </p:txBody>
      </p:sp>
      <p:sp>
        <p:nvSpPr>
          <p:cNvPr id="92" name="Google Shape;92;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5</a:t>
            </a:fld>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459"/>
        <p:cNvGrpSpPr/>
        <p:nvPr/>
      </p:nvGrpSpPr>
      <p:grpSpPr>
        <a:xfrm>
          <a:off x="0" y="0"/>
          <a:ext cx="0" cy="0"/>
          <a:chOff x="0" y="0"/>
          <a:chExt cx="0" cy="0"/>
        </a:xfrm>
      </p:grpSpPr>
      <p:sp>
        <p:nvSpPr>
          <p:cNvPr id="460" name="Google Shape;460;p50"/>
          <p:cNvSpPr txBox="1"/>
          <p:nvPr/>
        </p:nvSpPr>
        <p:spPr>
          <a:xfrm>
            <a:off x="838200" y="2258625"/>
            <a:ext cx="10515600" cy="4351338"/>
          </a:xfrm>
          <a:prstGeom prst="rect">
            <a:avLst/>
          </a:prstGeom>
          <a:noFill/>
          <a:ln>
            <a:noFill/>
          </a:ln>
        </p:spPr>
        <p:txBody>
          <a:bodyPr spcFirstLastPara="1" wrap="square" lIns="91425" tIns="45700" rIns="91425" bIns="45700" anchor="t" anchorCtr="0">
            <a:normAutofit/>
          </a:bodyPr>
          <a:lstStyle/>
          <a:p>
            <a:pPr marL="457200" marR="0" lvl="0" indent="-228600" algn="ctr" rtl="0">
              <a:lnSpc>
                <a:spcPct val="90000"/>
              </a:lnSpc>
              <a:spcBef>
                <a:spcPts val="1000"/>
              </a:spcBef>
              <a:spcAft>
                <a:spcPts val="0"/>
              </a:spcAft>
              <a:buClr>
                <a:schemeClr val="dk1"/>
              </a:buClr>
              <a:buSzPts val="1800"/>
              <a:buFont typeface="Arial"/>
              <a:buNone/>
            </a:pPr>
            <a:r>
              <a:rPr lang="en-US" sz="4000" b="1" i="0" u="none" strike="noStrike" cap="none">
                <a:solidFill>
                  <a:schemeClr val="dk1"/>
                </a:solidFill>
                <a:latin typeface="Cambria"/>
                <a:ea typeface="Cambria"/>
                <a:cs typeface="Cambria"/>
                <a:sym typeface="Cambria"/>
              </a:rPr>
              <a:t>2.7 NHẬN XÉT &amp; TỔNG KẾT</a:t>
            </a:r>
            <a:endParaRPr sz="28700" b="1" i="0" u="none" strike="noStrike" cap="none">
              <a:solidFill>
                <a:schemeClr val="dk1"/>
              </a:solidFill>
              <a:latin typeface="Cambria"/>
              <a:ea typeface="Cambria"/>
              <a:cs typeface="Cambria"/>
              <a:sym typeface="Cambria"/>
            </a:endParaRPr>
          </a:p>
        </p:txBody>
      </p:sp>
      <p:sp>
        <p:nvSpPr>
          <p:cNvPr id="461" name="Google Shape;461;p5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50</a:t>
            </a:fld>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465"/>
        <p:cNvGrpSpPr/>
        <p:nvPr/>
      </p:nvGrpSpPr>
      <p:grpSpPr>
        <a:xfrm>
          <a:off x="0" y="0"/>
          <a:ext cx="0" cy="0"/>
          <a:chOff x="0" y="0"/>
          <a:chExt cx="0" cy="0"/>
        </a:xfrm>
      </p:grpSpPr>
      <p:sp>
        <p:nvSpPr>
          <p:cNvPr id="466" name="Google Shape;466;p51"/>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NHẬN XÉT CỦA GIẢNG VIÊN</a:t>
            </a:r>
            <a:endParaRPr sz="3200" b="1" i="0" u="none" strike="noStrike" cap="none">
              <a:solidFill>
                <a:schemeClr val="lt1"/>
              </a:solidFill>
              <a:latin typeface="Cambria"/>
              <a:ea typeface="Cambria"/>
              <a:cs typeface="Cambria"/>
              <a:sym typeface="Cambria"/>
            </a:endParaRPr>
          </a:p>
        </p:txBody>
      </p:sp>
      <p:sp>
        <p:nvSpPr>
          <p:cNvPr id="467" name="Google Shape;467;p51"/>
          <p:cNvSpPr txBox="1"/>
          <p:nvPr/>
        </p:nvSpPr>
        <p:spPr>
          <a:xfrm>
            <a:off x="756213" y="2071867"/>
            <a:ext cx="9495183" cy="199093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Clr>
                <a:srgbClr val="000000"/>
              </a:buClr>
              <a:buSzPts val="2000"/>
              <a:buFont typeface="Arial"/>
              <a:buNone/>
            </a:pPr>
            <a:endParaRPr sz="2000">
              <a:solidFill>
                <a:srgbClr val="000000"/>
              </a:solidFill>
              <a:latin typeface="Cambria"/>
              <a:ea typeface="Cambria"/>
              <a:cs typeface="Cambria"/>
              <a:sym typeface="Cambria"/>
            </a:endParaRPr>
          </a:p>
          <a:p>
            <a:pPr marL="742950" marR="0" lvl="1" indent="-285750" algn="l" rtl="0">
              <a:lnSpc>
                <a:spcPct val="115000"/>
              </a:lnSpc>
              <a:spcBef>
                <a:spcPts val="0"/>
              </a:spcBef>
              <a:spcAft>
                <a:spcPts val="0"/>
              </a:spcAft>
              <a:buClr>
                <a:srgbClr val="000000"/>
              </a:buClr>
              <a:buSzPts val="1000"/>
              <a:buFont typeface="Courier New"/>
              <a:buChar char="o"/>
            </a:pPr>
            <a:r>
              <a:rPr lang="en-US" sz="2000" b="0" i="0" u="none" strike="noStrike" cap="none">
                <a:solidFill>
                  <a:srgbClr val="000000"/>
                </a:solidFill>
                <a:latin typeface="Cambria"/>
                <a:ea typeface="Cambria"/>
                <a:cs typeface="Cambria"/>
                <a:sym typeface="Cambria"/>
              </a:rPr>
              <a:t>Đánh giá chung về các bài trình bày.</a:t>
            </a:r>
            <a:endParaRPr/>
          </a:p>
          <a:p>
            <a:pPr marL="742950" marR="0" lvl="1" indent="-285750" algn="l" rtl="0">
              <a:lnSpc>
                <a:spcPct val="115000"/>
              </a:lnSpc>
              <a:spcBef>
                <a:spcPts val="800"/>
              </a:spcBef>
              <a:spcAft>
                <a:spcPts val="0"/>
              </a:spcAft>
              <a:buClr>
                <a:srgbClr val="000000"/>
              </a:buClr>
              <a:buSzPts val="1000"/>
              <a:buFont typeface="Courier New"/>
              <a:buChar char="o"/>
            </a:pPr>
            <a:r>
              <a:rPr lang="en-US" sz="2000" b="0" i="0" u="none" strike="noStrike" cap="none">
                <a:solidFill>
                  <a:srgbClr val="000000"/>
                </a:solidFill>
                <a:latin typeface="Cambria"/>
                <a:ea typeface="Cambria"/>
                <a:cs typeface="Cambria"/>
                <a:sym typeface="Cambria"/>
              </a:rPr>
              <a:t>Điểm mạnh, điểm cần cải thiện của từng nhóm.</a:t>
            </a:r>
            <a:endParaRPr/>
          </a:p>
          <a:p>
            <a:pPr marL="742950" marR="0" lvl="1" indent="-285750" algn="l" rtl="0">
              <a:lnSpc>
                <a:spcPct val="115000"/>
              </a:lnSpc>
              <a:spcBef>
                <a:spcPts val="800"/>
              </a:spcBef>
              <a:spcAft>
                <a:spcPts val="0"/>
              </a:spcAft>
              <a:buClr>
                <a:srgbClr val="000000"/>
              </a:buClr>
              <a:buSzPts val="1000"/>
              <a:buFont typeface="Courier New"/>
              <a:buChar char="o"/>
            </a:pPr>
            <a:r>
              <a:rPr lang="en-US" sz="2000" b="0" i="0" u="none" strike="noStrike" cap="none">
                <a:solidFill>
                  <a:srgbClr val="000000"/>
                </a:solidFill>
                <a:latin typeface="Cambria"/>
                <a:ea typeface="Cambria"/>
                <a:cs typeface="Cambria"/>
                <a:sym typeface="Cambria"/>
              </a:rPr>
              <a:t>Nhấn mạnh các điểm mấu chốt, các cách tiếp cận hay trong quá trình thẩm định của các nhóm.</a:t>
            </a:r>
            <a:endParaRPr/>
          </a:p>
        </p:txBody>
      </p:sp>
      <p:sp>
        <p:nvSpPr>
          <p:cNvPr id="468" name="Google Shape;468;p5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51</a:t>
            </a:fld>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472"/>
        <p:cNvGrpSpPr/>
        <p:nvPr/>
      </p:nvGrpSpPr>
      <p:grpSpPr>
        <a:xfrm>
          <a:off x="0" y="0"/>
          <a:ext cx="0" cy="0"/>
          <a:chOff x="0" y="0"/>
          <a:chExt cx="0" cy="0"/>
        </a:xfrm>
      </p:grpSpPr>
      <p:sp>
        <p:nvSpPr>
          <p:cNvPr id="473" name="Google Shape;473;p52"/>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TỔNG KẾT</a:t>
            </a:r>
            <a:endParaRPr/>
          </a:p>
        </p:txBody>
      </p:sp>
      <p:pic>
        <p:nvPicPr>
          <p:cNvPr id="474" name="Google Shape;474;p52"/>
          <p:cNvPicPr preferRelativeResize="0"/>
          <p:nvPr/>
        </p:nvPicPr>
        <p:blipFill rotWithShape="1">
          <a:blip r:embed="rId3">
            <a:alphaModFix/>
          </a:blip>
          <a:srcRect/>
          <a:stretch/>
        </p:blipFill>
        <p:spPr>
          <a:xfrm>
            <a:off x="1580322" y="2218755"/>
            <a:ext cx="9031355" cy="4515678"/>
          </a:xfrm>
          <a:prstGeom prst="rect">
            <a:avLst/>
          </a:prstGeom>
          <a:noFill/>
          <a:ln>
            <a:noFill/>
          </a:ln>
        </p:spPr>
      </p:pic>
      <p:sp>
        <p:nvSpPr>
          <p:cNvPr id="475" name="Google Shape;475;p5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52</a:t>
            </a:fld>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7" name="Google Shape;97;p6"/>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ĐÁNH GIÁ TÍNH KHẢ THI DỰ ÁN LÀ GÌ?</a:t>
            </a:r>
            <a:endParaRPr sz="3200" b="1" i="0" u="none" strike="noStrike" cap="none">
              <a:solidFill>
                <a:schemeClr val="lt1"/>
              </a:solidFill>
              <a:latin typeface="Cambria"/>
              <a:ea typeface="Cambria"/>
              <a:cs typeface="Cambria"/>
              <a:sym typeface="Cambria"/>
            </a:endParaRPr>
          </a:p>
        </p:txBody>
      </p:sp>
      <p:sp>
        <p:nvSpPr>
          <p:cNvPr id="98" name="Google Shape;98;p6"/>
          <p:cNvSpPr txBox="1"/>
          <p:nvPr/>
        </p:nvSpPr>
        <p:spPr>
          <a:xfrm>
            <a:off x="708025" y="2052197"/>
            <a:ext cx="10775950" cy="4805803"/>
          </a:xfrm>
          <a:prstGeom prst="rect">
            <a:avLst/>
          </a:prstGeom>
          <a:noFill/>
          <a:ln>
            <a:noFill/>
          </a:ln>
        </p:spPr>
        <p:txBody>
          <a:bodyPr spcFirstLastPara="1" wrap="square" lIns="91425" tIns="45700" rIns="91425" bIns="45700" anchor="t" anchorCtr="0">
            <a:spAutoFit/>
          </a:bodyPr>
          <a:lstStyle/>
          <a:p>
            <a:pPr marL="742950" marR="0" lvl="1" indent="-285750" algn="l" rtl="0">
              <a:lnSpc>
                <a:spcPct val="150000"/>
              </a:lnSpc>
              <a:spcBef>
                <a:spcPts val="0"/>
              </a:spcBef>
              <a:spcAft>
                <a:spcPts val="0"/>
              </a:spcAft>
              <a:buClr>
                <a:srgbClr val="000000"/>
              </a:buClr>
              <a:buSzPts val="1000"/>
              <a:buFont typeface="Courier New"/>
              <a:buChar char="o"/>
            </a:pPr>
            <a:r>
              <a:rPr lang="en-US" sz="2000" b="0" i="0" u="none" strike="noStrike" cap="none">
                <a:solidFill>
                  <a:srgbClr val="000000"/>
                </a:solidFill>
                <a:latin typeface="Cambria"/>
                <a:ea typeface="Cambria"/>
                <a:cs typeface="Cambria"/>
                <a:sym typeface="Cambria"/>
              </a:rPr>
              <a:t>Là quá trình phân tích, xem xét toàn diện các khía cạnh của một dự án đầu tư để xác định mức độ thành công, khả năng sinh lời và các rủi ro liên quan trước khi ra quyết định đầu tư hoặc tài trợ.</a:t>
            </a:r>
            <a:endParaRPr/>
          </a:p>
          <a:p>
            <a:pPr marL="742950" marR="0" lvl="1" indent="-285750" algn="l" rtl="0">
              <a:lnSpc>
                <a:spcPct val="150000"/>
              </a:lnSpc>
              <a:spcBef>
                <a:spcPts val="800"/>
              </a:spcBef>
              <a:spcAft>
                <a:spcPts val="0"/>
              </a:spcAft>
              <a:buClr>
                <a:srgbClr val="000000"/>
              </a:buClr>
              <a:buSzPts val="1000"/>
              <a:buFont typeface="Courier New"/>
              <a:buChar char="o"/>
            </a:pPr>
            <a:r>
              <a:rPr lang="en-US" sz="2000" b="1" i="0" u="none" strike="noStrike" cap="none">
                <a:solidFill>
                  <a:srgbClr val="0000FF"/>
                </a:solidFill>
                <a:latin typeface="Cambria"/>
                <a:ea typeface="Cambria"/>
                <a:cs typeface="Cambria"/>
                <a:sym typeface="Cambria"/>
              </a:rPr>
              <a:t>Khía cạnh truyền thống:</a:t>
            </a:r>
            <a:endParaRPr sz="2000" b="0" i="0" u="none" strike="noStrike" cap="none">
              <a:solidFill>
                <a:srgbClr val="0000FF"/>
              </a:solidFill>
              <a:latin typeface="Cambria"/>
              <a:ea typeface="Cambria"/>
              <a:cs typeface="Cambria"/>
              <a:sym typeface="Cambria"/>
            </a:endParaRPr>
          </a:p>
          <a:p>
            <a:pPr marL="1143000" marR="0" lvl="2" indent="-228600" algn="l" rtl="0">
              <a:lnSpc>
                <a:spcPct val="150000"/>
              </a:lnSpc>
              <a:spcBef>
                <a:spcPts val="800"/>
              </a:spcBef>
              <a:spcAft>
                <a:spcPts val="0"/>
              </a:spcAft>
              <a:buClr>
                <a:srgbClr val="000000"/>
              </a:buClr>
              <a:buSzPts val="1000"/>
              <a:buFont typeface="Noto Sans Symbols"/>
              <a:buChar char="▪"/>
            </a:pPr>
            <a:r>
              <a:rPr lang="en-US" sz="2000" b="0" i="0" u="none" strike="noStrike" cap="none">
                <a:solidFill>
                  <a:srgbClr val="000000"/>
                </a:solidFill>
                <a:latin typeface="Cambria"/>
                <a:ea typeface="Cambria"/>
                <a:cs typeface="Cambria"/>
                <a:sym typeface="Cambria"/>
              </a:rPr>
              <a:t>Pháp lý</a:t>
            </a:r>
            <a:endParaRPr sz="2000" b="0" i="0" u="none" strike="noStrike" cap="none">
              <a:solidFill>
                <a:srgbClr val="000000"/>
              </a:solidFill>
              <a:latin typeface="Cambria"/>
              <a:ea typeface="Cambria"/>
              <a:cs typeface="Cambria"/>
              <a:sym typeface="Cambria"/>
            </a:endParaRPr>
          </a:p>
          <a:p>
            <a:pPr marL="1143000" marR="0" lvl="2" indent="-228600" algn="l" rtl="0">
              <a:lnSpc>
                <a:spcPct val="150000"/>
              </a:lnSpc>
              <a:spcBef>
                <a:spcPts val="800"/>
              </a:spcBef>
              <a:spcAft>
                <a:spcPts val="0"/>
              </a:spcAft>
              <a:buClr>
                <a:srgbClr val="000000"/>
              </a:buClr>
              <a:buSzPts val="1000"/>
              <a:buFont typeface="Noto Sans Symbols"/>
              <a:buChar char="▪"/>
            </a:pPr>
            <a:r>
              <a:rPr lang="en-US" sz="2000" b="0" i="0" u="none" strike="noStrike" cap="none">
                <a:solidFill>
                  <a:srgbClr val="000000"/>
                </a:solidFill>
                <a:latin typeface="Cambria"/>
                <a:ea typeface="Cambria"/>
                <a:cs typeface="Cambria"/>
                <a:sym typeface="Cambria"/>
              </a:rPr>
              <a:t>Thị trường</a:t>
            </a:r>
            <a:endParaRPr sz="2000" b="0" i="0" u="none" strike="noStrike" cap="none">
              <a:solidFill>
                <a:srgbClr val="000000"/>
              </a:solidFill>
              <a:latin typeface="Cambria"/>
              <a:ea typeface="Cambria"/>
              <a:cs typeface="Cambria"/>
              <a:sym typeface="Cambria"/>
            </a:endParaRPr>
          </a:p>
          <a:p>
            <a:pPr marL="1143000" marR="0" lvl="2" indent="-228600" algn="l" rtl="0">
              <a:lnSpc>
                <a:spcPct val="150000"/>
              </a:lnSpc>
              <a:spcBef>
                <a:spcPts val="800"/>
              </a:spcBef>
              <a:spcAft>
                <a:spcPts val="0"/>
              </a:spcAft>
              <a:buClr>
                <a:srgbClr val="000000"/>
              </a:buClr>
              <a:buSzPts val="1000"/>
              <a:buFont typeface="Noto Sans Symbols"/>
              <a:buChar char="▪"/>
            </a:pPr>
            <a:r>
              <a:rPr lang="en-US" sz="2000" b="0" i="0" u="none" strike="noStrike" cap="none">
                <a:solidFill>
                  <a:srgbClr val="000000"/>
                </a:solidFill>
                <a:latin typeface="Cambria"/>
                <a:ea typeface="Cambria"/>
                <a:cs typeface="Cambria"/>
                <a:sym typeface="Cambria"/>
              </a:rPr>
              <a:t>Kỹ thuật - Công nghệ</a:t>
            </a:r>
            <a:endParaRPr sz="2000" b="0" i="0" u="none" strike="noStrike" cap="none">
              <a:solidFill>
                <a:srgbClr val="000000"/>
              </a:solidFill>
              <a:latin typeface="Cambria"/>
              <a:ea typeface="Cambria"/>
              <a:cs typeface="Cambria"/>
              <a:sym typeface="Cambria"/>
            </a:endParaRPr>
          </a:p>
          <a:p>
            <a:pPr marL="1143000" marR="0" lvl="2" indent="-228600" algn="l" rtl="0">
              <a:lnSpc>
                <a:spcPct val="150000"/>
              </a:lnSpc>
              <a:spcBef>
                <a:spcPts val="800"/>
              </a:spcBef>
              <a:spcAft>
                <a:spcPts val="0"/>
              </a:spcAft>
              <a:buClr>
                <a:srgbClr val="000000"/>
              </a:buClr>
              <a:buSzPts val="1000"/>
              <a:buFont typeface="Noto Sans Symbols"/>
              <a:buChar char="▪"/>
            </a:pPr>
            <a:r>
              <a:rPr lang="en-US" sz="2000" b="0" i="0" u="none" strike="noStrike" cap="none">
                <a:solidFill>
                  <a:srgbClr val="000000"/>
                </a:solidFill>
                <a:latin typeface="Cambria"/>
                <a:ea typeface="Cambria"/>
                <a:cs typeface="Cambria"/>
                <a:sym typeface="Cambria"/>
              </a:rPr>
              <a:t>Tài chính</a:t>
            </a:r>
            <a:endParaRPr sz="2000" b="0" i="0" u="none" strike="noStrike" cap="none">
              <a:solidFill>
                <a:srgbClr val="000000"/>
              </a:solidFill>
              <a:latin typeface="Cambria"/>
              <a:ea typeface="Cambria"/>
              <a:cs typeface="Cambria"/>
              <a:sym typeface="Cambria"/>
            </a:endParaRPr>
          </a:p>
          <a:p>
            <a:pPr marL="1143000" marR="0" lvl="2" indent="-228600" algn="l" rtl="0">
              <a:lnSpc>
                <a:spcPct val="150000"/>
              </a:lnSpc>
              <a:spcBef>
                <a:spcPts val="800"/>
              </a:spcBef>
              <a:spcAft>
                <a:spcPts val="0"/>
              </a:spcAft>
              <a:buClr>
                <a:srgbClr val="000000"/>
              </a:buClr>
              <a:buSzPts val="1000"/>
              <a:buFont typeface="Noto Sans Symbols"/>
              <a:buChar char="▪"/>
            </a:pPr>
            <a:r>
              <a:rPr lang="en-US" sz="2000" b="0" i="0" u="none" strike="noStrike" cap="none">
                <a:solidFill>
                  <a:srgbClr val="000000"/>
                </a:solidFill>
                <a:latin typeface="Cambria"/>
                <a:ea typeface="Cambria"/>
                <a:cs typeface="Cambria"/>
                <a:sym typeface="Cambria"/>
              </a:rPr>
              <a:t>Năng lực quản lý của chủ đầu tư</a:t>
            </a:r>
            <a:endParaRPr sz="2000" b="0" i="0" u="none" strike="noStrike" cap="none">
              <a:solidFill>
                <a:srgbClr val="000000"/>
              </a:solidFill>
              <a:latin typeface="Cambria"/>
              <a:ea typeface="Cambria"/>
              <a:cs typeface="Cambria"/>
              <a:sym typeface="Cambria"/>
            </a:endParaRPr>
          </a:p>
        </p:txBody>
      </p:sp>
      <p:sp>
        <p:nvSpPr>
          <p:cNvPr id="99" name="Google Shape;99;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6</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3"/>
        <p:cNvGrpSpPr/>
        <p:nvPr/>
      </p:nvGrpSpPr>
      <p:grpSpPr>
        <a:xfrm>
          <a:off x="0" y="0"/>
          <a:ext cx="0" cy="0"/>
          <a:chOff x="0" y="0"/>
          <a:chExt cx="0" cy="0"/>
        </a:xfrm>
      </p:grpSpPr>
      <p:sp>
        <p:nvSpPr>
          <p:cNvPr id="104" name="Google Shape;104;p7"/>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TẠI SAO ĐÁNH GIÁ DỰ ÁN XANH LẠI KHÁC BIỆT?</a:t>
            </a:r>
            <a:endParaRPr sz="3200" b="1" i="0" u="none" strike="noStrike" cap="none">
              <a:solidFill>
                <a:schemeClr val="lt1"/>
              </a:solidFill>
              <a:latin typeface="Cambria"/>
              <a:ea typeface="Cambria"/>
              <a:cs typeface="Cambria"/>
              <a:sym typeface="Cambria"/>
            </a:endParaRPr>
          </a:p>
        </p:txBody>
      </p:sp>
      <p:sp>
        <p:nvSpPr>
          <p:cNvPr id="105" name="Google Shape;105;p7"/>
          <p:cNvSpPr txBox="1"/>
          <p:nvPr/>
        </p:nvSpPr>
        <p:spPr>
          <a:xfrm>
            <a:off x="514350" y="2085182"/>
            <a:ext cx="10318750" cy="4708918"/>
          </a:xfrm>
          <a:prstGeom prst="rect">
            <a:avLst/>
          </a:prstGeom>
          <a:noFill/>
          <a:ln>
            <a:noFill/>
          </a:ln>
        </p:spPr>
        <p:txBody>
          <a:bodyPr spcFirstLastPara="1" wrap="square" lIns="91425" tIns="45700" rIns="91425" bIns="45700" anchor="t" anchorCtr="0">
            <a:spAutoFit/>
          </a:bodyPr>
          <a:lstStyle/>
          <a:p>
            <a:pPr marL="742950" marR="0" lvl="1" indent="-285750" algn="l" rtl="0">
              <a:lnSpc>
                <a:spcPct val="150000"/>
              </a:lnSpc>
              <a:spcBef>
                <a:spcPts val="0"/>
              </a:spcBef>
              <a:spcAft>
                <a:spcPts val="0"/>
              </a:spcAft>
              <a:buClr>
                <a:srgbClr val="000000"/>
              </a:buClr>
              <a:buSzPts val="1000"/>
              <a:buFont typeface="Courier New"/>
              <a:buChar char="o"/>
            </a:pPr>
            <a:r>
              <a:rPr lang="en-US" sz="1800" b="0" i="0" u="none" strike="noStrike" cap="none">
                <a:solidFill>
                  <a:srgbClr val="000000"/>
                </a:solidFill>
                <a:latin typeface="Cambria"/>
                <a:ea typeface="Cambria"/>
                <a:cs typeface="Cambria"/>
                <a:sym typeface="Cambria"/>
              </a:rPr>
              <a:t>Đánh giá dự án xanh không chỉ dừng lại ở các khía cạnh truyền thống. Nó đòi hỏi một lăng kính mới, tích hợp thêm các yếu tố về Môi trường, Xã hội và Quản trị (ESG).</a:t>
            </a:r>
            <a:endParaRPr/>
          </a:p>
          <a:p>
            <a:pPr marL="742950" marR="0" lvl="1" indent="-285750" algn="l" rtl="0">
              <a:lnSpc>
                <a:spcPct val="150000"/>
              </a:lnSpc>
              <a:spcBef>
                <a:spcPts val="800"/>
              </a:spcBef>
              <a:spcAft>
                <a:spcPts val="0"/>
              </a:spcAft>
              <a:buClr>
                <a:srgbClr val="000000"/>
              </a:buClr>
              <a:buSzPts val="1000"/>
              <a:buFont typeface="Courier New"/>
              <a:buChar char="o"/>
            </a:pPr>
            <a:r>
              <a:rPr lang="en-US" sz="1800" b="1" i="0" u="none" strike="noStrike" cap="none">
                <a:solidFill>
                  <a:srgbClr val="0000FF"/>
                </a:solidFill>
                <a:latin typeface="Cambria"/>
                <a:ea typeface="Cambria"/>
                <a:cs typeface="Cambria"/>
                <a:sym typeface="Cambria"/>
              </a:rPr>
              <a:t>Sự khác biệt:</a:t>
            </a:r>
            <a:endParaRPr sz="1800" b="0" i="0" u="none" strike="noStrike" cap="none">
              <a:solidFill>
                <a:srgbClr val="0000FF"/>
              </a:solidFill>
              <a:latin typeface="Cambria"/>
              <a:ea typeface="Cambria"/>
              <a:cs typeface="Cambria"/>
              <a:sym typeface="Cambria"/>
            </a:endParaRPr>
          </a:p>
          <a:p>
            <a:pPr marL="1143000" marR="0" lvl="2" indent="-228600" algn="l" rtl="0">
              <a:lnSpc>
                <a:spcPct val="150000"/>
              </a:lnSpc>
              <a:spcBef>
                <a:spcPts val="800"/>
              </a:spcBef>
              <a:spcAft>
                <a:spcPts val="0"/>
              </a:spcAft>
              <a:buClr>
                <a:srgbClr val="000000"/>
              </a:buClr>
              <a:buSzPts val="1000"/>
              <a:buFont typeface="Noto Sans Symbols"/>
              <a:buChar char="▪"/>
            </a:pPr>
            <a:r>
              <a:rPr lang="en-US" sz="1800" b="1" i="0" u="none" strike="noStrike" cap="none">
                <a:solidFill>
                  <a:srgbClr val="000000"/>
                </a:solidFill>
                <a:latin typeface="Cambria"/>
                <a:ea typeface="Cambria"/>
                <a:cs typeface="Cambria"/>
                <a:sym typeface="Cambria"/>
              </a:rPr>
              <a:t>Mục tiêu kép:</a:t>
            </a:r>
            <a:r>
              <a:rPr lang="en-US" sz="1800" b="0" i="0" u="none" strike="noStrike" cap="none">
                <a:solidFill>
                  <a:srgbClr val="000000"/>
                </a:solidFill>
                <a:latin typeface="Cambria"/>
                <a:ea typeface="Cambria"/>
                <a:cs typeface="Cambria"/>
                <a:sym typeface="Cambria"/>
              </a:rPr>
              <a:t> Vừa phải khả thi về tài chính, vừa phải tạo ra tác động môi trường tích cực có thể đo lường.</a:t>
            </a:r>
            <a:endParaRPr/>
          </a:p>
          <a:p>
            <a:pPr marL="1143000" marR="0" lvl="2" indent="-228600" algn="l" rtl="0">
              <a:lnSpc>
                <a:spcPct val="150000"/>
              </a:lnSpc>
              <a:spcBef>
                <a:spcPts val="800"/>
              </a:spcBef>
              <a:spcAft>
                <a:spcPts val="0"/>
              </a:spcAft>
              <a:buClr>
                <a:srgbClr val="000000"/>
              </a:buClr>
              <a:buSzPts val="1000"/>
              <a:buFont typeface="Noto Sans Symbols"/>
              <a:buChar char="▪"/>
            </a:pPr>
            <a:r>
              <a:rPr lang="en-US" sz="1800" b="1" i="0" u="none" strike="noStrike" cap="none">
                <a:solidFill>
                  <a:srgbClr val="000000"/>
                </a:solidFill>
                <a:latin typeface="Cambria"/>
                <a:ea typeface="Cambria"/>
                <a:cs typeface="Cambria"/>
                <a:sym typeface="Cambria"/>
              </a:rPr>
              <a:t>Rủi ro mới:</a:t>
            </a:r>
            <a:r>
              <a:rPr lang="en-US" sz="1800" b="0" i="0" u="none" strike="noStrike" cap="none">
                <a:solidFill>
                  <a:srgbClr val="000000"/>
                </a:solidFill>
                <a:latin typeface="Cambria"/>
                <a:ea typeface="Cambria"/>
                <a:cs typeface="Cambria"/>
                <a:sym typeface="Cambria"/>
              </a:rPr>
              <a:t> Rủi ro về chính sách khí hậu, rủi ro công nghệ xanh, rủi ro vật chất (thiên tai), rủi ro chuỗi cung ứng.</a:t>
            </a:r>
            <a:endParaRPr/>
          </a:p>
          <a:p>
            <a:pPr marL="1143000" marR="0" lvl="2" indent="-228600" algn="l" rtl="0">
              <a:lnSpc>
                <a:spcPct val="150000"/>
              </a:lnSpc>
              <a:spcBef>
                <a:spcPts val="800"/>
              </a:spcBef>
              <a:spcAft>
                <a:spcPts val="0"/>
              </a:spcAft>
              <a:buClr>
                <a:srgbClr val="000000"/>
              </a:buClr>
              <a:buSzPts val="1000"/>
              <a:buFont typeface="Noto Sans Symbols"/>
              <a:buChar char="▪"/>
            </a:pPr>
            <a:r>
              <a:rPr lang="en-US" sz="1800" b="1" i="0" u="none" strike="noStrike" cap="none">
                <a:solidFill>
                  <a:srgbClr val="000000"/>
                </a:solidFill>
                <a:latin typeface="Cambria"/>
                <a:ea typeface="Cambria"/>
                <a:cs typeface="Cambria"/>
                <a:sym typeface="Cambria"/>
              </a:rPr>
              <a:t>Cơ hội mới:</a:t>
            </a:r>
            <a:r>
              <a:rPr lang="en-US" sz="1800" b="0" i="0" u="none" strike="noStrike" cap="none">
                <a:solidFill>
                  <a:srgbClr val="000000"/>
                </a:solidFill>
                <a:latin typeface="Cambria"/>
                <a:ea typeface="Cambria"/>
                <a:cs typeface="Cambria"/>
                <a:sym typeface="Cambria"/>
              </a:rPr>
              <a:t> Các khoản trợ cấp, ưu đãi thuế, tín chỉ carbon, giá trị thương hiệu.</a:t>
            </a:r>
            <a:endParaRPr/>
          </a:p>
          <a:p>
            <a:pPr marL="1143000" marR="0" lvl="2" indent="-228600" algn="l" rtl="0">
              <a:lnSpc>
                <a:spcPct val="150000"/>
              </a:lnSpc>
              <a:spcBef>
                <a:spcPts val="800"/>
              </a:spcBef>
              <a:spcAft>
                <a:spcPts val="0"/>
              </a:spcAft>
              <a:buClr>
                <a:srgbClr val="000000"/>
              </a:buClr>
              <a:buSzPts val="1000"/>
              <a:buFont typeface="Noto Sans Symbols"/>
              <a:buChar char="▪"/>
            </a:pPr>
            <a:r>
              <a:rPr lang="en-US" sz="1800" b="1" i="0" u="none" strike="noStrike" cap="none">
                <a:solidFill>
                  <a:srgbClr val="000000"/>
                </a:solidFill>
                <a:latin typeface="Cambria"/>
                <a:ea typeface="Cambria"/>
                <a:cs typeface="Cambria"/>
                <a:sym typeface="Cambria"/>
              </a:rPr>
              <a:t>Yêu cầu dữ liệu:</a:t>
            </a:r>
            <a:r>
              <a:rPr lang="en-US" sz="1800" b="0" i="0" u="none" strike="noStrike" cap="none">
                <a:solidFill>
                  <a:srgbClr val="000000"/>
                </a:solidFill>
                <a:latin typeface="Cambria"/>
                <a:ea typeface="Cambria"/>
                <a:cs typeface="Cambria"/>
                <a:sym typeface="Cambria"/>
              </a:rPr>
              <a:t> Cần thêm các dữ liệu phi tài chính (hiệu suất năng lượng, mức phát thải, v.v.).</a:t>
            </a:r>
            <a:endParaRPr/>
          </a:p>
        </p:txBody>
      </p:sp>
      <p:sp>
        <p:nvSpPr>
          <p:cNvPr id="106" name="Google Shape;106;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7</a:t>
            </a:fld>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8"/>
          <p:cNvSpPr txBox="1"/>
          <p:nvPr/>
        </p:nvSpPr>
        <p:spPr>
          <a:xfrm>
            <a:off x="848689" y="112562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CẤU TRÚC 3 TRỤ CỘT CỦA ĐÁNH GIÁ DỰ ÁN XANH</a:t>
            </a:r>
            <a:endParaRPr sz="3200" b="1" i="0" u="none" strike="noStrike" cap="none">
              <a:solidFill>
                <a:schemeClr val="lt1"/>
              </a:solidFill>
              <a:latin typeface="Cambria"/>
              <a:ea typeface="Cambria"/>
              <a:cs typeface="Cambria"/>
              <a:sym typeface="Cambria"/>
            </a:endParaRPr>
          </a:p>
        </p:txBody>
      </p:sp>
      <p:sp>
        <p:nvSpPr>
          <p:cNvPr id="112" name="Google Shape;112;p8"/>
          <p:cNvSpPr txBox="1"/>
          <p:nvPr/>
        </p:nvSpPr>
        <p:spPr>
          <a:xfrm>
            <a:off x="1336675" y="1850057"/>
            <a:ext cx="9518650" cy="5119287"/>
          </a:xfrm>
          <a:prstGeom prst="rect">
            <a:avLst/>
          </a:prstGeom>
          <a:noFill/>
          <a:ln>
            <a:noFill/>
          </a:ln>
        </p:spPr>
        <p:txBody>
          <a:bodyPr spcFirstLastPara="1" wrap="square" lIns="91425" tIns="45700" rIns="91425" bIns="45700" anchor="t" anchorCtr="0">
            <a:spAutoFit/>
          </a:bodyPr>
          <a:lstStyle/>
          <a:p>
            <a:pPr marL="457200" marR="0" lvl="1" indent="0" algn="l" rtl="0">
              <a:lnSpc>
                <a:spcPct val="150000"/>
              </a:lnSpc>
              <a:spcBef>
                <a:spcPts val="0"/>
              </a:spcBef>
              <a:spcAft>
                <a:spcPts val="0"/>
              </a:spcAft>
              <a:buClr>
                <a:srgbClr val="000000"/>
              </a:buClr>
              <a:buSzPts val="1000"/>
              <a:buFont typeface="Arial"/>
              <a:buNone/>
            </a:pPr>
            <a:r>
              <a:rPr lang="en-US" sz="1800" b="1" i="0" u="none" strike="noStrike" cap="none">
                <a:solidFill>
                  <a:srgbClr val="000000"/>
                </a:solidFill>
                <a:latin typeface="Cambria"/>
                <a:ea typeface="Cambria"/>
                <a:cs typeface="Cambria"/>
                <a:sym typeface="Cambria"/>
              </a:rPr>
              <a:t>1. Phân tích Tài chính (Financial Analysis):</a:t>
            </a:r>
            <a:endParaRPr sz="1800" b="0" i="0" u="none" strike="noStrike" cap="none">
              <a:solidFill>
                <a:srgbClr val="000000"/>
              </a:solidFill>
              <a:latin typeface="Cambria"/>
              <a:ea typeface="Cambria"/>
              <a:cs typeface="Cambria"/>
              <a:sym typeface="Cambria"/>
            </a:endParaRPr>
          </a:p>
          <a:p>
            <a:pPr marL="1143000" marR="0" lvl="2" indent="-228600" algn="l" rtl="0">
              <a:lnSpc>
                <a:spcPct val="150000"/>
              </a:lnSpc>
              <a:spcBef>
                <a:spcPts val="800"/>
              </a:spcBef>
              <a:spcAft>
                <a:spcPts val="0"/>
              </a:spcAft>
              <a:buClr>
                <a:srgbClr val="000000"/>
              </a:buClr>
              <a:buSzPts val="1000"/>
              <a:buFont typeface="Noto Sans Symbols"/>
              <a:buChar char="▪"/>
            </a:pPr>
            <a:r>
              <a:rPr lang="en-US" sz="1800" b="0" i="1" u="none" strike="noStrike" cap="none">
                <a:solidFill>
                  <a:srgbClr val="000000"/>
                </a:solidFill>
                <a:latin typeface="Cambria"/>
                <a:ea typeface="Cambria"/>
                <a:cs typeface="Cambria"/>
                <a:sym typeface="Cambria"/>
              </a:rPr>
              <a:t>Dự án có tạo ra lợi nhuận không?</a:t>
            </a:r>
            <a:endParaRPr sz="1800" b="0" i="0" u="none" strike="noStrike" cap="none">
              <a:solidFill>
                <a:srgbClr val="000000"/>
              </a:solidFill>
              <a:latin typeface="Cambria"/>
              <a:ea typeface="Cambria"/>
              <a:cs typeface="Cambria"/>
              <a:sym typeface="Cambria"/>
            </a:endParaRPr>
          </a:p>
          <a:p>
            <a:pPr marL="1143000" marR="0" lvl="2" indent="-228600" algn="l" rtl="0">
              <a:lnSpc>
                <a:spcPct val="150000"/>
              </a:lnSpc>
              <a:spcBef>
                <a:spcPts val="800"/>
              </a:spcBef>
              <a:spcAft>
                <a:spcPts val="0"/>
              </a:spcAft>
              <a:buClr>
                <a:srgbClr val="000000"/>
              </a:buClr>
              <a:buSzPts val="1000"/>
              <a:buFont typeface="Noto Sans Symbols"/>
              <a:buChar char="▪"/>
            </a:pPr>
            <a:r>
              <a:rPr lang="en-US" sz="1800" b="0" i="0" u="none" strike="noStrike" cap="none">
                <a:solidFill>
                  <a:srgbClr val="000000"/>
                </a:solidFill>
                <a:latin typeface="Cambria"/>
                <a:ea typeface="Cambria"/>
                <a:cs typeface="Cambria"/>
                <a:sym typeface="Cambria"/>
              </a:rPr>
              <a:t>NPV, IRR, Dòng tiền, Khả năng trả nợ.</a:t>
            </a:r>
            <a:endParaRPr/>
          </a:p>
          <a:p>
            <a:pPr marL="457200" marR="0" lvl="1" indent="0" algn="l" rtl="0">
              <a:lnSpc>
                <a:spcPct val="150000"/>
              </a:lnSpc>
              <a:spcBef>
                <a:spcPts val="800"/>
              </a:spcBef>
              <a:spcAft>
                <a:spcPts val="0"/>
              </a:spcAft>
              <a:buClr>
                <a:srgbClr val="000000"/>
              </a:buClr>
              <a:buSzPts val="1000"/>
              <a:buFont typeface="Arial"/>
              <a:buNone/>
            </a:pPr>
            <a:r>
              <a:rPr lang="en-US" sz="1800" b="1" i="0" u="none" strike="noStrike" cap="none">
                <a:solidFill>
                  <a:srgbClr val="000000"/>
                </a:solidFill>
                <a:latin typeface="Cambria"/>
                <a:ea typeface="Cambria"/>
                <a:cs typeface="Cambria"/>
                <a:sym typeface="Cambria"/>
              </a:rPr>
              <a:t>2. Phân tích Kỹ thuật (Technical Analysis):</a:t>
            </a:r>
            <a:endParaRPr sz="1800" b="0" i="0" u="none" strike="noStrike" cap="none">
              <a:solidFill>
                <a:srgbClr val="000000"/>
              </a:solidFill>
              <a:latin typeface="Cambria"/>
              <a:ea typeface="Cambria"/>
              <a:cs typeface="Cambria"/>
              <a:sym typeface="Cambria"/>
            </a:endParaRPr>
          </a:p>
          <a:p>
            <a:pPr marL="1143000" marR="0" lvl="2" indent="-228600" algn="l" rtl="0">
              <a:lnSpc>
                <a:spcPct val="150000"/>
              </a:lnSpc>
              <a:spcBef>
                <a:spcPts val="800"/>
              </a:spcBef>
              <a:spcAft>
                <a:spcPts val="0"/>
              </a:spcAft>
              <a:buClr>
                <a:srgbClr val="000000"/>
              </a:buClr>
              <a:buSzPts val="1000"/>
              <a:buFont typeface="Noto Sans Symbols"/>
              <a:buChar char="▪"/>
            </a:pPr>
            <a:r>
              <a:rPr lang="en-US" sz="1800" b="0" i="1" u="none" strike="noStrike" cap="none">
                <a:solidFill>
                  <a:srgbClr val="000000"/>
                </a:solidFill>
                <a:latin typeface="Cambria"/>
                <a:ea typeface="Cambria"/>
                <a:cs typeface="Cambria"/>
                <a:sym typeface="Cambria"/>
              </a:rPr>
              <a:t>Công nghệ có thực sự "xanh" và đáng tin cậy không?</a:t>
            </a:r>
            <a:endParaRPr sz="1800" b="0" i="0" u="none" strike="noStrike" cap="none">
              <a:solidFill>
                <a:srgbClr val="000000"/>
              </a:solidFill>
              <a:latin typeface="Cambria"/>
              <a:ea typeface="Cambria"/>
              <a:cs typeface="Cambria"/>
              <a:sym typeface="Cambria"/>
            </a:endParaRPr>
          </a:p>
          <a:p>
            <a:pPr marL="1143000" marR="0" lvl="2" indent="-228600" algn="l" rtl="0">
              <a:lnSpc>
                <a:spcPct val="150000"/>
              </a:lnSpc>
              <a:spcBef>
                <a:spcPts val="800"/>
              </a:spcBef>
              <a:spcAft>
                <a:spcPts val="0"/>
              </a:spcAft>
              <a:buClr>
                <a:srgbClr val="000000"/>
              </a:buClr>
              <a:buSzPts val="1000"/>
              <a:buFont typeface="Noto Sans Symbols"/>
              <a:buChar char="▪"/>
            </a:pPr>
            <a:r>
              <a:rPr lang="en-US" sz="1800" b="0" i="0" u="none" strike="noStrike" cap="none">
                <a:solidFill>
                  <a:srgbClr val="000000"/>
                </a:solidFill>
                <a:latin typeface="Cambria"/>
                <a:ea typeface="Cambria"/>
                <a:cs typeface="Cambria"/>
                <a:sym typeface="Cambria"/>
              </a:rPr>
              <a:t>Hiệu suất, mức độ đổi mới, nhà cung cấp, bảo trì.</a:t>
            </a:r>
            <a:endParaRPr/>
          </a:p>
          <a:p>
            <a:pPr marL="457200" marR="0" lvl="1" indent="0" algn="l" rtl="0">
              <a:lnSpc>
                <a:spcPct val="150000"/>
              </a:lnSpc>
              <a:spcBef>
                <a:spcPts val="800"/>
              </a:spcBef>
              <a:spcAft>
                <a:spcPts val="0"/>
              </a:spcAft>
              <a:buClr>
                <a:srgbClr val="000000"/>
              </a:buClr>
              <a:buSzPts val="1000"/>
              <a:buFont typeface="Arial"/>
              <a:buNone/>
            </a:pPr>
            <a:r>
              <a:rPr lang="en-US" sz="1800" b="1" i="0" u="none" strike="noStrike" cap="none">
                <a:solidFill>
                  <a:srgbClr val="000000"/>
                </a:solidFill>
                <a:latin typeface="Cambria"/>
                <a:ea typeface="Cambria"/>
                <a:cs typeface="Cambria"/>
                <a:sym typeface="Cambria"/>
              </a:rPr>
              <a:t>3. Đánh giá ESG (ESG Assessment):</a:t>
            </a:r>
            <a:endParaRPr sz="1800" b="0" i="0" u="none" strike="noStrike" cap="none">
              <a:solidFill>
                <a:srgbClr val="000000"/>
              </a:solidFill>
              <a:latin typeface="Cambria"/>
              <a:ea typeface="Cambria"/>
              <a:cs typeface="Cambria"/>
              <a:sym typeface="Cambria"/>
            </a:endParaRPr>
          </a:p>
          <a:p>
            <a:pPr marL="1143000" marR="0" lvl="2" indent="-228600" algn="l" rtl="0">
              <a:lnSpc>
                <a:spcPct val="150000"/>
              </a:lnSpc>
              <a:spcBef>
                <a:spcPts val="800"/>
              </a:spcBef>
              <a:spcAft>
                <a:spcPts val="0"/>
              </a:spcAft>
              <a:buClr>
                <a:srgbClr val="000000"/>
              </a:buClr>
              <a:buSzPts val="1000"/>
              <a:buFont typeface="Noto Sans Symbols"/>
              <a:buChar char="▪"/>
            </a:pPr>
            <a:r>
              <a:rPr lang="en-US" sz="1800" b="0" i="1" u="none" strike="noStrike" cap="none">
                <a:solidFill>
                  <a:srgbClr val="000000"/>
                </a:solidFill>
                <a:latin typeface="Cambria"/>
                <a:ea typeface="Cambria"/>
                <a:cs typeface="Cambria"/>
                <a:sym typeface="Cambria"/>
              </a:rPr>
              <a:t>Dự án có bền vững và có trách nhiệm không?</a:t>
            </a:r>
            <a:endParaRPr sz="1800" b="0" i="0" u="none" strike="noStrike" cap="none">
              <a:solidFill>
                <a:srgbClr val="000000"/>
              </a:solidFill>
              <a:latin typeface="Cambria"/>
              <a:ea typeface="Cambria"/>
              <a:cs typeface="Cambria"/>
              <a:sym typeface="Cambria"/>
            </a:endParaRPr>
          </a:p>
          <a:p>
            <a:pPr marL="1143000" marR="0" lvl="2" indent="-228600" algn="l" rtl="0">
              <a:lnSpc>
                <a:spcPct val="150000"/>
              </a:lnSpc>
              <a:spcBef>
                <a:spcPts val="800"/>
              </a:spcBef>
              <a:spcAft>
                <a:spcPts val="0"/>
              </a:spcAft>
              <a:buClr>
                <a:srgbClr val="000000"/>
              </a:buClr>
              <a:buSzPts val="1000"/>
              <a:buFont typeface="Noto Sans Symbols"/>
              <a:buChar char="▪"/>
            </a:pPr>
            <a:r>
              <a:rPr lang="en-US" sz="1800" b="0" i="0" u="none" strike="noStrike" cap="none">
                <a:solidFill>
                  <a:srgbClr val="000000"/>
                </a:solidFill>
                <a:latin typeface="Cambria"/>
                <a:ea typeface="Cambria"/>
                <a:cs typeface="Cambria"/>
                <a:sym typeface="Cambria"/>
              </a:rPr>
              <a:t>Tác động môi trường, xã hội, rủi ro và lợi ích.</a:t>
            </a:r>
            <a:endParaRPr/>
          </a:p>
          <a:p>
            <a:pPr marL="457200" marR="0" lvl="1" indent="0" algn="l" rtl="0">
              <a:lnSpc>
                <a:spcPct val="150000"/>
              </a:lnSpc>
              <a:spcBef>
                <a:spcPts val="800"/>
              </a:spcBef>
              <a:spcAft>
                <a:spcPts val="0"/>
              </a:spcAft>
              <a:buClr>
                <a:srgbClr val="000000"/>
              </a:buClr>
              <a:buSzPts val="1000"/>
              <a:buFont typeface="Arial"/>
              <a:buNone/>
            </a:pPr>
            <a:r>
              <a:rPr lang="en-US" sz="2000" b="1" i="0" u="none" strike="noStrike" cap="none">
                <a:solidFill>
                  <a:srgbClr val="0000FF"/>
                </a:solidFill>
                <a:latin typeface="Cambria"/>
                <a:ea typeface="Cambria"/>
                <a:cs typeface="Cambria"/>
                <a:sym typeface="Cambria"/>
              </a:rPr>
              <a:t>=&gt; Một dự án xanh khả thi phải đạt yêu cầu ở cả 3 trụ cột.</a:t>
            </a:r>
            <a:endParaRPr sz="2000" b="0" i="0" u="none" strike="noStrike" cap="none">
              <a:solidFill>
                <a:srgbClr val="0000FF"/>
              </a:solidFill>
              <a:latin typeface="Cambria"/>
              <a:ea typeface="Cambria"/>
              <a:cs typeface="Cambria"/>
              <a:sym typeface="Cambria"/>
            </a:endParaRPr>
          </a:p>
        </p:txBody>
      </p:sp>
      <p:sp>
        <p:nvSpPr>
          <p:cNvPr id="113" name="Google Shape;113;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8</a:t>
            </a:fld>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118" name="Google Shape;118;p9"/>
          <p:cNvSpPr txBox="1"/>
          <p:nvPr/>
        </p:nvSpPr>
        <p:spPr>
          <a:xfrm>
            <a:off x="838200" y="2258625"/>
            <a:ext cx="10515600" cy="4351338"/>
          </a:xfrm>
          <a:prstGeom prst="rect">
            <a:avLst/>
          </a:prstGeom>
          <a:noFill/>
          <a:ln>
            <a:noFill/>
          </a:ln>
        </p:spPr>
        <p:txBody>
          <a:bodyPr spcFirstLastPara="1" wrap="square" lIns="91425" tIns="45700" rIns="91425" bIns="45700" anchor="t" anchorCtr="0">
            <a:normAutofit/>
          </a:bodyPr>
          <a:lstStyle/>
          <a:p>
            <a:pPr marL="457200" marR="0" lvl="0" indent="-228600" algn="ctr" rtl="0">
              <a:lnSpc>
                <a:spcPct val="150000"/>
              </a:lnSpc>
              <a:spcBef>
                <a:spcPts val="1000"/>
              </a:spcBef>
              <a:spcAft>
                <a:spcPts val="0"/>
              </a:spcAft>
              <a:buClr>
                <a:schemeClr val="dk1"/>
              </a:buClr>
              <a:buSzPts val="1800"/>
              <a:buFont typeface="Arial"/>
              <a:buNone/>
            </a:pPr>
            <a:r>
              <a:rPr lang="en-US" sz="3600" b="1" i="0" u="none" strike="noStrike" cap="none">
                <a:solidFill>
                  <a:schemeClr val="dk1"/>
                </a:solidFill>
                <a:latin typeface="Cambria"/>
                <a:ea typeface="Cambria"/>
                <a:cs typeface="Cambria"/>
                <a:sym typeface="Cambria"/>
              </a:rPr>
              <a:t> 1.2 PHÂN TÍCH TÀI CHÍNH</a:t>
            </a:r>
            <a:endParaRPr sz="16600" b="1" i="0" u="none" strike="noStrike" cap="none">
              <a:solidFill>
                <a:schemeClr val="dk1"/>
              </a:solidFill>
              <a:latin typeface="Cambria"/>
              <a:ea typeface="Cambria"/>
              <a:cs typeface="Cambria"/>
              <a:sym typeface="Cambria"/>
            </a:endParaRPr>
          </a:p>
        </p:txBody>
      </p:sp>
      <p:sp>
        <p:nvSpPr>
          <p:cNvPr id="119" name="Google Shape;119;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US"/>
              <a:t>9</a:t>
            </a:fld>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3532</Words>
  <Application>Microsoft Office PowerPoint</Application>
  <PresentationFormat>Widescreen</PresentationFormat>
  <Paragraphs>363</Paragraphs>
  <Slides>52</Slides>
  <Notes>52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52</vt:i4>
      </vt:variant>
    </vt:vector>
  </HeadingPairs>
  <TitlesOfParts>
    <vt:vector size="59" baseType="lpstr">
      <vt:lpstr>Arial</vt:lpstr>
      <vt:lpstr>Calibri</vt:lpstr>
      <vt:lpstr>Cambria</vt:lpstr>
      <vt:lpstr>Courier New</vt:lpstr>
      <vt:lpstr>Noto Sans Symbols</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Microsoft account</dc:creator>
  <cp:lastModifiedBy>Lan Cao</cp:lastModifiedBy>
  <cp:revision>1</cp:revision>
  <dcterms:created xsi:type="dcterms:W3CDTF">2024-10-28T02:26:51Z</dcterms:created>
  <dcterms:modified xsi:type="dcterms:W3CDTF">2025-10-21T03:53:23Z</dcterms:modified>
</cp:coreProperties>
</file>