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ms-powerpoint.comments+xml" PartName="/ppt/comments/modernComment_100_0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ms-powerpoint.authors+xml" PartName="/ppt/authors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binary" PartName="/ppt/metadata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5" r:id="rId45"/>
    <p:sldId id="1796" r:id="rId46"/>
    <p:sldId id="1797" r:id="rId47"/>
    <p:sldId id="301" r:id="rId48"/>
    <p:sldId id="303" r:id="rId49"/>
  </p:sldIdLst>
  <p:sldSz cx="12192000" cy="6858000"/>
  <p:notesSz cx="6735763" cy="9866313"/>
  <p:embeddedFontLst>
    <p:embeddedFont>
      <p:font typeface="Fira Sans Extra Condensed" panose="020F0502020204030204" pitchFamily="34" charset="0"/>
      <p:regular r:id="rId51"/>
      <p:bold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477">
          <p15:clr>
            <a:srgbClr val="A4A3A4"/>
          </p15:clr>
        </p15:guide>
        <p15:guide id="2" pos="4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  <p15:guide id="3" pos="575">
          <p15:clr>
            <a:srgbClr val="A4A3A4"/>
          </p15:clr>
        </p15:guide>
        <p15:guide id="4" pos="3675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9" roundtripDataSignature="AMtx7miY8zoe5qiTBDhny8/fDqwzur3/X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3481484-1C1C-3990-CBDE-9A94CBA4EAED}" name="823417-Nguyễn Mạnh Hùng" initials="" userId="S::823417@ftu.edu.vn::c3c82439-42a5-480f-88a6-ec2f0256d7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0F8009-C84F-488D-97B3-75C430CFE8E6}">
  <a:tblStyle styleId="{120F8009-C84F-488D-97B3-75C430CFE8E6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DF5F6"/>
          </a:solidFill>
        </a:fill>
      </a:tcStyle>
    </a:wholeTbl>
    <a:band1H>
      <a:tcTxStyle/>
      <a:tcStyle>
        <a:tcBdr/>
        <a:fill>
          <a:solidFill>
            <a:srgbClr val="D9EAE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9EAE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7696A13-9321-4B0A-9772-B8223113E4DD}" styleName="Table_1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3"/>
  </p:normalViewPr>
  <p:slideViewPr>
    <p:cSldViewPr snapToGrid="0">
      <p:cViewPr varScale="1">
        <p:scale>
          <a:sx n="120" d="100"/>
          <a:sy n="120" d="100"/>
        </p:scale>
        <p:origin x="256" y="176"/>
      </p:cViewPr>
      <p:guideLst>
        <p:guide orient="horz" pos="3477"/>
        <p:guide pos="44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08"/>
        <p:guide pos="2122"/>
        <p:guide pos="575"/>
        <p:guide pos="367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customschemas.google.com/relationships/presentationmetadata" Target="meta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presProps" Target="presProps.xml"/></Relationships>
</file>

<file path=ppt/comments/modernComment_100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713D02B-E54A-E142-8412-C9840BAB9CFD}" authorId="{43481484-1C1C-3990-CBDE-9A94CBA4EAED}" created="2025-05-06T08:17:32.34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56"/>
      <ac:spMk id="463" creationId="{00000000-0000-0000-0000-000000000000}"/>
    </ac:deMkLst>
    <p188:txBody>
      <a:bodyPr/>
      <a:lstStyle/>
      <a:p>
        <a:r>
          <a:rPr lang="en-VN"/>
          <a:t>MD 18 has additional slides about MRV, and how to comply Circular 38, Decree 06 and information about CBAM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L="457200" marR="0" lvl="0" indent="-29337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Char char="►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6035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4F74AA"/>
              </a:buClr>
              <a:buSzPts val="500"/>
              <a:buFont typeface="Noto Sans Symbols"/>
              <a:buChar char="●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21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 rtl="0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90000"/>
              </a:lnSpc>
              <a:spcBef>
                <a:spcPts val="63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>
            <a:lvl1pPr>
              <a:defRPr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buSzPts val="1000"/>
            </a:pPr>
            <a:fld id="{00000000-1234-1234-1234-123412341234}" type="slidenum">
              <a:rPr lang="en-US" sz="1000" smtClean="0">
                <a:solidFill>
                  <a:srgbClr val="B0002D"/>
                </a:solidFill>
                <a:ea typeface="Calibri"/>
                <a:sym typeface="Calibri"/>
              </a:rPr>
              <a:pPr algn="ctr">
                <a:buSzPts val="1000"/>
              </a:pPr>
              <a:t>‹#›</a:t>
            </a:fld>
            <a:endParaRPr lang="en-US" sz="1000" dirty="0">
              <a:solidFill>
                <a:srgbClr val="B0002D"/>
              </a:solidFill>
              <a:ea typeface="Calibri"/>
              <a:sym typeface="Calibri"/>
            </a:endParaRPr>
          </a:p>
        </p:txBody>
      </p:sp>
      <p:cxnSp>
        <p:nvCxnSpPr>
          <p:cNvPr id="6" name="Google Shape;6;n"/>
          <p:cNvCxnSpPr/>
          <p:nvPr/>
        </p:nvCxnSpPr>
        <p:spPr>
          <a:xfrm>
            <a:off x="901700" y="4743450"/>
            <a:ext cx="0" cy="4972050"/>
          </a:xfrm>
          <a:prstGeom prst="straightConnector1">
            <a:avLst/>
          </a:prstGeom>
          <a:noFill/>
          <a:ln w="12700" cap="flat" cmpd="sng">
            <a:solidFill>
              <a:srgbClr val="B0002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7;n"/>
          <p:cNvCxnSpPr/>
          <p:nvPr/>
        </p:nvCxnSpPr>
        <p:spPr>
          <a:xfrm rot="10800000">
            <a:off x="3240088" y="2309813"/>
            <a:ext cx="0" cy="5187950"/>
          </a:xfrm>
          <a:prstGeom prst="straightConnector1">
            <a:avLst/>
          </a:prstGeom>
          <a:noFill/>
          <a:ln w="12700" cap="flat" cmpd="sng">
            <a:solidFill>
              <a:srgbClr val="B0002D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8;n"/>
          <p:cNvSpPr txBox="1"/>
          <p:nvPr/>
        </p:nvSpPr>
        <p:spPr>
          <a:xfrm>
            <a:off x="887413" y="4659313"/>
            <a:ext cx="603250" cy="28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4F74AA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Notes</a:t>
            </a:r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2" name="Google Shape;14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MD 18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bổ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sung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Slide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MRV, TT 38, NĐ 06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dirty="0">
                <a:solidFill>
                  <a:srgbClr val="081B3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CBAM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87" name="Google Shape;587;p1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8" name="Google Shape;588;p10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97" name="Google Shape;597;p1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8" name="Google Shape;598;p1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2" name="Google Shape;61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29" name="Google Shape;629;p1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ai?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0" name="Google Shape;630;p13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0" name="Google Shape;64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1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0" name="Google Shape;67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07" name="Google Shape;707;p1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8" name="Google Shape;708;p16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7" name="Google Shape;76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2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5" name="Google Shape;7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99" name="Google Shape;799;p2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https://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www.ipcc-nggip.iges.or.jp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/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ghg conversion factors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epa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Emission factor UK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0" name="Google Shape;800;p2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6" name="Google Shape;46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2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1" name="Google Shape;81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2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8" name="Google Shape;8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2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5" name="Google Shape;82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2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0" name="Google Shape;84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2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4" name="Google Shape;86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2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1" name="Google Shape;87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2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9" name="Google Shape;879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2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6" name="Google Shape;88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3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3" name="Google Shape;89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3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1" name="Google Shape;90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Google Shape;47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3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8" name="Google Shape;908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3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5" name="Google Shape;91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3" name="Google Shape;92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3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0" name="Google Shape;93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3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9" name="Google Shape;939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p3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8" name="Google Shape;94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3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8" name="Google Shape;95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3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7" name="Google Shape;96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40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6" name="Google Shape;97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85" name="Google Shape;985;p41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6" name="Google Shape;986;p41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83" name="Google Shape;483;p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4" name="Google Shape;484;p4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3" name="Google Shape;993;p42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4" name="Google Shape;994;p42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1" name="Google Shape;1001;p43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2" name="Google Shape;1002;p43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9" name="Google Shape;1009;p44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261938" lvl="0" indent="-19716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0" name="Google Shape;1010;p44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0" name="Google Shape;1020;p4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1" name="Google Shape;1021;p45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>
              <a:buSzPts val="1000"/>
            </a:pPr>
            <a:fld id="{00000000-1234-1234-1234-123412341234}" type="slidenum">
              <a:rPr lang="en-US" sz="1000" smtClean="0">
                <a:solidFill>
                  <a:srgbClr val="B0002D"/>
                </a:solidFill>
                <a:ea typeface="Calibri"/>
                <a:sym typeface="Calibri"/>
              </a:rPr>
              <a:pPr algn="ctr">
                <a:buSzPts val="1000"/>
              </a:pPr>
              <a:t>45</a:t>
            </a:fld>
            <a:endParaRPr lang="en-US" sz="1000" dirty="0">
              <a:solidFill>
                <a:srgbClr val="B0002D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96080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7" name="Google Shape;1027;p4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Google Shape;1028;p46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5" name="Google Shape;1045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5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5" name="Google Shape;49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6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84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4" name="Google Shape;50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14" name="Google Shape;514;p7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nguồn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Bao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thải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Cho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thiểu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lệch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chắc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bạch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Cung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đủ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KNK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cậy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5" name="Google Shape;515;p7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53" name="Google Shape;553;p8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20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khoản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+ Ranh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tài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+ Ranh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Trực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4" name="Google Shape;554;p8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73837" cy="36988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67" name="Google Shape;567;p9:notes"/>
          <p:cNvSpPr txBox="1">
            <a:spLocks noGrp="1"/>
          </p:cNvSpPr>
          <p:nvPr>
            <p:ph type="body" idx="1"/>
          </p:nvPr>
        </p:nvSpPr>
        <p:spPr>
          <a:xfrm>
            <a:off x="993775" y="4997450"/>
            <a:ext cx="485140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0002D"/>
              </a:buClr>
              <a:buSzPts val="1020"/>
              <a:buFont typeface="Arial"/>
              <a:buNone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Báo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840"/>
              </a:spcBef>
              <a:spcAft>
                <a:spcPts val="0"/>
              </a:spcAft>
              <a:buSzPts val="1020"/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8" name="Google Shape;568;p9:notes"/>
          <p:cNvSpPr txBox="1">
            <a:spLocks noGrp="1"/>
          </p:cNvSpPr>
          <p:nvPr>
            <p:ph type="sldNum" idx="12"/>
          </p:nvPr>
        </p:nvSpPr>
        <p:spPr>
          <a:xfrm>
            <a:off x="3028950" y="9371013"/>
            <a:ext cx="67786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875" tIns="47425" rIns="94875" bIns="47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0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69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50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3733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" name="Google Shape;18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39019" y="236232"/>
            <a:ext cx="2038178" cy="420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1253" y="-170072"/>
            <a:ext cx="1233052" cy="1233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89"/>
              <a:buFont typeface="Arial"/>
              <a:buNone/>
            </a:pPr>
            <a:endParaRPr sz="2489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5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5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Google Shape;85;p5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5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7" name="Google Shape;87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5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1" name="Google Shape;91;p59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aption">
  <p:cSld name="Captio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6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4" name="Google Shape;94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8" name="Google Shape;98;p60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 numb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61"/>
          <p:cNvSpPr txBox="1">
            <a:spLocks noGrp="1"/>
          </p:cNvSpPr>
          <p:nvPr>
            <p:ph type="title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6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6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2" name="Google Shape;102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6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61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 type="twoObj">
  <p:cSld name="TWO_OBJECT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2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p6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6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1" name="Google Shape;111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6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5" name="Google Shape;115;p62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Blank">
  <p:cSld name="1_Blank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1" name="Google Shape;121;p63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64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4" name="Google Shape;124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6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Diapositive de titre">
  <p:cSld name="Diapositive de titre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9" name="Google Shape;129;p65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0" name="Google Shape;130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Diapositive de titre">
  <p:cSld name="1_Diapositive de titre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Google Shape;135;p66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6" name="Google Shape;136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re et contenu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1"/>
          <p:cNvSpPr txBox="1"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5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5" name="Google Shape;25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5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51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p52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8" name="Google Shape;38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oogle Shape;42;p53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_AND_BOD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5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6" name="Google Shape;46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5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" name="Google Shape;50;p54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>
  <p:cSld name="TITLE_AND_TWO_COLUMN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5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5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5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5" name="Google Shape;55;p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55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2" name="Google Shape;62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5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6" name="Google Shape;66;p56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 column tex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5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5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0" name="Google Shape;70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" name="Google Shape;74;p57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Main poi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5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1" name="Google Shape;81;p58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49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569489" y="121155"/>
            <a:ext cx="1380797" cy="284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49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1172782" y="-154103"/>
            <a:ext cx="835353" cy="83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49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84589" y="6467123"/>
            <a:ext cx="1012373" cy="3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49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519891" y="6446232"/>
            <a:ext cx="385109" cy="3409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Google Shape;14;p49"/>
          <p:cNvCxnSpPr/>
          <p:nvPr/>
        </p:nvCxnSpPr>
        <p:spPr>
          <a:xfrm>
            <a:off x="0" y="750538"/>
            <a:ext cx="12192000" cy="0"/>
          </a:xfrm>
          <a:prstGeom prst="straightConnector1">
            <a:avLst/>
          </a:prstGeom>
          <a:noFill/>
          <a:ln w="9525" cap="flat" cmpd="sng">
            <a:solidFill>
              <a:srgbClr val="77BABD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0_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notesSlides/notesSlide11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notesSlides/notesSlide12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notesSlides/notesSlide17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notesSlides/notesSlide18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notesSlides/notesSlide19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34.jpeg" Type="http://schemas.openxmlformats.org/officeDocument/2006/relationships/image"/><Relationship Id="rId4" Target="../media/image33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notesSlides/notesSlide20.xml" Type="http://schemas.openxmlformats.org/officeDocument/2006/relationships/notesSlide"/><Relationship Id="rId1" Target="../slideLayouts/slideLayout3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notesSlides/notesSlide24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notesSlides/notesSlide25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8.jpeg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notesSlides/notesSlide26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notesSlides/notesSlide27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notesSlides/notesSlide28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notesSlides/notesSlide29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30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notesSlides/notesSlide30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notesSlides/notesSlide3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6.jpeg" Type="http://schemas.openxmlformats.org/officeDocument/2006/relationships/image"/></Relationships>
</file>

<file path=ppt/slides/_rels/slide32.xml.rels><?xml version="1.0" encoding="UTF-8" standalone="yes" ?><Relationships xmlns="http://schemas.openxmlformats.org/package/2006/relationships"><Relationship Id="rId3" Target="../media/image47.jpeg" Type="http://schemas.openxmlformats.org/officeDocument/2006/relationships/image"/><Relationship Id="rId2" Target="../notesSlides/notesSlide3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11.jpe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notesSlides/notesSlide45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notesSlides/notesSlide8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1"/>
          <p:cNvGrpSpPr/>
          <p:nvPr/>
        </p:nvGrpSpPr>
        <p:grpSpPr>
          <a:xfrm>
            <a:off x="7178280" y="1254549"/>
            <a:ext cx="5010091" cy="4258959"/>
            <a:chOff x="1079350" y="238125"/>
            <a:chExt cx="5461275" cy="4525625"/>
          </a:xfrm>
        </p:grpSpPr>
        <p:sp>
          <p:nvSpPr>
            <p:cNvPr id="145" name="Google Shape;145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0" name="Google Shape;460;p1"/>
          <p:cNvSpPr txBox="1"/>
          <p:nvPr/>
        </p:nvSpPr>
        <p:spPr>
          <a:xfrm>
            <a:off x="546998" y="339407"/>
            <a:ext cx="7327455" cy="127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36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TRAINING PROGRAMME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36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MANAGEMENT OFFICERS</a:t>
            </a:r>
            <a:endParaRPr/>
          </a:p>
        </p:txBody>
      </p:sp>
      <p:pic>
        <p:nvPicPr>
          <p:cNvPr id="461" name="Google Shape;46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8160" y="5996280"/>
            <a:ext cx="1000211" cy="86172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1"/>
          <p:cNvSpPr txBox="1"/>
          <p:nvPr/>
        </p:nvSpPr>
        <p:spPr>
          <a:xfrm>
            <a:off x="546998" y="1520350"/>
            <a:ext cx="5202811" cy="127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sng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MODULE 18</a:t>
            </a:r>
            <a:r>
              <a:rPr lang="en-US" sz="20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: CALCULATION AND MANAGEMENT OF GREENHOUSE GAS EMISSIONS IN ENTERPRISES</a:t>
            </a:r>
            <a:endParaRPr sz="2000" b="1" i="0" u="none" strike="noStrike" cap="none">
              <a:solidFill>
                <a:srgbClr val="32717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1" u="sng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MANAGER OFFICERS</a:t>
            </a:r>
            <a:endParaRPr sz="1600" b="0" i="1" u="sng" strike="noStrike" cap="none">
              <a:solidFill>
                <a:srgbClr val="32717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1"/>
          <p:cNvSpPr txBox="1"/>
          <p:nvPr/>
        </p:nvSpPr>
        <p:spPr>
          <a:xfrm>
            <a:off x="546998" y="2814374"/>
            <a:ext cx="6346372" cy="3273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Good Module proving very relevant information. The presentation on GHG sources, inventory, reporting requirements, calculation </a:t>
            </a:r>
            <a:r>
              <a:rPr lang="en-US" sz="1867" b="0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procedrures</a:t>
            </a: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and exercises is well done.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 would suggest adding some slides on how to </a:t>
            </a:r>
            <a:r>
              <a:rPr lang="en-US" sz="1867" b="0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complky</a:t>
            </a: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with the MRV requirements of Circular </a:t>
            </a:r>
            <a:r>
              <a:rPr lang="en-US" sz="20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38/2023/TT-BCT </a:t>
            </a: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38, Decree </a:t>
            </a:r>
            <a:r>
              <a:rPr lang="en-US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06/2022/ND-CP</a:t>
            </a:r>
            <a:r>
              <a:rPr lang="en-US" sz="1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867" u="none" strike="noStrike" cap="none" dirty="0">
                <a:solidFill>
                  <a:srgbClr val="FF0000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and </a:t>
            </a:r>
            <a:r>
              <a:rPr lang="en-US" sz="1867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EU’s CBAM requirements that could be very important for Vietnamese export industries.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0"/>
          <p:cNvSpPr txBox="1"/>
          <p:nvPr/>
        </p:nvSpPr>
        <p:spPr>
          <a:xfrm>
            <a:off x="156730" y="-5475"/>
            <a:ext cx="1184370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sp>
        <p:nvSpPr>
          <p:cNvPr id="591" name="Google Shape;591;p10"/>
          <p:cNvSpPr txBox="1"/>
          <p:nvPr/>
        </p:nvSpPr>
        <p:spPr>
          <a:xfrm>
            <a:off x="367395" y="966968"/>
            <a:ext cx="11633039" cy="1054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two approaches.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Approach 2: Equity share: Organizations using the equity share approach calculate the proportion of emissions corresponding to their ownership share in the operation.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10"/>
          <p:cNvSpPr txBox="1"/>
          <p:nvPr/>
        </p:nvSpPr>
        <p:spPr>
          <a:xfrm>
            <a:off x="4678126" y="4098904"/>
            <a:ext cx="7294663" cy="1361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consolidation approach must be suitable for the intended purpose of the GHG inventory.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organization must document and report the consolidation approach applied.</a:t>
            </a:r>
            <a:endParaRPr/>
          </a:p>
        </p:txBody>
      </p:sp>
      <p:pic>
        <p:nvPicPr>
          <p:cNvPr id="593" name="Google Shape;59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183" y="3890574"/>
            <a:ext cx="3556841" cy="229631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10"/>
          <p:cNvSpPr txBox="1"/>
          <p:nvPr/>
        </p:nvSpPr>
        <p:spPr>
          <a:xfrm>
            <a:off x="156730" y="2716676"/>
            <a:ext cx="1163303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example: If an organization owns 100%, it is responsible for 100% of the emissions and removals GHG of that organization. If it owns 20%, then 20% of the emissions/removals are reported.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1"/>
          <p:cNvSpPr txBox="1"/>
          <p:nvPr/>
        </p:nvSpPr>
        <p:spPr>
          <a:xfrm>
            <a:off x="156730" y="-5475"/>
            <a:ext cx="1186763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pic>
        <p:nvPicPr>
          <p:cNvPr id="601" name="Google Shape;60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6495" y="800080"/>
            <a:ext cx="8946776" cy="5702319"/>
          </a:xfrm>
          <a:prstGeom prst="rect">
            <a:avLst/>
          </a:prstGeom>
          <a:noFill/>
          <a:ln>
            <a:noFill/>
          </a:ln>
        </p:spPr>
      </p:pic>
      <p:sp>
        <p:nvSpPr>
          <p:cNvPr id="602" name="Google Shape;602;p11"/>
          <p:cNvSpPr/>
          <p:nvPr/>
        </p:nvSpPr>
        <p:spPr>
          <a:xfrm>
            <a:off x="5539740" y="1508760"/>
            <a:ext cx="1882140" cy="2819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Parent company</a:t>
            </a:r>
            <a:endParaRPr/>
          </a:p>
        </p:txBody>
      </p:sp>
      <p:sp>
        <p:nvSpPr>
          <p:cNvPr id="603" name="Google Shape;603;p11"/>
          <p:cNvSpPr/>
          <p:nvPr/>
        </p:nvSpPr>
        <p:spPr>
          <a:xfrm>
            <a:off x="2522220" y="3962400"/>
            <a:ext cx="357378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80% equity ownership.  </a:t>
            </a:r>
            <a:b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financial control.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operational control</a:t>
            </a:r>
            <a:endParaRPr/>
          </a:p>
        </p:txBody>
      </p:sp>
      <p:sp>
        <p:nvSpPr>
          <p:cNvPr id="604" name="Google Shape;604;p11"/>
          <p:cNvSpPr/>
          <p:nvPr/>
        </p:nvSpPr>
        <p:spPr>
          <a:xfrm>
            <a:off x="2583180" y="4945380"/>
            <a:ext cx="3512820" cy="4876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Consolidation method</a:t>
            </a:r>
            <a:endParaRPr/>
          </a:p>
        </p:txBody>
      </p:sp>
      <p:sp>
        <p:nvSpPr>
          <p:cNvPr id="605" name="Google Shape;605;p11"/>
          <p:cNvSpPr/>
          <p:nvPr/>
        </p:nvSpPr>
        <p:spPr>
          <a:xfrm>
            <a:off x="2636520" y="5477783"/>
            <a:ext cx="3512820" cy="24483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Equity sharing</a:t>
            </a:r>
            <a:endParaRPr/>
          </a:p>
        </p:txBody>
      </p:sp>
      <p:sp>
        <p:nvSpPr>
          <p:cNvPr id="606" name="Google Shape;606;p11"/>
          <p:cNvSpPr/>
          <p:nvPr/>
        </p:nvSpPr>
        <p:spPr>
          <a:xfrm>
            <a:off x="2636520" y="5813083"/>
            <a:ext cx="3512820" cy="24483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Financial control</a:t>
            </a:r>
            <a:endParaRPr/>
          </a:p>
        </p:txBody>
      </p:sp>
      <p:sp>
        <p:nvSpPr>
          <p:cNvPr id="607" name="Google Shape;607;p11"/>
          <p:cNvSpPr/>
          <p:nvPr/>
        </p:nvSpPr>
        <p:spPr>
          <a:xfrm>
            <a:off x="2636520" y="6102623"/>
            <a:ext cx="3512820" cy="2895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Operational control</a:t>
            </a:r>
            <a:endParaRPr/>
          </a:p>
        </p:txBody>
      </p:sp>
      <p:sp>
        <p:nvSpPr>
          <p:cNvPr id="608" name="Google Shape;608;p11"/>
          <p:cNvSpPr/>
          <p:nvPr/>
        </p:nvSpPr>
        <p:spPr>
          <a:xfrm>
            <a:off x="6711725" y="3962400"/>
            <a:ext cx="357378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30% equity ownership.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Full financial control.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 operational control</a:t>
            </a:r>
            <a:endParaRPr/>
          </a:p>
        </p:txBody>
      </p:sp>
      <p:sp>
        <p:nvSpPr>
          <p:cNvPr id="609" name="Google Shape;609;p11"/>
          <p:cNvSpPr/>
          <p:nvPr/>
        </p:nvSpPr>
        <p:spPr>
          <a:xfrm>
            <a:off x="6637020" y="4945380"/>
            <a:ext cx="2026920" cy="2819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Emissions volume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2"/>
          <p:cNvSpPr txBox="1"/>
          <p:nvPr/>
        </p:nvSpPr>
        <p:spPr>
          <a:xfrm>
            <a:off x="367707" y="836754"/>
            <a:ext cx="11402452" cy="1039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Company R owns and operates a winery (Plant N) and a vineyard (Farm A). Company R also owns 50% of the equity in Vineyard B, which is fully operated and financially controlled by another company.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5" name="Google Shape;61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2447" y="2188461"/>
            <a:ext cx="2845453" cy="249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97452" y="2199470"/>
            <a:ext cx="3097399" cy="249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52752" y="2121742"/>
            <a:ext cx="2845453" cy="257401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18" name="Google Shape;618;p12"/>
          <p:cNvGraphicFramePr/>
          <p:nvPr/>
        </p:nvGraphicFramePr>
        <p:xfrm>
          <a:off x="1554480" y="4695757"/>
          <a:ext cx="8095650" cy="1325500"/>
        </p:xfrm>
        <a:graphic>
          <a:graphicData uri="http://schemas.openxmlformats.org/drawingml/2006/table">
            <a:tbl>
              <a:tblPr>
                <a:noFill/>
                <a:tableStyleId>{120F8009-C84F-488D-97B3-75C430CFE8E6}</a:tableStyleId>
              </a:tblPr>
              <a:tblGrid>
                <a:gridCol w="3447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71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Approach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The amount of GHG that Company R supervises/reports </a:t>
                      </a:r>
                      <a:endParaRPr sz="16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Equity share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Operational control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/>
                        <a:t>Financial control approach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>
                          <a:latin typeface="Arial"/>
                          <a:ea typeface="Arial"/>
                          <a:cs typeface="Arial"/>
                          <a:sym typeface="Arial"/>
                        </a:rPr>
                        <a:t> ?</a:t>
                      </a:r>
                      <a:endParaRPr sz="16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775" marR="4775" marT="477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9" name="Google Shape;619;p12"/>
          <p:cNvSpPr txBox="1"/>
          <p:nvPr/>
        </p:nvSpPr>
        <p:spPr>
          <a:xfrm>
            <a:off x="202457" y="6089492"/>
            <a:ext cx="1197369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Each type of GHG emission must be converted into CO2 equivalent (CO2e) units.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12"/>
          <p:cNvSpPr txBox="1"/>
          <p:nvPr/>
        </p:nvSpPr>
        <p:spPr>
          <a:xfrm>
            <a:off x="3139301" y="16609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  <p:sp>
        <p:nvSpPr>
          <p:cNvPr id="621" name="Google Shape;621;p12"/>
          <p:cNvSpPr/>
          <p:nvPr/>
        </p:nvSpPr>
        <p:spPr>
          <a:xfrm>
            <a:off x="1798655" y="2291024"/>
            <a:ext cx="914400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  Plant</a:t>
            </a:r>
            <a:endParaRPr/>
          </a:p>
        </p:txBody>
      </p:sp>
      <p:sp>
        <p:nvSpPr>
          <p:cNvPr id="622" name="Google Shape;622;p12"/>
          <p:cNvSpPr/>
          <p:nvPr/>
        </p:nvSpPr>
        <p:spPr>
          <a:xfrm>
            <a:off x="5753781" y="2328027"/>
            <a:ext cx="984739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 Farm</a:t>
            </a:r>
            <a:endParaRPr/>
          </a:p>
        </p:txBody>
      </p:sp>
      <p:sp>
        <p:nvSpPr>
          <p:cNvPr id="623" name="Google Shape;623;p12"/>
          <p:cNvSpPr/>
          <p:nvPr/>
        </p:nvSpPr>
        <p:spPr>
          <a:xfrm>
            <a:off x="9900975" y="2214285"/>
            <a:ext cx="984739" cy="26125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Farm</a:t>
            </a:r>
            <a:endParaRPr/>
          </a:p>
        </p:txBody>
      </p:sp>
      <p:sp>
        <p:nvSpPr>
          <p:cNvPr id="624" name="Google Shape;624;p12"/>
          <p:cNvSpPr/>
          <p:nvPr/>
        </p:nvSpPr>
        <p:spPr>
          <a:xfrm>
            <a:off x="1105319" y="2552281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10,000 tons CO2 e/year</a:t>
            </a:r>
            <a:endParaRPr/>
          </a:p>
        </p:txBody>
      </p:sp>
      <p:sp>
        <p:nvSpPr>
          <p:cNvPr id="625" name="Google Shape;625;p12"/>
          <p:cNvSpPr/>
          <p:nvPr/>
        </p:nvSpPr>
        <p:spPr>
          <a:xfrm>
            <a:off x="5199790" y="2601835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5,000 tons CO2 e/year</a:t>
            </a:r>
            <a:endParaRPr/>
          </a:p>
        </p:txBody>
      </p:sp>
      <p:sp>
        <p:nvSpPr>
          <p:cNvPr id="626" name="Google Shape;626;p12"/>
          <p:cNvSpPr/>
          <p:nvPr/>
        </p:nvSpPr>
        <p:spPr>
          <a:xfrm>
            <a:off x="9212877" y="2572073"/>
            <a:ext cx="2301071" cy="37747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1,000 tons CO2 e/year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4751" y="1247512"/>
            <a:ext cx="10470777" cy="4912659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13"/>
          <p:cNvSpPr txBox="1"/>
          <p:nvPr/>
        </p:nvSpPr>
        <p:spPr>
          <a:xfrm>
            <a:off x="101599" y="864512"/>
            <a:ext cx="8952753" cy="496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Classification of emission types according to ISO 14064-1:2018</a:t>
            </a:r>
            <a:endParaRPr sz="2000" b="1" i="1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13"/>
          <p:cNvSpPr txBox="1"/>
          <p:nvPr/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635" name="Google Shape;635;p13"/>
          <p:cNvSpPr/>
          <p:nvPr/>
        </p:nvSpPr>
        <p:spPr>
          <a:xfrm>
            <a:off x="3970020" y="1647034"/>
            <a:ext cx="6492240" cy="7086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1: Direct GHG emissions from sources within the organization's boundary</a:t>
            </a:r>
            <a:endParaRPr/>
          </a:p>
        </p:txBody>
      </p:sp>
      <p:sp>
        <p:nvSpPr>
          <p:cNvPr id="636" name="Google Shape;636;p13"/>
          <p:cNvSpPr/>
          <p:nvPr/>
        </p:nvSpPr>
        <p:spPr>
          <a:xfrm>
            <a:off x="3970020" y="2926080"/>
            <a:ext cx="6880860" cy="84582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2: Indirect GHG emissions from imported energy</a:t>
            </a:r>
            <a:endParaRPr/>
          </a:p>
        </p:txBody>
      </p:sp>
      <p:sp>
        <p:nvSpPr>
          <p:cNvPr id="637" name="Google Shape;637;p13"/>
          <p:cNvSpPr/>
          <p:nvPr/>
        </p:nvSpPr>
        <p:spPr>
          <a:xfrm>
            <a:off x="3970020" y="4154899"/>
            <a:ext cx="6566795" cy="1838589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3: Transportation services.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4: Use of external products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5: Use of the organization's products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Category 6: Other sources (leased assets, franchising, employee commuting, etc.).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Google Shape;642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494" y="978546"/>
            <a:ext cx="4929220" cy="5413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775012"/>
            <a:ext cx="5534185" cy="4443506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14"/>
          <p:cNvSpPr txBox="1"/>
          <p:nvPr/>
        </p:nvSpPr>
        <p:spPr>
          <a:xfrm>
            <a:off x="361101" y="0"/>
            <a:ext cx="1126908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645" name="Google Shape;645;p14"/>
          <p:cNvSpPr/>
          <p:nvPr/>
        </p:nvSpPr>
        <p:spPr>
          <a:xfrm>
            <a:off x="1246841" y="1050936"/>
            <a:ext cx="3931921" cy="38402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46" name="Google Shape;646;p14"/>
          <p:cNvSpPr/>
          <p:nvPr/>
        </p:nvSpPr>
        <p:spPr>
          <a:xfrm>
            <a:off x="1544159" y="1475130"/>
            <a:ext cx="3630930" cy="36749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47" name="Google Shape;647;p14"/>
          <p:cNvSpPr/>
          <p:nvPr/>
        </p:nvSpPr>
        <p:spPr>
          <a:xfrm>
            <a:off x="366732" y="1878823"/>
            <a:ext cx="2356350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48" name="Google Shape;648;p14"/>
          <p:cNvSpPr/>
          <p:nvPr/>
        </p:nvSpPr>
        <p:spPr>
          <a:xfrm>
            <a:off x="2704032" y="1878823"/>
            <a:ext cx="1592556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49" name="Google Shape;649;p14"/>
          <p:cNvSpPr/>
          <p:nvPr/>
        </p:nvSpPr>
        <p:spPr>
          <a:xfrm>
            <a:off x="4296588" y="1878823"/>
            <a:ext cx="863125" cy="786028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50" name="Google Shape;650;p14"/>
          <p:cNvSpPr/>
          <p:nvPr/>
        </p:nvSpPr>
        <p:spPr>
          <a:xfrm>
            <a:off x="6118859" y="1879600"/>
            <a:ext cx="2876537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51" name="Google Shape;651;p14"/>
          <p:cNvSpPr/>
          <p:nvPr/>
        </p:nvSpPr>
        <p:spPr>
          <a:xfrm>
            <a:off x="8980154" y="1879600"/>
            <a:ext cx="1776745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52" name="Google Shape;652;p14"/>
          <p:cNvSpPr/>
          <p:nvPr/>
        </p:nvSpPr>
        <p:spPr>
          <a:xfrm>
            <a:off x="10680700" y="1879600"/>
            <a:ext cx="949485" cy="703580"/>
          </a:xfrm>
          <a:prstGeom prst="rect">
            <a:avLst/>
          </a:prstGeom>
          <a:solidFill>
            <a:srgbClr val="FFCC66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53" name="Google Shape;653;p14"/>
          <p:cNvSpPr/>
          <p:nvPr/>
        </p:nvSpPr>
        <p:spPr>
          <a:xfrm>
            <a:off x="366732" y="2697553"/>
            <a:ext cx="2337300" cy="38178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Stationary combustion</a:t>
            </a:r>
            <a:endParaRPr/>
          </a:p>
        </p:txBody>
      </p:sp>
      <p:sp>
        <p:nvSpPr>
          <p:cNvPr id="654" name="Google Shape;654;p14"/>
          <p:cNvSpPr/>
          <p:nvPr/>
        </p:nvSpPr>
        <p:spPr>
          <a:xfrm>
            <a:off x="6118859" y="2608580"/>
            <a:ext cx="2861295" cy="34806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Mobile combustion</a:t>
            </a:r>
            <a:endParaRPr/>
          </a:p>
        </p:txBody>
      </p:sp>
      <p:sp>
        <p:nvSpPr>
          <p:cNvPr id="655" name="Google Shape;655;p14"/>
          <p:cNvSpPr/>
          <p:nvPr/>
        </p:nvSpPr>
        <p:spPr>
          <a:xfrm>
            <a:off x="361969" y="3095217"/>
            <a:ext cx="2342063" cy="41088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Generator (if any)</a:t>
            </a:r>
            <a:endParaRPr/>
          </a:p>
        </p:txBody>
      </p:sp>
      <p:sp>
        <p:nvSpPr>
          <p:cNvPr id="656" name="Google Shape;656;p14"/>
          <p:cNvSpPr/>
          <p:nvPr/>
        </p:nvSpPr>
        <p:spPr>
          <a:xfrm>
            <a:off x="352445" y="3519433"/>
            <a:ext cx="2356350" cy="39683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Canteen gas stove (if any)</a:t>
            </a:r>
            <a:endParaRPr/>
          </a:p>
        </p:txBody>
      </p:sp>
      <p:sp>
        <p:nvSpPr>
          <p:cNvPr id="657" name="Google Shape;657;p14"/>
          <p:cNvSpPr/>
          <p:nvPr/>
        </p:nvSpPr>
        <p:spPr>
          <a:xfrm>
            <a:off x="347682" y="3921034"/>
            <a:ext cx="2356350" cy="41148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Incinerator (if any)</a:t>
            </a:r>
            <a:endParaRPr/>
          </a:p>
        </p:txBody>
      </p:sp>
      <p:sp>
        <p:nvSpPr>
          <p:cNvPr id="658" name="Google Shape;658;p14"/>
          <p:cNvSpPr/>
          <p:nvPr/>
        </p:nvSpPr>
        <p:spPr>
          <a:xfrm>
            <a:off x="352445" y="4332514"/>
            <a:ext cx="2351587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Boiler (if any)</a:t>
            </a:r>
            <a:endParaRPr/>
          </a:p>
        </p:txBody>
      </p:sp>
      <p:sp>
        <p:nvSpPr>
          <p:cNvPr id="659" name="Google Shape;659;p14"/>
          <p:cNvSpPr/>
          <p:nvPr/>
        </p:nvSpPr>
        <p:spPr>
          <a:xfrm>
            <a:off x="347682" y="4751614"/>
            <a:ext cx="2356350" cy="41148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Dryer (if any)</a:t>
            </a:r>
            <a:endParaRPr/>
          </a:p>
        </p:txBody>
      </p:sp>
      <p:sp>
        <p:nvSpPr>
          <p:cNvPr id="660" name="Google Shape;660;p14"/>
          <p:cNvSpPr/>
          <p:nvPr/>
        </p:nvSpPr>
        <p:spPr>
          <a:xfrm>
            <a:off x="347682" y="5163094"/>
            <a:ext cx="2356350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Gas welding machine (if any)</a:t>
            </a:r>
            <a:endParaRPr/>
          </a:p>
        </p:txBody>
      </p:sp>
      <p:sp>
        <p:nvSpPr>
          <p:cNvPr id="661" name="Google Shape;661;p14"/>
          <p:cNvSpPr/>
          <p:nvPr/>
        </p:nvSpPr>
        <p:spPr>
          <a:xfrm>
            <a:off x="347682" y="5574574"/>
            <a:ext cx="2356350" cy="42105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 pump</a:t>
            </a:r>
            <a:endParaRPr/>
          </a:p>
        </p:txBody>
      </p:sp>
      <p:sp>
        <p:nvSpPr>
          <p:cNvPr id="662" name="Google Shape;662;p14"/>
          <p:cNvSpPr/>
          <p:nvPr/>
        </p:nvSpPr>
        <p:spPr>
          <a:xfrm>
            <a:off x="347682" y="5993674"/>
            <a:ext cx="2356350" cy="39879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 (If any)</a:t>
            </a:r>
            <a:endParaRPr/>
          </a:p>
        </p:txBody>
      </p:sp>
      <p:sp>
        <p:nvSpPr>
          <p:cNvPr id="663" name="Google Shape;663;p14"/>
          <p:cNvSpPr/>
          <p:nvPr/>
        </p:nvSpPr>
        <p:spPr>
          <a:xfrm>
            <a:off x="6118859" y="2982048"/>
            <a:ext cx="2861295" cy="40435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Forklift (if any)</a:t>
            </a:r>
            <a:endParaRPr/>
          </a:p>
        </p:txBody>
      </p:sp>
      <p:sp>
        <p:nvSpPr>
          <p:cNvPr id="664" name="Google Shape;664;p14"/>
          <p:cNvSpPr/>
          <p:nvPr/>
        </p:nvSpPr>
        <p:spPr>
          <a:xfrm>
            <a:off x="6112509" y="3405454"/>
            <a:ext cx="2861295" cy="76073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patrol motorcycle (if any)</a:t>
            </a:r>
            <a:endParaRPr/>
          </a:p>
        </p:txBody>
      </p:sp>
      <p:sp>
        <p:nvSpPr>
          <p:cNvPr id="665" name="Google Shape;665;p14"/>
          <p:cNvSpPr/>
          <p:nvPr/>
        </p:nvSpPr>
        <p:spPr>
          <a:xfrm>
            <a:off x="6118859" y="4195978"/>
            <a:ext cx="2854945" cy="76079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Employee shuttle bus (if any)</a:t>
            </a:r>
            <a:endParaRPr/>
          </a:p>
        </p:txBody>
      </p:sp>
      <p:sp>
        <p:nvSpPr>
          <p:cNvPr id="666" name="Google Shape;666;p14"/>
          <p:cNvSpPr/>
          <p:nvPr/>
        </p:nvSpPr>
        <p:spPr>
          <a:xfrm>
            <a:off x="6112509" y="4991446"/>
            <a:ext cx="2861295" cy="75911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Cargo truck (if any)</a:t>
            </a:r>
            <a:endParaRPr/>
          </a:p>
        </p:txBody>
      </p:sp>
      <p:sp>
        <p:nvSpPr>
          <p:cNvPr id="667" name="Google Shape;667;p14"/>
          <p:cNvSpPr/>
          <p:nvPr/>
        </p:nvSpPr>
        <p:spPr>
          <a:xfrm>
            <a:off x="6131560" y="5790276"/>
            <a:ext cx="2842244" cy="42189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 (If any)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" name="Google Shape;67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1394" y="945070"/>
            <a:ext cx="5176873" cy="5402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54544" y="1512046"/>
            <a:ext cx="5811432" cy="46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15"/>
          <p:cNvSpPr txBox="1"/>
          <p:nvPr/>
        </p:nvSpPr>
        <p:spPr>
          <a:xfrm>
            <a:off x="0" y="65714"/>
            <a:ext cx="1219200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675" name="Google Shape;675;p15"/>
          <p:cNvSpPr/>
          <p:nvPr/>
        </p:nvSpPr>
        <p:spPr>
          <a:xfrm>
            <a:off x="1655309" y="1122837"/>
            <a:ext cx="2499360" cy="2590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76" name="Google Shape;676;p15"/>
          <p:cNvSpPr/>
          <p:nvPr/>
        </p:nvSpPr>
        <p:spPr>
          <a:xfrm>
            <a:off x="1960109" y="1571191"/>
            <a:ext cx="2499360" cy="2590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77" name="Google Shape;677;p15"/>
          <p:cNvSpPr/>
          <p:nvPr/>
        </p:nvSpPr>
        <p:spPr>
          <a:xfrm>
            <a:off x="701394" y="2154645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78" name="Google Shape;678;p15"/>
          <p:cNvSpPr/>
          <p:nvPr/>
        </p:nvSpPr>
        <p:spPr>
          <a:xfrm>
            <a:off x="3257150" y="2204175"/>
            <a:ext cx="1569720" cy="3200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79" name="Google Shape;679;p15"/>
          <p:cNvSpPr/>
          <p:nvPr/>
        </p:nvSpPr>
        <p:spPr>
          <a:xfrm>
            <a:off x="4971705" y="2204175"/>
            <a:ext cx="845820" cy="32004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80" name="Google Shape;680;p15"/>
          <p:cNvSpPr/>
          <p:nvPr/>
        </p:nvSpPr>
        <p:spPr>
          <a:xfrm>
            <a:off x="6318639" y="1791426"/>
            <a:ext cx="1822595" cy="4191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681" name="Google Shape;681;p15"/>
          <p:cNvSpPr/>
          <p:nvPr/>
        </p:nvSpPr>
        <p:spPr>
          <a:xfrm>
            <a:off x="9388566" y="1890486"/>
            <a:ext cx="1569720" cy="3200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682" name="Google Shape;682;p15"/>
          <p:cNvSpPr/>
          <p:nvPr/>
        </p:nvSpPr>
        <p:spPr>
          <a:xfrm>
            <a:off x="11132149" y="1890486"/>
            <a:ext cx="845820" cy="32004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683" name="Google Shape;683;p15"/>
          <p:cNvSpPr/>
          <p:nvPr/>
        </p:nvSpPr>
        <p:spPr>
          <a:xfrm>
            <a:off x="701394" y="2898119"/>
            <a:ext cx="892955" cy="300466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Leak</a:t>
            </a:r>
            <a:endParaRPr/>
          </a:p>
        </p:txBody>
      </p:sp>
      <p:sp>
        <p:nvSpPr>
          <p:cNvPr id="684" name="Google Shape;684;p15"/>
          <p:cNvSpPr/>
          <p:nvPr/>
        </p:nvSpPr>
        <p:spPr>
          <a:xfrm>
            <a:off x="701394" y="3251114"/>
            <a:ext cx="2499360" cy="377477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Office air conditioner</a:t>
            </a:r>
            <a:endParaRPr/>
          </a:p>
        </p:txBody>
      </p:sp>
      <p:sp>
        <p:nvSpPr>
          <p:cNvPr id="685" name="Google Shape;685;p15"/>
          <p:cNvSpPr/>
          <p:nvPr/>
        </p:nvSpPr>
        <p:spPr>
          <a:xfrm>
            <a:off x="701394" y="3735871"/>
            <a:ext cx="2499360" cy="33572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Cooling system</a:t>
            </a:r>
            <a:endParaRPr/>
          </a:p>
        </p:txBody>
      </p:sp>
      <p:sp>
        <p:nvSpPr>
          <p:cNvPr id="686" name="Google Shape;686;p15"/>
          <p:cNvSpPr/>
          <p:nvPr/>
        </p:nvSpPr>
        <p:spPr>
          <a:xfrm>
            <a:off x="701394" y="4044501"/>
            <a:ext cx="2499360" cy="48803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Wastewater treatment system</a:t>
            </a:r>
            <a:endParaRPr/>
          </a:p>
        </p:txBody>
      </p:sp>
      <p:sp>
        <p:nvSpPr>
          <p:cNvPr id="687" name="Google Shape;687;p15"/>
          <p:cNvSpPr/>
          <p:nvPr/>
        </p:nvSpPr>
        <p:spPr>
          <a:xfrm>
            <a:off x="701394" y="4514084"/>
            <a:ext cx="2499360" cy="50568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Septic tank (if any)</a:t>
            </a:r>
            <a:endParaRPr/>
          </a:p>
        </p:txBody>
      </p:sp>
      <p:sp>
        <p:nvSpPr>
          <p:cNvPr id="688" name="Google Shape;688;p15"/>
          <p:cNvSpPr/>
          <p:nvPr/>
        </p:nvSpPr>
        <p:spPr>
          <a:xfrm>
            <a:off x="701394" y="4968380"/>
            <a:ext cx="2525561" cy="59240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High-voltage electrical equipment (if any)</a:t>
            </a:r>
            <a:endParaRPr/>
          </a:p>
        </p:txBody>
      </p:sp>
      <p:sp>
        <p:nvSpPr>
          <p:cNvPr id="689" name="Google Shape;689;p15"/>
          <p:cNvSpPr/>
          <p:nvPr/>
        </p:nvSpPr>
        <p:spPr>
          <a:xfrm>
            <a:off x="701394" y="5534639"/>
            <a:ext cx="2525561" cy="46048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Fire extinguisher</a:t>
            </a:r>
            <a:endParaRPr/>
          </a:p>
        </p:txBody>
      </p:sp>
      <p:sp>
        <p:nvSpPr>
          <p:cNvPr id="690" name="Google Shape;690;p15"/>
          <p:cNvSpPr/>
          <p:nvPr/>
        </p:nvSpPr>
        <p:spPr>
          <a:xfrm>
            <a:off x="694582" y="5995125"/>
            <a:ext cx="2506171" cy="35231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(if any)</a:t>
            </a:r>
            <a:endParaRPr/>
          </a:p>
        </p:txBody>
      </p:sp>
      <p:sp>
        <p:nvSpPr>
          <p:cNvPr id="691" name="Google Shape;691;p15"/>
          <p:cNvSpPr/>
          <p:nvPr/>
        </p:nvSpPr>
        <p:spPr>
          <a:xfrm>
            <a:off x="3226955" y="3198585"/>
            <a:ext cx="1695221" cy="43000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Refrigerant gas</a:t>
            </a:r>
            <a:endParaRPr/>
          </a:p>
        </p:txBody>
      </p:sp>
      <p:sp>
        <p:nvSpPr>
          <p:cNvPr id="692" name="Google Shape;692;p15"/>
          <p:cNvSpPr/>
          <p:nvPr/>
        </p:nvSpPr>
        <p:spPr>
          <a:xfrm>
            <a:off x="3215268" y="3638974"/>
            <a:ext cx="1692394" cy="41811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Refrigerant gas</a:t>
            </a:r>
            <a:endParaRPr/>
          </a:p>
        </p:txBody>
      </p:sp>
      <p:sp>
        <p:nvSpPr>
          <p:cNvPr id="693" name="Google Shape;693;p15"/>
          <p:cNvSpPr/>
          <p:nvPr/>
        </p:nvSpPr>
        <p:spPr>
          <a:xfrm>
            <a:off x="6318639" y="2614386"/>
            <a:ext cx="2406987" cy="63434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Industrial process</a:t>
            </a:r>
            <a:endParaRPr/>
          </a:p>
        </p:txBody>
      </p:sp>
      <p:sp>
        <p:nvSpPr>
          <p:cNvPr id="694" name="Google Shape;694;p15"/>
          <p:cNvSpPr/>
          <p:nvPr/>
        </p:nvSpPr>
        <p:spPr>
          <a:xfrm>
            <a:off x="6280746" y="3429000"/>
            <a:ext cx="2742267" cy="6096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Chemical reaction (if any)</a:t>
            </a:r>
            <a:endParaRPr/>
          </a:p>
        </p:txBody>
      </p:sp>
      <p:sp>
        <p:nvSpPr>
          <p:cNvPr id="695" name="Google Shape;695;p15"/>
          <p:cNvSpPr/>
          <p:nvPr/>
        </p:nvSpPr>
        <p:spPr>
          <a:xfrm>
            <a:off x="6280747" y="4343848"/>
            <a:ext cx="2726094" cy="547744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activity (if any)</a:t>
            </a:r>
            <a:endParaRPr/>
          </a:p>
        </p:txBody>
      </p:sp>
      <p:sp>
        <p:nvSpPr>
          <p:cNvPr id="696" name="Google Shape;696;p15"/>
          <p:cNvSpPr/>
          <p:nvPr/>
        </p:nvSpPr>
        <p:spPr>
          <a:xfrm>
            <a:off x="6280746" y="5345954"/>
            <a:ext cx="2840394" cy="609600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Biological reaction (if any)</a:t>
            </a:r>
            <a:endParaRPr/>
          </a:p>
        </p:txBody>
      </p:sp>
      <p:sp>
        <p:nvSpPr>
          <p:cNvPr id="697" name="Google Shape;697;p15"/>
          <p:cNvSpPr/>
          <p:nvPr/>
        </p:nvSpPr>
        <p:spPr>
          <a:xfrm>
            <a:off x="1625207" y="974913"/>
            <a:ext cx="4203531" cy="47107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98" name="Google Shape;698;p15"/>
          <p:cNvSpPr/>
          <p:nvPr/>
        </p:nvSpPr>
        <p:spPr>
          <a:xfrm>
            <a:off x="1942293" y="1403284"/>
            <a:ext cx="3906946" cy="448216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</a:t>
            </a:r>
            <a:endParaRPr/>
          </a:p>
        </p:txBody>
      </p:sp>
      <p:sp>
        <p:nvSpPr>
          <p:cNvPr id="699" name="Google Shape;699;p15"/>
          <p:cNvSpPr/>
          <p:nvPr/>
        </p:nvSpPr>
        <p:spPr>
          <a:xfrm>
            <a:off x="694961" y="1830134"/>
            <a:ext cx="2512660" cy="942779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00" name="Google Shape;700;p15"/>
          <p:cNvSpPr/>
          <p:nvPr/>
        </p:nvSpPr>
        <p:spPr>
          <a:xfrm>
            <a:off x="3200754" y="1851500"/>
            <a:ext cx="1721422" cy="88764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01" name="Google Shape;701;p15"/>
          <p:cNvSpPr/>
          <p:nvPr/>
        </p:nvSpPr>
        <p:spPr>
          <a:xfrm>
            <a:off x="4924082" y="1851500"/>
            <a:ext cx="906562" cy="887645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702" name="Google Shape;702;p15"/>
          <p:cNvSpPr/>
          <p:nvPr/>
        </p:nvSpPr>
        <p:spPr>
          <a:xfrm>
            <a:off x="712607" y="2772913"/>
            <a:ext cx="2495014" cy="42567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Leak</a:t>
            </a:r>
            <a:endParaRPr/>
          </a:p>
        </p:txBody>
      </p:sp>
      <p:sp>
        <p:nvSpPr>
          <p:cNvPr id="703" name="Google Shape;703;p15"/>
          <p:cNvSpPr/>
          <p:nvPr/>
        </p:nvSpPr>
        <p:spPr>
          <a:xfrm>
            <a:off x="712606" y="3144660"/>
            <a:ext cx="2514349" cy="59084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Office air conditioner</a:t>
            </a:r>
            <a:endParaRPr/>
          </a:p>
        </p:txBody>
      </p:sp>
      <p:sp>
        <p:nvSpPr>
          <p:cNvPr id="704" name="Google Shape;704;p15"/>
          <p:cNvSpPr/>
          <p:nvPr/>
        </p:nvSpPr>
        <p:spPr>
          <a:xfrm>
            <a:off x="694582" y="3677815"/>
            <a:ext cx="2648011" cy="400422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Cooling system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" name="Google Shape;71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86" y="900500"/>
            <a:ext cx="4040755" cy="5468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88807" y="900500"/>
            <a:ext cx="3962830" cy="546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89554" y="900500"/>
            <a:ext cx="3863783" cy="5468470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16"/>
          <p:cNvSpPr txBox="1"/>
          <p:nvPr/>
        </p:nvSpPr>
        <p:spPr>
          <a:xfrm>
            <a:off x="301240" y="0"/>
            <a:ext cx="1149887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Reporting boundary</a:t>
            </a:r>
            <a:endParaRPr/>
          </a:p>
        </p:txBody>
      </p:sp>
      <p:sp>
        <p:nvSpPr>
          <p:cNvPr id="714" name="Google Shape;714;p16"/>
          <p:cNvSpPr/>
          <p:nvPr/>
        </p:nvSpPr>
        <p:spPr>
          <a:xfrm>
            <a:off x="848335" y="1090023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15" name="Google Shape;715;p16"/>
          <p:cNvSpPr/>
          <p:nvPr/>
        </p:nvSpPr>
        <p:spPr>
          <a:xfrm>
            <a:off x="1076935" y="1502671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16" name="Google Shape;716;p16"/>
          <p:cNvSpPr/>
          <p:nvPr/>
        </p:nvSpPr>
        <p:spPr>
          <a:xfrm>
            <a:off x="57286" y="219492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17" name="Google Shape;717;p16"/>
          <p:cNvSpPr/>
          <p:nvPr/>
        </p:nvSpPr>
        <p:spPr>
          <a:xfrm>
            <a:off x="2017798" y="2194923"/>
            <a:ext cx="1238457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18" name="Google Shape;718;p16"/>
          <p:cNvSpPr/>
          <p:nvPr/>
        </p:nvSpPr>
        <p:spPr>
          <a:xfrm>
            <a:off x="3394172" y="2244453"/>
            <a:ext cx="656718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/>
          </a:p>
        </p:txBody>
      </p:sp>
      <p:sp>
        <p:nvSpPr>
          <p:cNvPr id="719" name="Google Shape;719;p16"/>
          <p:cNvSpPr/>
          <p:nvPr/>
        </p:nvSpPr>
        <p:spPr>
          <a:xfrm>
            <a:off x="4235958" y="182535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20" name="Google Shape;720;p16"/>
          <p:cNvSpPr/>
          <p:nvPr/>
        </p:nvSpPr>
        <p:spPr>
          <a:xfrm>
            <a:off x="6170222" y="1825353"/>
            <a:ext cx="1238457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21" name="Google Shape;721;p16"/>
          <p:cNvSpPr/>
          <p:nvPr/>
        </p:nvSpPr>
        <p:spPr>
          <a:xfrm>
            <a:off x="7451799" y="1825353"/>
            <a:ext cx="656718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/>
          </a:p>
        </p:txBody>
      </p:sp>
      <p:sp>
        <p:nvSpPr>
          <p:cNvPr id="722" name="Google Shape;722;p16"/>
          <p:cNvSpPr/>
          <p:nvPr/>
        </p:nvSpPr>
        <p:spPr>
          <a:xfrm>
            <a:off x="8289554" y="1502671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/>
          </a:p>
        </p:txBody>
      </p:sp>
      <p:sp>
        <p:nvSpPr>
          <p:cNvPr id="723" name="Google Shape;723;p16"/>
          <p:cNvSpPr/>
          <p:nvPr/>
        </p:nvSpPr>
        <p:spPr>
          <a:xfrm>
            <a:off x="10330742" y="1544581"/>
            <a:ext cx="1162733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Fuel type</a:t>
            </a:r>
            <a:endParaRPr/>
          </a:p>
        </p:txBody>
      </p:sp>
      <p:sp>
        <p:nvSpPr>
          <p:cNvPr id="724" name="Google Shape;724;p16"/>
          <p:cNvSpPr/>
          <p:nvPr/>
        </p:nvSpPr>
        <p:spPr>
          <a:xfrm>
            <a:off x="11545417" y="1552201"/>
            <a:ext cx="607920" cy="36957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Note</a:t>
            </a:r>
            <a:endParaRPr/>
          </a:p>
        </p:txBody>
      </p:sp>
      <p:sp>
        <p:nvSpPr>
          <p:cNvPr id="725" name="Google Shape;725;p16"/>
          <p:cNvSpPr/>
          <p:nvPr/>
        </p:nvSpPr>
        <p:spPr>
          <a:xfrm>
            <a:off x="92782" y="2850243"/>
            <a:ext cx="1787099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Electricity consumption</a:t>
            </a:r>
            <a:endParaRPr/>
          </a:p>
        </p:txBody>
      </p:sp>
      <p:sp>
        <p:nvSpPr>
          <p:cNvPr id="726" name="Google Shape;726;p16"/>
          <p:cNvSpPr/>
          <p:nvPr/>
        </p:nvSpPr>
        <p:spPr>
          <a:xfrm>
            <a:off x="259433" y="3369380"/>
            <a:ext cx="1620448" cy="31906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Office electricity</a:t>
            </a:r>
            <a:endParaRPr/>
          </a:p>
        </p:txBody>
      </p:sp>
      <p:sp>
        <p:nvSpPr>
          <p:cNvPr id="727" name="Google Shape;727;p16"/>
          <p:cNvSpPr/>
          <p:nvPr/>
        </p:nvSpPr>
        <p:spPr>
          <a:xfrm>
            <a:off x="246355" y="3788480"/>
            <a:ext cx="1633526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Lighting electricity</a:t>
            </a:r>
            <a:endParaRPr/>
          </a:p>
        </p:txBody>
      </p:sp>
      <p:sp>
        <p:nvSpPr>
          <p:cNvPr id="728" name="Google Shape;728;p16"/>
          <p:cNvSpPr/>
          <p:nvPr/>
        </p:nvSpPr>
        <p:spPr>
          <a:xfrm>
            <a:off x="246355" y="4238060"/>
            <a:ext cx="1633526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Production electricity</a:t>
            </a:r>
            <a:endParaRPr/>
          </a:p>
        </p:txBody>
      </p:sp>
      <p:sp>
        <p:nvSpPr>
          <p:cNvPr id="729" name="Google Shape;729;p16"/>
          <p:cNvSpPr/>
          <p:nvPr/>
        </p:nvSpPr>
        <p:spPr>
          <a:xfrm>
            <a:off x="246355" y="4732383"/>
            <a:ext cx="1633526" cy="44958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Refrigerated container (if any)</a:t>
            </a:r>
            <a:endParaRPr/>
          </a:p>
        </p:txBody>
      </p:sp>
      <p:sp>
        <p:nvSpPr>
          <p:cNvPr id="730" name="Google Shape;730;p16"/>
          <p:cNvSpPr/>
          <p:nvPr/>
        </p:nvSpPr>
        <p:spPr>
          <a:xfrm>
            <a:off x="246355" y="5357223"/>
            <a:ext cx="1295400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(If any)</a:t>
            </a:r>
            <a:endParaRPr/>
          </a:p>
        </p:txBody>
      </p:sp>
      <p:sp>
        <p:nvSpPr>
          <p:cNvPr id="731" name="Google Shape;731;p16"/>
          <p:cNvSpPr/>
          <p:nvPr/>
        </p:nvSpPr>
        <p:spPr>
          <a:xfrm>
            <a:off x="92782" y="6019427"/>
            <a:ext cx="3018693" cy="349543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purchased energy (if any)</a:t>
            </a:r>
            <a:endParaRPr/>
          </a:p>
        </p:txBody>
      </p:sp>
      <p:sp>
        <p:nvSpPr>
          <p:cNvPr id="732" name="Google Shape;732;p16"/>
          <p:cNvSpPr/>
          <p:nvPr/>
        </p:nvSpPr>
        <p:spPr>
          <a:xfrm>
            <a:off x="5006370" y="985737"/>
            <a:ext cx="1783080" cy="25146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Indirect emissions</a:t>
            </a:r>
            <a:endParaRPr/>
          </a:p>
        </p:txBody>
      </p:sp>
      <p:sp>
        <p:nvSpPr>
          <p:cNvPr id="733" name="Google Shape;733;p16"/>
          <p:cNvSpPr/>
          <p:nvPr/>
        </p:nvSpPr>
        <p:spPr>
          <a:xfrm>
            <a:off x="5175372" y="1401219"/>
            <a:ext cx="2454319" cy="352912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Transportation services</a:t>
            </a:r>
            <a:endParaRPr/>
          </a:p>
        </p:txBody>
      </p:sp>
      <p:sp>
        <p:nvSpPr>
          <p:cNvPr id="734" name="Google Shape;734;p16"/>
          <p:cNvSpPr/>
          <p:nvPr/>
        </p:nvSpPr>
        <p:spPr>
          <a:xfrm>
            <a:off x="9199855" y="985737"/>
            <a:ext cx="2766060" cy="355746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external products/services</a:t>
            </a:r>
            <a:endParaRPr/>
          </a:p>
        </p:txBody>
      </p:sp>
      <p:sp>
        <p:nvSpPr>
          <p:cNvPr id="735" name="Google Shape;735;p16"/>
          <p:cNvSpPr/>
          <p:nvPr/>
        </p:nvSpPr>
        <p:spPr>
          <a:xfrm>
            <a:off x="4235958" y="231567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Ship/ barge container</a:t>
            </a:r>
            <a:endParaRPr/>
          </a:p>
        </p:txBody>
      </p:sp>
      <p:sp>
        <p:nvSpPr>
          <p:cNvPr id="736" name="Google Shape;736;p16"/>
          <p:cNvSpPr/>
          <p:nvPr/>
        </p:nvSpPr>
        <p:spPr>
          <a:xfrm>
            <a:off x="4235957" y="265713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container</a:t>
            </a:r>
            <a:endParaRPr/>
          </a:p>
        </p:txBody>
      </p:sp>
      <p:sp>
        <p:nvSpPr>
          <p:cNvPr id="737" name="Google Shape;737;p16"/>
          <p:cNvSpPr/>
          <p:nvPr/>
        </p:nvSpPr>
        <p:spPr>
          <a:xfrm>
            <a:off x="4235956" y="3026705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container</a:t>
            </a:r>
            <a:endParaRPr/>
          </a:p>
        </p:txBody>
      </p:sp>
      <p:sp>
        <p:nvSpPr>
          <p:cNvPr id="738" name="Google Shape;738;p16"/>
          <p:cNvSpPr/>
          <p:nvPr/>
        </p:nvSpPr>
        <p:spPr>
          <a:xfrm>
            <a:off x="4235956" y="2988357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Personal motorcycle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16"/>
          <p:cNvSpPr/>
          <p:nvPr/>
        </p:nvSpPr>
        <p:spPr>
          <a:xfrm>
            <a:off x="4235956" y="3374569"/>
            <a:ext cx="1822595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Personal car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16"/>
          <p:cNvSpPr/>
          <p:nvPr/>
        </p:nvSpPr>
        <p:spPr>
          <a:xfrm>
            <a:off x="4235956" y="3752545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Outsourced car service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16"/>
          <p:cNvSpPr/>
          <p:nvPr/>
        </p:nvSpPr>
        <p:spPr>
          <a:xfrm>
            <a:off x="4233286" y="4235634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Business airplane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16"/>
          <p:cNvSpPr/>
          <p:nvPr/>
        </p:nvSpPr>
        <p:spPr>
          <a:xfrm>
            <a:off x="4233286" y="4706643"/>
            <a:ext cx="1822595" cy="48551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Business bus</a:t>
            </a: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16"/>
          <p:cNvSpPr/>
          <p:nvPr/>
        </p:nvSpPr>
        <p:spPr>
          <a:xfrm>
            <a:off x="5175373" y="5219863"/>
            <a:ext cx="1350630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Other source</a:t>
            </a:r>
            <a:endParaRPr/>
          </a:p>
        </p:txBody>
      </p:sp>
      <p:sp>
        <p:nvSpPr>
          <p:cNvPr id="744" name="Google Shape;744;p16"/>
          <p:cNvSpPr/>
          <p:nvPr/>
        </p:nvSpPr>
        <p:spPr>
          <a:xfrm>
            <a:off x="4206063" y="5582700"/>
            <a:ext cx="1350630" cy="298348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Leased assets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16"/>
          <p:cNvSpPr/>
          <p:nvPr/>
        </p:nvSpPr>
        <p:spPr>
          <a:xfrm>
            <a:off x="8289554" y="203490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raw materials</a:t>
            </a:r>
            <a:endParaRPr/>
          </a:p>
        </p:txBody>
      </p:sp>
      <p:sp>
        <p:nvSpPr>
          <p:cNvPr id="746" name="Google Shape;746;p16"/>
          <p:cNvSpPr/>
          <p:nvPr/>
        </p:nvSpPr>
        <p:spPr>
          <a:xfrm>
            <a:off x="8317670" y="2547348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Wastewater treatment services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16"/>
          <p:cNvSpPr/>
          <p:nvPr/>
        </p:nvSpPr>
        <p:spPr>
          <a:xfrm>
            <a:off x="8317670" y="3100693"/>
            <a:ext cx="1822595" cy="47345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goods/ equipment/ assets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16"/>
          <p:cNvSpPr/>
          <p:nvPr/>
        </p:nvSpPr>
        <p:spPr>
          <a:xfrm>
            <a:off x="8317670" y="380346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Accommodation for employees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16"/>
          <p:cNvSpPr/>
          <p:nvPr/>
        </p:nvSpPr>
        <p:spPr>
          <a:xfrm>
            <a:off x="9134401" y="4293477"/>
            <a:ext cx="2896968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the company's products/services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16"/>
          <p:cNvSpPr/>
          <p:nvPr/>
        </p:nvSpPr>
        <p:spPr>
          <a:xfrm>
            <a:off x="8317670" y="4839264"/>
            <a:ext cx="1822595" cy="474135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 of the company's products/services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16"/>
          <p:cNvSpPr/>
          <p:nvPr/>
        </p:nvSpPr>
        <p:spPr>
          <a:xfrm>
            <a:off x="8334927" y="5645615"/>
            <a:ext cx="1893628" cy="516934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Products/ services treatment  after using</a:t>
            </a:r>
            <a:endParaRPr/>
          </a:p>
        </p:txBody>
      </p:sp>
      <p:sp>
        <p:nvSpPr>
          <p:cNvPr id="752" name="Google Shape;752;p16"/>
          <p:cNvSpPr/>
          <p:nvPr/>
        </p:nvSpPr>
        <p:spPr>
          <a:xfrm>
            <a:off x="4206063" y="5989683"/>
            <a:ext cx="1822595" cy="419100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Investment activities</a:t>
            </a: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9"/>
          <p:cNvSpPr txBox="1"/>
          <p:nvPr/>
        </p:nvSpPr>
        <p:spPr>
          <a:xfrm>
            <a:off x="293501" y="926467"/>
            <a:ext cx="11402452" cy="1015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identify the scope and sources of greenhouse gas emissions at your enterprise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0" name="Google Shape;770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2871" y="2371024"/>
            <a:ext cx="5286001" cy="300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1" name="Google Shape;77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8415" y="3729785"/>
            <a:ext cx="4839915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19"/>
          <p:cNvSpPr txBox="1"/>
          <p:nvPr/>
        </p:nvSpPr>
        <p:spPr>
          <a:xfrm>
            <a:off x="3139301" y="16609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20"/>
          <p:cNvSpPr txBox="1">
            <a:spLocks noGrp="1"/>
          </p:cNvSpPr>
          <p:nvPr>
            <p:ph type="title"/>
          </p:nvPr>
        </p:nvSpPr>
        <p:spPr>
          <a:xfrm>
            <a:off x="180509" y="0"/>
            <a:ext cx="1183732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Steps to implement greenhouse gas inventory</a:t>
            </a:r>
            <a:endParaRPr/>
          </a:p>
        </p:txBody>
      </p:sp>
      <p:sp>
        <p:nvSpPr>
          <p:cNvPr id="778" name="Google Shape;778;p20"/>
          <p:cNvSpPr/>
          <p:nvPr/>
        </p:nvSpPr>
        <p:spPr>
          <a:xfrm>
            <a:off x="16463" y="1386108"/>
            <a:ext cx="2118378" cy="667045"/>
          </a:xfrm>
          <a:prstGeom prst="chevron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20"/>
          <p:cNvSpPr/>
          <p:nvPr/>
        </p:nvSpPr>
        <p:spPr>
          <a:xfrm>
            <a:off x="180509" y="1386108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</a:t>
            </a:r>
            <a:endParaRPr/>
          </a:p>
        </p:txBody>
      </p:sp>
      <p:sp>
        <p:nvSpPr>
          <p:cNvPr id="780" name="Google Shape;780;p20"/>
          <p:cNvSpPr/>
          <p:nvPr/>
        </p:nvSpPr>
        <p:spPr>
          <a:xfrm>
            <a:off x="1930332" y="1361993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20"/>
          <p:cNvSpPr/>
          <p:nvPr/>
        </p:nvSpPr>
        <p:spPr>
          <a:xfrm>
            <a:off x="3831480" y="1371735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20"/>
          <p:cNvSpPr/>
          <p:nvPr/>
        </p:nvSpPr>
        <p:spPr>
          <a:xfrm>
            <a:off x="5692418" y="1364018"/>
            <a:ext cx="2118378" cy="667045"/>
          </a:xfrm>
          <a:prstGeom prst="chevron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20"/>
          <p:cNvSpPr/>
          <p:nvPr/>
        </p:nvSpPr>
        <p:spPr>
          <a:xfrm>
            <a:off x="7576641" y="1378774"/>
            <a:ext cx="2118378" cy="667045"/>
          </a:xfrm>
          <a:prstGeom prst="chevron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20"/>
          <p:cNvSpPr/>
          <p:nvPr/>
        </p:nvSpPr>
        <p:spPr>
          <a:xfrm>
            <a:off x="9484149" y="1364695"/>
            <a:ext cx="2160774" cy="667045"/>
          </a:xfrm>
          <a:prstGeom prst="chevron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p20"/>
          <p:cNvSpPr/>
          <p:nvPr/>
        </p:nvSpPr>
        <p:spPr>
          <a:xfrm>
            <a:off x="2069602" y="1352251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2</a:t>
            </a:r>
            <a:endParaRPr/>
          </a:p>
        </p:txBody>
      </p:sp>
      <p:sp>
        <p:nvSpPr>
          <p:cNvPr id="786" name="Google Shape;786;p20"/>
          <p:cNvSpPr/>
          <p:nvPr/>
        </p:nvSpPr>
        <p:spPr>
          <a:xfrm>
            <a:off x="4065635" y="1378774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3</a:t>
            </a:r>
            <a:endParaRPr/>
          </a:p>
        </p:txBody>
      </p:sp>
      <p:sp>
        <p:nvSpPr>
          <p:cNvPr id="787" name="Google Shape;787;p20"/>
          <p:cNvSpPr/>
          <p:nvPr/>
        </p:nvSpPr>
        <p:spPr>
          <a:xfrm>
            <a:off x="5970288" y="1378774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4</a:t>
            </a:r>
            <a:endParaRPr/>
          </a:p>
        </p:txBody>
      </p:sp>
      <p:sp>
        <p:nvSpPr>
          <p:cNvPr id="788" name="Google Shape;788;p20"/>
          <p:cNvSpPr/>
          <p:nvPr/>
        </p:nvSpPr>
        <p:spPr>
          <a:xfrm>
            <a:off x="7854511" y="1427265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5</a:t>
            </a:r>
            <a:endParaRPr/>
          </a:p>
        </p:txBody>
      </p:sp>
      <p:sp>
        <p:nvSpPr>
          <p:cNvPr id="789" name="Google Shape;789;p20"/>
          <p:cNvSpPr/>
          <p:nvPr/>
        </p:nvSpPr>
        <p:spPr>
          <a:xfrm>
            <a:off x="9653872" y="1388418"/>
            <a:ext cx="17145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000" tIns="30650" rIns="30650" bIns="306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6</a:t>
            </a:r>
            <a:endParaRPr/>
          </a:p>
        </p:txBody>
      </p:sp>
      <p:sp>
        <p:nvSpPr>
          <p:cNvPr id="790" name="Google Shape;790;p20"/>
          <p:cNvSpPr txBox="1"/>
          <p:nvPr/>
        </p:nvSpPr>
        <p:spPr>
          <a:xfrm>
            <a:off x="180510" y="2174595"/>
            <a:ext cx="1684152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Determining the scope and boundaries of GHG inventory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p20"/>
          <p:cNvSpPr txBox="1"/>
          <p:nvPr/>
        </p:nvSpPr>
        <p:spPr>
          <a:xfrm>
            <a:off x="2118446" y="2248461"/>
            <a:ext cx="161243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Identifying GHG sources and sinks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20"/>
          <p:cNvSpPr txBox="1"/>
          <p:nvPr/>
        </p:nvSpPr>
        <p:spPr>
          <a:xfrm>
            <a:off x="3984662" y="2326995"/>
            <a:ext cx="161243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GHG inventory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20"/>
          <p:cNvSpPr txBox="1"/>
          <p:nvPr/>
        </p:nvSpPr>
        <p:spPr>
          <a:xfrm>
            <a:off x="5886738" y="2326995"/>
            <a:ext cx="192405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Quality check of measurement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4" name="Google Shape;794;p20"/>
          <p:cNvSpPr txBox="1"/>
          <p:nvPr/>
        </p:nvSpPr>
        <p:spPr>
          <a:xfrm>
            <a:off x="7887382" y="2258266"/>
            <a:ext cx="161243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Emission reduction plans and initiatives</a:t>
            </a:r>
            <a:endParaRPr/>
          </a:p>
        </p:txBody>
      </p:sp>
      <p:sp>
        <p:nvSpPr>
          <p:cNvPr id="795" name="Google Shape;795;p20"/>
          <p:cNvSpPr txBox="1"/>
          <p:nvPr/>
        </p:nvSpPr>
        <p:spPr>
          <a:xfrm>
            <a:off x="9789458" y="2174595"/>
            <a:ext cx="161243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GHG statement</a:t>
            </a:r>
            <a:endParaRPr sz="2000" b="1" i="0" u="none" strike="noStrike" cap="non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6" name="Google Shape;79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2698" y="3723206"/>
            <a:ext cx="4652865" cy="2552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21"/>
          <p:cNvSpPr txBox="1">
            <a:spLocks noGrp="1"/>
          </p:cNvSpPr>
          <p:nvPr>
            <p:ph type="title"/>
          </p:nvPr>
        </p:nvSpPr>
        <p:spPr>
          <a:xfrm>
            <a:off x="275770" y="-5475"/>
            <a:ext cx="11598653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Greenhouse gas inventory reference documents</a:t>
            </a:r>
            <a:endParaRPr/>
          </a:p>
        </p:txBody>
      </p:sp>
      <p:pic>
        <p:nvPicPr>
          <p:cNvPr id="803" name="Google Shape;80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3297" y="1553882"/>
            <a:ext cx="3511720" cy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8165" y="1462529"/>
            <a:ext cx="3346823" cy="4614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52312" y="1462529"/>
            <a:ext cx="2918559" cy="4614810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21"/>
          <p:cNvSpPr/>
          <p:nvPr/>
        </p:nvSpPr>
        <p:spPr>
          <a:xfrm>
            <a:off x="748996" y="862136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National</a:t>
            </a:r>
            <a:endParaRPr/>
          </a:p>
        </p:txBody>
      </p:sp>
      <p:sp>
        <p:nvSpPr>
          <p:cNvPr id="807" name="Google Shape;807;p21"/>
          <p:cNvSpPr/>
          <p:nvPr/>
        </p:nvSpPr>
        <p:spPr>
          <a:xfrm>
            <a:off x="5090901" y="862136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International</a:t>
            </a:r>
            <a:endParaRPr/>
          </a:p>
        </p:txBody>
      </p:sp>
      <p:sp>
        <p:nvSpPr>
          <p:cNvPr id="808" name="Google Shape;808;p21"/>
          <p:cNvSpPr/>
          <p:nvPr/>
        </p:nvSpPr>
        <p:spPr>
          <a:xfrm>
            <a:off x="8955864" y="816459"/>
            <a:ext cx="2918560" cy="58496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International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"/>
          <p:cNvSpPr txBox="1">
            <a:spLocks noGrp="1"/>
          </p:cNvSpPr>
          <p:nvPr>
            <p:ph type="title"/>
          </p:nvPr>
        </p:nvSpPr>
        <p:spPr>
          <a:xfrm>
            <a:off x="289418" y="0"/>
            <a:ext cx="1161316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Terminology and definitions</a:t>
            </a:r>
            <a:endParaRPr/>
          </a:p>
        </p:txBody>
      </p:sp>
      <p:sp>
        <p:nvSpPr>
          <p:cNvPr id="469" name="Google Shape;469;p2"/>
          <p:cNvSpPr txBox="1"/>
          <p:nvPr/>
        </p:nvSpPr>
        <p:spPr>
          <a:xfrm>
            <a:off x="289418" y="993717"/>
            <a:ext cx="11613164" cy="5257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 of greenhouse gases (GHG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): The process of releasing GHG into the atmosphere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sink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process of removing GHG from the atmosphere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removal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The removal of GHG from the atmosphere through GHG sinks.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emission factor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 coefficient that relates greenhouse gas activity data to GHG emissions.</a:t>
            </a:r>
            <a:b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Global warming potential (GWP): The ratio of the radiative forcing of one kilogram of a GHG emitted compared to one kilogram of CO₂ over the same time period (e.g., 100 years).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inventory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 list of GHG sources and GHG sinks, along with their quantified GHG emissions and removals.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report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An independent document intended to communicate GHG-related information of an organization or a GHG project to its intended users.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project: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activity or set of activities that alter baseline GHG conditions and result in reduced GHG emissions or enhanced GHG removals.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22"/>
          <p:cNvSpPr txBox="1"/>
          <p:nvPr/>
        </p:nvSpPr>
        <p:spPr>
          <a:xfrm>
            <a:off x="237153" y="0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Quantification of emissions and removal of GHG</a:t>
            </a:r>
            <a:endParaRPr/>
          </a:p>
        </p:txBody>
      </p:sp>
      <p:pic>
        <p:nvPicPr>
          <p:cNvPr id="814" name="Google Shape;81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093" y="1052099"/>
            <a:ext cx="4595907" cy="4882536"/>
          </a:xfrm>
          <a:prstGeom prst="rect">
            <a:avLst/>
          </a:prstGeom>
          <a:noFill/>
          <a:ln>
            <a:noFill/>
          </a:ln>
        </p:spPr>
      </p:pic>
      <p:sp>
        <p:nvSpPr>
          <p:cNvPr id="815" name="Google Shape;815;p22"/>
          <p:cNvSpPr txBox="1"/>
          <p:nvPr/>
        </p:nvSpPr>
        <p:spPr>
          <a:xfrm>
            <a:off x="5466726" y="1052099"/>
            <a:ext cx="6488121" cy="3959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Calculation of GHG emissions and removal.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Method of calculation/measurement.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Continuous monitoring of emission sources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Intermittent monitoring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Emission Factors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Formula: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GHG Emissions = Activity Data × Emission Factor × GWP (Global Warming Potential)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23"/>
          <p:cNvSpPr txBox="1">
            <a:spLocks noGrp="1"/>
          </p:cNvSpPr>
          <p:nvPr>
            <p:ph type="title"/>
          </p:nvPr>
        </p:nvSpPr>
        <p:spPr>
          <a:xfrm>
            <a:off x="246742" y="-5475"/>
            <a:ext cx="11627681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21" name="Google Shape;821;p23"/>
          <p:cNvSpPr txBox="1"/>
          <p:nvPr/>
        </p:nvSpPr>
        <p:spPr>
          <a:xfrm>
            <a:off x="108103" y="876463"/>
            <a:ext cx="3325184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1: Collect data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22" name="Google Shape;822;p23"/>
          <p:cNvGraphicFramePr/>
          <p:nvPr/>
        </p:nvGraphicFramePr>
        <p:xfrm>
          <a:off x="360822" y="1397679"/>
          <a:ext cx="11058125" cy="5473225"/>
        </p:xfrm>
        <a:graphic>
          <a:graphicData uri="http://schemas.openxmlformats.org/drawingml/2006/table">
            <a:tbl>
              <a:tblPr>
                <a:gradFill>
                  <a:gsLst>
                    <a:gs pos="0">
                      <a:srgbClr val="B5FAFF"/>
                    </a:gs>
                    <a:gs pos="35000">
                      <a:srgbClr val="CAFAFF"/>
                    </a:gs>
                    <a:gs pos="100000">
                      <a:srgbClr val="E8FDFF"/>
                    </a:gs>
                  </a:gsLst>
                  <a:lin ang="16200000" scaled="0"/>
                </a:gradFill>
                <a:tableStyleId>{37696A13-9321-4B0A-9772-B8223113E4DD}</a:tableStyleId>
              </a:tblPr>
              <a:tblGrid>
                <a:gridCol w="975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1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79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6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3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9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Emission Sources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Data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Responsible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Months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Greenhouse Gas Type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7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1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Boiler  - Generator  - Equipment using natural gas 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Statistical report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Diesel forklift  - 4-seater car  - 7-seater car  - Delivery vehicle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Distance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Procurement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Production process (stages that generate emissions)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Quantity of raw materials input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Production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N₂O, HFCs, PFCs, SF₆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2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Office air conditioning system  - Refrigeration system  - Refrigerator, freezer  - Industrial wastewater treatment  - Septic tank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Statistical report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Number of workers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HFC,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2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Char char="•"/>
                      </a:pPr>
                      <a:r>
                        <a:rPr lang="en-US" sz="1400" u="none" strike="noStrike" cap="none"/>
                        <a:t>-Electricity consumption in the company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Meter reading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Technical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67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/>
                        <a:t>Scope 3</a:t>
                      </a:r>
                      <a:endParaRPr sz="1400" u="none" strike="noStrike" cap="none"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- Use of raw materials for production  - Employee transportation  - Business travel  - Transportation of raw materials  - Waste treatment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Invoice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Meter reading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Distance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Procurement 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Administration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1 - 12</a:t>
                      </a:r>
                      <a:endParaRPr/>
                    </a:p>
                  </a:txBody>
                  <a:tcPr marL="30450" marR="30450" marT="15225" marB="152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/>
                        <a:t>CO₂, CH₄, N₂O</a:t>
                      </a:r>
                      <a:endParaRPr/>
                    </a:p>
                  </a:txBody>
                  <a:tcPr marL="30450" marR="30450" marT="15225" marB="152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24"/>
          <p:cNvSpPr txBox="1">
            <a:spLocks noGrp="1"/>
          </p:cNvSpPr>
          <p:nvPr>
            <p:ph type="title"/>
          </p:nvPr>
        </p:nvSpPr>
        <p:spPr>
          <a:xfrm>
            <a:off x="262926" y="-5475"/>
            <a:ext cx="11611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grpSp>
        <p:nvGrpSpPr>
          <p:cNvPr id="828" name="Google Shape;828;p24"/>
          <p:cNvGrpSpPr/>
          <p:nvPr/>
        </p:nvGrpSpPr>
        <p:grpSpPr>
          <a:xfrm>
            <a:off x="7029060" y="982824"/>
            <a:ext cx="4889241" cy="5131837"/>
            <a:chOff x="0" y="0"/>
            <a:chExt cx="4889241" cy="5131837"/>
          </a:xfrm>
        </p:grpSpPr>
        <p:sp>
          <p:nvSpPr>
            <p:cNvPr id="829" name="Google Shape;829;p24"/>
            <p:cNvSpPr/>
            <p:nvPr/>
          </p:nvSpPr>
          <p:spPr>
            <a:xfrm>
              <a:off x="0" y="0"/>
              <a:ext cx="3995782" cy="5131837"/>
            </a:xfrm>
            <a:prstGeom prst="triangle">
              <a:avLst>
                <a:gd name="adj" fmla="val 50000"/>
              </a:avLst>
            </a:prstGeom>
            <a:solidFill>
              <a:srgbClr val="64874D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01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4"/>
            <p:cNvSpPr/>
            <p:nvPr/>
          </p:nvSpPr>
          <p:spPr>
            <a:xfrm>
              <a:off x="1487734" y="529547"/>
              <a:ext cx="3401507" cy="1255714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4"/>
            <p:cNvSpPr txBox="1"/>
            <p:nvPr/>
          </p:nvSpPr>
          <p:spPr>
            <a:xfrm>
              <a:off x="1549033" y="590846"/>
              <a:ext cx="3278909" cy="11331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Level 3: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</a:t>
              </a:r>
              <a:r>
                <a:rPr lang="en-US" sz="16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Emission factor at the enterprise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Direct measurement monitoring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High reliability</a:t>
              </a:r>
              <a:endParaRPr/>
            </a:p>
          </p:txBody>
        </p:sp>
        <p:sp>
          <p:nvSpPr>
            <p:cNvPr id="832" name="Google Shape;832;p24"/>
            <p:cNvSpPr/>
            <p:nvPr/>
          </p:nvSpPr>
          <p:spPr>
            <a:xfrm>
              <a:off x="1374635" y="2088413"/>
              <a:ext cx="3470731" cy="1302041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4"/>
            <p:cNvSpPr txBox="1"/>
            <p:nvPr/>
          </p:nvSpPr>
          <p:spPr>
            <a:xfrm>
              <a:off x="1438195" y="2151973"/>
              <a:ext cx="3343611" cy="11749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Level 2: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Intermediate approach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National emission factor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16314B"/>
                  </a:solidFill>
                  <a:latin typeface="Arial"/>
                  <a:ea typeface="Arial"/>
                  <a:cs typeface="Arial"/>
                  <a:sym typeface="Arial"/>
                </a:rPr>
                <a:t>- Acceptable reliability</a:t>
              </a:r>
              <a:endParaRPr/>
            </a:p>
          </p:txBody>
        </p:sp>
        <p:sp>
          <p:nvSpPr>
            <p:cNvPr id="834" name="Google Shape;834;p24"/>
            <p:cNvSpPr/>
            <p:nvPr/>
          </p:nvSpPr>
          <p:spPr>
            <a:xfrm>
              <a:off x="1413500" y="3678845"/>
              <a:ext cx="3431866" cy="1226296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9803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4"/>
            <p:cNvSpPr txBox="1"/>
            <p:nvPr/>
          </p:nvSpPr>
          <p:spPr>
            <a:xfrm>
              <a:off x="1473363" y="3738708"/>
              <a:ext cx="3312140" cy="11065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Level 1: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Estimative approach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International emission factor</a:t>
              </a:r>
              <a:endParaRPr/>
            </a:p>
            <a:p>
              <a:pPr marL="0" marR="0" lvl="0" indent="0" algn="just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 Low realiability</a:t>
              </a:r>
              <a:endPara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6" name="Google Shape;836;p24"/>
          <p:cNvSpPr txBox="1"/>
          <p:nvPr/>
        </p:nvSpPr>
        <p:spPr>
          <a:xfrm>
            <a:off x="262927" y="960353"/>
            <a:ext cx="6329082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2: Quantitative approach and data collection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24"/>
          <p:cNvSpPr txBox="1"/>
          <p:nvPr/>
        </p:nvSpPr>
        <p:spPr>
          <a:xfrm>
            <a:off x="190950" y="1569144"/>
            <a:ext cx="6488121" cy="2459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Must choose a method to reduce uncertainty.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consistent results, repeatable annually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be reportable</a:t>
            </a:r>
            <a:endParaRPr/>
          </a:p>
          <a:p>
            <a:pPr marL="457200" marR="0" lvl="0" indent="-457200" algn="just" rtl="0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Note: Each type of greenhouse gas may require a different approach.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25"/>
          <p:cNvSpPr txBox="1">
            <a:spLocks noGrp="1"/>
          </p:cNvSpPr>
          <p:nvPr>
            <p:ph type="title"/>
          </p:nvPr>
        </p:nvSpPr>
        <p:spPr>
          <a:xfrm>
            <a:off x="376576" y="-5475"/>
            <a:ext cx="1149784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43" name="Google Shape;843;p25"/>
          <p:cNvSpPr txBox="1"/>
          <p:nvPr/>
        </p:nvSpPr>
        <p:spPr>
          <a:xfrm>
            <a:off x="0" y="876463"/>
            <a:ext cx="6329082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3: CO2e Calculation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p25"/>
          <p:cNvSpPr/>
          <p:nvPr/>
        </p:nvSpPr>
        <p:spPr>
          <a:xfrm>
            <a:off x="323397" y="1390333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C000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25"/>
          <p:cNvSpPr/>
          <p:nvPr/>
        </p:nvSpPr>
        <p:spPr>
          <a:xfrm>
            <a:off x="333674" y="1437147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Operational data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25"/>
          <p:cNvSpPr/>
          <p:nvPr/>
        </p:nvSpPr>
        <p:spPr>
          <a:xfrm>
            <a:off x="4826669" y="1362202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92D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25"/>
          <p:cNvSpPr/>
          <p:nvPr/>
        </p:nvSpPr>
        <p:spPr>
          <a:xfrm>
            <a:off x="9403335" y="1276573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B05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25"/>
          <p:cNvSpPr/>
          <p:nvPr/>
        </p:nvSpPr>
        <p:spPr>
          <a:xfrm>
            <a:off x="323396" y="2403167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" name="Google Shape;849;p25"/>
          <p:cNvSpPr/>
          <p:nvPr/>
        </p:nvSpPr>
        <p:spPr>
          <a:xfrm>
            <a:off x="4845822" y="2513782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25"/>
          <p:cNvSpPr/>
          <p:nvPr/>
        </p:nvSpPr>
        <p:spPr>
          <a:xfrm>
            <a:off x="9352535" y="2572099"/>
            <a:ext cx="2016837" cy="799159"/>
          </a:xfrm>
          <a:prstGeom prst="roundRect">
            <a:avLst>
              <a:gd name="adj" fmla="val 10000"/>
            </a:avLst>
          </a:prstGeom>
          <a:solidFill>
            <a:srgbClr val="00206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25"/>
          <p:cNvSpPr/>
          <p:nvPr/>
        </p:nvSpPr>
        <p:spPr>
          <a:xfrm>
            <a:off x="4836946" y="1443465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1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 factor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25"/>
          <p:cNvSpPr/>
          <p:nvPr/>
        </p:nvSpPr>
        <p:spPr>
          <a:xfrm>
            <a:off x="2569460" y="1378218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/>
          </a:p>
        </p:txBody>
      </p:sp>
      <p:sp>
        <p:nvSpPr>
          <p:cNvPr id="853" name="Google Shape;853;p25"/>
          <p:cNvSpPr/>
          <p:nvPr/>
        </p:nvSpPr>
        <p:spPr>
          <a:xfrm>
            <a:off x="6918085" y="1441717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endParaRPr/>
          </a:p>
        </p:txBody>
      </p:sp>
      <p:sp>
        <p:nvSpPr>
          <p:cNvPr id="854" name="Google Shape;854;p25"/>
          <p:cNvSpPr/>
          <p:nvPr/>
        </p:nvSpPr>
        <p:spPr>
          <a:xfrm>
            <a:off x="2569460" y="245763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</a:t>
            </a:r>
            <a:endParaRPr/>
          </a:p>
        </p:txBody>
      </p:sp>
      <p:sp>
        <p:nvSpPr>
          <p:cNvPr id="855" name="Google Shape;855;p25"/>
          <p:cNvSpPr/>
          <p:nvPr/>
        </p:nvSpPr>
        <p:spPr>
          <a:xfrm>
            <a:off x="6918085" y="257209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endParaRPr/>
          </a:p>
        </p:txBody>
      </p:sp>
      <p:sp>
        <p:nvSpPr>
          <p:cNvPr id="856" name="Google Shape;856;p25"/>
          <p:cNvSpPr/>
          <p:nvPr/>
        </p:nvSpPr>
        <p:spPr>
          <a:xfrm>
            <a:off x="9477914" y="1376501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tons of emissions(tons)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25"/>
          <p:cNvSpPr/>
          <p:nvPr/>
        </p:nvSpPr>
        <p:spPr>
          <a:xfrm>
            <a:off x="255938" y="2466848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Emissions (Tons)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25"/>
          <p:cNvSpPr/>
          <p:nvPr/>
        </p:nvSpPr>
        <p:spPr>
          <a:xfrm>
            <a:off x="4863659" y="2572099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Global Warming Potential (GWP)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25"/>
          <p:cNvSpPr/>
          <p:nvPr/>
        </p:nvSpPr>
        <p:spPr>
          <a:xfrm>
            <a:off x="9334698" y="2676655"/>
            <a:ext cx="2016837" cy="75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6025" tIns="44025" rIns="66025" bIns="440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Tons CO2e</a:t>
            </a:r>
            <a:endParaRPr/>
          </a:p>
        </p:txBody>
      </p:sp>
      <p:sp>
        <p:nvSpPr>
          <p:cNvPr id="860" name="Google Shape;860;p25"/>
          <p:cNvSpPr txBox="1"/>
          <p:nvPr/>
        </p:nvSpPr>
        <p:spPr>
          <a:xfrm>
            <a:off x="0" y="3537060"/>
            <a:ext cx="7972612" cy="7078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Example: Calculate CO2e from electricity consumption data of a company.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25"/>
          <p:cNvSpPr txBox="1"/>
          <p:nvPr/>
        </p:nvSpPr>
        <p:spPr>
          <a:xfrm>
            <a:off x="376577" y="4328919"/>
            <a:ext cx="11717694" cy="1785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Collect the total electricity consumption data and convert the units to MWh.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2: Choose the emission factor for Vietnam's power grid.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Year 2022: 0.7221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Year 2023: 0.6766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Tons CO2e = MWh x 0.6766 x GWP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26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Guidelines for greenhouse gas inventory</a:t>
            </a:r>
            <a:endParaRPr/>
          </a:p>
        </p:txBody>
      </p:sp>
      <p:sp>
        <p:nvSpPr>
          <p:cNvPr id="867" name="Google Shape;867;p26"/>
          <p:cNvSpPr txBox="1"/>
          <p:nvPr/>
        </p:nvSpPr>
        <p:spPr>
          <a:xfrm>
            <a:off x="0" y="876463"/>
            <a:ext cx="7625976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Step 4: Calculate the uncertainty/uncertainty range (IPCC).</a:t>
            </a:r>
            <a:endParaRPr/>
          </a:p>
        </p:txBody>
      </p:sp>
      <p:pic>
        <p:nvPicPr>
          <p:cNvPr id="868" name="Google Shape;868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99513"/>
            <a:ext cx="12192000" cy="43335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27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74" name="Google Shape;874;p27"/>
          <p:cNvSpPr txBox="1"/>
          <p:nvPr/>
        </p:nvSpPr>
        <p:spPr>
          <a:xfrm>
            <a:off x="314351" y="93092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Identify, inventory, and quantify GHG emissions from input data sources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5" name="Google Shape;87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3671" y="2146040"/>
            <a:ext cx="5543823" cy="3633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9074" y="3962788"/>
            <a:ext cx="4705350" cy="19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28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82" name="Google Shape;882;p28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Direct GHG emissions from fuel combustion activities.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3" name="Google Shape;883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6988" y="1707453"/>
            <a:ext cx="8976049" cy="4699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29"/>
          <p:cNvSpPr txBox="1">
            <a:spLocks noGrp="1"/>
          </p:cNvSpPr>
          <p:nvPr>
            <p:ph type="title"/>
          </p:nvPr>
        </p:nvSpPr>
        <p:spPr>
          <a:xfrm>
            <a:off x="156730" y="-41571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89" name="Google Shape;889;p29"/>
          <p:cNvSpPr txBox="1"/>
          <p:nvPr/>
        </p:nvSpPr>
        <p:spPr>
          <a:xfrm>
            <a:off x="314351" y="796860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0" name="Google Shape;890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98032" y="1748957"/>
            <a:ext cx="8463274" cy="4508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30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896" name="Google Shape;896;p30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7" name="Google Shape;89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5721" y="1707455"/>
            <a:ext cx="7850157" cy="1721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49421" y="3514531"/>
            <a:ext cx="7787951" cy="2794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31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904" name="Google Shape;904;p31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5" name="Google Shape;905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3762" y="1707454"/>
            <a:ext cx="8074091" cy="4550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"/>
          <p:cNvSpPr txBox="1">
            <a:spLocks noGrp="1"/>
          </p:cNvSpPr>
          <p:nvPr>
            <p:ph type="title"/>
          </p:nvPr>
        </p:nvSpPr>
        <p:spPr>
          <a:xfrm>
            <a:off x="0" y="-32488"/>
            <a:ext cx="1219200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Source of GHG emissions</a:t>
            </a:r>
            <a:endParaRPr/>
          </a:p>
        </p:txBody>
      </p:sp>
      <p:pic>
        <p:nvPicPr>
          <p:cNvPr id="475" name="Google Shape;47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527" y="866748"/>
            <a:ext cx="3169734" cy="2423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98867" y="888232"/>
            <a:ext cx="3193606" cy="2483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6171" y="3429000"/>
            <a:ext cx="3023118" cy="2595956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3"/>
          <p:cNvSpPr txBox="1"/>
          <p:nvPr/>
        </p:nvSpPr>
        <p:spPr>
          <a:xfrm>
            <a:off x="3269261" y="866748"/>
            <a:ext cx="5629606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CO2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Burning fossil fuels, solid waste, trees, and other biomass materials, as well as the result of certain chemical reactions in production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CO₂ is removed from the atmosphere or sequestered when absorbed by plants as part of the biological carbon cycle</a:t>
            </a:r>
            <a:endParaRPr/>
          </a:p>
        </p:txBody>
      </p:sp>
      <p:sp>
        <p:nvSpPr>
          <p:cNvPr id="479" name="Google Shape;479;p3"/>
          <p:cNvSpPr txBox="1"/>
          <p:nvPr/>
        </p:nvSpPr>
        <p:spPr>
          <a:xfrm>
            <a:off x="7869252" y="3429000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CH4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Emitted during the production and transportation of coal, natural gas, and petroleum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Emitted from livestock and other agricultural activities, land use, and the decomposition of organic waste in solid waste landfills.</a:t>
            </a:r>
            <a:endParaRPr/>
          </a:p>
        </p:txBody>
      </p:sp>
      <p:sp>
        <p:nvSpPr>
          <p:cNvPr id="480" name="Google Shape;480;p3"/>
          <p:cNvSpPr txBox="1"/>
          <p:nvPr/>
        </p:nvSpPr>
        <p:spPr>
          <a:xfrm>
            <a:off x="215040" y="3567405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N20 EMISSIONS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Emitted from agricultural activities and land use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Burning fossil fuels and solid waste; as well as during wastewater treatment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32"/>
          <p:cNvSpPr txBox="1">
            <a:spLocks noGrp="1"/>
          </p:cNvSpPr>
          <p:nvPr>
            <p:ph type="title"/>
          </p:nvPr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  <p:sp>
        <p:nvSpPr>
          <p:cNvPr id="911" name="Google Shape;911;p32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leakage from equipment and production processes involving refrigerants (HFC and HCFC gases).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2" name="Google Shape;912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3354" y="1878563"/>
            <a:ext cx="6307495" cy="3782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33"/>
          <p:cNvSpPr txBox="1"/>
          <p:nvPr/>
        </p:nvSpPr>
        <p:spPr>
          <a:xfrm>
            <a:off x="314351" y="755357"/>
            <a:ext cx="11402452" cy="952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Indirect GHG emissions from the use of purchased electricity.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8" name="Google Shape;91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73356" y="1598759"/>
            <a:ext cx="6718042" cy="209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9" name="Google Shape;919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22172" y="3750906"/>
            <a:ext cx="6220409" cy="2466948"/>
          </a:xfrm>
          <a:prstGeom prst="rect">
            <a:avLst/>
          </a:prstGeom>
          <a:noFill/>
          <a:ln>
            <a:noFill/>
          </a:ln>
        </p:spPr>
      </p:pic>
      <p:sp>
        <p:nvSpPr>
          <p:cNvPr id="920" name="Google Shape;920;p33"/>
          <p:cNvSpPr txBox="1"/>
          <p:nvPr/>
        </p:nvSpPr>
        <p:spPr>
          <a:xfrm>
            <a:off x="314350" y="-5475"/>
            <a:ext cx="11560073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34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Indirect GHG emissions from the use of purchased steam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6" name="Google Shape;926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02971" y="1574739"/>
            <a:ext cx="7713307" cy="4633228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34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35"/>
          <p:cNvSpPr txBox="1"/>
          <p:nvPr/>
        </p:nvSpPr>
        <p:spPr>
          <a:xfrm>
            <a:off x="186500" y="844318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35"/>
          <p:cNvSpPr txBox="1"/>
          <p:nvPr/>
        </p:nvSpPr>
        <p:spPr>
          <a:xfrm>
            <a:off x="1391570" y="1866142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35"/>
          <p:cNvSpPr txBox="1"/>
          <p:nvPr/>
        </p:nvSpPr>
        <p:spPr>
          <a:xfrm>
            <a:off x="954120" y="1344121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5" name="Google Shape;9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1541" y="2388163"/>
            <a:ext cx="7203233" cy="3979024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35"/>
          <p:cNvSpPr txBox="1">
            <a:spLocks noGrp="1"/>
          </p:cNvSpPr>
          <p:nvPr>
            <p:ph type="title"/>
          </p:nvPr>
        </p:nvSpPr>
        <p:spPr>
          <a:xfrm>
            <a:off x="186500" y="-5475"/>
            <a:ext cx="1168792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36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36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36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" name="Google Shape;944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5094" y="2407299"/>
            <a:ext cx="7931020" cy="3918856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36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37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decomposition.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37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37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3" name="Google Shape;953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91144" y="2278605"/>
            <a:ext cx="8234260" cy="2712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69975" y="4991423"/>
            <a:ext cx="8055429" cy="889814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37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38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38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38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3" name="Google Shape;96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3968" y="2481944"/>
            <a:ext cx="7164063" cy="3670040"/>
          </a:xfrm>
          <a:prstGeom prst="rect">
            <a:avLst/>
          </a:prstGeom>
          <a:noFill/>
          <a:ln>
            <a:noFill/>
          </a:ln>
        </p:spPr>
      </p:pic>
      <p:sp>
        <p:nvSpPr>
          <p:cNvPr id="964" name="Google Shape;964;p38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39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p39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emissions of CH4 and CO2 from organic waste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" name="Google Shape;971;p39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2" name="Google Shape;97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21853" y="2425959"/>
            <a:ext cx="8428432" cy="3679922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39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40"/>
          <p:cNvSpPr txBox="1"/>
          <p:nvPr/>
        </p:nvSpPr>
        <p:spPr>
          <a:xfrm>
            <a:off x="245927" y="892929"/>
            <a:ext cx="1140245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from anaerobic decomposition</a:t>
            </a:r>
            <a:endParaRPr sz="22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40"/>
          <p:cNvSpPr txBox="1"/>
          <p:nvPr/>
        </p:nvSpPr>
        <p:spPr>
          <a:xfrm>
            <a:off x="1673510" y="1754964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5.1.2.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 N2O emissions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0" name="Google Shape;980;p40"/>
          <p:cNvSpPr txBox="1"/>
          <p:nvPr/>
        </p:nvSpPr>
        <p:spPr>
          <a:xfrm>
            <a:off x="1060800" y="1313648"/>
            <a:ext cx="8428432" cy="544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5.1. 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GHG emissions during the anaerobic treatment process</a:t>
            </a:r>
            <a:endParaRPr sz="20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1" name="Google Shape;98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6873" y="2622668"/>
            <a:ext cx="9038253" cy="2988140"/>
          </a:xfrm>
          <a:prstGeom prst="rect">
            <a:avLst/>
          </a:prstGeom>
          <a:noFill/>
          <a:ln>
            <a:noFill/>
          </a:ln>
        </p:spPr>
      </p:pic>
      <p:sp>
        <p:nvSpPr>
          <p:cNvPr id="982" name="Google Shape;982;p40"/>
          <p:cNvSpPr txBox="1">
            <a:spLocks noGrp="1"/>
          </p:cNvSpPr>
          <p:nvPr>
            <p:ph type="title"/>
          </p:nvPr>
        </p:nvSpPr>
        <p:spPr>
          <a:xfrm>
            <a:off x="245926" y="-5475"/>
            <a:ext cx="11628497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Practice exercises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41"/>
          <p:cNvSpPr txBox="1"/>
          <p:nvPr/>
        </p:nvSpPr>
        <p:spPr>
          <a:xfrm>
            <a:off x="200001" y="745398"/>
            <a:ext cx="11791997" cy="81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for the company’s stationary combustion activities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41"/>
          <p:cNvSpPr txBox="1"/>
          <p:nvPr/>
        </p:nvSpPr>
        <p:spPr>
          <a:xfrm>
            <a:off x="300346" y="1511877"/>
            <a:ext cx="11791998" cy="4756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1: Look up calorific value coefficient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Calorific value …=…TJ/Gg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2: Converting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Look up density: g/liter (if necessary)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Converting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3: Choosing the appropriate Emission Factor (EF)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Step 4: Calculating emissions for different types of fuels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Emissions (tons CO2e) = Consumption (converted to TJ) × (CO2 emission factor × GWP + CH4 emission factor × GWP + N2O emission factor × GWP) / 1000</a:t>
            </a:r>
            <a:endParaRPr/>
          </a:p>
        </p:txBody>
      </p:sp>
      <p:sp>
        <p:nvSpPr>
          <p:cNvPr id="990" name="Google Shape;990;p41"/>
          <p:cNvSpPr txBox="1"/>
          <p:nvPr/>
        </p:nvSpPr>
        <p:spPr>
          <a:xfrm>
            <a:off x="2654108" y="222178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42236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Source of GHG emissions</a:t>
            </a:r>
            <a:endParaRPr/>
          </a:p>
        </p:txBody>
      </p:sp>
      <p:sp>
        <p:nvSpPr>
          <p:cNvPr id="487" name="Google Shape;487;p4"/>
          <p:cNvSpPr txBox="1"/>
          <p:nvPr/>
        </p:nvSpPr>
        <p:spPr>
          <a:xfrm>
            <a:off x="0" y="830742"/>
            <a:ext cx="443515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PFCS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Used in the electronics industry for semiconductor manufacturing</a:t>
            </a:r>
            <a:endParaRPr/>
          </a:p>
        </p:txBody>
      </p:sp>
      <p:sp>
        <p:nvSpPr>
          <p:cNvPr id="488" name="Google Shape;488;p4"/>
          <p:cNvSpPr txBox="1"/>
          <p:nvPr/>
        </p:nvSpPr>
        <p:spPr>
          <a:xfrm>
            <a:off x="7919015" y="755357"/>
            <a:ext cx="4223221" cy="2661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SF6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Used in electrical transmission and distribution equipment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Electronics manufacturing.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Healthcare sector.</a:t>
            </a:r>
            <a:endParaRPr/>
          </a:p>
        </p:txBody>
      </p:sp>
      <p:sp>
        <p:nvSpPr>
          <p:cNvPr id="489" name="Google Shape;489;p4"/>
          <p:cNvSpPr txBox="1"/>
          <p:nvPr/>
        </p:nvSpPr>
        <p:spPr>
          <a:xfrm>
            <a:off x="3979346" y="3777913"/>
            <a:ext cx="4223221" cy="258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r>
              <a:rPr lang="en-US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HFCS EMISSION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Emissions in refrigeration and air conditioning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600"/>
              <a:buFont typeface="Noto Sans Symbols"/>
              <a:buChar char="❑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Most HFCs are contained in equipment, so emissions result from wear and tear, improper maintenance, or leaks at the end of the product's life cycle</a:t>
            </a:r>
            <a:endParaRPr/>
          </a:p>
        </p:txBody>
      </p:sp>
      <p:pic>
        <p:nvPicPr>
          <p:cNvPr id="490" name="Google Shape;49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19871" y="830742"/>
            <a:ext cx="3514425" cy="287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665" y="3103984"/>
            <a:ext cx="3282400" cy="2962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91102" y="3194390"/>
            <a:ext cx="3384182" cy="2871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42"/>
          <p:cNvSpPr txBox="1"/>
          <p:nvPr/>
        </p:nvSpPr>
        <p:spPr>
          <a:xfrm>
            <a:off x="200001" y="755115"/>
            <a:ext cx="1179199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for the company’s mobile combustion activities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42"/>
          <p:cNvSpPr txBox="1"/>
          <p:nvPr/>
        </p:nvSpPr>
        <p:spPr>
          <a:xfrm>
            <a:off x="199999" y="1391802"/>
            <a:ext cx="11791998" cy="5008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Step 1: Lookup the calorific value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Calorific value = ...TJ/Gg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2: Convert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Lookup the density: g/liter (if necessary)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Convert from other energy units to TJ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3: Select the appropriate EF (emission factor)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Step 4: Calculate the emissions for each fuel type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Emissions (tonnes CO2e) = Consumption (converted to TJ) * (CO2 emission factor * GWP + CH4 emission factor * GWP + N2O emission factor * GWP) / 1000</a:t>
            </a:r>
            <a:endParaRPr/>
          </a:p>
        </p:txBody>
      </p:sp>
      <p:sp>
        <p:nvSpPr>
          <p:cNvPr id="998" name="Google Shape;998;p42"/>
          <p:cNvSpPr txBox="1"/>
          <p:nvPr/>
        </p:nvSpPr>
        <p:spPr>
          <a:xfrm>
            <a:off x="3045993" y="231895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43"/>
          <p:cNvSpPr txBox="1"/>
          <p:nvPr/>
        </p:nvSpPr>
        <p:spPr>
          <a:xfrm>
            <a:off x="305748" y="850339"/>
            <a:ext cx="11402452" cy="705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Calculate the CO2e emissions (in tonnes) from the company's domestic and industrial wastewater treatment system using the provided information.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43"/>
          <p:cNvSpPr txBox="1"/>
          <p:nvPr/>
        </p:nvSpPr>
        <p:spPr>
          <a:xfrm>
            <a:off x="305748" y="1694256"/>
            <a:ext cx="11791998" cy="4760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❑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Calculate CH₄ emissions from domestic wastewater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TOW = P x BOD x 0,001 x I x 365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	Emission CH4 = TOW x EF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TOW: Total organic matter degraded in domestic wastewater (kg BOD/year)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P: Total national population in the inventory year (persons).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BOD: National per capita factor in the inventory year (g/person/day).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0,001: Convert from g BOD to kg BOD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Noto Sans Symbols"/>
              <a:buChar char="❖"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I: Adjustment factor for BOD from industrial wastewater discharged into the domestic wastewater system (default is 1.25 for unrestricted discharge; otherwise, the default is 1.00).</a:t>
            </a:r>
            <a:endParaRPr/>
          </a:p>
        </p:txBody>
      </p:sp>
      <p:sp>
        <p:nvSpPr>
          <p:cNvPr id="1006" name="Google Shape;1006;p43"/>
          <p:cNvSpPr txBox="1"/>
          <p:nvPr/>
        </p:nvSpPr>
        <p:spPr>
          <a:xfrm>
            <a:off x="3151742" y="257797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 sz="3200" b="1" i="0" u="none" strike="noStrike" cap="none">
              <a:solidFill>
                <a:srgbClr val="32717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44"/>
          <p:cNvSpPr txBox="1">
            <a:spLocks noGrp="1"/>
          </p:cNvSpPr>
          <p:nvPr>
            <p:ph type="title"/>
          </p:nvPr>
        </p:nvSpPr>
        <p:spPr>
          <a:xfrm>
            <a:off x="21743" y="332938"/>
            <a:ext cx="12191999" cy="474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b="1" dirty="0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Greenhouse gas inventory report</a:t>
            </a:r>
            <a:endParaRPr dirty="0"/>
          </a:p>
        </p:txBody>
      </p:sp>
      <p:sp>
        <p:nvSpPr>
          <p:cNvPr id="1013" name="Google Shape;1013;p44"/>
          <p:cNvSpPr txBox="1"/>
          <p:nvPr/>
        </p:nvSpPr>
        <p:spPr>
          <a:xfrm>
            <a:off x="-1" y="876463"/>
            <a:ext cx="12192001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Greenhouse Gas Inventory Report according to Decree 06/2022/ND-CP, Form 06, Appendix II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4" name="Google Shape;1014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930" y="1374596"/>
            <a:ext cx="11684000" cy="4683778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44"/>
          <p:cNvSpPr/>
          <p:nvPr/>
        </p:nvSpPr>
        <p:spPr>
          <a:xfrm>
            <a:off x="509665" y="1478971"/>
            <a:ext cx="3597639" cy="4502566"/>
          </a:xfrm>
          <a:prstGeom prst="rect">
            <a:avLst/>
          </a:prstGeom>
          <a:solidFill>
            <a:srgbClr val="ED0000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00050" marR="0" lvl="0" indent="-400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romanU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required for a facility to conduct a greenhouse gas (GHG) inventory</a:t>
            </a: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Facility name, address, business license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about the legal representative of the facility</a:t>
            </a:r>
            <a:endParaRPr/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about the area of operation, business, and production</a:t>
            </a:r>
            <a:endParaRPr/>
          </a:p>
        </p:txBody>
      </p:sp>
      <p:sp>
        <p:nvSpPr>
          <p:cNvPr id="1016" name="Google Shape;1016;p44"/>
          <p:cNvSpPr/>
          <p:nvPr/>
        </p:nvSpPr>
        <p:spPr>
          <a:xfrm>
            <a:off x="4422099" y="1440552"/>
            <a:ext cx="3536428" cy="4540985"/>
          </a:xfrm>
          <a:prstGeom prst="rect">
            <a:avLst/>
          </a:prstGeom>
          <a:solidFill>
            <a:srgbClr val="007BB8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II. Information about the facility's business operations and activity data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Boundaries and scope of the facility's operations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Infrastructure, technology, and operations of the facility required to conduct a greenhouse gas inventory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GHG emission sources and sinks within the facility's operational scope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-US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Information system and data on the facility's GHG emissions, identification of limitations in the GHG inventory process</a:t>
            </a:r>
            <a:endParaRPr/>
          </a:p>
          <a:p>
            <a:pPr marL="34290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8392827" y="1440552"/>
            <a:ext cx="3597639" cy="4579403"/>
          </a:xfrm>
          <a:prstGeom prst="rect">
            <a:avLst/>
          </a:prstGeom>
          <a:solidFill>
            <a:srgbClr val="A0F163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III</a:t>
            </a: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. Result of the greenhouse gas emissions inventory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Description of the greenhouse gas emissions inventory method (data collection method, emission factors)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Activity data related to the facility's greenhouse gas emissions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Results of facility’s greenhouse gas inventory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lang="en-US" sz="1600" b="0" i="0" u="none" strike="noStrike" cap="none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Reliability, completeness, and uncertainty of information, data on greenhouse gas emissions, and the facility's greenhouse gas inventory results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45"/>
          <p:cNvSpPr txBox="1"/>
          <p:nvPr/>
        </p:nvSpPr>
        <p:spPr>
          <a:xfrm>
            <a:off x="248816" y="1337175"/>
            <a:ext cx="11868539" cy="3639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organization can decide to conduct verification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To review the information on emissions and greenhouse gas removal in a fair and objective manner, the organization must conduct verification in accordance with the needs of the intended users. The principles and requirements are described in ISO 14064-3.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requirements for the verification body are described in ISO 14065.</a:t>
            </a:r>
            <a:endParaRPr/>
          </a:p>
          <a:p>
            <a:pPr marL="228600" marR="0" lvl="0" indent="-228600" algn="just" rtl="0">
              <a:lnSpc>
                <a:spcPct val="15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requirements for the competence of the verification and audit team are described in ISO 14066</a:t>
            </a:r>
            <a:endParaRPr/>
          </a:p>
        </p:txBody>
      </p:sp>
      <p:sp>
        <p:nvSpPr>
          <p:cNvPr id="1024" name="Google Shape;1024;p45"/>
          <p:cNvSpPr txBox="1"/>
          <p:nvPr/>
        </p:nvSpPr>
        <p:spPr>
          <a:xfrm>
            <a:off x="156730" y="-5475"/>
            <a:ext cx="11717694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Verification activities - Requirements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BC1F5-8A91-7581-135D-9A2DC5E1B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C9BE-8DB6-00A1-375B-87E00A889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692" y="261088"/>
            <a:ext cx="11238615" cy="451293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Measurement, Reporting, and Verification (MRV) of GHG reduction activities</a:t>
            </a:r>
            <a:endParaRPr lang="en-VN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D2A539-F296-675D-C85E-9AC1AD283819}"/>
              </a:ext>
            </a:extLst>
          </p:cNvPr>
          <p:cNvSpPr txBox="1"/>
          <p:nvPr/>
        </p:nvSpPr>
        <p:spPr>
          <a:xfrm>
            <a:off x="633720" y="1024177"/>
            <a:ext cx="10132828" cy="5223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b="1" dirty="0"/>
              <a:t>1. General Requirements:</a:t>
            </a:r>
            <a:endParaRPr lang="en-US" dirty="0"/>
          </a:p>
          <a:p>
            <a:pPr>
              <a:lnSpc>
                <a:spcPct val="150000"/>
              </a:lnSpc>
              <a:buNone/>
            </a:pPr>
            <a:r>
              <a:rPr lang="en-US" dirty="0"/>
              <a:t>Measurement, reporting, and verification must follow procedures issued by competent authorities, ensuring transparency, accuracy, and consistency, in alignment with international regulations and Vietnam’s national context.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2. Measurement: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Facilities shall carry out measurement of emission reduction outcomes based on issued guidelines.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Ministries and relevant agencies conduct sector-level measurements based on related policies, programs, and plans.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3. Reporting: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Facilities must submit annual reports starting from 2027 (before March 31).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Ministries must submit sectoral reports annually from 2024 (before January 15).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Ministry of Natural Resources and Environment (MONRE) is responsible for consolidating and preparing the national GHG emission reduction report.</a:t>
            </a:r>
          </a:p>
          <a:p>
            <a:pPr>
              <a:lnSpc>
                <a:spcPct val="150000"/>
              </a:lnSpc>
              <a:buNone/>
            </a:pPr>
            <a:r>
              <a:rPr lang="en-US" b="1" dirty="0"/>
              <a:t>4. Verification: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Facility-level verification is conducted annually starting from 2026.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Sector-level verification is conducted by ministries starting from 2023.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MONRE leads the verification of the consolidated report to support national reporting in accordance with international climate commitments.</a:t>
            </a:r>
          </a:p>
        </p:txBody>
      </p:sp>
    </p:spTree>
    <p:extLst>
      <p:ext uri="{BB962C8B-B14F-4D97-AF65-F5344CB8AC3E}">
        <p14:creationId xmlns:p14="http://schemas.microsoft.com/office/powerpoint/2010/main" val="42303391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4FB31-4AA6-8B90-ECEF-07AABDC95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F7F86A7-B2F1-2A57-C718-0D46175A4A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61773" y="121219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Roadmap for CBAM application (1)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6DA987-2C4D-CD4F-391E-855DCFEC8DAD}"/>
              </a:ext>
            </a:extLst>
          </p:cNvPr>
          <p:cNvSpPr txBox="1"/>
          <p:nvPr/>
        </p:nvSpPr>
        <p:spPr>
          <a:xfrm>
            <a:off x="361773" y="1113679"/>
            <a:ext cx="5425222" cy="4847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Period 2023 – 2025: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From October 1, 2023</a:t>
            </a:r>
            <a:r>
              <a:rPr lang="en-US" sz="1600" dirty="0"/>
              <a:t>: CBAM begins implementation in the transitional phase.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Deadline for the first report</a:t>
            </a:r>
            <a:r>
              <a:rPr lang="en-US" sz="1600" dirty="0"/>
              <a:t>: January 31, 2024.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This phase applies to: </a:t>
            </a:r>
            <a:r>
              <a:rPr lang="en-US" sz="1600" b="1" dirty="0"/>
              <a:t>cement, iron and steel, aluminum, fertilizers, electricity, and hydrogen</a:t>
            </a:r>
            <a:r>
              <a:rPr lang="en-US" sz="1600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Requirement</a:t>
            </a:r>
            <a:r>
              <a:rPr lang="en-US" sz="1600" dirty="0"/>
              <a:t>: Importers only need to report the embedded greenhouse gas emissions in imported goods, without the need to purchase and submit certificates.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dirty="0"/>
              <a:t>The goal is to </a:t>
            </a:r>
            <a:r>
              <a:rPr lang="en-US" sz="1600" b="1" dirty="0"/>
              <a:t>equalize carbon pricing between imported and domestic goods, prevent carbon leakage, and promote global green technology.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0C1F0E-3BE6-C560-E90D-FA843E1B74F6}"/>
              </a:ext>
            </a:extLst>
          </p:cNvPr>
          <p:cNvSpPr txBox="1"/>
          <p:nvPr/>
        </p:nvSpPr>
        <p:spPr>
          <a:xfrm>
            <a:off x="6417611" y="1113679"/>
            <a:ext cx="5294932" cy="3370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600" b="1" dirty="0"/>
              <a:t>Period from 2026 onwards:</a:t>
            </a:r>
            <a:endParaRPr lang="en-US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EU importers must register</a:t>
            </a:r>
            <a:r>
              <a:rPr lang="en-US" sz="1600" dirty="0"/>
              <a:t> with the national authority and </a:t>
            </a:r>
            <a:r>
              <a:rPr lang="en-US" sz="1600" b="1" dirty="0"/>
              <a:t>purchase CBAM certificates</a:t>
            </a:r>
            <a:r>
              <a:rPr lang="en-US" sz="1600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Annual declaration and submission of certificates</a:t>
            </a:r>
            <a:r>
              <a:rPr lang="en-US" sz="1600" dirty="0"/>
              <a:t>: The value of the certificates is calculated based on the </a:t>
            </a:r>
            <a:r>
              <a:rPr lang="en-US" sz="1600" b="1" dirty="0"/>
              <a:t>weekly average auction price of EU ETS allowances</a:t>
            </a:r>
            <a:r>
              <a:rPr lang="en-US" sz="1600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600" b="1" dirty="0"/>
              <a:t>Proof of carbon price paid</a:t>
            </a:r>
            <a:r>
              <a:rPr lang="en-US" sz="1600" dirty="0"/>
              <a:t> in the country of origin: A corresponding amount </a:t>
            </a:r>
            <a:r>
              <a:rPr lang="en-US" sz="1600" b="1" dirty="0"/>
              <a:t>can be deducted</a:t>
            </a:r>
            <a:r>
              <a:rPr 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317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39AE3-FDF6-9348-5A91-44C950B98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E0FED3-2F6F-06A5-B481-3DBEDA48190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49065" y="163749"/>
            <a:ext cx="11693869" cy="532049"/>
          </a:xfrm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Roadmap for CBAM application (2)</a:t>
            </a:r>
            <a:endParaRPr lang="en-US" altLang="en-US" sz="3200" b="1" kern="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49B65F-EBB7-B946-EBEF-3C0C89ED52BD}"/>
              </a:ext>
            </a:extLst>
          </p:cNvPr>
          <p:cNvSpPr txBox="1"/>
          <p:nvPr/>
        </p:nvSpPr>
        <p:spPr>
          <a:xfrm>
            <a:off x="531629" y="985061"/>
            <a:ext cx="10706986" cy="2949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/>
              <a:t>Importers into the EU must report in detail under the Carbon Border Adjustment Mechanism (CBAM), including:</a:t>
            </a:r>
            <a:endParaRPr lang="en-US" sz="18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dirty="0"/>
              <a:t>The </a:t>
            </a:r>
            <a:r>
              <a:rPr lang="en-US" sz="1800" b="1" dirty="0"/>
              <a:t>total emissions</a:t>
            </a:r>
            <a:r>
              <a:rPr lang="en-US" sz="1800" dirty="0"/>
              <a:t> of each type of imported good, measured in </a:t>
            </a:r>
            <a:r>
              <a:rPr lang="en-US" sz="1800" b="1" dirty="0"/>
              <a:t>megawatt-hours for electricity</a:t>
            </a:r>
            <a:r>
              <a:rPr lang="en-US" sz="1800" dirty="0"/>
              <a:t> and </a:t>
            </a:r>
            <a:r>
              <a:rPr lang="en-US" sz="1800" b="1" dirty="0"/>
              <a:t>tons for other goods</a:t>
            </a:r>
            <a:r>
              <a:rPr lang="en-US" sz="1800" dirty="0"/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dirty="0"/>
              <a:t>The </a:t>
            </a:r>
            <a:r>
              <a:rPr lang="en-US" sz="1800" b="1" dirty="0"/>
              <a:t>total actual embedded emissions</a:t>
            </a:r>
            <a:r>
              <a:rPr lang="en-US" sz="1800" dirty="0"/>
              <a:t> for each type of good.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dirty="0"/>
              <a:t>The </a:t>
            </a:r>
            <a:r>
              <a:rPr lang="en-US" sz="1800" b="1" dirty="0"/>
              <a:t>total indirect emissions</a:t>
            </a:r>
            <a:r>
              <a:rPr lang="en-US" sz="1800" dirty="0"/>
              <a:t> for each type of good.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1800" dirty="0"/>
              <a:t>The </a:t>
            </a:r>
            <a:r>
              <a:rPr lang="en-US" sz="1800" b="1" dirty="0"/>
              <a:t>carbon price paid</a:t>
            </a:r>
            <a:r>
              <a:rPr lang="en-US" sz="1800" dirty="0"/>
              <a:t> in the country of origin.</a:t>
            </a:r>
          </a:p>
        </p:txBody>
      </p:sp>
      <p:pic>
        <p:nvPicPr>
          <p:cNvPr id="1026" name="Picture 2" descr="Chứng chỉ CBAM là gì? Cơ chế điều chỉnh biên giới carbon Châu Âu">
            <a:extLst>
              <a:ext uri="{FF2B5EF4-FFF2-40B4-BE49-F238E27FC236}">
                <a16:creationId xmlns:a16="http://schemas.microsoft.com/office/drawing/2014/main" id="{47990D02-4061-68F1-746A-2D21DB340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008" y="3654535"/>
            <a:ext cx="5898926" cy="294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1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46"/>
          <p:cNvSpPr txBox="1"/>
          <p:nvPr/>
        </p:nvSpPr>
        <p:spPr>
          <a:xfrm>
            <a:off x="305941" y="1093982"/>
            <a:ext cx="11402452" cy="1237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 to a Greenhouse Gas (GHG) Inventory Report as required by Form 06, Appendix II of Decree 06/2022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 to a Greenhouse Gas (GHG) Inventory Report as required by ISO 14064-1:2018 and related documents</a:t>
            </a:r>
            <a:endParaRPr lang="en-US" sz="2000" b="0" i="0" u="none" strike="noStrike" cap="none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1" name="Google Shape;1031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54015" y="3093058"/>
            <a:ext cx="5286001" cy="300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8415" y="3729785"/>
            <a:ext cx="4839915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33" name="Google Shape;1033;p46"/>
          <p:cNvSpPr txBox="1"/>
          <p:nvPr/>
        </p:nvSpPr>
        <p:spPr>
          <a:xfrm>
            <a:off x="2957162" y="233025"/>
            <a:ext cx="610001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Google Shape;1047;p48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1048" name="Google Shape;1048;p48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48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48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48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48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48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48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48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48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48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48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48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48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48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48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" name="Google Shape;1063;p48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4" name="Google Shape;1064;p48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48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6" name="Google Shape;1066;p48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48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8" name="Google Shape;1068;p48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9" name="Google Shape;1069;p48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48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1" name="Google Shape;1071;p48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48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3" name="Google Shape;1073;p48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4" name="Google Shape;1074;p48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5" name="Google Shape;1075;p48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6" name="Google Shape;1076;p48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48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8" name="Google Shape;1078;p48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9" name="Google Shape;1079;p48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48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1" name="Google Shape;1081;p48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2" name="Google Shape;1082;p48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3" name="Google Shape;1083;p48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48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48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6" name="Google Shape;1086;p48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7" name="Google Shape;1087;p48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8" name="Google Shape;1088;p48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9" name="Google Shape;1089;p48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48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1" name="Google Shape;1091;p48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48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3" name="Google Shape;1093;p48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4" name="Google Shape;1094;p48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48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48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48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48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9" name="Google Shape;1099;p48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48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1" name="Google Shape;1101;p48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2" name="Google Shape;1102;p48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" name="Google Shape;1103;p48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" name="Google Shape;1104;p48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5" name="Google Shape;1105;p48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48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48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8" name="Google Shape;1108;p48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9" name="Google Shape;1109;p48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48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1" name="Google Shape;1111;p48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2" name="Google Shape;1112;p48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3" name="Google Shape;1113;p48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48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48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6" name="Google Shape;1116;p48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48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48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48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48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1" name="Google Shape;1121;p48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2" name="Google Shape;1122;p48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48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48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5" name="Google Shape;1125;p48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48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48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48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48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48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1" name="Google Shape;1131;p48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2" name="Google Shape;1132;p48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48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48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48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6" name="Google Shape;1136;p48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48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48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9" name="Google Shape;1139;p48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0" name="Google Shape;1140;p48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" name="Google Shape;1141;p48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" name="Google Shape;1142;p48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3" name="Google Shape;1143;p48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4" name="Google Shape;1144;p48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48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48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7" name="Google Shape;1147;p48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8" name="Google Shape;1148;p48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48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48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48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48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48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48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48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48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48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48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48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48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48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48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48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48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48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48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48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48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48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0" name="Google Shape;1170;p48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48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48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3" name="Google Shape;1173;p48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48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48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48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48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48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48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48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48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48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48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48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48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48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48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48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48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48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48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48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48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48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5" name="Google Shape;1195;p48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48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7" name="Google Shape;1197;p48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48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48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48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1" name="Google Shape;1201;p48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2" name="Google Shape;1202;p48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48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48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48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48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7" name="Google Shape;1207;p48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48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9" name="Google Shape;1209;p48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48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48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48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48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48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48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48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48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48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48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48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48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48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48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48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48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48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48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48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48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48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48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48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48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4" name="Google Shape;1234;p48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5" name="Google Shape;1235;p48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48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48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48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48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48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48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48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48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48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48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48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48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48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48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48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48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48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48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48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48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48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7" name="Google Shape;1257;p48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8" name="Google Shape;1258;p48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48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48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48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48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48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48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48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48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48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48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48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48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48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48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48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48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48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48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48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48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48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48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48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4" name="Google Shape;1284;p48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5" name="Google Shape;1285;p48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6" name="Google Shape;1286;p48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7" name="Google Shape;1287;p48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8" name="Google Shape;1288;p48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9" name="Google Shape;1289;p48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48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1" name="Google Shape;1291;p48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2" name="Google Shape;1292;p48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48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4" name="Google Shape;1294;p48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5" name="Google Shape;1295;p48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6" name="Google Shape;1296;p48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7" name="Google Shape;1297;p48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48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9" name="Google Shape;1299;p48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0" name="Google Shape;1300;p48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1" name="Google Shape;1301;p48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2" name="Google Shape;1302;p48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48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48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48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48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48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48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48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48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48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48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48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48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48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48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48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48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48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48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48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48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48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48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48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48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48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48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48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48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48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48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48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48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48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48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48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p48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48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p48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p48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48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48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p48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48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" name="Google Shape;1346;p48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48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48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9" name="Google Shape;1349;p48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48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48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2" name="Google Shape;1352;p48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48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48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5" name="Google Shape;1355;p48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48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48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48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48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48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48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48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3" name="Google Shape;1363;p48"/>
          <p:cNvSpPr txBox="1"/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"/>
          <p:cNvSpPr txBox="1"/>
          <p:nvPr/>
        </p:nvSpPr>
        <p:spPr>
          <a:xfrm>
            <a:off x="0" y="239841"/>
            <a:ext cx="12192000" cy="57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GWP coefficient: Global warming potential</a:t>
            </a:r>
            <a:endParaRPr/>
          </a:p>
        </p:txBody>
      </p:sp>
      <p:sp>
        <p:nvSpPr>
          <p:cNvPr id="498" name="Google Shape;498;p5"/>
          <p:cNvSpPr txBox="1"/>
          <p:nvPr/>
        </p:nvSpPr>
        <p:spPr>
          <a:xfrm>
            <a:off x="311454" y="907495"/>
            <a:ext cx="5310142" cy="295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Global Warming Potential (GWP) was developed to compare the global warming impacts of different greenhouse gases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It is a measure of the amount of energy that 1 ton of greenhouse gas will absorb over a specific period (usually 100 years) compared to 1 ton of CO2</a:t>
            </a:r>
            <a:endParaRPr/>
          </a:p>
        </p:txBody>
      </p:sp>
      <p:sp>
        <p:nvSpPr>
          <p:cNvPr id="499" name="Google Shape;499;p5"/>
          <p:cNvSpPr txBox="1"/>
          <p:nvPr/>
        </p:nvSpPr>
        <p:spPr>
          <a:xfrm>
            <a:off x="8158127" y="2442289"/>
            <a:ext cx="3956424" cy="3544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According to the IPCC AR6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CO2 = 1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CH4 = 27.9: meaning 1 ton of  CH4 emissions is equivalent to 27.9 tons of CO2</a:t>
            </a:r>
            <a:endParaRPr/>
          </a:p>
          <a:p>
            <a:pPr marL="228600" marR="0" lvl="0" indent="-228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The GWP of N20 = 273: meaning 1 ton N20 emissions is equivalent to 273 tons of CO2</a:t>
            </a:r>
            <a:endParaRPr/>
          </a:p>
          <a:p>
            <a:pPr marL="228600" marR="0" lvl="0" indent="-101600" algn="just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0" name="Google Shape;50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454" y="3793377"/>
            <a:ext cx="7841129" cy="2274293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5"/>
          <p:cNvSpPr txBox="1"/>
          <p:nvPr/>
        </p:nvSpPr>
        <p:spPr>
          <a:xfrm>
            <a:off x="5621596" y="904826"/>
            <a:ext cx="6492955" cy="2325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CO2e (CO2 Equivalents) is a unit of measurement used to compare emissions from different greenhouse gases according to their GWP by converting the amount of gas into an equivalent amount of CO2.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986" y="1642187"/>
            <a:ext cx="5661014" cy="4391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89306" y="1651518"/>
            <a:ext cx="6002694" cy="4382277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6"/>
          <p:cNvSpPr txBox="1"/>
          <p:nvPr/>
        </p:nvSpPr>
        <p:spPr>
          <a:xfrm>
            <a:off x="2887533" y="5921828"/>
            <a:ext cx="1704564" cy="496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Picture 1 </a:t>
            </a:r>
            <a:endParaRPr/>
          </a:p>
        </p:txBody>
      </p:sp>
      <p:sp>
        <p:nvSpPr>
          <p:cNvPr id="509" name="Google Shape;509;p6"/>
          <p:cNvSpPr txBox="1"/>
          <p:nvPr/>
        </p:nvSpPr>
        <p:spPr>
          <a:xfrm>
            <a:off x="8528811" y="5934691"/>
            <a:ext cx="136469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1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Picture 2 </a:t>
            </a:r>
            <a:endParaRPr/>
          </a:p>
        </p:txBody>
      </p:sp>
      <p:sp>
        <p:nvSpPr>
          <p:cNvPr id="510" name="Google Shape;510;p6"/>
          <p:cNvSpPr txBox="1"/>
          <p:nvPr/>
        </p:nvSpPr>
        <p:spPr>
          <a:xfrm>
            <a:off x="293501" y="926467"/>
            <a:ext cx="11402452" cy="484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 you please list the emission sources and sinks shown in the below pictures?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6"/>
          <p:cNvSpPr txBox="1"/>
          <p:nvPr/>
        </p:nvSpPr>
        <p:spPr>
          <a:xfrm>
            <a:off x="0" y="20986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DISCUSS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" name="Google Shape;517;p7"/>
          <p:cNvGrpSpPr/>
          <p:nvPr/>
        </p:nvGrpSpPr>
        <p:grpSpPr>
          <a:xfrm>
            <a:off x="3335464" y="1553834"/>
            <a:ext cx="5643139" cy="4757317"/>
            <a:chOff x="3022369" y="11807"/>
            <a:chExt cx="5643139" cy="4757317"/>
          </a:xfrm>
        </p:grpSpPr>
        <p:sp>
          <p:nvSpPr>
            <p:cNvPr id="518" name="Google Shape;518;p7"/>
            <p:cNvSpPr/>
            <p:nvPr/>
          </p:nvSpPr>
          <p:spPr>
            <a:xfrm>
              <a:off x="4988366" y="1602170"/>
              <a:ext cx="1738496" cy="1623971"/>
            </a:xfrm>
            <a:prstGeom prst="ellipse">
              <a:avLst/>
            </a:prstGeom>
            <a:solidFill>
              <a:srgbClr val="0070C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7"/>
            <p:cNvSpPr txBox="1"/>
            <p:nvPr/>
          </p:nvSpPr>
          <p:spPr>
            <a:xfrm>
              <a:off x="5242963" y="1839995"/>
              <a:ext cx="1229302" cy="11483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Principle</a:t>
              </a:r>
              <a:endParaRPr/>
            </a:p>
          </p:txBody>
        </p:sp>
        <p:sp>
          <p:nvSpPr>
            <p:cNvPr id="520" name="Google Shape;520;p7"/>
            <p:cNvSpPr/>
            <p:nvPr/>
          </p:nvSpPr>
          <p:spPr>
            <a:xfrm rot="-5435532">
              <a:off x="5739284" y="1256227"/>
              <a:ext cx="150451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7"/>
            <p:cNvSpPr txBox="1"/>
            <p:nvPr/>
          </p:nvSpPr>
          <p:spPr>
            <a:xfrm rot="5364468">
              <a:off x="5762085" y="1364035"/>
              <a:ext cx="105316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7"/>
            <p:cNvSpPr/>
            <p:nvPr/>
          </p:nvSpPr>
          <p:spPr>
            <a:xfrm>
              <a:off x="5089281" y="11807"/>
              <a:ext cx="1500508" cy="1306570"/>
            </a:xfrm>
            <a:prstGeom prst="ellipse">
              <a:avLst/>
            </a:prstGeom>
            <a:solidFill>
              <a:srgbClr val="C0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7"/>
            <p:cNvSpPr txBox="1"/>
            <p:nvPr/>
          </p:nvSpPr>
          <p:spPr>
            <a:xfrm>
              <a:off x="5309025" y="203150"/>
              <a:ext cx="1061020" cy="923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4.1 </a:t>
              </a: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Summary</a:t>
              </a:r>
              <a:endParaRPr/>
            </a:p>
          </p:txBody>
        </p:sp>
        <p:sp>
          <p:nvSpPr>
            <p:cNvPr id="524" name="Google Shape;524;p7"/>
            <p:cNvSpPr/>
            <p:nvPr/>
          </p:nvSpPr>
          <p:spPr>
            <a:xfrm rot="-1704006">
              <a:off x="6678070" y="1697017"/>
              <a:ext cx="223462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7"/>
            <p:cNvSpPr txBox="1"/>
            <p:nvPr/>
          </p:nvSpPr>
          <p:spPr>
            <a:xfrm rot="-1704006">
              <a:off x="6682104" y="1798202"/>
              <a:ext cx="156423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7"/>
            <p:cNvSpPr/>
            <p:nvPr/>
          </p:nvSpPr>
          <p:spPr>
            <a:xfrm>
              <a:off x="6782282" y="790850"/>
              <a:ext cx="1836725" cy="1253557"/>
            </a:xfrm>
            <a:prstGeom prst="ellipse">
              <a:avLst/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7"/>
            <p:cNvSpPr txBox="1"/>
            <p:nvPr/>
          </p:nvSpPr>
          <p:spPr>
            <a:xfrm>
              <a:off x="7051264" y="974429"/>
              <a:ext cx="1298761" cy="886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4.2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Relevance</a:t>
              </a:r>
              <a:endParaRPr/>
            </a:p>
          </p:txBody>
        </p:sp>
        <p:sp>
          <p:nvSpPr>
            <p:cNvPr id="528" name="Google Shape;528;p7"/>
            <p:cNvSpPr/>
            <p:nvPr/>
          </p:nvSpPr>
          <p:spPr>
            <a:xfrm rot="1400202">
              <a:off x="6685980" y="2583295"/>
              <a:ext cx="115267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7"/>
            <p:cNvSpPr txBox="1"/>
            <p:nvPr/>
          </p:nvSpPr>
          <p:spPr>
            <a:xfrm rot="1400202">
              <a:off x="6687394" y="2661688"/>
              <a:ext cx="80687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7"/>
            <p:cNvSpPr/>
            <p:nvPr/>
          </p:nvSpPr>
          <p:spPr>
            <a:xfrm>
              <a:off x="6672841" y="2566427"/>
              <a:ext cx="1992667" cy="1258571"/>
            </a:xfrm>
            <a:prstGeom prst="ellipse">
              <a:avLst/>
            </a:prstGeom>
            <a:solidFill>
              <a:srgbClr val="FFC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7"/>
            <p:cNvSpPr txBox="1"/>
            <p:nvPr/>
          </p:nvSpPr>
          <p:spPr>
            <a:xfrm>
              <a:off x="6964660" y="2750740"/>
              <a:ext cx="1409029" cy="8899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4.3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Completeness</a:t>
              </a:r>
              <a:endParaRPr/>
            </a:p>
          </p:txBody>
        </p:sp>
        <p:sp>
          <p:nvSpPr>
            <p:cNvPr id="532" name="Google Shape;532;p7"/>
            <p:cNvSpPr/>
            <p:nvPr/>
          </p:nvSpPr>
          <p:spPr>
            <a:xfrm rot="5607198">
              <a:off x="5703483" y="3184870"/>
              <a:ext cx="189527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7"/>
            <p:cNvSpPr txBox="1"/>
            <p:nvPr/>
          </p:nvSpPr>
          <p:spPr>
            <a:xfrm rot="-5192802">
              <a:off x="5733624" y="3241735"/>
              <a:ext cx="132669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7"/>
            <p:cNvSpPr/>
            <p:nvPr/>
          </p:nvSpPr>
          <p:spPr>
            <a:xfrm>
              <a:off x="5091790" y="3580927"/>
              <a:ext cx="1319131" cy="1188197"/>
            </a:xfrm>
            <a:prstGeom prst="ellipse">
              <a:avLst/>
            </a:prstGeom>
            <a:solidFill>
              <a:srgbClr val="92D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7"/>
            <p:cNvSpPr txBox="1"/>
            <p:nvPr/>
          </p:nvSpPr>
          <p:spPr>
            <a:xfrm>
              <a:off x="5284972" y="3754934"/>
              <a:ext cx="932767" cy="8401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4.4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Accuracy</a:t>
              </a:r>
              <a:endParaRPr/>
            </a:p>
          </p:txBody>
        </p:sp>
        <p:sp>
          <p:nvSpPr>
            <p:cNvPr id="536" name="Google Shape;536;p7"/>
            <p:cNvSpPr/>
            <p:nvPr/>
          </p:nvSpPr>
          <p:spPr>
            <a:xfrm rot="8989812">
              <a:off x="4907790" y="2705510"/>
              <a:ext cx="164049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7"/>
            <p:cNvSpPr txBox="1"/>
            <p:nvPr/>
          </p:nvSpPr>
          <p:spPr>
            <a:xfrm rot="-1810188">
              <a:off x="4953672" y="2778385"/>
              <a:ext cx="114834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8" name="Google Shape;538;p7"/>
            <p:cNvSpPr/>
            <p:nvPr/>
          </p:nvSpPr>
          <p:spPr>
            <a:xfrm>
              <a:off x="3220634" y="2800942"/>
              <a:ext cx="1873742" cy="1203001"/>
            </a:xfrm>
            <a:prstGeom prst="ellipse">
              <a:avLst/>
            </a:prstGeom>
            <a:solidFill>
              <a:srgbClr val="00B05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7"/>
            <p:cNvSpPr txBox="1"/>
            <p:nvPr/>
          </p:nvSpPr>
          <p:spPr>
            <a:xfrm>
              <a:off x="3495037" y="2977117"/>
              <a:ext cx="1324936" cy="8506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4.5 </a:t>
              </a:r>
              <a:r>
                <a:rPr lang="en-US" sz="1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Consistency</a:t>
              </a:r>
              <a:endParaRPr/>
            </a:p>
          </p:txBody>
        </p:sp>
        <p:sp>
          <p:nvSpPr>
            <p:cNvPr id="540" name="Google Shape;540;p7"/>
            <p:cNvSpPr/>
            <p:nvPr/>
          </p:nvSpPr>
          <p:spPr>
            <a:xfrm rot="-8896302">
              <a:off x="4874683" y="1655722"/>
              <a:ext cx="201889" cy="42620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7ABC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7"/>
            <p:cNvSpPr txBox="1"/>
            <p:nvPr/>
          </p:nvSpPr>
          <p:spPr>
            <a:xfrm rot="1903698">
              <a:off x="4930724" y="1756890"/>
              <a:ext cx="141322" cy="255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7"/>
            <p:cNvSpPr/>
            <p:nvPr/>
          </p:nvSpPr>
          <p:spPr>
            <a:xfrm>
              <a:off x="3022369" y="686861"/>
              <a:ext cx="2110652" cy="1253557"/>
            </a:xfrm>
            <a:prstGeom prst="ellipse">
              <a:avLst/>
            </a:prstGeom>
            <a:solidFill>
              <a:srgbClr val="FF000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7"/>
            <p:cNvSpPr txBox="1"/>
            <p:nvPr/>
          </p:nvSpPr>
          <p:spPr>
            <a:xfrm>
              <a:off x="3331467" y="870440"/>
              <a:ext cx="1492456" cy="886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4.6 </a:t>
              </a:r>
              <a:r>
                <a:rPr lang="en-US" sz="16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Transperency</a:t>
              </a:r>
              <a:endPara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4" name="Google Shape;544;p7"/>
          <p:cNvSpPr txBox="1"/>
          <p:nvPr/>
        </p:nvSpPr>
        <p:spPr>
          <a:xfrm>
            <a:off x="76655" y="-26409"/>
            <a:ext cx="11971910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Principles of GHG inventory</a:t>
            </a:r>
            <a:endParaRPr/>
          </a:p>
        </p:txBody>
      </p:sp>
      <p:sp>
        <p:nvSpPr>
          <p:cNvPr id="545" name="Google Shape;545;p7"/>
          <p:cNvSpPr txBox="1"/>
          <p:nvPr/>
        </p:nvSpPr>
        <p:spPr>
          <a:xfrm>
            <a:off x="76656" y="772587"/>
            <a:ext cx="1207336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of principles to ensure that the information related to greenhouse gases is a truthful and fair report.</a:t>
            </a:r>
            <a:endParaRPr/>
          </a:p>
        </p:txBody>
      </p:sp>
      <p:sp>
        <p:nvSpPr>
          <p:cNvPr id="546" name="Google Shape;546;p7"/>
          <p:cNvSpPr txBox="1"/>
          <p:nvPr/>
        </p:nvSpPr>
        <p:spPr>
          <a:xfrm>
            <a:off x="8600141" y="1374660"/>
            <a:ext cx="3448424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Relevance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Selecting greenhouse gas sources, data, and methods that are suitable for the needs of the users.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7"/>
          <p:cNvSpPr txBox="1"/>
          <p:nvPr/>
        </p:nvSpPr>
        <p:spPr>
          <a:xfrm>
            <a:off x="8671860" y="3274794"/>
            <a:ext cx="3443484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Completeness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Including all relevant greenhouse gas emissions and removals.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7"/>
          <p:cNvSpPr txBox="1"/>
          <p:nvPr/>
        </p:nvSpPr>
        <p:spPr>
          <a:xfrm>
            <a:off x="8632244" y="4761974"/>
            <a:ext cx="3443483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Accuracy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Minimizing deviations and uncertainties to the extent feasible.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7"/>
          <p:cNvSpPr txBox="1"/>
          <p:nvPr/>
        </p:nvSpPr>
        <p:spPr>
          <a:xfrm>
            <a:off x="76656" y="4449374"/>
            <a:ext cx="366133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Consistency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Enables meaningful comparisons in information related to greenhouse gases.</a:t>
            </a:r>
            <a:endParaRPr/>
          </a:p>
        </p:txBody>
      </p:sp>
      <p:sp>
        <p:nvSpPr>
          <p:cNvPr id="550" name="Google Shape;550;p7"/>
          <p:cNvSpPr txBox="1"/>
          <p:nvPr/>
        </p:nvSpPr>
        <p:spPr>
          <a:xfrm>
            <a:off x="76655" y="1746906"/>
            <a:ext cx="3515205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Transparency</a:t>
            </a: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Disclosing complete and relevant information related to greenhouse gases, allowing intended users to make decisions with reasonable confidence.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8"/>
          <p:cNvSpPr txBox="1"/>
          <p:nvPr/>
        </p:nvSpPr>
        <p:spPr>
          <a:xfrm>
            <a:off x="54345" y="-36095"/>
            <a:ext cx="12137655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Boundary</a:t>
            </a:r>
            <a:endParaRPr/>
          </a:p>
        </p:txBody>
      </p:sp>
      <p:sp>
        <p:nvSpPr>
          <p:cNvPr id="557" name="Google Shape;557;p8"/>
          <p:cNvSpPr txBox="1"/>
          <p:nvPr/>
        </p:nvSpPr>
        <p:spPr>
          <a:xfrm>
            <a:off x="245826" y="1386444"/>
            <a:ext cx="5316774" cy="3557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Organizational boundaries: A group of activities or facilities where an organization exercises operational/financial control or ownership.</a:t>
            </a:r>
            <a:endParaRPr/>
          </a:p>
        </p:txBody>
      </p:sp>
      <p:pic>
        <p:nvPicPr>
          <p:cNvPr id="558" name="Google Shape;55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2601" y="1122132"/>
            <a:ext cx="6407542" cy="4803208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8"/>
          <p:cNvSpPr txBox="1"/>
          <p:nvPr/>
        </p:nvSpPr>
        <p:spPr>
          <a:xfrm>
            <a:off x="245826" y="3455856"/>
            <a:ext cx="5316774" cy="42193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Reporting boundaries: A group of greenhouse gas emissions or removals reported from within the organizational boundaries, as well as significant indirect emissions.</a:t>
            </a:r>
            <a:endParaRPr/>
          </a:p>
        </p:txBody>
      </p:sp>
      <p:sp>
        <p:nvSpPr>
          <p:cNvPr id="560" name="Google Shape;560;p8"/>
          <p:cNvSpPr/>
          <p:nvPr/>
        </p:nvSpPr>
        <p:spPr>
          <a:xfrm>
            <a:off x="7248335" y="1394356"/>
            <a:ext cx="1163053" cy="28875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Farm</a:t>
            </a:r>
            <a:endParaRPr/>
          </a:p>
        </p:txBody>
      </p:sp>
      <p:sp>
        <p:nvSpPr>
          <p:cNvPr id="561" name="Google Shape;561;p8"/>
          <p:cNvSpPr/>
          <p:nvPr/>
        </p:nvSpPr>
        <p:spPr>
          <a:xfrm>
            <a:off x="5712044" y="1833205"/>
            <a:ext cx="882316" cy="3850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Supplier</a:t>
            </a:r>
            <a:endParaRPr/>
          </a:p>
        </p:txBody>
      </p:sp>
      <p:sp>
        <p:nvSpPr>
          <p:cNvPr id="562" name="Google Shape;562;p8"/>
          <p:cNvSpPr/>
          <p:nvPr/>
        </p:nvSpPr>
        <p:spPr>
          <a:xfrm>
            <a:off x="5639273" y="4558549"/>
            <a:ext cx="1027859" cy="3850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Warehousing</a:t>
            </a:r>
            <a:endParaRPr/>
          </a:p>
        </p:txBody>
      </p:sp>
      <p:sp>
        <p:nvSpPr>
          <p:cNvPr id="563" name="Google Shape;563;p8"/>
          <p:cNvSpPr/>
          <p:nvPr/>
        </p:nvSpPr>
        <p:spPr>
          <a:xfrm>
            <a:off x="5752364" y="5361292"/>
            <a:ext cx="861060" cy="3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</a:t>
            </a:r>
            <a:endParaRPr/>
          </a:p>
        </p:txBody>
      </p:sp>
      <p:sp>
        <p:nvSpPr>
          <p:cNvPr id="564" name="Google Shape;564;p8"/>
          <p:cNvSpPr/>
          <p:nvPr/>
        </p:nvSpPr>
        <p:spPr>
          <a:xfrm>
            <a:off x="9911556" y="5197040"/>
            <a:ext cx="1798320" cy="4414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sale service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9"/>
          <p:cNvSpPr txBox="1"/>
          <p:nvPr/>
        </p:nvSpPr>
        <p:spPr>
          <a:xfrm>
            <a:off x="156730" y="-5475"/>
            <a:ext cx="11793886" cy="76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1528156" marR="0" lvl="0" indent="-152815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Organizational boundary</a:t>
            </a:r>
            <a:endParaRPr/>
          </a:p>
        </p:txBody>
      </p:sp>
      <p:sp>
        <p:nvSpPr>
          <p:cNvPr id="571" name="Google Shape;571;p9"/>
          <p:cNvSpPr txBox="1"/>
          <p:nvPr/>
        </p:nvSpPr>
        <p:spPr>
          <a:xfrm>
            <a:off x="317577" y="906810"/>
            <a:ext cx="11633039" cy="74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❑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are two approaches..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❖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Approach 1: Control: Operational control or financial control..</a:t>
            </a:r>
            <a:endParaRPr/>
          </a:p>
        </p:txBody>
      </p:sp>
      <p:sp>
        <p:nvSpPr>
          <p:cNvPr id="572" name="Google Shape;572;p9"/>
          <p:cNvSpPr txBox="1"/>
          <p:nvPr/>
        </p:nvSpPr>
        <p:spPr>
          <a:xfrm>
            <a:off x="125684" y="5508080"/>
            <a:ext cx="1163303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✔"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organization is responsible for all greenhouse gas emissions and/or removals from facilities over which it has financial or operational control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9"/>
          <p:cNvSpPr/>
          <p:nvPr/>
        </p:nvSpPr>
        <p:spPr>
          <a:xfrm>
            <a:off x="4703482" y="1775114"/>
            <a:ext cx="2303246" cy="1328658"/>
          </a:xfrm>
          <a:prstGeom prst="ellipse">
            <a:avLst/>
          </a:prstGeom>
          <a:solidFill>
            <a:srgbClr val="FF000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Kiểm soát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9"/>
          <p:cNvSpPr/>
          <p:nvPr/>
        </p:nvSpPr>
        <p:spPr>
          <a:xfrm>
            <a:off x="125684" y="4318823"/>
            <a:ext cx="5035826" cy="1053275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 w="9525" cap="flat" cmpd="sng">
            <a:solidFill>
              <a:srgbClr val="81C2C8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9"/>
          <p:cNvSpPr/>
          <p:nvPr/>
        </p:nvSpPr>
        <p:spPr>
          <a:xfrm>
            <a:off x="6878356" y="4304393"/>
            <a:ext cx="4996068" cy="1053276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9"/>
          <p:cNvSpPr/>
          <p:nvPr/>
        </p:nvSpPr>
        <p:spPr>
          <a:xfrm>
            <a:off x="1144494" y="2930186"/>
            <a:ext cx="2303246" cy="1328658"/>
          </a:xfrm>
          <a:prstGeom prst="ellipse">
            <a:avLst/>
          </a:prstGeom>
          <a:solidFill>
            <a:srgbClr val="FFC00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Vận hành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9"/>
          <p:cNvSpPr/>
          <p:nvPr/>
        </p:nvSpPr>
        <p:spPr>
          <a:xfrm>
            <a:off x="8352118" y="2978801"/>
            <a:ext cx="2303246" cy="1328658"/>
          </a:xfrm>
          <a:prstGeom prst="ellipse">
            <a:avLst/>
          </a:prstGeom>
          <a:solidFill>
            <a:srgbClr val="0070C0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Tài chính</a:t>
            </a:r>
            <a:endParaRPr sz="2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78" name="Google Shape;578;p9"/>
          <p:cNvCxnSpPr/>
          <p:nvPr/>
        </p:nvCxnSpPr>
        <p:spPr>
          <a:xfrm flipH="1">
            <a:off x="3399859" y="2563958"/>
            <a:ext cx="1314823" cy="829686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cxnSp>
        <p:nvCxnSpPr>
          <p:cNvPr id="579" name="Google Shape;579;p9"/>
          <p:cNvCxnSpPr>
            <a:endCxn id="577" idx="1"/>
          </p:cNvCxnSpPr>
          <p:nvPr/>
        </p:nvCxnSpPr>
        <p:spPr>
          <a:xfrm>
            <a:off x="6970121" y="2578478"/>
            <a:ext cx="1719300" cy="594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sp>
        <p:nvSpPr>
          <p:cNvPr id="580" name="Google Shape;580;p9"/>
          <p:cNvSpPr txBox="1"/>
          <p:nvPr/>
        </p:nvSpPr>
        <p:spPr>
          <a:xfrm>
            <a:off x="703384" y="4409255"/>
            <a:ext cx="4239417" cy="962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organization has the authority to establish and implement its operational policies at the activity level.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9"/>
          <p:cNvSpPr txBox="1"/>
          <p:nvPr/>
        </p:nvSpPr>
        <p:spPr>
          <a:xfrm>
            <a:off x="7356889" y="4367438"/>
            <a:ext cx="4293704" cy="988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organization has the ability to direct the financial and operational policies of the operation. </a:t>
            </a:r>
            <a:endParaRPr/>
          </a:p>
        </p:txBody>
      </p:sp>
      <p:sp>
        <p:nvSpPr>
          <p:cNvPr id="582" name="Google Shape;582;p9"/>
          <p:cNvSpPr/>
          <p:nvPr/>
        </p:nvSpPr>
        <p:spPr>
          <a:xfrm>
            <a:off x="1426866" y="3393644"/>
            <a:ext cx="1798655" cy="59555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Operation</a:t>
            </a:r>
            <a:endParaRPr/>
          </a:p>
        </p:txBody>
      </p:sp>
      <p:sp>
        <p:nvSpPr>
          <p:cNvPr id="583" name="Google Shape;583;p9"/>
          <p:cNvSpPr/>
          <p:nvPr/>
        </p:nvSpPr>
        <p:spPr>
          <a:xfrm>
            <a:off x="5044273" y="2190541"/>
            <a:ext cx="1607736" cy="594934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Control</a:t>
            </a:r>
            <a:endParaRPr/>
          </a:p>
        </p:txBody>
      </p:sp>
      <p:sp>
        <p:nvSpPr>
          <p:cNvPr id="584" name="Google Shape;584;p9"/>
          <p:cNvSpPr/>
          <p:nvPr/>
        </p:nvSpPr>
        <p:spPr>
          <a:xfrm>
            <a:off x="8762163" y="3429000"/>
            <a:ext cx="1517301" cy="628476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853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6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Finance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3663</Words>
  <Application>Microsoft Macintosh PowerPoint</Application>
  <PresentationFormat>Widescreen</PresentationFormat>
  <Paragraphs>499</Paragraphs>
  <Slides>48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Fira Sans Extra Condensed</vt:lpstr>
      <vt:lpstr>Calibri</vt:lpstr>
      <vt:lpstr>Noto Sans Symbols</vt:lpstr>
      <vt:lpstr>Wingdings</vt:lpstr>
      <vt:lpstr>arial</vt:lpstr>
      <vt:lpstr>Energy Saving Infographics by Slidesgo</vt:lpstr>
      <vt:lpstr>PowerPoint Presentation</vt:lpstr>
      <vt:lpstr>Terminology and definitions</vt:lpstr>
      <vt:lpstr>Source of GHG emissions</vt:lpstr>
      <vt:lpstr>Source of GHG emissions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Steps to implement greenhouse gas inventory</vt:lpstr>
      <vt:lpstr>Greenhouse gas inventory reference documents</vt:lpstr>
      <vt:lpstr>PowerPoint Presentation</vt:lpstr>
      <vt:lpstr>Guidelines for greenhouse gas inventory</vt:lpstr>
      <vt:lpstr>Guidelines for greenhouse gas inventory</vt:lpstr>
      <vt:lpstr>Guidelines for greenhouse gas inventory</vt:lpstr>
      <vt:lpstr>Guidelines for greenhouse gas inventory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PowerPoint Presentation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Practice exercises</vt:lpstr>
      <vt:lpstr>PowerPoint Presentation</vt:lpstr>
      <vt:lpstr>PowerPoint Presentation</vt:lpstr>
      <vt:lpstr>PowerPoint Presentation</vt:lpstr>
      <vt:lpstr>      Greenhouse gas inventory report</vt:lpstr>
      <vt:lpstr>PowerPoint Presentation</vt:lpstr>
      <vt:lpstr>Measurement, Reporting, and Verification (MRV) of GHG reduction activities</vt:lpstr>
      <vt:lpstr>Roadmap for CBAM application (1)</vt:lpstr>
      <vt:lpstr>Roadmap for CBAM application (2)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opi009</dc:creator>
  <cp:lastModifiedBy>823417-Nguyễn Mạnh Hùng</cp:lastModifiedBy>
  <cp:revision>5</cp:revision>
  <dcterms:created xsi:type="dcterms:W3CDTF">2010-03-01T03:06:52Z</dcterms:created>
  <dcterms:modified xsi:type="dcterms:W3CDTF">2025-05-06T09:06:31Z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2035921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