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ms-powerpoint.comments+xml" PartName="/ppt/comments/modernComment_6EC_E302E554.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4.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4971" r:id="rId1"/>
  </p:sldMasterIdLst>
  <p:notesMasterIdLst>
    <p:notesMasterId r:id="rId52"/>
  </p:notesMasterIdLst>
  <p:handoutMasterIdLst>
    <p:handoutMasterId r:id="rId53"/>
  </p:handoutMasterIdLst>
  <p:sldIdLst>
    <p:sldId id="1772" r:id="rId2"/>
    <p:sldId id="614" r:id="rId3"/>
    <p:sldId id="679" r:id="rId4"/>
    <p:sldId id="713" r:id="rId5"/>
    <p:sldId id="714" r:id="rId6"/>
    <p:sldId id="680" r:id="rId7"/>
    <p:sldId id="1690" r:id="rId8"/>
    <p:sldId id="1733" r:id="rId9"/>
    <p:sldId id="1734" r:id="rId10"/>
    <p:sldId id="1736" r:id="rId11"/>
    <p:sldId id="1674" r:id="rId12"/>
    <p:sldId id="708" r:id="rId13"/>
    <p:sldId id="1677" r:id="rId14"/>
    <p:sldId id="1678" r:id="rId15"/>
    <p:sldId id="1679" r:id="rId16"/>
    <p:sldId id="1682" r:id="rId17"/>
    <p:sldId id="1683" r:id="rId18"/>
    <p:sldId id="1684" r:id="rId19"/>
    <p:sldId id="1685" r:id="rId20"/>
    <p:sldId id="1686" r:id="rId21"/>
    <p:sldId id="1687" r:id="rId22"/>
    <p:sldId id="1694" r:id="rId23"/>
    <p:sldId id="1688" r:id="rId24"/>
    <p:sldId id="1692" r:id="rId25"/>
    <p:sldId id="1693" r:id="rId26"/>
    <p:sldId id="1695" r:id="rId27"/>
    <p:sldId id="1696" r:id="rId28"/>
    <p:sldId id="1697" r:id="rId29"/>
    <p:sldId id="709" r:id="rId30"/>
    <p:sldId id="1699" r:id="rId31"/>
    <p:sldId id="1738" r:id="rId32"/>
    <p:sldId id="1702" r:id="rId33"/>
    <p:sldId id="1703" r:id="rId34"/>
    <p:sldId id="690" r:id="rId35"/>
    <p:sldId id="705" r:id="rId36"/>
    <p:sldId id="685" r:id="rId37"/>
    <p:sldId id="1704" r:id="rId38"/>
    <p:sldId id="643" r:id="rId39"/>
    <p:sldId id="1705" r:id="rId40"/>
    <p:sldId id="1773" r:id="rId41"/>
    <p:sldId id="702" r:id="rId42"/>
    <p:sldId id="707" r:id="rId43"/>
    <p:sldId id="1706" r:id="rId44"/>
    <p:sldId id="656" r:id="rId45"/>
    <p:sldId id="1708" r:id="rId46"/>
    <p:sldId id="1723" r:id="rId47"/>
    <p:sldId id="1724" r:id="rId48"/>
    <p:sldId id="1729" r:id="rId49"/>
    <p:sldId id="1707" r:id="rId50"/>
    <p:sldId id="1771" r:id="rId51"/>
  </p:sldIdLst>
  <p:sldSz cx="12192000" cy="6858000"/>
  <p:notesSz cx="6735763" cy="9866313"/>
  <p:embeddedFontLst>
    <p:embeddedFont>
      <p:font typeface="Fira Sans Extra Condensed" panose="020F0502020204030204" pitchFamily="34" charset="0"/>
      <p:regular r:id="rId54"/>
      <p:bold r:id="rId55"/>
      <p:italic r:id="rId56"/>
      <p:boldItalic r:id="rId57"/>
    </p:embeddedFont>
    <p:embeddedFont>
      <p:font typeface="Noto Sans" panose="020B0502040504020204" pitchFamily="34" charset="0"/>
      <p:regular r:id="rId58"/>
      <p:bold r:id="rId59"/>
      <p:italic r:id="rId60"/>
      <p:boldItalic r:id="rId61"/>
    </p:embeddedFont>
    <p:embeddedFont>
      <p:font typeface="Roboto" panose="02000000000000000000" pitchFamily="2" charset="0"/>
      <p:regular r:id="rId62"/>
      <p:bold r:id="rId63"/>
      <p:italic r:id="rId64"/>
      <p:boldItalic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481484-1C1C-3990-CBDE-9A94CBA4EAED}" name="823417-Nguyễn Mạnh Hùng" initials="" userId="S::823417@ftu.edu.vn::c3c82439-42a5-480f-88a6-ec2f0256d7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41" autoAdjust="0"/>
    <p:restoredTop sz="90378" autoAdjust="0"/>
  </p:normalViewPr>
  <p:slideViewPr>
    <p:cSldViewPr snapToGrid="0">
      <p:cViewPr varScale="1">
        <p:scale>
          <a:sx n="91" d="100"/>
          <a:sy n="91" d="100"/>
        </p:scale>
        <p:origin x="208" y="728"/>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0.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font" Target="fonts/font5.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font" Target="fonts/font9.fntdata"/><Relationship Id="rId7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7.fntdata"/><Relationship Id="rId65"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2.fntdata"/></Relationships>
</file>

<file path=ppt/comments/modernComment_6EC_E302E554.xml><?xml version="1.0" encoding="utf-8"?>
<p188:cmLst xmlns:a="http://schemas.openxmlformats.org/drawingml/2006/main" xmlns:r="http://schemas.openxmlformats.org/officeDocument/2006/relationships" xmlns:p188="http://schemas.microsoft.com/office/powerpoint/2018/8/main">
  <p188:cm id="{E64948DE-9404-4447-87E1-885088174E6F}" authorId="{43481484-1C1C-3990-CBDE-9A94CBA4EAED}" created="2025-05-07T02:44:25.423">
    <ac:deMkLst xmlns:ac="http://schemas.microsoft.com/office/drawing/2013/main/command">
      <pc:docMk xmlns:pc="http://schemas.microsoft.com/office/powerpoint/2013/main/command"/>
      <pc:sldMk xmlns:pc="http://schemas.microsoft.com/office/powerpoint/2013/main/command" cId="3808617812" sldId="1772"/>
      <ac:spMk id="19" creationId="{51A59E19-3193-DCA1-2BCB-CE0B961B72AF}"/>
    </ac:deMkLst>
    <p188:txBody>
      <a:bodyPr/>
      <a:lstStyle/>
      <a:p>
        <a:r>
          <a:rPr lang="en-VN"/>
          <a:t>From slide 6 onwards (excluding slides related to discussion questions):
- Revise the terminology related to energy policy, top management, management representative, energy management team, implementation and operation, monitoring, etc., to ensure consistency with the terminology used in ISO 50001.
- Rephrase some sentences to improve fluency and clarity without altering the original meaning of the submitted presentation.
- Add a new slide (slide 40) to clarify the roles and responsibilities of the participants in this training course.
- Add 1 to 3 more bullet points to slides 46, 44, 34, and 30.
</a:t>
        </a:r>
      </a:p>
    </p188:txBody>
  </p188:cm>
</p188:cmLst>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41FAE2-A4A6-4120-8CC7-59EC9B128F03}" type="doc">
      <dgm:prSet loTypeId="urn:microsoft.com/office/officeart/2005/8/layout/pyramid2" loCatId="pyramid" qsTypeId="urn:microsoft.com/office/officeart/2005/8/quickstyle/3d3" qsCatId="3D" csTypeId="urn:microsoft.com/office/officeart/2005/8/colors/accent2_4" csCatId="accent2" phldr="1"/>
      <dgm:spPr/>
    </dgm:pt>
    <dgm:pt modelId="{FF7202A3-49FC-46F2-AD65-9BAB7A7552AA}">
      <dgm:prSet phldrT="[Text]" custT="1"/>
      <dgm:spPr/>
      <dgm:t>
        <a:bodyPr/>
        <a:lstStyle/>
        <a:p>
          <a:r>
            <a:rPr lang="en-US" sz="2000" dirty="0">
              <a:latin typeface="+mn-lt"/>
              <a:cs typeface="Times New Roman" pitchFamily="18" charset="0"/>
            </a:rPr>
            <a:t>Energy Policy</a:t>
          </a:r>
        </a:p>
      </dgm:t>
    </dgm:pt>
    <dgm:pt modelId="{A8110938-4C69-4A91-8AF2-22575E6797A8}" type="parTrans" cxnId="{97497CFF-FCB1-478E-B3CC-E7768A1D8586}">
      <dgm:prSet/>
      <dgm:spPr/>
      <dgm:t>
        <a:bodyPr/>
        <a:lstStyle/>
        <a:p>
          <a:endParaRPr lang="en-US" sz="2000">
            <a:latin typeface="+mj-lt"/>
          </a:endParaRPr>
        </a:p>
      </dgm:t>
    </dgm:pt>
    <dgm:pt modelId="{C2AF5BE8-2C89-482A-A53F-23B5EB2ADE0C}" type="sibTrans" cxnId="{97497CFF-FCB1-478E-B3CC-E7768A1D8586}">
      <dgm:prSet/>
      <dgm:spPr/>
      <dgm:t>
        <a:bodyPr/>
        <a:lstStyle/>
        <a:p>
          <a:endParaRPr lang="en-US" sz="2000">
            <a:latin typeface="+mj-lt"/>
          </a:endParaRPr>
        </a:p>
      </dgm:t>
    </dgm:pt>
    <dgm:pt modelId="{74E62EA8-811B-4EC6-934E-C4DB7958BC8B}">
      <dgm:prSet phldrT="[Text]" custT="1"/>
      <dgm:spPr/>
      <dgm:t>
        <a:bodyPr/>
        <a:lstStyle/>
        <a:p>
          <a:r>
            <a:rPr lang="en-US" sz="2000" dirty="0">
              <a:latin typeface="+mn-lt"/>
              <a:cs typeface="Times New Roman" pitchFamily="18" charset="0"/>
            </a:rPr>
            <a:t>Procedures/Work Instructions</a:t>
          </a:r>
        </a:p>
      </dgm:t>
    </dgm:pt>
    <dgm:pt modelId="{34255634-2080-40D5-94C8-5E0136EC6635}" type="parTrans" cxnId="{F7CCBFE6-3386-4806-A32B-54579FA54E89}">
      <dgm:prSet/>
      <dgm:spPr/>
      <dgm:t>
        <a:bodyPr/>
        <a:lstStyle/>
        <a:p>
          <a:endParaRPr lang="en-US" sz="2000">
            <a:latin typeface="+mj-lt"/>
          </a:endParaRPr>
        </a:p>
      </dgm:t>
    </dgm:pt>
    <dgm:pt modelId="{A814E2AB-686E-4ED6-A33A-4290BEF3A56A}" type="sibTrans" cxnId="{F7CCBFE6-3386-4806-A32B-54579FA54E89}">
      <dgm:prSet/>
      <dgm:spPr/>
      <dgm:t>
        <a:bodyPr/>
        <a:lstStyle/>
        <a:p>
          <a:endParaRPr lang="en-US" sz="2000">
            <a:latin typeface="+mj-lt"/>
          </a:endParaRPr>
        </a:p>
      </dgm:t>
    </dgm:pt>
    <dgm:pt modelId="{21367F26-CE15-4A3C-9A72-42339ED1AC04}">
      <dgm:prSet phldrT="[Text]" custT="1"/>
      <dgm:spPr/>
      <dgm:t>
        <a:bodyPr/>
        <a:lstStyle/>
        <a:p>
          <a:r>
            <a:rPr lang="en-US" sz="2000" dirty="0">
              <a:latin typeface="+mn-lt"/>
              <a:cs typeface="Times New Roman" pitchFamily="18" charset="0"/>
            </a:rPr>
            <a:t>Forms/Records</a:t>
          </a:r>
        </a:p>
      </dgm:t>
    </dgm:pt>
    <dgm:pt modelId="{C7060194-6456-4AAC-88F1-D9E10C2B631D}" type="parTrans" cxnId="{E5DACFED-BDBC-4ACC-AE97-C03E1FF5667D}">
      <dgm:prSet/>
      <dgm:spPr/>
      <dgm:t>
        <a:bodyPr/>
        <a:lstStyle/>
        <a:p>
          <a:endParaRPr lang="en-US" sz="2000">
            <a:latin typeface="+mj-lt"/>
          </a:endParaRPr>
        </a:p>
      </dgm:t>
    </dgm:pt>
    <dgm:pt modelId="{121FE0FD-22D3-4BFB-97ED-F2080EF23AB3}" type="sibTrans" cxnId="{E5DACFED-BDBC-4ACC-AE97-C03E1FF5667D}">
      <dgm:prSet/>
      <dgm:spPr/>
      <dgm:t>
        <a:bodyPr/>
        <a:lstStyle/>
        <a:p>
          <a:endParaRPr lang="en-US" sz="2000">
            <a:latin typeface="+mj-lt"/>
          </a:endParaRPr>
        </a:p>
      </dgm:t>
    </dgm:pt>
    <dgm:pt modelId="{254E328D-F98E-488A-BEE1-D42A02172A9D}">
      <dgm:prSet phldrT="[Text]" custT="1"/>
      <dgm:spPr/>
      <dgm:t>
        <a:bodyPr/>
        <a:lstStyle/>
        <a:p>
          <a:r>
            <a:rPr lang="en-US" sz="2000" dirty="0">
              <a:latin typeface="+mn-lt"/>
              <a:cs typeface="Times New Roman" pitchFamily="18" charset="0"/>
            </a:rPr>
            <a:t>Action plans to achieve objectives/ project plan</a:t>
          </a:r>
        </a:p>
      </dgm:t>
    </dgm:pt>
    <dgm:pt modelId="{534A38C8-7BF6-46D3-8A5A-8CA0E2E2FBA0}" type="parTrans" cxnId="{2612553B-4750-46D6-AFBE-391097E6681E}">
      <dgm:prSet/>
      <dgm:spPr/>
      <dgm:t>
        <a:bodyPr/>
        <a:lstStyle/>
        <a:p>
          <a:endParaRPr lang="en-US" sz="2000">
            <a:latin typeface="+mj-lt"/>
          </a:endParaRPr>
        </a:p>
      </dgm:t>
    </dgm:pt>
    <dgm:pt modelId="{C1DB13C8-7126-4E4E-84CF-CBA691CDA740}" type="sibTrans" cxnId="{2612553B-4750-46D6-AFBE-391097E6681E}">
      <dgm:prSet/>
      <dgm:spPr/>
      <dgm:t>
        <a:bodyPr/>
        <a:lstStyle/>
        <a:p>
          <a:endParaRPr lang="en-US" sz="2000">
            <a:latin typeface="+mj-lt"/>
          </a:endParaRPr>
        </a:p>
      </dgm:t>
    </dgm:pt>
    <dgm:pt modelId="{B4FA6942-4E84-4642-8CC4-1399F17A7472}" type="pres">
      <dgm:prSet presAssocID="{A041FAE2-A4A6-4120-8CC7-59EC9B128F03}" presName="compositeShape" presStyleCnt="0">
        <dgm:presLayoutVars>
          <dgm:dir/>
          <dgm:resizeHandles/>
        </dgm:presLayoutVars>
      </dgm:prSet>
      <dgm:spPr/>
    </dgm:pt>
    <dgm:pt modelId="{6F112393-B5D1-4630-89F3-0728439E02D9}" type="pres">
      <dgm:prSet presAssocID="{A041FAE2-A4A6-4120-8CC7-59EC9B128F03}" presName="pyramid" presStyleLbl="node1" presStyleIdx="0" presStyleCnt="1" custScaleX="130982" custLinFactNeighborX="-4209" custLinFactNeighborY="-926"/>
      <dgm:spPr/>
    </dgm:pt>
    <dgm:pt modelId="{B03CA5D9-ABA3-4677-BCDF-BC55F352EB73}" type="pres">
      <dgm:prSet presAssocID="{A041FAE2-A4A6-4120-8CC7-59EC9B128F03}" presName="theList" presStyleCnt="0"/>
      <dgm:spPr/>
    </dgm:pt>
    <dgm:pt modelId="{56FDA00E-04F0-4D04-B6FC-BF6FB4B2D8E4}" type="pres">
      <dgm:prSet presAssocID="{FF7202A3-49FC-46F2-AD65-9BAB7A7552AA}" presName="aNode" presStyleLbl="fgAcc1" presStyleIdx="0" presStyleCnt="4" custScaleX="158253" custLinFactNeighborX="24430">
        <dgm:presLayoutVars>
          <dgm:bulletEnabled val="1"/>
        </dgm:presLayoutVars>
      </dgm:prSet>
      <dgm:spPr/>
    </dgm:pt>
    <dgm:pt modelId="{C6BCB61C-6FF3-4F5B-8833-6149FD4EE02C}" type="pres">
      <dgm:prSet presAssocID="{FF7202A3-49FC-46F2-AD65-9BAB7A7552AA}" presName="aSpace" presStyleCnt="0"/>
      <dgm:spPr/>
    </dgm:pt>
    <dgm:pt modelId="{812371B6-D280-49DE-BF06-26B5F187893F}" type="pres">
      <dgm:prSet presAssocID="{254E328D-F98E-488A-BEE1-D42A02172A9D}" presName="aNode" presStyleLbl="fgAcc1" presStyleIdx="1" presStyleCnt="4" custScaleX="157283" custLinFactNeighborX="24430">
        <dgm:presLayoutVars>
          <dgm:bulletEnabled val="1"/>
        </dgm:presLayoutVars>
      </dgm:prSet>
      <dgm:spPr/>
    </dgm:pt>
    <dgm:pt modelId="{EEB0C4BC-8D9A-4382-A22A-D115DB09A447}" type="pres">
      <dgm:prSet presAssocID="{254E328D-F98E-488A-BEE1-D42A02172A9D}" presName="aSpace" presStyleCnt="0"/>
      <dgm:spPr/>
    </dgm:pt>
    <dgm:pt modelId="{88722F79-E39B-4603-B023-7AEEB07629E0}" type="pres">
      <dgm:prSet presAssocID="{74E62EA8-811B-4EC6-934E-C4DB7958BC8B}" presName="aNode" presStyleLbl="fgAcc1" presStyleIdx="2" presStyleCnt="4" custScaleX="158253" custLinFactNeighborX="24430">
        <dgm:presLayoutVars>
          <dgm:bulletEnabled val="1"/>
        </dgm:presLayoutVars>
      </dgm:prSet>
      <dgm:spPr/>
    </dgm:pt>
    <dgm:pt modelId="{2A2CC533-CA8A-48A6-91B7-520F28401B6B}" type="pres">
      <dgm:prSet presAssocID="{74E62EA8-811B-4EC6-934E-C4DB7958BC8B}" presName="aSpace" presStyleCnt="0"/>
      <dgm:spPr/>
    </dgm:pt>
    <dgm:pt modelId="{0231429D-1781-458B-912E-D3380F536813}" type="pres">
      <dgm:prSet presAssocID="{21367F26-CE15-4A3C-9A72-42339ED1AC04}" presName="aNode" presStyleLbl="fgAcc1" presStyleIdx="3" presStyleCnt="4" custScaleX="158253" custLinFactNeighborX="24430">
        <dgm:presLayoutVars>
          <dgm:bulletEnabled val="1"/>
        </dgm:presLayoutVars>
      </dgm:prSet>
      <dgm:spPr/>
    </dgm:pt>
    <dgm:pt modelId="{CD563E24-DADB-4CF6-B667-AEA9B2621B08}" type="pres">
      <dgm:prSet presAssocID="{21367F26-CE15-4A3C-9A72-42339ED1AC04}" presName="aSpace" presStyleCnt="0"/>
      <dgm:spPr/>
    </dgm:pt>
  </dgm:ptLst>
  <dgm:cxnLst>
    <dgm:cxn modelId="{089FB234-1FC2-4F08-9532-5CCC3E957792}" type="presOf" srcId="{254E328D-F98E-488A-BEE1-D42A02172A9D}" destId="{812371B6-D280-49DE-BF06-26B5F187893F}" srcOrd="0" destOrd="0" presId="urn:microsoft.com/office/officeart/2005/8/layout/pyramid2"/>
    <dgm:cxn modelId="{2612553B-4750-46D6-AFBE-391097E6681E}" srcId="{A041FAE2-A4A6-4120-8CC7-59EC9B128F03}" destId="{254E328D-F98E-488A-BEE1-D42A02172A9D}" srcOrd="1" destOrd="0" parTransId="{534A38C8-7BF6-46D3-8A5A-8CA0E2E2FBA0}" sibTransId="{C1DB13C8-7126-4E4E-84CF-CBA691CDA740}"/>
    <dgm:cxn modelId="{05818F50-5DC8-41B9-ABA1-354431FC13AB}" type="presOf" srcId="{21367F26-CE15-4A3C-9A72-42339ED1AC04}" destId="{0231429D-1781-458B-912E-D3380F536813}" srcOrd="0" destOrd="0" presId="urn:microsoft.com/office/officeart/2005/8/layout/pyramid2"/>
    <dgm:cxn modelId="{5473B77F-05D0-4E85-A33A-748A1575F69E}" type="presOf" srcId="{A041FAE2-A4A6-4120-8CC7-59EC9B128F03}" destId="{B4FA6942-4E84-4642-8CC4-1399F17A7472}" srcOrd="0" destOrd="0" presId="urn:microsoft.com/office/officeart/2005/8/layout/pyramid2"/>
    <dgm:cxn modelId="{17B699DE-004F-4B99-AD83-B9F6C830FAA7}" type="presOf" srcId="{74E62EA8-811B-4EC6-934E-C4DB7958BC8B}" destId="{88722F79-E39B-4603-B023-7AEEB07629E0}" srcOrd="0" destOrd="0" presId="urn:microsoft.com/office/officeart/2005/8/layout/pyramid2"/>
    <dgm:cxn modelId="{F7CCBFE6-3386-4806-A32B-54579FA54E89}" srcId="{A041FAE2-A4A6-4120-8CC7-59EC9B128F03}" destId="{74E62EA8-811B-4EC6-934E-C4DB7958BC8B}" srcOrd="2" destOrd="0" parTransId="{34255634-2080-40D5-94C8-5E0136EC6635}" sibTransId="{A814E2AB-686E-4ED6-A33A-4290BEF3A56A}"/>
    <dgm:cxn modelId="{E5DACFED-BDBC-4ACC-AE97-C03E1FF5667D}" srcId="{A041FAE2-A4A6-4120-8CC7-59EC9B128F03}" destId="{21367F26-CE15-4A3C-9A72-42339ED1AC04}" srcOrd="3" destOrd="0" parTransId="{C7060194-6456-4AAC-88F1-D9E10C2B631D}" sibTransId="{121FE0FD-22D3-4BFB-97ED-F2080EF23AB3}"/>
    <dgm:cxn modelId="{979E98F1-26D4-44AB-87E7-C9C42D02C2A5}" type="presOf" srcId="{FF7202A3-49FC-46F2-AD65-9BAB7A7552AA}" destId="{56FDA00E-04F0-4D04-B6FC-BF6FB4B2D8E4}" srcOrd="0" destOrd="0" presId="urn:microsoft.com/office/officeart/2005/8/layout/pyramid2"/>
    <dgm:cxn modelId="{97497CFF-FCB1-478E-B3CC-E7768A1D8586}" srcId="{A041FAE2-A4A6-4120-8CC7-59EC9B128F03}" destId="{FF7202A3-49FC-46F2-AD65-9BAB7A7552AA}" srcOrd="0" destOrd="0" parTransId="{A8110938-4C69-4A91-8AF2-22575E6797A8}" sibTransId="{C2AF5BE8-2C89-482A-A53F-23B5EB2ADE0C}"/>
    <dgm:cxn modelId="{A40041F4-D953-4399-ADA0-8484422D430B}" type="presParOf" srcId="{B4FA6942-4E84-4642-8CC4-1399F17A7472}" destId="{6F112393-B5D1-4630-89F3-0728439E02D9}" srcOrd="0" destOrd="0" presId="urn:microsoft.com/office/officeart/2005/8/layout/pyramid2"/>
    <dgm:cxn modelId="{FAB6F7AF-3B93-44FC-81FC-E0EA2F68C8D5}" type="presParOf" srcId="{B4FA6942-4E84-4642-8CC4-1399F17A7472}" destId="{B03CA5D9-ABA3-4677-BCDF-BC55F352EB73}" srcOrd="1" destOrd="0" presId="urn:microsoft.com/office/officeart/2005/8/layout/pyramid2"/>
    <dgm:cxn modelId="{82B3A089-84B2-4CBA-8C97-1175B2D013F0}" type="presParOf" srcId="{B03CA5D9-ABA3-4677-BCDF-BC55F352EB73}" destId="{56FDA00E-04F0-4D04-B6FC-BF6FB4B2D8E4}" srcOrd="0" destOrd="0" presId="urn:microsoft.com/office/officeart/2005/8/layout/pyramid2"/>
    <dgm:cxn modelId="{13B9E002-4E76-4601-A469-D48A30834926}" type="presParOf" srcId="{B03CA5D9-ABA3-4677-BCDF-BC55F352EB73}" destId="{C6BCB61C-6FF3-4F5B-8833-6149FD4EE02C}" srcOrd="1" destOrd="0" presId="urn:microsoft.com/office/officeart/2005/8/layout/pyramid2"/>
    <dgm:cxn modelId="{5EE92D70-A33D-45A0-A6B0-890FD9EDF203}" type="presParOf" srcId="{B03CA5D9-ABA3-4677-BCDF-BC55F352EB73}" destId="{812371B6-D280-49DE-BF06-26B5F187893F}" srcOrd="2" destOrd="0" presId="urn:microsoft.com/office/officeart/2005/8/layout/pyramid2"/>
    <dgm:cxn modelId="{72128F40-1062-49FF-9FF9-DCB3B4F7D675}" type="presParOf" srcId="{B03CA5D9-ABA3-4677-BCDF-BC55F352EB73}" destId="{EEB0C4BC-8D9A-4382-A22A-D115DB09A447}" srcOrd="3" destOrd="0" presId="urn:microsoft.com/office/officeart/2005/8/layout/pyramid2"/>
    <dgm:cxn modelId="{7611DDE3-F30C-4E2E-8EE2-41B4958EE209}" type="presParOf" srcId="{B03CA5D9-ABA3-4677-BCDF-BC55F352EB73}" destId="{88722F79-E39B-4603-B023-7AEEB07629E0}" srcOrd="4" destOrd="0" presId="urn:microsoft.com/office/officeart/2005/8/layout/pyramid2"/>
    <dgm:cxn modelId="{277A3B98-E3FB-4BBB-8F3D-F2459A8D1D4A}" type="presParOf" srcId="{B03CA5D9-ABA3-4677-BCDF-BC55F352EB73}" destId="{2A2CC533-CA8A-48A6-91B7-520F28401B6B}" srcOrd="5" destOrd="0" presId="urn:microsoft.com/office/officeart/2005/8/layout/pyramid2"/>
    <dgm:cxn modelId="{7D0E1A10-1E4A-44AE-A6AE-7F1FF0A9DFAB}" type="presParOf" srcId="{B03CA5D9-ABA3-4677-BCDF-BC55F352EB73}" destId="{0231429D-1781-458B-912E-D3380F536813}" srcOrd="6" destOrd="0" presId="urn:microsoft.com/office/officeart/2005/8/layout/pyramid2"/>
    <dgm:cxn modelId="{5AE59B15-5C4E-4844-9972-33E9F780A11B}" type="presParOf" srcId="{B03CA5D9-ABA3-4677-BCDF-BC55F352EB73}" destId="{CD563E24-DADB-4CF6-B667-AEA9B2621B08}"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1AD2ED-EAF0-414D-B319-724EECBC907E}" type="doc">
      <dgm:prSet loTypeId="urn:microsoft.com/office/officeart/2005/8/layout/process3" loCatId="process" qsTypeId="urn:microsoft.com/office/officeart/2005/8/quickstyle/simple2" qsCatId="simple" csTypeId="urn:microsoft.com/office/officeart/2005/8/colors/colorful5" csCatId="colorful" phldr="1"/>
      <dgm:spPr/>
    </dgm:pt>
    <dgm:pt modelId="{8DFCDD12-125C-4E8D-BC5D-EE61179DDBF4}">
      <dgm:prSet phldrT="[Text]" custT="1"/>
      <dgm:spPr>
        <a:solidFill>
          <a:srgbClr val="CC7900"/>
        </a:solidFill>
      </dgm:spPr>
      <dgm:t>
        <a:bodyPr anchor="ctr"/>
        <a:lstStyle/>
        <a:p>
          <a:r>
            <a:rPr lang="en-US" sz="2000" dirty="0">
              <a:solidFill>
                <a:srgbClr val="FFFF00"/>
              </a:solidFill>
              <a:latin typeface="+mj-lt"/>
              <a:cs typeface="Times New Roman" pitchFamily="18" charset="0"/>
            </a:rPr>
            <a:t>Management procedure</a:t>
          </a:r>
        </a:p>
      </dgm:t>
    </dgm:pt>
    <dgm:pt modelId="{D1BD01C8-3660-4AA4-8054-91EE618E1E5D}" type="parTrans" cxnId="{D0746A86-776F-4539-AE8C-B5B2CDF26FA0}">
      <dgm:prSet/>
      <dgm:spPr/>
      <dgm:t>
        <a:bodyPr/>
        <a:lstStyle/>
        <a:p>
          <a:endParaRPr lang="en-US" sz="2800">
            <a:latin typeface="+mj-lt"/>
          </a:endParaRPr>
        </a:p>
      </dgm:t>
    </dgm:pt>
    <dgm:pt modelId="{807D2E79-8A3B-48BC-8AB6-0A2028BBF521}" type="sibTrans" cxnId="{D0746A86-776F-4539-AE8C-B5B2CDF26FA0}">
      <dgm:prSet/>
      <dgm:spPr>
        <a:solidFill>
          <a:srgbClr val="CC7900"/>
        </a:solidFill>
      </dgm:spPr>
      <dgm:t>
        <a:bodyPr/>
        <a:lstStyle/>
        <a:p>
          <a:endParaRPr lang="en-US" sz="2800">
            <a:latin typeface="+mj-lt"/>
          </a:endParaRPr>
        </a:p>
      </dgm:t>
    </dgm:pt>
    <dgm:pt modelId="{5A351D0C-4EEF-41B8-96C6-6E5ACD0C0F3D}">
      <dgm:prSet phldrT="[Text]" custT="1"/>
      <dgm:spPr/>
      <dgm:t>
        <a:bodyPr anchor="ctr"/>
        <a:lstStyle/>
        <a:p>
          <a:r>
            <a:rPr lang="en-US" sz="2000" dirty="0">
              <a:solidFill>
                <a:srgbClr val="FFFF00"/>
              </a:solidFill>
              <a:latin typeface="+mj-lt"/>
              <a:cs typeface="Times New Roman" pitchFamily="18" charset="0"/>
            </a:rPr>
            <a:t>Operational Control Process</a:t>
          </a:r>
        </a:p>
      </dgm:t>
    </dgm:pt>
    <dgm:pt modelId="{500F2E31-1BE3-4114-B1CA-EEC015CB05D4}" type="parTrans" cxnId="{E518DA16-F022-4CA0-BA3D-8F7EF0D8A593}">
      <dgm:prSet/>
      <dgm:spPr/>
      <dgm:t>
        <a:bodyPr/>
        <a:lstStyle/>
        <a:p>
          <a:endParaRPr lang="en-US" sz="2800">
            <a:latin typeface="+mj-lt"/>
          </a:endParaRPr>
        </a:p>
      </dgm:t>
    </dgm:pt>
    <dgm:pt modelId="{CC9F4A38-F3EC-4EFD-AF5A-CC161E75125B}" type="sibTrans" cxnId="{E518DA16-F022-4CA0-BA3D-8F7EF0D8A593}">
      <dgm:prSet/>
      <dgm:spPr/>
      <dgm:t>
        <a:bodyPr/>
        <a:lstStyle/>
        <a:p>
          <a:endParaRPr lang="en-US" sz="2800">
            <a:latin typeface="+mj-lt"/>
          </a:endParaRPr>
        </a:p>
      </dgm:t>
    </dgm:pt>
    <dgm:pt modelId="{0F5EC380-84E7-49C6-8938-C6CF06BC4F50}">
      <dgm:prSet phldrT="[Text]" custT="1"/>
      <dgm:spPr/>
      <dgm:t>
        <a:bodyPr/>
        <a:lstStyle/>
        <a:p>
          <a:r>
            <a:rPr lang="en-US" sz="2000" dirty="0">
              <a:latin typeface="+mj-lt"/>
              <a:cs typeface="Times New Roman" pitchFamily="18" charset="0"/>
            </a:rPr>
            <a:t>Example: Quality Management System Assessment Process</a:t>
          </a:r>
        </a:p>
      </dgm:t>
    </dgm:pt>
    <dgm:pt modelId="{1A0A1962-7452-4175-97AF-3B66CF0220FC}" type="parTrans" cxnId="{B08F4364-D1A9-45B8-94AF-5EEC6C3E6B9D}">
      <dgm:prSet/>
      <dgm:spPr/>
      <dgm:t>
        <a:bodyPr/>
        <a:lstStyle/>
        <a:p>
          <a:endParaRPr lang="en-US" sz="2800">
            <a:latin typeface="+mj-lt"/>
          </a:endParaRPr>
        </a:p>
      </dgm:t>
    </dgm:pt>
    <dgm:pt modelId="{C204AB05-5AD3-4174-9DF1-015AAC8549D6}" type="sibTrans" cxnId="{B08F4364-D1A9-45B8-94AF-5EEC6C3E6B9D}">
      <dgm:prSet/>
      <dgm:spPr/>
      <dgm:t>
        <a:bodyPr/>
        <a:lstStyle/>
        <a:p>
          <a:endParaRPr lang="en-US" sz="2800">
            <a:latin typeface="+mj-lt"/>
          </a:endParaRPr>
        </a:p>
      </dgm:t>
    </dgm:pt>
    <dgm:pt modelId="{0CD28B00-FE54-4BE0-BCD0-1B147D37B20C}">
      <dgm:prSet phldrT="[Text]" custT="1"/>
      <dgm:spPr/>
      <dgm:t>
        <a:bodyPr/>
        <a:lstStyle/>
        <a:p>
          <a:r>
            <a:rPr lang="en-US" sz="2000" b="0" baseline="0" dirty="0">
              <a:latin typeface="+mj-lt"/>
              <a:cs typeface="Times New Roman" pitchFamily="18" charset="0"/>
            </a:rPr>
            <a:t>Example: Managing the collection and analysis of energy consumption data</a:t>
          </a:r>
          <a:endParaRPr lang="en-US" sz="2000" dirty="0">
            <a:latin typeface="+mj-lt"/>
            <a:cs typeface="Times New Roman" pitchFamily="18" charset="0"/>
          </a:endParaRPr>
        </a:p>
      </dgm:t>
    </dgm:pt>
    <dgm:pt modelId="{6CFD3974-2616-473D-8ADA-66D22A578F5F}" type="parTrans" cxnId="{C37E3164-226D-435C-9E30-067D242B8A58}">
      <dgm:prSet/>
      <dgm:spPr/>
      <dgm:t>
        <a:bodyPr/>
        <a:lstStyle/>
        <a:p>
          <a:endParaRPr lang="en-US" sz="2800">
            <a:latin typeface="+mj-lt"/>
          </a:endParaRPr>
        </a:p>
      </dgm:t>
    </dgm:pt>
    <dgm:pt modelId="{8F5F243F-656E-4B6E-BE55-D5F28D5B2E28}" type="sibTrans" cxnId="{C37E3164-226D-435C-9E30-067D242B8A58}">
      <dgm:prSet/>
      <dgm:spPr/>
      <dgm:t>
        <a:bodyPr/>
        <a:lstStyle/>
        <a:p>
          <a:endParaRPr lang="en-US" sz="2800">
            <a:latin typeface="+mj-lt"/>
          </a:endParaRPr>
        </a:p>
      </dgm:t>
    </dgm:pt>
    <dgm:pt modelId="{DB02BA9B-109A-47A0-B555-75A3F7D58883}" type="pres">
      <dgm:prSet presAssocID="{F61AD2ED-EAF0-414D-B319-724EECBC907E}" presName="linearFlow" presStyleCnt="0">
        <dgm:presLayoutVars>
          <dgm:dir/>
          <dgm:animLvl val="lvl"/>
          <dgm:resizeHandles val="exact"/>
        </dgm:presLayoutVars>
      </dgm:prSet>
      <dgm:spPr/>
    </dgm:pt>
    <dgm:pt modelId="{E02443BC-0623-4348-8DEA-C5F8F78ACF49}" type="pres">
      <dgm:prSet presAssocID="{8DFCDD12-125C-4E8D-BC5D-EE61179DDBF4}" presName="composite" presStyleCnt="0"/>
      <dgm:spPr/>
    </dgm:pt>
    <dgm:pt modelId="{29BCEAD5-C66A-4837-A661-2C9E59F0B085}" type="pres">
      <dgm:prSet presAssocID="{8DFCDD12-125C-4E8D-BC5D-EE61179DDBF4}" presName="parTx" presStyleLbl="node1" presStyleIdx="0" presStyleCnt="2">
        <dgm:presLayoutVars>
          <dgm:chMax val="0"/>
          <dgm:chPref val="0"/>
          <dgm:bulletEnabled val="1"/>
        </dgm:presLayoutVars>
      </dgm:prSet>
      <dgm:spPr/>
    </dgm:pt>
    <dgm:pt modelId="{46D59AF8-3EDA-4587-8765-DCA0D6041A28}" type="pres">
      <dgm:prSet presAssocID="{8DFCDD12-125C-4E8D-BC5D-EE61179DDBF4}" presName="parSh" presStyleLbl="node1" presStyleIdx="0" presStyleCnt="2" custScaleY="77466" custLinFactNeighborX="19612" custLinFactNeighborY="3072"/>
      <dgm:spPr/>
    </dgm:pt>
    <dgm:pt modelId="{C26E7C83-C96D-4DE9-8F33-462B938CE1FF}" type="pres">
      <dgm:prSet presAssocID="{8DFCDD12-125C-4E8D-BC5D-EE61179DDBF4}" presName="desTx" presStyleLbl="fgAcc1" presStyleIdx="0" presStyleCnt="2" custScaleY="71469" custLinFactNeighborY="15116">
        <dgm:presLayoutVars>
          <dgm:bulletEnabled val="1"/>
        </dgm:presLayoutVars>
      </dgm:prSet>
      <dgm:spPr/>
    </dgm:pt>
    <dgm:pt modelId="{C09E1E98-E4AB-40E0-8297-07171C1EE597}" type="pres">
      <dgm:prSet presAssocID="{807D2E79-8A3B-48BC-8AB6-0A2028BBF521}" presName="sibTrans" presStyleLbl="sibTrans2D1" presStyleIdx="0" presStyleCnt="1" custLinFactNeighborX="2894" custLinFactNeighborY="-2989"/>
      <dgm:spPr/>
    </dgm:pt>
    <dgm:pt modelId="{527524C9-8F59-4AB7-8162-6B2D87E40D2E}" type="pres">
      <dgm:prSet presAssocID="{807D2E79-8A3B-48BC-8AB6-0A2028BBF521}" presName="connTx" presStyleLbl="sibTrans2D1" presStyleIdx="0" presStyleCnt="1"/>
      <dgm:spPr/>
    </dgm:pt>
    <dgm:pt modelId="{8E3D23A2-2263-48DA-B9ED-6C0ECDD1A2E8}" type="pres">
      <dgm:prSet presAssocID="{5A351D0C-4EEF-41B8-96C6-6E5ACD0C0F3D}" presName="composite" presStyleCnt="0"/>
      <dgm:spPr/>
    </dgm:pt>
    <dgm:pt modelId="{B8B3A260-CFD4-4B71-BB1E-C7A416BF7B52}" type="pres">
      <dgm:prSet presAssocID="{5A351D0C-4EEF-41B8-96C6-6E5ACD0C0F3D}" presName="parTx" presStyleLbl="node1" presStyleIdx="0" presStyleCnt="2">
        <dgm:presLayoutVars>
          <dgm:chMax val="0"/>
          <dgm:chPref val="0"/>
          <dgm:bulletEnabled val="1"/>
        </dgm:presLayoutVars>
      </dgm:prSet>
      <dgm:spPr/>
    </dgm:pt>
    <dgm:pt modelId="{5BE4E76F-2D06-46B5-B0DB-59B60B3A0F0A}" type="pres">
      <dgm:prSet presAssocID="{5A351D0C-4EEF-41B8-96C6-6E5ACD0C0F3D}" presName="parSh" presStyleLbl="node1" presStyleIdx="1" presStyleCnt="2" custScaleY="75257" custLinFactNeighborX="10532" custLinFactNeighborY="4099"/>
      <dgm:spPr/>
    </dgm:pt>
    <dgm:pt modelId="{C1E26926-6C2E-4C44-B6FB-4B0FDE8E736D}" type="pres">
      <dgm:prSet presAssocID="{5A351D0C-4EEF-41B8-96C6-6E5ACD0C0F3D}" presName="desTx" presStyleLbl="fgAcc1" presStyleIdx="1" presStyleCnt="2" custScaleY="72731" custLinFactNeighborX="-8963" custLinFactNeighborY="14368">
        <dgm:presLayoutVars>
          <dgm:bulletEnabled val="1"/>
        </dgm:presLayoutVars>
      </dgm:prSet>
      <dgm:spPr/>
    </dgm:pt>
  </dgm:ptLst>
  <dgm:cxnLst>
    <dgm:cxn modelId="{E518DA16-F022-4CA0-BA3D-8F7EF0D8A593}" srcId="{F61AD2ED-EAF0-414D-B319-724EECBC907E}" destId="{5A351D0C-4EEF-41B8-96C6-6E5ACD0C0F3D}" srcOrd="1" destOrd="0" parTransId="{500F2E31-1BE3-4114-B1CA-EEC015CB05D4}" sibTransId="{CC9F4A38-F3EC-4EFD-AF5A-CC161E75125B}"/>
    <dgm:cxn modelId="{A157571A-D57D-4A1B-97F3-E4D2CB6DB213}" type="presOf" srcId="{F61AD2ED-EAF0-414D-B319-724EECBC907E}" destId="{DB02BA9B-109A-47A0-B555-75A3F7D58883}" srcOrd="0" destOrd="0" presId="urn:microsoft.com/office/officeart/2005/8/layout/process3"/>
    <dgm:cxn modelId="{B30D811A-CF76-48F1-98E9-9536768409E0}" type="presOf" srcId="{5A351D0C-4EEF-41B8-96C6-6E5ACD0C0F3D}" destId="{B8B3A260-CFD4-4B71-BB1E-C7A416BF7B52}" srcOrd="0" destOrd="0" presId="urn:microsoft.com/office/officeart/2005/8/layout/process3"/>
    <dgm:cxn modelId="{A2678035-EBDD-4995-A1F5-62C38BEEF8D3}" type="presOf" srcId="{0F5EC380-84E7-49C6-8938-C6CF06BC4F50}" destId="{C26E7C83-C96D-4DE9-8F33-462B938CE1FF}" srcOrd="0" destOrd="0" presId="urn:microsoft.com/office/officeart/2005/8/layout/process3"/>
    <dgm:cxn modelId="{AA024249-F161-4C86-B30F-7A72F62A2F26}" type="presOf" srcId="{0CD28B00-FE54-4BE0-BCD0-1B147D37B20C}" destId="{C1E26926-6C2E-4C44-B6FB-4B0FDE8E736D}" srcOrd="0" destOrd="0" presId="urn:microsoft.com/office/officeart/2005/8/layout/process3"/>
    <dgm:cxn modelId="{803EF65B-97BB-403B-8E82-6CC4909584F1}" type="presOf" srcId="{807D2E79-8A3B-48BC-8AB6-0A2028BBF521}" destId="{527524C9-8F59-4AB7-8162-6B2D87E40D2E}" srcOrd="1" destOrd="0" presId="urn:microsoft.com/office/officeart/2005/8/layout/process3"/>
    <dgm:cxn modelId="{EF145D62-FC87-4F45-8108-288EF97D292F}" type="presOf" srcId="{5A351D0C-4EEF-41B8-96C6-6E5ACD0C0F3D}" destId="{5BE4E76F-2D06-46B5-B0DB-59B60B3A0F0A}" srcOrd="1" destOrd="0" presId="urn:microsoft.com/office/officeart/2005/8/layout/process3"/>
    <dgm:cxn modelId="{C37E3164-226D-435C-9E30-067D242B8A58}" srcId="{5A351D0C-4EEF-41B8-96C6-6E5ACD0C0F3D}" destId="{0CD28B00-FE54-4BE0-BCD0-1B147D37B20C}" srcOrd="0" destOrd="0" parTransId="{6CFD3974-2616-473D-8ADA-66D22A578F5F}" sibTransId="{8F5F243F-656E-4B6E-BE55-D5F28D5B2E28}"/>
    <dgm:cxn modelId="{B08F4364-D1A9-45B8-94AF-5EEC6C3E6B9D}" srcId="{8DFCDD12-125C-4E8D-BC5D-EE61179DDBF4}" destId="{0F5EC380-84E7-49C6-8938-C6CF06BC4F50}" srcOrd="0" destOrd="0" parTransId="{1A0A1962-7452-4175-97AF-3B66CF0220FC}" sibTransId="{C204AB05-5AD3-4174-9DF1-015AAC8549D6}"/>
    <dgm:cxn modelId="{8A3DEC74-FD35-42B2-8869-2B874C6EB3F2}" type="presOf" srcId="{8DFCDD12-125C-4E8D-BC5D-EE61179DDBF4}" destId="{46D59AF8-3EDA-4587-8765-DCA0D6041A28}" srcOrd="1" destOrd="0" presId="urn:microsoft.com/office/officeart/2005/8/layout/process3"/>
    <dgm:cxn modelId="{D0746A86-776F-4539-AE8C-B5B2CDF26FA0}" srcId="{F61AD2ED-EAF0-414D-B319-724EECBC907E}" destId="{8DFCDD12-125C-4E8D-BC5D-EE61179DDBF4}" srcOrd="0" destOrd="0" parTransId="{D1BD01C8-3660-4AA4-8054-91EE618E1E5D}" sibTransId="{807D2E79-8A3B-48BC-8AB6-0A2028BBF521}"/>
    <dgm:cxn modelId="{F0A88FB0-A7C5-4550-832F-C36DFE40D7CA}" type="presOf" srcId="{8DFCDD12-125C-4E8D-BC5D-EE61179DDBF4}" destId="{29BCEAD5-C66A-4837-A661-2C9E59F0B085}" srcOrd="0" destOrd="0" presId="urn:microsoft.com/office/officeart/2005/8/layout/process3"/>
    <dgm:cxn modelId="{D336F5E7-EF6E-45E0-9848-F8047AF76720}" type="presOf" srcId="{807D2E79-8A3B-48BC-8AB6-0A2028BBF521}" destId="{C09E1E98-E4AB-40E0-8297-07171C1EE597}" srcOrd="0" destOrd="0" presId="urn:microsoft.com/office/officeart/2005/8/layout/process3"/>
    <dgm:cxn modelId="{16FF5771-F54C-4DCB-BFD6-9059D70DD9B1}" type="presParOf" srcId="{DB02BA9B-109A-47A0-B555-75A3F7D58883}" destId="{E02443BC-0623-4348-8DEA-C5F8F78ACF49}" srcOrd="0" destOrd="0" presId="urn:microsoft.com/office/officeart/2005/8/layout/process3"/>
    <dgm:cxn modelId="{1AF5EB42-F222-41CB-AD29-1BF88416E31D}" type="presParOf" srcId="{E02443BC-0623-4348-8DEA-C5F8F78ACF49}" destId="{29BCEAD5-C66A-4837-A661-2C9E59F0B085}" srcOrd="0" destOrd="0" presId="urn:microsoft.com/office/officeart/2005/8/layout/process3"/>
    <dgm:cxn modelId="{90CFB74E-6AFF-439F-9D73-22EB093E9D7D}" type="presParOf" srcId="{E02443BC-0623-4348-8DEA-C5F8F78ACF49}" destId="{46D59AF8-3EDA-4587-8765-DCA0D6041A28}" srcOrd="1" destOrd="0" presId="urn:microsoft.com/office/officeart/2005/8/layout/process3"/>
    <dgm:cxn modelId="{403411E8-0EFD-42FD-BD46-8B9E12A58DCF}" type="presParOf" srcId="{E02443BC-0623-4348-8DEA-C5F8F78ACF49}" destId="{C26E7C83-C96D-4DE9-8F33-462B938CE1FF}" srcOrd="2" destOrd="0" presId="urn:microsoft.com/office/officeart/2005/8/layout/process3"/>
    <dgm:cxn modelId="{41FBB7E5-F9FD-4A60-9561-DA2066DD2E4D}" type="presParOf" srcId="{DB02BA9B-109A-47A0-B555-75A3F7D58883}" destId="{C09E1E98-E4AB-40E0-8297-07171C1EE597}" srcOrd="1" destOrd="0" presId="urn:microsoft.com/office/officeart/2005/8/layout/process3"/>
    <dgm:cxn modelId="{C7159D4A-05C8-4D5B-9619-858F86310910}" type="presParOf" srcId="{C09E1E98-E4AB-40E0-8297-07171C1EE597}" destId="{527524C9-8F59-4AB7-8162-6B2D87E40D2E}" srcOrd="0" destOrd="0" presId="urn:microsoft.com/office/officeart/2005/8/layout/process3"/>
    <dgm:cxn modelId="{1E948228-1519-498A-8D74-119A54379D10}" type="presParOf" srcId="{DB02BA9B-109A-47A0-B555-75A3F7D58883}" destId="{8E3D23A2-2263-48DA-B9ED-6C0ECDD1A2E8}" srcOrd="2" destOrd="0" presId="urn:microsoft.com/office/officeart/2005/8/layout/process3"/>
    <dgm:cxn modelId="{B1DC3DE6-640F-4D48-AF01-BC4D5F95F465}" type="presParOf" srcId="{8E3D23A2-2263-48DA-B9ED-6C0ECDD1A2E8}" destId="{B8B3A260-CFD4-4B71-BB1E-C7A416BF7B52}" srcOrd="0" destOrd="0" presId="urn:microsoft.com/office/officeart/2005/8/layout/process3"/>
    <dgm:cxn modelId="{F167A6A9-DBE7-42A3-A040-2758EC8BBF2E}" type="presParOf" srcId="{8E3D23A2-2263-48DA-B9ED-6C0ECDD1A2E8}" destId="{5BE4E76F-2D06-46B5-B0DB-59B60B3A0F0A}" srcOrd="1" destOrd="0" presId="urn:microsoft.com/office/officeart/2005/8/layout/process3"/>
    <dgm:cxn modelId="{5552A614-2F81-4083-A782-6C72E3D70A48}" type="presParOf" srcId="{8E3D23A2-2263-48DA-B9ED-6C0ECDD1A2E8}" destId="{C1E26926-6C2E-4C44-B6FB-4B0FDE8E736D}"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12393-B5D1-4630-89F3-0728439E02D9}">
      <dsp:nvSpPr>
        <dsp:cNvPr id="0" name=""/>
        <dsp:cNvSpPr/>
      </dsp:nvSpPr>
      <dsp:spPr>
        <a:xfrm>
          <a:off x="2107181" y="0"/>
          <a:ext cx="5260978" cy="4016566"/>
        </a:xfrm>
        <a:prstGeom prst="triangle">
          <a:avLst/>
        </a:prstGeom>
        <a:solidFill>
          <a:schemeClr val="accent2">
            <a:shade val="5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6FDA00E-04F0-4D04-B6FC-BF6FB4B2D8E4}">
      <dsp:nvSpPr>
        <dsp:cNvPr id="0" name=""/>
        <dsp:cNvSpPr/>
      </dsp:nvSpPr>
      <dsp:spPr>
        <a:xfrm>
          <a:off x="4784112" y="402048"/>
          <a:ext cx="4131618"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itchFamily="18" charset="0"/>
            </a:rPr>
            <a:t>Energy Policy</a:t>
          </a:r>
        </a:p>
      </dsp:txBody>
      <dsp:txXfrm>
        <a:off x="4818961" y="436897"/>
        <a:ext cx="4061920" cy="644183"/>
      </dsp:txXfrm>
    </dsp:sp>
    <dsp:sp modelId="{812371B6-D280-49DE-BF06-26B5F187893F}">
      <dsp:nvSpPr>
        <dsp:cNvPr id="0" name=""/>
        <dsp:cNvSpPr/>
      </dsp:nvSpPr>
      <dsp:spPr>
        <a:xfrm>
          <a:off x="4796775" y="1205165"/>
          <a:ext cx="4106294"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itchFamily="18" charset="0"/>
            </a:rPr>
            <a:t>Action plans to achieve objectives/ project plan</a:t>
          </a:r>
        </a:p>
      </dsp:txBody>
      <dsp:txXfrm>
        <a:off x="4831624" y="1240014"/>
        <a:ext cx="4036596" cy="644183"/>
      </dsp:txXfrm>
    </dsp:sp>
    <dsp:sp modelId="{88722F79-E39B-4603-B023-7AEEB07629E0}">
      <dsp:nvSpPr>
        <dsp:cNvPr id="0" name=""/>
        <dsp:cNvSpPr/>
      </dsp:nvSpPr>
      <dsp:spPr>
        <a:xfrm>
          <a:off x="4784112" y="2008283"/>
          <a:ext cx="4131618"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itchFamily="18" charset="0"/>
            </a:rPr>
            <a:t>Procedures/Work Instructions</a:t>
          </a:r>
        </a:p>
      </dsp:txBody>
      <dsp:txXfrm>
        <a:off x="4818961" y="2043132"/>
        <a:ext cx="4061920" cy="644183"/>
      </dsp:txXfrm>
    </dsp:sp>
    <dsp:sp modelId="{0231429D-1781-458B-912E-D3380F536813}">
      <dsp:nvSpPr>
        <dsp:cNvPr id="0" name=""/>
        <dsp:cNvSpPr/>
      </dsp:nvSpPr>
      <dsp:spPr>
        <a:xfrm>
          <a:off x="4784112" y="2811400"/>
          <a:ext cx="4131618" cy="713881"/>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n-lt"/>
              <a:cs typeface="Times New Roman" pitchFamily="18" charset="0"/>
            </a:rPr>
            <a:t>Forms/Records</a:t>
          </a:r>
        </a:p>
      </dsp:txBody>
      <dsp:txXfrm>
        <a:off x="4818961" y="2846249"/>
        <a:ext cx="4061920" cy="6441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59AF8-3EDA-4587-8765-DCA0D6041A28}">
      <dsp:nvSpPr>
        <dsp:cNvPr id="0" name=""/>
        <dsp:cNvSpPr/>
      </dsp:nvSpPr>
      <dsp:spPr>
        <a:xfrm>
          <a:off x="741365" y="694049"/>
          <a:ext cx="3757843" cy="1305360"/>
        </a:xfrm>
        <a:prstGeom prst="roundRect">
          <a:avLst>
            <a:gd name="adj" fmla="val 10000"/>
          </a:avLst>
        </a:prstGeom>
        <a:solidFill>
          <a:srgbClr val="CC79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7620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FFFF00"/>
              </a:solidFill>
              <a:latin typeface="+mj-lt"/>
              <a:cs typeface="Times New Roman" pitchFamily="18" charset="0"/>
            </a:rPr>
            <a:t>Management procedure</a:t>
          </a:r>
        </a:p>
      </dsp:txBody>
      <dsp:txXfrm>
        <a:off x="741365" y="694049"/>
        <a:ext cx="3757843" cy="870240"/>
      </dsp:txXfrm>
    </dsp:sp>
    <dsp:sp modelId="{C26E7C83-C96D-4DE9-8F33-462B938CE1FF}">
      <dsp:nvSpPr>
        <dsp:cNvPr id="0" name=""/>
        <dsp:cNvSpPr/>
      </dsp:nvSpPr>
      <dsp:spPr>
        <a:xfrm>
          <a:off x="774056" y="2137692"/>
          <a:ext cx="3757843" cy="1366749"/>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mj-lt"/>
              <a:cs typeface="Times New Roman" pitchFamily="18" charset="0"/>
            </a:rPr>
            <a:t>Example: Quality Management System Assessment Process</a:t>
          </a:r>
        </a:p>
      </dsp:txBody>
      <dsp:txXfrm>
        <a:off x="814087" y="2177723"/>
        <a:ext cx="3677781" cy="1286687"/>
      </dsp:txXfrm>
    </dsp:sp>
    <dsp:sp modelId="{C09E1E98-E4AB-40E0-8297-07171C1EE597}">
      <dsp:nvSpPr>
        <dsp:cNvPr id="0" name=""/>
        <dsp:cNvSpPr/>
      </dsp:nvSpPr>
      <dsp:spPr>
        <a:xfrm rot="21586008">
          <a:off x="5013295" y="621698"/>
          <a:ext cx="1026878" cy="935594"/>
        </a:xfrm>
        <a:prstGeom prst="rightArrow">
          <a:avLst>
            <a:gd name="adj1" fmla="val 60000"/>
            <a:gd name="adj2" fmla="val 50000"/>
          </a:avLst>
        </a:prstGeom>
        <a:solidFill>
          <a:srgbClr val="CC7900"/>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1866900">
            <a:lnSpc>
              <a:spcPct val="90000"/>
            </a:lnSpc>
            <a:spcBef>
              <a:spcPct val="0"/>
            </a:spcBef>
            <a:spcAft>
              <a:spcPct val="35000"/>
            </a:spcAft>
            <a:buNone/>
          </a:pPr>
          <a:endParaRPr lang="en-US" sz="4200" kern="1200">
            <a:latin typeface="+mj-lt"/>
          </a:endParaRPr>
        </a:p>
      </dsp:txBody>
      <dsp:txXfrm>
        <a:off x="5013296" y="809388"/>
        <a:ext cx="746200" cy="561356"/>
      </dsp:txXfrm>
    </dsp:sp>
    <dsp:sp modelId="{5BE4E76F-2D06-46B5-B0DB-59B60B3A0F0A}">
      <dsp:nvSpPr>
        <dsp:cNvPr id="0" name=""/>
        <dsp:cNvSpPr/>
      </dsp:nvSpPr>
      <dsp:spPr>
        <a:xfrm>
          <a:off x="6436699" y="707039"/>
          <a:ext cx="3757843" cy="1196844"/>
        </a:xfrm>
        <a:prstGeom prst="roundRect">
          <a:avLst>
            <a:gd name="adj" fmla="val 10000"/>
          </a:avLst>
        </a:prstGeom>
        <a:solidFill>
          <a:schemeClr val="accent5">
            <a:hueOff val="-247351"/>
            <a:satOff val="-7198"/>
            <a:lumOff val="-1960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2240" tIns="142240" rIns="142240" bIns="7620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FFFF00"/>
              </a:solidFill>
              <a:latin typeface="+mj-lt"/>
              <a:cs typeface="Times New Roman" pitchFamily="18" charset="0"/>
            </a:rPr>
            <a:t>Operational Control Process</a:t>
          </a:r>
        </a:p>
      </dsp:txBody>
      <dsp:txXfrm>
        <a:off x="6436699" y="707039"/>
        <a:ext cx="3757843" cy="797896"/>
      </dsp:txXfrm>
    </dsp:sp>
    <dsp:sp modelId="{C1E26926-6C2E-4C44-B6FB-4B0FDE8E736D}">
      <dsp:nvSpPr>
        <dsp:cNvPr id="0" name=""/>
        <dsp:cNvSpPr/>
      </dsp:nvSpPr>
      <dsp:spPr>
        <a:xfrm>
          <a:off x="6473786" y="2059920"/>
          <a:ext cx="3757843" cy="1440437"/>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247351"/>
              <a:satOff val="-7198"/>
              <a:lumOff val="-196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b="0" kern="1200" baseline="0" dirty="0">
              <a:latin typeface="+mj-lt"/>
              <a:cs typeface="Times New Roman" pitchFamily="18" charset="0"/>
            </a:rPr>
            <a:t>Example: Managing the collection and analysis of energy consumption data</a:t>
          </a:r>
          <a:endParaRPr lang="en-US" sz="2000" kern="1200" dirty="0">
            <a:latin typeface="+mj-lt"/>
            <a:cs typeface="Times New Roman" pitchFamily="18" charset="0"/>
          </a:endParaRPr>
        </a:p>
      </dsp:txBody>
      <dsp:txXfrm>
        <a:off x="6515975" y="2102109"/>
        <a:ext cx="3673465" cy="1356059"/>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60134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414378D6-0E73-A6E5-98D6-01D57C741C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6573A3D4-7F00-47DC-6DE8-CC277D89F8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88E230E1-2C38-0A3F-A29B-AFB47CA23CDA}"/>
              </a:ext>
            </a:extLst>
          </p:cNvPr>
          <p:cNvSpPr>
            <a:spLocks noGrp="1"/>
          </p:cNvSpPr>
          <p:nvPr>
            <p:ph type="dt" sz="quarter" idx="1"/>
          </p:nvPr>
        </p:nvSpPr>
        <p:spPr/>
        <p:txBody>
          <a:bodyPr/>
          <a:lstStyle/>
          <a:p>
            <a:pPr>
              <a:defRPr/>
            </a:pPr>
            <a:fld id="{96C489A5-3A56-6E43-B6AF-2006F77D92DF}" type="datetime1">
              <a:rPr lang="en-GB"/>
              <a:pPr>
                <a:defRPr/>
              </a:pPr>
              <a:t>07/05/2025</a:t>
            </a:fld>
            <a:endParaRPr lang="en-US" dirty="0"/>
          </a:p>
        </p:txBody>
      </p:sp>
      <p:sp>
        <p:nvSpPr>
          <p:cNvPr id="5" name="Footer Placeholder 4">
            <a:extLst>
              <a:ext uri="{FF2B5EF4-FFF2-40B4-BE49-F238E27FC236}">
                <a16:creationId xmlns:a16="http://schemas.microsoft.com/office/drawing/2014/main" id="{BFAD528D-C2B8-1763-8E3A-375409DB490E}"/>
              </a:ext>
            </a:extLst>
          </p:cNvPr>
          <p:cNvSpPr>
            <a:spLocks noGrp="1"/>
          </p:cNvSpPr>
          <p:nvPr>
            <p:ph type="ftr" sz="quarter" idx="4"/>
          </p:nvPr>
        </p:nvSpPr>
        <p:spPr/>
        <p:txBody>
          <a:bodyPr/>
          <a:lstStyle/>
          <a:p>
            <a:pPr>
              <a:defRPr/>
            </a:pPr>
            <a:endParaRPr lang="en-US"/>
          </a:p>
        </p:txBody>
      </p:sp>
      <p:sp>
        <p:nvSpPr>
          <p:cNvPr id="150534" name="Slide Number Placeholder 5">
            <a:extLst>
              <a:ext uri="{FF2B5EF4-FFF2-40B4-BE49-F238E27FC236}">
                <a16:creationId xmlns:a16="http://schemas.microsoft.com/office/drawing/2014/main" id="{49AD6B45-FEAB-661A-B7F7-FB57817018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1C1C726-5A7D-4B1D-930F-B2F4930006D2}" type="slidenum">
              <a:rPr lang="en-US" altLang="en-US" smtClean="0"/>
              <a:pPr/>
              <a:t>11</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9589C236-F593-910D-628C-4D1265F422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3E82EB9-46C0-416B-B594-9D573D55DEA7}" type="slidenum">
              <a:rPr lang="en-US" altLang="en-US" sz="1200" smtClean="0">
                <a:latin typeface="Arial" panose="020B0604020202020204" pitchFamily="34" charset="0"/>
                <a:cs typeface="Arial" panose="020B0604020202020204" pitchFamily="34" charset="0"/>
              </a:rPr>
              <a:pPr>
                <a:spcBef>
                  <a:spcPct val="0"/>
                </a:spcBef>
              </a:pPr>
              <a:t>29</a:t>
            </a:fld>
            <a:endParaRPr lang="en-US" altLang="en-US" sz="1200" dirty="0">
              <a:latin typeface="Arial" panose="020B0604020202020204" pitchFamily="34" charset="0"/>
              <a:cs typeface="Arial" panose="020B0604020202020204" pitchFamily="34" charset="0"/>
            </a:endParaRPr>
          </a:p>
        </p:txBody>
      </p:sp>
      <p:sp>
        <p:nvSpPr>
          <p:cNvPr id="59395" name="Rectangle 2">
            <a:extLst>
              <a:ext uri="{FF2B5EF4-FFF2-40B4-BE49-F238E27FC236}">
                <a16:creationId xmlns:a16="http://schemas.microsoft.com/office/drawing/2014/main" id="{FC07C3EA-5241-5FA1-BDCE-B324FAC746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a:extLst>
              <a:ext uri="{FF2B5EF4-FFF2-40B4-BE49-F238E27FC236}">
                <a16:creationId xmlns:a16="http://schemas.microsoft.com/office/drawing/2014/main" id="{9C0467E2-DDD8-A633-B44E-325B2061E3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altLang="en-US">
              <a:latin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5C6BAA3C-ED9B-BA07-8B79-E67D099D455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2846FD36-8076-4E77-AAB2-A4A53E1AE178}" type="slidenum">
              <a:rPr lang="en-US" altLang="en-US" sz="1200" smtClean="0">
                <a:latin typeface="Arial" panose="020B0604020202020204" pitchFamily="34" charset="0"/>
                <a:cs typeface="Arial" panose="020B0604020202020204" pitchFamily="34" charset="0"/>
              </a:rPr>
              <a:pPr>
                <a:spcBef>
                  <a:spcPct val="0"/>
                </a:spcBef>
              </a:pPr>
              <a:t>34</a:t>
            </a:fld>
            <a:endParaRPr lang="en-US" altLang="en-US" sz="1200" dirty="0">
              <a:latin typeface="Arial" panose="020B0604020202020204" pitchFamily="34" charset="0"/>
              <a:cs typeface="Arial" panose="020B0604020202020204" pitchFamily="34" charset="0"/>
            </a:endParaRPr>
          </a:p>
        </p:txBody>
      </p:sp>
      <p:sp>
        <p:nvSpPr>
          <p:cNvPr id="61443" name="Rectangle 2">
            <a:extLst>
              <a:ext uri="{FF2B5EF4-FFF2-40B4-BE49-F238E27FC236}">
                <a16:creationId xmlns:a16="http://schemas.microsoft.com/office/drawing/2014/main" id="{5775CD83-1EF4-25A7-935F-FD7288287D1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a:extLst>
              <a:ext uri="{FF2B5EF4-FFF2-40B4-BE49-F238E27FC236}">
                <a16:creationId xmlns:a16="http://schemas.microsoft.com/office/drawing/2014/main" id="{A2D2CFA3-3A63-E93B-9F6A-08A9949968F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3DAF30FF-4E03-7884-BBB8-1A9E52DD776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B9AA34E3-3221-4610-95E0-50CDD989C542}" type="slidenum">
              <a:rPr lang="en-US" altLang="en-US" sz="1200" smtClean="0">
                <a:latin typeface="Arial" panose="020B0604020202020204" pitchFamily="34" charset="0"/>
                <a:cs typeface="Arial" panose="020B0604020202020204" pitchFamily="34" charset="0"/>
              </a:rPr>
              <a:pPr>
                <a:spcBef>
                  <a:spcPct val="0"/>
                </a:spcBef>
              </a:pPr>
              <a:t>35</a:t>
            </a:fld>
            <a:endParaRPr lang="en-US" altLang="en-US" sz="1200" dirty="0">
              <a:latin typeface="Arial" panose="020B0604020202020204" pitchFamily="34" charset="0"/>
              <a:cs typeface="Arial" panose="020B0604020202020204" pitchFamily="34" charset="0"/>
            </a:endParaRPr>
          </a:p>
        </p:txBody>
      </p:sp>
      <p:sp>
        <p:nvSpPr>
          <p:cNvPr id="63491" name="Rectangle 2">
            <a:extLst>
              <a:ext uri="{FF2B5EF4-FFF2-40B4-BE49-F238E27FC236}">
                <a16:creationId xmlns:a16="http://schemas.microsoft.com/office/drawing/2014/main" id="{7BB08099-25B8-3CD6-1B17-D7F8A7F5EE4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a:extLst>
              <a:ext uri="{FF2B5EF4-FFF2-40B4-BE49-F238E27FC236}">
                <a16:creationId xmlns:a16="http://schemas.microsoft.com/office/drawing/2014/main" id="{BF5E4E95-A533-8A80-391E-80AB1792F7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vi-VN"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Arial" panose="020B0604020202020204" pitchFamily="34" charset="0"/>
              </a:rPr>
              <a:pPr>
                <a:spcBef>
                  <a:spcPct val="0"/>
                </a:spcBef>
              </a:pPr>
              <a:t>46</a:t>
            </a:fld>
            <a:endParaRPr lang="en-US" altLang="en-US" sz="1200" dirty="0">
              <a:latin typeface="Arial" panose="020B0604020202020204" pitchFamily="34" charset="0"/>
              <a:cs typeface="Arial" panose="020B0604020202020204" pitchFamily="34" charset="0"/>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3872949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9919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5C2F759D-5B9B-D895-8815-E6D9B97318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58D497D-2BB6-4AEE-8D07-9D0BF1FEB8DC}" type="slidenum">
              <a:rPr lang="en-US" altLang="en-US" sz="1200" smtClean="0">
                <a:latin typeface="Arial" panose="020B0604020202020204" pitchFamily="34" charset="0"/>
                <a:cs typeface="Arial" panose="020B0604020202020204" pitchFamily="34" charset="0"/>
              </a:rPr>
              <a:pPr>
                <a:spcBef>
                  <a:spcPct val="0"/>
                </a:spcBef>
              </a:pPr>
              <a:t>3</a:t>
            </a:fld>
            <a:endParaRPr lang="en-US" altLang="en-US" sz="1200" dirty="0">
              <a:latin typeface="Arial" panose="020B0604020202020204" pitchFamily="34" charset="0"/>
              <a:cs typeface="Arial" panose="020B0604020202020204" pitchFamily="34" charset="0"/>
            </a:endParaRPr>
          </a:p>
        </p:txBody>
      </p:sp>
      <p:sp>
        <p:nvSpPr>
          <p:cNvPr id="33795" name="Rectangle 7">
            <a:extLst>
              <a:ext uri="{FF2B5EF4-FFF2-40B4-BE49-F238E27FC236}">
                <a16:creationId xmlns:a16="http://schemas.microsoft.com/office/drawing/2014/main" id="{437861FC-2F35-0853-2908-009BE01C48EC}"/>
              </a:ext>
            </a:extLst>
          </p:cNvPr>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EA71FEDE-0CB0-4867-BB7E-6190BF426597}" type="slidenum">
              <a:rPr lang="en-SG" altLang="en-US" sz="1300">
                <a:cs typeface="Arial" panose="020B0604020202020204" pitchFamily="34" charset="0"/>
              </a:rPr>
              <a:pPr algn="r" eaLnBrk="1" hangingPunct="1">
                <a:spcBef>
                  <a:spcPct val="0"/>
                </a:spcBef>
              </a:pPr>
              <a:t>3</a:t>
            </a:fld>
            <a:endParaRPr lang="en-SG" altLang="en-US" sz="1300" dirty="0">
              <a:cs typeface="Arial" panose="020B0604020202020204" pitchFamily="34" charset="0"/>
            </a:endParaRPr>
          </a:p>
        </p:txBody>
      </p:sp>
      <p:sp>
        <p:nvSpPr>
          <p:cNvPr id="33796" name="Slide Image Placeholder 1">
            <a:extLst>
              <a:ext uri="{FF2B5EF4-FFF2-40B4-BE49-F238E27FC236}">
                <a16:creationId xmlns:a16="http://schemas.microsoft.com/office/drawing/2014/main" id="{C213DF05-0125-DE82-33F1-93016D7BA1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Notes Placeholder 2">
            <a:extLst>
              <a:ext uri="{FF2B5EF4-FFF2-40B4-BE49-F238E27FC236}">
                <a16:creationId xmlns:a16="http://schemas.microsoft.com/office/drawing/2014/main" id="{09E0A3B3-A7CE-D69B-3B0C-AE277E257D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88913" indent="-188913" eaLnBrk="1" hangingPunct="1">
              <a:spcBef>
                <a:spcPct val="0"/>
              </a:spcBef>
            </a:pPr>
            <a:endParaRPr lang="vi-VN" altLang="en-US">
              <a:latin typeface="Arial" panose="020B0604020202020204" pitchFamily="34" charset="0"/>
            </a:endParaRPr>
          </a:p>
        </p:txBody>
      </p:sp>
      <p:sp>
        <p:nvSpPr>
          <p:cNvPr id="33798" name="Slide Number Placeholder 3">
            <a:extLst>
              <a:ext uri="{FF2B5EF4-FFF2-40B4-BE49-F238E27FC236}">
                <a16:creationId xmlns:a16="http://schemas.microsoft.com/office/drawing/2014/main" id="{ECAAD3FB-A205-D583-965C-60010A5F2D64}"/>
              </a:ext>
            </a:extLst>
          </p:cNvPr>
          <p:cNvSpPr txBox="1">
            <a:spLocks noGrp="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661" tIns="48331" rIns="96661" bIns="48331"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E8C71B00-7D31-4BC7-A0EB-EC5343F580AB}" type="slidenum">
              <a:rPr lang="en-US" altLang="en-US" sz="1300">
                <a:latin typeface="Calibri" panose="020F0502020204030204" pitchFamily="34" charset="0"/>
                <a:cs typeface="Arial" panose="020B0604020202020204" pitchFamily="34" charset="0"/>
              </a:rPr>
              <a:pPr algn="r" eaLnBrk="1" hangingPunct="1">
                <a:spcBef>
                  <a:spcPct val="0"/>
                </a:spcBef>
              </a:pPr>
              <a:t>3</a:t>
            </a:fld>
            <a:endParaRPr lang="en-US" altLang="en-US" sz="1300" dirty="0">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58EEEE9C-4B44-24A1-BA4C-419A96DF84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5BF1B327-45D2-BABA-0F4A-EF52466D58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Giải thích về cấu trúc hình tam giá: </a:t>
            </a:r>
          </a:p>
          <a:p>
            <a:pPr lvl="1"/>
            <a:r>
              <a:rPr lang="en-US" altLang="en-US"/>
              <a:t>Càng ở phía trên, tài liệu cấp cao h</a:t>
            </a:r>
            <a:r>
              <a:rPr lang="vi-VN" altLang="en-US"/>
              <a:t>ơ</a:t>
            </a:r>
            <a:r>
              <a:rPr lang="en-US" altLang="en-US"/>
              <a:t>n, số l</a:t>
            </a:r>
            <a:r>
              <a:rPr lang="vi-VN" altLang="en-US"/>
              <a:t>ượ</a:t>
            </a:r>
            <a:r>
              <a:rPr lang="en-US" altLang="en-US"/>
              <a:t>ng th</a:t>
            </a:r>
            <a:r>
              <a:rPr lang="vi-VN" altLang="en-US"/>
              <a:t>ườ</a:t>
            </a:r>
            <a:r>
              <a:rPr lang="en-US" altLang="en-US"/>
              <a:t>ng  ít h</a:t>
            </a:r>
            <a:r>
              <a:rPr lang="vi-VN" altLang="en-US"/>
              <a:t>ơ</a:t>
            </a:r>
            <a:r>
              <a:rPr lang="en-US" altLang="en-US"/>
              <a:t>n; </a:t>
            </a:r>
          </a:p>
          <a:p>
            <a:pPr lvl="1"/>
            <a:r>
              <a:rPr lang="en-US" altLang="en-US"/>
              <a:t>Càng ở phía d</a:t>
            </a:r>
            <a:r>
              <a:rPr lang="vi-VN" altLang="en-US"/>
              <a:t>ướ</a:t>
            </a:r>
            <a:r>
              <a:rPr lang="en-US" altLang="en-US"/>
              <a:t>i, tài liệu cấp thấp h</a:t>
            </a:r>
            <a:r>
              <a:rPr lang="vi-VN" altLang="en-US"/>
              <a:t>ơ</a:t>
            </a:r>
            <a:r>
              <a:rPr lang="en-US" altLang="en-US"/>
              <a:t>n, số l</a:t>
            </a:r>
            <a:r>
              <a:rPr lang="vi-VN" altLang="en-US"/>
              <a:t>ượ</a:t>
            </a:r>
            <a:r>
              <a:rPr lang="en-US" altLang="en-US"/>
              <a:t>ng th</a:t>
            </a:r>
            <a:r>
              <a:rPr lang="vi-VN" altLang="en-US"/>
              <a:t>ườ</a:t>
            </a:r>
            <a:r>
              <a:rPr lang="en-US" altLang="en-US"/>
              <a:t>ng nhiều h</a:t>
            </a:r>
            <a:r>
              <a:rPr lang="vi-VN" altLang="en-US"/>
              <a:t>ơ</a:t>
            </a:r>
            <a:r>
              <a:rPr lang="en-US" altLang="en-US"/>
              <a:t>n</a:t>
            </a:r>
          </a:p>
          <a:p>
            <a:pPr lvl="1"/>
            <a:r>
              <a:rPr lang="en-US" altLang="en-US"/>
              <a:t>Phân chia cấu trúc này chỉ mang tính t</a:t>
            </a:r>
            <a:r>
              <a:rPr lang="vi-VN" altLang="en-US"/>
              <a:t>ươ</a:t>
            </a:r>
            <a:r>
              <a:rPr lang="en-US" altLang="en-US"/>
              <a:t>ng </a:t>
            </a:r>
            <a:r>
              <a:rPr lang="vi-VN" altLang="en-US"/>
              <a:t>đố</a:t>
            </a:r>
            <a:r>
              <a:rPr lang="en-US" altLang="en-US"/>
              <a:t>i, không nhất thiết giống nhau ở mọi doanh nghiệp. </a:t>
            </a:r>
          </a:p>
          <a:p>
            <a:r>
              <a:rPr lang="en-US" altLang="en-US"/>
              <a:t>Số l</a:t>
            </a:r>
            <a:r>
              <a:rPr lang="vi-VN" altLang="en-US"/>
              <a:t>ượ</a:t>
            </a:r>
            <a:r>
              <a:rPr lang="en-US" altLang="en-US"/>
              <a:t>ng tài liệu cần xây dựng phụ thuộc vào từng doanh nghiệp -  mục </a:t>
            </a:r>
            <a:r>
              <a:rPr lang="vi-VN" altLang="en-US"/>
              <a:t>đí</a:t>
            </a:r>
            <a:r>
              <a:rPr lang="en-US" altLang="en-US"/>
              <a:t>ch các tài liệu nhằm </a:t>
            </a:r>
            <a:r>
              <a:rPr lang="vi-VN" altLang="en-US"/>
              <a:t>đả</a:t>
            </a:r>
            <a:r>
              <a:rPr lang="en-US" altLang="en-US"/>
              <a:t>m bảo các thực hành trong HTQLNL </a:t>
            </a:r>
            <a:r>
              <a:rPr lang="vi-VN" altLang="en-US"/>
              <a:t>đượ</a:t>
            </a:r>
            <a:r>
              <a:rPr lang="en-US" altLang="en-US"/>
              <a:t>c duy trì </a:t>
            </a:r>
          </a:p>
          <a:p>
            <a:r>
              <a:rPr lang="en-US" altLang="en-US"/>
              <a:t>Ví dụ một số tài liệu:</a:t>
            </a:r>
          </a:p>
          <a:p>
            <a:pPr lvl="1"/>
            <a:r>
              <a:rPr lang="en-US" altLang="en-US"/>
              <a:t>Quy trình báo cáo và phân tích số liệu tiêu thụ n</a:t>
            </a:r>
            <a:r>
              <a:rPr lang="vi-VN" altLang="en-US"/>
              <a:t>ă</a:t>
            </a:r>
            <a:r>
              <a:rPr lang="en-US" altLang="en-US"/>
              <a:t>ng l</a:t>
            </a:r>
            <a:r>
              <a:rPr lang="vi-VN" altLang="en-US"/>
              <a:t>ượ</a:t>
            </a:r>
            <a:r>
              <a:rPr lang="en-US" altLang="en-US"/>
              <a:t>ng của toàn nhà máy </a:t>
            </a:r>
          </a:p>
          <a:p>
            <a:pPr lvl="1"/>
            <a:r>
              <a:rPr lang="en-US" altLang="en-US"/>
              <a:t>Biểu mẫu thu thấp số liệu tiêu thụ dầu tại lò h</a:t>
            </a:r>
            <a:r>
              <a:rPr lang="vi-VN" altLang="en-US"/>
              <a:t>ơ</a:t>
            </a:r>
            <a:r>
              <a:rPr lang="en-US" altLang="en-US"/>
              <a:t>i </a:t>
            </a:r>
          </a:p>
          <a:p>
            <a:r>
              <a:rPr lang="en-US" altLang="en-US"/>
              <a:t>L</a:t>
            </a:r>
            <a:r>
              <a:rPr lang="vi-VN" altLang="en-US"/>
              <a:t>ư</a:t>
            </a:r>
            <a:r>
              <a:rPr lang="en-US" altLang="en-US"/>
              <a:t>u ý: Đây chỉ là một mô hình </a:t>
            </a:r>
            <a:r>
              <a:rPr lang="vi-VN" altLang="en-US"/>
              <a:t>đ</a:t>
            </a:r>
            <a:r>
              <a:rPr lang="en-US" altLang="en-US"/>
              <a:t>iển hình, không nhất thiết giống nhau ở mọi doanh nghiệp. Chẳng hạn một số doanh nghiệp có thêm những tài liệu khác h</a:t>
            </a:r>
            <a:r>
              <a:rPr lang="vi-VN" altLang="en-US"/>
              <a:t>ơ</a:t>
            </a:r>
            <a:r>
              <a:rPr lang="en-US" altLang="en-US"/>
              <a:t>n (ví dụ - Sổ tay n</a:t>
            </a:r>
            <a:r>
              <a:rPr lang="vi-VN" altLang="en-US"/>
              <a:t>ă</a:t>
            </a:r>
            <a:r>
              <a:rPr lang="en-US" altLang="en-US"/>
              <a:t>ng l</a:t>
            </a:r>
            <a:r>
              <a:rPr lang="vi-VN" altLang="en-US"/>
              <a:t>ượ</a:t>
            </a:r>
            <a:r>
              <a:rPr lang="en-US" altLang="en-US"/>
              <a:t>ng)</a:t>
            </a:r>
          </a:p>
        </p:txBody>
      </p:sp>
      <p:sp>
        <p:nvSpPr>
          <p:cNvPr id="41988" name="Slide Number Placeholder 3">
            <a:extLst>
              <a:ext uri="{FF2B5EF4-FFF2-40B4-BE49-F238E27FC236}">
                <a16:creationId xmlns:a16="http://schemas.microsoft.com/office/drawing/2014/main" id="{55784508-DE98-77E7-9272-F0702DE9E0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310C023-01D3-484C-B186-EF95FE9AA71A}" type="slidenum">
              <a:rPr lang="en-US" altLang="en-US" sz="1200" smtClean="0">
                <a:cs typeface="Arial" panose="020B0604020202020204" pitchFamily="34" charset="0"/>
              </a:rPr>
              <a:pPr>
                <a:spcBef>
                  <a:spcPct val="0"/>
                </a:spcBef>
              </a:pPr>
              <a:t>4</a:t>
            </a:fld>
            <a:endParaRPr lang="en-US" altLang="en-US" sz="1200" dirty="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2B6DC020-02B0-5817-96F2-56AA77E88F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71A79122-E4D8-4CE3-A8FA-DA425C130E2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Lưu ý học viên: việc xác định nên viết những quy trình nào/ hướng dẫn công việc nào rất quan trọng. Nếu không đủ quy trình/ hướng dẫn công việc </a:t>
            </a:r>
            <a:r>
              <a:rPr lang="en-US" altLang="en-US">
                <a:sym typeface="Wingdings" panose="05000000000000000000" pitchFamily="2" charset="2"/>
              </a:rPr>
              <a:t></a:t>
            </a:r>
            <a:r>
              <a:rPr lang="en-US" altLang="en-US"/>
              <a:t> hoạt động có thể không được thực hành thường xuyên nhất quán. Nhưng nếu quá nhiều </a:t>
            </a:r>
            <a:r>
              <a:rPr lang="en-US" altLang="en-US">
                <a:sym typeface="Wingdings" panose="05000000000000000000" pitchFamily="2" charset="2"/>
              </a:rPr>
              <a:t></a:t>
            </a:r>
            <a:r>
              <a:rPr lang="en-US" altLang="en-US"/>
              <a:t> quy trình có thể trở thành  một gánh năng/ "công việc giấy tờ"  làm người thực hiện nản.</a:t>
            </a:r>
          </a:p>
          <a:p>
            <a:r>
              <a:rPr lang="en-US" altLang="en-US"/>
              <a:t>Số l</a:t>
            </a:r>
            <a:r>
              <a:rPr lang="vi-VN" altLang="en-US"/>
              <a:t>ượ</a:t>
            </a:r>
            <a:r>
              <a:rPr lang="en-US" altLang="en-US"/>
              <a:t>ng tài liệu cần xây dựng phụ thuộc vào từng doanh nghiệp -  mục </a:t>
            </a:r>
            <a:r>
              <a:rPr lang="vi-VN" altLang="en-US"/>
              <a:t>đí</a:t>
            </a:r>
            <a:r>
              <a:rPr lang="en-US" altLang="en-US"/>
              <a:t>ch các tài liệu nhằm </a:t>
            </a:r>
            <a:r>
              <a:rPr lang="vi-VN" altLang="en-US"/>
              <a:t>đả</a:t>
            </a:r>
            <a:r>
              <a:rPr lang="en-US" altLang="en-US"/>
              <a:t>m bảo các thực hành trong HTQLNL </a:t>
            </a:r>
            <a:r>
              <a:rPr lang="vi-VN" altLang="en-US"/>
              <a:t>đượ</a:t>
            </a:r>
            <a:r>
              <a:rPr lang="en-US" altLang="en-US"/>
              <a:t>c duy trì. Việc xây dựng tài liệu/ quy trình hay không phụ thuộc vào:</a:t>
            </a:r>
          </a:p>
          <a:p>
            <a:pPr marL="1163638" lvl="2" indent="-182563">
              <a:lnSpc>
                <a:spcPct val="110000"/>
              </a:lnSpc>
              <a:buFontTx/>
              <a:buChar char="•"/>
            </a:pPr>
            <a:r>
              <a:rPr lang="en-US" altLang="en-US"/>
              <a:t>Ý thức của nhân viên/ thực trạng thực hành TKNL tại DN</a:t>
            </a:r>
          </a:p>
          <a:p>
            <a:pPr marL="1163638" lvl="2" indent="-182563">
              <a:lnSpc>
                <a:spcPct val="110000"/>
              </a:lnSpc>
              <a:buFontTx/>
              <a:buChar char="•"/>
            </a:pPr>
            <a:r>
              <a:rPr lang="en-US" altLang="en-US"/>
              <a:t>Tình trạng thiết bị</a:t>
            </a:r>
          </a:p>
          <a:p>
            <a:pPr marL="1163638" lvl="2" indent="-182563">
              <a:lnSpc>
                <a:spcPct val="110000"/>
              </a:lnSpc>
              <a:buFontTx/>
              <a:buChar char="•"/>
            </a:pPr>
            <a:r>
              <a:rPr lang="en-US" altLang="en-US"/>
              <a:t>Mục tiêu, khu vực cần kiểm soát n</a:t>
            </a:r>
            <a:r>
              <a:rPr lang="vi-VN" altLang="en-US"/>
              <a:t>ă</a:t>
            </a:r>
            <a:r>
              <a:rPr lang="en-US" altLang="en-US"/>
              <a:t>ng l</a:t>
            </a:r>
            <a:r>
              <a:rPr lang="vi-VN" altLang="en-US"/>
              <a:t>ượ</a:t>
            </a:r>
            <a:r>
              <a:rPr lang="en-US" altLang="en-US"/>
              <a:t>ng</a:t>
            </a:r>
          </a:p>
          <a:p>
            <a:pPr marL="1163638" lvl="2" indent="-182563">
              <a:lnSpc>
                <a:spcPct val="110000"/>
              </a:lnSpc>
              <a:buFontTx/>
              <a:buChar char="•"/>
            </a:pPr>
            <a:r>
              <a:rPr lang="en-US" altLang="en-US"/>
              <a:t>…</a:t>
            </a:r>
          </a:p>
          <a:p>
            <a:r>
              <a:rPr lang="en-US" altLang="en-US"/>
              <a:t>    (Có DN cần phải xây dựng một quy trình”A’, nh</a:t>
            </a:r>
            <a:r>
              <a:rPr lang="vi-VN" altLang="en-US"/>
              <a:t>ư</a:t>
            </a:r>
            <a:r>
              <a:rPr lang="en-US" altLang="en-US"/>
              <a:t>ng ở một doanh nghiệp khác có thể không cần)</a:t>
            </a:r>
          </a:p>
          <a:p>
            <a:r>
              <a:rPr lang="en-US" altLang="en-US"/>
              <a:t>L</a:t>
            </a:r>
            <a:r>
              <a:rPr lang="vi-VN" altLang="en-US"/>
              <a:t>ư</a:t>
            </a:r>
            <a:r>
              <a:rPr lang="en-US" altLang="en-US"/>
              <a:t>u ý việc  tận dụng những tài liệu sẵn có của hệ thống khác </a:t>
            </a:r>
            <a:r>
              <a:rPr lang="vi-VN" altLang="en-US"/>
              <a:t>để</a:t>
            </a:r>
            <a:r>
              <a:rPr lang="en-US" altLang="en-US"/>
              <a:t> tránh sự cồng kềnh của hệ thống tài liệu và/ hoặc tránh phức tạp trong việc thực hiện.</a:t>
            </a:r>
          </a:p>
          <a:p>
            <a:r>
              <a:rPr lang="en-US" altLang="en-US"/>
              <a:t>Giới hạn ch</a:t>
            </a:r>
            <a:r>
              <a:rPr lang="vi-VN" altLang="en-US"/>
              <a:t>ươ</a:t>
            </a:r>
            <a:r>
              <a:rPr lang="en-US" altLang="en-US"/>
              <a:t>ng trình này không </a:t>
            </a:r>
            <a:r>
              <a:rPr lang="vi-VN" altLang="en-US"/>
              <a:t>đ</a:t>
            </a:r>
            <a:r>
              <a:rPr lang="en-US" altLang="en-US"/>
              <a:t>i sâu vào thiết kế và xây dựng HT tài liệu</a:t>
            </a:r>
          </a:p>
        </p:txBody>
      </p:sp>
      <p:sp>
        <p:nvSpPr>
          <p:cNvPr id="44036" name="Slide Number Placeholder 3">
            <a:extLst>
              <a:ext uri="{FF2B5EF4-FFF2-40B4-BE49-F238E27FC236}">
                <a16:creationId xmlns:a16="http://schemas.microsoft.com/office/drawing/2014/main" id="{242A6E60-8B34-4038-730E-946C6C2FB3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A1A43F5-9F8F-4453-909E-8DC5CCE20D69}" type="slidenum">
              <a:rPr lang="en-US" altLang="en-US" sz="1200" smtClean="0">
                <a:cs typeface="Arial" panose="020B0604020202020204" pitchFamily="34" charset="0"/>
              </a:rPr>
              <a:pPr>
                <a:spcBef>
                  <a:spcPct val="0"/>
                </a:spcBef>
              </a:pPr>
              <a:t>5</a:t>
            </a:fld>
            <a:endParaRPr lang="en-US" altLang="en-US" sz="1200" dirty="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Arial" panose="020B0604020202020204" pitchFamily="34" charset="0"/>
              </a:rPr>
              <a:pPr>
                <a:spcBef>
                  <a:spcPct val="0"/>
                </a:spcBef>
              </a:pPr>
              <a:t>6</a:t>
            </a:fld>
            <a:endParaRPr lang="en-US" altLang="en-US" sz="1200" dirty="0">
              <a:latin typeface="Arial" panose="020B0604020202020204" pitchFamily="34" charset="0"/>
              <a:cs typeface="Arial" panose="020B0604020202020204" pitchFamily="34" charset="0"/>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Arial" panose="020B0604020202020204" pitchFamily="34" charset="0"/>
              </a:rPr>
              <a:pPr>
                <a:spcBef>
                  <a:spcPct val="0"/>
                </a:spcBef>
              </a:pPr>
              <a:t>7</a:t>
            </a:fld>
            <a:endParaRPr lang="en-US" altLang="en-US" sz="1200" dirty="0">
              <a:latin typeface="Arial" panose="020B0604020202020204" pitchFamily="34" charset="0"/>
              <a:cs typeface="Arial" panose="020B0604020202020204" pitchFamily="34" charset="0"/>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3026949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Arial" panose="020B0604020202020204" pitchFamily="34" charset="0"/>
              </a:rPr>
              <a:pPr>
                <a:spcBef>
                  <a:spcPct val="0"/>
                </a:spcBef>
              </a:pPr>
              <a:t>8</a:t>
            </a:fld>
            <a:endParaRPr lang="en-US" altLang="en-US" sz="1200" dirty="0">
              <a:latin typeface="Arial" panose="020B0604020202020204" pitchFamily="34" charset="0"/>
              <a:cs typeface="Arial" panose="020B0604020202020204" pitchFamily="34" charset="0"/>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1305460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Arial" panose="020B0604020202020204" pitchFamily="34" charset="0"/>
              </a:rPr>
              <a:pPr>
                <a:spcBef>
                  <a:spcPct val="0"/>
                </a:spcBef>
              </a:pPr>
              <a:t>9</a:t>
            </a:fld>
            <a:endParaRPr lang="en-US" altLang="en-US" sz="1200" dirty="0">
              <a:latin typeface="Arial" panose="020B0604020202020204" pitchFamily="34" charset="0"/>
              <a:cs typeface="Arial" panose="020B0604020202020204" pitchFamily="34" charset="0"/>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1001980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D16D12AD-D23C-45EF-53CA-46835EDC18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074A732-3432-4245-85FE-9F94CA82B6EF}" type="slidenum">
              <a:rPr lang="en-US" altLang="en-US" sz="1200" smtClean="0">
                <a:latin typeface="Arial" panose="020B0604020202020204" pitchFamily="34" charset="0"/>
                <a:cs typeface="Arial" panose="020B0604020202020204" pitchFamily="34" charset="0"/>
              </a:rPr>
              <a:pPr>
                <a:spcBef>
                  <a:spcPct val="0"/>
                </a:spcBef>
              </a:pPr>
              <a:t>10</a:t>
            </a:fld>
            <a:endParaRPr lang="en-US" altLang="en-US" sz="1200" dirty="0">
              <a:latin typeface="Arial" panose="020B0604020202020204" pitchFamily="34" charset="0"/>
              <a:cs typeface="Arial" panose="020B0604020202020204" pitchFamily="34" charset="0"/>
            </a:endParaRPr>
          </a:p>
        </p:txBody>
      </p:sp>
      <p:sp>
        <p:nvSpPr>
          <p:cNvPr id="46083" name="Rectangle 2">
            <a:extLst>
              <a:ext uri="{FF2B5EF4-FFF2-40B4-BE49-F238E27FC236}">
                <a16:creationId xmlns:a16="http://schemas.microsoft.com/office/drawing/2014/main" id="{294F9334-6208-85C9-8671-2136442EB6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4" name="Rectangle 3">
            <a:extLst>
              <a:ext uri="{FF2B5EF4-FFF2-40B4-BE49-F238E27FC236}">
                <a16:creationId xmlns:a16="http://schemas.microsoft.com/office/drawing/2014/main" id="{7460263C-7856-7AEA-3BD7-60F6798E412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latin typeface="Arial" panose="020B0604020202020204" pitchFamily="34" charset="0"/>
              </a:rPr>
              <a:t>Lấy cơ sở nền tảng là chu trình PDCA: hoạch định, thực hiện, kiểm tra và cải tiến. Tổ chức cũng phải xác định được phạm vi và giới hạn của hệ thống quản lý năng lượng, phạm vi là toàn công ty, hay là từng nhà máy. Mục đích cuối cùng là ngày càng giảm những lãng phí về năng lượng hoặc là ngày càng cải thiện việc sử dụng năng lượng một cách hiệu quả.</a:t>
            </a:r>
          </a:p>
        </p:txBody>
      </p:sp>
    </p:spTree>
    <p:extLst>
      <p:ext uri="{BB962C8B-B14F-4D97-AF65-F5344CB8AC3E}">
        <p14:creationId xmlns:p14="http://schemas.microsoft.com/office/powerpoint/2010/main" val="1454212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983839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455750262"/>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47690901-CEC7-6EFA-F3E7-2427AB5F124D}"/>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F9C3FC5D-10B9-D732-CD12-CD8879485CD1}"/>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userDrawn="1"/>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3884545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userDrawn="1"/>
        </p:nvPicPr>
        <p:blipFill>
          <a:blip r:embed="rId5"/>
          <a:stretch>
            <a:fillRect/>
          </a:stretch>
        </p:blipFill>
        <p:spPr>
          <a:xfrm>
            <a:off x="1519891" y="6446232"/>
            <a:ext cx="385109" cy="340996"/>
          </a:xfrm>
          <a:prstGeom prst="rect">
            <a:avLst/>
          </a:prstGeom>
        </p:spPr>
      </p:pic>
      <p:cxnSp>
        <p:nvCxnSpPr>
          <p:cNvPr id="7" name="Straight Connector 6">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77730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userDrawn="1"/>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userDrawn="1"/>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userDrawn="1"/>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userDrawn="1"/>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757CA4D6-2CE9-8C8B-F421-10F0D6C016DB}"/>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762812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11265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687619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51111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630333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72836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905103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84673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3662F1D9-EC4A-32B1-DF1B-3D98C4E97767}"/>
              </a:ext>
            </a:extLst>
          </p:cNvPr>
          <p:cNvCxnSpPr/>
          <p:nvPr userDrawn="1"/>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65945882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046827040"/>
      </p:ext>
    </p:extLst>
  </p:cSld>
  <p:clrMap bg1="lt1" tx1="dk1" bg2="dk2" tx2="lt2" accent1="accent1" accent2="accent2" accent3="accent3" accent4="accent4" accent5="accent5" accent6="accent6" hlink="hlink" folHlink="folHlink"/>
  <p:sldLayoutIdLst>
    <p:sldLayoutId id="2147484972" r:id="rId1"/>
    <p:sldLayoutId id="2147484973" r:id="rId2"/>
    <p:sldLayoutId id="2147484974" r:id="rId3"/>
    <p:sldLayoutId id="2147484975" r:id="rId4"/>
    <p:sldLayoutId id="2147484976" r:id="rId5"/>
    <p:sldLayoutId id="2147484977" r:id="rId6"/>
    <p:sldLayoutId id="2147484978" r:id="rId7"/>
    <p:sldLayoutId id="2147484979" r:id="rId8"/>
    <p:sldLayoutId id="2147484980" r:id="rId9"/>
    <p:sldLayoutId id="2147484981" r:id="rId10"/>
    <p:sldLayoutId id="2147484983" r:id="rId11"/>
    <p:sldLayoutId id="2147484952" r:id="rId12"/>
    <p:sldLayoutId id="214748495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6EC_E302E554.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arget="../media/image9.png" Type="http://schemas.openxmlformats.org/officeDocument/2006/relationships/image"/><Relationship Id="rId2" Target="../notesSlides/notesSlide9.xml" Type="http://schemas.openxmlformats.org/officeDocument/2006/relationships/notesSlide"/><Relationship Id="rId1" Target="../slideLayouts/slideLayout10.xml" Type="http://schemas.openxmlformats.org/officeDocument/2006/relationships/slideLayout"/><Relationship Id="rId4" Target="../media/image10.jpeg" Type="http://schemas.openxmlformats.org/officeDocument/2006/relationships/image"/></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arget="../media/image11.jpeg" Type="http://schemas.openxmlformats.org/officeDocument/2006/relationships/image"/><Relationship Id="rId1" Target="../slideLayouts/slideLayout11.xml" Type="http://schemas.openxmlformats.org/officeDocument/2006/relationships/slideLayout"/></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arget="../media/image12.jpeg" Type="http://schemas.openxmlformats.org/officeDocument/2006/relationships/image"/><Relationship Id="rId1" Target="../slideLayouts/slideLayout11.xml" Type="http://schemas.openxmlformats.org/officeDocument/2006/relationships/slideLayout"/></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arget="../media/image15.jpeg" Type="http://schemas.openxmlformats.org/officeDocument/2006/relationships/image"/><Relationship Id="rId1" Target="../slideLayouts/slideLayout11.xml" Type="http://schemas.openxmlformats.org/officeDocument/2006/relationships/slideLayout"/></Relationships>
</file>

<file path=ppt/slides/_rels/slide17.xml.rels><?xml version="1.0" encoding="UTF-8" standalone="yes" ?><Relationships xmlns="http://schemas.openxmlformats.org/package/2006/relationships"><Relationship Id="rId2" Target="../media/image16.jpeg" Type="http://schemas.openxmlformats.org/officeDocument/2006/relationships/image"/><Relationship Id="rId1" Target="../slideLayouts/slideLayout11.xml" Type="http://schemas.openxmlformats.org/officeDocument/2006/relationships/slideLayout"/></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arget="../media/image17.jpeg" Type="http://schemas.openxmlformats.org/officeDocument/2006/relationships/image"/><Relationship Id="rId1" Target="../slideLayouts/slideLayout11.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arget="../media/image6.png" Type="http://schemas.openxmlformats.org/officeDocument/2006/relationships/image"/><Relationship Id="rId2" Target="../notesSlides/notesSlide2.xml" Type="http://schemas.openxmlformats.org/officeDocument/2006/relationships/notesSlide"/><Relationship Id="rId1" Target="../slideLayouts/slideLayout11.xml" Type="http://schemas.openxmlformats.org/officeDocument/2006/relationships/slideLayout"/><Relationship Id="rId4" Target="../media/image7.jpeg" Type="http://schemas.openxmlformats.org/officeDocument/2006/relationships/image"/></Relationships>
</file>

<file path=ppt/slides/_rels/slide30.xml.rels><?xml version="1.0" encoding="UTF-8" standalone="yes" ?><Relationships xmlns="http://schemas.openxmlformats.org/package/2006/relationships"><Relationship Id="rId2" Target="../media/image20.jpeg" Type="http://schemas.openxmlformats.org/officeDocument/2006/relationships/image"/><Relationship Id="rId1" Target="../slideLayouts/slideLayout11.xml" Type="http://schemas.openxmlformats.org/officeDocument/2006/relationships/slideLayout"/></Relationships>
</file>

<file path=ppt/slides/_rels/slide31.xml.rels><?xml version="1.0" encoding="UTF-8" standalone="yes" ?><Relationships xmlns="http://schemas.openxmlformats.org/package/2006/relationships"><Relationship Id="rId2" Target="../media/image21.jpeg" Type="http://schemas.openxmlformats.org/officeDocument/2006/relationships/image"/><Relationship Id="rId1" Target="../slideLayouts/slideLayout10.xml" Type="http://schemas.openxmlformats.org/officeDocument/2006/relationships/slideLayout"/></Relationships>
</file>

<file path=ppt/slides/_rels/slide32.xml.rels><?xml version="1.0" encoding="UTF-8" standalone="yes" ?><Relationships xmlns="http://schemas.openxmlformats.org/package/2006/relationships"><Relationship Id="rId2" Target="../media/image22.jpeg" Type="http://schemas.openxmlformats.org/officeDocument/2006/relationships/image"/><Relationship Id="rId1" Target="../slideLayouts/slideLayout11.xml" Type="http://schemas.openxmlformats.org/officeDocument/2006/relationships/slideLayout"/></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arget="../media/image24.png" Type="http://schemas.openxmlformats.org/officeDocument/2006/relationships/image"/><Relationship Id="rId2" Target="../notesSlides/notesSlide13.xml" Type="http://schemas.openxmlformats.org/officeDocument/2006/relationships/notesSlide"/><Relationship Id="rId1" Target="../slideLayouts/slideLayout10.xml" Type="http://schemas.openxmlformats.org/officeDocument/2006/relationships/slideLayout"/></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arget="../media/image27.jpeg" Type="http://schemas.openxmlformats.org/officeDocument/2006/relationships/image"/><Relationship Id="rId1" Target="../slideLayouts/slideLayout11.xml" Type="http://schemas.openxmlformats.org/officeDocument/2006/relationships/slideLayout"/></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arget="../media/image29.jpeg" Type="http://schemas.openxmlformats.org/officeDocument/2006/relationships/image"/><Relationship Id="rId1" Target="../slideLayouts/slideLayout11.xml" Type="http://schemas.openxmlformats.org/officeDocument/2006/relationships/slideLayout"/></Relationships>
</file>

<file path=ppt/slides/_rels/slide48.xml.rels><?xml version="1.0" encoding="UTF-8" standalone="yes" ?><Relationships xmlns="http://schemas.openxmlformats.org/package/2006/relationships"><Relationship Id="rId2" Target="../media/image30.jpeg" Type="http://schemas.openxmlformats.org/officeDocument/2006/relationships/image"/><Relationship Id="rId1" Target="../slideLayouts/slideLayout11.xml" Type="http://schemas.openxmlformats.org/officeDocument/2006/relationships/slideLayout"/></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5" y="2862999"/>
            <a:ext cx="6316832" cy="931784"/>
          </a:xfrm>
        </p:spPr>
        <p:txBody>
          <a:bodyPr>
            <a:normAutofit/>
          </a:bodyPr>
          <a:lstStyle/>
          <a:p>
            <a:pPr marL="0" indent="0">
              <a:spcAft>
                <a:spcPts val="800"/>
              </a:spcAft>
            </a:pPr>
            <a:r>
              <a:rPr lang="vi-VN" sz="2000" b="1" dirty="0">
                <a:solidFill>
                  <a:schemeClr val="accent1">
                    <a:lumMod val="50000"/>
                  </a:schemeClr>
                </a:solidFill>
              </a:rPr>
              <a:t>Module </a:t>
            </a:r>
            <a:r>
              <a:rPr lang="en-US" sz="2000" b="1" dirty="0">
                <a:solidFill>
                  <a:schemeClr val="accent1">
                    <a:lumMod val="50000"/>
                  </a:schemeClr>
                </a:solidFill>
              </a:rPr>
              <a:t>6: Establishing and applying the energy management system</a:t>
            </a:r>
            <a:endParaRPr lang="en-VN" sz="2000" b="1" dirty="0">
              <a:solidFill>
                <a:schemeClr val="accent1">
                  <a:lumMod val="50000"/>
                </a:schemeClr>
              </a:solidFill>
            </a:endParaRPr>
          </a:p>
        </p:txBody>
      </p:sp>
      <p:pic>
        <p:nvPicPr>
          <p:cNvPr id="364" name="Picture 363"/>
          <p:cNvPicPr>
            <a:picLocks noChangeAspect="1"/>
          </p:cNvPicPr>
          <p:nvPr/>
        </p:nvPicPr>
        <p:blipFill>
          <a:blip r:embed="rId4"/>
          <a:stretch>
            <a:fillRect/>
          </a:stretch>
        </p:blipFill>
        <p:spPr>
          <a:xfrm>
            <a:off x="11188160" y="5996280"/>
            <a:ext cx="1000211" cy="861720"/>
          </a:xfrm>
          <a:prstGeom prst="rect">
            <a:avLst/>
          </a:prstGeom>
        </p:spPr>
      </p:pic>
      <p:sp>
        <p:nvSpPr>
          <p:cNvPr id="19" name="TextBox 18">
            <a:extLst>
              <a:ext uri="{FF2B5EF4-FFF2-40B4-BE49-F238E27FC236}">
                <a16:creationId xmlns:a16="http://schemas.microsoft.com/office/drawing/2014/main" id="{51A59E19-3193-DCA1-2BCB-CE0B961B72AF}"/>
              </a:ext>
            </a:extLst>
          </p:cNvPr>
          <p:cNvSpPr txBox="1"/>
          <p:nvPr/>
        </p:nvSpPr>
        <p:spPr>
          <a:xfrm>
            <a:off x="1469541" y="3829654"/>
            <a:ext cx="7533781" cy="2390911"/>
          </a:xfrm>
          <a:prstGeom prst="rect">
            <a:avLst/>
          </a:prstGeom>
          <a:noFill/>
        </p:spPr>
        <p:txBody>
          <a:bodyPr wrap="square">
            <a:spAutoFit/>
          </a:bodyPr>
          <a:lstStyle/>
          <a:p>
            <a:r>
              <a:rPr lang="en-US" dirty="0">
                <a:solidFill>
                  <a:srgbClr val="FF0000"/>
                </a:solidFill>
              </a:rPr>
              <a:t>Good module, providing a great deal of useful and relevant information. A suggestion – much of the front end (slides 6 to 22) discusses the importance of top management commitment and support for </a:t>
            </a:r>
            <a:r>
              <a:rPr lang="en-US" dirty="0" err="1">
                <a:solidFill>
                  <a:srgbClr val="FF0000"/>
                </a:solidFill>
              </a:rPr>
              <a:t>EnMS</a:t>
            </a:r>
            <a:r>
              <a:rPr lang="en-US" dirty="0">
                <a:solidFill>
                  <a:srgbClr val="FF0000"/>
                </a:solidFill>
              </a:rPr>
              <a:t>. There is also mention of the </a:t>
            </a:r>
            <a:r>
              <a:rPr lang="en-US" dirty="0" err="1">
                <a:solidFill>
                  <a:srgbClr val="FF0000"/>
                </a:solidFill>
              </a:rPr>
              <a:t>EnMS</a:t>
            </a:r>
            <a:r>
              <a:rPr lang="en-US" dirty="0">
                <a:solidFill>
                  <a:srgbClr val="FF0000"/>
                </a:solidFill>
              </a:rPr>
              <a:t> Board. But we need to add one or two slides on the roles and responsibilities of the “managers” who are attending this training, in executing the </a:t>
            </a:r>
            <a:r>
              <a:rPr lang="en-US" dirty="0" err="1">
                <a:solidFill>
                  <a:srgbClr val="FF0000"/>
                </a:solidFill>
              </a:rPr>
              <a:t>acivties</a:t>
            </a:r>
            <a:r>
              <a:rPr lang="en-US" dirty="0">
                <a:solidFill>
                  <a:srgbClr val="FF0000"/>
                </a:solidFill>
              </a:rPr>
              <a:t> needed for an effective implementation of the </a:t>
            </a:r>
            <a:r>
              <a:rPr lang="en-US" dirty="0" err="1">
                <a:solidFill>
                  <a:srgbClr val="FF0000"/>
                </a:solidFill>
              </a:rPr>
              <a:t>EnMS</a:t>
            </a:r>
            <a:r>
              <a:rPr lang="en-US" dirty="0">
                <a:solidFill>
                  <a:srgbClr val="FF0000"/>
                </a:solidFill>
              </a:rPr>
              <a:t>, given that top management has committed to </a:t>
            </a:r>
            <a:r>
              <a:rPr lang="en-US" dirty="0" err="1">
                <a:solidFill>
                  <a:srgbClr val="FF0000"/>
                </a:solidFill>
              </a:rPr>
              <a:t>EnMS</a:t>
            </a:r>
            <a:r>
              <a:rPr lang="en-US" dirty="0">
                <a:solidFill>
                  <a:srgbClr val="FF0000"/>
                </a:solidFill>
              </a:rPr>
              <a:t>. </a:t>
            </a:r>
          </a:p>
        </p:txBody>
      </p:sp>
      <p:sp>
        <p:nvSpPr>
          <p:cNvPr id="20" name="TextBox 19">
            <a:extLst>
              <a:ext uri="{FF2B5EF4-FFF2-40B4-BE49-F238E27FC236}">
                <a16:creationId xmlns:a16="http://schemas.microsoft.com/office/drawing/2014/main" id="{4BFD62EC-5530-24C6-A077-6E92091132DE}"/>
              </a:ext>
            </a:extLst>
          </p:cNvPr>
          <p:cNvSpPr txBox="1"/>
          <p:nvPr/>
        </p:nvSpPr>
        <p:spPr>
          <a:xfrm>
            <a:off x="597345" y="2245399"/>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MANAGEMENT OFFICERS </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21" name="Google Shape;46;p15">
            <a:extLst>
              <a:ext uri="{FF2B5EF4-FFF2-40B4-BE49-F238E27FC236}">
                <a16:creationId xmlns:a16="http://schemas.microsoft.com/office/drawing/2014/main" id="{172D9928-689E-CDC8-BEF8-715C6069A313}"/>
              </a:ext>
            </a:extLst>
          </p:cNvPr>
          <p:cNvSpPr txBox="1">
            <a:spLocks noGrp="1"/>
          </p:cNvSpPr>
          <p:nvPr>
            <p:ph type="ctrTitle"/>
          </p:nvPr>
        </p:nvSpPr>
        <p:spPr>
          <a:xfrm>
            <a:off x="597345" y="722020"/>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Tree>
    <p:extLst>
      <p:ext uri="{BB962C8B-B14F-4D97-AF65-F5344CB8AC3E}">
        <p14:creationId xmlns:p14="http://schemas.microsoft.com/office/powerpoint/2010/main" val="3808617812"/>
      </p:ext>
    </p:extLst>
  </p:cSld>
  <p:clrMapOvr>
    <a:masterClrMapping/>
  </p:clrMapOvr>
  <p:extLst>
    <p:ext uri="{6950BFC3-D8DA-4A85-94F7-54DA5524770B}">
      <p188:commentRel xmlns:p188="http://schemas.microsoft.com/office/powerpoint/2018/8/main" r:id="rId3"/>
    </p:ext>
  </p:extLst>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215333" y="271926"/>
            <a:ext cx="11628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85750" marL="742950">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ctr" eaLnBrk="1" hangingPunct="1">
              <a:spcBef>
                <a:spcPct val="0"/>
              </a:spcBef>
              <a:buClrTx/>
              <a:buFontTx/>
              <a:buNone/>
            </a:pPr>
            <a:r>
              <a:rPr altLang="en-US" dirty="0" lang="en-US">
                <a:solidFill>
                  <a:schemeClr val="accent1">
                    <a:lumMod val="50000"/>
                  </a:schemeClr>
                </a:solidFill>
                <a:latin typeface="+mj-lt"/>
                <a:cs charset="0" panose="02020603050405020304" pitchFamily="18" typeface="Times New Roman"/>
              </a:rPr>
              <a:t>Scope and boundaries</a:t>
            </a:r>
          </a:p>
        </p:txBody>
      </p:sp>
      <p:pic>
        <p:nvPicPr>
          <p:cNvPr id="4" name="Picture 3">
            <a:extLst>
              <a:ext uri="{FF2B5EF4-FFF2-40B4-BE49-F238E27FC236}">
                <a16:creationId xmlns:a16="http://schemas.microsoft.com/office/drawing/2014/main" id="{825B6AA4-DF2A-D17B-6ABD-4A09D6F98C5F}"/>
              </a:ext>
            </a:extLst>
          </p:cNvPr>
          <p:cNvPicPr>
            <a:picLocks noChangeAspect="1"/>
          </p:cNvPicPr>
          <p:nvPr/>
        </p:nvPicPr>
        <p:blipFill>
          <a:blip r:embed="rId3"/>
          <a:srcRect b="25" l="96" r="95" t="221"/>
          <a:stretch/>
        </p:blipFill>
        <p:spPr>
          <a:xfrm>
            <a:off x="8079475" y="1429908"/>
            <a:ext cx="3763920" cy="2614712"/>
          </a:xfrm>
          <a:prstGeom prst="rect">
            <a:avLst/>
          </a:prstGeom>
        </p:spPr>
      </p:pic>
      <p:sp>
        <p:nvSpPr>
          <p:cNvPr id="2" name="Content Placeholder 2">
            <a:extLst>
              <a:ext uri="{FF2B5EF4-FFF2-40B4-BE49-F238E27FC236}">
                <a16:creationId xmlns:a16="http://schemas.microsoft.com/office/drawing/2014/main" id="{05B624EA-E95E-AEF6-8F30-A65AFBF33DF1}"/>
              </a:ext>
            </a:extLst>
          </p:cNvPr>
          <p:cNvSpPr txBox="1">
            <a:spLocks/>
          </p:cNvSpPr>
          <p:nvPr/>
        </p:nvSpPr>
        <p:spPr>
          <a:xfrm>
            <a:off x="215333" y="1521168"/>
            <a:ext cx="6771340" cy="3592927"/>
          </a:xfrm>
          <a:prstGeom prst="rect">
            <a:avLst/>
          </a:prstGeom>
        </p:spPr>
        <p:txBody>
          <a:bodyPr bIns="45720" lIns="91440" rIns="91440" rtlCol="0" tIns="45720" vert="horz">
            <a:noAutofit/>
          </a:bodyPr>
          <a:lstStyle>
            <a:lvl1pPr algn="l" defTabSz="914400" eaLnBrk="1" fontAlgn="auto" hangingPunct="1" indent="-228600" latinLnBrk="0" marL="228600" marR="0" rtl="0">
              <a:lnSpc>
                <a:spcPct val="100000"/>
              </a:lnSpc>
              <a:spcBef>
                <a:spcPts val="1200"/>
              </a:spcBef>
              <a:spcAft>
                <a:spcPts val="1200"/>
              </a:spcAft>
              <a:buClr>
                <a:srgbClr val="FF0000"/>
              </a:buClr>
              <a:buSzPct val="100000"/>
              <a:buFont charset="2" panose="05000000000000000000" pitchFamily="2" typeface="Wingdings"/>
              <a:buChar char="q"/>
              <a:tabLst/>
              <a:defRPr baseline="0" kern="1200" sz="2400">
                <a:solidFill>
                  <a:srgbClr val="0070C0"/>
                </a:solidFill>
                <a:latin charset="0" panose="020B0604020202020204" pitchFamily="34" typeface="Arial"/>
                <a:ea typeface="+mn-ea"/>
                <a:cs charset="0" panose="020B0604020202020204" pitchFamily="34" typeface="Arial"/>
              </a:defRPr>
            </a:lvl1pPr>
            <a:lvl2pPr algn="l" defTabSz="914400" eaLnBrk="1" hangingPunct="1" indent="0" latinLnBrk="0" marL="457200" rtl="0">
              <a:lnSpc>
                <a:spcPct val="90000"/>
              </a:lnSpc>
              <a:spcBef>
                <a:spcPts val="600"/>
              </a:spcBef>
              <a:spcAft>
                <a:spcPts val="600"/>
              </a:spcAft>
              <a:buFont charset="2" panose="05000000000000000000" pitchFamily="2" typeface="Wingdings"/>
              <a:buNone/>
              <a:defRPr kern="1200" sz="2200">
                <a:solidFill>
                  <a:schemeClr val="tx1"/>
                </a:solidFill>
                <a:latin charset="0" panose="020B0604020202020204" pitchFamily="34" typeface="Arial"/>
                <a:ea typeface="+mn-ea"/>
                <a:cs charset="0" panose="020B0604020202020204" pitchFamily="34" typeface="Arial"/>
              </a:defRPr>
            </a:lvl2pPr>
            <a:lvl3pPr algn="l" defTabSz="914400" eaLnBrk="1" hangingPunct="1" indent="-228600" latinLnBrk="0" marL="1143000" rtl="0">
              <a:lnSpc>
                <a:spcPct val="90000"/>
              </a:lnSpc>
              <a:spcBef>
                <a:spcPts val="600"/>
              </a:spcBef>
              <a:spcAft>
                <a:spcPts val="600"/>
              </a:spcAft>
              <a:buFont charset="2" panose="05000000000000000000" pitchFamily="2" typeface="Wingdings"/>
              <a:buChar char="ü"/>
              <a:defRPr kern="1200" sz="2000">
                <a:solidFill>
                  <a:schemeClr val="tx1"/>
                </a:solidFill>
                <a:latin charset="0" panose="020B0604020202020204" pitchFamily="34" typeface="Arial"/>
                <a:ea typeface="+mn-ea"/>
                <a:cs charset="0" panose="020B0604020202020204" pitchFamily="34" typeface="Arial"/>
              </a:defRPr>
            </a:lvl3pPr>
            <a:lvl4pPr algn="l" defTabSz="914400" eaLnBrk="1" hangingPunct="1" indent="-228600" latinLnBrk="0" marL="1600200" rtl="0">
              <a:lnSpc>
                <a:spcPct val="90000"/>
              </a:lnSpc>
              <a:spcBef>
                <a:spcPts val="600"/>
              </a:spcBef>
              <a:spcAft>
                <a:spcPts val="600"/>
              </a:spcAft>
              <a:buFont charset="0" panose="020B0604020202020204" pitchFamily="34" typeface="Arial"/>
              <a:buChar char="•"/>
              <a:defRPr kern="1200" sz="1800">
                <a:solidFill>
                  <a:schemeClr val="tx1"/>
                </a:solidFill>
                <a:latin charset="0" panose="020B0604020202020204" pitchFamily="34" typeface="Arial"/>
                <a:ea typeface="+mn-ea"/>
                <a:cs charset="0" panose="020B0604020202020204" pitchFamily="34" typeface="Arial"/>
              </a:defRPr>
            </a:lvl4pPr>
            <a:lvl5pPr algn="l" defTabSz="914400" eaLnBrk="1" hangingPunct="1" indent="-228600" latinLnBrk="0" marL="2057400" rtl="0">
              <a:lnSpc>
                <a:spcPct val="90000"/>
              </a:lnSpc>
              <a:spcBef>
                <a:spcPts val="600"/>
              </a:spcBef>
              <a:spcAft>
                <a:spcPts val="600"/>
              </a:spcAft>
              <a:buFont charset="0" panose="020B0604020202020204" pitchFamily="34" typeface="Arial"/>
              <a:buChar char="•"/>
              <a:defRPr kern="1200" sz="1800">
                <a:solidFill>
                  <a:schemeClr val="tx1"/>
                </a:solidFill>
                <a:latin charset="0" panose="020B0604020202020204" pitchFamily="34" typeface="Arial"/>
                <a:ea typeface="+mn-ea"/>
                <a:cs charset="0" panose="020B0604020202020204" pitchFamily="34" typeface="Arial"/>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algn="just">
              <a:buClrTx/>
              <a:buFont charset="0" panose="020B0604020202020204" pitchFamily="34" typeface="Arial"/>
              <a:buChar char="•"/>
            </a:pPr>
            <a:r>
              <a:rPr dirty="0" lang="en-US" sz="2200">
                <a:solidFill>
                  <a:schemeClr val="tx1"/>
                </a:solidFill>
              </a:rPr>
              <a:t>Scope and boundaries of the </a:t>
            </a:r>
            <a:r>
              <a:rPr dirty="0" err="1" lang="en-US" sz="2200">
                <a:solidFill>
                  <a:schemeClr val="tx1"/>
                </a:solidFill>
              </a:rPr>
              <a:t>EnMS</a:t>
            </a:r>
            <a:r>
              <a:rPr dirty="0" lang="en-US" sz="2200">
                <a:solidFill>
                  <a:schemeClr val="tx1"/>
                </a:solidFill>
              </a:rPr>
              <a:t> need to be:</a:t>
            </a:r>
          </a:p>
          <a:p>
            <a:pPr algn="just" marL="738188">
              <a:buClrTx/>
              <a:buFont charset="2" panose="05000000000000000000" pitchFamily="2" typeface="Wingdings"/>
              <a:buChar char="v"/>
            </a:pPr>
            <a:r>
              <a:rPr dirty="0" lang="en-US" sz="2200">
                <a:solidFill>
                  <a:schemeClr val="tx1"/>
                </a:solidFill>
              </a:rPr>
              <a:t> </a:t>
            </a:r>
            <a:r>
              <a:rPr b="1" dirty="0" lang="en-US" sz="2200">
                <a:solidFill>
                  <a:schemeClr val="tx1"/>
                </a:solidFill>
              </a:rPr>
              <a:t>Defined</a:t>
            </a:r>
          </a:p>
          <a:p>
            <a:pPr algn="just" marL="738188">
              <a:buClrTx/>
              <a:buFont charset="2" panose="05000000000000000000" pitchFamily="2" typeface="Wingdings"/>
              <a:buChar char="v"/>
            </a:pPr>
            <a:r>
              <a:rPr b="1" dirty="0" lang="en-US" sz="2200">
                <a:solidFill>
                  <a:schemeClr val="tx1"/>
                </a:solidFill>
              </a:rPr>
              <a:t> Documented</a:t>
            </a:r>
          </a:p>
          <a:p>
            <a:pPr algn="just">
              <a:buClrTx/>
              <a:buFont charset="0" panose="020B0604020202020204" pitchFamily="34" typeface="Arial"/>
              <a:buChar char="•"/>
            </a:pPr>
            <a:r>
              <a:rPr dirty="0" lang="en-US" sz="2200">
                <a:solidFill>
                  <a:schemeClr val="tx1"/>
                </a:solidFill>
              </a:rPr>
              <a:t>.A clearly defined scope and boundary allows the organization to set clear expectations and properly focus their efforts</a:t>
            </a:r>
          </a:p>
        </p:txBody>
      </p:sp>
      <p:pic>
        <p:nvPicPr>
          <p:cNvPr id="3" name="Picture 2">
            <a:extLst>
              <a:ext uri="{FF2B5EF4-FFF2-40B4-BE49-F238E27FC236}">
                <a16:creationId xmlns:a16="http://schemas.microsoft.com/office/drawing/2014/main" id="{CD874F10-C647-6EAD-AE25-842AAA253888}"/>
              </a:ext>
            </a:extLst>
          </p:cNvPr>
          <p:cNvPicPr>
            <a:picLocks noChangeAspect="1"/>
          </p:cNvPicPr>
          <p:nvPr/>
        </p:nvPicPr>
        <p:blipFill>
          <a:blip r:embed="rId4"/>
          <a:stretch>
            <a:fillRect/>
          </a:stretch>
        </p:blipFill>
        <p:spPr>
          <a:xfrm>
            <a:off x="8079475" y="4044620"/>
            <a:ext cx="3813313" cy="2702184"/>
          </a:xfrm>
          <a:prstGeom prst="rect">
            <a:avLst/>
          </a:prstGeom>
        </p:spPr>
      </p:pic>
    </p:spTree>
    <p:extLst>
      <p:ext uri="{BB962C8B-B14F-4D97-AF65-F5344CB8AC3E}">
        <p14:creationId xmlns:p14="http://schemas.microsoft.com/office/powerpoint/2010/main" val="211358624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468B3AC-DC24-28F9-4120-07540BDC8912}"/>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3" name="TextBox 2">
            <a:extLst>
              <a:ext uri="{FF2B5EF4-FFF2-40B4-BE49-F238E27FC236}">
                <a16:creationId xmlns:a16="http://schemas.microsoft.com/office/drawing/2014/main" id="{330D5B63-B6F6-1BA6-A105-4E6B8BDCF58B}"/>
              </a:ext>
            </a:extLst>
          </p:cNvPr>
          <p:cNvSpPr txBox="1"/>
          <p:nvPr/>
        </p:nvSpPr>
        <p:spPr>
          <a:xfrm>
            <a:off x="456180" y="1186126"/>
            <a:ext cx="11146367" cy="2909258"/>
          </a:xfrm>
          <a:prstGeom prst="rect">
            <a:avLst/>
          </a:prstGeom>
          <a:noFill/>
        </p:spPr>
        <p:txBody>
          <a:bodyPr>
            <a:spAutoFit/>
          </a:bodyPr>
          <a:lstStyle/>
          <a:p>
            <a:pPr algn="just">
              <a:lnSpc>
                <a:spcPct val="150000"/>
              </a:lnSpc>
              <a:spcAft>
                <a:spcPts val="267"/>
              </a:spcAft>
              <a:defRPr/>
            </a:pPr>
            <a:r>
              <a:rPr lang="en-US" sz="2400" b="1" kern="100" dirty="0">
                <a:solidFill>
                  <a:srgbClr val="000000"/>
                </a:solidFill>
                <a:ea typeface="Calibri" panose="020F0502020204030204" pitchFamily="34" charset="0"/>
                <a:cs typeface="Tahoma" panose="020B0604030504040204" pitchFamily="34" charset="0"/>
              </a:rPr>
              <a:t>Please identify the organizational context from an energy perspective at your Company?</a:t>
            </a:r>
          </a:p>
          <a:p>
            <a:pPr algn="just">
              <a:lnSpc>
                <a:spcPct val="150000"/>
              </a:lnSpc>
              <a:spcAft>
                <a:spcPts val="267"/>
              </a:spcAft>
              <a:defRPr/>
            </a:pPr>
            <a:r>
              <a:rPr lang="en-US" sz="2400" kern="100" dirty="0">
                <a:solidFill>
                  <a:srgbClr val="000000"/>
                </a:solidFill>
                <a:ea typeface="Calibri" panose="020F0502020204030204" pitchFamily="34" charset="0"/>
                <a:cs typeface="Tahoma" panose="020B0604030504040204" pitchFamily="34" charset="0"/>
              </a:rPr>
              <a:t>+ External factors: PESTLE</a:t>
            </a:r>
          </a:p>
          <a:p>
            <a:pPr algn="just">
              <a:lnSpc>
                <a:spcPct val="150000"/>
              </a:lnSpc>
              <a:spcAft>
                <a:spcPts val="267"/>
              </a:spcAft>
              <a:defRPr/>
            </a:pPr>
            <a:r>
              <a:rPr lang="en-US" sz="2400" kern="100" dirty="0">
                <a:solidFill>
                  <a:srgbClr val="000000"/>
                </a:solidFill>
                <a:ea typeface="Calibri" panose="020F0502020204030204" pitchFamily="34" charset="0"/>
                <a:cs typeface="Tahoma" panose="020B0604030504040204" pitchFamily="34" charset="0"/>
              </a:rPr>
              <a:t>+ Internal factors: SWOT</a:t>
            </a:r>
          </a:p>
          <a:p>
            <a:pPr algn="just">
              <a:lnSpc>
                <a:spcPct val="150000"/>
              </a:lnSpc>
              <a:spcAft>
                <a:spcPts val="267"/>
              </a:spcAft>
              <a:defRPr/>
            </a:pPr>
            <a:r>
              <a:rPr lang="en-US" sz="2400" kern="100" dirty="0">
                <a:solidFill>
                  <a:srgbClr val="000000"/>
                </a:solidFill>
                <a:ea typeface="Calibri" panose="020F0502020204030204" pitchFamily="34" charset="0"/>
                <a:cs typeface="Tahoma" panose="020B0604030504040204" pitchFamily="34" charset="0"/>
              </a:rPr>
              <a:t>+ Stakeholders:</a:t>
            </a:r>
          </a:p>
        </p:txBody>
      </p:sp>
      <p:sp>
        <p:nvSpPr>
          <p:cNvPr id="7" name="Rectangle 3">
            <a:extLst>
              <a:ext uri="{FF2B5EF4-FFF2-40B4-BE49-F238E27FC236}">
                <a16:creationId xmlns:a16="http://schemas.microsoft.com/office/drawing/2014/main" id="{A72B8EDE-0376-EE92-0D2A-2A84CC3775F8}"/>
              </a:ext>
            </a:extLst>
          </p:cNvPr>
          <p:cNvSpPr>
            <a:spLocks noChangeArrowheads="1"/>
          </p:cNvSpPr>
          <p:nvPr/>
        </p:nvSpPr>
        <p:spPr bwMode="auto">
          <a:xfrm>
            <a:off x="215331" y="271927"/>
            <a:ext cx="11628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Discussion</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152663"/>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Management’s role</a:t>
            </a:r>
          </a:p>
        </p:txBody>
      </p:sp>
      <p:sp>
        <p:nvSpPr>
          <p:cNvPr id="4" name="TextBox 3">
            <a:extLst>
              <a:ext uri="{FF2B5EF4-FFF2-40B4-BE49-F238E27FC236}">
                <a16:creationId xmlns:a16="http://schemas.microsoft.com/office/drawing/2014/main" id="{920904C4-B072-121E-5E01-13BA99C1C929}"/>
              </a:ext>
            </a:extLst>
          </p:cNvPr>
          <p:cNvSpPr txBox="1"/>
          <p:nvPr/>
        </p:nvSpPr>
        <p:spPr>
          <a:xfrm>
            <a:off x="525810" y="1347154"/>
            <a:ext cx="7283376" cy="3459345"/>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Without top management commitment, the </a:t>
            </a:r>
            <a:r>
              <a:rPr lang="en-US" sz="2000" kern="100" dirty="0" err="1">
                <a:solidFill>
                  <a:srgbClr val="000000"/>
                </a:solidFill>
                <a:latin typeface="Arial" panose="020B0604020202020204" pitchFamily="34" charset="0"/>
                <a:ea typeface="Calibri" panose="020F0502020204030204" pitchFamily="34" charset="0"/>
                <a:cs typeface="Arial" panose="020B0604020202020204" pitchFamily="34" charset="0"/>
              </a:rPr>
              <a:t>EnMS</a:t>
            </a: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 will not succeed!</a:t>
            </a: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Top management controls:</a:t>
            </a:r>
          </a:p>
          <a:p>
            <a:pPr marL="1316038" indent="-457200" algn="just">
              <a:lnSpc>
                <a:spcPct val="150000"/>
              </a:lnSpc>
              <a:spcAft>
                <a:spcPts val="267"/>
              </a:spcAft>
              <a:buFont typeface="Wingdings" panose="05000000000000000000" pitchFamily="2" charset="2"/>
              <a:buChar char="Ø"/>
              <a:defRPr/>
            </a:pP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priorities</a:t>
            </a:r>
          </a:p>
          <a:p>
            <a:pPr marL="1316038" indent="-457200" algn="just">
              <a:lnSpc>
                <a:spcPct val="150000"/>
              </a:lnSpc>
              <a:spcAft>
                <a:spcPts val="267"/>
              </a:spcAft>
              <a:buFont typeface="Wingdings" panose="05000000000000000000" pitchFamily="2" charset="2"/>
              <a:buChar char="Ø"/>
              <a:defRPr/>
            </a:pP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authorities</a:t>
            </a:r>
          </a:p>
          <a:p>
            <a:pPr marL="1316038" indent="-457200" algn="just">
              <a:lnSpc>
                <a:spcPct val="150000"/>
              </a:lnSpc>
              <a:spcAft>
                <a:spcPts val="267"/>
              </a:spcAft>
              <a:buFont typeface="Wingdings" panose="05000000000000000000" pitchFamily="2" charset="2"/>
              <a:buChar char="Ø"/>
              <a:defRPr/>
            </a:pP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resources</a:t>
            </a: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latin typeface="Arial" panose="020B0604020202020204" pitchFamily="34" charset="0"/>
                <a:ea typeface="Calibri" panose="020F0502020204030204" pitchFamily="34" charset="0"/>
                <a:cs typeface="Arial" panose="020B0604020202020204" pitchFamily="34" charset="0"/>
              </a:rPr>
              <a:t>Top management must be engaged and visible!!</a:t>
            </a:r>
          </a:p>
        </p:txBody>
      </p:sp>
      <p:pic>
        <p:nvPicPr>
          <p:cNvPr id="5" name="Picture 4">
            <a:extLst>
              <a:ext uri="{FF2B5EF4-FFF2-40B4-BE49-F238E27FC236}">
                <a16:creationId xmlns:a16="http://schemas.microsoft.com/office/drawing/2014/main" id="{DB2672A4-3B5A-4B93-ADA2-8229825439A6}"/>
              </a:ext>
            </a:extLst>
          </p:cNvPr>
          <p:cNvPicPr>
            <a:picLocks noChangeAspect="1"/>
          </p:cNvPicPr>
          <p:nvPr/>
        </p:nvPicPr>
        <p:blipFill>
          <a:blip r:embed="rId2"/>
          <a:stretch>
            <a:fillRect/>
          </a:stretch>
        </p:blipFill>
        <p:spPr>
          <a:xfrm>
            <a:off x="7809186" y="1347154"/>
            <a:ext cx="4166607" cy="432630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24393" y="272052"/>
            <a:ext cx="117446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The foundation of management commitment</a:t>
            </a:r>
          </a:p>
        </p:txBody>
      </p:sp>
      <p:sp>
        <p:nvSpPr>
          <p:cNvPr id="4" name="TextBox 3">
            <a:extLst>
              <a:ext uri="{FF2B5EF4-FFF2-40B4-BE49-F238E27FC236}">
                <a16:creationId xmlns:a16="http://schemas.microsoft.com/office/drawing/2014/main" id="{920904C4-B072-121E-5E01-13BA99C1C929}"/>
              </a:ext>
            </a:extLst>
          </p:cNvPr>
          <p:cNvSpPr txBox="1"/>
          <p:nvPr/>
        </p:nvSpPr>
        <p:spPr>
          <a:xfrm>
            <a:off x="457346" y="1281053"/>
            <a:ext cx="11277307" cy="388253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Management commitment begins with buy-in to the business value of a systematic approach to energy management</a:t>
            </a: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Continued management commitment relies on continual refinement and communication of the business value of energy management</a:t>
            </a: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Over time, the organization’s own achievements  and improvements will demonstrate the business value of energy management</a:t>
            </a: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Need to consider the Context of the organization and the risks and opportunities associated with energy management.</a:t>
            </a:r>
          </a:p>
        </p:txBody>
      </p:sp>
    </p:spTree>
    <p:extLst>
      <p:ext uri="{BB962C8B-B14F-4D97-AF65-F5344CB8AC3E}">
        <p14:creationId xmlns:p14="http://schemas.microsoft.com/office/powerpoint/2010/main" val="613039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24393" y="179148"/>
            <a:ext cx="117583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Organizational reality</a:t>
            </a:r>
          </a:p>
        </p:txBody>
      </p:sp>
      <p:sp>
        <p:nvSpPr>
          <p:cNvPr id="4" name="TextBox 3">
            <a:extLst>
              <a:ext uri="{FF2B5EF4-FFF2-40B4-BE49-F238E27FC236}">
                <a16:creationId xmlns:a16="http://schemas.microsoft.com/office/drawing/2014/main" id="{920904C4-B072-121E-5E01-13BA99C1C929}"/>
              </a:ext>
            </a:extLst>
          </p:cNvPr>
          <p:cNvSpPr txBox="1"/>
          <p:nvPr/>
        </p:nvSpPr>
        <p:spPr>
          <a:xfrm>
            <a:off x="2552625" y="1393481"/>
            <a:ext cx="4281311" cy="3767122"/>
          </a:xfrm>
          <a:prstGeom prst="rect">
            <a:avLst/>
          </a:prstGeom>
          <a:noFill/>
        </p:spPr>
        <p:txBody>
          <a:bodyPr wrap="square">
            <a:spAutoFit/>
          </a:bodyPr>
          <a:lstStyle/>
          <a:p>
            <a:pPr algn="ctr">
              <a:lnSpc>
                <a:spcPct val="150000"/>
              </a:lnSpc>
              <a:spcAft>
                <a:spcPts val="267"/>
              </a:spcAft>
              <a:defRPr/>
            </a:pPr>
            <a:r>
              <a:rPr lang="en-US" sz="2000" kern="100" dirty="0">
                <a:solidFill>
                  <a:srgbClr val="000000"/>
                </a:solidFill>
                <a:ea typeface="Calibri" panose="020F0502020204030204" pitchFamily="34" charset="0"/>
                <a:cs typeface="Tahoma" panose="020B0604030504040204" pitchFamily="34" charset="0"/>
              </a:rPr>
              <a:t>It is imperative that energy management goals flow through the management hierarchy from the top through middle management to the employee on the front lines, so that everyone has a clear understanding of their roles and responsibilities in achieving those goals</a:t>
            </a:r>
          </a:p>
        </p:txBody>
      </p:sp>
      <p:pic>
        <p:nvPicPr>
          <p:cNvPr id="3" name="Picture 2">
            <a:extLst>
              <a:ext uri="{FF2B5EF4-FFF2-40B4-BE49-F238E27FC236}">
                <a16:creationId xmlns:a16="http://schemas.microsoft.com/office/drawing/2014/main" id="{AC178FF9-24AD-07DD-C343-0A46D646FD2A}"/>
              </a:ext>
            </a:extLst>
          </p:cNvPr>
          <p:cNvPicPr>
            <a:picLocks noChangeAspect="1"/>
          </p:cNvPicPr>
          <p:nvPr/>
        </p:nvPicPr>
        <p:blipFill>
          <a:blip r:embed="rId2"/>
          <a:stretch>
            <a:fillRect/>
          </a:stretch>
        </p:blipFill>
        <p:spPr>
          <a:xfrm>
            <a:off x="7921741" y="994614"/>
            <a:ext cx="3476692" cy="5295827"/>
          </a:xfrm>
          <a:prstGeom prst="rect">
            <a:avLst/>
          </a:prstGeom>
        </p:spPr>
      </p:pic>
    </p:spTree>
    <p:extLst>
      <p:ext uri="{BB962C8B-B14F-4D97-AF65-F5344CB8AC3E}">
        <p14:creationId xmlns:p14="http://schemas.microsoft.com/office/powerpoint/2010/main" val="3136385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94853" y="235878"/>
            <a:ext cx="115786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Management Commitment Connections</a:t>
            </a:r>
          </a:p>
        </p:txBody>
      </p:sp>
      <p:pic>
        <p:nvPicPr>
          <p:cNvPr id="5" name="Picture 4">
            <a:extLst>
              <a:ext uri="{FF2B5EF4-FFF2-40B4-BE49-F238E27FC236}">
                <a16:creationId xmlns:a16="http://schemas.microsoft.com/office/drawing/2014/main" id="{95D6DDF9-200E-441B-AD88-9834835F5407}"/>
              </a:ext>
            </a:extLst>
          </p:cNvPr>
          <p:cNvPicPr>
            <a:picLocks noChangeAspect="1"/>
          </p:cNvPicPr>
          <p:nvPr/>
        </p:nvPicPr>
        <p:blipFill>
          <a:blip r:embed="rId2"/>
          <a:stretch>
            <a:fillRect/>
          </a:stretch>
        </p:blipFill>
        <p:spPr>
          <a:xfrm>
            <a:off x="166516" y="1952687"/>
            <a:ext cx="4580798" cy="3662050"/>
          </a:xfrm>
          <a:prstGeom prst="rect">
            <a:avLst/>
          </a:prstGeom>
        </p:spPr>
      </p:pic>
      <p:pic>
        <p:nvPicPr>
          <p:cNvPr id="7" name="Picture 6">
            <a:extLst>
              <a:ext uri="{FF2B5EF4-FFF2-40B4-BE49-F238E27FC236}">
                <a16:creationId xmlns:a16="http://schemas.microsoft.com/office/drawing/2014/main" id="{F7D9CAAA-D489-4D28-B549-46E8961E7951}"/>
              </a:ext>
            </a:extLst>
          </p:cNvPr>
          <p:cNvPicPr>
            <a:picLocks noChangeAspect="1"/>
          </p:cNvPicPr>
          <p:nvPr/>
        </p:nvPicPr>
        <p:blipFill>
          <a:blip r:embed="rId3"/>
          <a:stretch>
            <a:fillRect/>
          </a:stretch>
        </p:blipFill>
        <p:spPr>
          <a:xfrm>
            <a:off x="4597380" y="1952687"/>
            <a:ext cx="7299767" cy="3765001"/>
          </a:xfrm>
          <a:prstGeom prst="rect">
            <a:avLst/>
          </a:prstGeom>
        </p:spPr>
      </p:pic>
    </p:spTree>
    <p:extLst>
      <p:ext uri="{BB962C8B-B14F-4D97-AF65-F5344CB8AC3E}">
        <p14:creationId xmlns:p14="http://schemas.microsoft.com/office/powerpoint/2010/main" val="4231282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35410" y="151359"/>
            <a:ext cx="1175689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Policy</a:t>
            </a:r>
          </a:p>
        </p:txBody>
      </p:sp>
      <p:sp>
        <p:nvSpPr>
          <p:cNvPr id="2" name="TextBox 1">
            <a:extLst>
              <a:ext uri="{FF2B5EF4-FFF2-40B4-BE49-F238E27FC236}">
                <a16:creationId xmlns:a16="http://schemas.microsoft.com/office/drawing/2014/main" id="{ECE60767-0129-A44C-BA8E-078484191F67}"/>
              </a:ext>
            </a:extLst>
          </p:cNvPr>
          <p:cNvSpPr txBox="1"/>
          <p:nvPr/>
        </p:nvSpPr>
        <p:spPr>
          <a:xfrm>
            <a:off x="6096000" y="897929"/>
            <a:ext cx="5896303" cy="5498365"/>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b="1" dirty="0"/>
              <a:t>System Driver </a:t>
            </a:r>
          </a:p>
          <a:p>
            <a:pPr marL="457200" indent="-457200" algn="just">
              <a:lnSpc>
                <a:spcPct val="150000"/>
              </a:lnSpc>
              <a:spcAft>
                <a:spcPts val="267"/>
              </a:spcAft>
              <a:buFont typeface="Arial" panose="020B0604020202020204" pitchFamily="34" charset="0"/>
              <a:buChar char="•"/>
              <a:defRPr/>
            </a:pPr>
            <a:r>
              <a:rPr lang="en-US" sz="2000" dirty="0"/>
              <a:t>Management commitment</a:t>
            </a:r>
          </a:p>
          <a:p>
            <a:pPr marL="457200" indent="-457200" algn="just">
              <a:lnSpc>
                <a:spcPct val="150000"/>
              </a:lnSpc>
              <a:spcAft>
                <a:spcPts val="267"/>
              </a:spcAft>
              <a:buFont typeface="Arial" panose="020B0604020202020204" pitchFamily="34" charset="0"/>
              <a:buChar char="•"/>
              <a:defRPr/>
            </a:pPr>
            <a:r>
              <a:rPr lang="en-US" sz="2000" dirty="0"/>
              <a:t>Legal and other compliance</a:t>
            </a:r>
          </a:p>
          <a:p>
            <a:pPr marL="457200" indent="-457200" algn="just">
              <a:lnSpc>
                <a:spcPct val="150000"/>
              </a:lnSpc>
              <a:spcAft>
                <a:spcPts val="267"/>
              </a:spcAft>
              <a:buFont typeface="Arial" panose="020B0604020202020204" pitchFamily="34" charset="0"/>
              <a:buChar char="•"/>
              <a:defRPr/>
            </a:pPr>
            <a:r>
              <a:rPr lang="en-US" sz="2000" dirty="0"/>
              <a:t>Energy performance improvement</a:t>
            </a:r>
          </a:p>
          <a:p>
            <a:pPr marL="457200" indent="-457200" algn="just">
              <a:lnSpc>
                <a:spcPct val="150000"/>
              </a:lnSpc>
              <a:spcAft>
                <a:spcPts val="267"/>
              </a:spcAft>
              <a:buFont typeface="Arial" panose="020B0604020202020204" pitchFamily="34" charset="0"/>
              <a:buChar char="•"/>
              <a:defRPr/>
            </a:pPr>
            <a:r>
              <a:rPr lang="en-US" sz="2000" dirty="0"/>
              <a:t>Energy objectives and targets</a:t>
            </a:r>
          </a:p>
          <a:p>
            <a:pPr marL="457200" indent="-457200" algn="just">
              <a:lnSpc>
                <a:spcPct val="150000"/>
              </a:lnSpc>
              <a:spcAft>
                <a:spcPts val="267"/>
              </a:spcAft>
              <a:buFont typeface="Arial" panose="020B0604020202020204" pitchFamily="34" charset="0"/>
              <a:buChar char="•"/>
              <a:defRPr/>
            </a:pPr>
            <a:r>
              <a:rPr lang="en-US" sz="2000" b="1" dirty="0"/>
              <a:t>System Check </a:t>
            </a:r>
          </a:p>
          <a:p>
            <a:pPr marL="457200" indent="-457200" algn="just">
              <a:lnSpc>
                <a:spcPct val="150000"/>
              </a:lnSpc>
              <a:spcAft>
                <a:spcPts val="267"/>
              </a:spcAft>
              <a:buFont typeface="Arial" panose="020B0604020202020204" pitchFamily="34" charset="0"/>
              <a:buChar char="•"/>
              <a:defRPr/>
            </a:pPr>
            <a:r>
              <a:rPr lang="en-US" sz="2000" dirty="0"/>
              <a:t>Energy planning</a:t>
            </a:r>
          </a:p>
          <a:p>
            <a:pPr marL="457200" indent="-457200" algn="just">
              <a:lnSpc>
                <a:spcPct val="150000"/>
              </a:lnSpc>
              <a:spcAft>
                <a:spcPts val="267"/>
              </a:spcAft>
              <a:buFont typeface="Arial" panose="020B0604020202020204" pitchFamily="34" charset="0"/>
              <a:buChar char="•"/>
              <a:defRPr/>
            </a:pPr>
            <a:r>
              <a:rPr lang="en-US" sz="2000" dirty="0"/>
              <a:t>Training and communication</a:t>
            </a:r>
          </a:p>
          <a:p>
            <a:pPr marL="457200" indent="-457200" algn="just">
              <a:lnSpc>
                <a:spcPct val="150000"/>
              </a:lnSpc>
              <a:spcAft>
                <a:spcPts val="267"/>
              </a:spcAft>
              <a:buFont typeface="Arial" panose="020B0604020202020204" pitchFamily="34" charset="0"/>
              <a:buChar char="•"/>
              <a:defRPr/>
            </a:pPr>
            <a:r>
              <a:rPr lang="en-US" sz="2000" dirty="0"/>
              <a:t>Operational controls</a:t>
            </a:r>
          </a:p>
          <a:p>
            <a:pPr marL="457200" indent="-457200" algn="just">
              <a:lnSpc>
                <a:spcPct val="150000"/>
              </a:lnSpc>
              <a:spcAft>
                <a:spcPts val="267"/>
              </a:spcAft>
              <a:buFont typeface="Arial" panose="020B0604020202020204" pitchFamily="34" charset="0"/>
              <a:buChar char="•"/>
              <a:defRPr/>
            </a:pPr>
            <a:r>
              <a:rPr lang="en-US" sz="2000" dirty="0"/>
              <a:t>Procurement and design</a:t>
            </a:r>
          </a:p>
          <a:p>
            <a:pPr marL="457200" indent="-457200" algn="just">
              <a:lnSpc>
                <a:spcPct val="150000"/>
              </a:lnSpc>
              <a:spcAft>
                <a:spcPts val="267"/>
              </a:spcAft>
              <a:buFont typeface="Arial" panose="020B0604020202020204" pitchFamily="34" charset="0"/>
              <a:buChar char="•"/>
              <a:defRPr/>
            </a:pPr>
            <a:r>
              <a:rPr lang="en-US" sz="2000" dirty="0"/>
              <a:t>Management review</a:t>
            </a:r>
            <a:endParaRPr lang="en-US" sz="2000" kern="100" dirty="0">
              <a:solidFill>
                <a:srgbClr val="000000"/>
              </a:solidFill>
              <a:ea typeface="Calibri" panose="020F0502020204030204" pitchFamily="34" charset="0"/>
              <a:cs typeface="Tahoma" panose="020B0604030504040204" pitchFamily="34" charset="0"/>
            </a:endParaRPr>
          </a:p>
        </p:txBody>
      </p:sp>
      <p:pic>
        <p:nvPicPr>
          <p:cNvPr id="5" name="Picture 4">
            <a:extLst>
              <a:ext uri="{FF2B5EF4-FFF2-40B4-BE49-F238E27FC236}">
                <a16:creationId xmlns:a16="http://schemas.microsoft.com/office/drawing/2014/main" id="{AA388C27-D1CD-477E-BA55-1E83BAA2D662}"/>
              </a:ext>
            </a:extLst>
          </p:cNvPr>
          <p:cNvPicPr>
            <a:picLocks noChangeAspect="1"/>
          </p:cNvPicPr>
          <p:nvPr/>
        </p:nvPicPr>
        <p:blipFill>
          <a:blip r:embed="rId2"/>
          <a:stretch>
            <a:fillRect/>
          </a:stretch>
        </p:blipFill>
        <p:spPr>
          <a:xfrm>
            <a:off x="807954" y="897929"/>
            <a:ext cx="4200335" cy="5199607"/>
          </a:xfrm>
          <a:prstGeom prst="rect">
            <a:avLst/>
          </a:prstGeom>
        </p:spPr>
      </p:pic>
    </p:spTree>
    <p:extLst>
      <p:ext uri="{BB962C8B-B14F-4D97-AF65-F5344CB8AC3E}">
        <p14:creationId xmlns:p14="http://schemas.microsoft.com/office/powerpoint/2010/main" val="107585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345102" y="179148"/>
            <a:ext cx="113783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Policy</a:t>
            </a:r>
          </a:p>
        </p:txBody>
      </p:sp>
      <p:sp>
        <p:nvSpPr>
          <p:cNvPr id="2" name="TextBox 1">
            <a:extLst>
              <a:ext uri="{FF2B5EF4-FFF2-40B4-BE49-F238E27FC236}">
                <a16:creationId xmlns:a16="http://schemas.microsoft.com/office/drawing/2014/main" id="{ECE60767-0129-A44C-BA8E-078484191F67}"/>
              </a:ext>
            </a:extLst>
          </p:cNvPr>
          <p:cNvSpPr txBox="1"/>
          <p:nvPr/>
        </p:nvSpPr>
        <p:spPr>
          <a:xfrm>
            <a:off x="4562511" y="908438"/>
            <a:ext cx="7160918" cy="3959482"/>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States the commitment of the organization to:</a:t>
            </a:r>
          </a:p>
          <a:p>
            <a:pPr marL="85090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Continual energy performance improvement</a:t>
            </a:r>
          </a:p>
          <a:p>
            <a:pPr marL="85090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 Availability of information and resources to achieve objectives and targets</a:t>
            </a:r>
          </a:p>
          <a:p>
            <a:pPr marL="85090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Compliance with legal and other energy requirements</a:t>
            </a:r>
          </a:p>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Support the commitment to:</a:t>
            </a:r>
          </a:p>
          <a:p>
            <a:pPr marL="91440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Purchase of energy efficiency products and services</a:t>
            </a:r>
          </a:p>
          <a:p>
            <a:pPr marL="91440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Consider energy performance improvement in design.</a:t>
            </a:r>
          </a:p>
        </p:txBody>
      </p:sp>
      <p:pic>
        <p:nvPicPr>
          <p:cNvPr id="3" name="Picture 7" descr="leadership">
            <a:extLst>
              <a:ext uri="{FF2B5EF4-FFF2-40B4-BE49-F238E27FC236}">
                <a16:creationId xmlns:a16="http://schemas.microsoft.com/office/drawing/2014/main" id="{8DC10C54-0B93-2966-213A-525419419C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375" y="908438"/>
            <a:ext cx="3832135" cy="466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7886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222722"/>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policy basics</a:t>
            </a:r>
          </a:p>
        </p:txBody>
      </p:sp>
      <p:sp>
        <p:nvSpPr>
          <p:cNvPr id="4" name="TextBox 3">
            <a:extLst>
              <a:ext uri="{FF2B5EF4-FFF2-40B4-BE49-F238E27FC236}">
                <a16:creationId xmlns:a16="http://schemas.microsoft.com/office/drawing/2014/main" id="{920904C4-B072-121E-5E01-13BA99C1C929}"/>
              </a:ext>
            </a:extLst>
          </p:cNvPr>
          <p:cNvSpPr txBox="1"/>
          <p:nvPr/>
        </p:nvSpPr>
        <p:spPr>
          <a:xfrm>
            <a:off x="525811" y="1585963"/>
            <a:ext cx="6409636" cy="2137829"/>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Defined and approved by top management</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Appropriate for the organization</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Provides the framework for objectives and targets</a:t>
            </a:r>
          </a:p>
        </p:txBody>
      </p:sp>
      <p:sp>
        <p:nvSpPr>
          <p:cNvPr id="2" name="TextBox 1">
            <a:extLst>
              <a:ext uri="{FF2B5EF4-FFF2-40B4-BE49-F238E27FC236}">
                <a16:creationId xmlns:a16="http://schemas.microsoft.com/office/drawing/2014/main" id="{ECE60767-0129-A44C-BA8E-078484191F67}"/>
              </a:ext>
            </a:extLst>
          </p:cNvPr>
          <p:cNvSpPr txBox="1"/>
          <p:nvPr/>
        </p:nvSpPr>
        <p:spPr>
          <a:xfrm>
            <a:off x="7083586" y="1585963"/>
            <a:ext cx="4582604" cy="2176301"/>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200" kern="100" dirty="0">
                <a:ea typeface="Calibri" panose="020F0502020204030204" pitchFamily="34" charset="0"/>
                <a:cs typeface="Tahoma" panose="020B0604030504040204" pitchFamily="34" charset="0"/>
              </a:rPr>
              <a:t>Documented</a:t>
            </a:r>
            <a:endParaRPr lang="en-US" sz="2200" kern="100" dirty="0">
              <a:solidFill>
                <a:srgbClr val="000000"/>
              </a:solidFill>
              <a:ea typeface="Calibri" panose="020F0502020204030204" pitchFamily="34" charset="0"/>
              <a:cs typeface="Tahoma" panose="020B0604030504040204" pitchFamily="34" charset="0"/>
            </a:endParaRP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Communicated</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Regularly reviewed</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Updated as needed.</a:t>
            </a:r>
          </a:p>
        </p:txBody>
      </p:sp>
    </p:spTree>
    <p:extLst>
      <p:ext uri="{BB962C8B-B14F-4D97-AF65-F5344CB8AC3E}">
        <p14:creationId xmlns:p14="http://schemas.microsoft.com/office/powerpoint/2010/main" val="3486611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271328"/>
            <a:ext cx="12192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dirty="0">
                <a:solidFill>
                  <a:schemeClr val="accent1">
                    <a:lumMod val="50000"/>
                  </a:schemeClr>
                </a:solidFill>
                <a:latin typeface="+mj-lt"/>
                <a:cs typeface="Times New Roman" panose="02020603050405020304" pitchFamily="18" charset="0"/>
              </a:rPr>
              <a:t>Example: ABC Company Energy Policy</a:t>
            </a:r>
          </a:p>
        </p:txBody>
      </p:sp>
      <p:sp>
        <p:nvSpPr>
          <p:cNvPr id="4" name="TextBox 3">
            <a:extLst>
              <a:ext uri="{FF2B5EF4-FFF2-40B4-BE49-F238E27FC236}">
                <a16:creationId xmlns:a16="http://schemas.microsoft.com/office/drawing/2014/main" id="{920904C4-B072-121E-5E01-13BA99C1C929}"/>
              </a:ext>
            </a:extLst>
          </p:cNvPr>
          <p:cNvSpPr txBox="1"/>
          <p:nvPr/>
        </p:nvSpPr>
        <p:spPr>
          <a:xfrm>
            <a:off x="518615" y="897046"/>
            <a:ext cx="11204812" cy="4882812"/>
          </a:xfrm>
          <a:prstGeom prst="rect">
            <a:avLst/>
          </a:prstGeom>
          <a:noFill/>
        </p:spPr>
        <p:txBody>
          <a:bodyPr wrap="square">
            <a:spAutoFit/>
          </a:bodyPr>
          <a:lstStyle/>
          <a:p>
            <a:pPr algn="just">
              <a:lnSpc>
                <a:spcPct val="150000"/>
              </a:lnSpc>
              <a:spcAft>
                <a:spcPts val="267"/>
              </a:spcAft>
              <a:defRPr/>
            </a:pPr>
            <a:r>
              <a:rPr lang="en-US" sz="2000" kern="100" dirty="0">
                <a:solidFill>
                  <a:srgbClr val="000000"/>
                </a:solidFill>
                <a:ea typeface="Calibri" panose="020F0502020204030204" pitchFamily="34" charset="0"/>
                <a:cs typeface="Tahoma" panose="020B0604030504040204" pitchFamily="34" charset="0"/>
              </a:rPr>
              <a:t>ABC Company specializes in manufacturing products…. originating from various types of materials … ABC Company is oriented to reduce energy consumption, while promoting environmental and economic sustainability. We are committed to:</a:t>
            </a:r>
          </a:p>
          <a:p>
            <a:pPr marL="457200" indent="-457200" algn="just">
              <a:lnSpc>
                <a:spcPct val="150000"/>
              </a:lnSpc>
              <a:spcAft>
                <a:spcPts val="267"/>
              </a:spcAft>
              <a:buFont typeface="Arial" panose="020B0604020202020204" pitchFamily="34" charset="0"/>
              <a:buChar char="•"/>
              <a:defRPr/>
            </a:pPr>
            <a:r>
              <a:rPr lang="en-US" sz="2000" b="1" kern="100" dirty="0">
                <a:ea typeface="Calibri" panose="020F0502020204030204" pitchFamily="34" charset="0"/>
                <a:cs typeface="Tahoma" panose="020B0604030504040204" pitchFamily="34" charset="0"/>
              </a:rPr>
              <a:t>R</a:t>
            </a:r>
            <a:r>
              <a:rPr lang="en-US" sz="2000" kern="100" dirty="0">
                <a:ea typeface="Calibri" panose="020F0502020204030204" pitchFamily="34" charset="0"/>
                <a:cs typeface="Tahoma" panose="020B0604030504040204" pitchFamily="34" charset="0"/>
              </a:rPr>
              <a:t>educe energy use per unit of production by 25% in 10 years in our manufacturing operations</a:t>
            </a:r>
          </a:p>
          <a:p>
            <a:pPr marL="457200" indent="-457200" algn="just">
              <a:lnSpc>
                <a:spcPct val="150000"/>
              </a:lnSpc>
              <a:spcAft>
                <a:spcPts val="267"/>
              </a:spcAft>
              <a:buFont typeface="Arial" panose="020B0604020202020204" pitchFamily="34" charset="0"/>
              <a:buChar char="•"/>
              <a:defRPr/>
            </a:pPr>
            <a:r>
              <a:rPr lang="en-US" sz="2000" b="1" kern="100" dirty="0">
                <a:ea typeface="Calibri" panose="020F0502020204030204" pitchFamily="34" charset="0"/>
                <a:cs typeface="Tahoma" panose="020B0604030504040204" pitchFamily="34" charset="0"/>
              </a:rPr>
              <a:t>E</a:t>
            </a:r>
            <a:r>
              <a:rPr lang="en-US" sz="2000" kern="100" dirty="0">
                <a:ea typeface="Calibri" panose="020F0502020204030204" pitchFamily="34" charset="0"/>
                <a:cs typeface="Tahoma" panose="020B0604030504040204" pitchFamily="34" charset="0"/>
              </a:rPr>
              <a:t>nsure continual improvement in our energy performance</a:t>
            </a:r>
          </a:p>
          <a:p>
            <a:pPr marL="457200" indent="-457200" algn="just">
              <a:lnSpc>
                <a:spcPct val="150000"/>
              </a:lnSpc>
              <a:spcAft>
                <a:spcPts val="267"/>
              </a:spcAft>
              <a:buFont typeface="Arial" panose="020B0604020202020204" pitchFamily="34" charset="0"/>
              <a:buChar char="•"/>
              <a:defRPr/>
            </a:pPr>
            <a:r>
              <a:rPr lang="en-US" sz="2000" b="1" kern="100" dirty="0">
                <a:ea typeface="Calibri" panose="020F0502020204030204" pitchFamily="34" charset="0"/>
                <a:cs typeface="Tahoma" panose="020B0604030504040204" pitchFamily="34" charset="0"/>
              </a:rPr>
              <a:t>D</a:t>
            </a:r>
            <a:r>
              <a:rPr lang="en-US" sz="2000" kern="100" dirty="0">
                <a:ea typeface="Calibri" panose="020F0502020204030204" pitchFamily="34" charset="0"/>
                <a:cs typeface="Tahoma" panose="020B0604030504040204" pitchFamily="34" charset="0"/>
              </a:rPr>
              <a:t>eploy information and resources to achieve our objectives and targets</a:t>
            </a:r>
          </a:p>
          <a:p>
            <a:pPr marL="457200" indent="-457200" algn="just">
              <a:lnSpc>
                <a:spcPct val="150000"/>
              </a:lnSpc>
              <a:spcAft>
                <a:spcPts val="267"/>
              </a:spcAft>
              <a:buFont typeface="Arial" panose="020B0604020202020204" pitchFamily="34" charset="0"/>
              <a:buChar char="•"/>
              <a:defRPr/>
            </a:pPr>
            <a:r>
              <a:rPr lang="en-US" sz="2000" b="1" kern="100" dirty="0">
                <a:ea typeface="Calibri" panose="020F0502020204030204" pitchFamily="34" charset="0"/>
                <a:cs typeface="Tahoma" panose="020B0604030504040204" pitchFamily="34" charset="0"/>
              </a:rPr>
              <a:t>U</a:t>
            </a:r>
            <a:r>
              <a:rPr lang="en-US" sz="2000" kern="100" dirty="0">
                <a:ea typeface="Calibri" panose="020F0502020204030204" pitchFamily="34" charset="0"/>
                <a:cs typeface="Tahoma" panose="020B0604030504040204" pitchFamily="34" charset="0"/>
              </a:rPr>
              <a:t>phold legal and other requirements regarding energy</a:t>
            </a:r>
          </a:p>
          <a:p>
            <a:pPr marL="457200" indent="-457200" algn="just">
              <a:lnSpc>
                <a:spcPct val="150000"/>
              </a:lnSpc>
              <a:spcAft>
                <a:spcPts val="267"/>
              </a:spcAft>
              <a:buFont typeface="Arial" panose="020B0604020202020204" pitchFamily="34" charset="0"/>
              <a:buChar char="•"/>
              <a:defRPr/>
            </a:pPr>
            <a:r>
              <a:rPr lang="en-US" sz="2000" b="1" kern="100" dirty="0">
                <a:ea typeface="Calibri" panose="020F0502020204030204" pitchFamily="34" charset="0"/>
                <a:cs typeface="Tahoma" panose="020B0604030504040204" pitchFamily="34" charset="0"/>
              </a:rPr>
              <a:t>C</a:t>
            </a:r>
            <a:r>
              <a:rPr lang="en-US" sz="2000" kern="100" dirty="0">
                <a:ea typeface="Calibri" panose="020F0502020204030204" pitchFamily="34" charset="0"/>
                <a:cs typeface="Tahoma" panose="020B0604030504040204" pitchFamily="34" charset="0"/>
              </a:rPr>
              <a:t>onsider energy performance improvements in design and modification of our facilities, equipment, systems and processes</a:t>
            </a:r>
          </a:p>
          <a:p>
            <a:pPr marL="457200" indent="-457200" algn="just">
              <a:lnSpc>
                <a:spcPct val="150000"/>
              </a:lnSpc>
              <a:spcAft>
                <a:spcPts val="267"/>
              </a:spcAft>
              <a:buFont typeface="Arial" panose="020B0604020202020204" pitchFamily="34" charset="0"/>
              <a:buChar char="•"/>
              <a:defRPr/>
            </a:pPr>
            <a:r>
              <a:rPr lang="en-US" sz="2000" b="1" kern="100" dirty="0">
                <a:ea typeface="Calibri" panose="020F0502020204030204" pitchFamily="34" charset="0"/>
                <a:cs typeface="Tahoma" panose="020B0604030504040204" pitchFamily="34" charset="0"/>
              </a:rPr>
              <a:t>E</a:t>
            </a:r>
            <a:r>
              <a:rPr lang="en-US" sz="2000" kern="100" dirty="0">
                <a:ea typeface="Calibri" panose="020F0502020204030204" pitchFamily="34" charset="0"/>
                <a:cs typeface="Tahoma" panose="020B0604030504040204" pitchFamily="34" charset="0"/>
              </a:rPr>
              <a:t>ffectively procure and utilize energy-efficient products and services.</a:t>
            </a:r>
          </a:p>
        </p:txBody>
      </p:sp>
    </p:spTree>
    <p:extLst>
      <p:ext uri="{BB962C8B-B14F-4D97-AF65-F5344CB8AC3E}">
        <p14:creationId xmlns:p14="http://schemas.microsoft.com/office/powerpoint/2010/main" val="3832634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9EB3D8F9-D46D-F279-789A-C2D47BB7CC81}"/>
              </a:ext>
            </a:extLst>
          </p:cNvPr>
          <p:cNvSpPr>
            <a:spLocks noGrp="1"/>
          </p:cNvSpPr>
          <p:nvPr>
            <p:ph type="title"/>
          </p:nvPr>
        </p:nvSpPr>
        <p:spPr>
          <a:xfrm>
            <a:off x="325534" y="113714"/>
            <a:ext cx="11457632" cy="654050"/>
          </a:xfrm>
        </p:spPr>
        <p:txBody>
          <a:bodyPr>
            <a:noAutofit/>
          </a:bodyPr>
          <a:lstStyle/>
          <a:p>
            <a:pPr algn="ctr"/>
            <a:r>
              <a:rPr lang="en-US" altLang="en-US" sz="3200" dirty="0">
                <a:solidFill>
                  <a:schemeClr val="accent1">
                    <a:lumMod val="50000"/>
                  </a:schemeClr>
                </a:solidFill>
                <a:latin typeface="+mj-lt"/>
                <a:ea typeface="ヒラギノ角ゴ Pro W3"/>
                <a:cs typeface="Times New Roman" panose="02020603050405020304" pitchFamily="18" charset="0"/>
              </a:rPr>
              <a:t>Target</a:t>
            </a:r>
          </a:p>
        </p:txBody>
      </p:sp>
      <p:sp>
        <p:nvSpPr>
          <p:cNvPr id="3" name="Content Placeholder 2">
            <a:extLst>
              <a:ext uri="{FF2B5EF4-FFF2-40B4-BE49-F238E27FC236}">
                <a16:creationId xmlns:a16="http://schemas.microsoft.com/office/drawing/2014/main" id="{2A5C5DE7-2DB1-C38A-9AC0-5C25098EF6BE}"/>
              </a:ext>
            </a:extLst>
          </p:cNvPr>
          <p:cNvSpPr>
            <a:spLocks noGrp="1"/>
          </p:cNvSpPr>
          <p:nvPr>
            <p:ph idx="1"/>
          </p:nvPr>
        </p:nvSpPr>
        <p:spPr>
          <a:xfrm>
            <a:off x="567950" y="1356783"/>
            <a:ext cx="10972800" cy="4144433"/>
          </a:xfrm>
        </p:spPr>
        <p:txBody>
          <a:bodyPr>
            <a:normAutofit/>
          </a:bodyPr>
          <a:lstStyle/>
          <a:p>
            <a:pPr algn="just">
              <a:buFont typeface="Wingdings" pitchFamily="2" charset="2"/>
              <a:buChar char="v"/>
              <a:defRPr/>
            </a:pPr>
            <a:r>
              <a:rPr lang="en-US" sz="2000" dirty="0">
                <a:latin typeface="+mj-lt"/>
                <a:cs typeface="Times New Roman" pitchFamily="18" charset="0"/>
              </a:rPr>
              <a:t>Understanding the structure of the ISO 50001:2018 standard and its requirements.</a:t>
            </a:r>
          </a:p>
          <a:p>
            <a:pPr marL="139700" indent="0" algn="just">
              <a:buNone/>
              <a:defRPr/>
            </a:pPr>
            <a:endParaRPr lang="en-US" sz="2000" dirty="0">
              <a:latin typeface="+mj-lt"/>
              <a:cs typeface="Times New Roman" pitchFamily="18" charset="0"/>
            </a:endParaRPr>
          </a:p>
          <a:p>
            <a:pPr algn="just">
              <a:buFont typeface="Wingdings" pitchFamily="2" charset="2"/>
              <a:buChar char="v"/>
              <a:defRPr/>
            </a:pPr>
            <a:r>
              <a:rPr lang="en-US" sz="2000" dirty="0">
                <a:latin typeface="+mj-lt"/>
                <a:cs typeface="Times New Roman" pitchFamily="18" charset="0"/>
              </a:rPr>
              <a:t>Building an energy management system in a company to meet the requirements of the standard.</a:t>
            </a:r>
          </a:p>
          <a:p>
            <a:pPr algn="just">
              <a:buFont typeface="Wingdings" pitchFamily="2" charset="2"/>
              <a:buChar char="v"/>
              <a:defRPr/>
            </a:pPr>
            <a:endParaRPr lang="en-US" sz="2000" dirty="0">
              <a:latin typeface="+mj-lt"/>
              <a:cs typeface="Times New Roman" pitchFamily="18"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230613"/>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Communicating the Policy</a:t>
            </a:r>
          </a:p>
        </p:txBody>
      </p:sp>
      <p:sp>
        <p:nvSpPr>
          <p:cNvPr id="4" name="TextBox 3">
            <a:extLst>
              <a:ext uri="{FF2B5EF4-FFF2-40B4-BE49-F238E27FC236}">
                <a16:creationId xmlns:a16="http://schemas.microsoft.com/office/drawing/2014/main" id="{920904C4-B072-121E-5E01-13BA99C1C929}"/>
              </a:ext>
            </a:extLst>
          </p:cNvPr>
          <p:cNvSpPr txBox="1"/>
          <p:nvPr/>
        </p:nvSpPr>
        <p:spPr>
          <a:xfrm>
            <a:off x="354840" y="815388"/>
            <a:ext cx="11191165" cy="4207627"/>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Integral part of a management system awareness and communication program—First piece of the </a:t>
            </a:r>
            <a:r>
              <a:rPr lang="en-US" sz="2200" kern="100" dirty="0" err="1">
                <a:solidFill>
                  <a:srgbClr val="000000"/>
                </a:solidFill>
                <a:ea typeface="Calibri" panose="020F0502020204030204" pitchFamily="34" charset="0"/>
                <a:cs typeface="Tahoma" panose="020B0604030504040204" pitchFamily="34" charset="0"/>
              </a:rPr>
              <a:t>EnMS</a:t>
            </a:r>
            <a:r>
              <a:rPr lang="en-US" sz="2200" kern="100" dirty="0">
                <a:solidFill>
                  <a:srgbClr val="000000"/>
                </a:solidFill>
                <a:ea typeface="Calibri" panose="020F0502020204030204" pitchFamily="34" charset="0"/>
                <a:cs typeface="Tahoma" panose="020B0604030504040204" pitchFamily="34" charset="0"/>
              </a:rPr>
              <a:t> that the whole organization is exposed to</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Post the policy throughout your facilities/work sites, incorporate in trainings, place on intranet, etc.</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Be creative in communication: backs of ID tags, on hard hats, in annual report, websites, paycheck stuffers, etc.</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Plan for how the policy will be communicated to part-time and temporary employees and to contractors and suppliers working on your site.</a:t>
            </a:r>
          </a:p>
        </p:txBody>
      </p:sp>
    </p:spTree>
    <p:extLst>
      <p:ext uri="{BB962C8B-B14F-4D97-AF65-F5344CB8AC3E}">
        <p14:creationId xmlns:p14="http://schemas.microsoft.com/office/powerpoint/2010/main" val="3829778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183407"/>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Success Factor</a:t>
            </a:r>
          </a:p>
        </p:txBody>
      </p:sp>
      <p:sp>
        <p:nvSpPr>
          <p:cNvPr id="4" name="TextBox 3">
            <a:extLst>
              <a:ext uri="{FF2B5EF4-FFF2-40B4-BE49-F238E27FC236}">
                <a16:creationId xmlns:a16="http://schemas.microsoft.com/office/drawing/2014/main" id="{920904C4-B072-121E-5E01-13BA99C1C929}"/>
              </a:ext>
            </a:extLst>
          </p:cNvPr>
          <p:cNvSpPr txBox="1"/>
          <p:nvPr/>
        </p:nvSpPr>
        <p:spPr>
          <a:xfrm>
            <a:off x="296510" y="1047695"/>
            <a:ext cx="7440300" cy="3776740"/>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Aligned with other organizational policies</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States required commitments</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Minimizes additional commitments</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A policy that is easy to remember and understand</a:t>
            </a:r>
          </a:p>
          <a:p>
            <a:pPr marL="977900" indent="-457200" algn="just">
              <a:lnSpc>
                <a:spcPct val="150000"/>
              </a:lnSpc>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Sometimes mnemonics are used</a:t>
            </a:r>
          </a:p>
          <a:p>
            <a:pPr marL="977900" indent="-457200" algn="just">
              <a:lnSpc>
                <a:spcPct val="150000"/>
              </a:lnSpc>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One page or less – one paragraph or less would be better!</a:t>
            </a:r>
          </a:p>
        </p:txBody>
      </p:sp>
      <p:pic>
        <p:nvPicPr>
          <p:cNvPr id="3" name="Picture 2">
            <a:extLst>
              <a:ext uri="{FF2B5EF4-FFF2-40B4-BE49-F238E27FC236}">
                <a16:creationId xmlns:a16="http://schemas.microsoft.com/office/drawing/2014/main" id="{D3B7E81A-8BED-891B-AF04-D0A2041C3773}"/>
              </a:ext>
            </a:extLst>
          </p:cNvPr>
          <p:cNvPicPr>
            <a:picLocks noChangeAspect="1"/>
          </p:cNvPicPr>
          <p:nvPr/>
        </p:nvPicPr>
        <p:blipFill>
          <a:blip r:embed="rId2"/>
          <a:stretch>
            <a:fillRect/>
          </a:stretch>
        </p:blipFill>
        <p:spPr>
          <a:xfrm>
            <a:off x="7736810" y="1047695"/>
            <a:ext cx="3542518" cy="4975298"/>
          </a:xfrm>
          <a:prstGeom prst="rect">
            <a:avLst/>
          </a:prstGeom>
        </p:spPr>
      </p:pic>
    </p:spTree>
    <p:extLst>
      <p:ext uri="{BB962C8B-B14F-4D97-AF65-F5344CB8AC3E}">
        <p14:creationId xmlns:p14="http://schemas.microsoft.com/office/powerpoint/2010/main" val="3543203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ABA5322-D449-3839-B45D-B154772A7F70}"/>
              </a:ext>
            </a:extLst>
          </p:cNvPr>
          <p:cNvSpPr>
            <a:spLocks noGrp="1"/>
          </p:cNvSpPr>
          <p:nvPr>
            <p:ph type="title"/>
          </p:nvPr>
        </p:nvSpPr>
        <p:spPr>
          <a:xfrm>
            <a:off x="319615" y="1137897"/>
            <a:ext cx="11552767" cy="1325033"/>
          </a:xfrm>
        </p:spPr>
        <p:txBody>
          <a:bodyPr/>
          <a:lstStyle/>
          <a:p>
            <a:pPr algn="ctr"/>
            <a:r>
              <a:rPr lang="en-US" altLang="en-US" sz="3400" b="0" dirty="0">
                <a:solidFill>
                  <a:schemeClr val="tx1"/>
                </a:solidFill>
                <a:latin typeface="+mn-lt"/>
                <a:ea typeface="ヒラギノ角ゴ Pro W3"/>
                <a:cs typeface="Times New Roman" panose="02020603050405020304" pitchFamily="18" charset="0"/>
              </a:rPr>
              <a:t>Presentation the case study about company energy policy</a:t>
            </a:r>
          </a:p>
        </p:txBody>
      </p:sp>
      <p:sp>
        <p:nvSpPr>
          <p:cNvPr id="4" name="TextBox 3">
            <a:extLst>
              <a:ext uri="{FF2B5EF4-FFF2-40B4-BE49-F238E27FC236}">
                <a16:creationId xmlns:a16="http://schemas.microsoft.com/office/drawing/2014/main" id="{64152281-4125-E6BD-8795-0A38C54802EE}"/>
              </a:ext>
            </a:extLst>
          </p:cNvPr>
          <p:cNvSpPr txBox="1"/>
          <p:nvPr/>
        </p:nvSpPr>
        <p:spPr>
          <a:xfrm>
            <a:off x="0" y="305980"/>
            <a:ext cx="12191999"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extLst>
      <p:ext uri="{BB962C8B-B14F-4D97-AF65-F5344CB8AC3E}">
        <p14:creationId xmlns:p14="http://schemas.microsoft.com/office/powerpoint/2010/main" val="82770598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244472"/>
            <a:ext cx="12192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Roles, responsibilities and authorities of the organization</a:t>
            </a:r>
          </a:p>
          <a:p>
            <a:pPr algn="ctr" eaLnBrk="1" hangingPunct="1">
              <a:spcBef>
                <a:spcPct val="0"/>
              </a:spcBef>
              <a:buClrTx/>
              <a:buFontTx/>
              <a:buNone/>
            </a:pP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ECE60767-0129-A44C-BA8E-078484191F67}"/>
              </a:ext>
            </a:extLst>
          </p:cNvPr>
          <p:cNvSpPr txBox="1"/>
          <p:nvPr/>
        </p:nvSpPr>
        <p:spPr>
          <a:xfrm>
            <a:off x="600191" y="897487"/>
            <a:ext cx="11281534" cy="2176301"/>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Roles and Responsibilities are required for each individual involved in the </a:t>
            </a:r>
            <a:r>
              <a:rPr lang="en-US" sz="2200" kern="100" dirty="0" err="1">
                <a:solidFill>
                  <a:srgbClr val="000000"/>
                </a:solidFill>
                <a:ea typeface="Calibri" panose="020F0502020204030204" pitchFamily="34" charset="0"/>
                <a:cs typeface="Tahoma" panose="020B0604030504040204" pitchFamily="34" charset="0"/>
              </a:rPr>
              <a:t>EnMS</a:t>
            </a:r>
            <a:r>
              <a:rPr lang="en-US" sz="2200" kern="100" dirty="0">
                <a:solidFill>
                  <a:srgbClr val="000000"/>
                </a:solidFill>
                <a:ea typeface="Calibri" panose="020F0502020204030204" pitchFamily="34" charset="0"/>
                <a:cs typeface="Tahoma" panose="020B0604030504040204" pitchFamily="34" charset="0"/>
              </a:rPr>
              <a:t>.</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Each person needs to understand their own role and responsibilities</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Every needs to know each others authority levels</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MUST be completed, accepted and communicated in advance of next steps</a:t>
            </a:r>
          </a:p>
        </p:txBody>
      </p:sp>
      <p:sp>
        <p:nvSpPr>
          <p:cNvPr id="4" name="Vertical Scroll 7">
            <a:extLst>
              <a:ext uri="{FF2B5EF4-FFF2-40B4-BE49-F238E27FC236}">
                <a16:creationId xmlns:a16="http://schemas.microsoft.com/office/drawing/2014/main" id="{ABFD3C01-AEDE-9FF7-0FD7-1F88071A5C88}"/>
              </a:ext>
            </a:extLst>
          </p:cNvPr>
          <p:cNvSpPr>
            <a:spLocks noChangeArrowheads="1"/>
          </p:cNvSpPr>
          <p:nvPr/>
        </p:nvSpPr>
        <p:spPr bwMode="auto">
          <a:xfrm>
            <a:off x="6915492" y="3606993"/>
            <a:ext cx="5054835" cy="2362200"/>
          </a:xfrm>
          <a:prstGeom prst="verticalScroll">
            <a:avLst>
              <a:gd name="adj" fmla="val 12500"/>
            </a:avLst>
          </a:prstGeom>
          <a:solidFill>
            <a:schemeClr val="accent1">
              <a:lumMod val="75000"/>
            </a:schemeClr>
          </a:solidFill>
          <a:ln w="9525" algn="ctr">
            <a:solidFill>
              <a:schemeClr val="tx1"/>
            </a:solidFill>
            <a:round/>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200" dirty="0">
                <a:solidFill>
                  <a:schemeClr val="bg1"/>
                </a:solidFill>
                <a:latin typeface="+mn-lt"/>
                <a:cs typeface="Times New Roman" panose="02020603050405020304" pitchFamily="18" charset="0"/>
              </a:rPr>
              <a:t>……                         ……..</a:t>
            </a:r>
          </a:p>
          <a:p>
            <a:pPr algn="ctr" eaLnBrk="1" hangingPunct="1">
              <a:spcBef>
                <a:spcPct val="0"/>
              </a:spcBef>
              <a:buClrTx/>
              <a:buFontTx/>
              <a:buNone/>
            </a:pPr>
            <a:r>
              <a:rPr lang="vi-VN" altLang="en-US" sz="1600" dirty="0">
                <a:solidFill>
                  <a:schemeClr val="bg1"/>
                </a:solidFill>
                <a:latin typeface="+mn-lt"/>
                <a:cs typeface="Times New Roman" panose="02020603050405020304" pitchFamily="18" charset="0"/>
              </a:rPr>
              <a:t>Decision</a:t>
            </a:r>
          </a:p>
          <a:p>
            <a:pPr eaLnBrk="1" hangingPunct="1">
              <a:spcBef>
                <a:spcPct val="0"/>
              </a:spcBef>
              <a:buClrTx/>
              <a:buFontTx/>
              <a:buNone/>
            </a:pPr>
            <a:r>
              <a:rPr lang="vi-VN" altLang="en-US" sz="1600" dirty="0">
                <a:solidFill>
                  <a:schemeClr val="bg1"/>
                </a:solidFill>
                <a:latin typeface="+mn-lt"/>
                <a:cs typeface="Times New Roman" panose="02020603050405020304" pitchFamily="18" charset="0"/>
              </a:rPr>
              <a:t>E</a:t>
            </a:r>
            <a:r>
              <a:rPr lang="en-US" altLang="en-US" sz="1600" dirty="0" err="1">
                <a:solidFill>
                  <a:schemeClr val="bg1"/>
                </a:solidFill>
                <a:latin typeface="+mn-lt"/>
                <a:cs typeface="Times New Roman" panose="02020603050405020304" pitchFamily="18" charset="0"/>
              </a:rPr>
              <a:t>nergy</a:t>
            </a:r>
            <a:r>
              <a:rPr lang="en-US" altLang="en-US" sz="1600" dirty="0">
                <a:solidFill>
                  <a:schemeClr val="bg1"/>
                </a:solidFill>
                <a:latin typeface="+mn-lt"/>
                <a:cs typeface="Times New Roman" panose="02020603050405020304" pitchFamily="18" charset="0"/>
              </a:rPr>
              <a:t> leadership appointment                         </a:t>
            </a:r>
            <a:endParaRPr lang="vi-VN" altLang="en-US" sz="1600" dirty="0">
              <a:solidFill>
                <a:schemeClr val="bg1"/>
              </a:solidFill>
              <a:latin typeface="+mn-lt"/>
              <a:cs typeface="Times New Roman" panose="02020603050405020304" pitchFamily="18" charset="0"/>
            </a:endParaRP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Article 1: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Article 2: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Article 3: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t>
            </a:r>
          </a:p>
          <a:p>
            <a:pPr eaLnBrk="1" hangingPunct="1">
              <a:spcBef>
                <a:spcPct val="0"/>
              </a:spcBef>
              <a:buClrTx/>
              <a:buFontTx/>
              <a:buNone/>
            </a:pPr>
            <a:endParaRPr lang="vi-VN" altLang="en-US" sz="1200" dirty="0">
              <a:solidFill>
                <a:schemeClr val="bg1"/>
              </a:solidFill>
              <a:latin typeface="+mn-lt"/>
              <a:cs typeface="Arial" panose="020B0604020202020204" pitchFamily="34" charset="0"/>
            </a:endParaRPr>
          </a:p>
        </p:txBody>
      </p:sp>
      <p:sp>
        <p:nvSpPr>
          <p:cNvPr id="5" name="Vertical Scroll 7">
            <a:extLst>
              <a:ext uri="{FF2B5EF4-FFF2-40B4-BE49-F238E27FC236}">
                <a16:creationId xmlns:a16="http://schemas.microsoft.com/office/drawing/2014/main" id="{835418FB-8AE2-B69A-9748-987616A4E09D}"/>
              </a:ext>
            </a:extLst>
          </p:cNvPr>
          <p:cNvSpPr>
            <a:spLocks noChangeArrowheads="1"/>
          </p:cNvSpPr>
          <p:nvPr/>
        </p:nvSpPr>
        <p:spPr bwMode="auto">
          <a:xfrm>
            <a:off x="1043985" y="3598313"/>
            <a:ext cx="4628579" cy="2362200"/>
          </a:xfrm>
          <a:prstGeom prst="verticalScroll">
            <a:avLst>
              <a:gd name="adj" fmla="val 12500"/>
            </a:avLst>
          </a:prstGeom>
          <a:solidFill>
            <a:schemeClr val="accent1">
              <a:lumMod val="75000"/>
            </a:schemeClr>
          </a:solidFill>
          <a:ln w="9525" algn="ctr">
            <a:solidFill>
              <a:schemeClr val="tx1"/>
            </a:solidFill>
            <a:round/>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                         ……..</a:t>
            </a:r>
          </a:p>
          <a:p>
            <a:pPr algn="ctr" eaLnBrk="1" hangingPunct="1">
              <a:spcBef>
                <a:spcPct val="0"/>
              </a:spcBef>
              <a:buClrTx/>
              <a:buFontTx/>
              <a:buNone/>
            </a:pPr>
            <a:r>
              <a:rPr lang="en-US" altLang="en-US" sz="1600" dirty="0">
                <a:solidFill>
                  <a:schemeClr val="bg1"/>
                </a:solidFill>
                <a:latin typeface="+mn-lt"/>
                <a:cs typeface="Times New Roman" panose="02020603050405020304" pitchFamily="18" charset="0"/>
              </a:rPr>
              <a:t>Decision</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Establishment of the Management Board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Article 1: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Article 2: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Article 3: ……………………</a:t>
            </a:r>
          </a:p>
          <a:p>
            <a:pPr eaLnBrk="1" hangingPunct="1">
              <a:spcBef>
                <a:spcPct val="0"/>
              </a:spcBef>
              <a:buClrTx/>
              <a:buFontTx/>
              <a:buNone/>
            </a:pPr>
            <a:r>
              <a:rPr lang="en-US" altLang="en-US" sz="1600" dirty="0">
                <a:solidFill>
                  <a:schemeClr val="bg1"/>
                </a:solidFill>
                <a:latin typeface="+mn-lt"/>
                <a:cs typeface="Times New Roman" panose="02020603050405020304" pitchFamily="18" charset="0"/>
              </a:rPr>
              <a:t>…</a:t>
            </a:r>
          </a:p>
          <a:p>
            <a:pPr eaLnBrk="1" hangingPunct="1">
              <a:spcBef>
                <a:spcPct val="0"/>
              </a:spcBef>
              <a:buClrTx/>
              <a:buFontTx/>
              <a:buNone/>
            </a:pPr>
            <a:endParaRPr lang="vi-VN" altLang="en-US" sz="1600" dirty="0">
              <a:solidFill>
                <a:schemeClr val="bg1"/>
              </a:solidFill>
              <a:latin typeface="+mn-lt"/>
              <a:cs typeface="Arial" panose="020B0604020202020204" pitchFamily="34" charset="0"/>
            </a:endParaRPr>
          </a:p>
        </p:txBody>
      </p:sp>
    </p:spTree>
    <p:extLst>
      <p:ext uri="{BB962C8B-B14F-4D97-AF65-F5344CB8AC3E}">
        <p14:creationId xmlns:p14="http://schemas.microsoft.com/office/powerpoint/2010/main" val="231364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0" y="214337"/>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Management Sponsor</a:t>
            </a:r>
          </a:p>
        </p:txBody>
      </p:sp>
      <p:sp>
        <p:nvSpPr>
          <p:cNvPr id="2" name="TextBox 1">
            <a:extLst>
              <a:ext uri="{FF2B5EF4-FFF2-40B4-BE49-F238E27FC236}">
                <a16:creationId xmlns:a16="http://schemas.microsoft.com/office/drawing/2014/main" id="{ECE60767-0129-A44C-BA8E-078484191F67}"/>
              </a:ext>
            </a:extLst>
          </p:cNvPr>
          <p:cNvSpPr txBox="1"/>
          <p:nvPr/>
        </p:nvSpPr>
        <p:spPr>
          <a:xfrm>
            <a:off x="455233" y="1139858"/>
            <a:ext cx="11145364" cy="4323043"/>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Implementing of the energy management system;</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Reporting to top management on the performance of the energy management system;</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Reporting to top management on the energy performance of the organization;</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Formation of an energy management team; </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Plan and direct energy management activities;</a:t>
            </a:r>
          </a:p>
          <a:p>
            <a:pPr marL="457200" indent="-457200" algn="just">
              <a:lnSpc>
                <a:spcPct val="150000"/>
              </a:lnSpc>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In a larger organization, most of the day-to-day energy work may be completed by others, e.g. energy manage.</a:t>
            </a:r>
          </a:p>
        </p:txBody>
      </p:sp>
    </p:spTree>
    <p:extLst>
      <p:ext uri="{BB962C8B-B14F-4D97-AF65-F5344CB8AC3E}">
        <p14:creationId xmlns:p14="http://schemas.microsoft.com/office/powerpoint/2010/main" val="3736408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35411" y="179148"/>
            <a:ext cx="11747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Manager</a:t>
            </a:r>
          </a:p>
        </p:txBody>
      </p:sp>
      <p:sp>
        <p:nvSpPr>
          <p:cNvPr id="2" name="TextBox 1">
            <a:extLst>
              <a:ext uri="{FF2B5EF4-FFF2-40B4-BE49-F238E27FC236}">
                <a16:creationId xmlns:a16="http://schemas.microsoft.com/office/drawing/2014/main" id="{ECE60767-0129-A44C-BA8E-078484191F67}"/>
              </a:ext>
            </a:extLst>
          </p:cNvPr>
          <p:cNvSpPr txBox="1"/>
          <p:nvPr/>
        </p:nvSpPr>
        <p:spPr>
          <a:xfrm>
            <a:off x="468305" y="763923"/>
            <a:ext cx="11281534" cy="5858014"/>
          </a:xfrm>
          <a:prstGeom prst="rect">
            <a:avLst/>
          </a:prstGeom>
          <a:noFill/>
        </p:spPr>
        <p:txBody>
          <a:bodyPr wrap="square">
            <a:spAutoFit/>
          </a:bodyPr>
          <a:lstStyle/>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In some organizations, this may be the same person as the management representative</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 Often not a full-time job;</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For example, maintenance or engineering manager or engineer</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Probably a technical person with energy engineering knowledge</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 Role</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Implement the </a:t>
            </a:r>
            <a:r>
              <a:rPr lang="en-US" sz="1800" kern="100" dirty="0" err="1">
                <a:solidFill>
                  <a:srgbClr val="000000"/>
                </a:solidFill>
                <a:ea typeface="Calibri" panose="020F0502020204030204" pitchFamily="34" charset="0"/>
                <a:cs typeface="Tahoma" panose="020B0604030504040204" pitchFamily="34" charset="0"/>
              </a:rPr>
              <a:t>EnMS</a:t>
            </a:r>
            <a:endParaRPr lang="en-US" sz="1800" kern="100" dirty="0">
              <a:solidFill>
                <a:srgbClr val="000000"/>
              </a:solidFill>
              <a:ea typeface="Calibri" panose="020F0502020204030204" pitchFamily="34" charset="0"/>
              <a:cs typeface="Tahoma" panose="020B0604030504040204" pitchFamily="34" charset="0"/>
            </a:endParaRP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Owns the </a:t>
            </a:r>
            <a:r>
              <a:rPr lang="en-US" sz="1800" kern="100" dirty="0" err="1">
                <a:solidFill>
                  <a:srgbClr val="000000"/>
                </a:solidFill>
                <a:ea typeface="Calibri" panose="020F0502020204030204" pitchFamily="34" charset="0"/>
                <a:cs typeface="Tahoma" panose="020B0604030504040204" pitchFamily="34" charset="0"/>
              </a:rPr>
              <a:t>EnMS</a:t>
            </a:r>
            <a:endParaRPr lang="en-US" sz="1800" kern="100" dirty="0">
              <a:solidFill>
                <a:srgbClr val="000000"/>
              </a:solidFill>
              <a:ea typeface="Calibri" panose="020F0502020204030204" pitchFamily="34" charset="0"/>
              <a:cs typeface="Tahoma" panose="020B0604030504040204" pitchFamily="34" charset="0"/>
            </a:endParaRP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Manages energy use</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Acts as auditee for the </a:t>
            </a:r>
            <a:r>
              <a:rPr lang="en-US" sz="1800" kern="100" dirty="0" err="1">
                <a:solidFill>
                  <a:srgbClr val="000000"/>
                </a:solidFill>
                <a:ea typeface="Calibri" panose="020F0502020204030204" pitchFamily="34" charset="0"/>
                <a:cs typeface="Tahoma" panose="020B0604030504040204" pitchFamily="34" charset="0"/>
              </a:rPr>
              <a:t>EnMS</a:t>
            </a:r>
            <a:endParaRPr lang="en-US" sz="1800" kern="100" dirty="0">
              <a:solidFill>
                <a:srgbClr val="000000"/>
              </a:solidFill>
              <a:ea typeface="Calibri" panose="020F0502020204030204" pitchFamily="34" charset="0"/>
              <a:cs typeface="Tahoma" panose="020B0604030504040204" pitchFamily="34" charset="0"/>
            </a:endParaRP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 Responsibility</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Varies with organization</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Implementation</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Energy budget</a:t>
            </a:r>
          </a:p>
          <a:p>
            <a:pPr marL="1138238" indent="-288925" algn="just">
              <a:lnSpc>
                <a:spcPct val="150000"/>
              </a:lnSpc>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Reporting</a:t>
            </a:r>
          </a:p>
        </p:txBody>
      </p:sp>
    </p:spTree>
    <p:extLst>
      <p:ext uri="{BB962C8B-B14F-4D97-AF65-F5344CB8AC3E}">
        <p14:creationId xmlns:p14="http://schemas.microsoft.com/office/powerpoint/2010/main" val="3333292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343036" y="158165"/>
            <a:ext cx="116817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management team</a:t>
            </a:r>
          </a:p>
        </p:txBody>
      </p:sp>
      <p:sp>
        <p:nvSpPr>
          <p:cNvPr id="2" name="TextBox 1">
            <a:extLst>
              <a:ext uri="{FF2B5EF4-FFF2-40B4-BE49-F238E27FC236}">
                <a16:creationId xmlns:a16="http://schemas.microsoft.com/office/drawing/2014/main" id="{ECE60767-0129-A44C-BA8E-078484191F67}"/>
              </a:ext>
            </a:extLst>
          </p:cNvPr>
          <p:cNvSpPr txBox="1"/>
          <p:nvPr/>
        </p:nvSpPr>
        <p:spPr>
          <a:xfrm>
            <a:off x="600191" y="897487"/>
            <a:ext cx="10681081" cy="2959208"/>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Decide structure and membership based on size and complexity of your organization</a:t>
            </a: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Representatives from relevant departments:</a:t>
            </a:r>
          </a:p>
          <a:p>
            <a:pPr marL="1138238" indent="-342900" algn="just">
              <a:lnSpc>
                <a:spcPct val="150000"/>
              </a:lnSpc>
              <a:spcAft>
                <a:spcPts val="267"/>
              </a:spcAft>
              <a:buFont typeface="Wingdings" panose="05000000000000000000" pitchFamily="2" charset="2"/>
              <a:buChar char="Ø"/>
              <a:defRPr/>
            </a:pPr>
            <a:r>
              <a:rPr lang="en-US" sz="2000" kern="100" dirty="0">
                <a:solidFill>
                  <a:srgbClr val="000000"/>
                </a:solidFill>
                <a:ea typeface="Calibri" panose="020F0502020204030204" pitchFamily="34" charset="0"/>
                <a:cs typeface="Tahoma" panose="020B0604030504040204" pitchFamily="34" charset="0"/>
              </a:rPr>
              <a:t>Production, finance, engineering, operations, senior management representative, energy manager or engineer, etc.</a:t>
            </a: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 Cross functional cooperation</a:t>
            </a: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 Common and shared goal</a:t>
            </a:r>
          </a:p>
        </p:txBody>
      </p:sp>
      <p:pic>
        <p:nvPicPr>
          <p:cNvPr id="3" name="Picture 10" descr="j0092155[1]">
            <a:extLst>
              <a:ext uri="{FF2B5EF4-FFF2-40B4-BE49-F238E27FC236}">
                <a16:creationId xmlns:a16="http://schemas.microsoft.com/office/drawing/2014/main" id="{780238AA-1634-7D84-3E14-52A06D31E1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9544" y="4303629"/>
            <a:ext cx="61087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2181923"/>
      </p:ext>
    </p:extLst>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180606" y="303573"/>
            <a:ext cx="116738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85750" marL="742950">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ctr" eaLnBrk="1" hangingPunct="1">
              <a:spcBef>
                <a:spcPct val="0"/>
              </a:spcBef>
              <a:buClrTx/>
              <a:buFontTx/>
              <a:buNone/>
            </a:pPr>
            <a:r>
              <a:rPr altLang="en-US" dirty="0" lang="en-US" sz="2800">
                <a:solidFill>
                  <a:schemeClr val="accent1">
                    <a:lumMod val="50000"/>
                  </a:schemeClr>
                </a:solidFill>
                <a:latin typeface="+mj-lt"/>
                <a:cs charset="0" panose="02020603050405020304" pitchFamily="18" typeface="Times New Roman"/>
              </a:rPr>
              <a:t>Sample energy management team (committee)</a:t>
            </a:r>
          </a:p>
        </p:txBody>
      </p:sp>
      <p:sp>
        <p:nvSpPr>
          <p:cNvPr id="6" name="TextBox 5">
            <a:extLst>
              <a:ext uri="{FF2B5EF4-FFF2-40B4-BE49-F238E27FC236}">
                <a16:creationId xmlns:a16="http://schemas.microsoft.com/office/drawing/2014/main" id="{22398963-EC1B-25A8-1C50-15876E7EFFB4}"/>
              </a:ext>
            </a:extLst>
          </p:cNvPr>
          <p:cNvSpPr txBox="1"/>
          <p:nvPr/>
        </p:nvSpPr>
        <p:spPr>
          <a:xfrm>
            <a:off x="1435074" y="4077825"/>
            <a:ext cx="9523915" cy="1997406"/>
          </a:xfrm>
          <a:prstGeom prst="rect">
            <a:avLst/>
          </a:prstGeom>
          <a:noFill/>
        </p:spPr>
        <p:txBody>
          <a:bodyPr wrap="square">
            <a:spAutoFit/>
          </a:bodyPr>
          <a:lstStyle/>
          <a:p>
            <a:pPr algn="just" indent="-342900" marL="342900">
              <a:lnSpc>
                <a:spcPct val="150000"/>
              </a:lnSpc>
              <a:spcAft>
                <a:spcPts val="267"/>
              </a:spcAft>
              <a:buFont charset="0" panose="020B0604020202020204" pitchFamily="34" typeface="Arial"/>
              <a:buChar char="•"/>
              <a:defRPr/>
            </a:pPr>
            <a:r>
              <a:rPr dirty="0" kern="100" lang="en-US" sz="2000">
                <a:solidFill>
                  <a:srgbClr val="000000"/>
                </a:solidFill>
                <a:ea charset="0" panose="020F0502020204030204" pitchFamily="34" typeface="Calibri"/>
                <a:cs charset="0" panose="020B0604030504040204" pitchFamily="34" typeface="Tahoma"/>
              </a:rPr>
              <a:t>Composition will vary by organization and culture</a:t>
            </a:r>
          </a:p>
          <a:p>
            <a:pPr algn="just" indent="-342900" marL="342900">
              <a:lnSpc>
                <a:spcPct val="150000"/>
              </a:lnSpc>
              <a:spcAft>
                <a:spcPts val="267"/>
              </a:spcAft>
              <a:buFont charset="0" panose="020B0604020202020204" pitchFamily="34" typeface="Arial"/>
              <a:buChar char="•"/>
              <a:defRPr/>
            </a:pPr>
            <a:r>
              <a:rPr dirty="0" kern="100" lang="en-US" sz="2000">
                <a:solidFill>
                  <a:srgbClr val="000000"/>
                </a:solidFill>
                <a:ea charset="0" panose="020F0502020204030204" pitchFamily="34" typeface="Calibri"/>
                <a:cs charset="0" panose="020B0604030504040204" pitchFamily="34" typeface="Tahoma"/>
              </a:rPr>
              <a:t>Size will vary</a:t>
            </a:r>
          </a:p>
          <a:p>
            <a:pPr algn="just" indent="-342900" marL="342900">
              <a:lnSpc>
                <a:spcPct val="150000"/>
              </a:lnSpc>
              <a:spcAft>
                <a:spcPts val="267"/>
              </a:spcAft>
              <a:buFont charset="0" panose="020B0604020202020204" pitchFamily="34" typeface="Arial"/>
              <a:buChar char="•"/>
              <a:defRPr/>
            </a:pPr>
            <a:r>
              <a:rPr dirty="0" kern="100" lang="en-US" sz="2000">
                <a:ea charset="0" panose="020F0502020204030204" pitchFamily="34" typeface="Calibri"/>
                <a:cs charset="0" panose="020B0604030504040204" pitchFamily="34" typeface="Tahoma"/>
              </a:rPr>
              <a:t>The e</a:t>
            </a:r>
            <a:r>
              <a:rPr dirty="0" kern="100" lang="en-US" sz="2000">
                <a:solidFill>
                  <a:srgbClr val="000000"/>
                </a:solidFill>
                <a:ea charset="0" panose="020F0502020204030204" pitchFamily="34" typeface="Calibri"/>
                <a:cs charset="0" panose="020B0604030504040204" pitchFamily="34" typeface="Tahoma"/>
              </a:rPr>
              <a:t>nergy manager may </a:t>
            </a:r>
            <a:r>
              <a:rPr dirty="0" err="1" kern="100" lang="en-US" sz="2000">
                <a:solidFill>
                  <a:srgbClr val="000000"/>
                </a:solidFill>
                <a:ea charset="0" panose="020F0502020204030204" pitchFamily="34" typeface="Calibri"/>
                <a:cs charset="0" panose="020B0604030504040204" pitchFamily="34" typeface="Tahoma"/>
              </a:rPr>
              <a:t>deputise</a:t>
            </a:r>
            <a:r>
              <a:rPr dirty="0" kern="100" lang="en-US" sz="2000">
                <a:solidFill>
                  <a:srgbClr val="000000"/>
                </a:solidFill>
                <a:ea charset="0" panose="020F0502020204030204" pitchFamily="34" typeface="Calibri"/>
                <a:cs charset="0" panose="020B0604030504040204" pitchFamily="34" typeface="Tahoma"/>
              </a:rPr>
              <a:t> for the management Sponsor</a:t>
            </a:r>
          </a:p>
          <a:p>
            <a:pPr algn="just" indent="-342900" marL="342900">
              <a:lnSpc>
                <a:spcPct val="150000"/>
              </a:lnSpc>
              <a:spcAft>
                <a:spcPts val="267"/>
              </a:spcAft>
              <a:buFont charset="0" panose="020B0604020202020204" pitchFamily="34" typeface="Arial"/>
              <a:buChar char="•"/>
              <a:defRPr/>
            </a:pPr>
            <a:r>
              <a:rPr dirty="0" kern="100" lang="en-US" sz="2000">
                <a:solidFill>
                  <a:srgbClr val="000000"/>
                </a:solidFill>
                <a:ea charset="0" panose="020F0502020204030204" pitchFamily="34" typeface="Calibri"/>
                <a:cs charset="0" panose="020B0604030504040204" pitchFamily="34" typeface="Tahoma"/>
              </a:rPr>
              <a:t>Teamwork.</a:t>
            </a:r>
          </a:p>
        </p:txBody>
      </p:sp>
      <p:pic>
        <p:nvPicPr>
          <p:cNvPr id="4" name="Picture 3">
            <a:extLst>
              <a:ext uri="{FF2B5EF4-FFF2-40B4-BE49-F238E27FC236}">
                <a16:creationId xmlns:a16="http://schemas.microsoft.com/office/drawing/2014/main" id="{DFCF1690-35FD-4B73-89BF-318C9A790443}"/>
              </a:ext>
            </a:extLst>
          </p:cNvPr>
          <p:cNvPicPr>
            <a:picLocks noChangeAspect="1"/>
          </p:cNvPicPr>
          <p:nvPr/>
        </p:nvPicPr>
        <p:blipFill rotWithShape="1">
          <a:blip r:embed="rId2"/>
          <a:srcRect t="100"/>
          <a:stretch/>
        </p:blipFill>
        <p:spPr>
          <a:xfrm>
            <a:off x="1435074" y="1016282"/>
            <a:ext cx="8974411" cy="2936221"/>
          </a:xfrm>
          <a:prstGeom prst="rect">
            <a:avLst/>
          </a:prstGeom>
        </p:spPr>
      </p:pic>
    </p:spTree>
    <p:extLst>
      <p:ext uri="{BB962C8B-B14F-4D97-AF65-F5344CB8AC3E}">
        <p14:creationId xmlns:p14="http://schemas.microsoft.com/office/powerpoint/2010/main" val="41245837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ABA5322-D449-3839-B45D-B154772A7F70}"/>
              </a:ext>
            </a:extLst>
          </p:cNvPr>
          <p:cNvSpPr>
            <a:spLocks noGrp="1"/>
          </p:cNvSpPr>
          <p:nvPr>
            <p:ph type="title"/>
          </p:nvPr>
        </p:nvSpPr>
        <p:spPr>
          <a:xfrm>
            <a:off x="319616" y="1342613"/>
            <a:ext cx="11552767" cy="1325033"/>
          </a:xfrm>
        </p:spPr>
        <p:txBody>
          <a:bodyPr/>
          <a:lstStyle/>
          <a:p>
            <a:pPr algn="just"/>
            <a:r>
              <a:rPr lang="en-US" altLang="en-US" sz="3400" b="0" dirty="0">
                <a:solidFill>
                  <a:schemeClr val="tx1"/>
                </a:solidFill>
                <a:latin typeface="+mj-lt"/>
                <a:ea typeface="ヒラギノ角ゴ Pro W3"/>
                <a:cs typeface="Times New Roman" panose="02020603050405020304" pitchFamily="18" charset="0"/>
              </a:rPr>
              <a:t>Presentation of the case study about the decision to establish an energy management team</a:t>
            </a:r>
          </a:p>
        </p:txBody>
      </p:sp>
      <p:sp>
        <p:nvSpPr>
          <p:cNvPr id="3" name="TextBox 2">
            <a:extLst>
              <a:ext uri="{FF2B5EF4-FFF2-40B4-BE49-F238E27FC236}">
                <a16:creationId xmlns:a16="http://schemas.microsoft.com/office/drawing/2014/main" id="{AB439A93-3719-AD15-3AE3-810AFBBC9611}"/>
              </a:ext>
            </a:extLst>
          </p:cNvPr>
          <p:cNvSpPr txBox="1"/>
          <p:nvPr/>
        </p:nvSpPr>
        <p:spPr>
          <a:xfrm>
            <a:off x="2765234" y="265038"/>
            <a:ext cx="6103344"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extLst>
      <p:ext uri="{BB962C8B-B14F-4D97-AF65-F5344CB8AC3E}">
        <p14:creationId xmlns:p14="http://schemas.microsoft.com/office/powerpoint/2010/main" val="280878456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8B1E5405-EC3D-F1EF-869E-FEC6FC956E3D}"/>
              </a:ext>
            </a:extLst>
          </p:cNvPr>
          <p:cNvSpPr>
            <a:spLocks noGrp="1"/>
          </p:cNvSpPr>
          <p:nvPr>
            <p:ph type="title"/>
          </p:nvPr>
        </p:nvSpPr>
        <p:spPr>
          <a:xfrm>
            <a:off x="485585" y="201421"/>
            <a:ext cx="11196899" cy="715433"/>
          </a:xfrm>
        </p:spPr>
        <p:txBody>
          <a:bodyPr>
            <a:noAutofit/>
          </a:bodyPr>
          <a:lstStyle/>
          <a:p>
            <a:pPr algn="ctr" eaLnBrk="1" hangingPunct="1"/>
            <a:r>
              <a:rPr lang="en-US" altLang="en-US" b="0" dirty="0">
                <a:solidFill>
                  <a:schemeClr val="accent1">
                    <a:lumMod val="50000"/>
                  </a:schemeClr>
                </a:solidFill>
                <a:latin typeface="+mj-lt"/>
                <a:ea typeface="ヒラギノ角ゴ Pro W3"/>
                <a:cs typeface="Times New Roman" panose="02020603050405020304" pitchFamily="18" charset="0"/>
              </a:rPr>
              <a:t>Part 2: Planning</a:t>
            </a:r>
          </a:p>
        </p:txBody>
      </p:sp>
      <p:sp>
        <p:nvSpPr>
          <p:cNvPr id="58371" name="Content Placeholder 2">
            <a:extLst>
              <a:ext uri="{FF2B5EF4-FFF2-40B4-BE49-F238E27FC236}">
                <a16:creationId xmlns:a16="http://schemas.microsoft.com/office/drawing/2014/main" id="{6EF0BA2A-04E0-BBA1-47BF-223012D1C5D6}"/>
              </a:ext>
            </a:extLst>
          </p:cNvPr>
          <p:cNvSpPr txBox="1">
            <a:spLocks noChangeArrowheads="1"/>
          </p:cNvSpPr>
          <p:nvPr/>
        </p:nvSpPr>
        <p:spPr bwMode="auto">
          <a:xfrm>
            <a:off x="485585" y="1323005"/>
            <a:ext cx="10555817" cy="513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358775" indent="-142875">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574675" indent="-142875">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790575" indent="-142875">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935038" indent="-142875">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13922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18494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23066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2763838" indent="-142875"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6.1. </a:t>
            </a:r>
            <a:r>
              <a:rPr lang="en-US" sz="2000" dirty="0">
                <a:latin typeface="+mj-lt"/>
                <a:cs typeface="Times New Roman" panose="02020603050405020304" pitchFamily="18" charset="0"/>
              </a:rPr>
              <a:t>Actions to address risks and opportunities</a:t>
            </a:r>
            <a:endParaRPr lang="en-US" altLang="en-US" sz="2000" dirty="0">
              <a:latin typeface="+mj-lt"/>
              <a:cs typeface="Times New Roman" panose="02020603050405020304" pitchFamily="18" charset="0"/>
            </a:endParaRP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6.2. Objectives, energy targets and planning to achieve them</a:t>
            </a: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6.3. Energy review</a:t>
            </a: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6.4. Energy performance indicators</a:t>
            </a: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6.5. Energy baseline</a:t>
            </a:r>
          </a:p>
          <a:p>
            <a:pPr algn="just">
              <a:lnSpc>
                <a:spcPct val="150000"/>
              </a:lnSpc>
              <a:buFont typeface="Arial" panose="020B0604020202020204" pitchFamily="34" charset="0"/>
              <a:buNone/>
            </a:pPr>
            <a:r>
              <a:rPr lang="en-US" altLang="en-US" sz="2000" dirty="0">
                <a:latin typeface="+mj-lt"/>
                <a:cs typeface="Times New Roman" panose="02020603050405020304" pitchFamily="18" charset="0"/>
              </a:rPr>
              <a:t>6.6. Planning for collection of energy data</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B2D9A499-4772-C1D5-ADC6-95BD9837965F}"/>
              </a:ext>
            </a:extLst>
          </p:cNvPr>
          <p:cNvSpPr>
            <a:spLocks noChangeArrowheads="1"/>
          </p:cNvSpPr>
          <p:nvPr/>
        </p:nvSpPr>
        <p:spPr bwMode="auto">
          <a:xfrm>
            <a:off x="3765875" y="218243"/>
            <a:ext cx="4879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457200" indent="-457200">
              <a:spcBef>
                <a:spcPct val="0"/>
              </a:spcBef>
              <a:buClrTx/>
              <a:buNone/>
            </a:pPr>
            <a:r>
              <a:rPr lang="en-US" altLang="en-US" sz="2800" b="1" dirty="0">
                <a:solidFill>
                  <a:schemeClr val="accent1">
                    <a:lumMod val="50000"/>
                  </a:schemeClr>
                </a:solidFill>
                <a:latin typeface="+mj-lt"/>
                <a:ea typeface="ＭＳ Ｐゴシック" pitchFamily="34" charset="-128"/>
                <a:cs typeface="Times New Roman" panose="02020603050405020304" pitchFamily="18" charset="0"/>
              </a:rPr>
              <a:t>1. </a:t>
            </a:r>
            <a:r>
              <a:rPr lang="en-US" sz="2800" b="1" dirty="0">
                <a:solidFill>
                  <a:schemeClr val="accent1">
                    <a:lumMod val="50000"/>
                  </a:schemeClr>
                </a:solidFill>
                <a:latin typeface="+mj-lt"/>
                <a:ea typeface="ＭＳ Ｐゴシック" pitchFamily="34" charset="-128"/>
                <a:cs typeface="Times New Roman" panose="02020603050405020304" pitchFamily="18" charset="0"/>
              </a:rPr>
              <a:t>Structure of the standard</a:t>
            </a:r>
            <a:endParaRPr lang="en-US" altLang="en-US" sz="2800" b="1" dirty="0">
              <a:solidFill>
                <a:schemeClr val="accent1">
                  <a:lumMod val="50000"/>
                </a:schemeClr>
              </a:solidFill>
              <a:latin typeface="+mj-lt"/>
              <a:ea typeface="ＭＳ Ｐゴシック" pitchFamily="34" charset="-128"/>
              <a:cs typeface="Times New Roman" panose="02020603050405020304" pitchFamily="18" charset="0"/>
            </a:endParaRPr>
          </a:p>
        </p:txBody>
      </p:sp>
      <p:pic>
        <p:nvPicPr>
          <p:cNvPr id="32771" name="Picture 4">
            <a:extLst>
              <a:ext uri="{FF2B5EF4-FFF2-40B4-BE49-F238E27FC236}">
                <a16:creationId xmlns:a16="http://schemas.microsoft.com/office/drawing/2014/main" id="{1996E7D6-F61A-53E3-81B8-1800FFA6C8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7895" y="1497687"/>
            <a:ext cx="4004439" cy="2150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2772" name="Rectangle 5">
            <a:extLst>
              <a:ext uri="{FF2B5EF4-FFF2-40B4-BE49-F238E27FC236}">
                <a16:creationId xmlns:a16="http://schemas.microsoft.com/office/drawing/2014/main" id="{8A1130EC-634F-2A5E-6A5B-96C24EAA5FD3}"/>
              </a:ext>
            </a:extLst>
          </p:cNvPr>
          <p:cNvSpPr>
            <a:spLocks noChangeArrowheads="1"/>
          </p:cNvSpPr>
          <p:nvPr/>
        </p:nvSpPr>
        <p:spPr bwMode="auto">
          <a:xfrm>
            <a:off x="3556000" y="1066800"/>
            <a:ext cx="4775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200" dirty="0">
                <a:latin typeface="+mj-lt"/>
                <a:cs typeface="Times New Roman" panose="02020603050405020304" pitchFamily="18" charset="0"/>
              </a:rPr>
              <a:t>Energy Management System</a:t>
            </a:r>
          </a:p>
        </p:txBody>
      </p:sp>
      <p:sp>
        <p:nvSpPr>
          <p:cNvPr id="32773" name="Rectangle 6">
            <a:extLst>
              <a:ext uri="{FF2B5EF4-FFF2-40B4-BE49-F238E27FC236}">
                <a16:creationId xmlns:a16="http://schemas.microsoft.com/office/drawing/2014/main" id="{B94C39A2-96EC-25CF-A4A3-0DB5C6201F89}"/>
              </a:ext>
            </a:extLst>
          </p:cNvPr>
          <p:cNvSpPr>
            <a:spLocks noChangeArrowheads="1"/>
          </p:cNvSpPr>
          <p:nvPr/>
        </p:nvSpPr>
        <p:spPr bwMode="auto">
          <a:xfrm>
            <a:off x="88133" y="813853"/>
            <a:ext cx="3772663" cy="457200"/>
          </a:xfrm>
          <a:prstGeom prst="rect">
            <a:avLst/>
          </a:prstGeom>
          <a:solidFill>
            <a:srgbClr val="808080"/>
          </a:solidFill>
          <a:ln w="9525" algn="ctr">
            <a:solidFill>
              <a:schemeClr val="tx1"/>
            </a:solidFill>
            <a:miter lim="800000"/>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200" dirty="0">
                <a:solidFill>
                  <a:schemeClr val="bg1"/>
                </a:solidFill>
                <a:latin typeface="+mj-lt"/>
                <a:cs typeface="Times New Roman" panose="02020603050405020304" pitchFamily="18" charset="0"/>
              </a:rPr>
              <a:t>MANAGEMENT</a:t>
            </a:r>
          </a:p>
        </p:txBody>
      </p:sp>
      <p:sp>
        <p:nvSpPr>
          <p:cNvPr id="32774" name="Rectangle 7">
            <a:extLst>
              <a:ext uri="{FF2B5EF4-FFF2-40B4-BE49-F238E27FC236}">
                <a16:creationId xmlns:a16="http://schemas.microsoft.com/office/drawing/2014/main" id="{FC5FB51E-DA17-2964-8D7E-FBAF230B85B5}"/>
              </a:ext>
            </a:extLst>
          </p:cNvPr>
          <p:cNvSpPr>
            <a:spLocks noChangeArrowheads="1"/>
          </p:cNvSpPr>
          <p:nvPr/>
        </p:nvSpPr>
        <p:spPr bwMode="auto">
          <a:xfrm>
            <a:off x="8015413" y="848359"/>
            <a:ext cx="4128507" cy="457200"/>
          </a:xfrm>
          <a:prstGeom prst="rect">
            <a:avLst/>
          </a:prstGeom>
          <a:solidFill>
            <a:srgbClr val="808080"/>
          </a:solidFill>
          <a:ln w="9525" algn="ctr">
            <a:solidFill>
              <a:schemeClr val="tx1"/>
            </a:solidFill>
            <a:miter lim="800000"/>
            <a:headEnd/>
            <a:tailEnd/>
          </a:ln>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200" dirty="0">
                <a:solidFill>
                  <a:schemeClr val="bg1"/>
                </a:solidFill>
                <a:latin typeface="+mj-lt"/>
                <a:cs typeface="Times New Roman" panose="02020603050405020304" pitchFamily="18" charset="0"/>
              </a:rPr>
              <a:t>TECHNICAL</a:t>
            </a:r>
          </a:p>
        </p:txBody>
      </p:sp>
      <p:sp>
        <p:nvSpPr>
          <p:cNvPr id="32775" name="Rectangle 8">
            <a:extLst>
              <a:ext uri="{FF2B5EF4-FFF2-40B4-BE49-F238E27FC236}">
                <a16:creationId xmlns:a16="http://schemas.microsoft.com/office/drawing/2014/main" id="{AA73E69E-EE13-1521-AE1D-BEDC2D9ADCDB}"/>
              </a:ext>
            </a:extLst>
          </p:cNvPr>
          <p:cNvSpPr>
            <a:spLocks noChangeArrowheads="1"/>
          </p:cNvSpPr>
          <p:nvPr/>
        </p:nvSpPr>
        <p:spPr bwMode="auto">
          <a:xfrm>
            <a:off x="74187" y="1343443"/>
            <a:ext cx="3772664" cy="1143000"/>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2000" dirty="0">
                <a:latin typeface="+mj-lt"/>
                <a:cs typeface="Times New Roman" panose="02020603050405020304" pitchFamily="18" charset="0"/>
              </a:rPr>
              <a:t>Plan</a:t>
            </a:r>
          </a:p>
          <a:p>
            <a:pPr algn="just" eaLnBrk="1" hangingPunct="1">
              <a:spcBef>
                <a:spcPct val="0"/>
              </a:spcBef>
              <a:buClrTx/>
              <a:buFontTx/>
              <a:buChar char="•"/>
            </a:pPr>
            <a:r>
              <a:rPr lang="en-US" altLang="en-US" sz="2000" dirty="0">
                <a:latin typeface="+mj-lt"/>
                <a:cs typeface="Times New Roman" panose="02020603050405020304" pitchFamily="18" charset="0"/>
              </a:rPr>
              <a:t> </a:t>
            </a:r>
            <a:r>
              <a:rPr lang="en-US" sz="2000" dirty="0">
                <a:latin typeface="+mj-lt"/>
                <a:cs typeface="Times New Roman" panose="02020603050405020304" pitchFamily="18" charset="0"/>
              </a:rPr>
              <a:t>Policy/Objective/Target, Plan</a:t>
            </a:r>
            <a:r>
              <a:rPr lang="en-US" altLang="en-US" sz="2000" dirty="0">
                <a:latin typeface="+mj-lt"/>
                <a:cs typeface="Times New Roman" panose="02020603050405020304" pitchFamily="18" charset="0"/>
              </a:rPr>
              <a:t> (5.2, 6.2)</a:t>
            </a:r>
          </a:p>
          <a:p>
            <a:pPr algn="just" eaLnBrk="1" hangingPunct="1">
              <a:spcBef>
                <a:spcPct val="0"/>
              </a:spcBef>
              <a:buClrTx/>
              <a:buFontTx/>
              <a:buChar char="•"/>
            </a:pPr>
            <a:r>
              <a:rPr lang="en-US" altLang="en-US" sz="2000" dirty="0">
                <a:latin typeface="+mj-lt"/>
                <a:cs typeface="Times New Roman" panose="02020603050405020304" pitchFamily="18" charset="0"/>
              </a:rPr>
              <a:t> Resources (5.1)</a:t>
            </a:r>
          </a:p>
        </p:txBody>
      </p:sp>
      <p:sp>
        <p:nvSpPr>
          <p:cNvPr id="32776" name="Rectangle 10">
            <a:extLst>
              <a:ext uri="{FF2B5EF4-FFF2-40B4-BE49-F238E27FC236}">
                <a16:creationId xmlns:a16="http://schemas.microsoft.com/office/drawing/2014/main" id="{DC951476-D3B4-F99B-2513-DBFB0EEF5D7E}"/>
              </a:ext>
            </a:extLst>
          </p:cNvPr>
          <p:cNvSpPr>
            <a:spLocks noChangeArrowheads="1"/>
          </p:cNvSpPr>
          <p:nvPr/>
        </p:nvSpPr>
        <p:spPr bwMode="auto">
          <a:xfrm>
            <a:off x="63198" y="2549594"/>
            <a:ext cx="3772663" cy="1874427"/>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2000" dirty="0">
                <a:latin typeface="+mj-lt"/>
                <a:cs typeface="Times New Roman" panose="02020603050405020304" pitchFamily="18" charset="0"/>
              </a:rPr>
              <a:t>Do</a:t>
            </a:r>
          </a:p>
          <a:p>
            <a:pPr algn="just">
              <a:spcBef>
                <a:spcPct val="0"/>
              </a:spcBef>
              <a:buClrTx/>
              <a:buFontTx/>
              <a:buChar char="•"/>
            </a:pPr>
            <a:r>
              <a:rPr lang="en-US" altLang="en-US" sz="2000" dirty="0">
                <a:latin typeface="+mj-lt"/>
                <a:cs typeface="Arial" panose="020B0604020202020204" pitchFamily="34" charset="0"/>
              </a:rPr>
              <a:t> </a:t>
            </a:r>
            <a:r>
              <a:rPr lang="en-US" sz="2000" dirty="0">
                <a:latin typeface="+mj-lt"/>
                <a:cs typeface="Times New Roman" panose="02020603050405020304" pitchFamily="18" charset="0"/>
              </a:rPr>
              <a:t>Capability</a:t>
            </a:r>
            <a:r>
              <a:rPr lang="en-US" altLang="en-US" sz="2000" dirty="0">
                <a:latin typeface="+mj-lt"/>
                <a:cs typeface="Times New Roman" panose="02020603050405020304" pitchFamily="18" charset="0"/>
              </a:rPr>
              <a:t>, awareness (7.2, 7.3)</a:t>
            </a:r>
          </a:p>
          <a:p>
            <a:pPr algn="just" eaLnBrk="1" hangingPunct="1">
              <a:spcBef>
                <a:spcPct val="0"/>
              </a:spcBef>
              <a:buClrTx/>
              <a:buFontTx/>
              <a:buChar char="•"/>
            </a:pPr>
            <a:r>
              <a:rPr lang="en-US" altLang="en-US" sz="2000" dirty="0">
                <a:latin typeface="+mj-lt"/>
                <a:cs typeface="Times New Roman" panose="02020603050405020304" pitchFamily="18" charset="0"/>
              </a:rPr>
              <a:t> Information (7.4)</a:t>
            </a:r>
          </a:p>
          <a:p>
            <a:pPr algn="just" eaLnBrk="1" hangingPunct="1">
              <a:spcBef>
                <a:spcPct val="0"/>
              </a:spcBef>
              <a:buClrTx/>
              <a:buFontTx/>
              <a:buChar char="•"/>
            </a:pPr>
            <a:r>
              <a:rPr lang="en-US" altLang="en-US" sz="2000" dirty="0">
                <a:latin typeface="+mj-lt"/>
                <a:cs typeface="Times New Roman" panose="02020603050405020304" pitchFamily="18" charset="0"/>
              </a:rPr>
              <a:t> Document system (7.5)</a:t>
            </a:r>
          </a:p>
          <a:p>
            <a:pPr algn="just" eaLnBrk="1" hangingPunct="1">
              <a:spcBef>
                <a:spcPct val="0"/>
              </a:spcBef>
              <a:buClrTx/>
              <a:buFontTx/>
              <a:buChar char="•"/>
            </a:pPr>
            <a:r>
              <a:rPr lang="en-US" altLang="en-US" sz="2000" dirty="0">
                <a:latin typeface="+mj-lt"/>
                <a:cs typeface="Times New Roman" panose="02020603050405020304" pitchFamily="18" charset="0"/>
              </a:rPr>
              <a:t> </a:t>
            </a:r>
            <a:r>
              <a:rPr lang="en-US" sz="2000" dirty="0">
                <a:latin typeface="+mj-lt"/>
                <a:cs typeface="Times New Roman" panose="02020603050405020304" pitchFamily="18" charset="0"/>
              </a:rPr>
              <a:t>operational control </a:t>
            </a:r>
            <a:r>
              <a:rPr lang="en-US" altLang="en-US" sz="2000" dirty="0">
                <a:latin typeface="+mj-lt"/>
                <a:cs typeface="Times New Roman" panose="02020603050405020304" pitchFamily="18" charset="0"/>
              </a:rPr>
              <a:t>(8.1)</a:t>
            </a:r>
          </a:p>
        </p:txBody>
      </p:sp>
      <p:sp>
        <p:nvSpPr>
          <p:cNvPr id="32777" name="Rectangle 11">
            <a:extLst>
              <a:ext uri="{FF2B5EF4-FFF2-40B4-BE49-F238E27FC236}">
                <a16:creationId xmlns:a16="http://schemas.microsoft.com/office/drawing/2014/main" id="{0F006560-A36C-A4B2-475A-93EC74D6E36D}"/>
              </a:ext>
            </a:extLst>
          </p:cNvPr>
          <p:cNvSpPr>
            <a:spLocks noChangeArrowheads="1"/>
          </p:cNvSpPr>
          <p:nvPr/>
        </p:nvSpPr>
        <p:spPr bwMode="auto">
          <a:xfrm>
            <a:off x="63198" y="4487172"/>
            <a:ext cx="3772662" cy="1352549"/>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2000" dirty="0">
                <a:latin typeface="+mj-lt"/>
                <a:cs typeface="Times New Roman" panose="02020603050405020304" pitchFamily="18" charset="0"/>
              </a:rPr>
              <a:t>Check</a:t>
            </a:r>
          </a:p>
          <a:p>
            <a:pPr algn="just">
              <a:spcBef>
                <a:spcPct val="0"/>
              </a:spcBef>
              <a:buClrTx/>
              <a:buFontTx/>
              <a:buChar char="•"/>
            </a:pPr>
            <a:r>
              <a:rPr lang="en-US" sz="2000" dirty="0">
                <a:latin typeface="+mj-lt"/>
                <a:cs typeface="Times New Roman" panose="02020603050405020304" pitchFamily="18" charset="0"/>
              </a:rPr>
              <a:t> Internal audit </a:t>
            </a:r>
            <a:r>
              <a:rPr lang="en-US" altLang="en-US" sz="2000" dirty="0">
                <a:latin typeface="+mj-lt"/>
                <a:cs typeface="Times New Roman" panose="02020603050405020304" pitchFamily="18" charset="0"/>
              </a:rPr>
              <a:t>(9.2)</a:t>
            </a:r>
          </a:p>
          <a:p>
            <a:pPr algn="just" eaLnBrk="1" hangingPunct="1">
              <a:spcBef>
                <a:spcPct val="0"/>
              </a:spcBef>
              <a:buClrTx/>
              <a:buFontTx/>
              <a:buChar char="•"/>
            </a:pPr>
            <a:r>
              <a:rPr lang="en-US" sz="2000" dirty="0">
                <a:latin typeface="+mj-lt"/>
                <a:cs typeface="Times New Roman" panose="02020603050405020304" pitchFamily="18" charset="0"/>
              </a:rPr>
              <a:t> Corrective Action</a:t>
            </a:r>
            <a:r>
              <a:rPr lang="en-US" altLang="en-US" sz="2000" dirty="0">
                <a:latin typeface="+mj-lt"/>
                <a:cs typeface="Times New Roman" panose="02020603050405020304" pitchFamily="18" charset="0"/>
              </a:rPr>
              <a:t>/prevention action (10.1)</a:t>
            </a:r>
          </a:p>
        </p:txBody>
      </p:sp>
      <p:sp>
        <p:nvSpPr>
          <p:cNvPr id="32778" name="Rectangle 12">
            <a:extLst>
              <a:ext uri="{FF2B5EF4-FFF2-40B4-BE49-F238E27FC236}">
                <a16:creationId xmlns:a16="http://schemas.microsoft.com/office/drawing/2014/main" id="{2577334E-0D79-BC79-A8C6-CC38734D2F7C}"/>
              </a:ext>
            </a:extLst>
          </p:cNvPr>
          <p:cNvSpPr>
            <a:spLocks noChangeArrowheads="1"/>
          </p:cNvSpPr>
          <p:nvPr/>
        </p:nvSpPr>
        <p:spPr bwMode="auto">
          <a:xfrm>
            <a:off x="74187" y="5873302"/>
            <a:ext cx="3772662" cy="533400"/>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2000" dirty="0">
                <a:latin typeface="+mj-lt"/>
                <a:cs typeface="Times New Roman" panose="02020603050405020304" pitchFamily="18" charset="0"/>
              </a:rPr>
              <a:t>Act</a:t>
            </a:r>
          </a:p>
          <a:p>
            <a:pPr algn="just" eaLnBrk="1" hangingPunct="1">
              <a:spcBef>
                <a:spcPct val="0"/>
              </a:spcBef>
              <a:buClrTx/>
              <a:buFontTx/>
              <a:buChar char="•"/>
            </a:pPr>
            <a:r>
              <a:rPr lang="en-US" altLang="en-US" sz="2000" dirty="0">
                <a:latin typeface="+mj-lt"/>
                <a:cs typeface="Arial" panose="020B0604020202020204" pitchFamily="34" charset="0"/>
              </a:rPr>
              <a:t> </a:t>
            </a:r>
            <a:r>
              <a:rPr lang="en-US" sz="2000" dirty="0">
                <a:latin typeface="+mj-lt"/>
                <a:cs typeface="Times New Roman" panose="02020603050405020304" pitchFamily="18" charset="0"/>
              </a:rPr>
              <a:t>Leadership review </a:t>
            </a:r>
            <a:r>
              <a:rPr lang="en-US" altLang="en-US" sz="2000" dirty="0">
                <a:latin typeface="+mj-lt"/>
                <a:cs typeface="Times New Roman" panose="02020603050405020304" pitchFamily="18" charset="0"/>
              </a:rPr>
              <a:t>(9.3)</a:t>
            </a:r>
          </a:p>
        </p:txBody>
      </p:sp>
      <p:sp>
        <p:nvSpPr>
          <p:cNvPr id="32779" name="Rectangle 13">
            <a:extLst>
              <a:ext uri="{FF2B5EF4-FFF2-40B4-BE49-F238E27FC236}">
                <a16:creationId xmlns:a16="http://schemas.microsoft.com/office/drawing/2014/main" id="{9965EA9A-DB78-3A90-FAEC-3F62FA07DA13}"/>
              </a:ext>
            </a:extLst>
          </p:cNvPr>
          <p:cNvSpPr>
            <a:spLocks noChangeArrowheads="1"/>
          </p:cNvSpPr>
          <p:nvPr/>
        </p:nvSpPr>
        <p:spPr bwMode="auto">
          <a:xfrm>
            <a:off x="8015414" y="1412455"/>
            <a:ext cx="4128506" cy="1565421"/>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dirty="0">
                <a:latin typeface="+mj-lt"/>
                <a:cs typeface="Times New Roman" panose="02020603050405020304" pitchFamily="18" charset="0"/>
              </a:rPr>
              <a:t>Plan</a:t>
            </a:r>
          </a:p>
          <a:p>
            <a:pPr marL="342900" indent="-342900" algn="just">
              <a:spcBef>
                <a:spcPct val="0"/>
              </a:spcBef>
              <a:buClrTx/>
              <a:buFontTx/>
              <a:buChar char="•"/>
            </a:pPr>
            <a:r>
              <a:rPr lang="en-US" sz="1800" dirty="0">
                <a:latin typeface="+mj-lt"/>
                <a:cs typeface="Times New Roman" panose="02020603050405020304" pitchFamily="18" charset="0"/>
              </a:rPr>
              <a:t>Energy review </a:t>
            </a:r>
            <a:r>
              <a:rPr lang="en-US" altLang="en-US" sz="1800" dirty="0">
                <a:latin typeface="+mj-lt"/>
                <a:cs typeface="Times New Roman" panose="02020603050405020304" pitchFamily="18" charset="0"/>
              </a:rPr>
              <a:t>(6.3)</a:t>
            </a:r>
          </a:p>
          <a:p>
            <a:pPr marL="342900" indent="-342900" algn="just">
              <a:spcBef>
                <a:spcPct val="0"/>
              </a:spcBef>
              <a:buClrTx/>
              <a:buFontTx/>
              <a:buChar char="•"/>
            </a:pPr>
            <a:r>
              <a:rPr lang="en-US" sz="1800" dirty="0">
                <a:latin typeface="+mj-lt"/>
                <a:cs typeface="Times New Roman" panose="02020603050405020304" pitchFamily="18" charset="0"/>
              </a:rPr>
              <a:t>Energy baseline</a:t>
            </a:r>
            <a:r>
              <a:rPr lang="en-US" altLang="en-US" sz="1800" dirty="0">
                <a:latin typeface="+mj-lt"/>
                <a:cs typeface="Times New Roman" panose="02020603050405020304" pitchFamily="18" charset="0"/>
              </a:rPr>
              <a:t> (6.5)</a:t>
            </a:r>
          </a:p>
          <a:p>
            <a:pPr marL="342900" indent="-342900" algn="just">
              <a:spcBef>
                <a:spcPct val="0"/>
              </a:spcBef>
              <a:buClrTx/>
              <a:buFontTx/>
              <a:buChar char="•"/>
            </a:pPr>
            <a:r>
              <a:rPr lang="en-US" sz="1800" dirty="0">
                <a:latin typeface="+mj-lt"/>
                <a:cs typeface="Times New Roman" panose="02020603050405020304" pitchFamily="18" charset="0"/>
              </a:rPr>
              <a:t>Energy performance indicator</a:t>
            </a:r>
            <a:r>
              <a:rPr lang="en-US" altLang="en-US" sz="1800" dirty="0">
                <a:latin typeface="+mj-lt"/>
                <a:cs typeface="Times New Roman" panose="02020603050405020304" pitchFamily="18" charset="0"/>
              </a:rPr>
              <a:t> (6.4) </a:t>
            </a:r>
          </a:p>
        </p:txBody>
      </p:sp>
      <p:sp>
        <p:nvSpPr>
          <p:cNvPr id="32780" name="Rectangle 14">
            <a:extLst>
              <a:ext uri="{FF2B5EF4-FFF2-40B4-BE49-F238E27FC236}">
                <a16:creationId xmlns:a16="http://schemas.microsoft.com/office/drawing/2014/main" id="{980CDE1C-5439-1F72-8921-AF89A8D45855}"/>
              </a:ext>
            </a:extLst>
          </p:cNvPr>
          <p:cNvSpPr>
            <a:spLocks noChangeArrowheads="1"/>
          </p:cNvSpPr>
          <p:nvPr/>
        </p:nvSpPr>
        <p:spPr bwMode="auto">
          <a:xfrm>
            <a:off x="8015413" y="3084772"/>
            <a:ext cx="4128506" cy="1235361"/>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2000" dirty="0">
                <a:latin typeface="+mj-lt"/>
                <a:cs typeface="Times New Roman" panose="02020603050405020304" pitchFamily="18" charset="0"/>
              </a:rPr>
              <a:t>Do</a:t>
            </a:r>
          </a:p>
          <a:p>
            <a:pPr algn="just" eaLnBrk="1" hangingPunct="1">
              <a:spcBef>
                <a:spcPct val="0"/>
              </a:spcBef>
              <a:buClrTx/>
              <a:buFontTx/>
              <a:buChar char="•"/>
            </a:pPr>
            <a:r>
              <a:rPr lang="en-US" altLang="en-US" sz="2000" dirty="0">
                <a:latin typeface="+mj-lt"/>
                <a:cs typeface="Times New Roman" panose="02020603050405020304" pitchFamily="18" charset="0"/>
              </a:rPr>
              <a:t> Design (8.2)</a:t>
            </a:r>
          </a:p>
          <a:p>
            <a:pPr algn="just" eaLnBrk="1" hangingPunct="1">
              <a:spcBef>
                <a:spcPct val="0"/>
              </a:spcBef>
              <a:buClrTx/>
              <a:buFontTx/>
              <a:buChar char="•"/>
            </a:pPr>
            <a:r>
              <a:rPr lang="en-US" altLang="en-US" sz="2000" dirty="0">
                <a:latin typeface="+mj-lt"/>
                <a:cs typeface="Times New Roman" panose="02020603050405020304" pitchFamily="18" charset="0"/>
              </a:rPr>
              <a:t> </a:t>
            </a:r>
            <a:r>
              <a:rPr lang="en-US" sz="2000" dirty="0">
                <a:latin typeface="+mj-lt"/>
                <a:cs typeface="Times New Roman" panose="02020603050405020304" pitchFamily="18" charset="0"/>
              </a:rPr>
              <a:t>Procurement</a:t>
            </a:r>
            <a:r>
              <a:rPr lang="en-US" altLang="en-US" sz="2000" dirty="0">
                <a:latin typeface="+mj-lt"/>
                <a:cs typeface="Times New Roman" panose="02020603050405020304" pitchFamily="18" charset="0"/>
              </a:rPr>
              <a:t> (8.3)</a:t>
            </a:r>
          </a:p>
        </p:txBody>
      </p:sp>
      <p:sp>
        <p:nvSpPr>
          <p:cNvPr id="32781" name="Rectangle 15">
            <a:extLst>
              <a:ext uri="{FF2B5EF4-FFF2-40B4-BE49-F238E27FC236}">
                <a16:creationId xmlns:a16="http://schemas.microsoft.com/office/drawing/2014/main" id="{F3682751-E625-415F-3963-79A6BFDD1054}"/>
              </a:ext>
            </a:extLst>
          </p:cNvPr>
          <p:cNvSpPr>
            <a:spLocks noChangeArrowheads="1"/>
          </p:cNvSpPr>
          <p:nvPr/>
        </p:nvSpPr>
        <p:spPr bwMode="auto">
          <a:xfrm>
            <a:off x="8015413" y="4414691"/>
            <a:ext cx="4128506" cy="975868"/>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Tx/>
              <a:buNone/>
            </a:pPr>
            <a:r>
              <a:rPr lang="en-US" altLang="en-US" sz="1800" dirty="0">
                <a:latin typeface="+mj-lt"/>
                <a:cs typeface="Times New Roman" panose="02020603050405020304" pitchFamily="18" charset="0"/>
              </a:rPr>
              <a:t>Check</a:t>
            </a:r>
          </a:p>
          <a:p>
            <a:pPr algn="just" eaLnBrk="1" hangingPunct="1">
              <a:spcBef>
                <a:spcPct val="0"/>
              </a:spcBef>
              <a:buClrTx/>
              <a:buFontTx/>
              <a:buChar char="•"/>
            </a:pPr>
            <a:r>
              <a:rPr lang="en-US" altLang="en-US" sz="1800" dirty="0">
                <a:latin typeface="+mj-lt"/>
                <a:cs typeface="Times New Roman" panose="02020603050405020304" pitchFamily="18" charset="0"/>
              </a:rPr>
              <a:t> Monitoring, measurement, analysis (9.1)</a:t>
            </a:r>
          </a:p>
        </p:txBody>
      </p:sp>
      <p:sp>
        <p:nvSpPr>
          <p:cNvPr id="32782" name="Rectangle 16">
            <a:extLst>
              <a:ext uri="{FF2B5EF4-FFF2-40B4-BE49-F238E27FC236}">
                <a16:creationId xmlns:a16="http://schemas.microsoft.com/office/drawing/2014/main" id="{D56A253D-D479-B60F-6020-8DB5D51FFD91}"/>
              </a:ext>
            </a:extLst>
          </p:cNvPr>
          <p:cNvSpPr>
            <a:spLocks noChangeArrowheads="1"/>
          </p:cNvSpPr>
          <p:nvPr/>
        </p:nvSpPr>
        <p:spPr bwMode="auto">
          <a:xfrm>
            <a:off x="8015415" y="5492302"/>
            <a:ext cx="4128506" cy="914400"/>
          </a:xfrm>
          <a:prstGeom prst="rect">
            <a:avLst/>
          </a:prstGeom>
          <a:solidFill>
            <a:schemeClr val="bg1"/>
          </a:solidFill>
          <a:ln w="9525" algn="ctr">
            <a:solidFill>
              <a:schemeClr val="tx1"/>
            </a:solidFill>
            <a:miter lim="800000"/>
            <a:headEnd/>
            <a:tailEnd/>
          </a:ln>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000" dirty="0">
                <a:latin typeface="+mj-lt"/>
                <a:cs typeface="Times New Roman" panose="02020603050405020304" pitchFamily="18" charset="0"/>
              </a:rPr>
              <a:t>Act</a:t>
            </a:r>
          </a:p>
          <a:p>
            <a:pPr eaLnBrk="1" hangingPunct="1">
              <a:spcBef>
                <a:spcPct val="0"/>
              </a:spcBef>
              <a:buClrTx/>
              <a:buFontTx/>
              <a:buChar char="•"/>
            </a:pPr>
            <a:r>
              <a:rPr lang="en-US" altLang="en-US" sz="2000" dirty="0">
                <a:latin typeface="+mj-lt"/>
                <a:cs typeface="Times New Roman" panose="02020603050405020304" pitchFamily="18" charset="0"/>
              </a:rPr>
              <a:t> </a:t>
            </a:r>
            <a:r>
              <a:rPr lang="en-US" sz="2000" dirty="0">
                <a:latin typeface="+mj-lt"/>
                <a:cs typeface="Times New Roman" panose="02020603050405020304" pitchFamily="18" charset="0"/>
              </a:rPr>
              <a:t>Energy performance review </a:t>
            </a:r>
            <a:r>
              <a:rPr lang="en-US" altLang="en-US" sz="2000" dirty="0">
                <a:latin typeface="+mj-lt"/>
                <a:cs typeface="Times New Roman" panose="02020603050405020304" pitchFamily="18" charset="0"/>
              </a:rPr>
              <a:t>(10.2)</a:t>
            </a:r>
          </a:p>
        </p:txBody>
      </p:sp>
      <p:pic>
        <p:nvPicPr>
          <p:cNvPr id="3" name="Picture 2"/>
          <p:cNvPicPr>
            <a:picLocks noChangeAspect="1"/>
          </p:cNvPicPr>
          <p:nvPr/>
        </p:nvPicPr>
        <p:blipFill>
          <a:blip r:embed="rId4"/>
          <a:stretch>
            <a:fillRect/>
          </a:stretch>
        </p:blipFill>
        <p:spPr>
          <a:xfrm>
            <a:off x="4066670" y="3777877"/>
            <a:ext cx="3666888" cy="2249495"/>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35410" y="189756"/>
            <a:ext cx="116244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Planning</a:t>
            </a:r>
          </a:p>
        </p:txBody>
      </p:sp>
      <p:sp>
        <p:nvSpPr>
          <p:cNvPr id="2" name="TextBox 1">
            <a:extLst>
              <a:ext uri="{FF2B5EF4-FFF2-40B4-BE49-F238E27FC236}">
                <a16:creationId xmlns:a16="http://schemas.microsoft.com/office/drawing/2014/main" id="{ECE60767-0129-A44C-BA8E-078484191F67}"/>
              </a:ext>
            </a:extLst>
          </p:cNvPr>
          <p:cNvSpPr txBox="1"/>
          <p:nvPr/>
        </p:nvSpPr>
        <p:spPr>
          <a:xfrm>
            <a:off x="4172607" y="774531"/>
            <a:ext cx="8019393" cy="5858014"/>
          </a:xfrm>
          <a:prstGeom prst="rect">
            <a:avLst/>
          </a:prstGeom>
          <a:noFill/>
        </p:spPr>
        <p:txBody>
          <a:bodyPr wrap="square">
            <a:spAutoFit/>
          </a:bodyPr>
          <a:lstStyle/>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How much energy am I using?</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Where am I using it?</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What Legal requirements are related to my energy use?</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What Other requirements are related to my energy use?</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Which are significant users?</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What is driving it?</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Who is influencing its use?</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Do I need to have an energy audit?</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System Optimization</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Renewable energy options</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Are there legal or other requirements?</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Develop baseline &amp; indicators</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Set objectives and targets</a:t>
            </a:r>
          </a:p>
          <a:p>
            <a:pPr marL="342900" indent="-342900" algn="just">
              <a:lnSpc>
                <a:spcPct val="150000"/>
              </a:lnSpc>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Action Plans</a:t>
            </a:r>
          </a:p>
        </p:txBody>
      </p:sp>
      <p:pic>
        <p:nvPicPr>
          <p:cNvPr id="5" name="Picture 4">
            <a:extLst>
              <a:ext uri="{FF2B5EF4-FFF2-40B4-BE49-F238E27FC236}">
                <a16:creationId xmlns:a16="http://schemas.microsoft.com/office/drawing/2014/main" id="{D117FEEB-4B40-4685-AFA6-8CDB45966759}"/>
              </a:ext>
            </a:extLst>
          </p:cNvPr>
          <p:cNvPicPr>
            <a:picLocks noChangeAspect="1"/>
          </p:cNvPicPr>
          <p:nvPr/>
        </p:nvPicPr>
        <p:blipFill>
          <a:blip r:embed="rId2"/>
          <a:stretch>
            <a:fillRect/>
          </a:stretch>
        </p:blipFill>
        <p:spPr>
          <a:xfrm>
            <a:off x="235410" y="1330303"/>
            <a:ext cx="3721768" cy="4197393"/>
          </a:xfrm>
          <a:prstGeom prst="rect">
            <a:avLst/>
          </a:prstGeom>
        </p:spPr>
      </p:pic>
    </p:spTree>
    <p:extLst>
      <p:ext uri="{BB962C8B-B14F-4D97-AF65-F5344CB8AC3E}">
        <p14:creationId xmlns:p14="http://schemas.microsoft.com/office/powerpoint/2010/main" val="26101561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hevron 16">
            <a:extLst>
              <a:ext uri="{FF2B5EF4-FFF2-40B4-BE49-F238E27FC236}">
                <a16:creationId xmlns:a16="http://schemas.microsoft.com/office/drawing/2014/main" id="{8786C3E1-40CA-DC05-CA5E-AAD368692556}"/>
              </a:ext>
            </a:extLst>
          </p:cNvPr>
          <p:cNvSpPr/>
          <p:nvPr/>
        </p:nvSpPr>
        <p:spPr bwMode="auto">
          <a:xfrm>
            <a:off x="16463" y="1386108"/>
            <a:ext cx="2118378" cy="667045"/>
          </a:xfrm>
          <a:prstGeom prst="chevron">
            <a:avLst/>
          </a:prstGeom>
          <a:solidFill>
            <a:srgbClr val="C00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0" name="Chevron 4">
            <a:extLst>
              <a:ext uri="{FF2B5EF4-FFF2-40B4-BE49-F238E27FC236}">
                <a16:creationId xmlns:a16="http://schemas.microsoft.com/office/drawing/2014/main" id="{FE99882F-AD43-572B-2276-9A32823292C8}"/>
              </a:ext>
            </a:extLst>
          </p:cNvPr>
          <p:cNvSpPr/>
          <p:nvPr/>
        </p:nvSpPr>
        <p:spPr bwMode="auto">
          <a:xfrm>
            <a:off x="180509" y="1386108"/>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a:solidFill>
                  <a:schemeClr val="tx1"/>
                </a:solidFill>
                <a:latin typeface="Arial" panose="020B0604020202020204" pitchFamily="34" charset="0"/>
                <a:cs typeface="Arial" panose="020B0604020202020204" pitchFamily="34" charset="0"/>
              </a:rPr>
              <a:t>Step 1</a:t>
            </a:r>
          </a:p>
        </p:txBody>
      </p:sp>
      <p:sp>
        <p:nvSpPr>
          <p:cNvPr id="13" name="Chevron 16">
            <a:extLst>
              <a:ext uri="{FF2B5EF4-FFF2-40B4-BE49-F238E27FC236}">
                <a16:creationId xmlns:a16="http://schemas.microsoft.com/office/drawing/2014/main" id="{2FD3711E-70C1-57DD-08C0-FA35F71F9DC4}"/>
              </a:ext>
            </a:extLst>
          </p:cNvPr>
          <p:cNvSpPr/>
          <p:nvPr/>
        </p:nvSpPr>
        <p:spPr bwMode="auto">
          <a:xfrm>
            <a:off x="1930332" y="1361993"/>
            <a:ext cx="2118378" cy="667045"/>
          </a:xfrm>
          <a:prstGeom prst="chevron">
            <a:avLst/>
          </a:prstGeom>
          <a:solidFill>
            <a:srgbClr val="FF0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5" name="Chevron 16">
            <a:extLst>
              <a:ext uri="{FF2B5EF4-FFF2-40B4-BE49-F238E27FC236}">
                <a16:creationId xmlns:a16="http://schemas.microsoft.com/office/drawing/2014/main" id="{0183E3A6-170F-0B2A-377C-C76D58652F5F}"/>
              </a:ext>
            </a:extLst>
          </p:cNvPr>
          <p:cNvSpPr/>
          <p:nvPr/>
        </p:nvSpPr>
        <p:spPr bwMode="auto">
          <a:xfrm>
            <a:off x="3831480" y="1371735"/>
            <a:ext cx="2118378" cy="667045"/>
          </a:xfrm>
          <a:prstGeom prst="chevron">
            <a:avLst/>
          </a:prstGeom>
          <a:solidFill>
            <a:srgbClr val="FFC0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6" name="Chevron 16">
            <a:extLst>
              <a:ext uri="{FF2B5EF4-FFF2-40B4-BE49-F238E27FC236}">
                <a16:creationId xmlns:a16="http://schemas.microsoft.com/office/drawing/2014/main" id="{7779958F-D37A-BF87-2B45-FEFEA12F5EBC}"/>
              </a:ext>
            </a:extLst>
          </p:cNvPr>
          <p:cNvSpPr/>
          <p:nvPr/>
        </p:nvSpPr>
        <p:spPr bwMode="auto">
          <a:xfrm>
            <a:off x="5692418" y="1364018"/>
            <a:ext cx="2118378" cy="667045"/>
          </a:xfrm>
          <a:prstGeom prst="chevron">
            <a:avLst/>
          </a:prstGeom>
          <a:solidFill>
            <a:srgbClr val="FFFF0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7" name="Chevron 16">
            <a:extLst>
              <a:ext uri="{FF2B5EF4-FFF2-40B4-BE49-F238E27FC236}">
                <a16:creationId xmlns:a16="http://schemas.microsoft.com/office/drawing/2014/main" id="{AA155C07-09B5-CBB9-AE67-8D968B327860}"/>
              </a:ext>
            </a:extLst>
          </p:cNvPr>
          <p:cNvSpPr/>
          <p:nvPr/>
        </p:nvSpPr>
        <p:spPr bwMode="auto">
          <a:xfrm>
            <a:off x="7576641" y="1378774"/>
            <a:ext cx="2118378" cy="667045"/>
          </a:xfrm>
          <a:prstGeom prst="chevron">
            <a:avLst/>
          </a:prstGeom>
          <a:solidFill>
            <a:srgbClr val="92D05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8" name="Chevron 16">
            <a:extLst>
              <a:ext uri="{FF2B5EF4-FFF2-40B4-BE49-F238E27FC236}">
                <a16:creationId xmlns:a16="http://schemas.microsoft.com/office/drawing/2014/main" id="{4434CD75-B536-4680-94C2-F7A0742A1A74}"/>
              </a:ext>
            </a:extLst>
          </p:cNvPr>
          <p:cNvSpPr/>
          <p:nvPr/>
        </p:nvSpPr>
        <p:spPr bwMode="auto">
          <a:xfrm>
            <a:off x="9484149" y="1364695"/>
            <a:ext cx="2160774" cy="667045"/>
          </a:xfrm>
          <a:prstGeom prst="chevron">
            <a:avLst/>
          </a:prstGeom>
          <a:solidFill>
            <a:srgbClr val="00B0F0"/>
          </a:solid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19" name="Chevron 4">
            <a:extLst>
              <a:ext uri="{FF2B5EF4-FFF2-40B4-BE49-F238E27FC236}">
                <a16:creationId xmlns:a16="http://schemas.microsoft.com/office/drawing/2014/main" id="{5D7ECA02-9852-A001-CC68-9D18853985ED}"/>
              </a:ext>
            </a:extLst>
          </p:cNvPr>
          <p:cNvSpPr/>
          <p:nvPr/>
        </p:nvSpPr>
        <p:spPr bwMode="auto">
          <a:xfrm>
            <a:off x="2069602" y="1352251"/>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a:solidFill>
                  <a:schemeClr val="tx1"/>
                </a:solidFill>
                <a:latin typeface="Arial" panose="020B0604020202020204" pitchFamily="34" charset="0"/>
                <a:cs typeface="Arial" panose="020B0604020202020204" pitchFamily="34" charset="0"/>
              </a:rPr>
              <a:t>Step 2</a:t>
            </a:r>
          </a:p>
        </p:txBody>
      </p:sp>
      <p:sp>
        <p:nvSpPr>
          <p:cNvPr id="20" name="Chevron 4">
            <a:extLst>
              <a:ext uri="{FF2B5EF4-FFF2-40B4-BE49-F238E27FC236}">
                <a16:creationId xmlns:a16="http://schemas.microsoft.com/office/drawing/2014/main" id="{FA70F805-C3AA-D91E-3546-45CD8CDC4CDB}"/>
              </a:ext>
            </a:extLst>
          </p:cNvPr>
          <p:cNvSpPr/>
          <p:nvPr/>
        </p:nvSpPr>
        <p:spPr bwMode="auto">
          <a:xfrm>
            <a:off x="4065635" y="1378774"/>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a:solidFill>
                  <a:schemeClr val="tx1"/>
                </a:solidFill>
                <a:latin typeface="Arial" panose="020B0604020202020204" pitchFamily="34" charset="0"/>
                <a:cs typeface="Arial" panose="020B0604020202020204" pitchFamily="34" charset="0"/>
              </a:rPr>
              <a:t>Step 3</a:t>
            </a:r>
          </a:p>
        </p:txBody>
      </p:sp>
      <p:sp>
        <p:nvSpPr>
          <p:cNvPr id="21" name="Chevron 4">
            <a:extLst>
              <a:ext uri="{FF2B5EF4-FFF2-40B4-BE49-F238E27FC236}">
                <a16:creationId xmlns:a16="http://schemas.microsoft.com/office/drawing/2014/main" id="{4F28F39E-1A2F-81B5-5D4A-3F64B8A213BD}"/>
              </a:ext>
            </a:extLst>
          </p:cNvPr>
          <p:cNvSpPr/>
          <p:nvPr/>
        </p:nvSpPr>
        <p:spPr bwMode="auto">
          <a:xfrm>
            <a:off x="5970288" y="1378774"/>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a:solidFill>
                  <a:schemeClr val="tx1"/>
                </a:solidFill>
                <a:latin typeface="Arial" panose="020B0604020202020204" pitchFamily="34" charset="0"/>
                <a:cs typeface="Arial" panose="020B0604020202020204" pitchFamily="34" charset="0"/>
              </a:rPr>
              <a:t>Step 4</a:t>
            </a:r>
          </a:p>
        </p:txBody>
      </p:sp>
      <p:sp>
        <p:nvSpPr>
          <p:cNvPr id="22" name="Chevron 4">
            <a:extLst>
              <a:ext uri="{FF2B5EF4-FFF2-40B4-BE49-F238E27FC236}">
                <a16:creationId xmlns:a16="http://schemas.microsoft.com/office/drawing/2014/main" id="{8060AFFC-C1AF-F371-5D9F-EC80AB8368E9}"/>
              </a:ext>
            </a:extLst>
          </p:cNvPr>
          <p:cNvSpPr/>
          <p:nvPr/>
        </p:nvSpPr>
        <p:spPr bwMode="auto">
          <a:xfrm>
            <a:off x="7854511" y="1427265"/>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a:solidFill>
                  <a:schemeClr val="tx1"/>
                </a:solidFill>
                <a:latin typeface="Arial" panose="020B0604020202020204" pitchFamily="34" charset="0"/>
                <a:cs typeface="Arial" panose="020B0604020202020204" pitchFamily="34" charset="0"/>
              </a:rPr>
              <a:t>Step 5</a:t>
            </a:r>
          </a:p>
        </p:txBody>
      </p:sp>
      <p:sp>
        <p:nvSpPr>
          <p:cNvPr id="23" name="Chevron 4">
            <a:extLst>
              <a:ext uri="{FF2B5EF4-FFF2-40B4-BE49-F238E27FC236}">
                <a16:creationId xmlns:a16="http://schemas.microsoft.com/office/drawing/2014/main" id="{F0E0F0E6-C076-E26D-461A-2B52C6B6207F}"/>
              </a:ext>
            </a:extLst>
          </p:cNvPr>
          <p:cNvSpPr/>
          <p:nvPr/>
        </p:nvSpPr>
        <p:spPr bwMode="auto">
          <a:xfrm>
            <a:off x="9653872" y="1388418"/>
            <a:ext cx="1714500" cy="666750"/>
          </a:xfrm>
          <a:prstGeom prst="rect">
            <a:avLst/>
          </a:prstGeom>
        </p:spPr>
        <p:style>
          <a:lnRef idx="0">
            <a:scrgbClr r="0" g="0" b="0"/>
          </a:lnRef>
          <a:fillRef idx="0">
            <a:scrgbClr r="0" g="0" b="0"/>
          </a:fillRef>
          <a:effectRef idx="0">
            <a:scrgbClr r="0" g="0" b="0"/>
          </a:effectRef>
          <a:fontRef idx="minor">
            <a:schemeClr val="lt1"/>
          </a:fontRef>
        </p:style>
        <p:txBody>
          <a:bodyPr lIns="92012" tIns="30671" rIns="30671" bIns="30671" spcCol="1270" anchor="ctr"/>
          <a:lstStyle/>
          <a:p>
            <a:pPr algn="ctr" defTabSz="1022299">
              <a:lnSpc>
                <a:spcPct val="90000"/>
              </a:lnSpc>
              <a:spcAft>
                <a:spcPct val="35000"/>
              </a:spcAft>
              <a:defRPr/>
            </a:pPr>
            <a:r>
              <a:rPr lang="en-US" sz="2400" b="1" dirty="0">
                <a:solidFill>
                  <a:schemeClr val="tx1"/>
                </a:solidFill>
                <a:latin typeface="Arial" panose="020B0604020202020204" pitchFamily="34" charset="0"/>
                <a:cs typeface="Arial" panose="020B0604020202020204" pitchFamily="34" charset="0"/>
              </a:rPr>
              <a:t>Step 6</a:t>
            </a:r>
          </a:p>
        </p:txBody>
      </p:sp>
      <p:sp>
        <p:nvSpPr>
          <p:cNvPr id="24" name="TextBox 23">
            <a:extLst>
              <a:ext uri="{FF2B5EF4-FFF2-40B4-BE49-F238E27FC236}">
                <a16:creationId xmlns:a16="http://schemas.microsoft.com/office/drawing/2014/main" id="{AB360A48-5E2A-5336-FF5B-5D66765A7EDA}"/>
              </a:ext>
            </a:extLst>
          </p:cNvPr>
          <p:cNvSpPr txBox="1">
            <a:spLocks noChangeArrowheads="1"/>
          </p:cNvSpPr>
          <p:nvPr/>
        </p:nvSpPr>
        <p:spPr bwMode="auto">
          <a:xfrm>
            <a:off x="180510" y="2174595"/>
            <a:ext cx="1612432" cy="1446550"/>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Legal and other requirements</a:t>
            </a:r>
          </a:p>
        </p:txBody>
      </p:sp>
      <p:sp>
        <p:nvSpPr>
          <p:cNvPr id="25" name="TextBox 24">
            <a:extLst>
              <a:ext uri="{FF2B5EF4-FFF2-40B4-BE49-F238E27FC236}">
                <a16:creationId xmlns:a16="http://schemas.microsoft.com/office/drawing/2014/main" id="{F8CC2166-6FE2-F3AF-8CED-4A69A64A3923}"/>
              </a:ext>
            </a:extLst>
          </p:cNvPr>
          <p:cNvSpPr txBox="1">
            <a:spLocks noChangeArrowheads="1"/>
          </p:cNvSpPr>
          <p:nvPr/>
        </p:nvSpPr>
        <p:spPr bwMode="auto">
          <a:xfrm>
            <a:off x="2118446" y="2248461"/>
            <a:ext cx="1612432" cy="769441"/>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Energy Review</a:t>
            </a:r>
          </a:p>
        </p:txBody>
      </p:sp>
      <p:sp>
        <p:nvSpPr>
          <p:cNvPr id="26" name="TextBox 25">
            <a:extLst>
              <a:ext uri="{FF2B5EF4-FFF2-40B4-BE49-F238E27FC236}">
                <a16:creationId xmlns:a16="http://schemas.microsoft.com/office/drawing/2014/main" id="{EEE6A6CE-95EC-CF52-D0CE-FAC5C848C89E}"/>
              </a:ext>
            </a:extLst>
          </p:cNvPr>
          <p:cNvSpPr txBox="1">
            <a:spLocks noChangeArrowheads="1"/>
          </p:cNvSpPr>
          <p:nvPr/>
        </p:nvSpPr>
        <p:spPr bwMode="auto">
          <a:xfrm>
            <a:off x="3984662" y="2326995"/>
            <a:ext cx="1612432" cy="1107996"/>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Energy Baseline</a:t>
            </a:r>
          </a:p>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a:t>
            </a:r>
            <a:r>
              <a:rPr lang="en-US" altLang="en-US" sz="2200" dirty="0" err="1">
                <a:solidFill>
                  <a:srgbClr val="0070C0"/>
                </a:solidFill>
                <a:latin typeface="Arial" panose="020B0604020202020204" pitchFamily="34" charset="0"/>
                <a:cs typeface="Arial" panose="020B0604020202020204" pitchFamily="34" charset="0"/>
              </a:rPr>
              <a:t>EnB</a:t>
            </a:r>
            <a:r>
              <a:rPr lang="en-US" altLang="en-US" sz="2200" dirty="0">
                <a:solidFill>
                  <a:srgbClr val="0070C0"/>
                </a:solidFill>
                <a:latin typeface="Arial" panose="020B0604020202020204" pitchFamily="34" charset="0"/>
                <a:cs typeface="Arial" panose="020B0604020202020204" pitchFamily="34" charset="0"/>
              </a:rPr>
              <a:t>)</a:t>
            </a:r>
          </a:p>
        </p:txBody>
      </p:sp>
      <p:sp>
        <p:nvSpPr>
          <p:cNvPr id="27" name="TextBox 26">
            <a:extLst>
              <a:ext uri="{FF2B5EF4-FFF2-40B4-BE49-F238E27FC236}">
                <a16:creationId xmlns:a16="http://schemas.microsoft.com/office/drawing/2014/main" id="{BFDA5DAC-C003-3282-FAB0-7840BCC1ADFE}"/>
              </a:ext>
            </a:extLst>
          </p:cNvPr>
          <p:cNvSpPr txBox="1">
            <a:spLocks noChangeArrowheads="1"/>
          </p:cNvSpPr>
          <p:nvPr/>
        </p:nvSpPr>
        <p:spPr bwMode="auto">
          <a:xfrm>
            <a:off x="5780135" y="2258266"/>
            <a:ext cx="1919671" cy="1446550"/>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Energy Performance Indicator</a:t>
            </a:r>
          </a:p>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a:t>
            </a:r>
            <a:r>
              <a:rPr lang="en-US" altLang="en-US" sz="2200" dirty="0" err="1">
                <a:solidFill>
                  <a:srgbClr val="0070C0"/>
                </a:solidFill>
                <a:latin typeface="Arial" panose="020B0604020202020204" pitchFamily="34" charset="0"/>
                <a:cs typeface="Arial" panose="020B0604020202020204" pitchFamily="34" charset="0"/>
              </a:rPr>
              <a:t>EnPI</a:t>
            </a:r>
            <a:r>
              <a:rPr lang="en-US" altLang="en-US" sz="2200" dirty="0">
                <a:solidFill>
                  <a:srgbClr val="0070C0"/>
                </a:solidFill>
                <a:latin typeface="Arial" panose="020B0604020202020204" pitchFamily="34" charset="0"/>
                <a:cs typeface="Arial" panose="020B0604020202020204" pitchFamily="34" charset="0"/>
              </a:rPr>
              <a:t>) </a:t>
            </a:r>
          </a:p>
        </p:txBody>
      </p:sp>
      <p:sp>
        <p:nvSpPr>
          <p:cNvPr id="28" name="TextBox 27">
            <a:extLst>
              <a:ext uri="{FF2B5EF4-FFF2-40B4-BE49-F238E27FC236}">
                <a16:creationId xmlns:a16="http://schemas.microsoft.com/office/drawing/2014/main" id="{FBD6A1AC-24E4-0828-FD74-CA065BE9900E}"/>
              </a:ext>
            </a:extLst>
          </p:cNvPr>
          <p:cNvSpPr txBox="1">
            <a:spLocks noChangeArrowheads="1"/>
          </p:cNvSpPr>
          <p:nvPr/>
        </p:nvSpPr>
        <p:spPr bwMode="auto">
          <a:xfrm>
            <a:off x="7887382" y="2258266"/>
            <a:ext cx="1612432" cy="1446550"/>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Objectives, targets, action plans</a:t>
            </a:r>
          </a:p>
        </p:txBody>
      </p:sp>
      <p:sp>
        <p:nvSpPr>
          <p:cNvPr id="29" name="TextBox 28">
            <a:extLst>
              <a:ext uri="{FF2B5EF4-FFF2-40B4-BE49-F238E27FC236}">
                <a16:creationId xmlns:a16="http://schemas.microsoft.com/office/drawing/2014/main" id="{51F61B1C-7B8F-8750-A794-59A5A98554E6}"/>
              </a:ext>
            </a:extLst>
          </p:cNvPr>
          <p:cNvSpPr txBox="1">
            <a:spLocks noChangeArrowheads="1"/>
          </p:cNvSpPr>
          <p:nvPr/>
        </p:nvSpPr>
        <p:spPr bwMode="auto">
          <a:xfrm>
            <a:off x="9789458" y="2174595"/>
            <a:ext cx="1612432" cy="769441"/>
          </a:xfrm>
          <a:prstGeom prst="rect">
            <a:avLst/>
          </a:prstGeom>
          <a:no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2200" dirty="0">
                <a:solidFill>
                  <a:srgbClr val="0070C0"/>
                </a:solidFill>
                <a:latin typeface="Arial" panose="020B0604020202020204" pitchFamily="34" charset="0"/>
                <a:cs typeface="Arial" panose="020B0604020202020204" pitchFamily="34" charset="0"/>
              </a:rPr>
              <a:t>Review and update</a:t>
            </a:r>
          </a:p>
        </p:txBody>
      </p:sp>
      <p:pic>
        <p:nvPicPr>
          <p:cNvPr id="4" name="Picture 3">
            <a:extLst>
              <a:ext uri="{FF2B5EF4-FFF2-40B4-BE49-F238E27FC236}">
                <a16:creationId xmlns:a16="http://schemas.microsoft.com/office/drawing/2014/main" id="{ABFED8B4-A5BB-CE59-3DB7-0D831DE5F837}"/>
              </a:ext>
            </a:extLst>
          </p:cNvPr>
          <p:cNvPicPr>
            <a:picLocks noChangeAspect="1"/>
          </p:cNvPicPr>
          <p:nvPr/>
        </p:nvPicPr>
        <p:blipFill>
          <a:blip r:embed="rId2"/>
          <a:stretch>
            <a:fillRect/>
          </a:stretch>
        </p:blipFill>
        <p:spPr>
          <a:xfrm>
            <a:off x="3531977" y="4255817"/>
            <a:ext cx="4652865" cy="2130379"/>
          </a:xfrm>
          <a:prstGeom prst="rect">
            <a:avLst/>
          </a:prstGeom>
        </p:spPr>
      </p:pic>
      <p:sp>
        <p:nvSpPr>
          <p:cNvPr id="6" name="Rectangle 3">
            <a:extLst>
              <a:ext uri="{FF2B5EF4-FFF2-40B4-BE49-F238E27FC236}">
                <a16:creationId xmlns:a16="http://schemas.microsoft.com/office/drawing/2014/main" id="{481BE83E-8FFB-1E96-58B9-BA67BD473511}"/>
              </a:ext>
            </a:extLst>
          </p:cNvPr>
          <p:cNvSpPr>
            <a:spLocks noChangeArrowheads="1"/>
          </p:cNvSpPr>
          <p:nvPr/>
        </p:nvSpPr>
        <p:spPr bwMode="auto">
          <a:xfrm>
            <a:off x="180508" y="285204"/>
            <a:ext cx="117339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Energy planning process</a:t>
            </a:r>
          </a:p>
        </p:txBody>
      </p:sp>
    </p:spTree>
    <p:extLst>
      <p:ext uri="{BB962C8B-B14F-4D97-AF65-F5344CB8AC3E}">
        <p14:creationId xmlns:p14="http://schemas.microsoft.com/office/powerpoint/2010/main" val="377308225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334562" y="187735"/>
            <a:ext cx="1136156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Legal requirements</a:t>
            </a:r>
          </a:p>
        </p:txBody>
      </p:sp>
      <p:pic>
        <p:nvPicPr>
          <p:cNvPr id="4" name="Picture 3">
            <a:extLst>
              <a:ext uri="{FF2B5EF4-FFF2-40B4-BE49-F238E27FC236}">
                <a16:creationId xmlns:a16="http://schemas.microsoft.com/office/drawing/2014/main" id="{E64D1EF8-BE48-464D-8062-19810616497E}"/>
              </a:ext>
            </a:extLst>
          </p:cNvPr>
          <p:cNvPicPr>
            <a:picLocks noChangeAspect="1"/>
          </p:cNvPicPr>
          <p:nvPr/>
        </p:nvPicPr>
        <p:blipFill>
          <a:blip r:embed="rId2"/>
          <a:stretch>
            <a:fillRect/>
          </a:stretch>
        </p:blipFill>
        <p:spPr>
          <a:xfrm>
            <a:off x="2063470" y="1247103"/>
            <a:ext cx="8065059" cy="4880981"/>
          </a:xfrm>
          <a:prstGeom prst="rect">
            <a:avLst/>
          </a:prstGeom>
        </p:spPr>
      </p:pic>
    </p:spTree>
    <p:extLst>
      <p:ext uri="{BB962C8B-B14F-4D97-AF65-F5344CB8AC3E}">
        <p14:creationId xmlns:p14="http://schemas.microsoft.com/office/powerpoint/2010/main" val="2489876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235410" y="171677"/>
            <a:ext cx="11665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Other Requirements</a:t>
            </a:r>
          </a:p>
        </p:txBody>
      </p:sp>
      <p:pic>
        <p:nvPicPr>
          <p:cNvPr id="4" name="Picture 3">
            <a:extLst>
              <a:ext uri="{FF2B5EF4-FFF2-40B4-BE49-F238E27FC236}">
                <a16:creationId xmlns:a16="http://schemas.microsoft.com/office/drawing/2014/main" id="{5D613AFD-7D96-48EB-8639-AF9D5369AA0E}"/>
              </a:ext>
            </a:extLst>
          </p:cNvPr>
          <p:cNvPicPr>
            <a:picLocks noChangeAspect="1"/>
          </p:cNvPicPr>
          <p:nvPr/>
        </p:nvPicPr>
        <p:blipFill>
          <a:blip r:embed="rId2"/>
          <a:stretch>
            <a:fillRect/>
          </a:stretch>
        </p:blipFill>
        <p:spPr>
          <a:xfrm>
            <a:off x="1356693" y="1098039"/>
            <a:ext cx="9478614" cy="4933791"/>
          </a:xfrm>
          <a:prstGeom prst="rect">
            <a:avLst/>
          </a:prstGeom>
        </p:spPr>
      </p:pic>
    </p:spTree>
    <p:extLst>
      <p:ext uri="{BB962C8B-B14F-4D97-AF65-F5344CB8AC3E}">
        <p14:creationId xmlns:p14="http://schemas.microsoft.com/office/powerpoint/2010/main" val="41818068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a:extLst>
              <a:ext uri="{FF2B5EF4-FFF2-40B4-BE49-F238E27FC236}">
                <a16:creationId xmlns:a16="http://schemas.microsoft.com/office/drawing/2014/main" id="{9AF62447-5A35-EB79-3BAC-DF01BA52295B}"/>
              </a:ext>
            </a:extLst>
          </p:cNvPr>
          <p:cNvSpPr>
            <a:spLocks noChangeArrowheads="1"/>
          </p:cNvSpPr>
          <p:nvPr/>
        </p:nvSpPr>
        <p:spPr bwMode="auto">
          <a:xfrm>
            <a:off x="507617" y="1072035"/>
            <a:ext cx="83121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dirty="0">
                <a:latin typeface="+mn-lt"/>
                <a:cs typeface="Times New Roman" panose="02020603050405020304" pitchFamily="18" charset="0"/>
              </a:rPr>
              <a:t>6.1. Actions to address risks and opportunities</a:t>
            </a:r>
          </a:p>
        </p:txBody>
      </p:sp>
      <p:sp>
        <p:nvSpPr>
          <p:cNvPr id="60419" name="Rectangle 4">
            <a:extLst>
              <a:ext uri="{FF2B5EF4-FFF2-40B4-BE49-F238E27FC236}">
                <a16:creationId xmlns:a16="http://schemas.microsoft.com/office/drawing/2014/main" id="{91BBC63F-8D83-A908-F6CA-CDFE4229BEA4}"/>
              </a:ext>
            </a:extLst>
          </p:cNvPr>
          <p:cNvSpPr>
            <a:spLocks noChangeArrowheads="1"/>
          </p:cNvSpPr>
          <p:nvPr/>
        </p:nvSpPr>
        <p:spPr bwMode="auto">
          <a:xfrm>
            <a:off x="507617" y="2150308"/>
            <a:ext cx="10464800" cy="165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eaLnBrk="1" hangingPunct="1">
              <a:lnSpc>
                <a:spcPct val="130000"/>
              </a:lnSpc>
              <a:spcBef>
                <a:spcPct val="0"/>
              </a:spcBef>
              <a:buClrTx/>
              <a:buFontTx/>
              <a:buChar char="-"/>
            </a:pPr>
            <a:r>
              <a:rPr lang="en-US" altLang="en-US" sz="2000" dirty="0">
                <a:latin typeface="+mn-lt"/>
                <a:cs typeface="Times New Roman" panose="02020603050405020304" pitchFamily="18" charset="0"/>
              </a:rPr>
              <a:t>Give assurance that the </a:t>
            </a:r>
            <a:r>
              <a:rPr lang="en-US" altLang="en-US" sz="2000" dirty="0" err="1">
                <a:latin typeface="+mn-lt"/>
                <a:cs typeface="Times New Roman" panose="02020603050405020304" pitchFamily="18" charset="0"/>
              </a:rPr>
              <a:t>EnMS</a:t>
            </a:r>
            <a:r>
              <a:rPr lang="en-US" altLang="en-US" sz="2000" dirty="0">
                <a:latin typeface="+mn-lt"/>
                <a:cs typeface="Times New Roman" panose="02020603050405020304" pitchFamily="18" charset="0"/>
              </a:rPr>
              <a:t> can achieve its intended outcome(s), including energy performance improvement</a:t>
            </a:r>
          </a:p>
          <a:p>
            <a:pPr marL="342900" indent="-342900" algn="just" eaLnBrk="1" hangingPunct="1">
              <a:lnSpc>
                <a:spcPct val="130000"/>
              </a:lnSpc>
              <a:spcBef>
                <a:spcPct val="0"/>
              </a:spcBef>
              <a:buClrTx/>
              <a:buFontTx/>
              <a:buChar char="-"/>
            </a:pPr>
            <a:r>
              <a:rPr lang="en-US" altLang="en-US" sz="2000" dirty="0">
                <a:latin typeface="+mn-lt"/>
                <a:cs typeface="Times New Roman" panose="02020603050405020304" pitchFamily="18" charset="0"/>
              </a:rPr>
              <a:t>Prevent or reduce undesired effects </a:t>
            </a:r>
          </a:p>
          <a:p>
            <a:pPr marL="342900" indent="-342900" algn="just" eaLnBrk="1" hangingPunct="1">
              <a:lnSpc>
                <a:spcPct val="130000"/>
              </a:lnSpc>
              <a:spcBef>
                <a:spcPct val="0"/>
              </a:spcBef>
              <a:buClrTx/>
              <a:buFontTx/>
              <a:buChar char="-"/>
            </a:pPr>
            <a:r>
              <a:rPr lang="en-US" altLang="en-US" sz="2000" dirty="0">
                <a:latin typeface="+mn-lt"/>
                <a:cs typeface="Times New Roman" panose="02020603050405020304" pitchFamily="18" charset="0"/>
              </a:rPr>
              <a:t>Achieve continual improvement of the </a:t>
            </a:r>
            <a:r>
              <a:rPr lang="en-US" altLang="en-US" sz="2000" dirty="0" err="1">
                <a:latin typeface="+mn-lt"/>
                <a:cs typeface="Times New Roman" panose="02020603050405020304" pitchFamily="18" charset="0"/>
              </a:rPr>
              <a:t>EnMS</a:t>
            </a:r>
            <a:r>
              <a:rPr lang="en-US" altLang="en-US" sz="2000" dirty="0">
                <a:latin typeface="+mn-lt"/>
                <a:cs typeface="Times New Roman" panose="02020603050405020304" pitchFamily="18" charset="0"/>
              </a:rPr>
              <a:t> and energy performance.</a:t>
            </a:r>
          </a:p>
        </p:txBody>
      </p:sp>
      <p:sp>
        <p:nvSpPr>
          <p:cNvPr id="60420" name="Title 1">
            <a:extLst>
              <a:ext uri="{FF2B5EF4-FFF2-40B4-BE49-F238E27FC236}">
                <a16:creationId xmlns:a16="http://schemas.microsoft.com/office/drawing/2014/main" id="{AC441DD6-4081-5711-B5A2-53E0CEA3C107}"/>
              </a:ext>
            </a:extLst>
          </p:cNvPr>
          <p:cNvSpPr>
            <a:spLocks noGrp="1"/>
          </p:cNvSpPr>
          <p:nvPr>
            <p:ph type="title"/>
          </p:nvPr>
        </p:nvSpPr>
        <p:spPr>
          <a:xfrm>
            <a:off x="507617" y="126699"/>
            <a:ext cx="11133922" cy="715433"/>
          </a:xfrm>
        </p:spPr>
        <p:txBody>
          <a:bodyPr>
            <a:noAutofit/>
          </a:bodyPr>
          <a:lstStyle/>
          <a:p>
            <a:pPr algn="ctr" eaLnBrk="1" hangingPunct="1"/>
            <a:r>
              <a:rPr lang="en-US" altLang="en-US" sz="3200" b="0" dirty="0">
                <a:solidFill>
                  <a:schemeClr val="accent1">
                    <a:lumMod val="50000"/>
                  </a:schemeClr>
                </a:solidFill>
                <a:latin typeface="+mj-lt"/>
                <a:ea typeface="ヒラギノ角ゴ Pro W3"/>
                <a:cs typeface="Times New Roman" panose="02020603050405020304" pitchFamily="18" charset="0"/>
              </a:rPr>
              <a:t>Risks and opportunities</a:t>
            </a:r>
          </a:p>
        </p:txBody>
      </p:sp>
      <p:sp>
        <p:nvSpPr>
          <p:cNvPr id="60421" name="Rectangle 6">
            <a:extLst>
              <a:ext uri="{FF2B5EF4-FFF2-40B4-BE49-F238E27FC236}">
                <a16:creationId xmlns:a16="http://schemas.microsoft.com/office/drawing/2014/main" id="{BE1A9594-1A8C-8576-BA22-9B4F5CEA3EE1}"/>
              </a:ext>
            </a:extLst>
          </p:cNvPr>
          <p:cNvSpPr>
            <a:spLocks noChangeArrowheads="1"/>
          </p:cNvSpPr>
          <p:nvPr/>
        </p:nvSpPr>
        <p:spPr bwMode="auto">
          <a:xfrm>
            <a:off x="921346" y="1551314"/>
            <a:ext cx="96167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dirty="0">
                <a:latin typeface="+mn-lt"/>
                <a:cs typeface="Times New Roman" panose="02020603050405020304" pitchFamily="18" charset="0"/>
              </a:rPr>
              <a:t>6.1.1. The organization shall determine the risks and opportunities to:</a:t>
            </a:r>
          </a:p>
        </p:txBody>
      </p:sp>
      <p:sp>
        <p:nvSpPr>
          <p:cNvPr id="60422" name="Rectangle 6">
            <a:extLst>
              <a:ext uri="{FF2B5EF4-FFF2-40B4-BE49-F238E27FC236}">
                <a16:creationId xmlns:a16="http://schemas.microsoft.com/office/drawing/2014/main" id="{01E0C561-BE95-BB16-6586-730E801F585F}"/>
              </a:ext>
            </a:extLst>
          </p:cNvPr>
          <p:cNvSpPr>
            <a:spLocks noChangeArrowheads="1"/>
          </p:cNvSpPr>
          <p:nvPr/>
        </p:nvSpPr>
        <p:spPr bwMode="auto">
          <a:xfrm>
            <a:off x="921346" y="4000019"/>
            <a:ext cx="48077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dirty="0">
                <a:latin typeface="+mn-lt"/>
                <a:cs typeface="Times New Roman" panose="02020603050405020304" pitchFamily="18" charset="0"/>
              </a:rPr>
              <a:t>6.1.2. The organization shall plan:</a:t>
            </a:r>
          </a:p>
        </p:txBody>
      </p:sp>
      <p:sp>
        <p:nvSpPr>
          <p:cNvPr id="60423" name="Rectangle 4">
            <a:extLst>
              <a:ext uri="{FF2B5EF4-FFF2-40B4-BE49-F238E27FC236}">
                <a16:creationId xmlns:a16="http://schemas.microsoft.com/office/drawing/2014/main" id="{9EECB65C-AC83-AD4D-9CF9-18FCFB717EEA}"/>
              </a:ext>
            </a:extLst>
          </p:cNvPr>
          <p:cNvSpPr>
            <a:spLocks noChangeArrowheads="1"/>
          </p:cNvSpPr>
          <p:nvPr/>
        </p:nvSpPr>
        <p:spPr bwMode="auto">
          <a:xfrm>
            <a:off x="507617" y="4481107"/>
            <a:ext cx="10882278" cy="165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a:lnSpc>
                <a:spcPct val="130000"/>
              </a:lnSpc>
              <a:spcBef>
                <a:spcPct val="0"/>
              </a:spcBef>
              <a:buClrTx/>
              <a:buFontTx/>
              <a:buChar char="-"/>
            </a:pPr>
            <a:r>
              <a:rPr lang="en-US" altLang="en-US" sz="2000" dirty="0">
                <a:latin typeface="+mn-lt"/>
                <a:cs typeface="Times New Roman" panose="02020603050405020304" pitchFamily="18" charset="0"/>
              </a:rPr>
              <a:t>Actions to address risks and opportunities</a:t>
            </a:r>
          </a:p>
          <a:p>
            <a:pPr marL="342900" indent="-342900" algn="just">
              <a:lnSpc>
                <a:spcPct val="130000"/>
              </a:lnSpc>
              <a:spcBef>
                <a:spcPct val="0"/>
              </a:spcBef>
              <a:buClrTx/>
              <a:buFontTx/>
              <a:buChar char="-"/>
            </a:pPr>
            <a:r>
              <a:rPr lang="en-US" altLang="en-US" sz="2000" dirty="0">
                <a:latin typeface="+mn-lt"/>
                <a:cs typeface="Times New Roman" panose="02020603050405020304" pitchFamily="18" charset="0"/>
              </a:rPr>
              <a:t>How to:</a:t>
            </a:r>
          </a:p>
          <a:p>
            <a:pPr marL="801688" indent="-342900" algn="just">
              <a:lnSpc>
                <a:spcPct val="130000"/>
              </a:lnSpc>
              <a:spcBef>
                <a:spcPct val="0"/>
              </a:spcBef>
              <a:buClrTx/>
              <a:buFont typeface="Wingdings" panose="05000000000000000000" pitchFamily="2" charset="2"/>
              <a:buChar char="Ø"/>
            </a:pPr>
            <a:r>
              <a:rPr lang="en-US" altLang="en-US" sz="2000" dirty="0">
                <a:latin typeface="+mn-lt"/>
                <a:cs typeface="Times New Roman" panose="02020603050405020304" pitchFamily="18" charset="0"/>
              </a:rPr>
              <a:t>integrate and implement the actions into its </a:t>
            </a:r>
            <a:r>
              <a:rPr lang="en-US" altLang="en-US" sz="2000" dirty="0" err="1">
                <a:latin typeface="+mn-lt"/>
                <a:cs typeface="Times New Roman" panose="02020603050405020304" pitchFamily="18" charset="0"/>
              </a:rPr>
              <a:t>EnMS</a:t>
            </a:r>
            <a:r>
              <a:rPr lang="en-US" altLang="en-US" sz="2000" dirty="0">
                <a:latin typeface="+mn-lt"/>
                <a:cs typeface="Times New Roman" panose="02020603050405020304" pitchFamily="18" charset="0"/>
              </a:rPr>
              <a:t> and energy performance processes</a:t>
            </a:r>
          </a:p>
          <a:p>
            <a:pPr marL="801688" indent="-342900" algn="just">
              <a:lnSpc>
                <a:spcPct val="130000"/>
              </a:lnSpc>
              <a:spcBef>
                <a:spcPct val="0"/>
              </a:spcBef>
              <a:buClrTx/>
              <a:buFont typeface="Wingdings" panose="05000000000000000000" pitchFamily="2" charset="2"/>
              <a:buChar char="Ø"/>
            </a:pPr>
            <a:r>
              <a:rPr lang="en-US" altLang="en-US" sz="2000" dirty="0">
                <a:latin typeface="+mn-lt"/>
                <a:cs typeface="Times New Roman" panose="02020603050405020304" pitchFamily="18" charset="0"/>
              </a:rPr>
              <a:t>evaluate the effectiveness of these actions.</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a:extLst>
              <a:ext uri="{FF2B5EF4-FFF2-40B4-BE49-F238E27FC236}">
                <a16:creationId xmlns:a16="http://schemas.microsoft.com/office/drawing/2014/main" id="{860DFDA0-FF21-1214-F89F-1957868940BE}"/>
              </a:ext>
            </a:extLst>
          </p:cNvPr>
          <p:cNvSpPr>
            <a:spLocks noChangeArrowheads="1"/>
          </p:cNvSpPr>
          <p:nvPr/>
        </p:nvSpPr>
        <p:spPr bwMode="auto">
          <a:xfrm>
            <a:off x="381000" y="1192035"/>
            <a:ext cx="11811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pPr>
            <a:r>
              <a:rPr lang="en-US" altLang="en-US" sz="2400" dirty="0">
                <a:latin typeface="+mj-lt"/>
                <a:cs typeface="Times New Roman" panose="02020603050405020304" pitchFamily="18" charset="0"/>
              </a:rPr>
              <a:t>6.2	 Energy objectives, targets and planning to achieve them</a:t>
            </a:r>
          </a:p>
        </p:txBody>
      </p:sp>
      <p:sp>
        <p:nvSpPr>
          <p:cNvPr id="62467" name="Rectangle 4">
            <a:extLst>
              <a:ext uri="{FF2B5EF4-FFF2-40B4-BE49-F238E27FC236}">
                <a16:creationId xmlns:a16="http://schemas.microsoft.com/office/drawing/2014/main" id="{B85F47FC-84D8-1C0D-BDE4-DFF19098B46A}"/>
              </a:ext>
            </a:extLst>
          </p:cNvPr>
          <p:cNvSpPr>
            <a:spLocks noChangeArrowheads="1"/>
          </p:cNvSpPr>
          <p:nvPr/>
        </p:nvSpPr>
        <p:spPr bwMode="auto">
          <a:xfrm>
            <a:off x="381000" y="1817660"/>
            <a:ext cx="11391900" cy="85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30000"/>
              </a:lnSpc>
              <a:spcBef>
                <a:spcPct val="0"/>
              </a:spcBef>
              <a:buClrTx/>
              <a:buFont typeface="Arial" panose="020B0604020202020204" pitchFamily="34" charset="0"/>
              <a:buNone/>
            </a:pPr>
            <a:r>
              <a:rPr lang="en-US" altLang="en-US" sz="2000" dirty="0">
                <a:latin typeface="+mj-lt"/>
                <a:cs typeface="Arial" panose="020B0604020202020204" pitchFamily="34" charset="0"/>
              </a:rPr>
              <a:t>- The organization must establish, implement and maintain written energy objectives and targets at relevant functions, levels or processes and facilities.</a:t>
            </a:r>
            <a:endParaRPr lang="en-US" altLang="en-US" sz="2000" dirty="0">
              <a:latin typeface="+mj-lt"/>
              <a:cs typeface="Times New Roman" panose="02020603050405020304" pitchFamily="18" charset="0"/>
            </a:endParaRPr>
          </a:p>
        </p:txBody>
      </p:sp>
      <p:sp>
        <p:nvSpPr>
          <p:cNvPr id="62468" name="Title 1">
            <a:extLst>
              <a:ext uri="{FF2B5EF4-FFF2-40B4-BE49-F238E27FC236}">
                <a16:creationId xmlns:a16="http://schemas.microsoft.com/office/drawing/2014/main" id="{D43A3BBF-BD3C-4061-F606-79C9B7071870}"/>
              </a:ext>
            </a:extLst>
          </p:cNvPr>
          <p:cNvSpPr>
            <a:spLocks noGrp="1"/>
          </p:cNvSpPr>
          <p:nvPr>
            <p:ph type="title"/>
          </p:nvPr>
        </p:nvSpPr>
        <p:spPr>
          <a:xfrm>
            <a:off x="590550" y="223246"/>
            <a:ext cx="10972800" cy="715433"/>
          </a:xfrm>
        </p:spPr>
        <p:txBody>
          <a:bodyPr>
            <a:noAutofit/>
          </a:bodyPr>
          <a:lstStyle/>
          <a:p>
            <a:pPr algn="ctr" eaLnBrk="1" hangingPunct="1"/>
            <a:r>
              <a:rPr lang="en-US" altLang="en-US" b="0" dirty="0">
                <a:solidFill>
                  <a:schemeClr val="accent1">
                    <a:lumMod val="50000"/>
                  </a:schemeClr>
                </a:solidFill>
                <a:ea typeface="ヒラギノ角ゴ Pro W3"/>
                <a:cs typeface="Times New Roman" panose="02020603050405020304" pitchFamily="18" charset="0"/>
              </a:rPr>
              <a:t>O</a:t>
            </a:r>
            <a:r>
              <a:rPr lang="en-US" altLang="en-US" b="0" dirty="0">
                <a:solidFill>
                  <a:schemeClr val="accent1">
                    <a:lumMod val="50000"/>
                  </a:schemeClr>
                </a:solidFill>
                <a:latin typeface="+mj-lt"/>
                <a:ea typeface="ヒラギノ角ゴ Pro W3"/>
                <a:cs typeface="Times New Roman" panose="02020603050405020304" pitchFamily="18" charset="0"/>
              </a:rPr>
              <a:t>bjectives and implementation plan</a:t>
            </a:r>
          </a:p>
        </p:txBody>
      </p:sp>
      <p:pic>
        <p:nvPicPr>
          <p:cNvPr id="7" name="Picture 2">
            <a:extLst>
              <a:ext uri="{FF2B5EF4-FFF2-40B4-BE49-F238E27FC236}">
                <a16:creationId xmlns:a16="http://schemas.microsoft.com/office/drawing/2014/main" id="{D8B16C32-02A6-12CE-1973-DBF27882C2A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393084" y="2763880"/>
            <a:ext cx="3285135" cy="2440419"/>
          </a:xfrm>
        </p:spPr>
      </p:pic>
      <p:sp>
        <p:nvSpPr>
          <p:cNvPr id="8" name="Rectangle 7">
            <a:extLst>
              <a:ext uri="{FF2B5EF4-FFF2-40B4-BE49-F238E27FC236}">
                <a16:creationId xmlns:a16="http://schemas.microsoft.com/office/drawing/2014/main" id="{6002C486-3266-621B-62DF-5A51A25E1369}"/>
              </a:ext>
            </a:extLst>
          </p:cNvPr>
          <p:cNvSpPr/>
          <p:nvPr/>
        </p:nvSpPr>
        <p:spPr>
          <a:xfrm>
            <a:off x="3963443" y="4742634"/>
            <a:ext cx="3714776" cy="923331"/>
          </a:xfrm>
          <a:prstGeom prst="rect">
            <a:avLst/>
          </a:prstGeom>
          <a:noFill/>
        </p:spPr>
        <p:txBody>
          <a:bodyPr>
            <a:prstTxWarp prst="textChevronInverted">
              <a:avLst/>
            </a:prstTxWarp>
            <a:spAutoFit/>
          </a:bodyPr>
          <a:lstStyle/>
          <a:p>
            <a:pPr algn="ctr" eaLnBrk="1" hangingPunct="1">
              <a:defRPr/>
            </a:pPr>
            <a:r>
              <a:rPr lang="en-US" sz="7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SMART</a:t>
            </a:r>
          </a:p>
        </p:txBody>
      </p:sp>
      <p:sp>
        <p:nvSpPr>
          <p:cNvPr id="62471" name="Content Placeholder 2">
            <a:extLst>
              <a:ext uri="{FF2B5EF4-FFF2-40B4-BE49-F238E27FC236}">
                <a16:creationId xmlns:a16="http://schemas.microsoft.com/office/drawing/2014/main" id="{2104C77B-EA52-6329-78D3-B5D11DD2D1B8}"/>
              </a:ext>
            </a:extLst>
          </p:cNvPr>
          <p:cNvSpPr txBox="1">
            <a:spLocks/>
          </p:cNvSpPr>
          <p:nvPr/>
        </p:nvSpPr>
        <p:spPr bwMode="auto">
          <a:xfrm>
            <a:off x="546253" y="5857917"/>
            <a:ext cx="11017097" cy="53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45720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lvl="1" algn="ctr">
              <a:spcBef>
                <a:spcPct val="20000"/>
              </a:spcBef>
              <a:buClrTx/>
              <a:buFont typeface="Arial" panose="020B0604020202020204" pitchFamily="34" charset="0"/>
              <a:buNone/>
            </a:pPr>
            <a:r>
              <a:rPr lang="en-US" altLang="en-US" sz="2000" dirty="0">
                <a:latin typeface="+mj-lt"/>
                <a:cs typeface="Times New Roman" panose="02020603050405020304" pitchFamily="18" charset="0"/>
              </a:rPr>
              <a:t>S – Specific, M – Measurable, A – Achievable, R – Realistic, T- Timeframe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867E16FE-A7C0-3338-FC5B-66C2B4D0B336}"/>
              </a:ext>
            </a:extLst>
          </p:cNvPr>
          <p:cNvSpPr>
            <a:spLocks noGrp="1"/>
          </p:cNvSpPr>
          <p:nvPr>
            <p:ph type="title"/>
          </p:nvPr>
        </p:nvSpPr>
        <p:spPr>
          <a:xfrm>
            <a:off x="531283" y="1521056"/>
            <a:ext cx="11246735" cy="1325033"/>
          </a:xfrm>
        </p:spPr>
        <p:txBody>
          <a:bodyPr>
            <a:normAutofit/>
          </a:bodyPr>
          <a:lstStyle/>
          <a:p>
            <a:pPr algn="ctr">
              <a:defRPr/>
            </a:pPr>
            <a:r>
              <a:rPr lang="en-US" altLang="en-US" sz="3200" b="0" dirty="0">
                <a:solidFill>
                  <a:schemeClr val="tx1"/>
                </a:solidFill>
                <a:latin typeface="+mn-lt"/>
                <a:ea typeface="ヒラギノ角ゴ Pro W3"/>
                <a:cs typeface="Times New Roman" panose="02020603050405020304" pitchFamily="18" charset="0"/>
              </a:rPr>
              <a:t>Presentation of energy targets and annual target implementation plan of a typical company</a:t>
            </a:r>
          </a:p>
        </p:txBody>
      </p:sp>
      <p:sp>
        <p:nvSpPr>
          <p:cNvPr id="4" name="TextBox 3">
            <a:extLst>
              <a:ext uri="{FF2B5EF4-FFF2-40B4-BE49-F238E27FC236}">
                <a16:creationId xmlns:a16="http://schemas.microsoft.com/office/drawing/2014/main" id="{64152281-4125-E6BD-8795-0A38C54802EE}"/>
              </a:ext>
            </a:extLst>
          </p:cNvPr>
          <p:cNvSpPr txBox="1"/>
          <p:nvPr/>
        </p:nvSpPr>
        <p:spPr>
          <a:xfrm>
            <a:off x="0" y="305980"/>
            <a:ext cx="12191999"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cSld>
  <p:clrMapOvr>
    <a:masterClrMapping/>
  </p:clrMapOvr>
  <p:transition/>
</p:sld>
</file>

<file path=ppt/slides/slide3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83A06-61F3-07B3-86C1-E215CBF9A619}"/>
              </a:ext>
            </a:extLst>
          </p:cNvPr>
          <p:cNvSpPr txBox="1">
            <a:spLocks/>
          </p:cNvSpPr>
          <p:nvPr/>
        </p:nvSpPr>
        <p:spPr bwMode="gray">
          <a:xfrm>
            <a:off x="777921" y="150137"/>
            <a:ext cx="10637409" cy="7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bIns="45720" compatLnSpc="1" lIns="91440" numCol="1" rIns="91440" tIns="45720" vert="horz" wrap="square">
            <a:prstTxWarp prst="textNoShape">
              <a:avLst/>
            </a:prstTxWarp>
          </a:bodyPr>
          <a:lstStyle>
            <a:lvl1pPr algn="l" eaLnBrk="0" fontAlgn="base" hangingPunct="0" indent="-457200" marL="457200" rtl="0">
              <a:spcBef>
                <a:spcPct val="0"/>
              </a:spcBef>
              <a:spcAft>
                <a:spcPct val="0"/>
              </a:spcAft>
              <a:defRPr b="1" sz="2400">
                <a:solidFill>
                  <a:schemeClr val="hlink"/>
                </a:solidFill>
                <a:latin charset="0" panose="020F0502020204030204" pitchFamily="34" typeface="Calibri"/>
                <a:ea charset="-128" pitchFamily="34" typeface="ＭＳ Ｐゴシック"/>
                <a:cs charset="-128" pitchFamily="-111" typeface="ＭＳ Ｐゴシック"/>
              </a:defRPr>
            </a:lvl1pPr>
            <a:lvl2pPr algn="l" eaLnBrk="0" fontAlgn="base" hangingPunct="0" indent="-457200" marL="457200" rtl="0">
              <a:spcBef>
                <a:spcPct val="0"/>
              </a:spcBef>
              <a:spcAft>
                <a:spcPct val="0"/>
              </a:spcAft>
              <a:defRPr b="1" sz="2400">
                <a:solidFill>
                  <a:schemeClr val="hlink"/>
                </a:solidFill>
                <a:latin charset="0" pitchFamily="-111" typeface="Arial"/>
                <a:ea charset="-128" pitchFamily="34" typeface="ＭＳ Ｐゴシック"/>
                <a:cs charset="-128" pitchFamily="-111" typeface="ＭＳ Ｐゴシック"/>
              </a:defRPr>
            </a:lvl2pPr>
            <a:lvl3pPr algn="l" eaLnBrk="0" fontAlgn="base" hangingPunct="0" indent="-457200" marL="457200" rtl="0">
              <a:spcBef>
                <a:spcPct val="0"/>
              </a:spcBef>
              <a:spcAft>
                <a:spcPct val="0"/>
              </a:spcAft>
              <a:defRPr b="1" sz="2400">
                <a:solidFill>
                  <a:schemeClr val="hlink"/>
                </a:solidFill>
                <a:latin charset="0" pitchFamily="-111" typeface="Arial"/>
                <a:ea charset="-128" pitchFamily="34" typeface="ＭＳ Ｐゴシック"/>
                <a:cs charset="-128" pitchFamily="-111" typeface="ＭＳ Ｐゴシック"/>
              </a:defRPr>
            </a:lvl3pPr>
            <a:lvl4pPr algn="l" eaLnBrk="0" fontAlgn="base" hangingPunct="0" indent="-457200" marL="457200" rtl="0">
              <a:spcBef>
                <a:spcPct val="0"/>
              </a:spcBef>
              <a:spcAft>
                <a:spcPct val="0"/>
              </a:spcAft>
              <a:defRPr b="1" sz="2400">
                <a:solidFill>
                  <a:schemeClr val="hlink"/>
                </a:solidFill>
                <a:latin charset="0" pitchFamily="-111" typeface="Arial"/>
                <a:ea charset="-128" pitchFamily="34" typeface="ＭＳ Ｐゴシック"/>
                <a:cs charset="-128" pitchFamily="-111" typeface="ＭＳ Ｐゴシック"/>
              </a:defRPr>
            </a:lvl4pPr>
            <a:lvl5pPr algn="l" eaLnBrk="0" fontAlgn="base" hangingPunct="0" indent="-457200" marL="457200" rtl="0">
              <a:spcBef>
                <a:spcPct val="0"/>
              </a:spcBef>
              <a:spcAft>
                <a:spcPct val="0"/>
              </a:spcAft>
              <a:defRPr b="1" sz="2400">
                <a:solidFill>
                  <a:schemeClr val="hlink"/>
                </a:solidFill>
                <a:latin charset="0" pitchFamily="-111" typeface="Arial"/>
                <a:ea charset="-128" pitchFamily="34" typeface="ＭＳ Ｐゴシック"/>
                <a:cs charset="-128" pitchFamily="-111" typeface="ＭＳ Ｐゴシック"/>
              </a:defRPr>
            </a:lvl5pPr>
            <a:lvl6pPr algn="l" fontAlgn="base" indent="-457200" marL="914400" rtl="0">
              <a:spcBef>
                <a:spcPct val="0"/>
              </a:spcBef>
              <a:spcAft>
                <a:spcPct val="0"/>
              </a:spcAft>
              <a:defRPr b="1" sz="2400">
                <a:solidFill>
                  <a:schemeClr val="hlink"/>
                </a:solidFill>
                <a:latin charset="0" pitchFamily="-111" typeface="Arial"/>
              </a:defRPr>
            </a:lvl6pPr>
            <a:lvl7pPr algn="l" fontAlgn="base" indent="-457200" marL="1371600" rtl="0">
              <a:spcBef>
                <a:spcPct val="0"/>
              </a:spcBef>
              <a:spcAft>
                <a:spcPct val="0"/>
              </a:spcAft>
              <a:defRPr b="1" sz="2400">
                <a:solidFill>
                  <a:schemeClr val="hlink"/>
                </a:solidFill>
                <a:latin charset="0" pitchFamily="-111" typeface="Arial"/>
              </a:defRPr>
            </a:lvl7pPr>
            <a:lvl8pPr algn="l" fontAlgn="base" indent="-457200" marL="1828800" rtl="0">
              <a:spcBef>
                <a:spcPct val="0"/>
              </a:spcBef>
              <a:spcAft>
                <a:spcPct val="0"/>
              </a:spcAft>
              <a:defRPr b="1" sz="2400">
                <a:solidFill>
                  <a:schemeClr val="hlink"/>
                </a:solidFill>
                <a:latin charset="0" pitchFamily="-111" typeface="Arial"/>
              </a:defRPr>
            </a:lvl8pPr>
            <a:lvl9pPr algn="l" fontAlgn="base" indent="-457200" marL="2286000" rtl="0">
              <a:spcBef>
                <a:spcPct val="0"/>
              </a:spcBef>
              <a:spcAft>
                <a:spcPct val="0"/>
              </a:spcAft>
              <a:defRPr b="1" sz="2400">
                <a:solidFill>
                  <a:schemeClr val="hlink"/>
                </a:solidFill>
                <a:latin charset="0" pitchFamily="-111" typeface="Arial"/>
              </a:defRPr>
            </a:lvl9pPr>
          </a:lstStyle>
          <a:p>
            <a:pPr algn="ctr" eaLnBrk="1" hangingPunct="1"/>
            <a:r>
              <a:rPr altLang="en-US" b="0" dirty="0" kern="0" lang="en-US" sz="3200">
                <a:solidFill>
                  <a:schemeClr val="accent1">
                    <a:lumMod val="50000"/>
                  </a:schemeClr>
                </a:solidFill>
                <a:latin typeface="+mj-lt"/>
                <a:ea typeface="ヒラギノ角ゴ Pro W3"/>
                <a:cs charset="0" panose="02020603050405020304" pitchFamily="18" typeface="Times New Roman"/>
              </a:rPr>
              <a:t>Energy Review</a:t>
            </a:r>
          </a:p>
        </p:txBody>
      </p:sp>
      <p:pic>
        <p:nvPicPr>
          <p:cNvPr id="7" name="Picture 6">
            <a:extLst>
              <a:ext uri="{FF2B5EF4-FFF2-40B4-BE49-F238E27FC236}">
                <a16:creationId xmlns:a16="http://schemas.microsoft.com/office/drawing/2014/main" id="{AD64E696-63CC-411E-8DE2-13021141C385}"/>
              </a:ext>
            </a:extLst>
          </p:cNvPr>
          <p:cNvPicPr>
            <a:picLocks noChangeAspect="1"/>
          </p:cNvPicPr>
          <p:nvPr/>
        </p:nvPicPr>
        <p:blipFill rotWithShape="1">
          <a:blip r:embed="rId2"/>
          <a:srcRect t="173"/>
          <a:stretch/>
        </p:blipFill>
        <p:spPr>
          <a:xfrm>
            <a:off x="1064036" y="1588169"/>
            <a:ext cx="10771161" cy="4420303"/>
          </a:xfrm>
          <a:prstGeom prst="rect">
            <a:avLst/>
          </a:prstGeom>
        </p:spPr>
      </p:pic>
    </p:spTree>
    <p:extLst>
      <p:ext uri="{BB962C8B-B14F-4D97-AF65-F5344CB8AC3E}">
        <p14:creationId xmlns:p14="http://schemas.microsoft.com/office/powerpoint/2010/main" val="378379449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14DE57A2-BF92-FC15-370F-E2CD6EAA4B2A}"/>
              </a:ext>
            </a:extLst>
          </p:cNvPr>
          <p:cNvSpPr>
            <a:spLocks noGrp="1"/>
          </p:cNvSpPr>
          <p:nvPr>
            <p:ph type="title"/>
          </p:nvPr>
        </p:nvSpPr>
        <p:spPr>
          <a:xfrm>
            <a:off x="609600" y="948267"/>
            <a:ext cx="10363200" cy="563033"/>
          </a:xfrm>
        </p:spPr>
        <p:txBody>
          <a:bodyPr>
            <a:normAutofit/>
          </a:bodyPr>
          <a:lstStyle/>
          <a:p>
            <a:pPr eaLnBrk="1" hangingPunct="1"/>
            <a:r>
              <a:rPr lang="en-US" altLang="en-US" sz="2400" b="0" dirty="0">
                <a:solidFill>
                  <a:schemeClr val="tx1"/>
                </a:solidFill>
                <a:latin typeface="+mn-lt"/>
                <a:ea typeface="ヒラギノ角ゴ Pro W3"/>
                <a:cs typeface="Times New Roman" panose="02020603050405020304" pitchFamily="18" charset="0"/>
              </a:rPr>
              <a:t>6.4. Energy performance indicator</a:t>
            </a:r>
          </a:p>
        </p:txBody>
      </p:sp>
      <p:sp>
        <p:nvSpPr>
          <p:cNvPr id="66563" name="Content Placeholder 2">
            <a:extLst>
              <a:ext uri="{FF2B5EF4-FFF2-40B4-BE49-F238E27FC236}">
                <a16:creationId xmlns:a16="http://schemas.microsoft.com/office/drawing/2014/main" id="{5EF39753-8157-88D6-0E2C-D99E148657DD}"/>
              </a:ext>
            </a:extLst>
          </p:cNvPr>
          <p:cNvSpPr>
            <a:spLocks noGrp="1"/>
          </p:cNvSpPr>
          <p:nvPr>
            <p:ph idx="1"/>
          </p:nvPr>
        </p:nvSpPr>
        <p:spPr>
          <a:xfrm>
            <a:off x="457200" y="1589297"/>
            <a:ext cx="11277600" cy="2005220"/>
          </a:xfrm>
        </p:spPr>
        <p:txBody>
          <a:bodyPr>
            <a:noAutofit/>
          </a:bodyPr>
          <a:lstStyle/>
          <a:p>
            <a:pPr>
              <a:lnSpc>
                <a:spcPct val="150000"/>
              </a:lnSpc>
              <a:buFont typeface="Wingdings" pitchFamily="2" charset="2"/>
              <a:buChar char="v"/>
            </a:pPr>
            <a:r>
              <a:rPr lang="en-US" altLang="en-US" sz="2000" dirty="0">
                <a:latin typeface="+mn-lt"/>
                <a:ea typeface="ヒラギノ角ゴ Pro W3"/>
                <a:cs typeface="Times New Roman" panose="02020603050405020304" pitchFamily="18" charset="0"/>
              </a:rPr>
              <a:t>The organization shall determine </a:t>
            </a:r>
            <a:r>
              <a:rPr lang="en-US" altLang="en-US" sz="2000" dirty="0" err="1">
                <a:latin typeface="+mn-lt"/>
                <a:ea typeface="ヒラギノ角ゴ Pro W3"/>
                <a:cs typeface="Times New Roman" panose="02020603050405020304" pitchFamily="18" charset="0"/>
              </a:rPr>
              <a:t>EnPIs</a:t>
            </a:r>
            <a:r>
              <a:rPr lang="en-US" altLang="en-US" sz="2000" dirty="0">
                <a:latin typeface="+mn-lt"/>
                <a:ea typeface="ヒラギノ角ゴ Pro W3"/>
                <a:cs typeface="Times New Roman" panose="02020603050405020304" pitchFamily="18" charset="0"/>
              </a:rPr>
              <a:t> that are appropriate for measuring and monitoring its energy performance.</a:t>
            </a:r>
          </a:p>
          <a:p>
            <a:pPr>
              <a:lnSpc>
                <a:spcPct val="150000"/>
              </a:lnSpc>
              <a:buFont typeface="Wingdings" pitchFamily="2" charset="2"/>
              <a:buChar char="v"/>
            </a:pPr>
            <a:r>
              <a:rPr lang="en-US" altLang="en-US" sz="2000" dirty="0" err="1">
                <a:latin typeface="+mn-lt"/>
                <a:ea typeface="ヒラギノ角ゴ Pro W3"/>
                <a:cs typeface="Times New Roman" panose="02020603050405020304" pitchFamily="18" charset="0"/>
              </a:rPr>
              <a:t>EnPI</a:t>
            </a:r>
            <a:r>
              <a:rPr lang="en-US" altLang="en-US" sz="2000" dirty="0">
                <a:latin typeface="+mn-lt"/>
                <a:ea typeface="ヒラギノ角ゴ Pro W3"/>
                <a:cs typeface="Times New Roman" panose="02020603050405020304" pitchFamily="18" charset="0"/>
              </a:rPr>
              <a:t> value shall be reviewed and compared to their respective </a:t>
            </a:r>
            <a:r>
              <a:rPr lang="en-US" altLang="en-US" sz="2000" dirty="0" err="1">
                <a:latin typeface="+mn-lt"/>
                <a:ea typeface="ヒラギノ角ゴ Pro W3"/>
                <a:cs typeface="Times New Roman" panose="02020603050405020304" pitchFamily="18" charset="0"/>
              </a:rPr>
              <a:t>EnB</a:t>
            </a:r>
            <a:r>
              <a:rPr lang="en-US" altLang="en-US" dirty="0">
                <a:ea typeface="ヒラギノ角ゴ Pro W3"/>
                <a:cs typeface="Times New Roman" panose="02020603050405020304" pitchFamily="18" charset="0"/>
              </a:rPr>
              <a:t>, </a:t>
            </a:r>
            <a:r>
              <a:rPr lang="en-US" altLang="en-US" sz="2000" dirty="0">
                <a:latin typeface="+mn-lt"/>
                <a:ea typeface="ヒラギノ角ゴ Pro W3"/>
                <a:cs typeface="Times New Roman" panose="02020603050405020304" pitchFamily="18" charset="0"/>
              </a:rPr>
              <a:t>as appropriate</a:t>
            </a:r>
          </a:p>
        </p:txBody>
      </p:sp>
      <p:sp>
        <p:nvSpPr>
          <p:cNvPr id="4" name="Title 1">
            <a:extLst>
              <a:ext uri="{FF2B5EF4-FFF2-40B4-BE49-F238E27FC236}">
                <a16:creationId xmlns:a16="http://schemas.microsoft.com/office/drawing/2014/main" id="{FF40005E-8F1F-FDE8-668B-14C45E066672}"/>
              </a:ext>
            </a:extLst>
          </p:cNvPr>
          <p:cNvSpPr txBox="1">
            <a:spLocks/>
          </p:cNvSpPr>
          <p:nvPr/>
        </p:nvSpPr>
        <p:spPr>
          <a:xfrm>
            <a:off x="609600" y="3627740"/>
            <a:ext cx="10972800" cy="863600"/>
          </a:xfrm>
          <a:prstGeom prst="rect">
            <a:avLst/>
          </a:prstGeom>
        </p:spPr>
        <p:txBody>
          <a:bodyPr lIns="91440" tIns="45720" rIns="91440" bIns="45720" anchor="ctr">
            <a:normAutofit fontScale="97500"/>
          </a:bodyPr>
          <a:lstStyle>
            <a:lvl1pPr algn="l" defTabSz="914400" rtl="0" eaLnBrk="1" latinLnBrk="0" hangingPunct="1">
              <a:lnSpc>
                <a:spcPct val="90000"/>
              </a:lnSpc>
              <a:spcBef>
                <a:spcPct val="0"/>
              </a:spcBef>
              <a:buNone/>
              <a:defRPr sz="4200" b="1" kern="1200">
                <a:solidFill>
                  <a:srgbClr val="FF0000"/>
                </a:solidFill>
                <a:latin typeface="Arial" panose="020B0604020202020204" pitchFamily="34" charset="0"/>
                <a:ea typeface="+mj-ea"/>
                <a:cs typeface="Arial" panose="020B0604020202020204" pitchFamily="34" charset="0"/>
              </a:defRPr>
            </a:lvl1pPr>
          </a:lstStyle>
          <a:p>
            <a:pPr>
              <a:defRPr/>
            </a:pPr>
            <a:r>
              <a:rPr lang="en-US" sz="2400" b="0" dirty="0">
                <a:solidFill>
                  <a:schemeClr val="tx1"/>
                </a:solidFill>
                <a:latin typeface="+mn-lt"/>
              </a:rPr>
              <a:t> </a:t>
            </a:r>
            <a:r>
              <a:rPr lang="en-US" sz="2400" dirty="0">
                <a:solidFill>
                  <a:schemeClr val="tx1"/>
                </a:solidFill>
                <a:latin typeface="+mn-lt"/>
                <a:cs typeface="Times New Roman" panose="02020603050405020304" pitchFamily="18" charset="0"/>
              </a:rPr>
              <a:t>6.5. Energy Baselines</a:t>
            </a:r>
            <a:endParaRPr lang="en-US" sz="2400" dirty="0">
              <a:latin typeface="+mn-lt"/>
              <a:cs typeface="Times New Roman" pitchFamily="18" charset="0"/>
            </a:endParaRPr>
          </a:p>
        </p:txBody>
      </p:sp>
      <p:sp>
        <p:nvSpPr>
          <p:cNvPr id="5" name="Content Placeholder 2">
            <a:extLst>
              <a:ext uri="{FF2B5EF4-FFF2-40B4-BE49-F238E27FC236}">
                <a16:creationId xmlns:a16="http://schemas.microsoft.com/office/drawing/2014/main" id="{8CFCD031-E037-2EA6-C08E-33774546483A}"/>
              </a:ext>
            </a:extLst>
          </p:cNvPr>
          <p:cNvSpPr txBox="1">
            <a:spLocks/>
          </p:cNvSpPr>
          <p:nvPr/>
        </p:nvSpPr>
        <p:spPr>
          <a:xfrm>
            <a:off x="457200" y="4403378"/>
            <a:ext cx="10363200" cy="2030473"/>
          </a:xfrm>
        </p:spPr>
        <p:txBody>
          <a:bodyPr/>
          <a:lstStyle>
            <a:lvl1pPr marL="228600" indent="-228600" algn="l" defTabSz="914400" rtl="0" eaLnBrk="1" latinLnBrk="0" hangingPunct="1">
              <a:lnSpc>
                <a:spcPct val="90000"/>
              </a:lnSpc>
              <a:spcBef>
                <a:spcPts val="1000"/>
              </a:spcBef>
              <a:buFont typeface="Wingdings" panose="05000000000000000000" pitchFamily="2" charset="2"/>
              <a:buChar char="v"/>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a:pPr>
            <a:r>
              <a:rPr lang="en-US" sz="2000" dirty="0">
                <a:latin typeface="+mn-lt"/>
                <a:cs typeface="Times New Roman" pitchFamily="18" charset="0"/>
              </a:rPr>
              <a:t>The organization shall establish an </a:t>
            </a:r>
            <a:r>
              <a:rPr lang="en-US" sz="2000" dirty="0" err="1">
                <a:latin typeface="+mn-lt"/>
                <a:cs typeface="Times New Roman" pitchFamily="18" charset="0"/>
              </a:rPr>
              <a:t>EnB</a:t>
            </a:r>
            <a:r>
              <a:rPr lang="en-US" sz="2000" dirty="0">
                <a:latin typeface="+mn-lt"/>
                <a:cs typeface="Times New Roman" pitchFamily="18" charset="0"/>
              </a:rPr>
              <a:t>. </a:t>
            </a:r>
          </a:p>
          <a:p>
            <a:pPr algn="just">
              <a:defRPr/>
            </a:pPr>
            <a:r>
              <a:rPr lang="en-US" sz="2000" dirty="0">
                <a:latin typeface="+mn-lt"/>
                <a:cs typeface="Times New Roman" pitchFamily="18" charset="0"/>
              </a:rPr>
              <a:t>Changes in energy performance shall be measured against the energy baseline.</a:t>
            </a:r>
            <a:r>
              <a:rPr lang="en-US" sz="2000" dirty="0">
                <a:solidFill>
                  <a:schemeClr val="accent6">
                    <a:lumMod val="50000"/>
                  </a:schemeClr>
                </a:solidFill>
                <a:latin typeface="+mn-lt"/>
                <a:cs typeface="Times New Roman" pitchFamily="18" charset="0"/>
              </a:rPr>
              <a:t>			</a:t>
            </a:r>
          </a:p>
          <a:p>
            <a:pPr>
              <a:buFont typeface="Arial" panose="020B0604020202020204" pitchFamily="34" charset="0"/>
              <a:buNone/>
              <a:defRPr/>
            </a:pPr>
            <a:r>
              <a:rPr lang="en-US" sz="2000" dirty="0">
                <a:latin typeface="+mn-lt"/>
                <a:cs typeface="Times New Roman" pitchFamily="18" charset="0"/>
              </a:rPr>
              <a:t>			Data must be sufficient to be representative.</a:t>
            </a:r>
            <a:endParaRPr lang="en-US" sz="2000" dirty="0">
              <a:latin typeface="+mn-lt"/>
            </a:endParaRPr>
          </a:p>
        </p:txBody>
      </p:sp>
      <p:sp>
        <p:nvSpPr>
          <p:cNvPr id="6" name="Right Arrow 4">
            <a:extLst>
              <a:ext uri="{FF2B5EF4-FFF2-40B4-BE49-F238E27FC236}">
                <a16:creationId xmlns:a16="http://schemas.microsoft.com/office/drawing/2014/main" id="{418B4206-C7D5-95B2-C375-F823619D0984}"/>
              </a:ext>
            </a:extLst>
          </p:cNvPr>
          <p:cNvSpPr/>
          <p:nvPr/>
        </p:nvSpPr>
        <p:spPr>
          <a:xfrm>
            <a:off x="1411980" y="5541244"/>
            <a:ext cx="8128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2400"/>
          </a:p>
        </p:txBody>
      </p:sp>
      <p:sp>
        <p:nvSpPr>
          <p:cNvPr id="2" name="Title 1">
            <a:extLst>
              <a:ext uri="{FF2B5EF4-FFF2-40B4-BE49-F238E27FC236}">
                <a16:creationId xmlns:a16="http://schemas.microsoft.com/office/drawing/2014/main" id="{58050A4C-F470-87C8-7C51-4A4E0AF33FFF}"/>
              </a:ext>
            </a:extLst>
          </p:cNvPr>
          <p:cNvSpPr txBox="1">
            <a:spLocks/>
          </p:cNvSpPr>
          <p:nvPr/>
        </p:nvSpPr>
        <p:spPr bwMode="gray">
          <a:xfrm>
            <a:off x="609600" y="154837"/>
            <a:ext cx="10972800" cy="7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US" altLang="en-US" sz="3200" b="0" kern="0" dirty="0" err="1">
                <a:solidFill>
                  <a:schemeClr val="accent1">
                    <a:lumMod val="50000"/>
                  </a:schemeClr>
                </a:solidFill>
                <a:latin typeface="+mj-lt"/>
                <a:ea typeface="ヒラギノ角ゴ Pro W3"/>
                <a:cs typeface="Times New Roman" panose="02020603050405020304" pitchFamily="18" charset="0"/>
              </a:rPr>
              <a:t>EnPI</a:t>
            </a:r>
            <a:r>
              <a:rPr lang="en-US" altLang="en-US" sz="3200" b="0" kern="0" dirty="0">
                <a:solidFill>
                  <a:schemeClr val="accent1">
                    <a:lumMod val="50000"/>
                  </a:schemeClr>
                </a:solidFill>
                <a:latin typeface="+mj-lt"/>
                <a:ea typeface="ヒラギノ角ゴ Pro W3"/>
                <a:cs typeface="Times New Roman" panose="02020603050405020304" pitchFamily="18" charset="0"/>
              </a:rPr>
              <a:t>, </a:t>
            </a:r>
            <a:r>
              <a:rPr lang="en-US" altLang="en-US" sz="3200" b="0" kern="0" dirty="0" err="1">
                <a:solidFill>
                  <a:schemeClr val="accent1">
                    <a:lumMod val="50000"/>
                  </a:schemeClr>
                </a:solidFill>
                <a:latin typeface="+mj-lt"/>
                <a:ea typeface="ヒラギノ角ゴ Pro W3"/>
                <a:cs typeface="Times New Roman" panose="02020603050405020304" pitchFamily="18" charset="0"/>
              </a:rPr>
              <a:t>EnB</a:t>
            </a:r>
            <a:endParaRPr lang="en-US" altLang="en-US" sz="3200" b="0" kern="0" dirty="0">
              <a:solidFill>
                <a:schemeClr val="accent1">
                  <a:lumMod val="50000"/>
                </a:schemeClr>
              </a:solidFill>
              <a:latin typeface="+mj-lt"/>
              <a:ea typeface="ヒラギノ角ゴ Pro W3"/>
              <a:cs typeface="Times New Roman" panose="02020603050405020304" pitchFamily="18"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64C31-E28C-C8F4-E6C1-04043FD1E725}"/>
              </a:ext>
            </a:extLst>
          </p:cNvPr>
          <p:cNvSpPr>
            <a:spLocks noGrp="1"/>
          </p:cNvSpPr>
          <p:nvPr>
            <p:ph type="title"/>
          </p:nvPr>
        </p:nvSpPr>
        <p:spPr>
          <a:xfrm>
            <a:off x="516835" y="1090821"/>
            <a:ext cx="10972800" cy="1143000"/>
          </a:xfrm>
        </p:spPr>
        <p:txBody>
          <a:bodyPr>
            <a:noAutofit/>
          </a:bodyPr>
          <a:lstStyle/>
          <a:p>
            <a:pPr>
              <a:defRPr/>
            </a:pPr>
            <a:r>
              <a:rPr lang="en-US" sz="2400" dirty="0">
                <a:solidFill>
                  <a:schemeClr val="accent6">
                    <a:lumMod val="50000"/>
                  </a:schemeClr>
                </a:solidFill>
                <a:latin typeface="+mj-lt"/>
              </a:rPr>
              <a:t> </a:t>
            </a:r>
            <a:r>
              <a:rPr lang="en-US" sz="2400" dirty="0">
                <a:solidFill>
                  <a:schemeClr val="tx1"/>
                </a:solidFill>
                <a:latin typeface="+mj-lt"/>
                <a:cs typeface="Times New Roman" panose="02020603050405020304" pitchFamily="18" charset="0"/>
              </a:rPr>
              <a:t>6.6. Planning for collection of energy data</a:t>
            </a:r>
          </a:p>
        </p:txBody>
      </p:sp>
      <p:sp>
        <p:nvSpPr>
          <p:cNvPr id="3" name="Content Placeholder 2">
            <a:extLst>
              <a:ext uri="{FF2B5EF4-FFF2-40B4-BE49-F238E27FC236}">
                <a16:creationId xmlns:a16="http://schemas.microsoft.com/office/drawing/2014/main" id="{53A7D13F-C9C7-A372-04F3-6591E8BD0DFE}"/>
              </a:ext>
            </a:extLst>
          </p:cNvPr>
          <p:cNvSpPr>
            <a:spLocks noGrp="1"/>
          </p:cNvSpPr>
          <p:nvPr>
            <p:ph idx="1"/>
          </p:nvPr>
        </p:nvSpPr>
        <p:spPr>
          <a:xfrm>
            <a:off x="821635" y="2233821"/>
            <a:ext cx="10668000" cy="3477866"/>
          </a:xfrm>
        </p:spPr>
        <p:txBody>
          <a:bodyPr>
            <a:normAutofit/>
          </a:bodyPr>
          <a:lstStyle/>
          <a:p>
            <a:pPr algn="just">
              <a:lnSpc>
                <a:spcPct val="150000"/>
              </a:lnSpc>
              <a:buFont typeface="Arial" panose="020B0604020202020204" pitchFamily="34" charset="0"/>
              <a:buNone/>
              <a:defRPr/>
            </a:pPr>
            <a:r>
              <a:rPr lang="en-US" sz="2000" dirty="0">
                <a:latin typeface="+mj-lt"/>
                <a:cs typeface="Times New Roman" pitchFamily="18" charset="0"/>
              </a:rPr>
              <a:t>The organization shall implement a data collection plan, the collected data shall include: </a:t>
            </a:r>
          </a:p>
          <a:p>
            <a:pPr algn="just">
              <a:lnSpc>
                <a:spcPct val="150000"/>
              </a:lnSpc>
              <a:buFont typeface="Arial" panose="020B0604020202020204" pitchFamily="34" charset="0"/>
              <a:buNone/>
              <a:defRPr/>
            </a:pPr>
            <a:r>
              <a:rPr lang="en-US" sz="2000" dirty="0">
                <a:latin typeface="+mj-lt"/>
                <a:cs typeface="Times New Roman" pitchFamily="18" charset="0"/>
              </a:rPr>
              <a:t>+ The relevant variables for SEUs</a:t>
            </a:r>
          </a:p>
          <a:p>
            <a:pPr algn="just">
              <a:lnSpc>
                <a:spcPct val="150000"/>
              </a:lnSpc>
              <a:buFont typeface="Arial" panose="020B0604020202020204" pitchFamily="34" charset="0"/>
              <a:buNone/>
              <a:defRPr/>
            </a:pPr>
            <a:r>
              <a:rPr lang="en-US" sz="2000" dirty="0">
                <a:latin typeface="+mj-lt"/>
                <a:cs typeface="Times New Roman" pitchFamily="18" charset="0"/>
              </a:rPr>
              <a:t>+ Energy consumption related to SEUs and to the organization</a:t>
            </a:r>
          </a:p>
          <a:p>
            <a:pPr algn="just">
              <a:lnSpc>
                <a:spcPct val="150000"/>
              </a:lnSpc>
              <a:buFont typeface="Arial" panose="020B0604020202020204" pitchFamily="34" charset="0"/>
              <a:buNone/>
              <a:defRPr/>
            </a:pPr>
            <a:r>
              <a:rPr lang="en-US" sz="2000" dirty="0">
                <a:latin typeface="+mj-lt"/>
                <a:cs typeface="Times New Roman" pitchFamily="18" charset="0"/>
              </a:rPr>
              <a:t>+ Operational criteria related to SEUs</a:t>
            </a:r>
          </a:p>
          <a:p>
            <a:pPr algn="just">
              <a:lnSpc>
                <a:spcPct val="150000"/>
              </a:lnSpc>
              <a:buFont typeface="Arial" panose="020B0604020202020204" pitchFamily="34" charset="0"/>
              <a:buNone/>
              <a:defRPr/>
            </a:pPr>
            <a:r>
              <a:rPr lang="en-US" sz="2000" dirty="0">
                <a:latin typeface="+mj-lt"/>
                <a:cs typeface="Times New Roman" pitchFamily="18" charset="0"/>
              </a:rPr>
              <a:t>+ Static factors, </a:t>
            </a:r>
            <a:r>
              <a:rPr lang="en-US" dirty="0">
                <a:latin typeface="+mj-lt"/>
                <a:cs typeface="Times New Roman" pitchFamily="18" charset="0"/>
              </a:rPr>
              <a:t>if applicable </a:t>
            </a:r>
          </a:p>
          <a:p>
            <a:pPr algn="just">
              <a:lnSpc>
                <a:spcPct val="150000"/>
              </a:lnSpc>
              <a:buFont typeface="Arial" panose="020B0604020202020204" pitchFamily="34" charset="0"/>
              <a:buNone/>
              <a:defRPr/>
            </a:pPr>
            <a:r>
              <a:rPr lang="en-US" sz="2000" dirty="0">
                <a:latin typeface="+mj-lt"/>
                <a:cs typeface="Times New Roman" pitchFamily="18" charset="0"/>
              </a:rPr>
              <a:t>+ Data specified in action plans</a:t>
            </a:r>
            <a:r>
              <a:rPr lang="en-US" sz="2000" dirty="0">
                <a:solidFill>
                  <a:schemeClr val="accent6">
                    <a:lumMod val="50000"/>
                  </a:schemeClr>
                </a:solidFill>
                <a:latin typeface="+mj-lt"/>
                <a:cs typeface="Times New Roman" pitchFamily="18" charset="0"/>
              </a:rPr>
              <a:t>				</a:t>
            </a:r>
            <a:endParaRPr lang="en-US" sz="2000" dirty="0">
              <a:latin typeface="+mj-lt"/>
            </a:endParaRPr>
          </a:p>
        </p:txBody>
      </p:sp>
      <p:sp>
        <p:nvSpPr>
          <p:cNvPr id="4" name="Title 1">
            <a:extLst>
              <a:ext uri="{FF2B5EF4-FFF2-40B4-BE49-F238E27FC236}">
                <a16:creationId xmlns:a16="http://schemas.microsoft.com/office/drawing/2014/main" id="{7BEA7BE7-9446-606E-4534-A8C94152C332}"/>
              </a:ext>
            </a:extLst>
          </p:cNvPr>
          <p:cNvSpPr txBox="1">
            <a:spLocks/>
          </p:cNvSpPr>
          <p:nvPr/>
        </p:nvSpPr>
        <p:spPr bwMode="gray">
          <a:xfrm>
            <a:off x="516834" y="240178"/>
            <a:ext cx="11138353" cy="55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US" altLang="en-US" sz="2800" b="0" kern="0" dirty="0">
                <a:solidFill>
                  <a:schemeClr val="accent1">
                    <a:lumMod val="50000"/>
                  </a:schemeClr>
                </a:solidFill>
                <a:latin typeface="+mj-lt"/>
                <a:ea typeface="ヒラギノ角ゴ Pro W3"/>
                <a:cs typeface="Times New Roman" panose="02020603050405020304" pitchFamily="18" charset="0"/>
              </a:rPr>
              <a:t>Energy collection and analysis guide</a:t>
            </a:r>
          </a:p>
        </p:txBody>
      </p:sp>
    </p:spTree>
    <p:extLst>
      <p:ext uri="{BB962C8B-B14F-4D97-AF65-F5344CB8AC3E}">
        <p14:creationId xmlns:p14="http://schemas.microsoft.com/office/powerpoint/2010/main" val="157014102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54FF79C-3A37-2EFA-7C29-AB46449692DB}"/>
              </a:ext>
            </a:extLst>
          </p:cNvPr>
          <p:cNvSpPr>
            <a:spLocks noGrp="1"/>
          </p:cNvSpPr>
          <p:nvPr>
            <p:ph type="title"/>
          </p:nvPr>
        </p:nvSpPr>
        <p:spPr>
          <a:xfrm>
            <a:off x="242847" y="490500"/>
            <a:ext cx="11706303" cy="260126"/>
          </a:xfrm>
        </p:spPr>
        <p:txBody>
          <a:bodyPr>
            <a:noAutofit/>
          </a:bodyPr>
          <a:lstStyle/>
          <a:p>
            <a:pPr marL="1528156" indent="-1528156" algn="ctr">
              <a:defRPr/>
            </a:pPr>
            <a:r>
              <a:rPr lang="en-US" altLang="en-US" sz="2400" b="0" dirty="0">
                <a:solidFill>
                  <a:schemeClr val="accent1">
                    <a:lumMod val="50000"/>
                  </a:schemeClr>
                </a:solidFill>
                <a:latin typeface="+mj-lt"/>
                <a:ea typeface="ヒラギノ角ゴ Pro W3"/>
                <a:cs typeface="Times New Roman" panose="02020603050405020304" pitchFamily="18" charset="0"/>
              </a:rPr>
              <a:t>1. </a:t>
            </a:r>
            <a:r>
              <a:rPr lang="en-US" sz="2400" dirty="0">
                <a:solidFill>
                  <a:schemeClr val="accent1">
                    <a:lumMod val="50000"/>
                  </a:schemeClr>
                </a:solidFill>
                <a:latin typeface="+mj-lt"/>
                <a:cs typeface="Times New Roman" panose="02020603050405020304" pitchFamily="18" charset="0"/>
              </a:rPr>
              <a:t>Development of documentation for the EMS</a:t>
            </a:r>
            <a:endParaRPr lang="en-US" altLang="en-US" sz="2400" dirty="0">
              <a:solidFill>
                <a:schemeClr val="accent1">
                  <a:lumMod val="50000"/>
                </a:schemeClr>
              </a:solidFill>
              <a:latin typeface="+mj-lt"/>
              <a:cs typeface="Times New Roman" panose="02020603050405020304" pitchFamily="18" charset="0"/>
            </a:endParaRPr>
          </a:p>
        </p:txBody>
      </p:sp>
      <p:graphicFrame>
        <p:nvGraphicFramePr>
          <p:cNvPr id="5" name="Content Placeholder 4">
            <a:extLst>
              <a:ext uri="{FF2B5EF4-FFF2-40B4-BE49-F238E27FC236}">
                <a16:creationId xmlns:a16="http://schemas.microsoft.com/office/drawing/2014/main" id="{A61C5208-C786-5E35-B2D9-7BEE17F7A0E5}"/>
              </a:ext>
            </a:extLst>
          </p:cNvPr>
          <p:cNvGraphicFramePr>
            <a:graphicFrameLocks noGrp="1"/>
          </p:cNvGraphicFramePr>
          <p:nvPr>
            <p:ph idx="1"/>
            <p:extLst>
              <p:ext uri="{D42A27DB-BD31-4B8C-83A1-F6EECF244321}">
                <p14:modId xmlns:p14="http://schemas.microsoft.com/office/powerpoint/2010/main" val="1205091477"/>
              </p:ext>
            </p:extLst>
          </p:nvPr>
        </p:nvGraphicFramePr>
        <p:xfrm>
          <a:off x="818920" y="1420717"/>
          <a:ext cx="10554159" cy="4016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911D5-36C6-FAE8-27AA-87D3C13284E6}"/>
            </a:ext>
          </a:extLst>
        </p:cNvPr>
        <p:cNvGrpSpPr/>
        <p:nvPr/>
      </p:nvGrpSpPr>
      <p:grpSpPr>
        <a:xfrm>
          <a:off x="0" y="0"/>
          <a:ext cx="0" cy="0"/>
          <a:chOff x="0" y="0"/>
          <a:chExt cx="0" cy="0"/>
        </a:xfrm>
      </p:grpSpPr>
      <p:sp>
        <p:nvSpPr>
          <p:cNvPr id="47106" name="Rectangle 3">
            <a:extLst>
              <a:ext uri="{FF2B5EF4-FFF2-40B4-BE49-F238E27FC236}">
                <a16:creationId xmlns:a16="http://schemas.microsoft.com/office/drawing/2014/main" id="{B0304367-C56E-B3F1-5A70-AB1E7F74F093}"/>
              </a:ext>
            </a:extLst>
          </p:cNvPr>
          <p:cNvSpPr>
            <a:spLocks noChangeArrowheads="1"/>
          </p:cNvSpPr>
          <p:nvPr/>
        </p:nvSpPr>
        <p:spPr bwMode="auto">
          <a:xfrm>
            <a:off x="0" y="135534"/>
            <a:ext cx="9480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dirty="0">
                <a:solidFill>
                  <a:schemeClr val="accent1">
                    <a:lumMod val="50000"/>
                  </a:schemeClr>
                </a:solidFill>
                <a:latin typeface="+mj-lt"/>
                <a:cs typeface="Times New Roman" panose="02020603050405020304" pitchFamily="18" charset="0"/>
              </a:rPr>
              <a:t>Roles and Responsibilities after attending the training</a:t>
            </a:r>
          </a:p>
        </p:txBody>
      </p:sp>
      <p:sp>
        <p:nvSpPr>
          <p:cNvPr id="2" name="TextBox 1">
            <a:extLst>
              <a:ext uri="{FF2B5EF4-FFF2-40B4-BE49-F238E27FC236}">
                <a16:creationId xmlns:a16="http://schemas.microsoft.com/office/drawing/2014/main" id="{533161C4-A635-45A1-41B0-79660CE93A2D}"/>
              </a:ext>
            </a:extLst>
          </p:cNvPr>
          <p:cNvSpPr txBox="1"/>
          <p:nvPr/>
        </p:nvSpPr>
        <p:spPr>
          <a:xfrm>
            <a:off x="455233" y="781865"/>
            <a:ext cx="11281534" cy="5678991"/>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1600" kern="100" dirty="0">
                <a:ea typeface="Calibri" panose="020F0502020204030204" pitchFamily="34" charset="0"/>
                <a:cs typeface="Tahoma" panose="020B0604030504040204" pitchFamily="34" charset="0"/>
              </a:rPr>
              <a:t>Individual action plan</a:t>
            </a:r>
          </a:p>
          <a:p>
            <a:pPr marL="1250950" indent="-28575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Prepare a list of tasks to be implemented at the enterprise.</a:t>
            </a:r>
          </a:p>
          <a:p>
            <a:pPr marL="1250950" indent="-28575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Prioritize energy efficiency measures.</a:t>
            </a:r>
          </a:p>
          <a:p>
            <a:pPr marL="1250950" indent="-28575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Develop an energy policy.</a:t>
            </a:r>
          </a:p>
          <a:p>
            <a:pPr marL="1250950" indent="-28575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Identify SEUs.</a:t>
            </a:r>
          </a:p>
          <a:p>
            <a:pPr marL="342900" indent="-342900" algn="just">
              <a:lnSpc>
                <a:spcPct val="150000"/>
              </a:lnSpc>
              <a:spcAft>
                <a:spcPts val="267"/>
              </a:spcAft>
              <a:buFont typeface="Arial" panose="020B0604020202020204" pitchFamily="34" charset="0"/>
              <a:buChar char="•"/>
              <a:defRPr/>
            </a:pPr>
            <a:r>
              <a:rPr lang="en-US" sz="1600" kern="100" dirty="0">
                <a:ea typeface="Calibri" panose="020F0502020204030204" pitchFamily="34" charset="0"/>
                <a:cs typeface="Tahoma" panose="020B0604030504040204" pitchFamily="34" charset="0"/>
              </a:rPr>
              <a:t>Monitoring and evaluation</a:t>
            </a:r>
          </a:p>
          <a:p>
            <a:pPr marL="1250950" indent="-34290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Conduct periodic internal audits.</a:t>
            </a:r>
          </a:p>
          <a:p>
            <a:pPr marL="1250950" indent="-34290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Compare energy performance against the </a:t>
            </a:r>
            <a:r>
              <a:rPr lang="en-US" sz="1600" kern="100" dirty="0" err="1">
                <a:ea typeface="Calibri" panose="020F0502020204030204" pitchFamily="34" charset="0"/>
                <a:cs typeface="Tahoma" panose="020B0604030504040204" pitchFamily="34" charset="0"/>
              </a:rPr>
              <a:t>EnB</a:t>
            </a:r>
            <a:r>
              <a:rPr lang="en-US" sz="1600" kern="100" dirty="0">
                <a:ea typeface="Calibri" panose="020F0502020204030204" pitchFamily="34" charset="0"/>
                <a:cs typeface="Tahoma" panose="020B0604030504040204" pitchFamily="34" charset="0"/>
              </a:rPr>
              <a:t>.</a:t>
            </a:r>
          </a:p>
          <a:p>
            <a:pPr marL="342900" indent="-342900" algn="just">
              <a:lnSpc>
                <a:spcPct val="150000"/>
              </a:lnSpc>
              <a:spcAft>
                <a:spcPts val="267"/>
              </a:spcAft>
              <a:buFont typeface="Arial" panose="020B0604020202020204" pitchFamily="34" charset="0"/>
              <a:buChar char="•"/>
              <a:defRPr/>
            </a:pPr>
            <a:r>
              <a:rPr lang="en-US" sz="1600" kern="100" dirty="0">
                <a:ea typeface="Calibri" panose="020F0502020204030204" pitchFamily="34" charset="0"/>
                <a:cs typeface="Tahoma" panose="020B0604030504040204" pitchFamily="34" charset="0"/>
              </a:rPr>
              <a:t>Continual improvement</a:t>
            </a:r>
          </a:p>
          <a:p>
            <a:pPr marL="1203325" indent="-34290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Update the action plan based on audit results.</a:t>
            </a:r>
          </a:p>
          <a:p>
            <a:pPr marL="1203325" indent="-34290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Implement new improvement measures.</a:t>
            </a:r>
          </a:p>
          <a:p>
            <a:pPr marL="342900" indent="-342900" algn="just">
              <a:lnSpc>
                <a:spcPct val="150000"/>
              </a:lnSpc>
              <a:spcAft>
                <a:spcPts val="267"/>
              </a:spcAft>
              <a:buFont typeface="Arial" panose="020B0604020202020204" pitchFamily="34" charset="0"/>
              <a:buChar char="•"/>
              <a:defRPr/>
            </a:pPr>
            <a:r>
              <a:rPr lang="en-US" sz="1600" kern="100" dirty="0">
                <a:ea typeface="Calibri" panose="020F0502020204030204" pitchFamily="34" charset="0"/>
                <a:cs typeface="Tahoma" panose="020B0604030504040204" pitchFamily="34" charset="0"/>
              </a:rPr>
              <a:t>Knowledge sharing and engagement</a:t>
            </a:r>
          </a:p>
          <a:p>
            <a:pPr marL="1203325" indent="-34290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Join online discussion groups to share experiences and exchange questions.</a:t>
            </a:r>
          </a:p>
          <a:p>
            <a:pPr marL="1203325" indent="-342900" algn="just">
              <a:lnSpc>
                <a:spcPct val="150000"/>
              </a:lnSpc>
              <a:spcAft>
                <a:spcPts val="267"/>
              </a:spcAft>
              <a:buFont typeface="Wingdings" panose="05000000000000000000" pitchFamily="2" charset="2"/>
              <a:buChar char="Ø"/>
              <a:defRPr/>
            </a:pPr>
            <a:r>
              <a:rPr lang="en-US" sz="1600" kern="100" dirty="0">
                <a:ea typeface="Calibri" panose="020F0502020204030204" pitchFamily="34" charset="0"/>
                <a:cs typeface="Tahoma" panose="020B0604030504040204" pitchFamily="34" charset="0"/>
              </a:rPr>
              <a:t>Organize experience-sharing sessions among enterprises.</a:t>
            </a:r>
          </a:p>
        </p:txBody>
      </p:sp>
    </p:spTree>
    <p:extLst>
      <p:ext uri="{BB962C8B-B14F-4D97-AF65-F5344CB8AC3E}">
        <p14:creationId xmlns:p14="http://schemas.microsoft.com/office/powerpoint/2010/main" val="2559495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682C4013-A656-3B62-0F52-2DF397788493}"/>
              </a:ext>
            </a:extLst>
          </p:cNvPr>
          <p:cNvSpPr>
            <a:spLocks noGrp="1"/>
          </p:cNvSpPr>
          <p:nvPr>
            <p:ph type="title"/>
          </p:nvPr>
        </p:nvSpPr>
        <p:spPr>
          <a:xfrm>
            <a:off x="667855" y="1678607"/>
            <a:ext cx="10789687" cy="1607931"/>
          </a:xfrm>
        </p:spPr>
        <p:txBody>
          <a:bodyPr>
            <a:normAutofit/>
          </a:bodyPr>
          <a:lstStyle/>
          <a:p>
            <a:pPr algn="just"/>
            <a:r>
              <a:rPr lang="en-US" altLang="en-US" sz="3200" b="0" dirty="0">
                <a:solidFill>
                  <a:schemeClr val="tx1"/>
                </a:solidFill>
                <a:latin typeface="+mj-lt"/>
                <a:ea typeface="ヒラギノ角ゴ Pro W3"/>
                <a:cs typeface="Times New Roman" panose="02020603050405020304" pitchFamily="18" charset="0"/>
              </a:rPr>
              <a:t>Presentation of the company's energy review report</a:t>
            </a:r>
          </a:p>
        </p:txBody>
      </p:sp>
      <p:sp>
        <p:nvSpPr>
          <p:cNvPr id="4" name="TextBox 3">
            <a:extLst>
              <a:ext uri="{FF2B5EF4-FFF2-40B4-BE49-F238E27FC236}">
                <a16:creationId xmlns:a16="http://schemas.microsoft.com/office/drawing/2014/main" id="{64152281-4125-E6BD-8795-0A38C54802EE}"/>
              </a:ext>
            </a:extLst>
          </p:cNvPr>
          <p:cNvSpPr txBox="1"/>
          <p:nvPr/>
        </p:nvSpPr>
        <p:spPr>
          <a:xfrm>
            <a:off x="0" y="305980"/>
            <a:ext cx="12191999"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352D354-30C0-DC17-2566-A2BDC8118203}"/>
              </a:ext>
            </a:extLst>
          </p:cNvPr>
          <p:cNvSpPr>
            <a:spLocks noGrp="1"/>
          </p:cNvSpPr>
          <p:nvPr>
            <p:ph type="title"/>
          </p:nvPr>
        </p:nvSpPr>
        <p:spPr>
          <a:xfrm>
            <a:off x="0" y="1337459"/>
            <a:ext cx="12192000" cy="1325033"/>
          </a:xfrm>
        </p:spPr>
        <p:txBody>
          <a:bodyPr>
            <a:normAutofit/>
          </a:bodyPr>
          <a:lstStyle/>
          <a:p>
            <a:pPr algn="just"/>
            <a:r>
              <a:rPr lang="en-US" altLang="en-US" sz="3200" b="0" dirty="0">
                <a:solidFill>
                  <a:schemeClr val="tx1"/>
                </a:solidFill>
                <a:latin typeface="+mn-lt"/>
                <a:ea typeface="ヒラギノ角ゴ Pro W3"/>
                <a:cs typeface="Times New Roman" panose="02020603050405020304" pitchFamily="18" charset="0"/>
              </a:rPr>
              <a:t>Presentation of the company's data collection and analysis guidelines</a:t>
            </a:r>
          </a:p>
        </p:txBody>
      </p:sp>
      <p:sp>
        <p:nvSpPr>
          <p:cNvPr id="4" name="TextBox 3">
            <a:extLst>
              <a:ext uri="{FF2B5EF4-FFF2-40B4-BE49-F238E27FC236}">
                <a16:creationId xmlns:a16="http://schemas.microsoft.com/office/drawing/2014/main" id="{64152281-4125-E6BD-8795-0A38C54802EE}"/>
              </a:ext>
            </a:extLst>
          </p:cNvPr>
          <p:cNvSpPr txBox="1"/>
          <p:nvPr/>
        </p:nvSpPr>
        <p:spPr>
          <a:xfrm>
            <a:off x="0" y="305980"/>
            <a:ext cx="12191999"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352D354-30C0-DC17-2566-A2BDC8118203}"/>
              </a:ext>
            </a:extLst>
          </p:cNvPr>
          <p:cNvSpPr>
            <a:spLocks noGrp="1"/>
          </p:cNvSpPr>
          <p:nvPr>
            <p:ph type="title"/>
          </p:nvPr>
        </p:nvSpPr>
        <p:spPr>
          <a:xfrm>
            <a:off x="254000" y="1374245"/>
            <a:ext cx="11684000" cy="1325033"/>
          </a:xfrm>
        </p:spPr>
        <p:txBody>
          <a:bodyPr>
            <a:normAutofit/>
          </a:bodyPr>
          <a:lstStyle/>
          <a:p>
            <a:pPr algn="just"/>
            <a:r>
              <a:rPr lang="en-US" altLang="en-US" sz="3200" b="0" dirty="0">
                <a:solidFill>
                  <a:schemeClr val="tx1"/>
                </a:solidFill>
                <a:latin typeface="+mj-lt"/>
                <a:ea typeface="ヒラギノ角ゴ Pro W3"/>
                <a:cs typeface="Times New Roman" panose="02020603050405020304" pitchFamily="18" charset="0"/>
              </a:rPr>
              <a:t>Present methods of analyzing and evaluating the Company's energy consumption.</a:t>
            </a:r>
          </a:p>
        </p:txBody>
      </p:sp>
      <p:sp>
        <p:nvSpPr>
          <p:cNvPr id="4" name="TextBox 3">
            <a:extLst>
              <a:ext uri="{FF2B5EF4-FFF2-40B4-BE49-F238E27FC236}">
                <a16:creationId xmlns:a16="http://schemas.microsoft.com/office/drawing/2014/main" id="{64152281-4125-E6BD-8795-0A38C54802EE}"/>
              </a:ext>
            </a:extLst>
          </p:cNvPr>
          <p:cNvSpPr txBox="1"/>
          <p:nvPr/>
        </p:nvSpPr>
        <p:spPr>
          <a:xfrm>
            <a:off x="0" y="305980"/>
            <a:ext cx="12191999"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extLst>
      <p:ext uri="{BB962C8B-B14F-4D97-AF65-F5344CB8AC3E}">
        <p14:creationId xmlns:p14="http://schemas.microsoft.com/office/powerpoint/2010/main" val="218859909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B7E28E2F-8338-E55E-B21C-38D6E42AEDA1}"/>
              </a:ext>
            </a:extLst>
          </p:cNvPr>
          <p:cNvSpPr>
            <a:spLocks noGrp="1"/>
          </p:cNvSpPr>
          <p:nvPr>
            <p:ph type="title"/>
          </p:nvPr>
        </p:nvSpPr>
        <p:spPr>
          <a:xfrm>
            <a:off x="570770" y="88742"/>
            <a:ext cx="11050460" cy="791633"/>
          </a:xfrm>
        </p:spPr>
        <p:txBody>
          <a:bodyPr>
            <a:normAutofit/>
          </a:bodyPr>
          <a:lstStyle/>
          <a:p>
            <a:pPr algn="ctr"/>
            <a:r>
              <a:rPr lang="en-US" altLang="en-US" sz="3200" b="0" dirty="0">
                <a:solidFill>
                  <a:schemeClr val="accent1">
                    <a:lumMod val="50000"/>
                  </a:schemeClr>
                </a:solidFill>
                <a:latin typeface="+mj-lt"/>
                <a:ea typeface="ヒラギノ角ゴ Pro W3"/>
                <a:cs typeface="Times New Roman" panose="02020603050405020304" pitchFamily="18" charset="0"/>
              </a:rPr>
              <a:t>Part 3. Support, implement</a:t>
            </a:r>
          </a:p>
        </p:txBody>
      </p:sp>
      <p:sp>
        <p:nvSpPr>
          <p:cNvPr id="70659" name="Content Placeholder 2">
            <a:extLst>
              <a:ext uri="{FF2B5EF4-FFF2-40B4-BE49-F238E27FC236}">
                <a16:creationId xmlns:a16="http://schemas.microsoft.com/office/drawing/2014/main" id="{4DA3542D-1F0E-ABCB-A670-BD5C3CA62E2B}"/>
              </a:ext>
            </a:extLst>
          </p:cNvPr>
          <p:cNvSpPr>
            <a:spLocks noGrp="1"/>
          </p:cNvSpPr>
          <p:nvPr>
            <p:ph idx="1"/>
          </p:nvPr>
        </p:nvSpPr>
        <p:spPr>
          <a:xfrm>
            <a:off x="570770" y="1153355"/>
            <a:ext cx="9917277" cy="4214651"/>
          </a:xfrm>
        </p:spPr>
        <p:txBody>
          <a:bodyPr>
            <a:noAutofit/>
          </a:bodyPr>
          <a:lstStyle/>
          <a:p>
            <a:pPr marL="0" indent="0" algn="just">
              <a:lnSpc>
                <a:spcPct val="150000"/>
              </a:lnSpc>
              <a:buNone/>
            </a:pPr>
            <a:r>
              <a:rPr lang="en-US" altLang="en-US" sz="2400" dirty="0">
                <a:latin typeface="+mj-lt"/>
                <a:ea typeface="ヒラギノ角ゴ Pro W3"/>
                <a:cs typeface="Times New Roman" panose="02020603050405020304" pitchFamily="18" charset="0"/>
              </a:rPr>
              <a:t>7.1 Resources</a:t>
            </a:r>
          </a:p>
          <a:p>
            <a:pPr marL="0" indent="0" algn="just">
              <a:lnSpc>
                <a:spcPct val="150000"/>
              </a:lnSpc>
              <a:buNone/>
            </a:pPr>
            <a:r>
              <a:rPr lang="en-US" altLang="en-US" sz="2400" dirty="0">
                <a:latin typeface="+mj-lt"/>
                <a:ea typeface="ヒラギノ角ゴ Pro W3"/>
                <a:cs typeface="Times New Roman" panose="02020603050405020304" pitchFamily="18" charset="0"/>
              </a:rPr>
              <a:t>7.2 Competence</a:t>
            </a:r>
          </a:p>
          <a:p>
            <a:pPr marL="0" indent="0" algn="just">
              <a:lnSpc>
                <a:spcPct val="150000"/>
              </a:lnSpc>
              <a:buNone/>
            </a:pPr>
            <a:r>
              <a:rPr lang="en-US" altLang="en-US" sz="2400" dirty="0">
                <a:latin typeface="+mj-lt"/>
                <a:ea typeface="ヒラギノ角ゴ Pro W3"/>
                <a:cs typeface="Times New Roman" panose="02020603050405020304" pitchFamily="18" charset="0"/>
              </a:rPr>
              <a:t>7.3 Awareness</a:t>
            </a:r>
          </a:p>
          <a:p>
            <a:pPr marL="0" indent="0" algn="just">
              <a:lnSpc>
                <a:spcPct val="150000"/>
              </a:lnSpc>
              <a:buNone/>
            </a:pPr>
            <a:r>
              <a:rPr lang="en-US" altLang="en-US" sz="2400" dirty="0">
                <a:latin typeface="+mj-lt"/>
                <a:ea typeface="ヒラギノ角ゴ Pro W3"/>
                <a:cs typeface="Times New Roman" panose="02020603050405020304" pitchFamily="18" charset="0"/>
              </a:rPr>
              <a:t>7.4 Communication</a:t>
            </a:r>
          </a:p>
          <a:p>
            <a:pPr marL="0" indent="0" algn="just">
              <a:lnSpc>
                <a:spcPct val="150000"/>
              </a:lnSpc>
              <a:buNone/>
            </a:pPr>
            <a:r>
              <a:rPr lang="en-US" altLang="en-US" sz="2400" dirty="0">
                <a:latin typeface="+mj-lt"/>
                <a:ea typeface="ヒラギノ角ゴ Pro W3"/>
                <a:cs typeface="Times New Roman" panose="02020603050405020304" pitchFamily="18" charset="0"/>
              </a:rPr>
              <a:t>7.5 Documented Information</a:t>
            </a:r>
          </a:p>
          <a:p>
            <a:pPr marL="0" indent="0" algn="just">
              <a:lnSpc>
                <a:spcPct val="150000"/>
              </a:lnSpc>
              <a:buNone/>
            </a:pPr>
            <a:r>
              <a:rPr lang="en-US" altLang="en-US" sz="2400" dirty="0">
                <a:latin typeface="+mj-lt"/>
                <a:ea typeface="ヒラギノ角ゴ Pro W3"/>
                <a:cs typeface="Times New Roman" panose="02020603050405020304" pitchFamily="18" charset="0"/>
              </a:rPr>
              <a:t>8.1 Operational Planning and Control</a:t>
            </a:r>
          </a:p>
          <a:p>
            <a:pPr marL="0" indent="0" algn="just">
              <a:lnSpc>
                <a:spcPct val="150000"/>
              </a:lnSpc>
              <a:buNone/>
            </a:pPr>
            <a:r>
              <a:rPr lang="en-US" altLang="en-US" sz="2400" dirty="0">
                <a:latin typeface="+mj-lt"/>
                <a:ea typeface="ヒラギノ角ゴ Pro W3"/>
                <a:cs typeface="Times New Roman" panose="02020603050405020304" pitchFamily="18" charset="0"/>
              </a:rPr>
              <a:t>8.2 Design</a:t>
            </a:r>
          </a:p>
          <a:p>
            <a:pPr marL="0" indent="0" algn="just">
              <a:lnSpc>
                <a:spcPct val="150000"/>
              </a:lnSpc>
              <a:buNone/>
            </a:pPr>
            <a:r>
              <a:rPr lang="en-US" altLang="en-US" sz="2400" dirty="0">
                <a:latin typeface="+mj-lt"/>
                <a:ea typeface="ヒラギノ角ゴ Pro W3"/>
                <a:cs typeface="Times New Roman" panose="02020603050405020304" pitchFamily="18" charset="0"/>
              </a:rPr>
              <a:t>8.3 Procurement</a:t>
            </a:r>
          </a:p>
        </p:txBody>
      </p:sp>
      <p:pic>
        <p:nvPicPr>
          <p:cNvPr id="70660" name="Picture 63" descr="CART0562">
            <a:extLst>
              <a:ext uri="{FF2B5EF4-FFF2-40B4-BE49-F238E27FC236}">
                <a16:creationId xmlns:a16="http://schemas.microsoft.com/office/drawing/2014/main" id="{D0567C7B-CF48-38FC-F73B-8855CE984E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3379" y="1699315"/>
            <a:ext cx="3107851" cy="3782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835572" y="211705"/>
            <a:ext cx="104920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Implementation &amp; Operation</a:t>
            </a:r>
          </a:p>
        </p:txBody>
      </p:sp>
      <p:sp>
        <p:nvSpPr>
          <p:cNvPr id="2" name="TextBox 1">
            <a:extLst>
              <a:ext uri="{FF2B5EF4-FFF2-40B4-BE49-F238E27FC236}">
                <a16:creationId xmlns:a16="http://schemas.microsoft.com/office/drawing/2014/main" id="{ECE60767-0129-A44C-BA8E-078484191F67}"/>
              </a:ext>
            </a:extLst>
          </p:cNvPr>
          <p:cNvSpPr txBox="1"/>
          <p:nvPr/>
        </p:nvSpPr>
        <p:spPr>
          <a:xfrm>
            <a:off x="6584224" y="1170689"/>
            <a:ext cx="5398509" cy="4578176"/>
          </a:xfrm>
          <a:prstGeom prst="rect">
            <a:avLst/>
          </a:prstGeom>
          <a:noFill/>
        </p:spPr>
        <p:txBody>
          <a:bodyPr wrap="square">
            <a:spAutoFit/>
          </a:bodyPr>
          <a:lstStyle/>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Competence, </a:t>
            </a:r>
            <a:r>
              <a:rPr lang="en-US" sz="2200" kern="100" dirty="0">
                <a:ea typeface="Calibri" panose="020F0502020204030204" pitchFamily="34" charset="0"/>
                <a:cs typeface="Tahoma" panose="020B0604030504040204" pitchFamily="34" charset="0"/>
              </a:rPr>
              <a:t>t</a:t>
            </a:r>
            <a:r>
              <a:rPr lang="en-US" sz="2200" kern="100" dirty="0">
                <a:solidFill>
                  <a:srgbClr val="000000"/>
                </a:solidFill>
                <a:ea typeface="Calibri" panose="020F0502020204030204" pitchFamily="34" charset="0"/>
                <a:cs typeface="Tahoma" panose="020B0604030504040204" pitchFamily="34" charset="0"/>
              </a:rPr>
              <a:t>raining and awareness</a:t>
            </a:r>
          </a:p>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Documentation</a:t>
            </a:r>
          </a:p>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Operational control</a:t>
            </a:r>
          </a:p>
          <a:p>
            <a:pPr marL="1138238" indent="-342900">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Key area</a:t>
            </a:r>
          </a:p>
          <a:p>
            <a:pPr marL="1138238" indent="-342900">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Operations and maintenance</a:t>
            </a:r>
          </a:p>
          <a:p>
            <a:pPr marL="1138238" indent="-342900">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Service contractors</a:t>
            </a:r>
          </a:p>
          <a:p>
            <a:pPr marL="1138238" indent="-342900">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Training</a:t>
            </a:r>
          </a:p>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Communication</a:t>
            </a:r>
          </a:p>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Design</a:t>
            </a:r>
          </a:p>
          <a:p>
            <a:pPr marL="1203325" indent="-342900">
              <a:spcAft>
                <a:spcPts val="267"/>
              </a:spcAft>
              <a:buFont typeface="Wingdings" panose="05000000000000000000" pitchFamily="2" charset="2"/>
              <a:buChar char="Ø"/>
              <a:defRPr/>
            </a:pPr>
            <a:r>
              <a:rPr lang="en-US" sz="2200" kern="100" dirty="0">
                <a:ea typeface="Calibri" panose="020F0502020204030204" pitchFamily="34" charset="0"/>
                <a:cs typeface="Tahoma" panose="020B0604030504040204" pitchFamily="34" charset="0"/>
              </a:rPr>
              <a:t>Energy efficiency design (EED)</a:t>
            </a:r>
            <a:endParaRPr lang="en-US" sz="2200" kern="100" dirty="0">
              <a:solidFill>
                <a:srgbClr val="000000"/>
              </a:solidFill>
              <a:ea typeface="Calibri" panose="020F0502020204030204" pitchFamily="34" charset="0"/>
              <a:cs typeface="Tahoma" panose="020B0604030504040204" pitchFamily="34" charset="0"/>
            </a:endParaRPr>
          </a:p>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Purchasing energy, services, goods</a:t>
            </a:r>
          </a:p>
          <a:p>
            <a:pPr marL="342900" indent="-342900">
              <a:spcAft>
                <a:spcPts val="267"/>
              </a:spcAft>
              <a:buFont typeface="Arial" panose="020B0604020202020204" pitchFamily="34" charset="0"/>
              <a:buChar char="•"/>
              <a:defRPr/>
            </a:pPr>
            <a:r>
              <a:rPr lang="en-US" sz="2200" kern="100" dirty="0">
                <a:solidFill>
                  <a:srgbClr val="000000"/>
                </a:solidFill>
                <a:ea typeface="Calibri" panose="020F0502020204030204" pitchFamily="34" charset="0"/>
                <a:cs typeface="Tahoma" panose="020B0604030504040204" pitchFamily="34" charset="0"/>
              </a:rPr>
              <a:t>Action plan</a:t>
            </a:r>
          </a:p>
        </p:txBody>
      </p:sp>
      <p:pic>
        <p:nvPicPr>
          <p:cNvPr id="5" name="Picture 4">
            <a:extLst>
              <a:ext uri="{FF2B5EF4-FFF2-40B4-BE49-F238E27FC236}">
                <a16:creationId xmlns:a16="http://schemas.microsoft.com/office/drawing/2014/main" id="{992942C4-7FA2-40C5-8F7A-840F81606F6F}"/>
              </a:ext>
            </a:extLst>
          </p:cNvPr>
          <p:cNvPicPr>
            <a:picLocks noChangeAspect="1"/>
          </p:cNvPicPr>
          <p:nvPr/>
        </p:nvPicPr>
        <p:blipFill>
          <a:blip r:embed="rId2"/>
          <a:stretch>
            <a:fillRect/>
          </a:stretch>
        </p:blipFill>
        <p:spPr>
          <a:xfrm>
            <a:off x="592129" y="971334"/>
            <a:ext cx="4364882" cy="5377269"/>
          </a:xfrm>
          <a:prstGeom prst="rect">
            <a:avLst/>
          </a:prstGeom>
        </p:spPr>
      </p:pic>
    </p:spTree>
    <p:extLst>
      <p:ext uri="{BB962C8B-B14F-4D97-AF65-F5344CB8AC3E}">
        <p14:creationId xmlns:p14="http://schemas.microsoft.com/office/powerpoint/2010/main" val="23120938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711808" y="304313"/>
            <a:ext cx="107932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dirty="0">
                <a:solidFill>
                  <a:schemeClr val="accent1">
                    <a:lumMod val="50000"/>
                  </a:schemeClr>
                </a:solidFill>
                <a:latin typeface="+mj-lt"/>
                <a:cs typeface="Times New Roman" panose="02020603050405020304" pitchFamily="18" charset="0"/>
              </a:rPr>
              <a:t>Part 4: Results of implementation and improvement</a:t>
            </a:r>
          </a:p>
        </p:txBody>
      </p:sp>
      <p:sp>
        <p:nvSpPr>
          <p:cNvPr id="8" name="Content Placeholder 2">
            <a:extLst>
              <a:ext uri="{FF2B5EF4-FFF2-40B4-BE49-F238E27FC236}">
                <a16:creationId xmlns:a16="http://schemas.microsoft.com/office/drawing/2014/main" id="{BD3EA307-4494-CB5F-19CD-6EA6CFDBC57E}"/>
              </a:ext>
            </a:extLst>
          </p:cNvPr>
          <p:cNvSpPr>
            <a:spLocks noGrp="1"/>
          </p:cNvSpPr>
          <p:nvPr>
            <p:ph idx="1"/>
          </p:nvPr>
        </p:nvSpPr>
        <p:spPr>
          <a:xfrm>
            <a:off x="711808" y="1164437"/>
            <a:ext cx="7846791" cy="5137806"/>
          </a:xfrm>
        </p:spPr>
        <p:txBody>
          <a:bodyPr>
            <a:normAutofit/>
          </a:bodyPr>
          <a:lstStyle/>
          <a:p>
            <a:pPr marL="0" indent="0" algn="just">
              <a:lnSpc>
                <a:spcPct val="150000"/>
              </a:lnSpc>
              <a:buNone/>
            </a:pPr>
            <a:r>
              <a:rPr lang="en-US" altLang="en-US" sz="2200" dirty="0">
                <a:latin typeface="+mj-lt"/>
                <a:ea typeface="ヒラギノ角ゴ Pro W3"/>
                <a:cs typeface="Times New Roman" panose="02020603050405020304" pitchFamily="18" charset="0"/>
              </a:rPr>
              <a:t>9.1 Monitoring, measurement, analysis and evaluation of energy performance and the </a:t>
            </a:r>
            <a:r>
              <a:rPr lang="en-US" altLang="en-US" sz="2200" dirty="0" err="1">
                <a:latin typeface="+mj-lt"/>
                <a:ea typeface="ヒラギノ角ゴ Pro W3"/>
                <a:cs typeface="Times New Roman" panose="02020603050405020304" pitchFamily="18" charset="0"/>
              </a:rPr>
              <a:t>EnMS</a:t>
            </a:r>
            <a:endParaRPr lang="en-US" altLang="en-US" sz="2200" dirty="0">
              <a:latin typeface="+mj-lt"/>
              <a:ea typeface="ヒラギノ角ゴ Pro W3"/>
              <a:cs typeface="Times New Roman" panose="02020603050405020304" pitchFamily="18" charset="0"/>
            </a:endParaRPr>
          </a:p>
          <a:p>
            <a:pPr marL="0" indent="0" algn="just">
              <a:lnSpc>
                <a:spcPct val="150000"/>
              </a:lnSpc>
              <a:buNone/>
            </a:pPr>
            <a:r>
              <a:rPr lang="en-US" altLang="en-US" sz="2200" dirty="0">
                <a:latin typeface="+mj-lt"/>
                <a:ea typeface="ヒラギノ角ゴ Pro W3"/>
                <a:cs typeface="Times New Roman" panose="02020603050405020304" pitchFamily="18" charset="0"/>
              </a:rPr>
              <a:t>9.2 Internal audits</a:t>
            </a:r>
          </a:p>
          <a:p>
            <a:pPr marL="0" indent="0" algn="just">
              <a:lnSpc>
                <a:spcPct val="150000"/>
              </a:lnSpc>
              <a:buNone/>
            </a:pPr>
            <a:r>
              <a:rPr lang="en-US" altLang="en-US" sz="2200" dirty="0">
                <a:latin typeface="+mj-lt"/>
                <a:ea typeface="ヒラギノ角ゴ Pro W3"/>
                <a:cs typeface="Times New Roman" panose="02020603050405020304" pitchFamily="18" charset="0"/>
              </a:rPr>
              <a:t>9.3 Management review</a:t>
            </a:r>
          </a:p>
          <a:p>
            <a:pPr marL="0" indent="0" algn="just">
              <a:lnSpc>
                <a:spcPct val="150000"/>
              </a:lnSpc>
              <a:buNone/>
            </a:pPr>
            <a:r>
              <a:rPr lang="en-US" altLang="en-US" sz="2200" dirty="0">
                <a:latin typeface="+mj-lt"/>
                <a:ea typeface="ヒラギノ角ゴ Pro W3"/>
                <a:cs typeface="Times New Roman" panose="02020603050405020304" pitchFamily="18" charset="0"/>
              </a:rPr>
              <a:t>10.1 Nonconformity and corrective action</a:t>
            </a:r>
          </a:p>
          <a:p>
            <a:pPr marL="0" indent="0" algn="just">
              <a:lnSpc>
                <a:spcPct val="150000"/>
              </a:lnSpc>
              <a:buNone/>
            </a:pPr>
            <a:r>
              <a:rPr lang="en-US" altLang="en-US" sz="2200" dirty="0">
                <a:latin typeface="+mj-lt"/>
                <a:ea typeface="ヒラギノ角ゴ Pro W3"/>
                <a:cs typeface="Times New Roman" panose="02020603050405020304" pitchFamily="18" charset="0"/>
              </a:rPr>
              <a:t>10.2 Continual improvement</a:t>
            </a:r>
          </a:p>
        </p:txBody>
      </p:sp>
      <p:pic>
        <p:nvPicPr>
          <p:cNvPr id="9" name="Picture 83" descr="checkingimage">
            <a:extLst>
              <a:ext uri="{FF2B5EF4-FFF2-40B4-BE49-F238E27FC236}">
                <a16:creationId xmlns:a16="http://schemas.microsoft.com/office/drawing/2014/main" id="{0809EEF2-7D47-3D96-2A2A-8428AF8429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0008" y="1743704"/>
            <a:ext cx="3306233" cy="361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532484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772038" y="209388"/>
            <a:ext cx="106238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Checking</a:t>
            </a:r>
          </a:p>
        </p:txBody>
      </p:sp>
      <p:sp>
        <p:nvSpPr>
          <p:cNvPr id="2" name="TextBox 1">
            <a:extLst>
              <a:ext uri="{FF2B5EF4-FFF2-40B4-BE49-F238E27FC236}">
                <a16:creationId xmlns:a16="http://schemas.microsoft.com/office/drawing/2014/main" id="{ECE60767-0129-A44C-BA8E-078484191F67}"/>
              </a:ext>
            </a:extLst>
          </p:cNvPr>
          <p:cNvSpPr txBox="1"/>
          <p:nvPr/>
        </p:nvSpPr>
        <p:spPr>
          <a:xfrm>
            <a:off x="5322628" y="889699"/>
            <a:ext cx="6182436" cy="4996240"/>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1800" kern="100" dirty="0">
                <a:ea typeface="Calibri" panose="020F0502020204030204" pitchFamily="34" charset="0"/>
                <a:cs typeface="Tahoma" panose="020B0604030504040204" pitchFamily="34" charset="0"/>
              </a:rPr>
              <a:t>Check Operations</a:t>
            </a:r>
          </a:p>
          <a:p>
            <a:pPr marL="1250950"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Check operation records</a:t>
            </a:r>
          </a:p>
          <a:p>
            <a:pPr marL="1250950"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Check maintenance records</a:t>
            </a:r>
          </a:p>
          <a:p>
            <a:pPr marL="1250950"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Equipment checking</a:t>
            </a:r>
          </a:p>
          <a:p>
            <a:pPr marL="342900" indent="-342900" algn="just">
              <a:lnSpc>
                <a:spcPct val="150000"/>
              </a:lnSpc>
              <a:spcAft>
                <a:spcPts val="267"/>
              </a:spcAft>
              <a:buFont typeface="Arial" panose="020B0604020202020204" pitchFamily="34" charset="0"/>
              <a:buChar char="•"/>
              <a:defRPr/>
            </a:pPr>
            <a:r>
              <a:rPr lang="en-US" sz="1800" kern="100" dirty="0">
                <a:ea typeface="Calibri" panose="020F0502020204030204" pitchFamily="34" charset="0"/>
                <a:cs typeface="Tahoma" panose="020B0604030504040204" pitchFamily="34" charset="0"/>
              </a:rPr>
              <a:t>Check the system</a:t>
            </a:r>
          </a:p>
          <a:p>
            <a:pPr marL="1250950"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Is everyone doing what is required?</a:t>
            </a:r>
          </a:p>
          <a:p>
            <a:pPr marL="342900" indent="-342900" algn="just">
              <a:lnSpc>
                <a:spcPct val="150000"/>
              </a:lnSpc>
              <a:spcAft>
                <a:spcPts val="267"/>
              </a:spcAft>
              <a:buFont typeface="Arial" panose="020B0604020202020204" pitchFamily="34" charset="0"/>
              <a:buChar char="•"/>
              <a:defRPr/>
            </a:pPr>
            <a:r>
              <a:rPr lang="en-US" sz="1800" kern="100" dirty="0">
                <a:solidFill>
                  <a:srgbClr val="000000"/>
                </a:solidFill>
                <a:ea typeface="Calibri" panose="020F0502020204030204" pitchFamily="34" charset="0"/>
                <a:cs typeface="Tahoma" panose="020B0604030504040204" pitchFamily="34" charset="0"/>
              </a:rPr>
              <a:t>Check Performance</a:t>
            </a:r>
          </a:p>
          <a:p>
            <a:pPr marL="1203325"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Check </a:t>
            </a:r>
            <a:r>
              <a:rPr lang="en-US" sz="1800" kern="100" dirty="0" err="1">
                <a:solidFill>
                  <a:srgbClr val="000000"/>
                </a:solidFill>
                <a:ea typeface="Calibri" panose="020F0502020204030204" pitchFamily="34" charset="0"/>
                <a:cs typeface="Tahoma" panose="020B0604030504040204" pitchFamily="34" charset="0"/>
              </a:rPr>
              <a:t>EnPIs</a:t>
            </a:r>
            <a:endParaRPr lang="en-US" sz="1800" kern="100" dirty="0">
              <a:solidFill>
                <a:srgbClr val="000000"/>
              </a:solidFill>
              <a:ea typeface="Calibri" panose="020F0502020204030204" pitchFamily="34" charset="0"/>
              <a:cs typeface="Tahoma" panose="020B0604030504040204" pitchFamily="34" charset="0"/>
            </a:endParaRPr>
          </a:p>
          <a:p>
            <a:pPr marL="1203325"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Check trends and costs</a:t>
            </a:r>
            <a:endParaRPr lang="en-US" sz="1800" kern="100" dirty="0">
              <a:ea typeface="Calibri" panose="020F0502020204030204" pitchFamily="34" charset="0"/>
              <a:cs typeface="Tahoma" panose="020B0604030504040204" pitchFamily="34" charset="0"/>
            </a:endParaRPr>
          </a:p>
          <a:p>
            <a:pPr marL="342900" indent="-342900" algn="just">
              <a:lnSpc>
                <a:spcPct val="150000"/>
              </a:lnSpc>
              <a:spcAft>
                <a:spcPts val="267"/>
              </a:spcAft>
              <a:buFont typeface="Arial" panose="020B0604020202020204" pitchFamily="34" charset="0"/>
              <a:buChar char="•"/>
              <a:defRPr/>
            </a:pPr>
            <a:r>
              <a:rPr lang="en-US" sz="1800" kern="100" dirty="0">
                <a:ea typeface="Calibri" panose="020F0502020204030204" pitchFamily="34" charset="0"/>
                <a:cs typeface="Tahoma" panose="020B0604030504040204" pitchFamily="34" charset="0"/>
              </a:rPr>
              <a:t>Check progress</a:t>
            </a:r>
          </a:p>
          <a:p>
            <a:pPr marL="1203325" indent="-342900" algn="just">
              <a:lnSpc>
                <a:spcPct val="150000"/>
              </a:lnSpc>
              <a:spcAft>
                <a:spcPts val="267"/>
              </a:spcAft>
              <a:buFont typeface="Wingdings" panose="05000000000000000000" pitchFamily="2" charset="2"/>
              <a:buChar char="Ø"/>
              <a:defRPr/>
            </a:pPr>
            <a:r>
              <a:rPr lang="en-US" sz="1800" kern="100" dirty="0">
                <a:solidFill>
                  <a:srgbClr val="000000"/>
                </a:solidFill>
                <a:ea typeface="Calibri" panose="020F0502020204030204" pitchFamily="34" charset="0"/>
                <a:cs typeface="Tahoma" panose="020B0604030504040204" pitchFamily="34" charset="0"/>
              </a:rPr>
              <a:t> Against plans</a:t>
            </a:r>
          </a:p>
        </p:txBody>
      </p:sp>
      <p:pic>
        <p:nvPicPr>
          <p:cNvPr id="5" name="Picture 4">
            <a:extLst>
              <a:ext uri="{FF2B5EF4-FFF2-40B4-BE49-F238E27FC236}">
                <a16:creationId xmlns:a16="http://schemas.microsoft.com/office/drawing/2014/main" id="{1B959AE4-0D9B-4E68-992D-3C4F16DAEAEE}"/>
              </a:ext>
            </a:extLst>
          </p:cNvPr>
          <p:cNvPicPr>
            <a:picLocks noChangeAspect="1"/>
          </p:cNvPicPr>
          <p:nvPr/>
        </p:nvPicPr>
        <p:blipFill>
          <a:blip r:embed="rId2"/>
          <a:stretch>
            <a:fillRect/>
          </a:stretch>
        </p:blipFill>
        <p:spPr>
          <a:xfrm>
            <a:off x="417150" y="889699"/>
            <a:ext cx="4555903" cy="5442204"/>
          </a:xfrm>
          <a:prstGeom prst="rect">
            <a:avLst/>
          </a:prstGeom>
        </p:spPr>
      </p:pic>
    </p:spTree>
    <p:extLst>
      <p:ext uri="{BB962C8B-B14F-4D97-AF65-F5344CB8AC3E}">
        <p14:creationId xmlns:p14="http://schemas.microsoft.com/office/powerpoint/2010/main" val="33426410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a:extLst>
              <a:ext uri="{FF2B5EF4-FFF2-40B4-BE49-F238E27FC236}">
                <a16:creationId xmlns:a16="http://schemas.microsoft.com/office/drawing/2014/main" id="{F93576BB-F973-D278-8BC2-FC7315007FC2}"/>
              </a:ext>
            </a:extLst>
          </p:cNvPr>
          <p:cNvSpPr>
            <a:spLocks noChangeArrowheads="1"/>
          </p:cNvSpPr>
          <p:nvPr/>
        </p:nvSpPr>
        <p:spPr bwMode="auto">
          <a:xfrm>
            <a:off x="1235788" y="214336"/>
            <a:ext cx="96005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Manager Review</a:t>
            </a:r>
          </a:p>
        </p:txBody>
      </p:sp>
      <p:sp>
        <p:nvSpPr>
          <p:cNvPr id="2" name="TextBox 1">
            <a:extLst>
              <a:ext uri="{FF2B5EF4-FFF2-40B4-BE49-F238E27FC236}">
                <a16:creationId xmlns:a16="http://schemas.microsoft.com/office/drawing/2014/main" id="{ECE60767-0129-A44C-BA8E-078484191F67}"/>
              </a:ext>
            </a:extLst>
          </p:cNvPr>
          <p:cNvSpPr txBox="1"/>
          <p:nvPr/>
        </p:nvSpPr>
        <p:spPr>
          <a:xfrm>
            <a:off x="4951431" y="964487"/>
            <a:ext cx="6676462" cy="4016484"/>
          </a:xfrm>
          <a:prstGeom prst="rect">
            <a:avLst/>
          </a:prstGeom>
          <a:noFill/>
        </p:spPr>
        <p:txBody>
          <a:bodyPr wrap="square">
            <a:spAutoFit/>
          </a:bodyPr>
          <a:lstStyle/>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Regular Presentation</a:t>
            </a: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How are we progressing?</a:t>
            </a:r>
          </a:p>
          <a:p>
            <a:pPr marL="125095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Are the results improving as planned?</a:t>
            </a:r>
          </a:p>
          <a:p>
            <a:pPr marL="125095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What are the issues and barriers that need to be overcome?</a:t>
            </a:r>
          </a:p>
          <a:p>
            <a:pPr marL="1250950" indent="-342900" algn="just">
              <a:lnSpc>
                <a:spcPct val="150000"/>
              </a:lnSpc>
              <a:spcAft>
                <a:spcPts val="267"/>
              </a:spcAft>
              <a:buFont typeface="Wingdings" panose="05000000000000000000" pitchFamily="2" charset="2"/>
              <a:buChar char="Ø"/>
              <a:defRPr/>
            </a:pPr>
            <a:r>
              <a:rPr lang="en-US" sz="2000" kern="100" dirty="0">
                <a:ea typeface="Calibri" panose="020F0502020204030204" pitchFamily="34" charset="0"/>
                <a:cs typeface="Tahoma" panose="020B0604030504040204" pitchFamily="34" charset="0"/>
              </a:rPr>
              <a:t>Results achieved</a:t>
            </a:r>
          </a:p>
          <a:p>
            <a:pPr marL="342900" indent="-3429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What is the plan for the next phase?</a:t>
            </a:r>
          </a:p>
          <a:p>
            <a:pPr marL="1203325" indent="-342900" algn="just">
              <a:lnSpc>
                <a:spcPct val="150000"/>
              </a:lnSpc>
              <a:spcAft>
                <a:spcPts val="267"/>
              </a:spcAft>
              <a:buFont typeface="Wingdings" panose="05000000000000000000" pitchFamily="2" charset="2"/>
              <a:buChar char="Ø"/>
              <a:tabLst>
                <a:tab pos="1203325" algn="l"/>
              </a:tabLst>
              <a:defRPr/>
            </a:pPr>
            <a:r>
              <a:rPr lang="en-US" sz="2000" kern="100" dirty="0">
                <a:ea typeface="Calibri" panose="020F0502020204030204" pitchFamily="34" charset="0"/>
                <a:cs typeface="Tahoma" panose="020B0604030504040204" pitchFamily="34" charset="0"/>
              </a:rPr>
              <a:t>What do we need to do to achieve this plan?</a:t>
            </a:r>
          </a:p>
        </p:txBody>
      </p:sp>
      <p:pic>
        <p:nvPicPr>
          <p:cNvPr id="3" name="Picture 2">
            <a:extLst>
              <a:ext uri="{FF2B5EF4-FFF2-40B4-BE49-F238E27FC236}">
                <a16:creationId xmlns:a16="http://schemas.microsoft.com/office/drawing/2014/main" id="{C6942ACD-70CE-4CC4-B264-1174D44106F0}"/>
              </a:ext>
            </a:extLst>
          </p:cNvPr>
          <p:cNvPicPr>
            <a:picLocks noChangeAspect="1"/>
          </p:cNvPicPr>
          <p:nvPr/>
        </p:nvPicPr>
        <p:blipFill>
          <a:blip r:embed="rId2"/>
          <a:stretch>
            <a:fillRect/>
          </a:stretch>
        </p:blipFill>
        <p:spPr>
          <a:xfrm>
            <a:off x="326448" y="964487"/>
            <a:ext cx="4032488" cy="4611377"/>
          </a:xfrm>
          <a:prstGeom prst="rect">
            <a:avLst/>
          </a:prstGeom>
        </p:spPr>
      </p:pic>
    </p:spTree>
    <p:extLst>
      <p:ext uri="{BB962C8B-B14F-4D97-AF65-F5344CB8AC3E}">
        <p14:creationId xmlns:p14="http://schemas.microsoft.com/office/powerpoint/2010/main" val="30007722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3352D354-30C0-DC17-2566-A2BDC8118203}"/>
              </a:ext>
            </a:extLst>
          </p:cNvPr>
          <p:cNvSpPr>
            <a:spLocks noGrp="1"/>
          </p:cNvSpPr>
          <p:nvPr>
            <p:ph type="title"/>
          </p:nvPr>
        </p:nvSpPr>
        <p:spPr>
          <a:xfrm>
            <a:off x="150125" y="1726784"/>
            <a:ext cx="11859905" cy="1325033"/>
          </a:xfrm>
        </p:spPr>
        <p:txBody>
          <a:bodyPr>
            <a:normAutofit/>
          </a:bodyPr>
          <a:lstStyle/>
          <a:p>
            <a:pPr algn="ctr"/>
            <a:r>
              <a:rPr lang="en-US" altLang="en-US" sz="3200" b="0" dirty="0">
                <a:solidFill>
                  <a:schemeClr val="tx1"/>
                </a:solidFill>
                <a:latin typeface="+mj-lt"/>
                <a:ea typeface="ヒラギノ角ゴ Pro W3"/>
                <a:cs typeface="Times New Roman" panose="02020603050405020304" pitchFamily="18" charset="0"/>
              </a:rPr>
              <a:t>Presenting the company's energy management process</a:t>
            </a:r>
          </a:p>
        </p:txBody>
      </p:sp>
      <p:sp>
        <p:nvSpPr>
          <p:cNvPr id="4" name="TextBox 3">
            <a:extLst>
              <a:ext uri="{FF2B5EF4-FFF2-40B4-BE49-F238E27FC236}">
                <a16:creationId xmlns:a16="http://schemas.microsoft.com/office/drawing/2014/main" id="{64152281-4125-E6BD-8795-0A38C54802EE}"/>
              </a:ext>
            </a:extLst>
          </p:cNvPr>
          <p:cNvSpPr txBox="1"/>
          <p:nvPr/>
        </p:nvSpPr>
        <p:spPr>
          <a:xfrm>
            <a:off x="0" y="305980"/>
            <a:ext cx="12191999"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Tahoma" panose="020B0604030504040204" pitchFamily="34" charset="0"/>
              </a:rPr>
              <a:t>DISSCUSSION</a:t>
            </a:r>
          </a:p>
        </p:txBody>
      </p:sp>
    </p:spTree>
    <p:extLst>
      <p:ext uri="{BB962C8B-B14F-4D97-AF65-F5344CB8AC3E}">
        <p14:creationId xmlns:p14="http://schemas.microsoft.com/office/powerpoint/2010/main" val="342397123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08114A73-81BA-FC32-8194-08BEFF95B3B2}"/>
              </a:ext>
            </a:extLst>
          </p:cNvPr>
          <p:cNvSpPr>
            <a:spLocks noGrp="1"/>
          </p:cNvSpPr>
          <p:nvPr>
            <p:ph type="title"/>
          </p:nvPr>
        </p:nvSpPr>
        <p:spPr>
          <a:xfrm>
            <a:off x="1" y="668740"/>
            <a:ext cx="12192000" cy="333065"/>
          </a:xfrm>
        </p:spPr>
        <p:txBody>
          <a:bodyPr>
            <a:noAutofit/>
          </a:bodyPr>
          <a:lstStyle/>
          <a:p>
            <a:pPr algn="ctr">
              <a:defRPr/>
            </a:pPr>
            <a:r>
              <a:rPr lang="en-US" altLang="en-US" b="0" dirty="0">
                <a:solidFill>
                  <a:schemeClr val="accent1">
                    <a:lumMod val="50000"/>
                  </a:schemeClr>
                </a:solidFill>
                <a:latin typeface="+mn-lt"/>
                <a:ea typeface="ヒラギノ角ゴ Pro W3"/>
                <a:cs typeface="Times New Roman" panose="02020603050405020304" pitchFamily="18" charset="0"/>
              </a:rPr>
              <a:t>Procedures/ necessary work instructions</a:t>
            </a:r>
            <a:br>
              <a:rPr lang="en-US" dirty="0"/>
            </a:br>
            <a:endParaRPr lang="en-US" altLang="en-US" b="0" dirty="0">
              <a:solidFill>
                <a:schemeClr val="accent1">
                  <a:lumMod val="50000"/>
                </a:schemeClr>
              </a:solidFill>
              <a:latin typeface="+mn-lt"/>
              <a:ea typeface="ヒラギノ角ゴ Pro W3"/>
              <a:cs typeface="Times New Roman" panose="02020603050405020304" pitchFamily="18" charset="0"/>
            </a:endParaRPr>
          </a:p>
        </p:txBody>
      </p:sp>
      <p:sp>
        <p:nvSpPr>
          <p:cNvPr id="6" name="TextBox 5">
            <a:extLst>
              <a:ext uri="{FF2B5EF4-FFF2-40B4-BE49-F238E27FC236}">
                <a16:creationId xmlns:a16="http://schemas.microsoft.com/office/drawing/2014/main" id="{D5C37815-2DB5-6349-2258-F2D6C56EDB7C}"/>
              </a:ext>
            </a:extLst>
          </p:cNvPr>
          <p:cNvSpPr txBox="1"/>
          <p:nvPr/>
        </p:nvSpPr>
        <p:spPr>
          <a:xfrm>
            <a:off x="786183" y="5283000"/>
            <a:ext cx="11144251" cy="40011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eaLnBrk="1" hangingPunct="1">
              <a:defRPr/>
            </a:pPr>
            <a:r>
              <a:rPr lang="en-US" sz="2000" dirty="0">
                <a:solidFill>
                  <a:schemeClr val="tx1"/>
                </a:solidFill>
                <a:latin typeface="+mj-lt"/>
                <a:cs typeface="Times New Roman" pitchFamily="18" charset="0"/>
              </a:rPr>
              <a:t>Note: leverage (integrate) with existing documents of other management systems</a:t>
            </a:r>
          </a:p>
        </p:txBody>
      </p:sp>
      <p:graphicFrame>
        <p:nvGraphicFramePr>
          <p:cNvPr id="7" name="Diagram 6">
            <a:extLst>
              <a:ext uri="{FF2B5EF4-FFF2-40B4-BE49-F238E27FC236}">
                <a16:creationId xmlns:a16="http://schemas.microsoft.com/office/drawing/2014/main" id="{33C22436-E186-4FF6-FA78-8C7D03BDDB12}"/>
              </a:ext>
            </a:extLst>
          </p:cNvPr>
          <p:cNvGraphicFramePr/>
          <p:nvPr>
            <p:extLst>
              <p:ext uri="{D42A27DB-BD31-4B8C-83A1-F6EECF244321}">
                <p14:modId xmlns:p14="http://schemas.microsoft.com/office/powerpoint/2010/main" val="1055814744"/>
              </p:ext>
            </p:extLst>
          </p:nvPr>
        </p:nvGraphicFramePr>
        <p:xfrm>
          <a:off x="857213" y="1142986"/>
          <a:ext cx="10572824" cy="3857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7"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2232833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0">
            <a:extLst>
              <a:ext uri="{FF2B5EF4-FFF2-40B4-BE49-F238E27FC236}">
                <a16:creationId xmlns:a16="http://schemas.microsoft.com/office/drawing/2014/main" id="{B351A7FC-E3F3-1144-6B9A-2740B72FAB06}"/>
              </a:ext>
            </a:extLst>
          </p:cNvPr>
          <p:cNvSpPr>
            <a:spLocks noChangeArrowheads="1"/>
          </p:cNvSpPr>
          <p:nvPr/>
        </p:nvSpPr>
        <p:spPr bwMode="auto">
          <a:xfrm>
            <a:off x="306551" y="1200313"/>
            <a:ext cx="10972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4.1. Understanding the organization and organizational context</a:t>
            </a:r>
          </a:p>
        </p:txBody>
      </p:sp>
      <p:sp>
        <p:nvSpPr>
          <p:cNvPr id="45060" name="Rectangle 21">
            <a:extLst>
              <a:ext uri="{FF2B5EF4-FFF2-40B4-BE49-F238E27FC236}">
                <a16:creationId xmlns:a16="http://schemas.microsoft.com/office/drawing/2014/main" id="{F3685BF7-514B-6D56-A867-250F05703E67}"/>
              </a:ext>
            </a:extLst>
          </p:cNvPr>
          <p:cNvSpPr>
            <a:spLocks noChangeArrowheads="1"/>
          </p:cNvSpPr>
          <p:nvPr/>
        </p:nvSpPr>
        <p:spPr bwMode="auto">
          <a:xfrm>
            <a:off x="306551" y="1864432"/>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4.2. Understand the needs and expectations of interested parties</a:t>
            </a:r>
          </a:p>
        </p:txBody>
      </p:sp>
      <p:sp>
        <p:nvSpPr>
          <p:cNvPr id="45061" name="Rectangle 22">
            <a:extLst>
              <a:ext uri="{FF2B5EF4-FFF2-40B4-BE49-F238E27FC236}">
                <a16:creationId xmlns:a16="http://schemas.microsoft.com/office/drawing/2014/main" id="{68D13421-62C0-2D19-2C7F-005011F6A773}"/>
              </a:ext>
            </a:extLst>
          </p:cNvPr>
          <p:cNvSpPr>
            <a:spLocks noChangeArrowheads="1"/>
          </p:cNvSpPr>
          <p:nvPr/>
        </p:nvSpPr>
        <p:spPr bwMode="auto">
          <a:xfrm>
            <a:off x="306551" y="3310898"/>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4.4. Energy management system</a:t>
            </a:r>
          </a:p>
        </p:txBody>
      </p:sp>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2375771" y="292053"/>
            <a:ext cx="716810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n-lt"/>
                <a:cs typeface="Times New Roman" panose="02020603050405020304" pitchFamily="18" charset="0"/>
              </a:rPr>
              <a:t>Part 1: Background, leadership role</a:t>
            </a:r>
          </a:p>
        </p:txBody>
      </p:sp>
      <p:sp>
        <p:nvSpPr>
          <p:cNvPr id="45065" name="Rectangle 22">
            <a:extLst>
              <a:ext uri="{FF2B5EF4-FFF2-40B4-BE49-F238E27FC236}">
                <a16:creationId xmlns:a16="http://schemas.microsoft.com/office/drawing/2014/main" id="{A16ECCBD-347D-54F9-6B81-3E3E7B2637E9}"/>
              </a:ext>
            </a:extLst>
          </p:cNvPr>
          <p:cNvSpPr>
            <a:spLocks noChangeArrowheads="1"/>
          </p:cNvSpPr>
          <p:nvPr/>
        </p:nvSpPr>
        <p:spPr bwMode="auto">
          <a:xfrm>
            <a:off x="306551" y="2629134"/>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en-US" altLang="en-US" sz="2000" dirty="0">
                <a:latin typeface="+mn-lt"/>
                <a:cs typeface="Times New Roman" panose="02020603050405020304" pitchFamily="18" charset="0"/>
              </a:rPr>
              <a:t>4.3. Define the scope of the energy management system</a:t>
            </a:r>
          </a:p>
        </p:txBody>
      </p:sp>
      <p:sp>
        <p:nvSpPr>
          <p:cNvPr id="2" name="Rectangle 22">
            <a:extLst>
              <a:ext uri="{FF2B5EF4-FFF2-40B4-BE49-F238E27FC236}">
                <a16:creationId xmlns:a16="http://schemas.microsoft.com/office/drawing/2014/main" id="{3FF62E09-EF95-03C7-B3F2-0380697A168C}"/>
              </a:ext>
            </a:extLst>
          </p:cNvPr>
          <p:cNvSpPr>
            <a:spLocks noChangeArrowheads="1"/>
          </p:cNvSpPr>
          <p:nvPr/>
        </p:nvSpPr>
        <p:spPr bwMode="auto">
          <a:xfrm>
            <a:off x="371824" y="4034493"/>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None/>
            </a:pPr>
            <a:r>
              <a:rPr lang="en-US" altLang="en-US" sz="2000" dirty="0">
                <a:latin typeface="+mn-lt"/>
                <a:cs typeface="Times New Roman" panose="02020603050405020304" pitchFamily="18" charset="0"/>
              </a:rPr>
              <a:t>5.1. Leadership and commitment</a:t>
            </a:r>
          </a:p>
        </p:txBody>
      </p:sp>
      <p:sp>
        <p:nvSpPr>
          <p:cNvPr id="3" name="Rectangle 22">
            <a:extLst>
              <a:ext uri="{FF2B5EF4-FFF2-40B4-BE49-F238E27FC236}">
                <a16:creationId xmlns:a16="http://schemas.microsoft.com/office/drawing/2014/main" id="{B5E30430-8021-005D-639B-42051D95D6DB}"/>
              </a:ext>
            </a:extLst>
          </p:cNvPr>
          <p:cNvSpPr>
            <a:spLocks noChangeArrowheads="1"/>
          </p:cNvSpPr>
          <p:nvPr/>
        </p:nvSpPr>
        <p:spPr bwMode="auto">
          <a:xfrm>
            <a:off x="371824" y="4747159"/>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None/>
            </a:pPr>
            <a:r>
              <a:rPr lang="en-US" altLang="en-US" sz="2000" dirty="0">
                <a:latin typeface="+mn-lt"/>
                <a:cs typeface="Times New Roman" panose="02020603050405020304" pitchFamily="18" charset="0"/>
              </a:rPr>
              <a:t>5.2. Energy policy</a:t>
            </a:r>
          </a:p>
        </p:txBody>
      </p:sp>
      <p:sp>
        <p:nvSpPr>
          <p:cNvPr id="4" name="Rectangle 22">
            <a:extLst>
              <a:ext uri="{FF2B5EF4-FFF2-40B4-BE49-F238E27FC236}">
                <a16:creationId xmlns:a16="http://schemas.microsoft.com/office/drawing/2014/main" id="{D38B4E81-7A79-8B6B-542F-1103E966AD70}"/>
              </a:ext>
            </a:extLst>
          </p:cNvPr>
          <p:cNvSpPr>
            <a:spLocks noChangeArrowheads="1"/>
          </p:cNvSpPr>
          <p:nvPr/>
        </p:nvSpPr>
        <p:spPr bwMode="auto">
          <a:xfrm>
            <a:off x="371824" y="5459825"/>
            <a:ext cx="1117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None/>
            </a:pPr>
            <a:r>
              <a:rPr lang="en-US" altLang="en-US" sz="2000" dirty="0">
                <a:latin typeface="+mn-lt"/>
                <a:cs typeface="Times New Roman" panose="02020603050405020304" pitchFamily="18" charset="0"/>
              </a:rPr>
              <a:t>5.3. Organizational roles, responsibilities and authorities</a:t>
            </a:r>
          </a:p>
        </p:txBody>
      </p:sp>
      <p:grpSp>
        <p:nvGrpSpPr>
          <p:cNvPr id="5" name="Group 16">
            <a:extLst>
              <a:ext uri="{FF2B5EF4-FFF2-40B4-BE49-F238E27FC236}">
                <a16:creationId xmlns:a16="http://schemas.microsoft.com/office/drawing/2014/main" id="{0722802D-9FDA-6116-02F8-3B655DBC8C3B}"/>
              </a:ext>
            </a:extLst>
          </p:cNvPr>
          <p:cNvGrpSpPr>
            <a:grpSpLocks/>
          </p:cNvGrpSpPr>
          <p:nvPr/>
        </p:nvGrpSpPr>
        <p:grpSpPr bwMode="auto">
          <a:xfrm>
            <a:off x="8460828" y="2843047"/>
            <a:ext cx="3193101" cy="3147849"/>
            <a:chOff x="4555" y="1670"/>
            <a:chExt cx="963" cy="1226"/>
          </a:xfrm>
        </p:grpSpPr>
        <p:pic>
          <p:nvPicPr>
            <p:cNvPr id="6" name="Picture 14">
              <a:extLst>
                <a:ext uri="{FF2B5EF4-FFF2-40B4-BE49-F238E27FC236}">
                  <a16:creationId xmlns:a16="http://schemas.microsoft.com/office/drawing/2014/main" id="{6C8147F2-9F04-CADD-D089-50BBE02E5F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5" y="1670"/>
              <a:ext cx="963" cy="1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15">
              <a:extLst>
                <a:ext uri="{FF2B5EF4-FFF2-40B4-BE49-F238E27FC236}">
                  <a16:creationId xmlns:a16="http://schemas.microsoft.com/office/drawing/2014/main" id="{2BFCA471-F042-6B3A-E424-ADC7296DE268}"/>
                </a:ext>
              </a:extLst>
            </p:cNvPr>
            <p:cNvSpPr>
              <a:spLocks noChangeArrowheads="1"/>
            </p:cNvSpPr>
            <p:nvPr/>
          </p:nvSpPr>
          <p:spPr bwMode="auto">
            <a:xfrm>
              <a:off x="4588" y="2464"/>
              <a:ext cx="898" cy="172"/>
            </a:xfrm>
            <a:prstGeom prst="roundRect">
              <a:avLst>
                <a:gd name="adj" fmla="val 16667"/>
              </a:avLst>
            </a:prstGeom>
            <a:solidFill>
              <a:srgbClr val="FFCC99"/>
            </a:solidFill>
            <a:ln w="9525">
              <a:solidFill>
                <a:srgbClr val="333333"/>
              </a:solidFill>
              <a:round/>
              <a:headEnd/>
              <a:tailEnd/>
            </a:ln>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000" dirty="0">
                  <a:solidFill>
                    <a:srgbClr val="0000FF"/>
                  </a:solidFill>
                  <a:latin typeface="+mn-lt"/>
                  <a:cs typeface="Times New Roman" panose="02020603050405020304" pitchFamily="18" charset="0"/>
                </a:rPr>
                <a:t>Top management</a:t>
              </a:r>
            </a:p>
          </p:txBody>
        </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253661" y="246241"/>
            <a:ext cx="115809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dirty="0">
                <a:solidFill>
                  <a:schemeClr val="accent1">
                    <a:lumMod val="50000"/>
                  </a:schemeClr>
                </a:solidFill>
                <a:latin typeface="+mj-lt"/>
                <a:cs typeface="Times New Roman" panose="02020603050405020304" pitchFamily="18" charset="0"/>
              </a:rPr>
              <a:t>Organizational context</a:t>
            </a:r>
          </a:p>
        </p:txBody>
      </p:sp>
      <p:sp>
        <p:nvSpPr>
          <p:cNvPr id="2" name="TextBox 1">
            <a:extLst>
              <a:ext uri="{FF2B5EF4-FFF2-40B4-BE49-F238E27FC236}">
                <a16:creationId xmlns:a16="http://schemas.microsoft.com/office/drawing/2014/main" id="{4E87F553-ECDD-3526-273D-744372C1B930}"/>
              </a:ext>
            </a:extLst>
          </p:cNvPr>
          <p:cNvSpPr txBox="1"/>
          <p:nvPr/>
        </p:nvSpPr>
        <p:spPr>
          <a:xfrm>
            <a:off x="352693" y="1220361"/>
            <a:ext cx="5799330" cy="2997680"/>
          </a:xfrm>
          <a:prstGeom prst="rect">
            <a:avLst/>
          </a:prstGeom>
          <a:noFill/>
        </p:spPr>
        <p:txBody>
          <a:bodyPr wrap="square">
            <a:spAutoFit/>
          </a:bodyPr>
          <a:lstStyle/>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Climate Change</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Energy Costs</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Energy Crisis</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Environmental Pollution</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Carbon Reduction Targets</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Corporate Social Responsibility</a:t>
            </a:r>
          </a:p>
        </p:txBody>
      </p:sp>
      <p:sp>
        <p:nvSpPr>
          <p:cNvPr id="3" name="TextBox 2">
            <a:extLst>
              <a:ext uri="{FF2B5EF4-FFF2-40B4-BE49-F238E27FC236}">
                <a16:creationId xmlns:a16="http://schemas.microsoft.com/office/drawing/2014/main" id="{86775681-B476-D103-3284-84323E8BFEB4}"/>
              </a:ext>
            </a:extLst>
          </p:cNvPr>
          <p:cNvSpPr txBox="1"/>
          <p:nvPr/>
        </p:nvSpPr>
        <p:spPr>
          <a:xfrm>
            <a:off x="5513696" y="1267723"/>
            <a:ext cx="6320930" cy="3439403"/>
          </a:xfrm>
          <a:prstGeom prst="rect">
            <a:avLst/>
          </a:prstGeom>
          <a:noFill/>
        </p:spPr>
        <p:txBody>
          <a:bodyPr wrap="square">
            <a:spAutoFit/>
          </a:bodyPr>
          <a:lstStyle/>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Why is energy management important to your organization?</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It is important to understand why we are doing it</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Are there any legal or contractual requirements?</a:t>
            </a:r>
          </a:p>
          <a:p>
            <a:pPr marL="457200" indent="-457200" algn="just">
              <a:lnSpc>
                <a:spcPct val="150000"/>
              </a:lnSpc>
              <a:spcAft>
                <a:spcPts val="267"/>
              </a:spcAft>
              <a:buFont typeface="Wingdings" pitchFamily="2" charset="2"/>
              <a:buChar char="v"/>
              <a:defRPr/>
            </a:pPr>
            <a:r>
              <a:rPr lang="en-US" sz="2000" kern="100" dirty="0">
                <a:solidFill>
                  <a:srgbClr val="000000"/>
                </a:solidFill>
                <a:ea typeface="Calibri" panose="020F0502020204030204" pitchFamily="34" charset="0"/>
                <a:cs typeface="Tahoma" panose="020B0604030504040204" pitchFamily="34" charset="0"/>
              </a:rPr>
              <a:t>Are there expectations from investors, shareholders, government agencies or others that will influence the management system?</a:t>
            </a:r>
          </a:p>
        </p:txBody>
      </p:sp>
      <p:sp>
        <p:nvSpPr>
          <p:cNvPr id="5" name="Rectangle 20">
            <a:extLst>
              <a:ext uri="{FF2B5EF4-FFF2-40B4-BE49-F238E27FC236}">
                <a16:creationId xmlns:a16="http://schemas.microsoft.com/office/drawing/2014/main" id="{10A85BED-13FE-ABAB-2DB0-95A4F2206850}"/>
              </a:ext>
            </a:extLst>
          </p:cNvPr>
          <p:cNvSpPr>
            <a:spLocks noChangeArrowheads="1"/>
          </p:cNvSpPr>
          <p:nvPr/>
        </p:nvSpPr>
        <p:spPr bwMode="auto">
          <a:xfrm>
            <a:off x="253661" y="4901041"/>
            <a:ext cx="82625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eaLnBrk="1" hangingPunct="1">
              <a:spcBef>
                <a:spcPct val="0"/>
              </a:spcBef>
              <a:buClrTx/>
              <a:buFont typeface="Wingdings" pitchFamily="2" charset="2"/>
              <a:buChar char="Ø"/>
            </a:pPr>
            <a:r>
              <a:rPr lang="en-US" altLang="en-US" sz="2000" dirty="0">
                <a:latin typeface="+mj-lt"/>
                <a:cs typeface="Times New Roman" panose="02020603050405020304" pitchFamily="18" charset="0"/>
              </a:rPr>
              <a:t>All of these will shape the construction of </a:t>
            </a:r>
            <a:r>
              <a:rPr lang="en-US" altLang="en-US" sz="2000" dirty="0" err="1">
                <a:latin typeface="+mj-lt"/>
                <a:cs typeface="Times New Roman" panose="02020603050405020304" pitchFamily="18" charset="0"/>
              </a:rPr>
              <a:t>EnMs</a:t>
            </a:r>
            <a:r>
              <a:rPr lang="en-US" altLang="en-US" sz="2000" dirty="0">
                <a:latin typeface="+mj-lt"/>
                <a:cs typeface="Times New Roman" panose="02020603050405020304" pitchFamily="18" charset="0"/>
              </a:rPr>
              <a:t>.</a:t>
            </a:r>
          </a:p>
        </p:txBody>
      </p:sp>
    </p:spTree>
    <p:extLst>
      <p:ext uri="{BB962C8B-B14F-4D97-AF65-F5344CB8AC3E}">
        <p14:creationId xmlns:p14="http://schemas.microsoft.com/office/powerpoint/2010/main" val="209500405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215332" y="302218"/>
            <a:ext cx="117919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dirty="0">
                <a:solidFill>
                  <a:schemeClr val="accent1">
                    <a:lumMod val="50000"/>
                  </a:schemeClr>
                </a:solidFill>
                <a:latin typeface="+mj-lt"/>
                <a:cs typeface="Times New Roman" panose="02020603050405020304" pitchFamily="18" charset="0"/>
              </a:rPr>
              <a:t>External Context: PESTLE Analysis</a:t>
            </a:r>
          </a:p>
        </p:txBody>
      </p:sp>
      <p:sp>
        <p:nvSpPr>
          <p:cNvPr id="2" name="Content Placeholder 2">
            <a:extLst>
              <a:ext uri="{FF2B5EF4-FFF2-40B4-BE49-F238E27FC236}">
                <a16:creationId xmlns:a16="http://schemas.microsoft.com/office/drawing/2014/main" id="{3F281C07-6CC8-F432-F806-5C872ECB8607}"/>
              </a:ext>
            </a:extLst>
          </p:cNvPr>
          <p:cNvSpPr txBox="1">
            <a:spLocks/>
          </p:cNvSpPr>
          <p:nvPr/>
        </p:nvSpPr>
        <p:spPr>
          <a:xfrm>
            <a:off x="515749" y="1159948"/>
            <a:ext cx="11191165" cy="532864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ClrTx/>
              <a:buFont typeface="Wingdings" pitchFamily="2" charset="2"/>
              <a:buChar char="v"/>
            </a:pPr>
            <a:r>
              <a:rPr lang="en-US" sz="2000" dirty="0">
                <a:solidFill>
                  <a:schemeClr val="tx1"/>
                </a:solidFill>
              </a:rPr>
              <a:t> </a:t>
            </a:r>
            <a:r>
              <a:rPr lang="en-US" sz="2000" b="1" dirty="0">
                <a:solidFill>
                  <a:schemeClr val="tx1"/>
                </a:solidFill>
              </a:rPr>
              <a:t>Political: </a:t>
            </a:r>
            <a:r>
              <a:rPr lang="en-US" sz="2000" dirty="0">
                <a:solidFill>
                  <a:schemeClr val="tx1"/>
                </a:solidFill>
              </a:rPr>
              <a:t>What are the political decisions that are likely to affect your use of energy? E.G., Carbon tax, SDGs.</a:t>
            </a:r>
          </a:p>
          <a:p>
            <a:pPr algn="just">
              <a:lnSpc>
                <a:spcPct val="150000"/>
              </a:lnSpc>
              <a:buClrTx/>
              <a:buFont typeface="Wingdings" pitchFamily="2" charset="2"/>
              <a:buChar char="v"/>
            </a:pPr>
            <a:r>
              <a:rPr lang="en-US" sz="2000" dirty="0">
                <a:solidFill>
                  <a:schemeClr val="tx1"/>
                </a:solidFill>
              </a:rPr>
              <a:t> </a:t>
            </a:r>
            <a:r>
              <a:rPr lang="en-US" sz="2000" b="1" dirty="0">
                <a:solidFill>
                  <a:schemeClr val="tx1"/>
                </a:solidFill>
              </a:rPr>
              <a:t>Economical: </a:t>
            </a:r>
            <a:r>
              <a:rPr lang="en-US" sz="2000" dirty="0">
                <a:solidFill>
                  <a:schemeClr val="tx1"/>
                </a:solidFill>
              </a:rPr>
              <a:t>What might happen economically? E.G., rising energy prices</a:t>
            </a:r>
          </a:p>
          <a:p>
            <a:pPr algn="just">
              <a:lnSpc>
                <a:spcPct val="150000"/>
              </a:lnSpc>
              <a:buClrTx/>
              <a:buFont typeface="Wingdings" pitchFamily="2" charset="2"/>
              <a:buChar char="v"/>
            </a:pPr>
            <a:r>
              <a:rPr lang="en-US" sz="2000" dirty="0">
                <a:solidFill>
                  <a:schemeClr val="tx1"/>
                </a:solidFill>
              </a:rPr>
              <a:t> </a:t>
            </a:r>
            <a:r>
              <a:rPr lang="en-US" sz="2000" b="1" dirty="0">
                <a:solidFill>
                  <a:schemeClr val="tx1"/>
                </a:solidFill>
              </a:rPr>
              <a:t>Societal: </a:t>
            </a:r>
            <a:r>
              <a:rPr lang="en-US" sz="2000" dirty="0">
                <a:solidFill>
                  <a:schemeClr val="tx1"/>
                </a:solidFill>
              </a:rPr>
              <a:t>Is society changing related to energy and green house gases (GHGs)?</a:t>
            </a:r>
          </a:p>
          <a:p>
            <a:pPr algn="just">
              <a:lnSpc>
                <a:spcPct val="150000"/>
              </a:lnSpc>
              <a:buClrTx/>
              <a:buFont typeface="Wingdings" pitchFamily="2" charset="2"/>
              <a:buChar char="v"/>
            </a:pPr>
            <a:r>
              <a:rPr lang="en-US" sz="2000" dirty="0">
                <a:solidFill>
                  <a:schemeClr val="tx1"/>
                </a:solidFill>
              </a:rPr>
              <a:t> </a:t>
            </a:r>
            <a:r>
              <a:rPr lang="en-US" sz="2000" b="1" dirty="0">
                <a:solidFill>
                  <a:schemeClr val="tx1"/>
                </a:solidFill>
              </a:rPr>
              <a:t>Technological: </a:t>
            </a:r>
            <a:r>
              <a:rPr lang="en-US" sz="2000" dirty="0">
                <a:solidFill>
                  <a:schemeClr val="tx1"/>
                </a:solidFill>
              </a:rPr>
              <a:t>Are there technological changes that might help you?</a:t>
            </a:r>
          </a:p>
          <a:p>
            <a:pPr algn="just">
              <a:lnSpc>
                <a:spcPct val="150000"/>
              </a:lnSpc>
              <a:buClrTx/>
              <a:buFont typeface="Wingdings" pitchFamily="2" charset="2"/>
              <a:buChar char="v"/>
            </a:pPr>
            <a:r>
              <a:rPr lang="en-US" sz="2000" dirty="0">
                <a:solidFill>
                  <a:schemeClr val="tx1"/>
                </a:solidFill>
              </a:rPr>
              <a:t> </a:t>
            </a:r>
            <a:r>
              <a:rPr lang="en-US" sz="2000" b="1" dirty="0">
                <a:solidFill>
                  <a:schemeClr val="tx1"/>
                </a:solidFill>
              </a:rPr>
              <a:t>Legal: </a:t>
            </a:r>
            <a:r>
              <a:rPr lang="en-US" sz="2000" dirty="0">
                <a:solidFill>
                  <a:schemeClr val="tx1"/>
                </a:solidFill>
              </a:rPr>
              <a:t>What are the laws that apply to your energy use?</a:t>
            </a:r>
          </a:p>
          <a:p>
            <a:pPr algn="just">
              <a:lnSpc>
                <a:spcPct val="150000"/>
              </a:lnSpc>
              <a:buClrTx/>
              <a:buFont typeface="Wingdings" pitchFamily="2" charset="2"/>
              <a:buChar char="v"/>
            </a:pPr>
            <a:r>
              <a:rPr lang="en-US" sz="2000" b="1" dirty="0">
                <a:solidFill>
                  <a:schemeClr val="tx1"/>
                </a:solidFill>
              </a:rPr>
              <a:t> Environmental: </a:t>
            </a:r>
            <a:r>
              <a:rPr lang="en-US" sz="2000" dirty="0">
                <a:solidFill>
                  <a:schemeClr val="tx1"/>
                </a:solidFill>
              </a:rPr>
              <a:t>Are there environmental issues? E.G., noise, pollution, GHGs..</a:t>
            </a:r>
          </a:p>
        </p:txBody>
      </p:sp>
    </p:spTree>
    <p:extLst>
      <p:ext uri="{BB962C8B-B14F-4D97-AF65-F5344CB8AC3E}">
        <p14:creationId xmlns:p14="http://schemas.microsoft.com/office/powerpoint/2010/main" val="199803554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4" name="Rectangle 3">
            <a:extLst>
              <a:ext uri="{FF2B5EF4-FFF2-40B4-BE49-F238E27FC236}">
                <a16:creationId xmlns:a16="http://schemas.microsoft.com/office/drawing/2014/main" id="{A72B8EDE-0376-EE92-0D2A-2A84CC3775F8}"/>
              </a:ext>
            </a:extLst>
          </p:cNvPr>
          <p:cNvSpPr>
            <a:spLocks noChangeArrowheads="1"/>
          </p:cNvSpPr>
          <p:nvPr/>
        </p:nvSpPr>
        <p:spPr bwMode="auto">
          <a:xfrm>
            <a:off x="215332" y="252402"/>
            <a:ext cx="116855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800" dirty="0">
                <a:solidFill>
                  <a:schemeClr val="accent1">
                    <a:lumMod val="50000"/>
                  </a:schemeClr>
                </a:solidFill>
                <a:latin typeface="+mj-lt"/>
                <a:cs typeface="Times New Roman" panose="02020603050405020304" pitchFamily="18" charset="0"/>
              </a:rPr>
              <a:t>Internal Context: SWOT Analysis</a:t>
            </a:r>
          </a:p>
        </p:txBody>
      </p:sp>
      <p:sp>
        <p:nvSpPr>
          <p:cNvPr id="2" name="Content Placeholder 2">
            <a:extLst>
              <a:ext uri="{FF2B5EF4-FFF2-40B4-BE49-F238E27FC236}">
                <a16:creationId xmlns:a16="http://schemas.microsoft.com/office/drawing/2014/main" id="{620A7460-F221-2CD2-D5AF-B7B3E1CFA595}"/>
              </a:ext>
            </a:extLst>
          </p:cNvPr>
          <p:cNvSpPr txBox="1">
            <a:spLocks/>
          </p:cNvSpPr>
          <p:nvPr/>
        </p:nvSpPr>
        <p:spPr>
          <a:xfrm>
            <a:off x="435212" y="1244633"/>
            <a:ext cx="11245756" cy="5613367"/>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latin typeface="+mn-lt"/>
              </a:rPr>
              <a:t> </a:t>
            </a:r>
            <a:r>
              <a:rPr lang="en-US" sz="2000" b="1" dirty="0">
                <a:solidFill>
                  <a:schemeClr val="tx1"/>
                </a:solidFill>
                <a:latin typeface="+mn-lt"/>
              </a:rPr>
              <a:t>Strengths:  </a:t>
            </a:r>
            <a:r>
              <a:rPr lang="en-US" sz="2000" dirty="0">
                <a:solidFill>
                  <a:schemeClr val="tx1"/>
                </a:solidFill>
                <a:latin typeface="+mn-lt"/>
              </a:rPr>
              <a:t>What strengths does your organization have related to energy management? E.G.  innovative, technical competence.</a:t>
            </a:r>
          </a:p>
          <a:p>
            <a:pPr algn="just">
              <a:buClrTx/>
            </a:pPr>
            <a:r>
              <a:rPr lang="en-US" sz="2000" dirty="0">
                <a:solidFill>
                  <a:schemeClr val="tx1"/>
                </a:solidFill>
                <a:latin typeface="+mn-lt"/>
              </a:rPr>
              <a:t> </a:t>
            </a:r>
            <a:r>
              <a:rPr lang="en-US" sz="2000" b="1" dirty="0">
                <a:solidFill>
                  <a:schemeClr val="tx1"/>
                </a:solidFill>
                <a:latin typeface="+mn-lt"/>
              </a:rPr>
              <a:t>Weaknesses:</a:t>
            </a:r>
          </a:p>
          <a:p>
            <a:pPr marL="1138238" algn="just">
              <a:buClrTx/>
              <a:buFont typeface="Wingdings" panose="05000000000000000000" pitchFamily="2" charset="2"/>
              <a:buChar char="v"/>
            </a:pPr>
            <a:r>
              <a:rPr lang="en-US" sz="2000" dirty="0">
                <a:solidFill>
                  <a:schemeClr val="tx1"/>
                </a:solidFill>
                <a:latin typeface="+mn-lt"/>
              </a:rPr>
              <a:t> What weaknesses do you have? E.G. lack of technical knowledge, lack of leadership.</a:t>
            </a:r>
          </a:p>
          <a:p>
            <a:pPr marL="1138238" algn="just">
              <a:buClrTx/>
              <a:buFont typeface="Wingdings" panose="05000000000000000000" pitchFamily="2" charset="2"/>
              <a:buChar char="v"/>
            </a:pPr>
            <a:r>
              <a:rPr lang="en-US" sz="2000" dirty="0">
                <a:solidFill>
                  <a:schemeClr val="tx1"/>
                </a:solidFill>
                <a:latin typeface="+mn-lt"/>
              </a:rPr>
              <a:t> Your weaknesses will be a barrier to success</a:t>
            </a:r>
          </a:p>
          <a:p>
            <a:pPr marL="1138238" algn="just">
              <a:buClrTx/>
              <a:buFont typeface="Wingdings" panose="05000000000000000000" pitchFamily="2" charset="2"/>
              <a:buChar char="v"/>
            </a:pPr>
            <a:r>
              <a:rPr lang="en-US" sz="2000" dirty="0">
                <a:solidFill>
                  <a:schemeClr val="tx1"/>
                </a:solidFill>
                <a:latin typeface="+mn-lt"/>
              </a:rPr>
              <a:t> Overcoming them is a critical success factor..</a:t>
            </a:r>
          </a:p>
          <a:p>
            <a:pPr algn="just">
              <a:buClrTx/>
            </a:pPr>
            <a:r>
              <a:rPr lang="en-US" sz="2000" dirty="0">
                <a:solidFill>
                  <a:schemeClr val="tx1"/>
                </a:solidFill>
                <a:latin typeface="+mn-lt"/>
              </a:rPr>
              <a:t> </a:t>
            </a:r>
            <a:r>
              <a:rPr lang="en-US" sz="2000" b="1" dirty="0">
                <a:solidFill>
                  <a:schemeClr val="tx1"/>
                </a:solidFill>
                <a:latin typeface="+mn-lt"/>
              </a:rPr>
              <a:t>Opportunities: </a:t>
            </a:r>
            <a:r>
              <a:rPr lang="en-US" sz="2000" dirty="0">
                <a:solidFill>
                  <a:schemeClr val="tx1"/>
                </a:solidFill>
                <a:latin typeface="+mn-lt"/>
              </a:rPr>
              <a:t>What opportunities exist? These might come from the </a:t>
            </a:r>
            <a:r>
              <a:rPr lang="en-US" sz="2000" b="1" dirty="0">
                <a:solidFill>
                  <a:srgbClr val="FF0000"/>
                </a:solidFill>
                <a:latin typeface="+mn-lt"/>
              </a:rPr>
              <a:t>PESTLE</a:t>
            </a:r>
            <a:r>
              <a:rPr lang="en-US" sz="2000" dirty="0">
                <a:solidFill>
                  <a:schemeClr val="tx1"/>
                </a:solidFill>
                <a:latin typeface="+mn-lt"/>
              </a:rPr>
              <a:t> analysis.</a:t>
            </a:r>
          </a:p>
          <a:p>
            <a:pPr algn="just">
              <a:buClrTx/>
            </a:pPr>
            <a:r>
              <a:rPr lang="en-US" sz="2000" dirty="0">
                <a:solidFill>
                  <a:schemeClr val="tx1"/>
                </a:solidFill>
                <a:latin typeface="+mn-lt"/>
              </a:rPr>
              <a:t> </a:t>
            </a:r>
            <a:r>
              <a:rPr lang="en-US" sz="2000" b="1" dirty="0">
                <a:solidFill>
                  <a:schemeClr val="tx1"/>
                </a:solidFill>
                <a:latin typeface="+mn-lt"/>
              </a:rPr>
              <a:t>Threats:  </a:t>
            </a:r>
            <a:r>
              <a:rPr lang="en-US" sz="2000" dirty="0">
                <a:solidFill>
                  <a:schemeClr val="tx1"/>
                </a:solidFill>
                <a:latin typeface="+mn-lt"/>
              </a:rPr>
              <a:t>What threats are there to your organization related to energy use? E.G rising energy costs. These might come from </a:t>
            </a:r>
            <a:r>
              <a:rPr lang="en-US" sz="2000" b="1" dirty="0">
                <a:solidFill>
                  <a:srgbClr val="FF0000"/>
                </a:solidFill>
                <a:latin typeface="+mn-lt"/>
              </a:rPr>
              <a:t>PESTLE</a:t>
            </a:r>
            <a:r>
              <a:rPr lang="en-US" sz="2000" dirty="0">
                <a:solidFill>
                  <a:schemeClr val="tx1"/>
                </a:solidFill>
                <a:latin typeface="+mn-lt"/>
              </a:rPr>
              <a:t> analysis.</a:t>
            </a:r>
            <a:r>
              <a:rPr lang="en-US" altLang="en-US" sz="2000" dirty="0">
                <a:solidFill>
                  <a:schemeClr val="tx1"/>
                </a:solidFill>
                <a:latin typeface="+mn-lt"/>
                <a:cs typeface="Times New Roman" panose="02020603050405020304" pitchFamily="18" charset="0"/>
              </a:rPr>
              <a:t>.</a:t>
            </a:r>
            <a:endParaRPr lang="en-US" sz="2000" dirty="0">
              <a:solidFill>
                <a:schemeClr val="tx1"/>
              </a:solidFill>
              <a:latin typeface="+mn-lt"/>
            </a:endParaRPr>
          </a:p>
        </p:txBody>
      </p:sp>
    </p:spTree>
    <p:extLst>
      <p:ext uri="{BB962C8B-B14F-4D97-AF65-F5344CB8AC3E}">
        <p14:creationId xmlns:p14="http://schemas.microsoft.com/office/powerpoint/2010/main" val="1298962136"/>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MD 4- Current and potential of EE in paper and pulp</Template>
  <TotalTime>15278</TotalTime>
  <Words>3355</Words>
  <Application>Microsoft Macintosh PowerPoint</Application>
  <PresentationFormat>Widescreen</PresentationFormat>
  <Paragraphs>398</Paragraphs>
  <Slides>50</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50</vt:i4>
      </vt:variant>
    </vt:vector>
  </HeadingPairs>
  <TitlesOfParts>
    <vt:vector size="58" baseType="lpstr">
      <vt:lpstr>Calibri</vt:lpstr>
      <vt:lpstr>Fira Sans Extra Condensed</vt:lpstr>
      <vt:lpstr>Noto Sans</vt:lpstr>
      <vt:lpstr>Wingdings</vt:lpstr>
      <vt:lpstr>ヒラギノ角ゴ Pro W3</vt:lpstr>
      <vt:lpstr>Roboto</vt:lpstr>
      <vt:lpstr>arial</vt:lpstr>
      <vt:lpstr>Energy Saving Infographics by Slidesgo</vt:lpstr>
      <vt:lpstr>TRAINING PROGRAMME  FOR INDUSTRIAL ENTERPRISEs</vt:lpstr>
      <vt:lpstr>Target</vt:lpstr>
      <vt:lpstr>PowerPoint Presentation</vt:lpstr>
      <vt:lpstr>1. Development of documentation for the EMS</vt:lpstr>
      <vt:lpstr>Procedures/ necessary work instructions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Presentation the case study about company energy policy</vt:lpstr>
      <vt:lpstr>PowerPoint Presentation</vt:lpstr>
      <vt:lpstr>PowerPoint Presentation</vt:lpstr>
      <vt:lpstr>PowerPoint Presentation</vt:lpstr>
      <vt:lpstr>PowerPoint Presentation</vt:lpstr>
      <vt:lpstr>PowerPoint Presentation</vt:lpstr>
      <vt:lpstr>Presentation of the case study about the decision to establish an energy management team</vt:lpstr>
      <vt:lpstr>Part 2: Planning</vt:lpstr>
      <vt:lpstr>PowerPoint Presentation</vt:lpstr>
      <vt:lpstr>PowerPoint Presentation</vt:lpstr>
      <vt:lpstr>PowerPoint Presentation</vt:lpstr>
      <vt:lpstr>PowerPoint Presentation</vt:lpstr>
      <vt:lpstr>Risks and opportunities</vt:lpstr>
      <vt:lpstr>Objectives and implementation plan</vt:lpstr>
      <vt:lpstr>Presentation of energy targets and annual target implementation plan of a typical company</vt:lpstr>
      <vt:lpstr>PowerPoint Presentation</vt:lpstr>
      <vt:lpstr>6.4. Energy performance indicator</vt:lpstr>
      <vt:lpstr> 6.6. Planning for collection of energy data</vt:lpstr>
      <vt:lpstr>PowerPoint Presentation</vt:lpstr>
      <vt:lpstr>Presentation of the company's energy review report</vt:lpstr>
      <vt:lpstr>Presentation of the company's data collection and analysis guidelines</vt:lpstr>
      <vt:lpstr>Present methods of analyzing and evaluating the Company's energy consumption.</vt:lpstr>
      <vt:lpstr>Part 3. Support, implement</vt:lpstr>
      <vt:lpstr>PowerPoint Presentation</vt:lpstr>
      <vt:lpstr>PowerPoint Presentation</vt:lpstr>
      <vt:lpstr>PowerPoint Presentation</vt:lpstr>
      <vt:lpstr>PowerPoint Presentation</vt:lpstr>
      <vt:lpstr>Presenting the company's energy management process</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823417-Nguyễn Mạnh Hùng</cp:lastModifiedBy>
  <cp:revision>614</cp:revision>
  <cp:lastPrinted>2021-09-18T14:13:18Z</cp:lastPrinted>
  <dcterms:created xsi:type="dcterms:W3CDTF">2010-03-01T03:06:52Z</dcterms:created>
  <dcterms:modified xsi:type="dcterms:W3CDTF">2025-05-07T03:08:18Z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1854667</vt:lpwstr>
  </property>
  <property fmtid="{D5CDD505-2E9C-101B-9397-08002B2CF9AE}" name="NXPowerLiteSettings" pid="3">
    <vt:lpwstr>F7000400038000</vt:lpwstr>
  </property>
  <property fmtid="{D5CDD505-2E9C-101B-9397-08002B2CF9AE}" name="NXPowerLiteVersion" pid="4">
    <vt:lpwstr>S11.0.1</vt:lpwstr>
  </property>
</Properties>
</file>