
<file path=[Content_Types].xml><?xml version="1.0" encoding="utf-8"?>
<Types xmlns="http://schemas.openxmlformats.org/package/2006/content-types">
  <Default ContentType="application/vnd.openxmlformats-officedocument.oleObject" Extension="bin"/>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vnd.ms-photo" Extension="wdp"/>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ms-powerpoint.comments+xml" PartName="/ppt/comments/modernComment_102_0.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ms-powerpoint.comments+xml" PartName="/ppt/comments/modernComment_10F_0.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ms-powerpoint.comments+xml" PartName="/ppt/comments/modernComment_2CD_261A02CB.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ms-powerpoint.revisioninfo+xml" PartName="/ppt/revisionInfo.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9" r:id="rId1"/>
    <p:sldMasterId id="2147483671" r:id="rId2"/>
  </p:sldMasterIdLst>
  <p:notesMasterIdLst>
    <p:notesMasterId r:id="rId28"/>
  </p:notesMasterIdLst>
  <p:handoutMasterIdLst>
    <p:handoutMasterId r:id="rId29"/>
  </p:handoutMasterIdLst>
  <p:sldIdLst>
    <p:sldId id="724" r:id="rId3"/>
    <p:sldId id="305" r:id="rId4"/>
    <p:sldId id="295" r:id="rId5"/>
    <p:sldId id="258" r:id="rId6"/>
    <p:sldId id="260" r:id="rId7"/>
    <p:sldId id="290" r:id="rId8"/>
    <p:sldId id="263" r:id="rId9"/>
    <p:sldId id="264" r:id="rId10"/>
    <p:sldId id="271" r:id="rId11"/>
    <p:sldId id="296" r:id="rId12"/>
    <p:sldId id="298" r:id="rId13"/>
    <p:sldId id="299" r:id="rId14"/>
    <p:sldId id="297" r:id="rId15"/>
    <p:sldId id="301" r:id="rId16"/>
    <p:sldId id="300" r:id="rId17"/>
    <p:sldId id="302" r:id="rId18"/>
    <p:sldId id="285" r:id="rId19"/>
    <p:sldId id="284" r:id="rId20"/>
    <p:sldId id="716" r:id="rId21"/>
    <p:sldId id="722" r:id="rId22"/>
    <p:sldId id="303" r:id="rId23"/>
    <p:sldId id="717" r:id="rId24"/>
    <p:sldId id="718" r:id="rId25"/>
    <p:sldId id="719" r:id="rId26"/>
    <p:sldId id="723" r:id="rId27"/>
  </p:sldIdLst>
  <p:sldSz cx="12192000" cy="6858000"/>
  <p:notesSz cx="6858000" cy="9144000"/>
  <p:embeddedFontLst>
    <p:embeddedFont>
      <p:font typeface="Fira Sans Extra Condensed" panose="020F0502020204030204" pitchFamily="34" charset="0"/>
      <p:regular r:id="rId30"/>
      <p:bold r:id="rId31"/>
      <p:italic r:id="rId32"/>
      <p:boldItalic r:id="rId33"/>
    </p:embeddedFont>
    <p:embeddedFont>
      <p:font typeface="Montserrat Bold" pitchFamily="2" charset="77"/>
      <p:bold r:id="rId34"/>
    </p:embeddedFont>
    <p:embeddedFont>
      <p:font typeface="Roboto" panose="02000000000000000000" pitchFamily="2"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7CE1DD-17D7-00C8-845C-65009CFA17E7}" name="Hà Quang Thịnh" initials="" userId="S::thinh.haquang@hust.edu.vn::1cf5e5fd-df86-49dc-a73f-83fec480bd5f"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E"/>
    <a:srgbClr val="2E2EFE"/>
    <a:srgbClr val="F0F0F0"/>
    <a:srgbClr val="00A634"/>
    <a:srgbClr val="0070C0"/>
    <a:srgbClr val="F2F2F2"/>
    <a:srgbClr val="00438E"/>
    <a:srgbClr val="149AD8"/>
    <a:srgbClr val="7159A4"/>
    <a:srgbClr val="0B93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ADF342-09F5-40CE-9D05-B27BC17FC2F8}" v="1" dt="2025-03-25T12:29:57.645"/>
  </p1510:revLst>
</p1510:revInfo>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67" autoAdjust="0"/>
    <p:restoredTop sz="90927" autoAdjust="0"/>
  </p:normalViewPr>
  <p:slideViewPr>
    <p:cSldViewPr showGuides="1">
      <p:cViewPr varScale="1">
        <p:scale>
          <a:sx n="116" d="100"/>
          <a:sy n="116" d="100"/>
        </p:scale>
        <p:origin x="360" y="192"/>
      </p:cViewPr>
      <p:guideLst>
        <p:guide orient="horz" pos="2160"/>
        <p:guide pos="3840"/>
      </p:guideLst>
    </p:cSldViewPr>
  </p:slideViewPr>
  <p:notesTextViewPr>
    <p:cViewPr>
      <p:scale>
        <a:sx n="1" d="1"/>
        <a:sy n="1" d="1"/>
      </p:scale>
      <p:origin x="0" y="0"/>
    </p:cViewPr>
  </p:notesTextViewPr>
  <p:sorterViewPr>
    <p:cViewPr>
      <p:scale>
        <a:sx n="100" d="100"/>
        <a:sy n="100" d="100"/>
      </p:scale>
      <p:origin x="0" y="-1968"/>
    </p:cViewPr>
  </p:sorterViewPr>
  <p:notesViewPr>
    <p:cSldViewPr showGuides="1">
      <p:cViewPr varScale="1">
        <p:scale>
          <a:sx n="58" d="100"/>
          <a:sy n="58" d="100"/>
        </p:scale>
        <p:origin x="3317"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s>
</file>

<file path=ppt/comments/modernComment_102_0.xml><?xml version="1.0" encoding="utf-8"?>
<p188:cmLst xmlns:a="http://schemas.openxmlformats.org/drawingml/2006/main" xmlns:r="http://schemas.openxmlformats.org/officeDocument/2006/relationships" xmlns:p188="http://schemas.microsoft.com/office/powerpoint/2018/8/main">
  <p188:cm id="{F9E3BEDE-31B7-41EB-AA11-A59680C04DDE}" authorId="{382977E8-7337-0E45-A259-40AB65035B46}" created="2025-03-25T12:24:21.622">
    <ac:deMkLst xmlns:ac="http://schemas.microsoft.com/office/drawing/2013/main/command">
      <pc:docMk xmlns:pc="http://schemas.microsoft.com/office/powerpoint/2013/main/command"/>
      <pc:sldMk xmlns:pc="http://schemas.microsoft.com/office/powerpoint/2013/main/command" cId="0" sldId="258"/>
      <ac:picMk id="18436" creationId="{CA8F8717-FE8B-F19C-BF3A-261E6A9DBDE6}"/>
    </ac:deMkLst>
    <p188:replyLst>
      <p188:reply id="{7515D30E-F737-45FB-8D86-C781D31CD7B1}" authorId="{AC7CE1DD-17D7-00C8-845C-65009CFA17E7}" created="2025-05-08T11:10:04.400">
        <p188:txBody>
          <a:bodyPr/>
          <a:lstStyle/>
          <a:p>
            <a:r>
              <a:rPr lang="en-US"/>
              <a:t>done</a:t>
            </a:r>
          </a:p>
        </p188:txBody>
      </p188:reply>
    </p188:replyLst>
    <p188:txBody>
      <a:bodyPr/>
      <a:lstStyle/>
      <a:p>
        <a:r>
          <a:rPr lang="en-US"/>
          <a:t>The figure should have some text similar to the figure or defining what the numbers 1 to 10 mean.m</a:t>
        </a:r>
      </a:p>
    </p188:txBody>
  </p188:cm>
</p188:cmLst>
</file>

<file path=ppt/comments/modernComment_10F_0.xml><?xml version="1.0" encoding="utf-8"?>
<p188:cmLst xmlns:a="http://schemas.openxmlformats.org/drawingml/2006/main" xmlns:r="http://schemas.openxmlformats.org/officeDocument/2006/relationships" xmlns:p188="http://schemas.microsoft.com/office/powerpoint/2018/8/main">
  <p188:cm id="{D1657738-836E-40F8-9ADD-A4F89D0EF193}" authorId="{382977E8-7337-0E45-A259-40AB65035B46}" created="2025-03-25T12:36:35.300">
    <ac:txMkLst xmlns:ac="http://schemas.microsoft.com/office/drawing/2013/main/command">
      <pc:docMk xmlns:pc="http://schemas.microsoft.com/office/powerpoint/2013/main/command"/>
      <pc:sldMk xmlns:pc="http://schemas.microsoft.com/office/powerpoint/2013/main/command" cId="0" sldId="271"/>
      <ac:spMk id="22530" creationId="{A8A6263C-E2E5-8F3F-0F88-EF0E4A7A5454}"/>
      <ac:txMk cp="0" len="47">
        <ac:context len="48" hash="2339208825"/>
      </ac:txMk>
    </ac:txMkLst>
    <p188:pos x="10038945" y="237990"/>
    <p188:txBody>
      <a:bodyPr/>
      <a:lstStyle/>
      <a:p>
        <a:r>
          <a:rPr lang="en-US"/>
          <a:t>Good suggestions and well-summarized</a:t>
        </a:r>
      </a:p>
    </p188:txBody>
  </p188:cm>
</p188:cmLst>
</file>

<file path=ppt/comments/modernComment_2CD_261A02CB.xml><?xml version="1.0" encoding="utf-8"?>
<p188:cmLst xmlns:a="http://schemas.openxmlformats.org/drawingml/2006/main" xmlns:r="http://schemas.openxmlformats.org/officeDocument/2006/relationships" xmlns:p188="http://schemas.microsoft.com/office/powerpoint/2018/8/main">
  <p188:cm id="{54D078D4-AD23-4CB9-9008-3A81AF1743E5}" authorId="{382977E8-7337-0E45-A259-40AB65035B46}" created="2025-03-25T12:28:21.385">
    <ac:deMkLst xmlns:ac="http://schemas.microsoft.com/office/drawing/2013/main/command">
      <pc:docMk xmlns:pc="http://schemas.microsoft.com/office/powerpoint/2013/main/command"/>
      <pc:sldMk xmlns:pc="http://schemas.microsoft.com/office/powerpoint/2013/main/command" cId="639238859" sldId="717"/>
      <ac:spMk id="91139" creationId="{78341742-5803-7651-ED15-B02390C3D28D}"/>
    </ac:deMkLst>
    <p188:txBody>
      <a:bodyPr/>
      <a:lstStyle/>
      <a:p>
        <a:r>
          <a:rPr lang="en-US"/>
          <a:t>Should add the statement that the load is variable - otherwise a VFD would not be effective.</a:t>
        </a:r>
      </a:p>
    </p188:txBody>
  </p188:cm>
  <p188:cm id="{09501400-1910-468F-9088-06C5DD6483E9}" authorId="{382977E8-7337-0E45-A259-40AB65035B46}" created="2025-03-25T12:29:35.572">
    <ac:txMkLst xmlns:ac="http://schemas.microsoft.com/office/drawing/2013/main/command">
      <pc:docMk xmlns:pc="http://schemas.microsoft.com/office/powerpoint/2013/main/command"/>
      <pc:sldMk xmlns:pc="http://schemas.microsoft.com/office/powerpoint/2013/main/command" cId="639238859" sldId="717"/>
      <ac:spMk id="27650" creationId="{319FBD86-0449-7DDB-A801-7F2FA53EA2DD}"/>
      <ac:txMk cp="0" len="7">
        <ac:context len="9" hash="1436627865"/>
      </ac:txMk>
    </ac:txMkLst>
    <p188:pos x="6859065" y="276498"/>
    <p188:txBody>
      <a:bodyPr/>
      <a:lstStyle/>
      <a:p>
        <a:r>
          <a:rPr lang="en-US"/>
          <a:t>Good example.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B6FBC3-E50A-4F58-B6A1-D148DA1F68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039863-04C0-4B22-A824-0BE2724195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D8E957-D915-42DC-87EA-EAC37E42D8A7}" type="datetimeFigureOut">
              <a:rPr lang="en-US" smtClean="0"/>
              <a:t>5/9/25</a:t>
            </a:fld>
            <a:endParaRPr lang="en-US"/>
          </a:p>
        </p:txBody>
      </p:sp>
      <p:sp>
        <p:nvSpPr>
          <p:cNvPr id="4" name="Footer Placeholder 3">
            <a:extLst>
              <a:ext uri="{FF2B5EF4-FFF2-40B4-BE49-F238E27FC236}">
                <a16:creationId xmlns:a16="http://schemas.microsoft.com/office/drawing/2014/main" id="{DD0729D2-3C88-4880-9BC8-E6946C88B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0FC6CC2-51DE-412E-A7E1-41D4D44967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62606E-94A5-4699-AF7D-7E9600B43830}" type="slidenum">
              <a:rPr lang="en-US" smtClean="0"/>
              <a:t>‹#›</a:t>
            </a:fld>
            <a:endParaRPr lang="en-US"/>
          </a:p>
        </p:txBody>
      </p:sp>
    </p:spTree>
    <p:extLst>
      <p:ext uri="{BB962C8B-B14F-4D97-AF65-F5344CB8AC3E}">
        <p14:creationId xmlns:p14="http://schemas.microsoft.com/office/powerpoint/2010/main" val="50057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75BAF9-0B1D-4B8F-9B70-82DA2FF62AAB}" type="datetimeFigureOut">
              <a:rPr lang="en-US" smtClean="0"/>
              <a:t>5/9/25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270C4-5166-4AC5-86A0-5BCB4425EB66}" type="slidenum">
              <a:rPr lang="en-US" smtClean="0"/>
              <a:t>‹#›</a:t>
            </a:fld>
            <a:endParaRPr lang="en-US"/>
          </a:p>
        </p:txBody>
      </p:sp>
    </p:spTree>
    <p:extLst>
      <p:ext uri="{BB962C8B-B14F-4D97-AF65-F5344CB8AC3E}">
        <p14:creationId xmlns:p14="http://schemas.microsoft.com/office/powerpoint/2010/main" val="2787933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45916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DF289655-9225-45E0-879E-16A69D19A4E2}"/>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81923" name="Notes Placeholder 2">
            <a:extLst>
              <a:ext uri="{FF2B5EF4-FFF2-40B4-BE49-F238E27FC236}">
                <a16:creationId xmlns:a16="http://schemas.microsoft.com/office/drawing/2014/main" id="{FDE90434-49AC-5A11-000B-762C769C4162}"/>
              </a:ext>
            </a:extLst>
          </p:cNvPr>
          <p:cNvSpPr>
            <a:spLocks noGrp="1"/>
          </p:cNvSpPr>
          <p:nvPr>
            <p:ph type="body" idx="1"/>
          </p:nvPr>
        </p:nvSpPr>
        <p:spPr/>
        <p:txBody>
          <a:bodyPr lIns="89867" tIns="44934" rIns="89867" bIns="44934"/>
          <a:lstStyle/>
          <a:p>
            <a:r>
              <a:rPr lang="en-US" altLang="en-US" sz="1000"/>
              <a:t>Điểm làm việc A của bơm/quạt phụ thuộc vào hệ thống đường ống: là điểm giao nhau giữa đường đặc tính H của bơm và đường đặc tính Hô của ống (của hệ thống). </a:t>
            </a:r>
            <a:endParaRPr lang="en-US" altLang="en-US" sz="1000">
              <a:sym typeface="Symbol" panose="05050102010706020507" pitchFamily="18" charset="2"/>
            </a:endParaRPr>
          </a:p>
          <a:p>
            <a:pPr>
              <a:buFont typeface="Wingdings" panose="05000000000000000000" pitchFamily="2" charset="2"/>
              <a:buNone/>
            </a:pPr>
            <a:r>
              <a:rPr lang="en-US" altLang="en-US" sz="1000"/>
              <a:t>Để xác định điểm làm vệc cần phải biết đường đặc tính ống. </a:t>
            </a:r>
          </a:p>
          <a:p>
            <a:r>
              <a:rPr lang="en-US" altLang="en-US" sz="1000"/>
              <a:t>Đặc tính ống (Hô) thể hiện mối quan hệ giữa lưu lượng và trở lực gây ra trên ống. </a:t>
            </a:r>
          </a:p>
          <a:p>
            <a:r>
              <a:rPr lang="en-US" altLang="en-US" sz="1000"/>
              <a:t>Phương pháp xác định đường Hô bằng thực nghiệm:</a:t>
            </a:r>
          </a:p>
          <a:p>
            <a:pPr lvl="1"/>
            <a:r>
              <a:rPr lang="en-US" altLang="en-US" sz="1000"/>
              <a:t> Xác định cột áp bơm bằng chân không kế và áp kế đặt trước và sau bơm.</a:t>
            </a:r>
          </a:p>
          <a:p>
            <a:pPr lvl="1"/>
            <a:r>
              <a:rPr lang="en-US" altLang="en-US" sz="1000"/>
              <a:t> Xác định lưu lượng qua bơm bằng lưu lượng kế.</a:t>
            </a:r>
          </a:p>
          <a:p>
            <a:pPr lvl="1"/>
            <a:r>
              <a:rPr lang="en-US" altLang="en-US" sz="1000">
                <a:sym typeface="Symbol" panose="05050102010706020507" pitchFamily="18" charset="2"/>
              </a:rPr>
              <a:t>Thay đổi tốc độ quay bơm từ không đến tốc độ định mức, ghi nhận lại giá trị cột áp và lưu lượng tại các tốc độ khác nhau, từ đó vẽ được đặc tính ống. </a:t>
            </a:r>
          </a:p>
          <a:p>
            <a:r>
              <a:rPr lang="en-US" altLang="en-US" sz="1000"/>
              <a:t>Thực tế không cần xác định tòan bộ đuờng đặc tính ống, mà mục đích là xác định điểm làm việc A: Khi đã có đường đặc tính cơ bản thì nếu biết 1 trong 2 thông số cột áp hoặc lưu lượng sẽ xác định được điểm A và từ đó suy ra các thông số còn lại. </a:t>
            </a:r>
            <a:endParaRPr lang="en-US" altLang="en-US" sz="1000">
              <a:sym typeface="Symbol" panose="05050102010706020507" pitchFamily="18" charset="2"/>
            </a:endParaRPr>
          </a:p>
          <a:p>
            <a:r>
              <a:rPr lang="en-US" altLang="en-US" sz="1000"/>
              <a:t>Đánh giá điểm làm việc của bơm:</a:t>
            </a:r>
          </a:p>
          <a:p>
            <a:pPr lvl="1"/>
            <a:r>
              <a:rPr lang="en-US" altLang="en-US" sz="1000"/>
              <a:t>Một hệ thống hiệu quả phải có điểm làm việc A nằm trong vùng có hiệu suất cao.</a:t>
            </a:r>
          </a:p>
          <a:p>
            <a:pPr lvl="1"/>
            <a:r>
              <a:rPr lang="en-US" altLang="en-US" sz="1000"/>
              <a:t>Sau khi xác định điểm làm việc có thể đánh giá hiệu quả hoạt động của bơm, cụ thể nếu hiệu suất bơm </a:t>
            </a:r>
            <a:r>
              <a:rPr lang="en-US" altLang="en-US" sz="1000">
                <a:sym typeface="Symbol" panose="05050102010706020507" pitchFamily="18" charset="2"/>
              </a:rPr>
              <a:t> </a:t>
            </a:r>
            <a:r>
              <a:rPr lang="en-US" altLang="en-US" sz="1000"/>
              <a:t>nằm ngoài giá trị </a:t>
            </a:r>
            <a:r>
              <a:rPr lang="en-US" altLang="en-US" sz="1000">
                <a:sym typeface="Symbol" panose="05050102010706020507" pitchFamily="18" charset="2"/>
              </a:rPr>
              <a:t></a:t>
            </a:r>
            <a:r>
              <a:rPr lang="en-US" altLang="en-US" sz="1000" baseline="-25000">
                <a:sym typeface="Symbol" panose="05050102010706020507" pitchFamily="18" charset="2"/>
              </a:rPr>
              <a:t>max</a:t>
            </a:r>
            <a:r>
              <a:rPr lang="en-US" altLang="en-US" sz="1000">
                <a:sym typeface="Symbol" panose="05050102010706020507" pitchFamily="18" charset="2"/>
              </a:rPr>
              <a:t> </a:t>
            </a:r>
            <a:r>
              <a:rPr lang="en-US" altLang="en-US" sz="1000" u="sng">
                <a:sym typeface="Symbol" panose="05050102010706020507" pitchFamily="18" charset="2"/>
              </a:rPr>
              <a:t>+</a:t>
            </a:r>
            <a:r>
              <a:rPr lang="en-US" altLang="en-US" sz="1000"/>
              <a:t> 7% (hoặc </a:t>
            </a:r>
            <a:r>
              <a:rPr lang="en-US" altLang="en-US" sz="1000">
                <a:sym typeface="Symbol" panose="05050102010706020507" pitchFamily="18" charset="2"/>
              </a:rPr>
              <a:t> </a:t>
            </a:r>
            <a:r>
              <a:rPr lang="en-US" altLang="en-US" sz="1000" u="sng">
                <a:sym typeface="Symbol" panose="05050102010706020507" pitchFamily="18" charset="2"/>
              </a:rPr>
              <a:t>&lt;</a:t>
            </a:r>
            <a:r>
              <a:rPr lang="en-US" altLang="en-US" sz="1000">
                <a:sym typeface="Symbol" panose="05050102010706020507" pitchFamily="18" charset="2"/>
              </a:rPr>
              <a:t> 0,8</a:t>
            </a:r>
            <a:r>
              <a:rPr lang="en-US" altLang="en-US" sz="1000" baseline="-25000">
                <a:sym typeface="Symbol" panose="05050102010706020507" pitchFamily="18" charset="2"/>
              </a:rPr>
              <a:t>max</a:t>
            </a:r>
            <a:r>
              <a:rPr lang="en-US" altLang="en-US" sz="1000"/>
              <a:t>) thì bơm sẽ hoạt động ngoài vùng tối ưu và càng xa vùng này bơm hoạt động càng kém hiệu quả.</a:t>
            </a:r>
          </a:p>
          <a:p>
            <a:r>
              <a:rPr lang="en-US" altLang="en-US" sz="1000" b="1">
                <a:sym typeface="Symbol" panose="05050102010706020507" pitchFamily="18" charset="2"/>
              </a:rPr>
              <a:t>Lưu ý:</a:t>
            </a:r>
            <a:r>
              <a:rPr lang="en-US" altLang="en-US" sz="1000">
                <a:sym typeface="Symbol" panose="05050102010706020507" pitchFamily="18" charset="2"/>
              </a:rPr>
              <a:t> Việc thay đổi đường ống trong hệ thống  xảy ra khá thường xuyên (ví dụ dùng các van điều chỉnh) thì đường đặc tính ống sẽ thay đổi. Khi này điểm A sẽ thay đổi theo tương ứng.</a:t>
            </a:r>
          </a:p>
          <a:p>
            <a:endParaRPr lang="en-US" altLang="en-US" sz="1000"/>
          </a:p>
          <a:p>
            <a:endParaRPr lang="en-US" altLang="en-US" sz="1000"/>
          </a:p>
        </p:txBody>
      </p:sp>
      <p:sp>
        <p:nvSpPr>
          <p:cNvPr id="4" name="Slide Number Placeholder 3">
            <a:extLst>
              <a:ext uri="{FF2B5EF4-FFF2-40B4-BE49-F238E27FC236}">
                <a16:creationId xmlns:a16="http://schemas.microsoft.com/office/drawing/2014/main" id="{730378CD-63D8-B8B9-5E9B-EB4312EAD24F}"/>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E62E8F6F-E512-4C67-BE70-13E3119B4D9F}" type="slidenum">
              <a:rPr lang="en-US" altLang="en-US" sz="1200">
                <a:latin typeface="Calibri" panose="020F0502020204030204" pitchFamily="34" charset="0"/>
                <a:cs typeface="Arial" panose="020B0604020202020204" pitchFamily="34" charset="0"/>
              </a:rPr>
              <a:pPr algn="r" eaLnBrk="1" hangingPunct="1"/>
              <a:t>11</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CED86E1D-A03D-D32C-200A-2B47099392CB}"/>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83971" name="Notes Placeholder 2">
            <a:extLst>
              <a:ext uri="{FF2B5EF4-FFF2-40B4-BE49-F238E27FC236}">
                <a16:creationId xmlns:a16="http://schemas.microsoft.com/office/drawing/2014/main" id="{ADDBFD94-F933-46E6-37EC-7ECD9BFBFDDD}"/>
              </a:ext>
            </a:extLst>
          </p:cNvPr>
          <p:cNvSpPr>
            <a:spLocks noGrp="1"/>
          </p:cNvSpPr>
          <p:nvPr>
            <p:ph type="body" idx="1"/>
          </p:nvPr>
        </p:nvSpPr>
        <p:spPr/>
        <p:txBody>
          <a:bodyPr lIns="89867" tIns="44934" rIns="89867" bIns="44934"/>
          <a:lstStyle/>
          <a:p>
            <a:r>
              <a:rPr lang="en-US" altLang="en-US"/>
              <a:t>Tình huống đặt ra: Hai bơm khác nhau (có đặc tính bơm, đặc tính công suất, đặc tính hiệu suất khác nhau) đặt trong cùng HT ống (đặc tính ống không đổi) với yêu cầu cùng cung cấp lưu lượng Q và cột áp H.</a:t>
            </a:r>
          </a:p>
          <a:p>
            <a:r>
              <a:rPr lang="en-US" altLang="en-US"/>
              <a:t>Cách tính tiết kiệm:</a:t>
            </a:r>
          </a:p>
          <a:p>
            <a:pPr lvl="1"/>
            <a:r>
              <a:rPr lang="en-US" altLang="en-US"/>
              <a:t>Trường hợp 1 (hình 1): bơm 1 có điểm làm việc A, có</a:t>
            </a:r>
          </a:p>
          <a:p>
            <a:pPr lvl="2"/>
            <a:r>
              <a:rPr lang="en-US" altLang="en-US">
                <a:latin typeface="Arial" panose="020B0604020202020204" pitchFamily="34" charset="0"/>
              </a:rPr>
              <a:t>N</a:t>
            </a:r>
            <a:r>
              <a:rPr lang="en-US" altLang="en-US" baseline="-25000">
                <a:latin typeface="Arial" panose="020B0604020202020204" pitchFamily="34" charset="0"/>
              </a:rPr>
              <a:t>1</a:t>
            </a:r>
            <a:r>
              <a:rPr lang="en-US" altLang="en-US">
                <a:latin typeface="Arial" panose="020B0604020202020204" pitchFamily="34" charset="0"/>
              </a:rPr>
              <a:t> = 11 kW</a:t>
            </a:r>
          </a:p>
          <a:p>
            <a:pPr lvl="2"/>
            <a:r>
              <a:rPr lang="en-US" altLang="en-US">
                <a:latin typeface="Arial" panose="020B0604020202020204" pitchFamily="34" charset="0"/>
                <a:sym typeface="Symbol" panose="05050102010706020507" pitchFamily="18" charset="2"/>
              </a:rPr>
              <a:t></a:t>
            </a:r>
            <a:r>
              <a:rPr lang="en-US" altLang="en-US" baseline="-25000">
                <a:latin typeface="Arial" panose="020B0604020202020204" pitchFamily="34" charset="0"/>
              </a:rPr>
              <a:t>1</a:t>
            </a:r>
            <a:r>
              <a:rPr lang="en-US" altLang="en-US">
                <a:latin typeface="Arial" panose="020B0604020202020204" pitchFamily="34" charset="0"/>
              </a:rPr>
              <a:t> = 0.6.</a:t>
            </a:r>
          </a:p>
          <a:p>
            <a:pPr lvl="1"/>
            <a:r>
              <a:rPr lang="en-US" altLang="en-US"/>
              <a:t>Trường hợp 2 (hình 2): thay thế bằng bơm 2 có điểm làm việc A’, có</a:t>
            </a:r>
          </a:p>
          <a:p>
            <a:pPr lvl="2"/>
            <a:r>
              <a:rPr lang="en-US" altLang="en-US">
                <a:latin typeface="Arial" panose="020B0604020202020204" pitchFamily="34" charset="0"/>
                <a:sym typeface="Symbol" panose="05050102010706020507" pitchFamily="18" charset="2"/>
              </a:rPr>
              <a:t></a:t>
            </a:r>
            <a:r>
              <a:rPr lang="en-US" altLang="en-US">
                <a:latin typeface="Arial" panose="020B0604020202020204" pitchFamily="34" charset="0"/>
              </a:rPr>
              <a:t>2 = 0.8, </a:t>
            </a:r>
          </a:p>
          <a:p>
            <a:pPr lvl="2"/>
            <a:r>
              <a:rPr lang="en-US" altLang="en-US">
                <a:latin typeface="Arial" panose="020B0604020202020204" pitchFamily="34" charset="0"/>
              </a:rPr>
              <a:t>Công suất bơm 2 khi này là N</a:t>
            </a:r>
            <a:r>
              <a:rPr lang="en-US" altLang="en-US" baseline="-25000">
                <a:latin typeface="Arial" panose="020B0604020202020204" pitchFamily="34" charset="0"/>
              </a:rPr>
              <a:t>2</a:t>
            </a:r>
            <a:r>
              <a:rPr lang="en-US" altLang="en-US">
                <a:latin typeface="Arial" panose="020B0604020202020204" pitchFamily="34" charset="0"/>
              </a:rPr>
              <a:t> = N</a:t>
            </a:r>
            <a:r>
              <a:rPr lang="en-US" altLang="en-US" baseline="-25000">
                <a:latin typeface="Arial" panose="020B0604020202020204" pitchFamily="34" charset="0"/>
              </a:rPr>
              <a:t>1</a:t>
            </a:r>
            <a:r>
              <a:rPr lang="en-US" altLang="en-US">
                <a:latin typeface="Arial" panose="020B0604020202020204" pitchFamily="34" charset="0"/>
              </a:rPr>
              <a:t> * (</a:t>
            </a:r>
            <a:r>
              <a:rPr lang="en-US" altLang="en-US">
                <a:latin typeface="Arial" panose="020B0604020202020204" pitchFamily="34" charset="0"/>
                <a:sym typeface="Symbol" panose="05050102010706020507" pitchFamily="18" charset="2"/>
              </a:rPr>
              <a:t></a:t>
            </a:r>
            <a:r>
              <a:rPr lang="en-US" altLang="en-US" baseline="-25000">
                <a:latin typeface="Arial" panose="020B0604020202020204" pitchFamily="34" charset="0"/>
              </a:rPr>
              <a:t>1</a:t>
            </a:r>
            <a:r>
              <a:rPr lang="en-US" altLang="en-US">
                <a:latin typeface="Arial" panose="020B0604020202020204" pitchFamily="34" charset="0"/>
              </a:rPr>
              <a:t>/</a:t>
            </a:r>
            <a:r>
              <a:rPr lang="en-US" altLang="en-US">
                <a:latin typeface="Arial" panose="020B0604020202020204" pitchFamily="34" charset="0"/>
                <a:sym typeface="Symbol" panose="05050102010706020507" pitchFamily="18" charset="2"/>
              </a:rPr>
              <a:t></a:t>
            </a:r>
            <a:r>
              <a:rPr lang="en-US" altLang="en-US" baseline="-25000">
                <a:latin typeface="Arial" panose="020B0604020202020204" pitchFamily="34" charset="0"/>
              </a:rPr>
              <a:t>2</a:t>
            </a:r>
            <a:r>
              <a:rPr lang="en-US" altLang="en-US">
                <a:latin typeface="Arial" panose="020B0604020202020204" pitchFamily="34" charset="0"/>
              </a:rPr>
              <a:t>) = 8.25 kW</a:t>
            </a:r>
          </a:p>
          <a:p>
            <a:pPr lvl="1"/>
            <a:r>
              <a:rPr lang="en-US" altLang="en-US"/>
              <a:t>Như vậy khi </a:t>
            </a:r>
            <a:r>
              <a:rPr lang="en-US" altLang="en-US">
                <a:sym typeface="Symbol" panose="05050102010706020507" pitchFamily="18" charset="2"/>
              </a:rPr>
              <a:t></a:t>
            </a:r>
            <a:r>
              <a:rPr lang="en-US" altLang="en-US"/>
              <a:t> tăng 33% (=(0.8-0.6)/0.6) thì công suất bơm giảm 25% (=(11-8.25)/11).</a:t>
            </a:r>
          </a:p>
          <a:p>
            <a:pPr lvl="1"/>
            <a:r>
              <a:rPr lang="en-US" altLang="en-US"/>
              <a:t>Năng lượng tiết kiệm tương ứng = (N</a:t>
            </a:r>
            <a:r>
              <a:rPr lang="en-US" altLang="en-US" baseline="-25000"/>
              <a:t>1</a:t>
            </a:r>
            <a:r>
              <a:rPr lang="en-US" altLang="en-US"/>
              <a:t> – N</a:t>
            </a:r>
            <a:r>
              <a:rPr lang="en-US" altLang="en-US" baseline="-25000"/>
              <a:t>2</a:t>
            </a:r>
            <a:r>
              <a:rPr lang="en-US" altLang="en-US"/>
              <a:t>) x thời gian vận hành. </a:t>
            </a:r>
          </a:p>
          <a:p>
            <a:endParaRPr lang="en-US" altLang="en-US">
              <a:sym typeface="Symbol" panose="05050102010706020507" pitchFamily="18" charset="2"/>
            </a:endParaRPr>
          </a:p>
        </p:txBody>
      </p:sp>
      <p:sp>
        <p:nvSpPr>
          <p:cNvPr id="4" name="Slide Number Placeholder 3">
            <a:extLst>
              <a:ext uri="{FF2B5EF4-FFF2-40B4-BE49-F238E27FC236}">
                <a16:creationId xmlns:a16="http://schemas.microsoft.com/office/drawing/2014/main" id="{F9D2A0FF-FB87-D7C2-2387-763C0C7D4F44}"/>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A63CB01-BFCB-4719-9E11-B91B5CA03970}" type="slidenum">
              <a:rPr lang="en-US" altLang="en-US" sz="1200">
                <a:latin typeface="Calibri" panose="020F0502020204030204" pitchFamily="34" charset="0"/>
                <a:cs typeface="Arial" panose="020B0604020202020204" pitchFamily="34" charset="0"/>
              </a:rPr>
              <a:pPr algn="r" eaLnBrk="1" hangingPunct="1"/>
              <a:t>12</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7313E945-5874-E7BB-0357-74332F73E5AC}"/>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79875" name="Notes Placeholder 2">
            <a:extLst>
              <a:ext uri="{FF2B5EF4-FFF2-40B4-BE49-F238E27FC236}">
                <a16:creationId xmlns:a16="http://schemas.microsoft.com/office/drawing/2014/main" id="{8D9310B5-9967-7D64-7EC2-7BC9EC2E5555}"/>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201330E3-E168-A641-2654-FCFEC843E8D8}"/>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819A1A63-9B00-4C6C-A5A5-FF73B76143FA}" type="slidenum">
              <a:rPr lang="en-US" altLang="en-US" sz="1200">
                <a:latin typeface="Calibri" panose="020F0502020204030204" pitchFamily="34" charset="0"/>
              </a:rPr>
              <a:pPr algn="r" eaLnBrk="1" hangingPunct="1"/>
              <a:t>13</a:t>
            </a:fld>
            <a:endParaRPr lang="en-US" altLang="en-US"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706597EF-16EC-6120-0844-13BF59874A2D}"/>
              </a:ext>
            </a:extLst>
          </p:cNvPr>
          <p:cNvSpPr>
            <a:spLocks noGrp="1" noRot="1" noChangeAspect="1" noChangeArrowheads="1" noTextEdit="1"/>
          </p:cNvSpPr>
          <p:nvPr>
            <p:ph type="sldImg"/>
          </p:nvPr>
        </p:nvSpPr>
        <p:spPr>
          <a:ln/>
        </p:spPr>
      </p:sp>
      <p:sp>
        <p:nvSpPr>
          <p:cNvPr id="89091" name="Rectangle 3">
            <a:extLst>
              <a:ext uri="{FF2B5EF4-FFF2-40B4-BE49-F238E27FC236}">
                <a16:creationId xmlns:a16="http://schemas.microsoft.com/office/drawing/2014/main" id="{1B1B52AB-212A-F3E5-E847-DAF86A7E857F}"/>
              </a:ext>
            </a:extLst>
          </p:cNvPr>
          <p:cNvSpPr>
            <a:spLocks noGrp="1" noChangeArrowheads="1"/>
          </p:cNvSpPr>
          <p:nvPr>
            <p:ph type="body" idx="1"/>
          </p:nvPr>
        </p:nvSpPr>
        <p:spPr/>
        <p:txBody>
          <a:bodyPr/>
          <a:lstStyle/>
          <a:p>
            <a:r>
              <a:rPr lang="en-US" altLang="en-US"/>
              <a:t>Khi H &gt;= H</a:t>
            </a:r>
            <a:r>
              <a:rPr lang="en-US" altLang="en-US" baseline="-25000"/>
              <a:t>B</a:t>
            </a:r>
            <a:r>
              <a:rPr lang="en-US" altLang="en-US"/>
              <a:t> cả 2 bơm đều làm việc nhưng lưu lượng HT chỉ bằng lưu lượng của bơm 2, lưu lượng bơm 1 bằng không. Nói cách khác </a:t>
            </a:r>
            <a:r>
              <a:rPr lang="en-US" altLang="en-US">
                <a:sym typeface="Wingdings" panose="05000000000000000000" pitchFamily="2" charset="2"/>
              </a:rPr>
              <a:t>mặc dù cả 2 bơm đều làm việc nhưng bơm 1 có lưu lượng bằng không, như vậy</a:t>
            </a:r>
            <a:r>
              <a:rPr lang="en-US" altLang="en-US" b="1">
                <a:sym typeface="Wingdings" panose="05000000000000000000" pitchFamily="2" charset="2"/>
              </a:rPr>
              <a:t> bơm 2 đã “thổi dạt” bơm 1.</a:t>
            </a:r>
          </a:p>
          <a:p>
            <a:r>
              <a:rPr lang="en-US" altLang="en-US">
                <a:sym typeface="Wingdings" panose="05000000000000000000" pitchFamily="2" charset="2"/>
              </a:rPr>
              <a:t>(Khi đường H</a:t>
            </a:r>
            <a:r>
              <a:rPr lang="en-US" altLang="en-US" baseline="-25000">
                <a:sym typeface="Wingdings" panose="05000000000000000000" pitchFamily="2" charset="2"/>
              </a:rPr>
              <a:t>1 </a:t>
            </a:r>
            <a:r>
              <a:rPr lang="en-US" altLang="en-US">
                <a:sym typeface="Wingdings" panose="05000000000000000000" pitchFamily="2" charset="2"/>
              </a:rPr>
              <a:t>quá thấp hoặc H</a:t>
            </a:r>
            <a:r>
              <a:rPr lang="en-US" altLang="en-US" baseline="-25000">
                <a:sym typeface="Wingdings" panose="05000000000000000000" pitchFamily="2" charset="2"/>
              </a:rPr>
              <a:t>ô </a:t>
            </a:r>
            <a:r>
              <a:rPr lang="en-US" altLang="en-US">
                <a:sym typeface="Wingdings" panose="05000000000000000000" pitchFamily="2" charset="2"/>
              </a:rPr>
              <a:t>quá dốc thì H</a:t>
            </a:r>
            <a:r>
              <a:rPr lang="en-US" altLang="en-US" baseline="-25000">
                <a:sym typeface="Wingdings" panose="05000000000000000000" pitchFamily="2" charset="2"/>
              </a:rPr>
              <a:t>ô </a:t>
            </a:r>
            <a:r>
              <a:rPr lang="en-US" altLang="en-US">
                <a:sym typeface="Wingdings" panose="05000000000000000000" pitchFamily="2" charset="2"/>
              </a:rPr>
              <a:t>sẽ không cắt đường đặc tính chung)</a:t>
            </a:r>
            <a:endParaRPr lang="en-US" altLang="en-US"/>
          </a:p>
          <a:p>
            <a:r>
              <a:rPr lang="en-US" altLang="en-US">
                <a:sym typeface="Wingdings" panose="05000000000000000000" pitchFamily="2" charset="2"/>
              </a:rPr>
              <a:t>Cần ghép các bơm có</a:t>
            </a:r>
            <a:r>
              <a:rPr lang="en-US" altLang="en-US" b="1">
                <a:sym typeface="Wingdings" panose="05000000000000000000" pitchFamily="2" charset="2"/>
              </a:rPr>
              <a:t> </a:t>
            </a:r>
            <a:r>
              <a:rPr lang="en-US" altLang="en-US">
                <a:sym typeface="Wingdings" panose="05000000000000000000" pitchFamily="2" charset="2"/>
              </a:rPr>
              <a:t>đặc tính</a:t>
            </a:r>
            <a:r>
              <a:rPr lang="en-US" altLang="en-US" b="1">
                <a:sym typeface="Wingdings" panose="05000000000000000000" pitchFamily="2" charset="2"/>
              </a:rPr>
              <a:t> </a:t>
            </a:r>
            <a:r>
              <a:rPr lang="en-US" altLang="en-US" b="1" u="sng">
                <a:sym typeface="Wingdings" panose="05000000000000000000" pitchFamily="2" charset="2"/>
              </a:rPr>
              <a:t>giống nhau</a:t>
            </a:r>
            <a:r>
              <a:rPr lang="en-US" altLang="en-US" b="1">
                <a:sym typeface="Wingdings" panose="05000000000000000000" pitchFamily="2" charset="2"/>
              </a:rPr>
              <a:t> hoặc gần giống nhau </a:t>
            </a:r>
            <a:r>
              <a:rPr lang="en-US" altLang="en-US">
                <a:sym typeface="Wingdings" panose="05000000000000000000" pitchFamily="2" charset="2"/>
              </a:rPr>
              <a:t>nhằm tránh trường hợp khi </a:t>
            </a:r>
            <a:r>
              <a:rPr lang="en-US" altLang="en-US"/>
              <a:t>H &gt;= H</a:t>
            </a:r>
            <a:r>
              <a:rPr lang="en-US" altLang="en-US" baseline="-25000"/>
              <a:t>B</a:t>
            </a:r>
            <a:r>
              <a:rPr lang="en-US" altLang="en-US">
                <a:sym typeface="Wingdings" panose="05000000000000000000" pitchFamily="2" charset="2"/>
              </a:rPr>
              <a:t> và đơn giản hóa việc điều chỉnh HT.</a:t>
            </a:r>
          </a:p>
          <a:p>
            <a:r>
              <a:rPr lang="en-US" altLang="en-US">
                <a:sym typeface="Wingdings" panose="05000000000000000000" pitchFamily="2" charset="2"/>
              </a:rPr>
              <a:t>Ghép bơm song song có hiệu quả lớn khi đường đặc tính thoải (độ dốc nhỏ) và đặc tính ống không dốc lắm. Do đó nên ứng dụng phương pháp ghép song song trong các HT cần có cột áp thay đổi ít, nhưng lưu lượng thay đổi nhiều.  </a:t>
            </a:r>
          </a:p>
          <a:p>
            <a:endParaRPr lang="en-US" altLang="en-US">
              <a:sym typeface="Wingdings" panose="05000000000000000000" pitchFamily="2" charset="2"/>
            </a:endParaRPr>
          </a:p>
          <a:p>
            <a:pPr lvl="1"/>
            <a:endParaRPr lang="en-US" altLang="en-US"/>
          </a:p>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F58DC596-0EB3-6EB3-696A-2B6B21ABD434}"/>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071BC9FD-8CD6-2FD4-F3FF-90B0BAE0D1D4}"/>
              </a:ext>
            </a:extLst>
          </p:cNvPr>
          <p:cNvSpPr>
            <a:spLocks noGrp="1" noChangeArrowheads="1"/>
          </p:cNvSpPr>
          <p:nvPr>
            <p:ph type="body" idx="1"/>
          </p:nvPr>
        </p:nvSpPr>
        <p:spPr/>
        <p:txBody>
          <a:bodyPr/>
          <a:lstStyle/>
          <a:p>
            <a:r>
              <a:rPr lang="en-US" altLang="en-US"/>
              <a:t>Khi Q</a:t>
            </a:r>
            <a:r>
              <a:rPr lang="en-US" altLang="en-US" baseline="-25000"/>
              <a:t>A</a:t>
            </a:r>
            <a:r>
              <a:rPr lang="en-US" altLang="en-US"/>
              <a:t> &gt; Q</a:t>
            </a:r>
            <a:r>
              <a:rPr lang="en-US" altLang="en-US" baseline="-25000"/>
              <a:t>B </a:t>
            </a:r>
            <a:r>
              <a:rPr lang="en-US" altLang="en-US"/>
              <a:t>(lưu lượng bơm 1) (bên phải điểm B): trường hợp này bơm 1 không đủ khả năng đẩy được lưu lượng Q</a:t>
            </a:r>
            <a:r>
              <a:rPr lang="en-US" altLang="en-US" baseline="-25000"/>
              <a:t>A</a:t>
            </a:r>
            <a:r>
              <a:rPr lang="en-US" altLang="en-US"/>
              <a:t> lên cho bơm 2 mà cần sự giúp sức của bơm 2. </a:t>
            </a:r>
            <a:r>
              <a:rPr lang="en-US" altLang="en-US">
                <a:sym typeface="Wingdings" panose="05000000000000000000" pitchFamily="2" charset="2"/>
              </a:rPr>
              <a:t>Nếu điểm A dịch sang phải điểm B quá nhiều (Q</a:t>
            </a:r>
            <a:r>
              <a:rPr lang="en-US" altLang="en-US" baseline="-25000">
                <a:sym typeface="Wingdings" panose="05000000000000000000" pitchFamily="2" charset="2"/>
              </a:rPr>
              <a:t>A</a:t>
            </a:r>
            <a:r>
              <a:rPr lang="en-US" altLang="en-US">
                <a:sym typeface="Wingdings" panose="05000000000000000000" pitchFamily="2" charset="2"/>
              </a:rPr>
              <a:t> &gt;&gt; Q</a:t>
            </a:r>
            <a:r>
              <a:rPr lang="en-US" altLang="en-US" baseline="-25000">
                <a:sym typeface="Wingdings" panose="05000000000000000000" pitchFamily="2" charset="2"/>
              </a:rPr>
              <a:t>B</a:t>
            </a:r>
            <a:r>
              <a:rPr lang="en-US" altLang="en-US">
                <a:sym typeface="Wingdings" panose="05000000000000000000" pitchFamily="2" charset="2"/>
              </a:rPr>
              <a:t>) sẽ xảy ra hiện tượng xâm thực gây hại và giảm hiệu suất bơm 2 và làm bơm 1 dễ bị quá tải. </a:t>
            </a:r>
            <a:endParaRPr lang="en-US" altLang="en-US"/>
          </a:p>
          <a:p>
            <a:r>
              <a:rPr lang="en-US" altLang="en-US"/>
              <a:t>Khi Q</a:t>
            </a:r>
            <a:r>
              <a:rPr lang="en-US" altLang="en-US" baseline="-25000"/>
              <a:t>A</a:t>
            </a:r>
            <a:r>
              <a:rPr lang="en-US" altLang="en-US"/>
              <a:t> &lt; Q</a:t>
            </a:r>
            <a:r>
              <a:rPr lang="en-US" altLang="en-US" baseline="-25000"/>
              <a:t>B</a:t>
            </a:r>
            <a:r>
              <a:rPr lang="en-US" altLang="en-US"/>
              <a:t> (bên trái điểm B): lúc này bơm 2 hút lưu chất có áp suất dư </a:t>
            </a:r>
            <a:r>
              <a:rPr lang="en-US" altLang="en-US">
                <a:sym typeface="Wingdings" panose="05000000000000000000" pitchFamily="2" charset="2"/>
              </a:rPr>
              <a:t> Nên thiết lập trạng thái làm việc này.</a:t>
            </a:r>
            <a:endParaRPr lang="en-US" altLang="en-US" u="sng">
              <a:sym typeface="Wingdings" panose="05000000000000000000" pitchFamily="2" charset="2"/>
            </a:endParaRPr>
          </a:p>
          <a:p>
            <a:r>
              <a:rPr lang="en-US" altLang="en-US"/>
              <a:t>Tránh trường hợp chỉ vận hành 1 bơm: nếu đặc tính ống chung H</a:t>
            </a:r>
            <a:r>
              <a:rPr lang="en-US" altLang="en-US" sz="700" baseline="-25000"/>
              <a:t>Ô</a:t>
            </a:r>
            <a:r>
              <a:rPr lang="en-US" altLang="en-US"/>
              <a:t> nằm trên đặc tính của bơm H</a:t>
            </a:r>
            <a:r>
              <a:rPr lang="en-US" altLang="en-US" baseline="-25000"/>
              <a:t>1,2 </a:t>
            </a:r>
            <a:r>
              <a:rPr lang="en-US" altLang="en-US"/>
              <a:t>thì cột áp bơm không đủ thắng trở lực đường ống nên lưu lượng nước bằng không.</a:t>
            </a:r>
          </a:p>
          <a:p>
            <a:endParaRPr lang="en-US" altLang="en-US"/>
          </a:p>
          <a:p>
            <a:endParaRPr lang="en-US" altLang="en-US" u="sng">
              <a:sym typeface="Wingdings" panose="05000000000000000000" pitchFamily="2" charset="2"/>
            </a:endParaRPr>
          </a:p>
          <a:p>
            <a:endParaRPr lang="en-SG" altLang="en-US" u="sng"/>
          </a:p>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238D89F2-1375-2175-AD45-923E5CA05096}"/>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88067" name="Notes Placeholder 2">
            <a:extLst>
              <a:ext uri="{FF2B5EF4-FFF2-40B4-BE49-F238E27FC236}">
                <a16:creationId xmlns:a16="http://schemas.microsoft.com/office/drawing/2014/main" id="{1004DAA1-BB08-A851-547C-135A4CE92B2A}"/>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3341A394-E9BE-CD0E-025B-06C18493AD73}"/>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9FC58C4-BF85-4F8C-AAF4-13CD53251033}" type="slidenum">
              <a:rPr lang="en-US" altLang="en-US" sz="1200">
                <a:latin typeface="Calibri" panose="020F0502020204030204" pitchFamily="34" charset="0"/>
              </a:rPr>
              <a:pPr algn="r" eaLnBrk="1" hangingPunct="1"/>
              <a:t>16</a:t>
            </a:fld>
            <a:endParaRPr lang="en-US" altLang="en-US"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D91C2A09-47B4-1A1E-B6CE-CC944FD27C9A}"/>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FB37A761-75D9-70D3-F630-DA23D2929545}"/>
              </a:ext>
            </a:extLst>
          </p:cNvPr>
          <p:cNvSpPr>
            <a:spLocks noGrp="1" noChangeArrowheads="1"/>
          </p:cNvSpPr>
          <p:nvPr>
            <p:ph type="body" idx="1"/>
          </p:nvPr>
        </p:nvSpPr>
        <p:spPr/>
        <p:txBody>
          <a:bodyPr/>
          <a:lstStyle/>
          <a:p>
            <a:r>
              <a:rPr lang="en-US" altLang="en-US" sz="1000"/>
              <a:t>Trong công nghiệp sử dụng nhiều phương pháp từ đơn giản đến phức tạp để điều chỉnh lưu lượng. Các phương pháp điều chỉnh lưu lượng thường được sử dụng: van tiết lưu, van by-pass, đóng-mở (on-off) bơm, sử dụng biến tần.</a:t>
            </a:r>
            <a:endParaRPr lang="en-US" altLang="en-US" sz="1000" b="1"/>
          </a:p>
          <a:p>
            <a:r>
              <a:rPr lang="en-US" altLang="en-US" sz="1000" b="1"/>
              <a:t>Phương pháp Tiết lưu:</a:t>
            </a:r>
          </a:p>
          <a:p>
            <a:r>
              <a:rPr lang="en-US" altLang="en-US" sz="1000"/>
              <a:t>Tại điểm làm việc ban đầu A với lưu lượng Qa và cột áp Ha: Khi đóng bớt cửa van một khoảng nào đó sẽ làm gia tăng trở lực đi qua van (gia tăng tổn thất qua van), do đó đặc tính ống sẽ có độ dốc cao hơn và ở trạng thái cân bằng đặc tính ống cắt đặc tính bơm ở điểm làm việc mới B có lưu lượng mới Qb đáp ứng yêu cầu và cột áp Hb (&gt;Ha). Tuy nhiên do trở lực qua van làm cho áp suất điểm C sau van (áp suất lưu chất sau van) chỉ là Hc, hiệu số (Hb-Hc) chính là tổn thất qua van (nguyên nhân gây tổn thất năng lượng).</a:t>
            </a:r>
          </a:p>
          <a:p>
            <a:r>
              <a:rPr lang="en-US" altLang="en-US" sz="1000"/>
              <a:t>Mức độ tổn thất theo tình huống ví dụ minh họa</a:t>
            </a:r>
          </a:p>
          <a:p>
            <a:r>
              <a:rPr lang="en-US" altLang="en-US" sz="1000">
                <a:sym typeface="Symbol" panose="05050102010706020507" pitchFamily="18" charset="2"/>
              </a:rPr>
              <a:t>	P = 7x12.7 – 7x6.4 = 44</a:t>
            </a:r>
          </a:p>
          <a:p>
            <a:r>
              <a:rPr lang="en-US" altLang="en-US" sz="1000">
                <a:sym typeface="Symbol" panose="05050102010706020507" pitchFamily="18" charset="2"/>
              </a:rPr>
              <a:t>	%P  = (7x12.7 – 7x6.4)/ 7x12.7 = 49.5%</a:t>
            </a:r>
          </a:p>
          <a:p>
            <a:r>
              <a:rPr lang="en-US" altLang="en-US" sz="1000" b="1"/>
              <a:t>Phương pháp Bypass:</a:t>
            </a:r>
          </a:p>
          <a:p>
            <a:r>
              <a:rPr lang="en-US" altLang="en-US" sz="1000"/>
              <a:t>Tại điểm làm việc ban đầu A với lưu lượng Qa và cột áp Ha: Khi mở thêm cửa van một khoảng nào đó sẽ làm giảm độ chênh áp suất trước và sau bơm (phía ống hút và ống đẩy)(Hb&lt;Ha) do đó làm tăng lưu lượng qua bơm (Qb&gt;Qa), tức điểm làm việc mới của bơm là điểm B. Tuy nhiên phần lưu lượng (Qb-Qc) lại được tuần hoàn trở lại đầu hút của bơm (nguyên nhân gây tổn thất năng lượng) và chỉ có phần lưu lượng Qc(&lt;Qa&lt;Qb) là thực sự lưu chuyển trong đường ống (đáp ứng yêu cầu giảm lưu lượng).</a:t>
            </a:r>
          </a:p>
          <a:p>
            <a:r>
              <a:rPr lang="en-US" altLang="en-US" sz="1000"/>
              <a:t>ví dụ minh họa:</a:t>
            </a:r>
          </a:p>
          <a:p>
            <a:pPr lvl="1">
              <a:buFont typeface="Arial" panose="020B0604020202020204" pitchFamily="34" charset="0"/>
              <a:buNone/>
            </a:pPr>
            <a:r>
              <a:rPr lang="en-US" altLang="en-US" sz="1000">
                <a:sym typeface="Symbol" panose="05050102010706020507" pitchFamily="18" charset="2"/>
              </a:rPr>
              <a:t>P = 6.6x12.4 – 6.6x7 = </a:t>
            </a:r>
            <a:r>
              <a:rPr lang="en-US" altLang="en-US" sz="1000" b="1">
                <a:sym typeface="Symbol" panose="05050102010706020507" pitchFamily="18" charset="2"/>
              </a:rPr>
              <a:t>35.6</a:t>
            </a:r>
          </a:p>
          <a:p>
            <a:pPr lvl="1">
              <a:buFont typeface="Arial" panose="020B0604020202020204" pitchFamily="34" charset="0"/>
              <a:buNone/>
            </a:pPr>
            <a:r>
              <a:rPr lang="en-US" altLang="en-US" sz="1000">
                <a:sym typeface="Symbol" panose="05050102010706020507" pitchFamily="18" charset="2"/>
              </a:rPr>
              <a:t>%P = (35.6/82)x100% = </a:t>
            </a:r>
            <a:r>
              <a:rPr lang="en-US" altLang="en-US" sz="1000" b="1">
                <a:sym typeface="Symbol" panose="05050102010706020507" pitchFamily="18" charset="2"/>
              </a:rPr>
              <a:t>43.5%</a:t>
            </a:r>
          </a:p>
          <a:p>
            <a:endParaRPr lang="en-US" altLang="en-US" sz="1000" b="1"/>
          </a:p>
          <a:p>
            <a:endParaRPr lang="en-SG" altLang="en-US" sz="10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B2FB06B7-1820-5A5E-E963-B1644FA6A80C}"/>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E02234E5-22EE-541D-B26D-D6587D744743}"/>
              </a:ext>
            </a:extLst>
          </p:cNvPr>
          <p:cNvSpPr>
            <a:spLocks noGrp="1" noChangeArrowheads="1"/>
          </p:cNvSpPr>
          <p:nvPr>
            <p:ph type="body" idx="1"/>
          </p:nvPr>
        </p:nvSpPr>
        <p:spPr/>
        <p:txBody>
          <a:bodyPr/>
          <a:lstStyle/>
          <a:p>
            <a:r>
              <a:rPr lang="en-US" altLang="en-US"/>
              <a:t>Phương pháp này thường dùng thay thế cho phương pháp dùng van tiết lưu hoặc van by-pass. Việc điều chỉnh lưu lượng và áp suất được thực hiện bằng cách thay đổi đặc tính bơm trong khi đặc tính ống không đổi. Hình trên cho thấy, so với điểm A, điểm C ứng với vận tốc bơm thấp hơn điểm A cũng sẽ có lưu lượng và cột áp thấp hơn và đáp ứng được nhu cầu cần thiết. Phương pháp này mang lại hiệu quả NL cao do tránh các tổn thất do tiết lưu hoặc bypass. Khả năng tiết kiệm NL đạt được cao do quan hệ mũ 3 giữa công suất và tốc độ.</a:t>
            </a:r>
          </a:p>
          <a:p>
            <a:r>
              <a:rPr lang="en-US" altLang="en-US"/>
              <a:t>Để thay đổi tốc độ bơm có thể thực hiện bằng nhiều cách: dùng động cơ DC, dùng động cơ điện có nhiều cấp tốc độ (thay đổi tốc độ bằng cặp cực), dùng động cơ VS, dùng bộ biến tần,… Trong đó xu hướng dùng bộ biến tần ngày càng được ứng dụng rộng rãi do nhiều ưu điểm: tiết kiệm NL, khả năng điều khiển </a:t>
            </a:r>
            <a:r>
              <a:rPr lang="vi-VN" altLang="en-US"/>
              <a:t>đ</a:t>
            </a:r>
            <a:r>
              <a:rPr lang="en-US" altLang="en-US"/>
              <a:t>a dạng linh hoạt, khả năng tự động hóa cao, khả năng bảo vệ (cho thiết bị và động cơ) tốt, tương đối dễ lắp đặt, độ bền khá cao, giá thành ngày càng hạ,…</a:t>
            </a:r>
            <a:endParaRPr lang="en-SG" altLang="en-US"/>
          </a:p>
          <a:p>
            <a:endParaRPr lang="en-SG"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B2FB06B7-1820-5A5E-E963-B1644FA6A80C}"/>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E02234E5-22EE-541D-B26D-D6587D744743}"/>
              </a:ext>
            </a:extLst>
          </p:cNvPr>
          <p:cNvSpPr>
            <a:spLocks noGrp="1" noChangeArrowheads="1"/>
          </p:cNvSpPr>
          <p:nvPr>
            <p:ph type="body" idx="1"/>
          </p:nvPr>
        </p:nvSpPr>
        <p:spPr/>
        <p:txBody>
          <a:bodyPr/>
          <a:lstStyle/>
          <a:p>
            <a:r>
              <a:rPr lang="en-US" altLang="en-US"/>
              <a:t>Phương pháp này thường dùng thay thế cho phương pháp dùng van tiết lưu hoặc van by-pass. Việc điều chỉnh lưu lượng và áp suất được thực hiện bằng cách thay đổi đặc tính bơm trong khi đặc tính ống không đổi. Hình trên cho thấy, so với điểm A, điểm C ứng với vận tốc bơm thấp hơn điểm A cũng sẽ có lưu lượng và cột áp thấp hơn và đáp ứng được nhu cầu cần thiết. Phương pháp này mang lại hiệu quả NL cao do tránh các tổn thất do tiết lưu hoặc bypass. Khả năng tiết kiệm NL đạt được cao do quan hệ mũ 3 giữa công suất và tốc độ.</a:t>
            </a:r>
          </a:p>
          <a:p>
            <a:r>
              <a:rPr lang="en-US" altLang="en-US"/>
              <a:t>Để thay đổi tốc độ bơm có thể thực hiện bằng nhiều cách: dùng động cơ DC, dùng động cơ điện có nhiều cấp tốc độ (thay đổi tốc độ bằng cặp cực), dùng động cơ VS, dùng bộ biến tần,… Trong đó xu hướng dùng bộ biến tần ngày càng được ứng dụng rộng rãi do nhiều ưu điểm: tiết kiệm NL, khả năng điều khiển </a:t>
            </a:r>
            <a:r>
              <a:rPr lang="vi-VN" altLang="en-US"/>
              <a:t>đ</a:t>
            </a:r>
            <a:r>
              <a:rPr lang="en-US" altLang="en-US"/>
              <a:t>a dạng linh hoạt, khả năng tự động hóa cao, khả năng bảo vệ (cho thiết bị và động cơ) tốt, tương đối dễ lắp đặt, độ bền khá cao, giá thành ngày càng hạ,…</a:t>
            </a:r>
            <a:endParaRPr lang="en-SG" altLang="en-US"/>
          </a:p>
          <a:p>
            <a:endParaRPr lang="en-SG" altLang="en-US"/>
          </a:p>
        </p:txBody>
      </p:sp>
    </p:spTree>
    <p:extLst>
      <p:ext uri="{BB962C8B-B14F-4D97-AF65-F5344CB8AC3E}">
        <p14:creationId xmlns:p14="http://schemas.microsoft.com/office/powerpoint/2010/main" val="1391853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238D89F2-1375-2175-AD45-923E5CA05096}"/>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88067" name="Notes Placeholder 2">
            <a:extLst>
              <a:ext uri="{FF2B5EF4-FFF2-40B4-BE49-F238E27FC236}">
                <a16:creationId xmlns:a16="http://schemas.microsoft.com/office/drawing/2014/main" id="{1004DAA1-BB08-A851-547C-135A4CE92B2A}"/>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3341A394-E9BE-CD0E-025B-06C18493AD73}"/>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9FC58C4-BF85-4F8C-AAF4-13CD53251033}" type="slidenum">
              <a:rPr lang="en-US" altLang="en-US" sz="1200">
                <a:latin typeface="Calibri" panose="020F0502020204030204" pitchFamily="34" charset="0"/>
              </a:rPr>
              <a:pPr algn="r" eaLnBrk="1" hangingPunct="1"/>
              <a:t>20</a:t>
            </a:fld>
            <a:endParaRPr lang="en-US" altLang="en-US" sz="1200">
              <a:latin typeface="Calibri" panose="020F0502020204030204" pitchFamily="34" charset="0"/>
            </a:endParaRPr>
          </a:p>
        </p:txBody>
      </p:sp>
    </p:spTree>
    <p:extLst>
      <p:ext uri="{BB962C8B-B14F-4D97-AF65-F5344CB8AC3E}">
        <p14:creationId xmlns:p14="http://schemas.microsoft.com/office/powerpoint/2010/main" val="3349512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C5787726-660B-817A-8FF1-F7E3C4BD7F85}"/>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6259" name="Notes Placeholder 2">
            <a:extLst>
              <a:ext uri="{FF2B5EF4-FFF2-40B4-BE49-F238E27FC236}">
                <a16:creationId xmlns:a16="http://schemas.microsoft.com/office/drawing/2014/main" id="{71315B59-383D-4B62-4250-52BBCA1DAB65}"/>
              </a:ext>
            </a:extLst>
          </p:cNvPr>
          <p:cNvSpPr>
            <a:spLocks noGrp="1"/>
          </p:cNvSpPr>
          <p:nvPr>
            <p:ph type="body" idx="1"/>
          </p:nvPr>
        </p:nvSpPr>
        <p:spPr/>
        <p:txBody>
          <a:bodyPr lIns="89867" tIns="44934" rIns="89867" bIns="44934"/>
          <a:lstStyle/>
          <a:p>
            <a:pPr marL="179388" indent="-179388"/>
            <a:endParaRPr lang="en-SG" altLang="en-US"/>
          </a:p>
        </p:txBody>
      </p:sp>
      <p:sp>
        <p:nvSpPr>
          <p:cNvPr id="4" name="Slide Number Placeholder 3">
            <a:extLst>
              <a:ext uri="{FF2B5EF4-FFF2-40B4-BE49-F238E27FC236}">
                <a16:creationId xmlns:a16="http://schemas.microsoft.com/office/drawing/2014/main" id="{A8942462-A54D-807D-ECE1-8BAD845F8751}"/>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F6DA72F1-7867-40FB-9D85-00EDB345E092}" type="slidenum">
              <a:rPr lang="en-US" altLang="en-US" sz="1200">
                <a:latin typeface="Calibri" panose="020F0502020204030204" pitchFamily="34" charset="0"/>
                <a:cs typeface="Arial" panose="020B0604020202020204" pitchFamily="34" charset="0"/>
              </a:rPr>
              <a:pPr algn="r" eaLnBrk="1" hangingPunct="1"/>
              <a:t>2</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21</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22</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8835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23</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224850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24</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89969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9981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F0F03CA9-19A5-3AD6-A858-249960149256}"/>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72707" name="Notes Placeholder 2">
            <a:extLst>
              <a:ext uri="{FF2B5EF4-FFF2-40B4-BE49-F238E27FC236}">
                <a16:creationId xmlns:a16="http://schemas.microsoft.com/office/drawing/2014/main" id="{EE1786D5-6110-4648-1892-0F4790F6D429}"/>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1CB149A7-10F1-C959-0B5D-3AE87FBB69B1}"/>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A57DA9C2-81B5-4C21-8A0A-770DFFCBC311}" type="slidenum">
              <a:rPr lang="en-US" altLang="en-US" sz="1200">
                <a:latin typeface="Calibri" panose="020F0502020204030204" pitchFamily="34" charset="0"/>
              </a:rPr>
              <a:pPr algn="r" eaLnBrk="1" hangingPunct="1"/>
              <a:t>3</a:t>
            </a:fld>
            <a:endParaRPr lang="en-US" altLang="en-US"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87A349DE-40FE-A134-3ADB-360ADFE497B9}"/>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BFC6B30B-3CE1-0DD1-85DA-10B363106517}"/>
              </a:ext>
            </a:extLst>
          </p:cNvPr>
          <p:cNvSpPr>
            <a:spLocks noGrp="1" noChangeArrowheads="1"/>
          </p:cNvSpPr>
          <p:nvPr>
            <p:ph type="body" idx="1"/>
          </p:nvPr>
        </p:nvSpPr>
        <p:spPr/>
        <p:txBody>
          <a:bodyPr/>
          <a:lstStyle/>
          <a:p>
            <a:r>
              <a:rPr lang="en-US" altLang="en-US">
                <a:solidFill>
                  <a:srgbClr val="FF00FF"/>
                </a:solidFill>
              </a:rPr>
              <a:t>Nhấn mạnh biểu đồ này chỉ tham khảo. Trong các trường hợp khác nhau giá trị các tổn thất sẽ khác nhau.</a:t>
            </a:r>
          </a:p>
          <a:p>
            <a:r>
              <a:rPr lang="en-US" altLang="en-US">
                <a:solidFill>
                  <a:srgbClr val="FF00FF"/>
                </a:solidFill>
              </a:rPr>
              <a:t>Trong phần này sẽ giới thiệu các giải pháp TKNL nhằm giảm </a:t>
            </a:r>
            <a:r>
              <a:rPr lang="en-US" altLang="en-US" u="sng">
                <a:solidFill>
                  <a:srgbClr val="FF00FF"/>
                </a:solidFill>
              </a:rPr>
              <a:t>tổn thất bơm</a:t>
            </a:r>
            <a:r>
              <a:rPr lang="en-US" altLang="en-US">
                <a:solidFill>
                  <a:srgbClr val="FF00FF"/>
                </a:solidFill>
              </a:rPr>
              <a:t>, </a:t>
            </a:r>
            <a:r>
              <a:rPr lang="en-US" altLang="en-US" u="sng">
                <a:solidFill>
                  <a:srgbClr val="FF00FF"/>
                </a:solidFill>
              </a:rPr>
              <a:t>tổn thất van</a:t>
            </a:r>
            <a:r>
              <a:rPr lang="en-US" altLang="en-US">
                <a:solidFill>
                  <a:srgbClr val="FF00FF"/>
                </a:solidFill>
              </a:rPr>
              <a:t>, </a:t>
            </a:r>
            <a:r>
              <a:rPr lang="en-US" altLang="en-US" u="sng">
                <a:solidFill>
                  <a:srgbClr val="FF00FF"/>
                </a:solidFill>
              </a:rPr>
              <a:t>tổn thất đường ống</a:t>
            </a:r>
            <a:r>
              <a:rPr lang="en-US" altLang="en-US">
                <a:solidFill>
                  <a:srgbClr val="FF00FF"/>
                </a:solidFill>
              </a:rPr>
              <a:t> và </a:t>
            </a:r>
            <a:r>
              <a:rPr lang="en-US" altLang="en-US" u="sng">
                <a:solidFill>
                  <a:srgbClr val="FF00FF"/>
                </a:solidFill>
              </a:rPr>
              <a:t>tổn thất rò rỉ</a:t>
            </a:r>
            <a:r>
              <a:rPr lang="en-US" altLang="en-US">
                <a:solidFill>
                  <a:srgbClr val="FF00FF"/>
                </a:solidFill>
              </a:rPr>
              <a:t>.</a:t>
            </a:r>
          </a:p>
          <a:p>
            <a:r>
              <a:rPr lang="en-US" altLang="en-US" i="1"/>
              <a:t>Chú giải hình:</a:t>
            </a:r>
          </a:p>
          <a:p>
            <a:r>
              <a:rPr lang="en-US" altLang="en-US" i="1"/>
              <a:t>1. Van một chiều; 2. Bơm nước; 3. Van điều chỉnh; 4. Đường ống; 5. Đầu nối;</a:t>
            </a:r>
          </a:p>
          <a:p>
            <a:r>
              <a:rPr lang="en-US" altLang="en-US" i="1"/>
              <a:t>6. Bình lọc; 7. Van an toàn; 8. Bình chứa; 9. </a:t>
            </a:r>
            <a:r>
              <a:rPr lang="nl-NL" altLang="en-US" i="1"/>
              <a:t>Ống nối; 10. Van xả đáy.</a:t>
            </a:r>
            <a:endParaRPr lang="en-SG" altLang="en-US" i="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20E9AD5E-BB46-1BE0-92CA-3FB33D37DC60}"/>
              </a:ext>
            </a:extLst>
          </p:cNvPr>
          <p:cNvSpPr>
            <a:spLocks noGrp="1" noRot="1" noChangeAspect="1" noChangeArrowheads="1" noTextEdit="1"/>
          </p:cNvSpPr>
          <p:nvPr>
            <p:ph type="sldImg"/>
          </p:nvPr>
        </p:nvSpPr>
        <p:spPr>
          <a:ln/>
        </p:spPr>
      </p:sp>
      <p:sp>
        <p:nvSpPr>
          <p:cNvPr id="43011" name="Rectangle 3">
            <a:extLst>
              <a:ext uri="{FF2B5EF4-FFF2-40B4-BE49-F238E27FC236}">
                <a16:creationId xmlns:a16="http://schemas.microsoft.com/office/drawing/2014/main" id="{7F63986F-8A67-CAC0-B897-424ADC82AC7C}"/>
              </a:ext>
            </a:extLst>
          </p:cNvPr>
          <p:cNvSpPr>
            <a:spLocks noGrp="1" noChangeArrowheads="1"/>
          </p:cNvSpPr>
          <p:nvPr>
            <p:ph type="body" idx="1"/>
          </p:nvPr>
        </p:nvSpPr>
        <p:spPr/>
        <p:txBody>
          <a:bodyPr/>
          <a:lstStyle/>
          <a:p>
            <a:r>
              <a:rPr lang="en-US" altLang="en-US">
                <a:solidFill>
                  <a:srgbClr val="FF00FF"/>
                </a:solidFill>
                <a:sym typeface="Symbol" panose="05050102010706020507" pitchFamily="18" charset="2"/>
              </a:rPr>
              <a:t>Nhấn mạnh ở đây chỉ quan tâm đến </a:t>
            </a:r>
            <a:r>
              <a:rPr lang="en-US" altLang="en-US" b="1">
                <a:solidFill>
                  <a:srgbClr val="FF00FF"/>
                </a:solidFill>
                <a:sym typeface="Symbol" panose="05050102010706020507" pitchFamily="18" charset="2"/>
              </a:rPr>
              <a:t>bơm</a:t>
            </a:r>
            <a:r>
              <a:rPr lang="en-US" altLang="en-US">
                <a:solidFill>
                  <a:srgbClr val="FF00FF"/>
                </a:solidFill>
                <a:sym typeface="Symbol" panose="05050102010706020507" pitchFamily="18" charset="2"/>
              </a:rPr>
              <a:t> </a:t>
            </a:r>
            <a:r>
              <a:rPr lang="en-US" altLang="en-US" b="1">
                <a:solidFill>
                  <a:srgbClr val="FF00FF"/>
                </a:solidFill>
                <a:sym typeface="Symbol" panose="05050102010706020507" pitchFamily="18" charset="2"/>
              </a:rPr>
              <a:t>ly tâm </a:t>
            </a:r>
            <a:r>
              <a:rPr lang="en-US" altLang="en-US">
                <a:solidFill>
                  <a:srgbClr val="FF00FF"/>
                </a:solidFill>
                <a:sym typeface="Symbol" panose="05050102010706020507" pitchFamily="18" charset="2"/>
              </a:rPr>
              <a:t>vì thường gặp trong công nghiệp </a:t>
            </a:r>
          </a:p>
          <a:p>
            <a:pPr>
              <a:spcBef>
                <a:spcPct val="0"/>
              </a:spcBef>
            </a:pPr>
            <a:r>
              <a:rPr lang="en-US" altLang="en-US"/>
              <a:t>- Cột áp: chênh lệch n</a:t>
            </a:r>
            <a:r>
              <a:rPr lang="vi-VN" altLang="en-US"/>
              <a:t>ă</a:t>
            </a:r>
            <a:r>
              <a:rPr lang="en-US" altLang="en-US"/>
              <a:t>ng l</a:t>
            </a:r>
            <a:r>
              <a:rPr lang="vi-VN" altLang="en-US"/>
              <a:t>ượ</a:t>
            </a:r>
            <a:r>
              <a:rPr lang="en-US" altLang="en-US"/>
              <a:t>ng đơn vị của dòng lưu chất ở trước và sau máy</a:t>
            </a:r>
          </a:p>
          <a:p>
            <a:pPr>
              <a:spcBef>
                <a:spcPct val="0"/>
              </a:spcBef>
              <a:buClr>
                <a:srgbClr val="002962"/>
              </a:buClr>
              <a:buSzPct val="60000"/>
            </a:pPr>
            <a:r>
              <a:rPr lang="en-US" altLang="en-US"/>
              <a:t>	Xác định Cột áp bơm: H = (P2 – P1)/</a:t>
            </a:r>
            <a:r>
              <a:rPr lang="en-US" altLang="en-US">
                <a:sym typeface="Symbol" panose="05050102010706020507" pitchFamily="18" charset="2"/>
              </a:rPr>
              <a:t></a:t>
            </a:r>
          </a:p>
          <a:p>
            <a:pPr>
              <a:spcBef>
                <a:spcPct val="0"/>
              </a:spcBef>
              <a:buClr>
                <a:srgbClr val="002962"/>
              </a:buClr>
              <a:buSzPct val="60000"/>
            </a:pPr>
            <a:r>
              <a:rPr lang="en-US" altLang="en-US">
                <a:sym typeface="Symbol" panose="05050102010706020507" pitchFamily="18" charset="2"/>
              </a:rPr>
              <a:t>		</a:t>
            </a:r>
            <a:r>
              <a:rPr lang="en-US" altLang="en-US"/>
              <a:t>Với: 	P</a:t>
            </a:r>
            <a:r>
              <a:rPr lang="en-US" altLang="en-US" baseline="-25000"/>
              <a:t>1</a:t>
            </a:r>
            <a:r>
              <a:rPr lang="en-US" altLang="en-US"/>
              <a:t> = P</a:t>
            </a:r>
            <a:r>
              <a:rPr lang="en-US" altLang="en-US" baseline="-25000"/>
              <a:t>a</a:t>
            </a:r>
            <a:r>
              <a:rPr lang="en-US" altLang="en-US"/>
              <a:t> – p</a:t>
            </a:r>
            <a:r>
              <a:rPr lang="en-US" altLang="en-US" baseline="-25000"/>
              <a:t>1</a:t>
            </a:r>
          </a:p>
          <a:p>
            <a:pPr>
              <a:spcBef>
                <a:spcPct val="0"/>
              </a:spcBef>
              <a:buClr>
                <a:srgbClr val="002962"/>
              </a:buClr>
              <a:buSzPct val="60000"/>
            </a:pPr>
            <a:r>
              <a:rPr lang="en-US" altLang="en-US"/>
              <a:t>                   	P</a:t>
            </a:r>
            <a:r>
              <a:rPr lang="en-US" altLang="en-US" baseline="-25000"/>
              <a:t>2</a:t>
            </a:r>
            <a:r>
              <a:rPr lang="en-US" altLang="en-US"/>
              <a:t> = P</a:t>
            </a:r>
            <a:r>
              <a:rPr lang="en-US" altLang="en-US" baseline="-25000"/>
              <a:t>a</a:t>
            </a:r>
            <a:r>
              <a:rPr lang="en-US" altLang="en-US"/>
              <a:t> + p</a:t>
            </a:r>
            <a:r>
              <a:rPr lang="en-US" altLang="en-US" baseline="-25000"/>
              <a:t>2</a:t>
            </a:r>
            <a:r>
              <a:rPr lang="en-US" altLang="en-US"/>
              <a:t>  </a:t>
            </a:r>
            <a:endParaRPr lang="en-US" altLang="en-US" baseline="-25000"/>
          </a:p>
          <a:p>
            <a:pPr>
              <a:spcBef>
                <a:spcPct val="0"/>
              </a:spcBef>
              <a:buClr>
                <a:srgbClr val="002962"/>
              </a:buClr>
              <a:buSzPct val="60000"/>
            </a:pPr>
            <a:r>
              <a:rPr lang="en-US" altLang="en-US"/>
              <a:t>		</a:t>
            </a:r>
          </a:p>
          <a:p>
            <a:pPr>
              <a:spcBef>
                <a:spcPct val="0"/>
              </a:spcBef>
            </a:pPr>
            <a:r>
              <a:rPr lang="en-US" altLang="en-US"/>
              <a:t>- Lưu lượng (năng suất): lượng môi chất chuyển động qua máy trong một đơn vị thời gian. Có nhiều đơn vị lưu lượng khác nhau, trong khóa học này sử dụng hệ đơn vị SI: m3/s</a:t>
            </a:r>
          </a:p>
          <a:p>
            <a:pPr>
              <a:spcBef>
                <a:spcPct val="0"/>
              </a:spcBef>
            </a:pPr>
            <a:r>
              <a:rPr lang="en-US" altLang="en-US">
                <a:sym typeface="Symbol" panose="05050102010706020507" pitchFamily="18" charset="2"/>
              </a:rPr>
              <a:t>- Công suất: </a:t>
            </a:r>
            <a:r>
              <a:rPr lang="en-US" altLang="en-US"/>
              <a:t>là công tiêu hao để tạo ra lưu lượng Q và chiều cao áp lực H. </a:t>
            </a:r>
            <a:r>
              <a:rPr lang="en-US" altLang="en-US">
                <a:sym typeface="Symbol" panose="05050102010706020507" pitchFamily="18" charset="2"/>
              </a:rPr>
              <a:t>Công</a:t>
            </a:r>
            <a:r>
              <a:rPr lang="en-US" altLang="en-US"/>
              <a:t> suất N ở đây được hiểu là công suất trên trục bơm. Tuy nhiên do bơm được truyền động từ máy công tác nên nếu xét NL tiêu thụ thì phải tính đến hiệu suất tại máy công tác. Ví dụ: nếu bơm được truyền động bằng động cơ điện thì phải xét đến hiệu suất động cơ điện, từ đó có công suất tiêu thụ điện cho bơm. </a:t>
            </a:r>
          </a:p>
          <a:p>
            <a:pPr>
              <a:spcBef>
                <a:spcPct val="0"/>
              </a:spcBef>
            </a:pPr>
            <a:r>
              <a:rPr lang="en-US" altLang="en-US" b="1"/>
              <a:t>	Đổi đơn vị: J = W.s = N.m</a:t>
            </a:r>
            <a:endParaRPr lang="cs-CZ" altLang="en-US" b="1"/>
          </a:p>
          <a:p>
            <a:pPr>
              <a:spcBef>
                <a:spcPct val="0"/>
              </a:spcBef>
            </a:pPr>
            <a:r>
              <a:rPr lang="en-US" altLang="en-US">
                <a:sym typeface="Symbol" panose="05050102010706020507" pitchFamily="18" charset="2"/>
              </a:rPr>
              <a:t>- Hiệu suất: </a:t>
            </a:r>
            <a:r>
              <a:rPr lang="en-US" altLang="en-US"/>
              <a:t>là tỉ số giữa công suất có ích và công suất bơm </a:t>
            </a:r>
            <a:endParaRPr lang="en-US" altLang="en-US">
              <a:solidFill>
                <a:srgbClr val="FF00FF"/>
              </a:solidFill>
              <a:sym typeface="Symbol" panose="05050102010706020507" pitchFamily="18" charset="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F3366843-6904-E2D2-1B14-40F3A4D8986D}"/>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49155" name="Notes Placeholder 2">
            <a:extLst>
              <a:ext uri="{FF2B5EF4-FFF2-40B4-BE49-F238E27FC236}">
                <a16:creationId xmlns:a16="http://schemas.microsoft.com/office/drawing/2014/main" id="{55ABA8C9-39A2-F8AC-BABE-D07E3F8CF711}"/>
              </a:ext>
            </a:extLst>
          </p:cNvPr>
          <p:cNvSpPr>
            <a:spLocks noGrp="1"/>
          </p:cNvSpPr>
          <p:nvPr>
            <p:ph type="body" idx="1"/>
          </p:nvPr>
        </p:nvSpPr>
        <p:spPr/>
        <p:txBody>
          <a:bodyPr lIns="89867" tIns="44934" rIns="89867" bIns="44934"/>
          <a:lstStyle/>
          <a:p>
            <a:pPr marL="179388" indent="-179388"/>
            <a:r>
              <a:rPr lang="en-US" altLang="en-US" sz="1000"/>
              <a:t>Đường đặc tính cơ bản thể hiện mối quan hệ giữa cột áp (H) và lưu lượng (Q) của bơm.</a:t>
            </a:r>
          </a:p>
          <a:p>
            <a:pPr marL="179388" indent="-179388"/>
            <a:r>
              <a:rPr lang="en-US" altLang="en-US" sz="1000"/>
              <a:t>Vẽ các đường đặc tính bằng phương pháp tính toán lý thuyết thường cho kết quả không chính xác do không thể tính toán hết các tổn thất trong bơm. Trong thực tế các nhà sản xuất thường xác định đặc tính cơ bản bằng phương pháp thực nghiệm.</a:t>
            </a:r>
            <a:endParaRPr lang="cs-CZ" altLang="en-US" sz="1000"/>
          </a:p>
          <a:p>
            <a:pPr marL="179388" indent="-179388"/>
            <a:r>
              <a:rPr lang="en-US" altLang="en-US" sz="1000"/>
              <a:t>Do đó đường đặc tính cơ bản thực nghiệm thường</a:t>
            </a:r>
            <a:r>
              <a:rPr lang="en-US" altLang="en-US" sz="1000" b="1">
                <a:solidFill>
                  <a:schemeClr val="tx2"/>
                </a:solidFill>
                <a:sym typeface="Symbol" panose="05050102010706020507" pitchFamily="18" charset="2"/>
              </a:rPr>
              <a:t> </a:t>
            </a:r>
            <a:r>
              <a:rPr lang="en-US" altLang="en-US" sz="1000">
                <a:solidFill>
                  <a:schemeClr val="tx2"/>
                </a:solidFill>
                <a:sym typeface="Symbol" panose="05050102010706020507" pitchFamily="18" charset="2"/>
              </a:rPr>
              <a:t>có trong tài liệu kỹ thuật đi kèm bơm.</a:t>
            </a:r>
          </a:p>
          <a:p>
            <a:pPr marL="179388" indent="-179388"/>
            <a:r>
              <a:rPr lang="en-US" altLang="en-US" sz="1000">
                <a:solidFill>
                  <a:schemeClr val="tx2"/>
                </a:solidFill>
                <a:sym typeface="Symbol" panose="05050102010706020507" pitchFamily="18" charset="2"/>
              </a:rPr>
              <a:t>Tương tự, ngoài đặc tính cơ bản (H-Q) còn có các đặc tính công suất (N-Q), đặc tính hiệu suất (-Q) thể hiện quan hệ giữa công suất và hiệu suất bơm tại các lưu lượng khác nhau.</a:t>
            </a:r>
          </a:p>
          <a:p>
            <a:pPr marL="179388" indent="-179388"/>
            <a:endParaRPr lang="en-US" altLang="en-US" sz="1000"/>
          </a:p>
          <a:p>
            <a:pPr marL="179388" indent="-179388"/>
            <a:r>
              <a:rPr lang="en-US" altLang="en-US" sz="1000" u="sng"/>
              <a:t>Ghi chú</a:t>
            </a:r>
            <a:r>
              <a:rPr lang="en-US" altLang="en-US" sz="1000"/>
              <a:t>: ngoài ra còn có đặc tính cột áp chân không cho phép [H</a:t>
            </a:r>
            <a:r>
              <a:rPr lang="en-US" altLang="en-US" sz="1000" baseline="-25000"/>
              <a:t>CK</a:t>
            </a:r>
            <a:r>
              <a:rPr lang="en-US" altLang="en-US" sz="1000"/>
              <a:t>] là cột áp hút cho phép tối đa của bơm nhằm tránh hiện tượng xâm thực bơm (hiện tượng xâm thực bơm: khi cột áp hút lớn hơn [H</a:t>
            </a:r>
            <a:r>
              <a:rPr lang="en-US" altLang="en-US" sz="1000" baseline="-25000"/>
              <a:t>CK</a:t>
            </a:r>
            <a:r>
              <a:rPr lang="en-US" altLang="en-US" sz="1000"/>
              <a:t>] sẽ sinh ra các bọt khí đi vào bơm, các bọt khí vào vùng áp suất lớn sẽ ngưng tụ đột ngột gây rỗ bề mặt kim lọai trong bơm </a:t>
            </a:r>
            <a:r>
              <a:rPr lang="en-US" altLang="en-US" sz="1000">
                <a:sym typeface="Wingdings" panose="05000000000000000000" pitchFamily="2" charset="2"/>
              </a:rPr>
              <a:t> giảm hiệu suất và tuổi thọ bơm)</a:t>
            </a:r>
            <a:r>
              <a:rPr lang="en-US" altLang="en-US" sz="1000"/>
              <a:t>. </a:t>
            </a:r>
            <a:endParaRPr lang="cs-CZ" altLang="en-US" sz="1000" b="1"/>
          </a:p>
          <a:p>
            <a:pPr marL="179388" indent="-179388"/>
            <a:endParaRPr lang="cs-CZ" altLang="en-US" sz="1000"/>
          </a:p>
          <a:p>
            <a:pPr marL="179388" indent="-179388"/>
            <a:r>
              <a:rPr lang="en-US" altLang="en-US" sz="1000">
                <a:solidFill>
                  <a:schemeClr val="tx2"/>
                </a:solidFill>
              </a:rPr>
              <a:t>Đặc tính tổng hợp thể hiện các đường đặc tính cơ bản ở các vận tốc bơm khác nhau và các đường đẳng hiệu suất (hình quả trứng). Đặc tính này cho phép xác định sự thay đổi hiệu suất khi vận tốc bơm thay đổi. Khi tăng hay giảm vận tốc bơm so với vận tốc định mức thì hiệu suất bơm đều giảm.</a:t>
            </a:r>
          </a:p>
          <a:p>
            <a:pPr marL="179388" indent="-179388"/>
            <a:endParaRPr lang="cs-CZ" altLang="en-US" sz="1000"/>
          </a:p>
          <a:p>
            <a:pPr marL="179388" indent="-179388"/>
            <a:endParaRPr lang="cs-CZ" altLang="en-US" sz="1000"/>
          </a:p>
          <a:p>
            <a:pPr marL="179388" indent="-179388"/>
            <a:endParaRPr lang="en-US" altLang="en-US" sz="1000"/>
          </a:p>
        </p:txBody>
      </p:sp>
      <p:sp>
        <p:nvSpPr>
          <p:cNvPr id="4" name="Slide Number Placeholder 3">
            <a:extLst>
              <a:ext uri="{FF2B5EF4-FFF2-40B4-BE49-F238E27FC236}">
                <a16:creationId xmlns:a16="http://schemas.microsoft.com/office/drawing/2014/main" id="{8768313C-546E-51AA-25A0-B48C811269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FE11648B-FB50-4B52-913C-9B78D0A245A2}" type="slidenum">
              <a:rPr lang="en-US" altLang="en-US" sz="1200">
                <a:latin typeface="Calibri" panose="020F0502020204030204" pitchFamily="34" charset="0"/>
                <a:cs typeface="Arial" panose="020B0604020202020204" pitchFamily="34" charset="0"/>
              </a:rPr>
              <a:pPr algn="r" eaLnBrk="1" hangingPunct="1"/>
              <a:t>6</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75C4BB96-D606-0132-7C8C-293394EEE798}"/>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77D237AB-9CAE-9B0F-28DE-5265684F0AEE}"/>
              </a:ext>
            </a:extLst>
          </p:cNvPr>
          <p:cNvSpPr>
            <a:spLocks noGrp="1" noChangeArrowheads="1"/>
          </p:cNvSpPr>
          <p:nvPr>
            <p:ph type="body" idx="1"/>
          </p:nvPr>
        </p:nvSpPr>
        <p:spPr/>
        <p:txBody>
          <a:bodyPr/>
          <a:lstStyle/>
          <a:p>
            <a:r>
              <a:rPr lang="en-US" altLang="en-US"/>
              <a:t>Nhấn mạnh ở đây chỉ quan tâm </a:t>
            </a:r>
            <a:r>
              <a:rPr lang="en-US" altLang="en-US" b="1"/>
              <a:t>quạt ly tâm </a:t>
            </a:r>
            <a:r>
              <a:rPr lang="en-US" altLang="en-US">
                <a:solidFill>
                  <a:srgbClr val="FF00FF"/>
                </a:solidFill>
                <a:sym typeface="Symbol" panose="05050102010706020507" pitchFamily="18" charset="2"/>
              </a:rPr>
              <a:t>vì thường gặp trong công nghiệp </a:t>
            </a:r>
            <a:r>
              <a:rPr lang="en-US" altLang="en-US"/>
              <a:t>.</a:t>
            </a:r>
          </a:p>
          <a:p>
            <a:r>
              <a:rPr lang="en-US" altLang="en-US"/>
              <a:t>Ghi chú đổi đơn vị:</a:t>
            </a:r>
          </a:p>
          <a:p>
            <a:r>
              <a:rPr lang="en-US" altLang="en-US" b="1"/>
              <a:t>1 bar = 100.000 Pa = 100.000 N/m</a:t>
            </a:r>
            <a:r>
              <a:rPr lang="en-US" altLang="en-US" b="1" baseline="30000"/>
              <a:t>2</a:t>
            </a:r>
            <a:endParaRPr lang="en-US" altLang="en-US" b="1"/>
          </a:p>
          <a:p>
            <a:r>
              <a:rPr lang="en-US" altLang="en-US">
                <a:cs typeface="Arial" panose="020B0604020202020204" pitchFamily="34" charset="0"/>
              </a:rPr>
              <a:t>Phân loại quạt: </a:t>
            </a:r>
          </a:p>
          <a:p>
            <a:r>
              <a:rPr lang="en-US" altLang="en-US">
                <a:cs typeface="Arial" panose="020B0604020202020204" pitchFamily="34" charset="0"/>
              </a:rPr>
              <a:t>Thấp áp: </a:t>
            </a:r>
            <a:r>
              <a:rPr lang="el-GR" altLang="en-US">
                <a:cs typeface="Arial" panose="020B0604020202020204" pitchFamily="34" charset="0"/>
              </a:rPr>
              <a:t>Δ</a:t>
            </a:r>
            <a:r>
              <a:rPr lang="en-US" altLang="en-US">
                <a:cs typeface="Arial" panose="020B0604020202020204" pitchFamily="34" charset="0"/>
              </a:rPr>
              <a:t>p ≤ 1000 (pa), </a:t>
            </a:r>
          </a:p>
          <a:p>
            <a:r>
              <a:rPr lang="en-US" altLang="en-US">
                <a:cs typeface="Arial" panose="020B0604020202020204" pitchFamily="34" charset="0"/>
              </a:rPr>
              <a:t>Trung áp: </a:t>
            </a:r>
            <a:r>
              <a:rPr lang="el-GR" altLang="en-US">
                <a:cs typeface="Arial" panose="020B0604020202020204" pitchFamily="34" charset="0"/>
              </a:rPr>
              <a:t>Δ</a:t>
            </a:r>
            <a:r>
              <a:rPr lang="en-US" altLang="en-US">
                <a:cs typeface="Arial" panose="020B0604020202020204" pitchFamily="34" charset="0"/>
              </a:rPr>
              <a:t>p =1000 ÷ 3000 (pa), </a:t>
            </a:r>
          </a:p>
          <a:p>
            <a:r>
              <a:rPr lang="en-US" altLang="en-US">
                <a:cs typeface="Arial" panose="020B0604020202020204" pitchFamily="34" charset="0"/>
              </a:rPr>
              <a:t>Cao áp: </a:t>
            </a:r>
            <a:r>
              <a:rPr lang="el-GR" altLang="en-US">
                <a:cs typeface="Arial" panose="020B0604020202020204" pitchFamily="34" charset="0"/>
              </a:rPr>
              <a:t>Δ</a:t>
            </a:r>
            <a:r>
              <a:rPr lang="en-US" altLang="en-US">
                <a:cs typeface="Arial" panose="020B0604020202020204" pitchFamily="34" charset="0"/>
              </a:rPr>
              <a:t>p = 3000 ÷ 200000</a:t>
            </a:r>
            <a:r>
              <a:rPr lang="en-US" altLang="en-US"/>
              <a:t>(pa)</a:t>
            </a:r>
          </a:p>
          <a:p>
            <a:r>
              <a:rPr lang="en-SG" altLang="en-US" b="1"/>
              <a:t>Áp suất dư ở đầu đẩy quạt thường không quá 0,15bar nên một cách tương đối có thể bỏ qua ảnh hưởng nén của chất lưu (không khí). Như vậy, về mặt nguyên lý làm việc có thể coi quạt và bơm gần như nhau, tức những lý thuyết cơ bản của bơm đều có thể ứng dụng cho quạt.</a:t>
            </a:r>
          </a:p>
          <a:p>
            <a:endParaRPr lang="en-SG"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A14FB6C6-C99B-A3E8-649A-45A315E6A78A}"/>
              </a:ext>
            </a:extLst>
          </p:cNvPr>
          <p:cNvSpPr>
            <a:spLocks noGrp="1" noRot="1" noChangeAspect="1" noChangeArrowheads="1" noTextEdit="1"/>
          </p:cNvSpPr>
          <p:nvPr>
            <p:ph type="sldImg"/>
          </p:nvPr>
        </p:nvSpPr>
        <p:spPr>
          <a:ln/>
        </p:spPr>
      </p:sp>
      <p:sp>
        <p:nvSpPr>
          <p:cNvPr id="73731" name="Rectangle 3">
            <a:extLst>
              <a:ext uri="{FF2B5EF4-FFF2-40B4-BE49-F238E27FC236}">
                <a16:creationId xmlns:a16="http://schemas.microsoft.com/office/drawing/2014/main" id="{A1CBBE8C-E281-FC1D-D75D-54E4F3561AC5}"/>
              </a:ext>
            </a:extLst>
          </p:cNvPr>
          <p:cNvSpPr>
            <a:spLocks noGrp="1" noChangeArrowheads="1"/>
          </p:cNvSpPr>
          <p:nvPr>
            <p:ph type="body" idx="1"/>
          </p:nvPr>
        </p:nvSpPr>
        <p:spPr/>
        <p:txBody>
          <a:bodyPr/>
          <a:lstStyle/>
          <a:p>
            <a:r>
              <a:rPr lang="en-US" altLang="en-US"/>
              <a:t>Giải thích như ở slide đặc tính bơm.</a:t>
            </a:r>
          </a:p>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87502252-A750-729D-5E3A-8F3BA6144337}"/>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77827" name="Notes Placeholder 2">
            <a:extLst>
              <a:ext uri="{FF2B5EF4-FFF2-40B4-BE49-F238E27FC236}">
                <a16:creationId xmlns:a16="http://schemas.microsoft.com/office/drawing/2014/main" id="{323A7E40-6274-29E8-BCC3-C9F3C6347491}"/>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01A301F8-973A-D51C-62A9-313EAD883851}"/>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BF280A3-2DC6-43B0-9373-F39A668BABF2}" type="slidenum">
              <a:rPr lang="en-US" altLang="en-US" sz="1200">
                <a:latin typeface="Calibri" panose="020F0502020204030204" pitchFamily="34" charset="0"/>
              </a:rPr>
              <a:pPr algn="r" eaLnBrk="1" hangingPunct="1"/>
              <a:t>10</a:t>
            </a:fld>
            <a:endParaRPr lang="en-US" altLang="en-US"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2515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680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5338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0034552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42640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47471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62278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236827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977862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382711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71834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5037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endParaRPr lang="en-US" dirty="0"/>
          </a:p>
        </p:txBody>
      </p:sp>
      <p:sp>
        <p:nvSpPr>
          <p:cNvPr id="6" name="Rectangle 6"/>
          <p:cNvSpPr>
            <a:spLocks noGrp="1" noChangeArrowheads="1"/>
          </p:cNvSpPr>
          <p:nvPr>
            <p:ph type="sldNum" sz="quarter" idx="11"/>
          </p:nvPr>
        </p:nvSpPr>
        <p:spPr>
          <a:ln/>
        </p:spPr>
        <p:txBody>
          <a:bodyPr/>
          <a:lstStyle>
            <a:lvl1pPr>
              <a:defRPr/>
            </a:lvl1pPr>
          </a:lstStyle>
          <a:p>
            <a:fld id="{4EFB455B-1B93-4778-A131-0D897411A186}" type="slidenum">
              <a:rPr lang="en-US" smtClean="0"/>
              <a:t>‹#›</a:t>
            </a:fld>
            <a:endParaRPr lang="en-US"/>
          </a:p>
        </p:txBody>
      </p:sp>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5743219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344967278"/>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7690901-CEC7-6EFA-F3E7-2427AB5F124D}"/>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27445344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7" name="Straight Connector 6">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887809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9" name="Straight Connector 8">
            <a:extLst>
              <a:ext uri="{FF2B5EF4-FFF2-40B4-BE49-F238E27FC236}">
                <a16:creationId xmlns:a16="http://schemas.microsoft.com/office/drawing/2014/main" id="{757CA4D6-2CE9-8C8B-F421-10F0D6C016DB}"/>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030692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51560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9757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110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3544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2535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77799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445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4.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3" name="Group 12">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9" name="TextBox 18">
            <a:extLst>
              <a:ext uri="{FF2B5EF4-FFF2-40B4-BE49-F238E27FC236}">
                <a16:creationId xmlns:a16="http://schemas.microsoft.com/office/drawing/2014/main" id="{4F4B0D8F-E956-40B8-AA61-A33D79D6F8F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 name="Picture 1">
            <a:extLst>
              <a:ext uri="{FF2B5EF4-FFF2-40B4-BE49-F238E27FC236}">
                <a16:creationId xmlns:a16="http://schemas.microsoft.com/office/drawing/2014/main" id="{692984C4-F467-030D-B471-2121F7650EA7}"/>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1763FD57-C58A-060C-5834-B9C8F0F45F50}"/>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2CB61AB1-326E-99FE-6EAD-C86BC215C92C}"/>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C10E4B42-7C34-8421-0040-57E84B15E6AB}"/>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97437781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14" name="Picture 13">
            <a:extLst>
              <a:ext uri="{FF2B5EF4-FFF2-40B4-BE49-F238E27FC236}">
                <a16:creationId xmlns:a16="http://schemas.microsoft.com/office/drawing/2014/main" id="{692984C4-F467-030D-B471-2121F7650EA7}"/>
              </a:ext>
            </a:extLst>
          </p:cNvPr>
          <p:cNvPicPr>
            <a:picLocks noChangeAspect="1"/>
          </p:cNvPicPr>
          <p:nvPr userDrawn="1"/>
        </p:nvPicPr>
        <p:blipFill>
          <a:blip r:embed="rId15"/>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1763FD57-C58A-060C-5834-B9C8F0F45F50}"/>
              </a:ext>
            </a:extLst>
          </p:cNvPr>
          <p:cNvPicPr>
            <a:picLocks noChangeAspect="1"/>
          </p:cNvPicPr>
          <p:nvPr userDrawn="1"/>
        </p:nvPicPr>
        <p:blipFill>
          <a:blip r:embed="rId16"/>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2CB61AB1-326E-99FE-6EAD-C86BC215C92C}"/>
              </a:ext>
            </a:extLst>
          </p:cNvPr>
          <p:cNvPicPr>
            <a:picLocks noChangeAspect="1"/>
          </p:cNvPicPr>
          <p:nvPr userDrawn="1"/>
        </p:nvPicPr>
        <p:blipFill>
          <a:blip r:embed="rId17"/>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C10E4B42-7C34-8421-0040-57E84B15E6AB}"/>
              </a:ext>
            </a:extLst>
          </p:cNvPr>
          <p:cNvPicPr>
            <a:picLocks noChangeAspect="1"/>
          </p:cNvPicPr>
          <p:nvPr userDrawn="1"/>
        </p:nvPicPr>
        <p:blipFill>
          <a:blip r:embed="rId18"/>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868960148"/>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arget="../media/image9.wmf" Type="http://schemas.openxmlformats.org/officeDocument/2006/relationships/image"/><Relationship Id="rId2" Target="../notesSlides/notesSlide14.xml" Type="http://schemas.openxmlformats.org/officeDocument/2006/relationships/notesSlide"/><Relationship Id="rId1" Target="../slideLayouts/slideLayout22.xml" Type="http://schemas.openxmlformats.org/officeDocument/2006/relationships/slideLayout"/><Relationship Id="rId4" Target="../media/image9.wmf" Type="http://schemas.openxmlformats.org/officeDocument/2006/relationships/image"/></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arget="../media/image10.png" Type="http://schemas.openxmlformats.org/officeDocument/2006/relationships/image"/><Relationship Id="rId7" Target="../media/image12.png" Type="http://schemas.openxmlformats.org/officeDocument/2006/relationships/image"/><Relationship Id="rId2" Target="../notesSlides/notesSlide16.xml" Type="http://schemas.openxmlformats.org/officeDocument/2006/relationships/notesSlide"/><Relationship Id="rId1" Target="../slideLayouts/slideLayout22.xml" Type="http://schemas.openxmlformats.org/officeDocument/2006/relationships/slideLayout"/><Relationship Id="rId6" Target="../media/image12.png" Type="http://schemas.openxmlformats.org/officeDocument/2006/relationships/image"/><Relationship Id="rId5" Target="../media/image11.jpeg" Type="http://schemas.openxmlformats.org/officeDocument/2006/relationships/image"/><Relationship Id="rId4" Target="../media/image10.png" Type="http://schemas.openxmlformats.org/officeDocument/2006/relationships/image"/></Relationships>
</file>

<file path=ppt/slides/_rels/slide18.xml.rels><?xml version="1.0" encoding="UTF-8" standalone="yes" ?><Relationships xmlns="http://schemas.openxmlformats.org/package/2006/relationships"><Relationship Id="rId8" Target="../media/image16.wmf" Type="http://schemas.openxmlformats.org/officeDocument/2006/relationships/image"/><Relationship Id="rId3" Target="../media/image13.png" Type="http://schemas.openxmlformats.org/officeDocument/2006/relationships/image"/><Relationship Id="rId7" Target="../media/image16.wmf" Type="http://schemas.openxmlformats.org/officeDocument/2006/relationships/image"/><Relationship Id="rId2" Target="../notesSlides/notesSlide17.xml" Type="http://schemas.openxmlformats.org/officeDocument/2006/relationships/notesSlide"/><Relationship Id="rId1" Target="../slideLayouts/slideLayout22.xml" Type="http://schemas.openxmlformats.org/officeDocument/2006/relationships/slideLayout"/><Relationship Id="rId6" Target="../media/image15.wmf" Type="http://schemas.openxmlformats.org/officeDocument/2006/relationships/image"/><Relationship Id="rId5" Target="../media/image15.wmf" Type="http://schemas.openxmlformats.org/officeDocument/2006/relationships/image"/><Relationship Id="rId10" Target="../media/image17.wmf" Type="http://schemas.openxmlformats.org/officeDocument/2006/relationships/image"/><Relationship Id="rId4" Target="../media/image14.jpeg" Type="http://schemas.openxmlformats.org/officeDocument/2006/relationships/image"/><Relationship Id="rId9" Target="../media/image17.wmf" Type="http://schemas.openxmlformats.org/officeDocument/2006/relationships/image"/></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arget="../comments/modernComment_2CD_261A02CB.xml" Type="http://schemas.microsoft.com/office/2018/10/relationships/comments"/><Relationship Id="rId2" Target="../notesSlides/notesSlide21.xml" Type="http://schemas.openxmlformats.org/officeDocument/2006/relationships/notesSlide"/><Relationship Id="rId1" Target="../slideLayouts/slideLayout22.xml" Type="http://schemas.openxmlformats.org/officeDocument/2006/relationships/slideLayout"/><Relationship Id="rId5" Target="../media/image20.png" Type="http://schemas.openxmlformats.org/officeDocument/2006/relationships/image"/><Relationship Id="rId4" Target="../media/image19.jpeg" Type="http://schemas.openxmlformats.org/officeDocument/2006/relationships/image"/></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arget="../comments/modernComment_102_0.xml" Type="http://schemas.microsoft.com/office/2018/10/relationships/comments"/><Relationship Id="rId2" Target="../notesSlides/notesSlide4.xml" Type="http://schemas.openxmlformats.org/officeDocument/2006/relationships/notesSlide"/><Relationship Id="rId1" Target="../slideLayouts/slideLayout22.xml" Type="http://schemas.openxmlformats.org/officeDocument/2006/relationships/slideLayout"/><Relationship Id="rId4" Target="../media/image6.jpeg" Type="http://schemas.openxmlformats.org/officeDocument/2006/relationships/image"/></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microsoft.com/office/2018/10/relationships/comments" Target="../comments/modernComment_10F_0.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62000" y="3036318"/>
            <a:ext cx="7162800" cy="1629255"/>
          </a:xfrm>
        </p:spPr>
        <p:txBody>
          <a:bodyPr>
            <a:normAutofit/>
          </a:bodyPr>
          <a:lstStyle/>
          <a:p>
            <a:pPr marL="0" indent="0">
              <a:spcAft>
                <a:spcPts val="800"/>
              </a:spcAft>
            </a:pPr>
            <a:r>
              <a:rPr lang="vi-VN" b="1" dirty="0">
                <a:solidFill>
                  <a:schemeClr val="accent1">
                    <a:lumMod val="50000"/>
                  </a:schemeClr>
                </a:solidFill>
              </a:rPr>
              <a:t>Module </a:t>
            </a:r>
            <a:r>
              <a:rPr lang="en-US" b="1" dirty="0">
                <a:solidFill>
                  <a:schemeClr val="accent1">
                    <a:lumMod val="50000"/>
                  </a:schemeClr>
                </a:solidFill>
              </a:rPr>
              <a:t>12.1: </a:t>
            </a:r>
          </a:p>
          <a:p>
            <a:pPr marL="0" indent="0">
              <a:spcAft>
                <a:spcPts val="800"/>
              </a:spcAft>
            </a:pPr>
            <a:r>
              <a:rPr lang="en-US" b="1" dirty="0">
                <a:solidFill>
                  <a:schemeClr val="accent1">
                    <a:lumMod val="50000"/>
                  </a:schemeClr>
                </a:solidFill>
              </a:rPr>
              <a:t>Energy Efficiency in PUMP &amp; FAN  </a:t>
            </a:r>
            <a:endParaRPr lang="en-VN" b="1" dirty="0">
              <a:solidFill>
                <a:schemeClr val="accent1">
                  <a:lumMod val="50000"/>
                </a:schemeClr>
              </a:solidFill>
            </a:endParaRP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2" name="TextBox 1">
            <a:extLst>
              <a:ext uri="{FF2B5EF4-FFF2-40B4-BE49-F238E27FC236}">
                <a16:creationId xmlns:a16="http://schemas.microsoft.com/office/drawing/2014/main" id="{3AC7136B-4654-B06D-121F-9190E184750E}"/>
              </a:ext>
            </a:extLst>
          </p:cNvPr>
          <p:cNvSpPr txBox="1"/>
          <p:nvPr/>
        </p:nvSpPr>
        <p:spPr>
          <a:xfrm>
            <a:off x="762000" y="4609713"/>
            <a:ext cx="5943600" cy="923330"/>
          </a:xfrm>
          <a:prstGeom prst="rect">
            <a:avLst/>
          </a:prstGeom>
          <a:noFill/>
        </p:spPr>
        <p:txBody>
          <a:bodyPr wrap="square" rtlCol="0">
            <a:spAutoFit/>
          </a:bodyPr>
          <a:lstStyle/>
          <a:p>
            <a:r>
              <a:rPr lang="en-US" dirty="0">
                <a:solidFill>
                  <a:srgbClr val="FF0000"/>
                </a:solidFill>
              </a:rPr>
              <a:t>This is a very good Module – provides excellent details on technical aspects of pumps.  A few minor comments provided..</a:t>
            </a:r>
          </a:p>
        </p:txBody>
      </p:sp>
      <p:sp>
        <p:nvSpPr>
          <p:cNvPr id="4" name="TextBox 3">
            <a:extLst>
              <a:ext uri="{FF2B5EF4-FFF2-40B4-BE49-F238E27FC236}">
                <a16:creationId xmlns:a16="http://schemas.microsoft.com/office/drawing/2014/main" id="{E3928D98-9785-815D-D6AD-9BE58F679FE8}"/>
              </a:ext>
            </a:extLst>
          </p:cNvPr>
          <p:cNvSpPr txBox="1"/>
          <p:nvPr/>
        </p:nvSpPr>
        <p:spPr>
          <a:xfrm>
            <a:off x="643569" y="2436757"/>
            <a:ext cx="5118166" cy="369332"/>
          </a:xfrm>
          <a:prstGeom prst="rect">
            <a:avLst/>
          </a:prstGeom>
          <a:noFill/>
        </p:spPr>
        <p:txBody>
          <a:bodyPr wrap="square" rtlCol="0" anchor="ctr">
            <a:spAutoFit/>
          </a:bodyPr>
          <a:lstStyle/>
          <a:p>
            <a:r>
              <a:rPr lang="en-US" b="1" dirty="0">
                <a:solidFill>
                  <a:srgbClr val="00B0F0"/>
                </a:solidFill>
              </a:rPr>
              <a:t>MANAGEMENT OFFICERS </a:t>
            </a:r>
            <a:endParaRPr lang="ko-KR" altLang="en-US" b="1" dirty="0">
              <a:solidFill>
                <a:srgbClr val="00B0F0"/>
              </a:solidFill>
              <a:cs typeface="Arial" pitchFamily="34" charset="0"/>
            </a:endParaRPr>
          </a:p>
        </p:txBody>
      </p:sp>
      <p:sp>
        <p:nvSpPr>
          <p:cNvPr id="6" name="Google Shape;46;p15">
            <a:extLst>
              <a:ext uri="{FF2B5EF4-FFF2-40B4-BE49-F238E27FC236}">
                <a16:creationId xmlns:a16="http://schemas.microsoft.com/office/drawing/2014/main" id="{A3201C3D-366F-52E5-EB5E-68A6F8FB9023}"/>
              </a:ext>
            </a:extLst>
          </p:cNvPr>
          <p:cNvSpPr txBox="1">
            <a:spLocks/>
          </p:cNvSpPr>
          <p:nvPr/>
        </p:nvSpPr>
        <p:spPr>
          <a:xfrm>
            <a:off x="609600" y="1324957"/>
            <a:ext cx="801019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kern="0" dirty="0">
                <a:solidFill>
                  <a:schemeClr val="accent1">
                    <a:lumMod val="50000"/>
                  </a:schemeClr>
                </a:solidFill>
              </a:rPr>
              <a:t>TRAINING PROGRAMME </a:t>
            </a:r>
            <a:br>
              <a:rPr lang="en-US" sz="3600" b="1" kern="0" dirty="0">
                <a:solidFill>
                  <a:schemeClr val="accent1">
                    <a:lumMod val="50000"/>
                  </a:schemeClr>
                </a:solidFill>
              </a:rPr>
            </a:br>
            <a:r>
              <a:rPr lang="en-US" sz="3600" b="1" kern="0" dirty="0">
                <a:solidFill>
                  <a:schemeClr val="accent1">
                    <a:lumMod val="50000"/>
                  </a:schemeClr>
                </a:solidFill>
              </a:rPr>
              <a:t>FOR INDUSTRIAL ENTERPRISEs</a:t>
            </a:r>
          </a:p>
        </p:txBody>
      </p:sp>
    </p:spTree>
    <p:extLst>
      <p:ext uri="{BB962C8B-B14F-4D97-AF65-F5344CB8AC3E}">
        <p14:creationId xmlns:p14="http://schemas.microsoft.com/office/powerpoint/2010/main" val="33559241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Slide Number Placeholder 4">
            <a:extLst>
              <a:ext uri="{FF2B5EF4-FFF2-40B4-BE49-F238E27FC236}">
                <a16:creationId xmlns:a16="http://schemas.microsoft.com/office/drawing/2014/main" id="{75B8FE20-06AC-34B6-6D44-644B11B74E18}"/>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51F9871B-3A4D-4DF6-9748-C084229B7E37}" type="slidenum">
              <a:rPr lang="en-US" altLang="en-US" sz="1100" b="1">
                <a:solidFill>
                  <a:schemeClr val="bg1"/>
                </a:solidFill>
              </a:rPr>
              <a:pPr algn="ctr" eaLnBrk="1" hangingPunct="1"/>
              <a:t>10</a:t>
            </a:fld>
            <a:endParaRPr lang="en-US" altLang="en-US" sz="1100" b="1">
              <a:solidFill>
                <a:schemeClr val="bg1"/>
              </a:solidFill>
            </a:endParaRPr>
          </a:p>
        </p:txBody>
      </p:sp>
      <p:sp>
        <p:nvSpPr>
          <p:cNvPr id="2" name="Rounded Rectangle 1"/>
          <p:cNvSpPr/>
          <p:nvPr/>
        </p:nvSpPr>
        <p:spPr>
          <a:xfrm>
            <a:off x="3048000" y="2438400"/>
            <a:ext cx="5257800"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448245" y="2893367"/>
            <a:ext cx="4457310" cy="461665"/>
          </a:xfrm>
          <a:prstGeom prst="rect">
            <a:avLst/>
          </a:prstGeom>
        </p:spPr>
        <p:txBody>
          <a:bodyPr wrap="none">
            <a:spAutoFit/>
          </a:bodyPr>
          <a:lstStyle/>
          <a:p>
            <a:r>
              <a:rPr lang="en-US" altLang="en-US" sz="2400" b="1" dirty="0">
                <a:solidFill>
                  <a:schemeClr val="bg1"/>
                </a:solidFill>
                <a:latin typeface="+mj-lt"/>
              </a:rPr>
              <a:t> 2. </a:t>
            </a:r>
            <a:r>
              <a:rPr lang="en-US" altLang="en-US" sz="2400" b="1" dirty="0">
                <a:solidFill>
                  <a:schemeClr val="bg1"/>
                </a:solidFill>
                <a:latin typeface="+mj-lt"/>
                <a:cs typeface="Arial" panose="020B0604020202020204" pitchFamily="34" charset="0"/>
              </a:rPr>
              <a:t>SELECTING PUMPS/FANS</a:t>
            </a:r>
            <a:endParaRPr lang="en-US" sz="2400" b="1" dirty="0">
              <a:solidFill>
                <a:schemeClr val="bg1"/>
              </a:solidFill>
              <a:latin typeface="+mj-lt"/>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Title 1">
            <a:extLst>
              <a:ext uri="{FF2B5EF4-FFF2-40B4-BE49-F238E27FC236}">
                <a16:creationId xmlns:a16="http://schemas.microsoft.com/office/drawing/2014/main" id="{9CF3E6B0-48AB-5549-5BEA-1F8201091E9E}"/>
              </a:ext>
            </a:extLst>
          </p:cNvPr>
          <p:cNvSpPr>
            <a:spLocks noGrp="1"/>
          </p:cNvSpPr>
          <p:nvPr>
            <p:ph type="title" idx="4294967295"/>
          </p:nvPr>
        </p:nvSpPr>
        <p:spPr>
          <a:xfrm>
            <a:off x="0" y="274638"/>
            <a:ext cx="12192000" cy="563562"/>
          </a:xfrm>
          <a:prstGeom prst="rect">
            <a:avLst/>
          </a:prstGeom>
        </p:spPr>
        <p:txBody>
          <a:bodyPr>
            <a:noAutofit/>
          </a:bodyPr>
          <a:lstStyle/>
          <a:p>
            <a:pPr algn="ctr"/>
            <a:r>
              <a:rPr lang="en-US" altLang="en-US" b="1" dirty="0">
                <a:solidFill>
                  <a:schemeClr val="accent1">
                    <a:lumMod val="50000"/>
                  </a:schemeClr>
                </a:solidFill>
                <a:latin typeface="Arial" panose="020B0604020202020204" pitchFamily="34" charset="0"/>
                <a:cs typeface="Arial" panose="020B0604020202020204" pitchFamily="34" charset="0"/>
              </a:rPr>
              <a:t>Determining the operating point of pumps/fans</a:t>
            </a:r>
          </a:p>
        </p:txBody>
      </p:sp>
      <p:sp>
        <p:nvSpPr>
          <p:cNvPr id="28675" name="Content Placeholder 3">
            <a:extLst>
              <a:ext uri="{FF2B5EF4-FFF2-40B4-BE49-F238E27FC236}">
                <a16:creationId xmlns:a16="http://schemas.microsoft.com/office/drawing/2014/main" id="{4A8AC27E-DE6E-80F6-5D7E-BAEC2F9EABA8}"/>
              </a:ext>
            </a:extLst>
          </p:cNvPr>
          <p:cNvSpPr>
            <a:spLocks noGrp="1"/>
          </p:cNvSpPr>
          <p:nvPr>
            <p:ph sz="half" idx="4294967295"/>
          </p:nvPr>
        </p:nvSpPr>
        <p:spPr>
          <a:xfrm>
            <a:off x="1196775" y="5335003"/>
            <a:ext cx="10487025" cy="561975"/>
          </a:xfrm>
          <a:prstGeom prst="rect">
            <a:avLst/>
          </a:prstGeom>
          <a:solidFill>
            <a:schemeClr val="accent1">
              <a:lumMod val="20000"/>
              <a:lumOff val="80000"/>
            </a:schemeClr>
          </a:solidFill>
        </p:spPr>
        <p:txBody>
          <a:bodyPr>
            <a:normAutofit/>
          </a:bodyPr>
          <a:lstStyle/>
          <a:p>
            <a:pPr algn="ctr">
              <a:buNone/>
            </a:pPr>
            <a:r>
              <a:rPr lang="en-US" altLang="en-US" b="1" dirty="0">
                <a:latin typeface="Arial" panose="020B0604020202020204" pitchFamily="34" charset="0"/>
                <a:cs typeface="Arial" panose="020B0604020202020204" pitchFamily="34" charset="0"/>
              </a:rPr>
              <a:t>Selecting operating point A within the high-efficiency zone</a:t>
            </a:r>
          </a:p>
        </p:txBody>
      </p:sp>
      <p:sp>
        <p:nvSpPr>
          <p:cNvPr id="80900" name="Slide Number Placeholder 4">
            <a:extLst>
              <a:ext uri="{FF2B5EF4-FFF2-40B4-BE49-F238E27FC236}">
                <a16:creationId xmlns:a16="http://schemas.microsoft.com/office/drawing/2014/main" id="{C95CF138-3B23-D49C-1BB7-45D4FBCD3C04}"/>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4F59F478-FBAB-40E4-B83A-CA72C88C6375}" type="slidenum">
              <a:rPr lang="en-US" altLang="en-US" sz="1100" b="1">
                <a:solidFill>
                  <a:schemeClr val="bg1"/>
                </a:solidFill>
                <a:cs typeface="Arial" panose="020B0604020202020204" pitchFamily="34" charset="0"/>
              </a:rPr>
              <a:pPr algn="ctr" eaLnBrk="1" hangingPunct="1"/>
              <a:t>11</a:t>
            </a:fld>
            <a:endParaRPr lang="en-US" altLang="en-US" sz="1100" b="1">
              <a:solidFill>
                <a:schemeClr val="bg1"/>
              </a:solidFill>
              <a:cs typeface="Arial" panose="020B0604020202020204" pitchFamily="34" charset="0"/>
            </a:endParaRPr>
          </a:p>
        </p:txBody>
      </p:sp>
      <p:grpSp>
        <p:nvGrpSpPr>
          <p:cNvPr id="2" name="Group 53">
            <a:extLst>
              <a:ext uri="{FF2B5EF4-FFF2-40B4-BE49-F238E27FC236}">
                <a16:creationId xmlns:a16="http://schemas.microsoft.com/office/drawing/2014/main" id="{E7302ACB-0C65-0DC1-47BE-3BDC1ACA376C}"/>
              </a:ext>
            </a:extLst>
          </p:cNvPr>
          <p:cNvGrpSpPr>
            <a:grpSpLocks/>
          </p:cNvGrpSpPr>
          <p:nvPr/>
        </p:nvGrpSpPr>
        <p:grpSpPr bwMode="auto">
          <a:xfrm>
            <a:off x="2952751" y="1500189"/>
            <a:ext cx="6715912" cy="3652837"/>
            <a:chOff x="1495408" y="1500174"/>
            <a:chExt cx="4938738" cy="3652861"/>
          </a:xfrm>
        </p:grpSpPr>
        <p:sp>
          <p:nvSpPr>
            <p:cNvPr id="80906" name="Text Box 18">
              <a:extLst>
                <a:ext uri="{FF2B5EF4-FFF2-40B4-BE49-F238E27FC236}">
                  <a16:creationId xmlns:a16="http://schemas.microsoft.com/office/drawing/2014/main" id="{72EE30F4-933F-A9A5-5BCA-239920DC8587}"/>
                </a:ext>
              </a:extLst>
            </p:cNvPr>
            <p:cNvSpPr txBox="1">
              <a:spLocks noChangeArrowheads="1"/>
            </p:cNvSpPr>
            <p:nvPr/>
          </p:nvSpPr>
          <p:spPr bwMode="auto">
            <a:xfrm>
              <a:off x="2000232" y="2143116"/>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F0000"/>
                  </a:solidFill>
                  <a:cs typeface="Arial" panose="020B0604020202020204" pitchFamily="34" charset="0"/>
                </a:rPr>
                <a:t>(n)</a:t>
              </a:r>
              <a:endParaRPr lang="en-SG" altLang="en-US">
                <a:solidFill>
                  <a:srgbClr val="FF0000"/>
                </a:solidFill>
                <a:cs typeface="Arial" panose="020B0604020202020204" pitchFamily="34" charset="0"/>
              </a:endParaRPr>
            </a:p>
          </p:txBody>
        </p:sp>
        <p:sp>
          <p:nvSpPr>
            <p:cNvPr id="23" name="Freeform 22">
              <a:extLst>
                <a:ext uri="{FF2B5EF4-FFF2-40B4-BE49-F238E27FC236}">
                  <a16:creationId xmlns:a16="http://schemas.microsoft.com/office/drawing/2014/main" id="{714B375D-1B6C-AA4B-64AA-8B2BE4C47312}"/>
                </a:ext>
              </a:extLst>
            </p:cNvPr>
            <p:cNvSpPr/>
            <p:nvPr/>
          </p:nvSpPr>
          <p:spPr>
            <a:xfrm>
              <a:off x="1958872" y="2351080"/>
              <a:ext cx="3701868" cy="2365391"/>
            </a:xfrm>
            <a:custGeom>
              <a:avLst/>
              <a:gdLst>
                <a:gd name="connsiteX0" fmla="*/ 0 w 3701142"/>
                <a:gd name="connsiteY0" fmla="*/ 188685 h 2365828"/>
                <a:gd name="connsiteX1" fmla="*/ 420914 w 3701142"/>
                <a:gd name="connsiteY1" fmla="*/ 72571 h 2365828"/>
                <a:gd name="connsiteX2" fmla="*/ 972457 w 3701142"/>
                <a:gd name="connsiteY2" fmla="*/ 14514 h 2365828"/>
                <a:gd name="connsiteX3" fmla="*/ 1727200 w 3701142"/>
                <a:gd name="connsiteY3" fmla="*/ 159656 h 2365828"/>
                <a:gd name="connsiteX4" fmla="*/ 2525485 w 3701142"/>
                <a:gd name="connsiteY4" fmla="*/ 566056 h 2365828"/>
                <a:gd name="connsiteX5" fmla="*/ 3135085 w 3701142"/>
                <a:gd name="connsiteY5" fmla="*/ 1146628 h 2365828"/>
                <a:gd name="connsiteX6" fmla="*/ 3556000 w 3701142"/>
                <a:gd name="connsiteY6" fmla="*/ 1915885 h 2365828"/>
                <a:gd name="connsiteX7" fmla="*/ 3701142 w 3701142"/>
                <a:gd name="connsiteY7" fmla="*/ 2365828 h 2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1142" h="2365828">
                  <a:moveTo>
                    <a:pt x="0" y="188685"/>
                  </a:moveTo>
                  <a:cubicBezTo>
                    <a:pt x="129419" y="145142"/>
                    <a:pt x="258838" y="101599"/>
                    <a:pt x="420914" y="72571"/>
                  </a:cubicBezTo>
                  <a:cubicBezTo>
                    <a:pt x="582990" y="43543"/>
                    <a:pt x="754743" y="0"/>
                    <a:pt x="972457" y="14514"/>
                  </a:cubicBezTo>
                  <a:cubicBezTo>
                    <a:pt x="1190171" y="29028"/>
                    <a:pt x="1468362" y="67732"/>
                    <a:pt x="1727200" y="159656"/>
                  </a:cubicBezTo>
                  <a:cubicBezTo>
                    <a:pt x="1986038" y="251580"/>
                    <a:pt x="2290838" y="401561"/>
                    <a:pt x="2525485" y="566056"/>
                  </a:cubicBezTo>
                  <a:cubicBezTo>
                    <a:pt x="2760133" y="730551"/>
                    <a:pt x="2963333" y="921657"/>
                    <a:pt x="3135085" y="1146628"/>
                  </a:cubicBezTo>
                  <a:cubicBezTo>
                    <a:pt x="3306837" y="1371599"/>
                    <a:pt x="3461657" y="1712685"/>
                    <a:pt x="3556000" y="1915885"/>
                  </a:cubicBezTo>
                  <a:cubicBezTo>
                    <a:pt x="3650343" y="2119085"/>
                    <a:pt x="3675742" y="2242456"/>
                    <a:pt x="3701142" y="2365828"/>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5" name="Freeform 24">
              <a:extLst>
                <a:ext uri="{FF2B5EF4-FFF2-40B4-BE49-F238E27FC236}">
                  <a16:creationId xmlns:a16="http://schemas.microsoft.com/office/drawing/2014/main" id="{F8D7B8AF-6DC4-3A5F-79CA-B3061E4B6483}"/>
                </a:ext>
              </a:extLst>
            </p:cNvPr>
            <p:cNvSpPr/>
            <p:nvPr/>
          </p:nvSpPr>
          <p:spPr>
            <a:xfrm>
              <a:off x="1958872" y="2263766"/>
              <a:ext cx="2729413" cy="1684349"/>
            </a:xfrm>
            <a:custGeom>
              <a:avLst/>
              <a:gdLst>
                <a:gd name="connsiteX0" fmla="*/ 0 w 2728685"/>
                <a:gd name="connsiteY0" fmla="*/ 1683657 h 1683657"/>
                <a:gd name="connsiteX1" fmla="*/ 522514 w 2728685"/>
                <a:gd name="connsiteY1" fmla="*/ 1640114 h 1683657"/>
                <a:gd name="connsiteX2" fmla="*/ 1045028 w 2728685"/>
                <a:gd name="connsiteY2" fmla="*/ 1494971 h 1683657"/>
                <a:gd name="connsiteX3" fmla="*/ 1683657 w 2728685"/>
                <a:gd name="connsiteY3" fmla="*/ 1190171 h 1683657"/>
                <a:gd name="connsiteX4" fmla="*/ 2336800 w 2728685"/>
                <a:gd name="connsiteY4" fmla="*/ 638628 h 1683657"/>
                <a:gd name="connsiteX5" fmla="*/ 2728685 w 2728685"/>
                <a:gd name="connsiteY5" fmla="*/ 0 h 168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8685" h="1683657">
                  <a:moveTo>
                    <a:pt x="0" y="1683657"/>
                  </a:moveTo>
                  <a:cubicBezTo>
                    <a:pt x="174171" y="1677609"/>
                    <a:pt x="348343" y="1671562"/>
                    <a:pt x="522514" y="1640114"/>
                  </a:cubicBezTo>
                  <a:cubicBezTo>
                    <a:pt x="696685" y="1608666"/>
                    <a:pt x="851504" y="1569962"/>
                    <a:pt x="1045028" y="1494971"/>
                  </a:cubicBezTo>
                  <a:cubicBezTo>
                    <a:pt x="1238552" y="1419981"/>
                    <a:pt x="1468362" y="1332895"/>
                    <a:pt x="1683657" y="1190171"/>
                  </a:cubicBezTo>
                  <a:cubicBezTo>
                    <a:pt x="1898952" y="1047447"/>
                    <a:pt x="2162629" y="836990"/>
                    <a:pt x="2336800" y="638628"/>
                  </a:cubicBezTo>
                  <a:cubicBezTo>
                    <a:pt x="2510971" y="440266"/>
                    <a:pt x="2619828" y="220133"/>
                    <a:pt x="2728685" y="0"/>
                  </a:cubicBezTo>
                </a:path>
              </a:pathLst>
            </a:cu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6" name="Freeform 25">
              <a:extLst>
                <a:ext uri="{FF2B5EF4-FFF2-40B4-BE49-F238E27FC236}">
                  <a16:creationId xmlns:a16="http://schemas.microsoft.com/office/drawing/2014/main" id="{DC92431A-2FC8-0BC6-38B8-170D348A51EA}"/>
                </a:ext>
              </a:extLst>
            </p:cNvPr>
            <p:cNvSpPr/>
            <p:nvPr/>
          </p:nvSpPr>
          <p:spPr>
            <a:xfrm>
              <a:off x="2626632" y="3751264"/>
              <a:ext cx="2438727" cy="704855"/>
            </a:xfrm>
            <a:custGeom>
              <a:avLst/>
              <a:gdLst>
                <a:gd name="connsiteX0" fmla="*/ 0 w 2438400"/>
                <a:gd name="connsiteY0" fmla="*/ 703943 h 703943"/>
                <a:gd name="connsiteX1" fmla="*/ 406400 w 2438400"/>
                <a:gd name="connsiteY1" fmla="*/ 587828 h 703943"/>
                <a:gd name="connsiteX2" fmla="*/ 812800 w 2438400"/>
                <a:gd name="connsiteY2" fmla="*/ 413657 h 703943"/>
                <a:gd name="connsiteX3" fmla="*/ 1103085 w 2438400"/>
                <a:gd name="connsiteY3" fmla="*/ 254000 h 703943"/>
                <a:gd name="connsiteX4" fmla="*/ 1524000 w 2438400"/>
                <a:gd name="connsiteY4" fmla="*/ 36286 h 703943"/>
                <a:gd name="connsiteX5" fmla="*/ 1886857 w 2438400"/>
                <a:gd name="connsiteY5" fmla="*/ 36286 h 703943"/>
                <a:gd name="connsiteX6" fmla="*/ 2191657 w 2438400"/>
                <a:gd name="connsiteY6" fmla="*/ 210457 h 703943"/>
                <a:gd name="connsiteX7" fmla="*/ 2438400 w 2438400"/>
                <a:gd name="connsiteY7" fmla="*/ 399143 h 70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703943">
                  <a:moveTo>
                    <a:pt x="0" y="703943"/>
                  </a:moveTo>
                  <a:cubicBezTo>
                    <a:pt x="135466" y="670076"/>
                    <a:pt x="270933" y="636209"/>
                    <a:pt x="406400" y="587828"/>
                  </a:cubicBezTo>
                  <a:cubicBezTo>
                    <a:pt x="541867" y="539447"/>
                    <a:pt x="696686" y="469295"/>
                    <a:pt x="812800" y="413657"/>
                  </a:cubicBezTo>
                  <a:cubicBezTo>
                    <a:pt x="928914" y="358019"/>
                    <a:pt x="984552" y="316895"/>
                    <a:pt x="1103085" y="254000"/>
                  </a:cubicBezTo>
                  <a:cubicBezTo>
                    <a:pt x="1221618" y="191105"/>
                    <a:pt x="1393371" y="72572"/>
                    <a:pt x="1524000" y="36286"/>
                  </a:cubicBezTo>
                  <a:cubicBezTo>
                    <a:pt x="1654629" y="0"/>
                    <a:pt x="1775581" y="7257"/>
                    <a:pt x="1886857" y="36286"/>
                  </a:cubicBezTo>
                  <a:cubicBezTo>
                    <a:pt x="1998133" y="65315"/>
                    <a:pt x="2099733" y="149981"/>
                    <a:pt x="2191657" y="210457"/>
                  </a:cubicBezTo>
                  <a:cubicBezTo>
                    <a:pt x="2283581" y="270933"/>
                    <a:pt x="2360990" y="335038"/>
                    <a:pt x="2438400" y="399143"/>
                  </a:cubicBezTo>
                </a:path>
              </a:pathLst>
            </a:custGeom>
            <a:ln w="25400">
              <a:solidFill>
                <a:srgbClr val="99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2F7C9008-835A-FFDB-857D-F1DDBE032515}"/>
                </a:ext>
              </a:extLst>
            </p:cNvPr>
            <p:cNvCxnSpPr/>
            <p:nvPr/>
          </p:nvCxnSpPr>
          <p:spPr>
            <a:xfrm rot="5400000" flipH="1" flipV="1">
              <a:off x="384901" y="3142079"/>
              <a:ext cx="3143271" cy="2335"/>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80B5C2C-02A3-8D80-F3BF-58F2F746E162}"/>
                </a:ext>
              </a:extLst>
            </p:cNvPr>
            <p:cNvCxnSpPr/>
            <p:nvPr/>
          </p:nvCxnSpPr>
          <p:spPr>
            <a:xfrm>
              <a:off x="1928519" y="4713295"/>
              <a:ext cx="4071939" cy="158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912" name="Text Box 18">
              <a:extLst>
                <a:ext uri="{FF2B5EF4-FFF2-40B4-BE49-F238E27FC236}">
                  <a16:creationId xmlns:a16="http://schemas.microsoft.com/office/drawing/2014/main" id="{84219EE6-726F-712F-F3BC-CB2F89965B6A}"/>
                </a:ext>
              </a:extLst>
            </p:cNvPr>
            <p:cNvSpPr txBox="1">
              <a:spLocks noChangeArrowheads="1"/>
            </p:cNvSpPr>
            <p:nvPr/>
          </p:nvSpPr>
          <p:spPr bwMode="auto">
            <a:xfrm>
              <a:off x="3214678" y="206215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F0000"/>
                  </a:solidFill>
                  <a:cs typeface="Arial" panose="020B0604020202020204" pitchFamily="34" charset="0"/>
                </a:rPr>
                <a:t>H</a:t>
              </a:r>
              <a:endParaRPr lang="en-SG" altLang="en-US">
                <a:solidFill>
                  <a:srgbClr val="FF0000"/>
                </a:solidFill>
                <a:cs typeface="Arial" panose="020B0604020202020204" pitchFamily="34" charset="0"/>
              </a:endParaRPr>
            </a:p>
          </p:txBody>
        </p:sp>
        <p:sp>
          <p:nvSpPr>
            <p:cNvPr id="80913" name="Text Box 18">
              <a:extLst>
                <a:ext uri="{FF2B5EF4-FFF2-40B4-BE49-F238E27FC236}">
                  <a16:creationId xmlns:a16="http://schemas.microsoft.com/office/drawing/2014/main" id="{4FDB6A24-901F-C230-72C6-DA1C81218CC4}"/>
                </a:ext>
              </a:extLst>
            </p:cNvPr>
            <p:cNvSpPr txBox="1">
              <a:spLocks noChangeArrowheads="1"/>
            </p:cNvSpPr>
            <p:nvPr/>
          </p:nvSpPr>
          <p:spPr bwMode="auto">
            <a:xfrm>
              <a:off x="4734518" y="2030369"/>
              <a:ext cx="10001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dirty="0">
                  <a:cs typeface="Arial" panose="020B0604020202020204" pitchFamily="34" charset="0"/>
                </a:rPr>
                <a:t>Ho</a:t>
              </a:r>
              <a:endParaRPr lang="en-SG" altLang="en-US" dirty="0">
                <a:cs typeface="Arial" panose="020B0604020202020204" pitchFamily="34" charset="0"/>
              </a:endParaRPr>
            </a:p>
          </p:txBody>
        </p:sp>
        <p:cxnSp>
          <p:nvCxnSpPr>
            <p:cNvPr id="39" name="Straight Connector 38">
              <a:extLst>
                <a:ext uri="{FF2B5EF4-FFF2-40B4-BE49-F238E27FC236}">
                  <a16:creationId xmlns:a16="http://schemas.microsoft.com/office/drawing/2014/main" id="{CEC7F9E0-39AB-C58E-506E-EAA83920EDF3}"/>
                </a:ext>
              </a:extLst>
            </p:cNvPr>
            <p:cNvCxnSpPr/>
            <p:nvPr/>
          </p:nvCxnSpPr>
          <p:spPr>
            <a:xfrm rot="5400000">
              <a:off x="1286145" y="3143247"/>
              <a:ext cx="314327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0915" name="Text Box 18">
              <a:extLst>
                <a:ext uri="{FF2B5EF4-FFF2-40B4-BE49-F238E27FC236}">
                  <a16:creationId xmlns:a16="http://schemas.microsoft.com/office/drawing/2014/main" id="{F128C212-540B-2967-6ED9-DC7B0B1E20B3}"/>
                </a:ext>
              </a:extLst>
            </p:cNvPr>
            <p:cNvSpPr txBox="1">
              <a:spLocks noChangeArrowheads="1"/>
            </p:cNvSpPr>
            <p:nvPr/>
          </p:nvSpPr>
          <p:spPr bwMode="auto">
            <a:xfrm>
              <a:off x="4715135" y="4143379"/>
              <a:ext cx="999306" cy="366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993366"/>
                  </a:solidFill>
                  <a:cs typeface="Arial" panose="020B0604020202020204" pitchFamily="34" charset="0"/>
                </a:rPr>
                <a:t>Ƞ </a:t>
              </a:r>
              <a:endParaRPr lang="en-SG" altLang="en-US">
                <a:solidFill>
                  <a:srgbClr val="993366"/>
                </a:solidFill>
                <a:cs typeface="Arial" panose="020B0604020202020204" pitchFamily="34" charset="0"/>
              </a:endParaRPr>
            </a:p>
          </p:txBody>
        </p:sp>
        <p:cxnSp>
          <p:nvCxnSpPr>
            <p:cNvPr id="44" name="Straight Connector 43">
              <a:extLst>
                <a:ext uri="{FF2B5EF4-FFF2-40B4-BE49-F238E27FC236}">
                  <a16:creationId xmlns:a16="http://schemas.microsoft.com/office/drawing/2014/main" id="{CEF8A420-D35E-56CA-4B9A-4DA891867958}"/>
                </a:ext>
              </a:extLst>
            </p:cNvPr>
            <p:cNvCxnSpPr/>
            <p:nvPr/>
          </p:nvCxnSpPr>
          <p:spPr>
            <a:xfrm rot="5400000">
              <a:off x="3378318" y="3750470"/>
              <a:ext cx="1928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B7A4385-FF0D-FF2D-8C0B-13FC55E1769A}"/>
                </a:ext>
              </a:extLst>
            </p:cNvPr>
            <p:cNvCxnSpPr/>
            <p:nvPr/>
          </p:nvCxnSpPr>
          <p:spPr>
            <a:xfrm rot="10800000">
              <a:off x="1928519" y="2800345"/>
              <a:ext cx="2429387" cy="0"/>
            </a:xfrm>
            <a:prstGeom prst="line">
              <a:avLst/>
            </a:prstGeom>
          </p:spPr>
          <p:style>
            <a:lnRef idx="1">
              <a:schemeClr val="accent1"/>
            </a:lnRef>
            <a:fillRef idx="0">
              <a:schemeClr val="accent1"/>
            </a:fillRef>
            <a:effectRef idx="0">
              <a:schemeClr val="accent1"/>
            </a:effectRef>
            <a:fontRef idx="minor">
              <a:schemeClr val="tx1"/>
            </a:fontRef>
          </p:style>
        </p:cxnSp>
        <p:sp>
          <p:nvSpPr>
            <p:cNvPr id="80918" name="Text Box 18">
              <a:extLst>
                <a:ext uri="{FF2B5EF4-FFF2-40B4-BE49-F238E27FC236}">
                  <a16:creationId xmlns:a16="http://schemas.microsoft.com/office/drawing/2014/main" id="{3A045547-A5EF-E01C-2762-2F6CFD8BBDAE}"/>
                </a:ext>
              </a:extLst>
            </p:cNvPr>
            <p:cNvSpPr txBox="1">
              <a:spLocks noChangeArrowheads="1"/>
            </p:cNvSpPr>
            <p:nvPr/>
          </p:nvSpPr>
          <p:spPr bwMode="auto">
            <a:xfrm>
              <a:off x="4071934" y="4786322"/>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0070C0"/>
                  </a:solidFill>
                  <a:cs typeface="Arial" panose="020B0604020202020204" pitchFamily="34" charset="0"/>
                </a:rPr>
                <a:t>Q</a:t>
              </a:r>
              <a:r>
                <a:rPr lang="en-US" altLang="en-US" baseline="-25000">
                  <a:solidFill>
                    <a:srgbClr val="0070C0"/>
                  </a:solidFill>
                  <a:cs typeface="Arial" panose="020B0604020202020204" pitchFamily="34" charset="0"/>
                </a:rPr>
                <a:t>A</a:t>
              </a:r>
              <a:endParaRPr lang="en-SG" altLang="en-US" baseline="-25000">
                <a:solidFill>
                  <a:srgbClr val="0070C0"/>
                </a:solidFill>
                <a:cs typeface="Arial" panose="020B0604020202020204" pitchFamily="34" charset="0"/>
              </a:endParaRPr>
            </a:p>
          </p:txBody>
        </p:sp>
        <p:sp>
          <p:nvSpPr>
            <p:cNvPr id="80919" name="Text Box 18">
              <a:extLst>
                <a:ext uri="{FF2B5EF4-FFF2-40B4-BE49-F238E27FC236}">
                  <a16:creationId xmlns:a16="http://schemas.microsoft.com/office/drawing/2014/main" id="{3A5152BF-B388-7EA5-814E-1611904B85C6}"/>
                </a:ext>
              </a:extLst>
            </p:cNvPr>
            <p:cNvSpPr txBox="1">
              <a:spLocks noChangeArrowheads="1"/>
            </p:cNvSpPr>
            <p:nvPr/>
          </p:nvSpPr>
          <p:spPr bwMode="auto">
            <a:xfrm>
              <a:off x="1495408" y="2571745"/>
              <a:ext cx="647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0070C0"/>
                  </a:solidFill>
                  <a:cs typeface="Arial" panose="020B0604020202020204" pitchFamily="34" charset="0"/>
                </a:rPr>
                <a:t>H</a:t>
              </a:r>
              <a:r>
                <a:rPr lang="en-US" altLang="en-US" baseline="-25000">
                  <a:solidFill>
                    <a:srgbClr val="0070C0"/>
                  </a:solidFill>
                  <a:cs typeface="Arial" panose="020B0604020202020204" pitchFamily="34" charset="0"/>
                </a:rPr>
                <a:t>A</a:t>
              </a:r>
              <a:endParaRPr lang="en-SG" altLang="en-US" baseline="-25000">
                <a:solidFill>
                  <a:srgbClr val="0070C0"/>
                </a:solidFill>
                <a:cs typeface="Arial" panose="020B0604020202020204" pitchFamily="34" charset="0"/>
              </a:endParaRPr>
            </a:p>
          </p:txBody>
        </p:sp>
        <p:sp>
          <p:nvSpPr>
            <p:cNvPr id="80920" name="Text Box 18">
              <a:extLst>
                <a:ext uri="{FF2B5EF4-FFF2-40B4-BE49-F238E27FC236}">
                  <a16:creationId xmlns:a16="http://schemas.microsoft.com/office/drawing/2014/main" id="{9C1CB3AC-69E9-875B-6330-29D500C1773E}"/>
                </a:ext>
              </a:extLst>
            </p:cNvPr>
            <p:cNvSpPr txBox="1">
              <a:spLocks noChangeArrowheads="1"/>
            </p:cNvSpPr>
            <p:nvPr/>
          </p:nvSpPr>
          <p:spPr bwMode="auto">
            <a:xfrm>
              <a:off x="1495408" y="1500174"/>
              <a:ext cx="647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cs typeface="Arial" panose="020B0604020202020204" pitchFamily="34" charset="0"/>
                </a:rPr>
                <a:t>H</a:t>
              </a:r>
              <a:endParaRPr lang="en-SG" altLang="en-US" baseline="-25000">
                <a:cs typeface="Arial" panose="020B0604020202020204" pitchFamily="34" charset="0"/>
              </a:endParaRPr>
            </a:p>
          </p:txBody>
        </p:sp>
        <p:sp>
          <p:nvSpPr>
            <p:cNvPr id="80921" name="Text Box 18">
              <a:extLst>
                <a:ext uri="{FF2B5EF4-FFF2-40B4-BE49-F238E27FC236}">
                  <a16:creationId xmlns:a16="http://schemas.microsoft.com/office/drawing/2014/main" id="{425858F6-FD67-184A-890E-728ECA2DC56F}"/>
                </a:ext>
              </a:extLst>
            </p:cNvPr>
            <p:cNvSpPr txBox="1">
              <a:spLocks noChangeArrowheads="1"/>
            </p:cNvSpPr>
            <p:nvPr/>
          </p:nvSpPr>
          <p:spPr bwMode="auto">
            <a:xfrm>
              <a:off x="5786446" y="4786322"/>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cs typeface="Arial" panose="020B0604020202020204" pitchFamily="34" charset="0"/>
                </a:rPr>
                <a:t>Q</a:t>
              </a:r>
              <a:endParaRPr lang="en-SG" altLang="en-US" baseline="-25000">
                <a:cs typeface="Arial" panose="020B0604020202020204" pitchFamily="34" charset="0"/>
              </a:endParaRPr>
            </a:p>
          </p:txBody>
        </p:sp>
        <p:cxnSp>
          <p:nvCxnSpPr>
            <p:cNvPr id="52" name="Straight Arrow Connector 51">
              <a:extLst>
                <a:ext uri="{FF2B5EF4-FFF2-40B4-BE49-F238E27FC236}">
                  <a16:creationId xmlns:a16="http://schemas.microsoft.com/office/drawing/2014/main" id="{766739CD-7CA2-FEFF-2AEE-DFD527B93B33}"/>
                </a:ext>
              </a:extLst>
            </p:cNvPr>
            <p:cNvCxnSpPr/>
            <p:nvPr/>
          </p:nvCxnSpPr>
          <p:spPr>
            <a:xfrm rot="5400000">
              <a:off x="3678172" y="4251539"/>
              <a:ext cx="928694" cy="116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0923" name="Text Box 18">
              <a:extLst>
                <a:ext uri="{FF2B5EF4-FFF2-40B4-BE49-F238E27FC236}">
                  <a16:creationId xmlns:a16="http://schemas.microsoft.com/office/drawing/2014/main" id="{DC5C2D2A-7A4E-B75C-6806-CB5E3B53445A}"/>
                </a:ext>
              </a:extLst>
            </p:cNvPr>
            <p:cNvSpPr txBox="1">
              <a:spLocks noChangeArrowheads="1"/>
            </p:cNvSpPr>
            <p:nvPr/>
          </p:nvSpPr>
          <p:spPr bwMode="auto">
            <a:xfrm>
              <a:off x="3643306" y="4143380"/>
              <a:ext cx="7143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a:solidFill>
                    <a:srgbClr val="0070C0"/>
                  </a:solidFill>
                  <a:cs typeface="Arial" panose="020B0604020202020204" pitchFamily="34" charset="0"/>
                </a:rPr>
                <a:t>Ƞ</a:t>
              </a:r>
              <a:r>
                <a:rPr lang="en-US" altLang="en-US" sz="1400" baseline="-25000">
                  <a:solidFill>
                    <a:srgbClr val="0070C0"/>
                  </a:solidFill>
                  <a:cs typeface="Arial" panose="020B0604020202020204" pitchFamily="34" charset="0"/>
                </a:rPr>
                <a:t>max</a:t>
              </a:r>
              <a:endParaRPr lang="en-SG" altLang="en-US" sz="1400" baseline="-25000">
                <a:solidFill>
                  <a:srgbClr val="0070C0"/>
                </a:solidFill>
                <a:cs typeface="Arial" panose="020B0604020202020204" pitchFamily="34" charset="0"/>
              </a:endParaRPr>
            </a:p>
          </p:txBody>
        </p:sp>
      </p:grpSp>
      <p:cxnSp>
        <p:nvCxnSpPr>
          <p:cNvPr id="56" name="Straight Arrow Connector 55">
            <a:extLst>
              <a:ext uri="{FF2B5EF4-FFF2-40B4-BE49-F238E27FC236}">
                <a16:creationId xmlns:a16="http://schemas.microsoft.com/office/drawing/2014/main" id="{07A1CBD6-CD3F-AF17-4C03-031CF0C78594}"/>
              </a:ext>
            </a:extLst>
          </p:cNvPr>
          <p:cNvCxnSpPr/>
          <p:nvPr/>
        </p:nvCxnSpPr>
        <p:spPr>
          <a:xfrm>
            <a:off x="3595689" y="1785939"/>
            <a:ext cx="1214437"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BC0ABABF-DDC6-7A9D-B113-8AF0E6D892CF}"/>
              </a:ext>
            </a:extLst>
          </p:cNvPr>
          <p:cNvCxnSpPr/>
          <p:nvPr/>
        </p:nvCxnSpPr>
        <p:spPr>
          <a:xfrm>
            <a:off x="4810125" y="1785939"/>
            <a:ext cx="3500438"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8680" name="TextBox 58">
            <a:extLst>
              <a:ext uri="{FF2B5EF4-FFF2-40B4-BE49-F238E27FC236}">
                <a16:creationId xmlns:a16="http://schemas.microsoft.com/office/drawing/2014/main" id="{4778BBAD-977A-287C-CCFC-B41C4B38606D}"/>
              </a:ext>
            </a:extLst>
          </p:cNvPr>
          <p:cNvSpPr txBox="1">
            <a:spLocks noChangeArrowheads="1"/>
          </p:cNvSpPr>
          <p:nvPr/>
        </p:nvSpPr>
        <p:spPr bwMode="auto">
          <a:xfrm>
            <a:off x="5608840" y="1094491"/>
            <a:ext cx="14029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cs typeface="Arial" panose="020B0604020202020204" pitchFamily="34" charset="0"/>
              </a:rPr>
              <a:t>Stable zone</a:t>
            </a:r>
          </a:p>
        </p:txBody>
      </p:sp>
      <p:sp>
        <p:nvSpPr>
          <p:cNvPr id="28681" name="TextBox 59">
            <a:extLst>
              <a:ext uri="{FF2B5EF4-FFF2-40B4-BE49-F238E27FC236}">
                <a16:creationId xmlns:a16="http://schemas.microsoft.com/office/drawing/2014/main" id="{C6B60EE4-6212-F6FE-9382-F1ADD7265497}"/>
              </a:ext>
            </a:extLst>
          </p:cNvPr>
          <p:cNvSpPr txBox="1">
            <a:spLocks noChangeArrowheads="1"/>
          </p:cNvSpPr>
          <p:nvPr/>
        </p:nvSpPr>
        <p:spPr bwMode="auto">
          <a:xfrm>
            <a:off x="3461200" y="1084857"/>
            <a:ext cx="16950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cs typeface="Arial" panose="020B0604020202020204" pitchFamily="34" charset="0"/>
              </a:rPr>
              <a:t>Unstable zone</a:t>
            </a:r>
          </a:p>
        </p:txBody>
      </p:sp>
      <p:sp>
        <p:nvSpPr>
          <p:cNvPr id="3" name="TextBox 2">
            <a:extLst>
              <a:ext uri="{FF2B5EF4-FFF2-40B4-BE49-F238E27FC236}">
                <a16:creationId xmlns:a16="http://schemas.microsoft.com/office/drawing/2014/main" id="{3613A6C3-E780-2530-EEAB-8A774213997C}"/>
              </a:ext>
            </a:extLst>
          </p:cNvPr>
          <p:cNvSpPr txBox="1"/>
          <p:nvPr/>
        </p:nvSpPr>
        <p:spPr>
          <a:xfrm>
            <a:off x="7116764" y="2642007"/>
            <a:ext cx="2369844" cy="276999"/>
          </a:xfrm>
          <a:prstGeom prst="rect">
            <a:avLst/>
          </a:prstGeom>
          <a:noFill/>
        </p:spPr>
        <p:txBody>
          <a:bodyPr wrap="square" lIns="0" tIns="0" rIns="0" bIns="0" rtlCol="0">
            <a:spAutoFit/>
          </a:bodyPr>
          <a:lstStyle/>
          <a:p>
            <a:pPr algn="l"/>
            <a:r>
              <a:rPr lang="en-US">
                <a:solidFill>
                  <a:srgbClr val="00A634"/>
                </a:solidFill>
                <a:latin typeface="Arial" panose="020B0604020202020204" pitchFamily="34" charset="0"/>
                <a:cs typeface="Arial" panose="020B0604020202020204" pitchFamily="34" charset="0"/>
              </a:rPr>
              <a:t>Operating Point A</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nodeType="clickEffect">
                                  <p:stCondLst>
                                    <p:cond delay="0"/>
                                  </p:stCondLst>
                                  <p:childTnLst>
                                    <p:set>
                                      <p:cBhvr>
                                        <p:cTn id="10" dur="1" fill="hold">
                                          <p:stCondLst>
                                            <p:cond delay="0"/>
                                          </p:stCondLst>
                                        </p:cTn>
                                        <p:tgtEl>
                                          <p:spTgt spid="28675"/>
                                        </p:tgtEl>
                                        <p:attrNameLst>
                                          <p:attrName>style.visibility</p:attrName>
                                        </p:attrNameLst>
                                      </p:cBhvr>
                                      <p:to>
                                        <p:strVal val="visible"/>
                                      </p:to>
                                    </p:set>
                                    <p:animEffect transition="in" filter="blinds(horizontal)">
                                      <p:cBhvr>
                                        <p:cTn id="11" dur="500"/>
                                        <p:tgtEl>
                                          <p:spTgt spid="28675"/>
                                        </p:tgtEl>
                                      </p:cBhvr>
                                    </p:animEffect>
                                  </p:childTnLst>
                                </p:cTn>
                              </p:par>
                              <p:par>
                                <p:cTn id="12" presetID="3" presetClass="entr" presetSubtype="1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3" presetClass="entr" presetSubtype="10"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blinds(horizontal)">
                                      <p:cBhvr>
                                        <p:cTn id="17" dur="500"/>
                                        <p:tgtEl>
                                          <p:spTgt spid="56"/>
                                        </p:tgtEl>
                                      </p:cBhvr>
                                    </p:animEffect>
                                  </p:childTnLst>
                                </p:cTn>
                              </p:par>
                              <p:par>
                                <p:cTn id="18" presetID="3" presetClass="entr" presetSubtype="10"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blinds(horizontal)">
                                      <p:cBhvr>
                                        <p:cTn id="20" dur="500"/>
                                        <p:tgtEl>
                                          <p:spTgt spid="57"/>
                                        </p:tgtEl>
                                      </p:cBhvr>
                                    </p:animEffect>
                                  </p:childTnLst>
                                </p:cTn>
                              </p:par>
                              <p:par>
                                <p:cTn id="21" presetID="3" presetClass="entr" presetSubtype="10" fill="hold" nodeType="withEffect">
                                  <p:stCondLst>
                                    <p:cond delay="0"/>
                                  </p:stCondLst>
                                  <p:childTnLst>
                                    <p:set>
                                      <p:cBhvr>
                                        <p:cTn id="22" dur="1" fill="hold">
                                          <p:stCondLst>
                                            <p:cond delay="0"/>
                                          </p:stCondLst>
                                        </p:cTn>
                                        <p:tgtEl>
                                          <p:spTgt spid="28680"/>
                                        </p:tgtEl>
                                        <p:attrNameLst>
                                          <p:attrName>style.visibility</p:attrName>
                                        </p:attrNameLst>
                                      </p:cBhvr>
                                      <p:to>
                                        <p:strVal val="visible"/>
                                      </p:to>
                                    </p:set>
                                    <p:animEffect transition="in" filter="blinds(horizontal)">
                                      <p:cBhvr>
                                        <p:cTn id="23" dur="500"/>
                                        <p:tgtEl>
                                          <p:spTgt spid="28680"/>
                                        </p:tgtEl>
                                      </p:cBhvr>
                                    </p:animEffect>
                                  </p:childTnLst>
                                </p:cTn>
                              </p:par>
                              <p:par>
                                <p:cTn id="24" presetID="3" presetClass="entr" presetSubtype="10" fill="hold" nodeType="withEffect">
                                  <p:stCondLst>
                                    <p:cond delay="0"/>
                                  </p:stCondLst>
                                  <p:childTnLst>
                                    <p:set>
                                      <p:cBhvr>
                                        <p:cTn id="25" dur="1" fill="hold">
                                          <p:stCondLst>
                                            <p:cond delay="0"/>
                                          </p:stCondLst>
                                        </p:cTn>
                                        <p:tgtEl>
                                          <p:spTgt spid="28681"/>
                                        </p:tgtEl>
                                        <p:attrNameLst>
                                          <p:attrName>style.visibility</p:attrName>
                                        </p:attrNameLst>
                                      </p:cBhvr>
                                      <p:to>
                                        <p:strVal val="visible"/>
                                      </p:to>
                                    </p:set>
                                    <p:animEffect transition="in" filter="blinds(horizontal)">
                                      <p:cBhvr>
                                        <p:cTn id="26" dur="500"/>
                                        <p:tgtEl>
                                          <p:spTgt spid="28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p:bldP spid="28675" grpId="0" animBg="1"/>
      <p:bldP spid="28680" grpId="0"/>
      <p:bldP spid="2868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5">
            <a:extLst>
              <a:ext uri="{FF2B5EF4-FFF2-40B4-BE49-F238E27FC236}">
                <a16:creationId xmlns:a16="http://schemas.microsoft.com/office/drawing/2014/main" id="{D9972DCB-E618-9EAB-7214-8AD001CE3CBF}"/>
              </a:ext>
            </a:extLst>
          </p:cNvPr>
          <p:cNvSpPr>
            <a:spLocks noGrp="1"/>
          </p:cNvSpPr>
          <p:nvPr>
            <p:ph type="title" idx="4294967295"/>
          </p:nvPr>
        </p:nvSpPr>
        <p:spPr>
          <a:xfrm>
            <a:off x="0" y="198437"/>
            <a:ext cx="12192000" cy="563563"/>
          </a:xfrm>
          <a:prstGeom prst="rect">
            <a:avLst/>
          </a:prstGeom>
        </p:spPr>
        <p:txBody>
          <a:bodyPr>
            <a:noAutofit/>
          </a:bodyPr>
          <a:lstStyle/>
          <a:p>
            <a:pPr algn="ctr" eaLnBrk="1" hangingPunct="1"/>
            <a:r>
              <a:rPr lang="en-US" altLang="en-US" b="1" dirty="0">
                <a:solidFill>
                  <a:schemeClr val="accent1">
                    <a:lumMod val="50000"/>
                  </a:schemeClr>
                </a:solidFill>
                <a:latin typeface="Arial" panose="020B0604020202020204" pitchFamily="34" charset="0"/>
                <a:cs typeface="Arial" panose="020B0604020202020204" pitchFamily="34" charset="0"/>
              </a:rPr>
              <a:t>Using high-efficiency pumps/fans</a:t>
            </a:r>
          </a:p>
        </p:txBody>
      </p:sp>
      <p:sp>
        <p:nvSpPr>
          <p:cNvPr id="82947" name="Slide Number Placeholder 4">
            <a:extLst>
              <a:ext uri="{FF2B5EF4-FFF2-40B4-BE49-F238E27FC236}">
                <a16:creationId xmlns:a16="http://schemas.microsoft.com/office/drawing/2014/main" id="{453B8E5A-8D4A-2165-C316-53E25B0E4C56}"/>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5EFA2761-EFE6-401D-A122-3E7F75E51703}" type="slidenum">
              <a:rPr lang="en-US" altLang="en-US" sz="1100" b="1">
                <a:solidFill>
                  <a:schemeClr val="bg1"/>
                </a:solidFill>
                <a:cs typeface="Arial" panose="020B0604020202020204" pitchFamily="34" charset="0"/>
              </a:rPr>
              <a:pPr algn="ctr" eaLnBrk="1" hangingPunct="1"/>
              <a:t>12</a:t>
            </a:fld>
            <a:endParaRPr lang="en-US" altLang="en-US" sz="1100" b="1">
              <a:solidFill>
                <a:schemeClr val="bg1"/>
              </a:solidFill>
              <a:cs typeface="Arial" panose="020B0604020202020204" pitchFamily="34" charset="0"/>
            </a:endParaRPr>
          </a:p>
        </p:txBody>
      </p:sp>
      <p:grpSp>
        <p:nvGrpSpPr>
          <p:cNvPr id="83008" name="Group 64">
            <a:extLst>
              <a:ext uri="{FF2B5EF4-FFF2-40B4-BE49-F238E27FC236}">
                <a16:creationId xmlns:a16="http://schemas.microsoft.com/office/drawing/2014/main" id="{8FE6BC1B-2670-F9B2-E2E5-728FF2184C4D}"/>
              </a:ext>
            </a:extLst>
          </p:cNvPr>
          <p:cNvGrpSpPr>
            <a:grpSpLocks/>
          </p:cNvGrpSpPr>
          <p:nvPr/>
        </p:nvGrpSpPr>
        <p:grpSpPr bwMode="auto">
          <a:xfrm>
            <a:off x="2063750" y="1219200"/>
            <a:ext cx="4248150" cy="3740150"/>
            <a:chOff x="340" y="768"/>
            <a:chExt cx="2676" cy="2356"/>
          </a:xfrm>
        </p:grpSpPr>
        <p:sp>
          <p:nvSpPr>
            <p:cNvPr id="82950" name="Rectangle 9">
              <a:extLst>
                <a:ext uri="{FF2B5EF4-FFF2-40B4-BE49-F238E27FC236}">
                  <a16:creationId xmlns:a16="http://schemas.microsoft.com/office/drawing/2014/main" id="{9693A41C-FA19-7122-8402-44D0714110BD}"/>
                </a:ext>
              </a:extLst>
            </p:cNvPr>
            <p:cNvSpPr>
              <a:spLocks noChangeArrowheads="1"/>
            </p:cNvSpPr>
            <p:nvPr/>
          </p:nvSpPr>
          <p:spPr bwMode="auto">
            <a:xfrm>
              <a:off x="1453" y="1405"/>
              <a:ext cx="359"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51" name="Rectangle 10">
              <a:extLst>
                <a:ext uri="{FF2B5EF4-FFF2-40B4-BE49-F238E27FC236}">
                  <a16:creationId xmlns:a16="http://schemas.microsoft.com/office/drawing/2014/main" id="{EFB2DD80-3873-10A3-75D6-4FD03B511B96}"/>
                </a:ext>
              </a:extLst>
            </p:cNvPr>
            <p:cNvSpPr>
              <a:spLocks noChangeArrowheads="1"/>
            </p:cNvSpPr>
            <p:nvPr/>
          </p:nvSpPr>
          <p:spPr bwMode="auto">
            <a:xfrm>
              <a:off x="2250" y="1430"/>
              <a:ext cx="358"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52" name="Rectangle 11">
              <a:extLst>
                <a:ext uri="{FF2B5EF4-FFF2-40B4-BE49-F238E27FC236}">
                  <a16:creationId xmlns:a16="http://schemas.microsoft.com/office/drawing/2014/main" id="{E7D63E28-F42F-1A7F-024E-E044766B7EE1}"/>
                </a:ext>
              </a:extLst>
            </p:cNvPr>
            <p:cNvSpPr>
              <a:spLocks noChangeArrowheads="1"/>
            </p:cNvSpPr>
            <p:nvPr/>
          </p:nvSpPr>
          <p:spPr bwMode="auto">
            <a:xfrm>
              <a:off x="1461" y="1422"/>
              <a:ext cx="359"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53" name="Rectangle 13">
              <a:extLst>
                <a:ext uri="{FF2B5EF4-FFF2-40B4-BE49-F238E27FC236}">
                  <a16:creationId xmlns:a16="http://schemas.microsoft.com/office/drawing/2014/main" id="{AF980C5C-9D20-E63C-D364-59D5AAB77E18}"/>
                </a:ext>
              </a:extLst>
            </p:cNvPr>
            <p:cNvSpPr>
              <a:spLocks noChangeArrowheads="1"/>
            </p:cNvSpPr>
            <p:nvPr/>
          </p:nvSpPr>
          <p:spPr bwMode="auto">
            <a:xfrm>
              <a:off x="1968" y="1665"/>
              <a:ext cx="307" cy="2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cs typeface="Arial" panose="020B0604020202020204" pitchFamily="34" charset="0"/>
                </a:rPr>
                <a:t>A</a:t>
              </a:r>
            </a:p>
          </p:txBody>
        </p:sp>
        <p:sp>
          <p:nvSpPr>
            <p:cNvPr id="82954" name="Text Box 18">
              <a:extLst>
                <a:ext uri="{FF2B5EF4-FFF2-40B4-BE49-F238E27FC236}">
                  <a16:creationId xmlns:a16="http://schemas.microsoft.com/office/drawing/2014/main" id="{E5FDD232-6272-CF48-9358-3D816A335962}"/>
                </a:ext>
              </a:extLst>
            </p:cNvPr>
            <p:cNvSpPr txBox="1">
              <a:spLocks noChangeArrowheads="1"/>
            </p:cNvSpPr>
            <p:nvPr/>
          </p:nvSpPr>
          <p:spPr bwMode="auto">
            <a:xfrm>
              <a:off x="614" y="1344"/>
              <a:ext cx="35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(n)</a:t>
              </a:r>
              <a:endParaRPr lang="en-SG" altLang="en-US" b="1">
                <a:cs typeface="Arial" panose="020B0604020202020204" pitchFamily="34" charset="0"/>
              </a:endParaRPr>
            </a:p>
          </p:txBody>
        </p:sp>
        <p:sp>
          <p:nvSpPr>
            <p:cNvPr id="232" name="Freeform 231">
              <a:extLst>
                <a:ext uri="{FF2B5EF4-FFF2-40B4-BE49-F238E27FC236}">
                  <a16:creationId xmlns:a16="http://schemas.microsoft.com/office/drawing/2014/main" id="{30B8B0C8-E453-22F1-EA94-7AC0DE2120B6}"/>
                </a:ext>
              </a:extLst>
            </p:cNvPr>
            <p:cNvSpPr/>
            <p:nvPr/>
          </p:nvSpPr>
          <p:spPr>
            <a:xfrm>
              <a:off x="591" y="1543"/>
              <a:ext cx="2006" cy="1311"/>
            </a:xfrm>
            <a:custGeom>
              <a:avLst/>
              <a:gdLst>
                <a:gd name="connsiteX0" fmla="*/ 0 w 3701142"/>
                <a:gd name="connsiteY0" fmla="*/ 188685 h 2365828"/>
                <a:gd name="connsiteX1" fmla="*/ 420914 w 3701142"/>
                <a:gd name="connsiteY1" fmla="*/ 72571 h 2365828"/>
                <a:gd name="connsiteX2" fmla="*/ 972457 w 3701142"/>
                <a:gd name="connsiteY2" fmla="*/ 14514 h 2365828"/>
                <a:gd name="connsiteX3" fmla="*/ 1727200 w 3701142"/>
                <a:gd name="connsiteY3" fmla="*/ 159656 h 2365828"/>
                <a:gd name="connsiteX4" fmla="*/ 2525485 w 3701142"/>
                <a:gd name="connsiteY4" fmla="*/ 566056 h 2365828"/>
                <a:gd name="connsiteX5" fmla="*/ 3135085 w 3701142"/>
                <a:gd name="connsiteY5" fmla="*/ 1146628 h 2365828"/>
                <a:gd name="connsiteX6" fmla="*/ 3556000 w 3701142"/>
                <a:gd name="connsiteY6" fmla="*/ 1915885 h 2365828"/>
                <a:gd name="connsiteX7" fmla="*/ 3701142 w 3701142"/>
                <a:gd name="connsiteY7" fmla="*/ 2365828 h 2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1142" h="2365828">
                  <a:moveTo>
                    <a:pt x="0" y="188685"/>
                  </a:moveTo>
                  <a:cubicBezTo>
                    <a:pt x="129419" y="145142"/>
                    <a:pt x="258838" y="101599"/>
                    <a:pt x="420914" y="72571"/>
                  </a:cubicBezTo>
                  <a:cubicBezTo>
                    <a:pt x="582990" y="43543"/>
                    <a:pt x="754743" y="0"/>
                    <a:pt x="972457" y="14514"/>
                  </a:cubicBezTo>
                  <a:cubicBezTo>
                    <a:pt x="1190171" y="29028"/>
                    <a:pt x="1468362" y="67732"/>
                    <a:pt x="1727200" y="159656"/>
                  </a:cubicBezTo>
                  <a:cubicBezTo>
                    <a:pt x="1986038" y="251580"/>
                    <a:pt x="2290838" y="401561"/>
                    <a:pt x="2525485" y="566056"/>
                  </a:cubicBezTo>
                  <a:cubicBezTo>
                    <a:pt x="2760133" y="730551"/>
                    <a:pt x="2963333" y="921657"/>
                    <a:pt x="3135085" y="1146628"/>
                  </a:cubicBezTo>
                  <a:cubicBezTo>
                    <a:pt x="3306837" y="1371599"/>
                    <a:pt x="3461657" y="1712685"/>
                    <a:pt x="3556000" y="1915885"/>
                  </a:cubicBezTo>
                  <a:cubicBezTo>
                    <a:pt x="3650343" y="2119085"/>
                    <a:pt x="3675742" y="2242456"/>
                    <a:pt x="3701142" y="2365828"/>
                  </a:cubicBezTo>
                </a:path>
              </a:pathLst>
            </a:custGeom>
            <a:ln w="254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33" name="Freeform 232">
              <a:extLst>
                <a:ext uri="{FF2B5EF4-FFF2-40B4-BE49-F238E27FC236}">
                  <a16:creationId xmlns:a16="http://schemas.microsoft.com/office/drawing/2014/main" id="{7E0DDBCC-81C1-6BB5-27D0-46B6F485A33F}"/>
                </a:ext>
              </a:extLst>
            </p:cNvPr>
            <p:cNvSpPr/>
            <p:nvPr/>
          </p:nvSpPr>
          <p:spPr>
            <a:xfrm>
              <a:off x="591" y="1495"/>
              <a:ext cx="1479" cy="933"/>
            </a:xfrm>
            <a:custGeom>
              <a:avLst/>
              <a:gdLst>
                <a:gd name="connsiteX0" fmla="*/ 0 w 2728685"/>
                <a:gd name="connsiteY0" fmla="*/ 1683657 h 1683657"/>
                <a:gd name="connsiteX1" fmla="*/ 522514 w 2728685"/>
                <a:gd name="connsiteY1" fmla="*/ 1640114 h 1683657"/>
                <a:gd name="connsiteX2" fmla="*/ 1045028 w 2728685"/>
                <a:gd name="connsiteY2" fmla="*/ 1494971 h 1683657"/>
                <a:gd name="connsiteX3" fmla="*/ 1683657 w 2728685"/>
                <a:gd name="connsiteY3" fmla="*/ 1190171 h 1683657"/>
                <a:gd name="connsiteX4" fmla="*/ 2336800 w 2728685"/>
                <a:gd name="connsiteY4" fmla="*/ 638628 h 1683657"/>
                <a:gd name="connsiteX5" fmla="*/ 2728685 w 2728685"/>
                <a:gd name="connsiteY5" fmla="*/ 0 h 168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8685" h="1683657">
                  <a:moveTo>
                    <a:pt x="0" y="1683657"/>
                  </a:moveTo>
                  <a:cubicBezTo>
                    <a:pt x="174171" y="1677609"/>
                    <a:pt x="348343" y="1671562"/>
                    <a:pt x="522514" y="1640114"/>
                  </a:cubicBezTo>
                  <a:cubicBezTo>
                    <a:pt x="696685" y="1608666"/>
                    <a:pt x="851504" y="1569962"/>
                    <a:pt x="1045028" y="1494971"/>
                  </a:cubicBezTo>
                  <a:cubicBezTo>
                    <a:pt x="1238552" y="1419981"/>
                    <a:pt x="1468362" y="1332895"/>
                    <a:pt x="1683657" y="1190171"/>
                  </a:cubicBezTo>
                  <a:cubicBezTo>
                    <a:pt x="1898952" y="1047447"/>
                    <a:pt x="2162629" y="836990"/>
                    <a:pt x="2336800" y="638628"/>
                  </a:cubicBezTo>
                  <a:cubicBezTo>
                    <a:pt x="2510971" y="440266"/>
                    <a:pt x="2619828" y="220133"/>
                    <a:pt x="2728685" y="0"/>
                  </a:cubicBezTo>
                </a:path>
              </a:pathLst>
            </a:cu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34" name="Freeform 233">
              <a:extLst>
                <a:ext uri="{FF2B5EF4-FFF2-40B4-BE49-F238E27FC236}">
                  <a16:creationId xmlns:a16="http://schemas.microsoft.com/office/drawing/2014/main" id="{78B6462D-616F-E41D-321E-5420E2C8FFFB}"/>
                </a:ext>
              </a:extLst>
            </p:cNvPr>
            <p:cNvSpPr/>
            <p:nvPr/>
          </p:nvSpPr>
          <p:spPr>
            <a:xfrm>
              <a:off x="700" y="2319"/>
              <a:ext cx="1321" cy="391"/>
            </a:xfrm>
            <a:custGeom>
              <a:avLst/>
              <a:gdLst>
                <a:gd name="connsiteX0" fmla="*/ 0 w 2438400"/>
                <a:gd name="connsiteY0" fmla="*/ 703943 h 703943"/>
                <a:gd name="connsiteX1" fmla="*/ 406400 w 2438400"/>
                <a:gd name="connsiteY1" fmla="*/ 587828 h 703943"/>
                <a:gd name="connsiteX2" fmla="*/ 812800 w 2438400"/>
                <a:gd name="connsiteY2" fmla="*/ 413657 h 703943"/>
                <a:gd name="connsiteX3" fmla="*/ 1103085 w 2438400"/>
                <a:gd name="connsiteY3" fmla="*/ 254000 h 703943"/>
                <a:gd name="connsiteX4" fmla="*/ 1524000 w 2438400"/>
                <a:gd name="connsiteY4" fmla="*/ 36286 h 703943"/>
                <a:gd name="connsiteX5" fmla="*/ 1886857 w 2438400"/>
                <a:gd name="connsiteY5" fmla="*/ 36286 h 703943"/>
                <a:gd name="connsiteX6" fmla="*/ 2191657 w 2438400"/>
                <a:gd name="connsiteY6" fmla="*/ 210457 h 703943"/>
                <a:gd name="connsiteX7" fmla="*/ 2438400 w 2438400"/>
                <a:gd name="connsiteY7" fmla="*/ 399143 h 70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703943">
                  <a:moveTo>
                    <a:pt x="0" y="703943"/>
                  </a:moveTo>
                  <a:cubicBezTo>
                    <a:pt x="135466" y="670076"/>
                    <a:pt x="270933" y="636209"/>
                    <a:pt x="406400" y="587828"/>
                  </a:cubicBezTo>
                  <a:cubicBezTo>
                    <a:pt x="541867" y="539447"/>
                    <a:pt x="696686" y="469295"/>
                    <a:pt x="812800" y="413657"/>
                  </a:cubicBezTo>
                  <a:cubicBezTo>
                    <a:pt x="928914" y="358019"/>
                    <a:pt x="984552" y="316895"/>
                    <a:pt x="1103085" y="254000"/>
                  </a:cubicBezTo>
                  <a:cubicBezTo>
                    <a:pt x="1221618" y="191105"/>
                    <a:pt x="1393371" y="72572"/>
                    <a:pt x="1524000" y="36286"/>
                  </a:cubicBezTo>
                  <a:cubicBezTo>
                    <a:pt x="1654629" y="0"/>
                    <a:pt x="1775581" y="7257"/>
                    <a:pt x="1886857" y="36286"/>
                  </a:cubicBezTo>
                  <a:cubicBezTo>
                    <a:pt x="1998133" y="65315"/>
                    <a:pt x="2099733" y="149981"/>
                    <a:pt x="2191657" y="210457"/>
                  </a:cubicBezTo>
                  <a:cubicBezTo>
                    <a:pt x="2283581" y="270933"/>
                    <a:pt x="2360990" y="335038"/>
                    <a:pt x="2438400" y="399143"/>
                  </a:cubicBezTo>
                </a:path>
              </a:pathLst>
            </a:custGeom>
            <a:ln w="25400">
              <a:solidFill>
                <a:srgbClr val="99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cxnSp>
          <p:nvCxnSpPr>
            <p:cNvPr id="235" name="Straight Arrow Connector 234">
              <a:extLst>
                <a:ext uri="{FF2B5EF4-FFF2-40B4-BE49-F238E27FC236}">
                  <a16:creationId xmlns:a16="http://schemas.microsoft.com/office/drawing/2014/main" id="{32D28E1B-8FB0-9EDC-1685-23CE08A6A2FE}"/>
                </a:ext>
              </a:extLst>
            </p:cNvPr>
            <p:cNvCxnSpPr/>
            <p:nvPr/>
          </p:nvCxnSpPr>
          <p:spPr>
            <a:xfrm rot="5400000" flipH="1" flipV="1">
              <a:off x="-281" y="1982"/>
              <a:ext cx="1742" cy="0"/>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36" name="Straight Arrow Connector 235">
              <a:extLst>
                <a:ext uri="{FF2B5EF4-FFF2-40B4-BE49-F238E27FC236}">
                  <a16:creationId xmlns:a16="http://schemas.microsoft.com/office/drawing/2014/main" id="{501F63F7-71C2-3771-6110-A4DAC358E147}"/>
                </a:ext>
              </a:extLst>
            </p:cNvPr>
            <p:cNvCxnSpPr/>
            <p:nvPr/>
          </p:nvCxnSpPr>
          <p:spPr>
            <a:xfrm>
              <a:off x="575" y="2852"/>
              <a:ext cx="2206"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960" name="Text Box 18">
              <a:extLst>
                <a:ext uri="{FF2B5EF4-FFF2-40B4-BE49-F238E27FC236}">
                  <a16:creationId xmlns:a16="http://schemas.microsoft.com/office/drawing/2014/main" id="{5A533F8B-CB2C-FDA5-3287-3B5D4FF43B36}"/>
                </a:ext>
              </a:extLst>
            </p:cNvPr>
            <p:cNvSpPr txBox="1">
              <a:spLocks noChangeArrowheads="1"/>
            </p:cNvSpPr>
            <p:nvPr/>
          </p:nvSpPr>
          <p:spPr bwMode="auto">
            <a:xfrm>
              <a:off x="1272" y="1383"/>
              <a:ext cx="35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dirty="0">
                  <a:cs typeface="Arial" panose="020B0604020202020204" pitchFamily="34" charset="0"/>
                </a:rPr>
                <a:t>H</a:t>
              </a:r>
              <a:r>
                <a:rPr lang="en-US" altLang="en-US" b="1" baseline="-25000" dirty="0">
                  <a:cs typeface="Arial" panose="020B0604020202020204" pitchFamily="34" charset="0"/>
                </a:rPr>
                <a:t>1</a:t>
              </a:r>
              <a:endParaRPr lang="en-SG" altLang="en-US" b="1" baseline="-25000" dirty="0">
                <a:cs typeface="Arial" panose="020B0604020202020204" pitchFamily="34" charset="0"/>
              </a:endParaRPr>
            </a:p>
          </p:txBody>
        </p:sp>
        <p:sp>
          <p:nvSpPr>
            <p:cNvPr id="82961" name="Text Box 18">
              <a:extLst>
                <a:ext uri="{FF2B5EF4-FFF2-40B4-BE49-F238E27FC236}">
                  <a16:creationId xmlns:a16="http://schemas.microsoft.com/office/drawing/2014/main" id="{362BD01E-2F16-7F6C-1253-B0A302F8DAB5}"/>
                </a:ext>
              </a:extLst>
            </p:cNvPr>
            <p:cNvSpPr txBox="1">
              <a:spLocks noChangeArrowheads="1"/>
            </p:cNvSpPr>
            <p:nvPr/>
          </p:nvSpPr>
          <p:spPr bwMode="auto">
            <a:xfrm>
              <a:off x="2084" y="1383"/>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Ho</a:t>
              </a:r>
              <a:endParaRPr lang="en-SG" altLang="en-US" b="1">
                <a:cs typeface="Arial" panose="020B0604020202020204" pitchFamily="34" charset="0"/>
              </a:endParaRPr>
            </a:p>
          </p:txBody>
        </p:sp>
        <p:sp>
          <p:nvSpPr>
            <p:cNvPr id="82962" name="Text Box 18">
              <a:extLst>
                <a:ext uri="{FF2B5EF4-FFF2-40B4-BE49-F238E27FC236}">
                  <a16:creationId xmlns:a16="http://schemas.microsoft.com/office/drawing/2014/main" id="{A79B2AAC-ADB5-635D-3203-C95C82EC6C03}"/>
                </a:ext>
              </a:extLst>
            </p:cNvPr>
            <p:cNvSpPr txBox="1">
              <a:spLocks noChangeArrowheads="1"/>
            </p:cNvSpPr>
            <p:nvPr/>
          </p:nvSpPr>
          <p:spPr bwMode="auto">
            <a:xfrm>
              <a:off x="2084" y="2536"/>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Ƞ</a:t>
              </a:r>
              <a:r>
                <a:rPr lang="en-US" altLang="en-US" b="1" baseline="-25000">
                  <a:cs typeface="Arial" panose="020B0604020202020204" pitchFamily="34" charset="0"/>
                </a:rPr>
                <a:t>1</a:t>
              </a:r>
              <a:endParaRPr lang="en-SG" altLang="en-US" b="1">
                <a:cs typeface="Arial" panose="020B0604020202020204" pitchFamily="34" charset="0"/>
              </a:endParaRPr>
            </a:p>
          </p:txBody>
        </p:sp>
        <p:cxnSp>
          <p:nvCxnSpPr>
            <p:cNvPr id="240" name="Straight Connector 239">
              <a:extLst>
                <a:ext uri="{FF2B5EF4-FFF2-40B4-BE49-F238E27FC236}">
                  <a16:creationId xmlns:a16="http://schemas.microsoft.com/office/drawing/2014/main" id="{AF68E3EA-CD49-0B6E-17EC-C6B6429EBFA8}"/>
                </a:ext>
              </a:extLst>
            </p:cNvPr>
            <p:cNvCxnSpPr/>
            <p:nvPr/>
          </p:nvCxnSpPr>
          <p:spPr>
            <a:xfrm rot="5400000">
              <a:off x="1349" y="2319"/>
              <a:ext cx="10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BBFBDADA-78D6-D35C-9AD7-772774AD5DDD}"/>
                </a:ext>
              </a:extLst>
            </p:cNvPr>
            <p:cNvCxnSpPr/>
            <p:nvPr/>
          </p:nvCxnSpPr>
          <p:spPr>
            <a:xfrm rot="10800000">
              <a:off x="575" y="1792"/>
              <a:ext cx="1316" cy="0"/>
            </a:xfrm>
            <a:prstGeom prst="line">
              <a:avLst/>
            </a:prstGeom>
          </p:spPr>
          <p:style>
            <a:lnRef idx="1">
              <a:schemeClr val="accent1"/>
            </a:lnRef>
            <a:fillRef idx="0">
              <a:schemeClr val="accent1"/>
            </a:fillRef>
            <a:effectRef idx="0">
              <a:schemeClr val="accent1"/>
            </a:effectRef>
            <a:fontRef idx="minor">
              <a:schemeClr val="tx1"/>
            </a:fontRef>
          </p:style>
        </p:cxnSp>
        <p:sp>
          <p:nvSpPr>
            <p:cNvPr id="82965" name="Text Box 18">
              <a:extLst>
                <a:ext uri="{FF2B5EF4-FFF2-40B4-BE49-F238E27FC236}">
                  <a16:creationId xmlns:a16="http://schemas.microsoft.com/office/drawing/2014/main" id="{EC033D3C-89E8-326C-353C-04A408D09D3B}"/>
                </a:ext>
              </a:extLst>
            </p:cNvPr>
            <p:cNvSpPr txBox="1">
              <a:spLocks noChangeArrowheads="1"/>
            </p:cNvSpPr>
            <p:nvPr/>
          </p:nvSpPr>
          <p:spPr bwMode="auto">
            <a:xfrm>
              <a:off x="1736" y="2893"/>
              <a:ext cx="7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600" b="1">
                  <a:cs typeface="Arial" panose="020B0604020202020204" pitchFamily="34" charset="0"/>
                </a:rPr>
                <a:t> Q</a:t>
              </a:r>
              <a:r>
                <a:rPr lang="en-US" altLang="en-US" sz="1600" b="1" baseline="-25000">
                  <a:cs typeface="Arial" panose="020B0604020202020204" pitchFamily="34" charset="0"/>
                </a:rPr>
                <a:t>A</a:t>
              </a:r>
              <a:endParaRPr lang="en-SG" altLang="en-US" sz="1600" b="1" baseline="-25000">
                <a:cs typeface="Arial" panose="020B0604020202020204" pitchFamily="34" charset="0"/>
              </a:endParaRPr>
            </a:p>
          </p:txBody>
        </p:sp>
        <p:sp>
          <p:nvSpPr>
            <p:cNvPr id="82966" name="Text Box 18">
              <a:extLst>
                <a:ext uri="{FF2B5EF4-FFF2-40B4-BE49-F238E27FC236}">
                  <a16:creationId xmlns:a16="http://schemas.microsoft.com/office/drawing/2014/main" id="{807D05EF-BA9D-3A7F-D060-310985C8B584}"/>
                </a:ext>
              </a:extLst>
            </p:cNvPr>
            <p:cNvSpPr txBox="1">
              <a:spLocks noChangeArrowheads="1"/>
            </p:cNvSpPr>
            <p:nvPr/>
          </p:nvSpPr>
          <p:spPr bwMode="auto">
            <a:xfrm>
              <a:off x="340" y="1711"/>
              <a:ext cx="67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 H</a:t>
              </a:r>
              <a:r>
                <a:rPr lang="en-US" altLang="en-US" sz="1400" b="1" baseline="-25000">
                  <a:cs typeface="Arial" panose="020B0604020202020204" pitchFamily="34" charset="0"/>
                </a:rPr>
                <a:t>A</a:t>
              </a:r>
              <a:endParaRPr lang="en-SG" altLang="en-US" sz="1400" b="1" baseline="-25000">
                <a:cs typeface="Arial" panose="020B0604020202020204" pitchFamily="34" charset="0"/>
              </a:endParaRPr>
            </a:p>
          </p:txBody>
        </p:sp>
        <p:sp>
          <p:nvSpPr>
            <p:cNvPr id="82967" name="Text Box 18">
              <a:extLst>
                <a:ext uri="{FF2B5EF4-FFF2-40B4-BE49-F238E27FC236}">
                  <a16:creationId xmlns:a16="http://schemas.microsoft.com/office/drawing/2014/main" id="{22238CE3-B635-A8FC-509E-99366DBC89C6}"/>
                </a:ext>
              </a:extLst>
            </p:cNvPr>
            <p:cNvSpPr txBox="1">
              <a:spLocks noChangeArrowheads="1"/>
            </p:cNvSpPr>
            <p:nvPr/>
          </p:nvSpPr>
          <p:spPr bwMode="auto">
            <a:xfrm>
              <a:off x="340" y="1071"/>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a:t>
              </a:r>
              <a:endParaRPr lang="en-SG" altLang="en-US" b="1" baseline="-25000">
                <a:cs typeface="Arial" panose="020B0604020202020204" pitchFamily="34" charset="0"/>
              </a:endParaRPr>
            </a:p>
          </p:txBody>
        </p:sp>
        <p:sp>
          <p:nvSpPr>
            <p:cNvPr id="82968" name="Text Box 18">
              <a:extLst>
                <a:ext uri="{FF2B5EF4-FFF2-40B4-BE49-F238E27FC236}">
                  <a16:creationId xmlns:a16="http://schemas.microsoft.com/office/drawing/2014/main" id="{FC21A546-BB54-53F1-2E6A-17DE2CB2290E}"/>
                </a:ext>
              </a:extLst>
            </p:cNvPr>
            <p:cNvSpPr txBox="1">
              <a:spLocks noChangeArrowheads="1"/>
            </p:cNvSpPr>
            <p:nvPr/>
          </p:nvSpPr>
          <p:spPr bwMode="auto">
            <a:xfrm>
              <a:off x="2665" y="2893"/>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Q</a:t>
              </a:r>
              <a:endParaRPr lang="en-SG" altLang="en-US" b="1" baseline="-25000">
                <a:cs typeface="Arial" panose="020B0604020202020204" pitchFamily="34" charset="0"/>
              </a:endParaRPr>
            </a:p>
          </p:txBody>
        </p:sp>
        <p:cxnSp>
          <p:nvCxnSpPr>
            <p:cNvPr id="246" name="Straight Arrow Connector 245">
              <a:extLst>
                <a:ext uri="{FF2B5EF4-FFF2-40B4-BE49-F238E27FC236}">
                  <a16:creationId xmlns:a16="http://schemas.microsoft.com/office/drawing/2014/main" id="{6840F83C-5945-70F8-BE84-9B4C3F8B1B26}"/>
                </a:ext>
              </a:extLst>
            </p:cNvPr>
            <p:cNvCxnSpPr/>
            <p:nvPr/>
          </p:nvCxnSpPr>
          <p:spPr>
            <a:xfrm rot="5400000">
              <a:off x="1558" y="2637"/>
              <a:ext cx="432" cy="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2970" name="Text Box 18">
              <a:extLst>
                <a:ext uri="{FF2B5EF4-FFF2-40B4-BE49-F238E27FC236}">
                  <a16:creationId xmlns:a16="http://schemas.microsoft.com/office/drawing/2014/main" id="{642E4EE3-0F70-E152-BFE3-A60FC045E51A}"/>
                </a:ext>
              </a:extLst>
            </p:cNvPr>
            <p:cNvSpPr txBox="1">
              <a:spLocks noChangeArrowheads="1"/>
            </p:cNvSpPr>
            <p:nvPr/>
          </p:nvSpPr>
          <p:spPr bwMode="auto">
            <a:xfrm>
              <a:off x="1330" y="2536"/>
              <a:ext cx="56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Ƞ = 0.6</a:t>
              </a:r>
              <a:endParaRPr lang="en-SG" altLang="en-US" sz="1400" b="1" baseline="-25000">
                <a:cs typeface="Arial" panose="020B0604020202020204" pitchFamily="34" charset="0"/>
              </a:endParaRPr>
            </a:p>
          </p:txBody>
        </p:sp>
        <p:sp>
          <p:nvSpPr>
            <p:cNvPr id="248" name="Freeform 247">
              <a:extLst>
                <a:ext uri="{FF2B5EF4-FFF2-40B4-BE49-F238E27FC236}">
                  <a16:creationId xmlns:a16="http://schemas.microsoft.com/office/drawing/2014/main" id="{BDE12C6B-AF98-209F-8A38-DEE60319EC16}"/>
                </a:ext>
              </a:extLst>
            </p:cNvPr>
            <p:cNvSpPr/>
            <p:nvPr/>
          </p:nvSpPr>
          <p:spPr>
            <a:xfrm>
              <a:off x="592" y="2016"/>
              <a:ext cx="1998" cy="659"/>
            </a:xfrm>
            <a:custGeom>
              <a:avLst/>
              <a:gdLst>
                <a:gd name="connsiteX0" fmla="*/ 0 w 3004457"/>
                <a:gd name="connsiteY0" fmla="*/ 856343 h 856343"/>
                <a:gd name="connsiteX1" fmla="*/ 464457 w 3004457"/>
                <a:gd name="connsiteY1" fmla="*/ 667657 h 856343"/>
                <a:gd name="connsiteX2" fmla="*/ 1175657 w 3004457"/>
                <a:gd name="connsiteY2" fmla="*/ 406400 h 856343"/>
                <a:gd name="connsiteX3" fmla="*/ 2017485 w 3004457"/>
                <a:gd name="connsiteY3" fmla="*/ 130628 h 856343"/>
                <a:gd name="connsiteX4" fmla="*/ 3004457 w 3004457"/>
                <a:gd name="connsiteY4" fmla="*/ 0 h 85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856343">
                  <a:moveTo>
                    <a:pt x="0" y="856343"/>
                  </a:moveTo>
                  <a:cubicBezTo>
                    <a:pt x="134257" y="799495"/>
                    <a:pt x="268514" y="742647"/>
                    <a:pt x="464457" y="667657"/>
                  </a:cubicBezTo>
                  <a:cubicBezTo>
                    <a:pt x="660400" y="592667"/>
                    <a:pt x="916819" y="495905"/>
                    <a:pt x="1175657" y="406400"/>
                  </a:cubicBezTo>
                  <a:cubicBezTo>
                    <a:pt x="1434495" y="316895"/>
                    <a:pt x="1712685" y="198361"/>
                    <a:pt x="2017485" y="130628"/>
                  </a:cubicBezTo>
                  <a:cubicBezTo>
                    <a:pt x="2322285" y="62895"/>
                    <a:pt x="2663371" y="31447"/>
                    <a:pt x="3004457" y="0"/>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82972" name="Text Box 18">
              <a:extLst>
                <a:ext uri="{FF2B5EF4-FFF2-40B4-BE49-F238E27FC236}">
                  <a16:creationId xmlns:a16="http://schemas.microsoft.com/office/drawing/2014/main" id="{F2082A15-A4CA-B84E-427D-A72286D1BD1D}"/>
                </a:ext>
              </a:extLst>
            </p:cNvPr>
            <p:cNvSpPr txBox="1">
              <a:spLocks noChangeArrowheads="1"/>
            </p:cNvSpPr>
            <p:nvPr/>
          </p:nvSpPr>
          <p:spPr bwMode="auto">
            <a:xfrm>
              <a:off x="1859" y="2103"/>
              <a:ext cx="8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N</a:t>
              </a:r>
              <a:r>
                <a:rPr lang="en-US" altLang="en-US" sz="1400" b="1" baseline="-25000">
                  <a:cs typeface="Arial" panose="020B0604020202020204" pitchFamily="34" charset="0"/>
                </a:rPr>
                <a:t>1</a:t>
              </a:r>
              <a:r>
                <a:rPr lang="en-US" altLang="en-US" sz="1400" b="1">
                  <a:cs typeface="Arial" panose="020B0604020202020204" pitchFamily="34" charset="0"/>
                </a:rPr>
                <a:t> = 11</a:t>
              </a:r>
              <a:endParaRPr lang="en-SG" altLang="en-US" sz="1400" b="1">
                <a:cs typeface="Arial" panose="020B0604020202020204" pitchFamily="34" charset="0"/>
              </a:endParaRPr>
            </a:p>
          </p:txBody>
        </p:sp>
        <p:sp>
          <p:nvSpPr>
            <p:cNvPr id="29702" name="TextBox 251">
              <a:extLst>
                <a:ext uri="{FF2B5EF4-FFF2-40B4-BE49-F238E27FC236}">
                  <a16:creationId xmlns:a16="http://schemas.microsoft.com/office/drawing/2014/main" id="{A3465841-AA2B-B7B2-850A-517D33B3D067}"/>
                </a:ext>
              </a:extLst>
            </p:cNvPr>
            <p:cNvSpPr txBox="1">
              <a:spLocks noChangeArrowheads="1"/>
            </p:cNvSpPr>
            <p:nvPr/>
          </p:nvSpPr>
          <p:spPr bwMode="auto">
            <a:xfrm>
              <a:off x="612" y="768"/>
              <a:ext cx="64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dirty="0">
                  <a:cs typeface="Arial" panose="020B0604020202020204" pitchFamily="34" charset="0"/>
                </a:rPr>
                <a:t>Pump 1</a:t>
              </a:r>
            </a:p>
          </p:txBody>
        </p:sp>
        <p:sp>
          <p:nvSpPr>
            <p:cNvPr id="83003" name="Rectangle 59">
              <a:extLst>
                <a:ext uri="{FF2B5EF4-FFF2-40B4-BE49-F238E27FC236}">
                  <a16:creationId xmlns:a16="http://schemas.microsoft.com/office/drawing/2014/main" id="{F1734B6E-9BDE-6098-7762-921382FB280A}"/>
                </a:ext>
              </a:extLst>
            </p:cNvPr>
            <p:cNvSpPr>
              <a:spLocks noChangeArrowheads="1"/>
            </p:cNvSpPr>
            <p:nvPr/>
          </p:nvSpPr>
          <p:spPr bwMode="auto">
            <a:xfrm>
              <a:off x="2352" y="1833"/>
              <a:ext cx="2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b="1">
                  <a:latin typeface="Arial" panose="020B0604020202020204" pitchFamily="34" charset="0"/>
                  <a:cs typeface="Arial" panose="020B0604020202020204" pitchFamily="34" charset="0"/>
                </a:rPr>
                <a:t>N</a:t>
              </a:r>
              <a:endParaRPr lang="en-SG" altLang="en-US" b="1">
                <a:latin typeface="Arial" panose="020B0604020202020204" pitchFamily="34" charset="0"/>
                <a:cs typeface="Arial" panose="020B0604020202020204" pitchFamily="34" charset="0"/>
              </a:endParaRPr>
            </a:p>
          </p:txBody>
        </p:sp>
      </p:grpSp>
      <p:grpSp>
        <p:nvGrpSpPr>
          <p:cNvPr id="83009" name="Group 65">
            <a:extLst>
              <a:ext uri="{FF2B5EF4-FFF2-40B4-BE49-F238E27FC236}">
                <a16:creationId xmlns:a16="http://schemas.microsoft.com/office/drawing/2014/main" id="{849E9930-1972-0644-C10D-31B4A7EEBE4A}"/>
              </a:ext>
            </a:extLst>
          </p:cNvPr>
          <p:cNvGrpSpPr>
            <a:grpSpLocks/>
          </p:cNvGrpSpPr>
          <p:nvPr/>
        </p:nvGrpSpPr>
        <p:grpSpPr bwMode="auto">
          <a:xfrm>
            <a:off x="6062664" y="1233488"/>
            <a:ext cx="4605337" cy="3725862"/>
            <a:chOff x="2859" y="777"/>
            <a:chExt cx="2901" cy="2347"/>
          </a:xfrm>
        </p:grpSpPr>
        <p:sp>
          <p:nvSpPr>
            <p:cNvPr id="82977" name="Rectangle 9">
              <a:extLst>
                <a:ext uri="{FF2B5EF4-FFF2-40B4-BE49-F238E27FC236}">
                  <a16:creationId xmlns:a16="http://schemas.microsoft.com/office/drawing/2014/main" id="{06B60BC1-2DD9-CC6A-AB9D-34790137F505}"/>
                </a:ext>
              </a:extLst>
            </p:cNvPr>
            <p:cNvSpPr>
              <a:spLocks noChangeArrowheads="1"/>
            </p:cNvSpPr>
            <p:nvPr/>
          </p:nvSpPr>
          <p:spPr bwMode="auto">
            <a:xfrm>
              <a:off x="4197" y="1405"/>
              <a:ext cx="359"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78" name="Rectangle 10">
              <a:extLst>
                <a:ext uri="{FF2B5EF4-FFF2-40B4-BE49-F238E27FC236}">
                  <a16:creationId xmlns:a16="http://schemas.microsoft.com/office/drawing/2014/main" id="{6F6E61F0-062A-5C0C-C7CE-1B3393B6ACAB}"/>
                </a:ext>
              </a:extLst>
            </p:cNvPr>
            <p:cNvSpPr>
              <a:spLocks noChangeArrowheads="1"/>
            </p:cNvSpPr>
            <p:nvPr/>
          </p:nvSpPr>
          <p:spPr bwMode="auto">
            <a:xfrm>
              <a:off x="4994" y="1430"/>
              <a:ext cx="358"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79" name="Rectangle 11">
              <a:extLst>
                <a:ext uri="{FF2B5EF4-FFF2-40B4-BE49-F238E27FC236}">
                  <a16:creationId xmlns:a16="http://schemas.microsoft.com/office/drawing/2014/main" id="{5BEC4CD7-9BF5-295F-7932-5C43C1E9F51F}"/>
                </a:ext>
              </a:extLst>
            </p:cNvPr>
            <p:cNvSpPr>
              <a:spLocks noChangeArrowheads="1"/>
            </p:cNvSpPr>
            <p:nvPr/>
          </p:nvSpPr>
          <p:spPr bwMode="auto">
            <a:xfrm>
              <a:off x="4205" y="1422"/>
              <a:ext cx="358"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80" name="Rectangle 13">
              <a:extLst>
                <a:ext uri="{FF2B5EF4-FFF2-40B4-BE49-F238E27FC236}">
                  <a16:creationId xmlns:a16="http://schemas.microsoft.com/office/drawing/2014/main" id="{299293FD-D751-043C-ED6A-0F71E9595041}"/>
                </a:ext>
              </a:extLst>
            </p:cNvPr>
            <p:cNvSpPr>
              <a:spLocks noChangeArrowheads="1"/>
            </p:cNvSpPr>
            <p:nvPr/>
          </p:nvSpPr>
          <p:spPr bwMode="auto">
            <a:xfrm>
              <a:off x="4680" y="1649"/>
              <a:ext cx="307" cy="2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cs typeface="Arial" panose="020B0604020202020204" pitchFamily="34" charset="0"/>
                </a:rPr>
                <a:t>A’</a:t>
              </a:r>
            </a:p>
          </p:txBody>
        </p:sp>
        <p:sp>
          <p:nvSpPr>
            <p:cNvPr id="82981" name="Text Box 18">
              <a:extLst>
                <a:ext uri="{FF2B5EF4-FFF2-40B4-BE49-F238E27FC236}">
                  <a16:creationId xmlns:a16="http://schemas.microsoft.com/office/drawing/2014/main" id="{C036FCEE-F022-A116-03A4-208255926E29}"/>
                </a:ext>
              </a:extLst>
            </p:cNvPr>
            <p:cNvSpPr txBox="1">
              <a:spLocks noChangeArrowheads="1"/>
            </p:cNvSpPr>
            <p:nvPr/>
          </p:nvSpPr>
          <p:spPr bwMode="auto">
            <a:xfrm>
              <a:off x="3358" y="1353"/>
              <a:ext cx="35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(n)</a:t>
              </a:r>
              <a:endParaRPr lang="en-SG" altLang="en-US" b="1">
                <a:cs typeface="Arial" panose="020B0604020202020204" pitchFamily="34" charset="0"/>
              </a:endParaRPr>
            </a:p>
          </p:txBody>
        </p:sp>
        <p:sp>
          <p:nvSpPr>
            <p:cNvPr id="203" name="Freeform 202">
              <a:extLst>
                <a:ext uri="{FF2B5EF4-FFF2-40B4-BE49-F238E27FC236}">
                  <a16:creationId xmlns:a16="http://schemas.microsoft.com/office/drawing/2014/main" id="{E604858F-EA43-B5FE-3EF2-3F21EAE2F326}"/>
                </a:ext>
              </a:extLst>
            </p:cNvPr>
            <p:cNvSpPr/>
            <p:nvPr/>
          </p:nvSpPr>
          <p:spPr>
            <a:xfrm>
              <a:off x="3335" y="1543"/>
              <a:ext cx="2006" cy="1311"/>
            </a:xfrm>
            <a:custGeom>
              <a:avLst/>
              <a:gdLst>
                <a:gd name="connsiteX0" fmla="*/ 0 w 3701142"/>
                <a:gd name="connsiteY0" fmla="*/ 188685 h 2365828"/>
                <a:gd name="connsiteX1" fmla="*/ 420914 w 3701142"/>
                <a:gd name="connsiteY1" fmla="*/ 72571 h 2365828"/>
                <a:gd name="connsiteX2" fmla="*/ 972457 w 3701142"/>
                <a:gd name="connsiteY2" fmla="*/ 14514 h 2365828"/>
                <a:gd name="connsiteX3" fmla="*/ 1727200 w 3701142"/>
                <a:gd name="connsiteY3" fmla="*/ 159656 h 2365828"/>
                <a:gd name="connsiteX4" fmla="*/ 2525485 w 3701142"/>
                <a:gd name="connsiteY4" fmla="*/ 566056 h 2365828"/>
                <a:gd name="connsiteX5" fmla="*/ 3135085 w 3701142"/>
                <a:gd name="connsiteY5" fmla="*/ 1146628 h 2365828"/>
                <a:gd name="connsiteX6" fmla="*/ 3556000 w 3701142"/>
                <a:gd name="connsiteY6" fmla="*/ 1915885 h 2365828"/>
                <a:gd name="connsiteX7" fmla="*/ 3701142 w 3701142"/>
                <a:gd name="connsiteY7" fmla="*/ 2365828 h 2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1142" h="2365828">
                  <a:moveTo>
                    <a:pt x="0" y="188685"/>
                  </a:moveTo>
                  <a:cubicBezTo>
                    <a:pt x="129419" y="145142"/>
                    <a:pt x="258838" y="101599"/>
                    <a:pt x="420914" y="72571"/>
                  </a:cubicBezTo>
                  <a:cubicBezTo>
                    <a:pt x="582990" y="43543"/>
                    <a:pt x="754743" y="0"/>
                    <a:pt x="972457" y="14514"/>
                  </a:cubicBezTo>
                  <a:cubicBezTo>
                    <a:pt x="1190171" y="29028"/>
                    <a:pt x="1468362" y="67732"/>
                    <a:pt x="1727200" y="159656"/>
                  </a:cubicBezTo>
                  <a:cubicBezTo>
                    <a:pt x="1986038" y="251580"/>
                    <a:pt x="2290838" y="401561"/>
                    <a:pt x="2525485" y="566056"/>
                  </a:cubicBezTo>
                  <a:cubicBezTo>
                    <a:pt x="2760133" y="730551"/>
                    <a:pt x="2963333" y="921657"/>
                    <a:pt x="3135085" y="1146628"/>
                  </a:cubicBezTo>
                  <a:cubicBezTo>
                    <a:pt x="3306837" y="1371599"/>
                    <a:pt x="3461657" y="1712685"/>
                    <a:pt x="3556000" y="1915885"/>
                  </a:cubicBezTo>
                  <a:cubicBezTo>
                    <a:pt x="3650343" y="2119085"/>
                    <a:pt x="3675742" y="2242456"/>
                    <a:pt x="3701142" y="2365828"/>
                  </a:cubicBezTo>
                </a:path>
              </a:pathLst>
            </a:custGeom>
            <a:ln w="254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04" name="Freeform 203">
              <a:extLst>
                <a:ext uri="{FF2B5EF4-FFF2-40B4-BE49-F238E27FC236}">
                  <a16:creationId xmlns:a16="http://schemas.microsoft.com/office/drawing/2014/main" id="{06ECF1C4-77F1-7A7E-C918-D0AC6F2CDDDB}"/>
                </a:ext>
              </a:extLst>
            </p:cNvPr>
            <p:cNvSpPr/>
            <p:nvPr/>
          </p:nvSpPr>
          <p:spPr>
            <a:xfrm>
              <a:off x="3335" y="1495"/>
              <a:ext cx="1479" cy="933"/>
            </a:xfrm>
            <a:custGeom>
              <a:avLst/>
              <a:gdLst>
                <a:gd name="connsiteX0" fmla="*/ 0 w 2728685"/>
                <a:gd name="connsiteY0" fmla="*/ 1683657 h 1683657"/>
                <a:gd name="connsiteX1" fmla="*/ 522514 w 2728685"/>
                <a:gd name="connsiteY1" fmla="*/ 1640114 h 1683657"/>
                <a:gd name="connsiteX2" fmla="*/ 1045028 w 2728685"/>
                <a:gd name="connsiteY2" fmla="*/ 1494971 h 1683657"/>
                <a:gd name="connsiteX3" fmla="*/ 1683657 w 2728685"/>
                <a:gd name="connsiteY3" fmla="*/ 1190171 h 1683657"/>
                <a:gd name="connsiteX4" fmla="*/ 2336800 w 2728685"/>
                <a:gd name="connsiteY4" fmla="*/ 638628 h 1683657"/>
                <a:gd name="connsiteX5" fmla="*/ 2728685 w 2728685"/>
                <a:gd name="connsiteY5" fmla="*/ 0 h 168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8685" h="1683657">
                  <a:moveTo>
                    <a:pt x="0" y="1683657"/>
                  </a:moveTo>
                  <a:cubicBezTo>
                    <a:pt x="174171" y="1677609"/>
                    <a:pt x="348343" y="1671562"/>
                    <a:pt x="522514" y="1640114"/>
                  </a:cubicBezTo>
                  <a:cubicBezTo>
                    <a:pt x="696685" y="1608666"/>
                    <a:pt x="851504" y="1569962"/>
                    <a:pt x="1045028" y="1494971"/>
                  </a:cubicBezTo>
                  <a:cubicBezTo>
                    <a:pt x="1238552" y="1419981"/>
                    <a:pt x="1468362" y="1332895"/>
                    <a:pt x="1683657" y="1190171"/>
                  </a:cubicBezTo>
                  <a:cubicBezTo>
                    <a:pt x="1898952" y="1047447"/>
                    <a:pt x="2162629" y="836990"/>
                    <a:pt x="2336800" y="638628"/>
                  </a:cubicBezTo>
                  <a:cubicBezTo>
                    <a:pt x="2510971" y="440266"/>
                    <a:pt x="2619828" y="220133"/>
                    <a:pt x="2728685" y="0"/>
                  </a:cubicBezTo>
                </a:path>
              </a:pathLst>
            </a:cu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05" name="Freeform 204">
              <a:extLst>
                <a:ext uri="{FF2B5EF4-FFF2-40B4-BE49-F238E27FC236}">
                  <a16:creationId xmlns:a16="http://schemas.microsoft.com/office/drawing/2014/main" id="{0068FBE5-0642-53AF-CDC2-3839C989EE73}"/>
                </a:ext>
              </a:extLst>
            </p:cNvPr>
            <p:cNvSpPr/>
            <p:nvPr/>
          </p:nvSpPr>
          <p:spPr>
            <a:xfrm>
              <a:off x="3697" y="2319"/>
              <a:ext cx="1321" cy="391"/>
            </a:xfrm>
            <a:custGeom>
              <a:avLst/>
              <a:gdLst>
                <a:gd name="connsiteX0" fmla="*/ 0 w 2438400"/>
                <a:gd name="connsiteY0" fmla="*/ 703943 h 703943"/>
                <a:gd name="connsiteX1" fmla="*/ 406400 w 2438400"/>
                <a:gd name="connsiteY1" fmla="*/ 587828 h 703943"/>
                <a:gd name="connsiteX2" fmla="*/ 812800 w 2438400"/>
                <a:gd name="connsiteY2" fmla="*/ 413657 h 703943"/>
                <a:gd name="connsiteX3" fmla="*/ 1103085 w 2438400"/>
                <a:gd name="connsiteY3" fmla="*/ 254000 h 703943"/>
                <a:gd name="connsiteX4" fmla="*/ 1524000 w 2438400"/>
                <a:gd name="connsiteY4" fmla="*/ 36286 h 703943"/>
                <a:gd name="connsiteX5" fmla="*/ 1886857 w 2438400"/>
                <a:gd name="connsiteY5" fmla="*/ 36286 h 703943"/>
                <a:gd name="connsiteX6" fmla="*/ 2191657 w 2438400"/>
                <a:gd name="connsiteY6" fmla="*/ 210457 h 703943"/>
                <a:gd name="connsiteX7" fmla="*/ 2438400 w 2438400"/>
                <a:gd name="connsiteY7" fmla="*/ 399143 h 70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703943">
                  <a:moveTo>
                    <a:pt x="0" y="703943"/>
                  </a:moveTo>
                  <a:cubicBezTo>
                    <a:pt x="135466" y="670076"/>
                    <a:pt x="270933" y="636209"/>
                    <a:pt x="406400" y="587828"/>
                  </a:cubicBezTo>
                  <a:cubicBezTo>
                    <a:pt x="541867" y="539447"/>
                    <a:pt x="696686" y="469295"/>
                    <a:pt x="812800" y="413657"/>
                  </a:cubicBezTo>
                  <a:cubicBezTo>
                    <a:pt x="928914" y="358019"/>
                    <a:pt x="984552" y="316895"/>
                    <a:pt x="1103085" y="254000"/>
                  </a:cubicBezTo>
                  <a:cubicBezTo>
                    <a:pt x="1221618" y="191105"/>
                    <a:pt x="1393371" y="72572"/>
                    <a:pt x="1524000" y="36286"/>
                  </a:cubicBezTo>
                  <a:cubicBezTo>
                    <a:pt x="1654629" y="0"/>
                    <a:pt x="1775581" y="7257"/>
                    <a:pt x="1886857" y="36286"/>
                  </a:cubicBezTo>
                  <a:cubicBezTo>
                    <a:pt x="1998133" y="65315"/>
                    <a:pt x="2099733" y="149981"/>
                    <a:pt x="2191657" y="210457"/>
                  </a:cubicBezTo>
                  <a:cubicBezTo>
                    <a:pt x="2283581" y="270933"/>
                    <a:pt x="2360990" y="335038"/>
                    <a:pt x="2438400" y="399143"/>
                  </a:cubicBezTo>
                </a:path>
              </a:pathLst>
            </a:custGeom>
            <a:ln w="25400">
              <a:solidFill>
                <a:srgbClr val="99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cxnSp>
          <p:nvCxnSpPr>
            <p:cNvPr id="206" name="Straight Arrow Connector 205">
              <a:extLst>
                <a:ext uri="{FF2B5EF4-FFF2-40B4-BE49-F238E27FC236}">
                  <a16:creationId xmlns:a16="http://schemas.microsoft.com/office/drawing/2014/main" id="{DFF39D94-24FB-F3B5-48E5-3DD3E5A0F135}"/>
                </a:ext>
              </a:extLst>
            </p:cNvPr>
            <p:cNvCxnSpPr/>
            <p:nvPr/>
          </p:nvCxnSpPr>
          <p:spPr>
            <a:xfrm rot="5400000" flipH="1" flipV="1">
              <a:off x="2462" y="1982"/>
              <a:ext cx="1742" cy="1"/>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Straight Arrow Connector 206">
              <a:extLst>
                <a:ext uri="{FF2B5EF4-FFF2-40B4-BE49-F238E27FC236}">
                  <a16:creationId xmlns:a16="http://schemas.microsoft.com/office/drawing/2014/main" id="{0FB26F17-F5AD-7E02-4D53-AA00774B7BFE}"/>
                </a:ext>
              </a:extLst>
            </p:cNvPr>
            <p:cNvCxnSpPr/>
            <p:nvPr/>
          </p:nvCxnSpPr>
          <p:spPr>
            <a:xfrm>
              <a:off x="3319" y="2852"/>
              <a:ext cx="2206"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987" name="Text Box 18">
              <a:extLst>
                <a:ext uri="{FF2B5EF4-FFF2-40B4-BE49-F238E27FC236}">
                  <a16:creationId xmlns:a16="http://schemas.microsoft.com/office/drawing/2014/main" id="{FBA6680D-E1FA-251C-270A-4740646B66FB}"/>
                </a:ext>
              </a:extLst>
            </p:cNvPr>
            <p:cNvSpPr txBox="1">
              <a:spLocks noChangeArrowheads="1"/>
            </p:cNvSpPr>
            <p:nvPr/>
          </p:nvSpPr>
          <p:spPr bwMode="auto">
            <a:xfrm>
              <a:off x="4016" y="1383"/>
              <a:ext cx="350"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a:t>
              </a:r>
              <a:r>
                <a:rPr lang="en-US" altLang="en-US" b="1" baseline="-25000">
                  <a:cs typeface="Arial" panose="020B0604020202020204" pitchFamily="34" charset="0"/>
                </a:rPr>
                <a:t>2</a:t>
              </a:r>
              <a:endParaRPr lang="en-SG" altLang="en-US" b="1" baseline="-25000">
                <a:cs typeface="Arial" panose="020B0604020202020204" pitchFamily="34" charset="0"/>
              </a:endParaRPr>
            </a:p>
          </p:txBody>
        </p:sp>
        <p:sp>
          <p:nvSpPr>
            <p:cNvPr id="82988" name="Text Box 18">
              <a:extLst>
                <a:ext uri="{FF2B5EF4-FFF2-40B4-BE49-F238E27FC236}">
                  <a16:creationId xmlns:a16="http://schemas.microsoft.com/office/drawing/2014/main" id="{24A27C49-1273-4636-CBA5-9C6A8AF6837F}"/>
                </a:ext>
              </a:extLst>
            </p:cNvPr>
            <p:cNvSpPr txBox="1">
              <a:spLocks noChangeArrowheads="1"/>
            </p:cNvSpPr>
            <p:nvPr/>
          </p:nvSpPr>
          <p:spPr bwMode="auto">
            <a:xfrm>
              <a:off x="4828" y="1383"/>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Ho</a:t>
              </a:r>
              <a:endParaRPr lang="en-SG" altLang="en-US" b="1">
                <a:cs typeface="Arial" panose="020B0604020202020204" pitchFamily="34" charset="0"/>
              </a:endParaRPr>
            </a:p>
          </p:txBody>
        </p:sp>
        <p:sp>
          <p:nvSpPr>
            <p:cNvPr id="82989" name="Text Box 18">
              <a:extLst>
                <a:ext uri="{FF2B5EF4-FFF2-40B4-BE49-F238E27FC236}">
                  <a16:creationId xmlns:a16="http://schemas.microsoft.com/office/drawing/2014/main" id="{91DE0EBE-1E9A-FFDC-976F-985725D3DA5B}"/>
                </a:ext>
              </a:extLst>
            </p:cNvPr>
            <p:cNvSpPr txBox="1">
              <a:spLocks noChangeArrowheads="1"/>
            </p:cNvSpPr>
            <p:nvPr/>
          </p:nvSpPr>
          <p:spPr bwMode="auto">
            <a:xfrm>
              <a:off x="4828" y="2536"/>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Ƞ</a:t>
              </a:r>
              <a:r>
                <a:rPr lang="en-US" altLang="en-US" b="1" baseline="-25000">
                  <a:cs typeface="Arial" panose="020B0604020202020204" pitchFamily="34" charset="0"/>
                </a:rPr>
                <a:t>2</a:t>
              </a:r>
              <a:endParaRPr lang="en-SG" altLang="en-US" b="1">
                <a:cs typeface="Arial" panose="020B0604020202020204" pitchFamily="34" charset="0"/>
              </a:endParaRPr>
            </a:p>
          </p:txBody>
        </p:sp>
        <p:cxnSp>
          <p:nvCxnSpPr>
            <p:cNvPr id="212" name="Straight Connector 211">
              <a:extLst>
                <a:ext uri="{FF2B5EF4-FFF2-40B4-BE49-F238E27FC236}">
                  <a16:creationId xmlns:a16="http://schemas.microsoft.com/office/drawing/2014/main" id="{7E3E00DE-8772-CAEA-8445-0CD1103B8B71}"/>
                </a:ext>
              </a:extLst>
            </p:cNvPr>
            <p:cNvCxnSpPr/>
            <p:nvPr/>
          </p:nvCxnSpPr>
          <p:spPr>
            <a:xfrm rot="5400000">
              <a:off x="4092" y="2319"/>
              <a:ext cx="10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F6527086-2F24-B80A-6FE0-0AED27BA19FA}"/>
                </a:ext>
              </a:extLst>
            </p:cNvPr>
            <p:cNvCxnSpPr/>
            <p:nvPr/>
          </p:nvCxnSpPr>
          <p:spPr>
            <a:xfrm rot="10800000">
              <a:off x="3319" y="1792"/>
              <a:ext cx="1316" cy="0"/>
            </a:xfrm>
            <a:prstGeom prst="line">
              <a:avLst/>
            </a:prstGeom>
          </p:spPr>
          <p:style>
            <a:lnRef idx="1">
              <a:schemeClr val="accent1"/>
            </a:lnRef>
            <a:fillRef idx="0">
              <a:schemeClr val="accent1"/>
            </a:fillRef>
            <a:effectRef idx="0">
              <a:schemeClr val="accent1"/>
            </a:effectRef>
            <a:fontRef idx="minor">
              <a:schemeClr val="tx1"/>
            </a:fontRef>
          </p:style>
        </p:cxnSp>
        <p:sp>
          <p:nvSpPr>
            <p:cNvPr id="82992" name="Text Box 18">
              <a:extLst>
                <a:ext uri="{FF2B5EF4-FFF2-40B4-BE49-F238E27FC236}">
                  <a16:creationId xmlns:a16="http://schemas.microsoft.com/office/drawing/2014/main" id="{8DA794CC-F57E-3399-A8C4-2E3B7FCBB7BF}"/>
                </a:ext>
              </a:extLst>
            </p:cNvPr>
            <p:cNvSpPr txBox="1">
              <a:spLocks noChangeArrowheads="1"/>
            </p:cNvSpPr>
            <p:nvPr/>
          </p:nvSpPr>
          <p:spPr bwMode="auto">
            <a:xfrm>
              <a:off x="4480" y="2893"/>
              <a:ext cx="7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600" b="1">
                  <a:cs typeface="Arial" panose="020B0604020202020204" pitchFamily="34" charset="0"/>
                </a:rPr>
                <a:t>Q</a:t>
              </a:r>
              <a:r>
                <a:rPr lang="en-US" altLang="en-US" sz="1600" b="1" baseline="-25000">
                  <a:cs typeface="Arial" panose="020B0604020202020204" pitchFamily="34" charset="0"/>
                </a:rPr>
                <a:t>A’ </a:t>
              </a:r>
              <a:r>
                <a:rPr lang="en-US" altLang="en-US" sz="1600" b="1">
                  <a:cs typeface="Arial" panose="020B0604020202020204" pitchFamily="34" charset="0"/>
                </a:rPr>
                <a:t>= Q</a:t>
              </a:r>
              <a:r>
                <a:rPr lang="en-US" altLang="en-US" sz="1600" b="1" baseline="-25000">
                  <a:cs typeface="Arial" panose="020B0604020202020204" pitchFamily="34" charset="0"/>
                </a:rPr>
                <a:t>A</a:t>
              </a:r>
              <a:endParaRPr lang="en-SG" altLang="en-US" sz="1600" b="1" baseline="-25000">
                <a:cs typeface="Arial" panose="020B0604020202020204" pitchFamily="34" charset="0"/>
              </a:endParaRPr>
            </a:p>
          </p:txBody>
        </p:sp>
        <p:sp>
          <p:nvSpPr>
            <p:cNvPr id="82993" name="Text Box 18">
              <a:extLst>
                <a:ext uri="{FF2B5EF4-FFF2-40B4-BE49-F238E27FC236}">
                  <a16:creationId xmlns:a16="http://schemas.microsoft.com/office/drawing/2014/main" id="{7568F3E7-F6D1-49D7-4417-FC55B9B889C1}"/>
                </a:ext>
              </a:extLst>
            </p:cNvPr>
            <p:cNvSpPr txBox="1">
              <a:spLocks noChangeArrowheads="1"/>
            </p:cNvSpPr>
            <p:nvPr/>
          </p:nvSpPr>
          <p:spPr bwMode="auto">
            <a:xfrm>
              <a:off x="2859" y="1665"/>
              <a:ext cx="67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H</a:t>
              </a:r>
              <a:r>
                <a:rPr lang="en-US" altLang="en-US" sz="1400" b="1" baseline="-25000">
                  <a:cs typeface="Arial" panose="020B0604020202020204" pitchFamily="34" charset="0"/>
                </a:rPr>
                <a:t>A’ </a:t>
              </a:r>
              <a:r>
                <a:rPr lang="en-US" altLang="en-US" sz="1400" b="1">
                  <a:cs typeface="Arial" panose="020B0604020202020204" pitchFamily="34" charset="0"/>
                </a:rPr>
                <a:t>= H</a:t>
              </a:r>
              <a:r>
                <a:rPr lang="en-US" altLang="en-US" sz="1400" b="1" baseline="-25000">
                  <a:cs typeface="Arial" panose="020B0604020202020204" pitchFamily="34" charset="0"/>
                </a:rPr>
                <a:t>A</a:t>
              </a:r>
              <a:endParaRPr lang="en-SG" altLang="en-US" sz="1400" b="1" baseline="-25000">
                <a:cs typeface="Arial" panose="020B0604020202020204" pitchFamily="34" charset="0"/>
              </a:endParaRPr>
            </a:p>
          </p:txBody>
        </p:sp>
        <p:sp>
          <p:nvSpPr>
            <p:cNvPr id="82994" name="Text Box 18">
              <a:extLst>
                <a:ext uri="{FF2B5EF4-FFF2-40B4-BE49-F238E27FC236}">
                  <a16:creationId xmlns:a16="http://schemas.microsoft.com/office/drawing/2014/main" id="{E444457E-776C-0AA9-D421-94D3E96485C4}"/>
                </a:ext>
              </a:extLst>
            </p:cNvPr>
            <p:cNvSpPr txBox="1">
              <a:spLocks noChangeArrowheads="1"/>
            </p:cNvSpPr>
            <p:nvPr/>
          </p:nvSpPr>
          <p:spPr bwMode="auto">
            <a:xfrm>
              <a:off x="3084" y="1071"/>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a:t>
              </a:r>
              <a:endParaRPr lang="en-SG" altLang="en-US" b="1" baseline="-25000">
                <a:cs typeface="Arial" panose="020B0604020202020204" pitchFamily="34" charset="0"/>
              </a:endParaRPr>
            </a:p>
          </p:txBody>
        </p:sp>
        <p:sp>
          <p:nvSpPr>
            <p:cNvPr id="82995" name="Text Box 18">
              <a:extLst>
                <a:ext uri="{FF2B5EF4-FFF2-40B4-BE49-F238E27FC236}">
                  <a16:creationId xmlns:a16="http://schemas.microsoft.com/office/drawing/2014/main" id="{978AAF95-B65B-4700-8104-893AF8EF1FAB}"/>
                </a:ext>
              </a:extLst>
            </p:cNvPr>
            <p:cNvSpPr txBox="1">
              <a:spLocks noChangeArrowheads="1"/>
            </p:cNvSpPr>
            <p:nvPr/>
          </p:nvSpPr>
          <p:spPr bwMode="auto">
            <a:xfrm>
              <a:off x="5409" y="2893"/>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Q</a:t>
              </a:r>
              <a:endParaRPr lang="en-SG" altLang="en-US" b="1" baseline="-25000">
                <a:cs typeface="Arial" panose="020B0604020202020204" pitchFamily="34" charset="0"/>
              </a:endParaRPr>
            </a:p>
          </p:txBody>
        </p:sp>
        <p:cxnSp>
          <p:nvCxnSpPr>
            <p:cNvPr id="218" name="Straight Arrow Connector 217">
              <a:extLst>
                <a:ext uri="{FF2B5EF4-FFF2-40B4-BE49-F238E27FC236}">
                  <a16:creationId xmlns:a16="http://schemas.microsoft.com/office/drawing/2014/main" id="{51A57E94-8273-EFD1-C242-7C963C1F4ED7}"/>
                </a:ext>
              </a:extLst>
            </p:cNvPr>
            <p:cNvCxnSpPr/>
            <p:nvPr/>
          </p:nvCxnSpPr>
          <p:spPr>
            <a:xfrm rot="5400000">
              <a:off x="4261" y="2596"/>
              <a:ext cx="515" cy="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2997" name="Text Box 18">
              <a:extLst>
                <a:ext uri="{FF2B5EF4-FFF2-40B4-BE49-F238E27FC236}">
                  <a16:creationId xmlns:a16="http://schemas.microsoft.com/office/drawing/2014/main" id="{A353781B-A564-59AA-B523-A460A64607CC}"/>
                </a:ext>
              </a:extLst>
            </p:cNvPr>
            <p:cNvSpPr txBox="1">
              <a:spLocks noChangeArrowheads="1"/>
            </p:cNvSpPr>
            <p:nvPr/>
          </p:nvSpPr>
          <p:spPr bwMode="auto">
            <a:xfrm>
              <a:off x="4074" y="2536"/>
              <a:ext cx="56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Ƞ = 0.8</a:t>
              </a:r>
              <a:endParaRPr lang="en-SG" altLang="en-US" sz="1400" b="1" baseline="-25000">
                <a:cs typeface="Arial" panose="020B0604020202020204" pitchFamily="34" charset="0"/>
              </a:endParaRPr>
            </a:p>
          </p:txBody>
        </p:sp>
        <p:sp>
          <p:nvSpPr>
            <p:cNvPr id="222" name="Freeform 221">
              <a:extLst>
                <a:ext uri="{FF2B5EF4-FFF2-40B4-BE49-F238E27FC236}">
                  <a16:creationId xmlns:a16="http://schemas.microsoft.com/office/drawing/2014/main" id="{A0C1A5D9-92ED-8E87-C1CC-1E92E5E2F5D0}"/>
                </a:ext>
              </a:extLst>
            </p:cNvPr>
            <p:cNvSpPr/>
            <p:nvPr/>
          </p:nvSpPr>
          <p:spPr>
            <a:xfrm>
              <a:off x="3336" y="2016"/>
              <a:ext cx="1998" cy="659"/>
            </a:xfrm>
            <a:custGeom>
              <a:avLst/>
              <a:gdLst>
                <a:gd name="connsiteX0" fmla="*/ 0 w 3004457"/>
                <a:gd name="connsiteY0" fmla="*/ 856343 h 856343"/>
                <a:gd name="connsiteX1" fmla="*/ 464457 w 3004457"/>
                <a:gd name="connsiteY1" fmla="*/ 667657 h 856343"/>
                <a:gd name="connsiteX2" fmla="*/ 1175657 w 3004457"/>
                <a:gd name="connsiteY2" fmla="*/ 406400 h 856343"/>
                <a:gd name="connsiteX3" fmla="*/ 2017485 w 3004457"/>
                <a:gd name="connsiteY3" fmla="*/ 130628 h 856343"/>
                <a:gd name="connsiteX4" fmla="*/ 3004457 w 3004457"/>
                <a:gd name="connsiteY4" fmla="*/ 0 h 85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856343">
                  <a:moveTo>
                    <a:pt x="0" y="856343"/>
                  </a:moveTo>
                  <a:cubicBezTo>
                    <a:pt x="134257" y="799495"/>
                    <a:pt x="268514" y="742647"/>
                    <a:pt x="464457" y="667657"/>
                  </a:cubicBezTo>
                  <a:cubicBezTo>
                    <a:pt x="660400" y="592667"/>
                    <a:pt x="916819" y="495905"/>
                    <a:pt x="1175657" y="406400"/>
                  </a:cubicBezTo>
                  <a:cubicBezTo>
                    <a:pt x="1434495" y="316895"/>
                    <a:pt x="1712685" y="198361"/>
                    <a:pt x="2017485" y="130628"/>
                  </a:cubicBezTo>
                  <a:cubicBezTo>
                    <a:pt x="2322285" y="62895"/>
                    <a:pt x="2663371" y="31447"/>
                    <a:pt x="3004457" y="0"/>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82999" name="Text Box 18">
              <a:extLst>
                <a:ext uri="{FF2B5EF4-FFF2-40B4-BE49-F238E27FC236}">
                  <a16:creationId xmlns:a16="http://schemas.microsoft.com/office/drawing/2014/main" id="{DC093D01-40C2-CF8A-9A64-61F61D2408B8}"/>
                </a:ext>
              </a:extLst>
            </p:cNvPr>
            <p:cNvSpPr txBox="1">
              <a:spLocks noChangeArrowheads="1"/>
            </p:cNvSpPr>
            <p:nvPr/>
          </p:nvSpPr>
          <p:spPr bwMode="auto">
            <a:xfrm>
              <a:off x="4645" y="2104"/>
              <a:ext cx="8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N</a:t>
              </a:r>
              <a:r>
                <a:rPr lang="en-US" altLang="en-US" sz="1400" b="1" baseline="-25000">
                  <a:cs typeface="Arial" panose="020B0604020202020204" pitchFamily="34" charset="0"/>
                </a:rPr>
                <a:t>2</a:t>
              </a:r>
              <a:r>
                <a:rPr lang="en-US" altLang="en-US" sz="1400" b="1">
                  <a:cs typeface="Arial" panose="020B0604020202020204" pitchFamily="34" charset="0"/>
                </a:rPr>
                <a:t> = ???</a:t>
              </a:r>
              <a:endParaRPr lang="en-SG" altLang="en-US" sz="1400" b="1">
                <a:cs typeface="Arial" panose="020B0604020202020204" pitchFamily="34" charset="0"/>
              </a:endParaRPr>
            </a:p>
          </p:txBody>
        </p:sp>
        <p:sp>
          <p:nvSpPr>
            <p:cNvPr id="29703" name="TextBox 252">
              <a:extLst>
                <a:ext uri="{FF2B5EF4-FFF2-40B4-BE49-F238E27FC236}">
                  <a16:creationId xmlns:a16="http://schemas.microsoft.com/office/drawing/2014/main" id="{D7D0E85A-0D34-6238-7C4A-77A9E17B56F3}"/>
                </a:ext>
              </a:extLst>
            </p:cNvPr>
            <p:cNvSpPr txBox="1">
              <a:spLocks noChangeArrowheads="1"/>
            </p:cNvSpPr>
            <p:nvPr/>
          </p:nvSpPr>
          <p:spPr bwMode="auto">
            <a:xfrm>
              <a:off x="3375" y="777"/>
              <a:ext cx="64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dirty="0">
                  <a:cs typeface="Arial" panose="020B0604020202020204" pitchFamily="34" charset="0"/>
                </a:rPr>
                <a:t>Pump 2</a:t>
              </a:r>
            </a:p>
          </p:txBody>
        </p:sp>
        <p:sp>
          <p:nvSpPr>
            <p:cNvPr id="83001" name="Text Box 18">
              <a:extLst>
                <a:ext uri="{FF2B5EF4-FFF2-40B4-BE49-F238E27FC236}">
                  <a16:creationId xmlns:a16="http://schemas.microsoft.com/office/drawing/2014/main" id="{00AC7D21-C393-00AF-57E6-289CBE594354}"/>
                </a:ext>
              </a:extLst>
            </p:cNvPr>
            <p:cNvSpPr txBox="1">
              <a:spLocks noChangeArrowheads="1"/>
            </p:cNvSpPr>
            <p:nvPr/>
          </p:nvSpPr>
          <p:spPr bwMode="auto">
            <a:xfrm>
              <a:off x="4934" y="2104"/>
              <a:ext cx="368" cy="198"/>
            </a:xfrm>
            <a:prstGeom prst="rect">
              <a:avLst/>
            </a:prstGeom>
            <a:solidFill>
              <a:srgbClr val="FFFFFF"/>
            </a:solidFill>
            <a:ln w="9525">
              <a:solidFill>
                <a:srgbClr val="FFFFFF"/>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8.25</a:t>
              </a:r>
              <a:endParaRPr lang="en-SG" altLang="en-US" sz="1400" b="1">
                <a:cs typeface="Arial" panose="020B0604020202020204" pitchFamily="34" charset="0"/>
              </a:endParaRPr>
            </a:p>
          </p:txBody>
        </p:sp>
        <p:sp>
          <p:nvSpPr>
            <p:cNvPr id="83004" name="Rectangle 60">
              <a:extLst>
                <a:ext uri="{FF2B5EF4-FFF2-40B4-BE49-F238E27FC236}">
                  <a16:creationId xmlns:a16="http://schemas.microsoft.com/office/drawing/2014/main" id="{5A17AA0F-AF26-5CFC-8E8C-74325D16A41B}"/>
                </a:ext>
              </a:extLst>
            </p:cNvPr>
            <p:cNvSpPr>
              <a:spLocks noChangeArrowheads="1"/>
            </p:cNvSpPr>
            <p:nvPr/>
          </p:nvSpPr>
          <p:spPr bwMode="auto">
            <a:xfrm>
              <a:off x="5156" y="1776"/>
              <a:ext cx="2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b="1">
                  <a:latin typeface="Arial" panose="020B0604020202020204" pitchFamily="34" charset="0"/>
                  <a:cs typeface="Arial" panose="020B0604020202020204" pitchFamily="34" charset="0"/>
                </a:rPr>
                <a:t>N</a:t>
              </a:r>
              <a:endParaRPr lang="en-SG" altLang="en-US" b="1">
                <a:latin typeface="Arial" panose="020B0604020202020204" pitchFamily="34" charset="0"/>
                <a:cs typeface="Arial" panose="020B0604020202020204" pitchFamily="34" charset="0"/>
              </a:endParaRPr>
            </a:p>
          </p:txBody>
        </p:sp>
      </p:grpSp>
      <p:sp>
        <p:nvSpPr>
          <p:cNvPr id="83007" name="Rectangle 63">
            <a:extLst>
              <a:ext uri="{FF2B5EF4-FFF2-40B4-BE49-F238E27FC236}">
                <a16:creationId xmlns:a16="http://schemas.microsoft.com/office/drawing/2014/main" id="{01E36AC4-5DFC-F5F9-C164-724F1CFA3F6B}"/>
              </a:ext>
            </a:extLst>
          </p:cNvPr>
          <p:cNvSpPr>
            <a:spLocks noChangeArrowheads="1"/>
          </p:cNvSpPr>
          <p:nvPr/>
        </p:nvSpPr>
        <p:spPr bwMode="auto">
          <a:xfrm>
            <a:off x="3886199" y="5105400"/>
            <a:ext cx="560070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200">
                <a:latin typeface="Arial" panose="020B0604020202020204" pitchFamily="34" charset="0"/>
                <a:cs typeface="Arial" panose="020B0604020202020204" pitchFamily="34" charset="0"/>
              </a:rPr>
              <a:t>- Two pumps with different characteristics</a:t>
            </a:r>
          </a:p>
          <a:p>
            <a:r>
              <a:rPr lang="en-US" altLang="en-US" sz="2200">
                <a:latin typeface="Arial" panose="020B0604020202020204" pitchFamily="34" charset="0"/>
                <a:cs typeface="Arial" panose="020B0604020202020204" pitchFamily="34" charset="0"/>
              </a:rPr>
              <a:t>- Same pipeline characteristics</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Slide Number Placeholder 4">
            <a:extLst>
              <a:ext uri="{FF2B5EF4-FFF2-40B4-BE49-F238E27FC236}">
                <a16:creationId xmlns:a16="http://schemas.microsoft.com/office/drawing/2014/main" id="{539AC4A8-5CF1-F553-3D60-371F90FBF346}"/>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2B392C9C-2940-4C86-85BD-642D0311A71D}" type="slidenum">
              <a:rPr lang="en-US" altLang="en-US" sz="1100" b="1">
                <a:solidFill>
                  <a:schemeClr val="bg1"/>
                </a:solidFill>
              </a:rPr>
              <a:pPr algn="ctr" eaLnBrk="1" hangingPunct="1"/>
              <a:t>13</a:t>
            </a:fld>
            <a:endParaRPr lang="en-US" altLang="en-US" sz="1100" b="1">
              <a:solidFill>
                <a:schemeClr val="bg1"/>
              </a:solidFill>
            </a:endParaRPr>
          </a:p>
        </p:txBody>
      </p:sp>
      <p:sp>
        <p:nvSpPr>
          <p:cNvPr id="2" name="Rounded Rectangle 1"/>
          <p:cNvSpPr/>
          <p:nvPr/>
        </p:nvSpPr>
        <p:spPr>
          <a:xfrm>
            <a:off x="3202782" y="2743200"/>
            <a:ext cx="57912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800" b="1" dirty="0">
                <a:latin typeface="Arial" panose="020B0604020202020204" pitchFamily="34" charset="0"/>
                <a:cs typeface="Arial" panose="020B0604020202020204" pitchFamily="34" charset="0"/>
              </a:rPr>
              <a:t>3. EFFECTIVE PUMP PAIRING</a:t>
            </a:r>
            <a:endParaRPr lang="en-US" sz="28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16DDA34F-7D65-7AFC-B8CE-E82BF46BB287}"/>
              </a:ext>
            </a:extLst>
          </p:cNvPr>
          <p:cNvSpPr>
            <a:spLocks noGrp="1" noChangeArrowheads="1"/>
          </p:cNvSpPr>
          <p:nvPr>
            <p:ph type="title" idx="4294967295"/>
          </p:nvPr>
        </p:nvSpPr>
        <p:spPr>
          <a:xfrm>
            <a:off x="0" y="223838"/>
            <a:ext cx="12192000" cy="539749"/>
          </a:xfrm>
          <a:prstGeom prst="rect">
            <a:avLst/>
          </a:prstGeom>
        </p:spPr>
        <p:txBody>
          <a:bodyPr>
            <a:noAutofit/>
          </a:bodyPr>
          <a:lstStyle/>
          <a:p>
            <a:pPr algn="ctr" eaLnBrk="1" hangingPunct="1"/>
            <a:r>
              <a:rPr lang="en-US" altLang="en-US" b="1" dirty="0">
                <a:solidFill>
                  <a:schemeClr val="accent1">
                    <a:lumMod val="50000"/>
                  </a:schemeClr>
                </a:solidFill>
                <a:latin typeface="Arial" panose="020B0604020202020204" pitchFamily="34" charset="0"/>
                <a:cs typeface="Arial" panose="020B0604020202020204" pitchFamily="34" charset="0"/>
              </a:rPr>
              <a:t>Parallel pumping/fanning</a:t>
            </a:r>
          </a:p>
        </p:txBody>
      </p:sp>
      <p:sp>
        <p:nvSpPr>
          <p:cNvPr id="86019" name="Rectangle 3">
            <a:extLst>
              <a:ext uri="{FF2B5EF4-FFF2-40B4-BE49-F238E27FC236}">
                <a16:creationId xmlns:a16="http://schemas.microsoft.com/office/drawing/2014/main" id="{8C7809AE-99F6-D986-2D95-315EC881C7D1}"/>
              </a:ext>
            </a:extLst>
          </p:cNvPr>
          <p:cNvSpPr>
            <a:spLocks noGrp="1" noChangeArrowheads="1"/>
          </p:cNvSpPr>
          <p:nvPr>
            <p:ph type="body" sz="half" idx="4294967295"/>
          </p:nvPr>
        </p:nvSpPr>
        <p:spPr>
          <a:xfrm>
            <a:off x="6173598" y="3249612"/>
            <a:ext cx="5481637" cy="2847975"/>
          </a:xfrm>
          <a:prstGeom prst="rect">
            <a:avLst/>
          </a:prstGeom>
        </p:spPr>
        <p:txBody>
          <a:bodyPr>
            <a:normAutofit/>
          </a:bodyPr>
          <a:lstStyle/>
          <a:p>
            <a:pPr eaLnBrk="1" hangingPunct="1"/>
            <a:r>
              <a:rPr lang="en-US" altLang="en-US" sz="2000" dirty="0">
                <a:solidFill>
                  <a:schemeClr val="tx1"/>
                </a:solidFill>
                <a:latin typeface="Arial" panose="020B0604020202020204" pitchFamily="34" charset="0"/>
                <a:cs typeface="Arial" panose="020B0604020202020204" pitchFamily="34" charset="0"/>
              </a:rPr>
              <a:t>Should couple pumps/fans with similar characteristics</a:t>
            </a:r>
          </a:p>
          <a:p>
            <a:pPr eaLnBrk="1" hangingPunct="1"/>
            <a:endParaRPr lang="en-US" altLang="en-US" sz="2000" dirty="0">
              <a:solidFill>
                <a:schemeClr val="tx1"/>
              </a:solidFill>
              <a:latin typeface="Arial" panose="020B0604020202020204" pitchFamily="34" charset="0"/>
              <a:cs typeface="Arial" panose="020B0604020202020204" pitchFamily="34" charset="0"/>
            </a:endParaRPr>
          </a:p>
          <a:p>
            <a:pPr eaLnBrk="1" hangingPunct="1"/>
            <a:r>
              <a:rPr lang="en-US" altLang="en-US" sz="2000" dirty="0">
                <a:solidFill>
                  <a:schemeClr val="tx1"/>
                </a:solidFill>
                <a:latin typeface="Arial" panose="020B0604020202020204" pitchFamily="34" charset="0"/>
                <a:cs typeface="Arial" panose="020B0604020202020204" pitchFamily="34" charset="0"/>
              </a:rPr>
              <a:t>It is possible to couple pumps/fans with different characteristics, but caution should be taken regarding cavitation and avoiding vibrations due to hydraulic impacts, as well as stabilizing fans prone to instability</a:t>
            </a:r>
          </a:p>
        </p:txBody>
      </p:sp>
      <p:sp>
        <p:nvSpPr>
          <p:cNvPr id="86021" name="Rectangle 3">
            <a:extLst>
              <a:ext uri="{FF2B5EF4-FFF2-40B4-BE49-F238E27FC236}">
                <a16:creationId xmlns:a16="http://schemas.microsoft.com/office/drawing/2014/main" id="{1554E0AD-925D-6523-3B8B-2FCB8B7D8BAC}"/>
              </a:ext>
            </a:extLst>
          </p:cNvPr>
          <p:cNvSpPr>
            <a:spLocks noChangeArrowheads="1"/>
          </p:cNvSpPr>
          <p:nvPr/>
        </p:nvSpPr>
        <p:spPr bwMode="auto">
          <a:xfrm>
            <a:off x="6324600" y="1447800"/>
            <a:ext cx="5105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a:solidFill>
                  <a:schemeClr val="tx1"/>
                </a:solidFill>
                <a:latin typeface="Arial" panose="020B0604020202020204" pitchFamily="34" charset="0"/>
              </a:defRPr>
            </a:lvl4pPr>
            <a:lvl5pPr marL="2057400" indent="-228600" eaLnBrk="0" hangingPunct="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r>
              <a:rPr lang="en-US" altLang="en-US" sz="2000" dirty="0">
                <a:cs typeface="Arial" panose="020B0604020202020204" pitchFamily="34" charset="0"/>
              </a:rPr>
              <a:t>Parallel operation to increase flow rate.</a:t>
            </a:r>
          </a:p>
          <a:p>
            <a:pPr eaLnBrk="1" hangingPunct="1"/>
            <a:r>
              <a:rPr lang="en-US" altLang="en-US" sz="2000" dirty="0">
                <a:cs typeface="Arial" panose="020B0604020202020204" pitchFamily="34" charset="0"/>
              </a:rPr>
              <a:t>H = H</a:t>
            </a:r>
            <a:r>
              <a:rPr lang="en-US" altLang="en-US" sz="2000" baseline="-25000" dirty="0">
                <a:cs typeface="Arial" panose="020B0604020202020204" pitchFamily="34" charset="0"/>
              </a:rPr>
              <a:t>1</a:t>
            </a:r>
            <a:r>
              <a:rPr lang="en-US" altLang="en-US" sz="2000" dirty="0">
                <a:cs typeface="Arial" panose="020B0604020202020204" pitchFamily="34" charset="0"/>
              </a:rPr>
              <a:t> = H</a:t>
            </a:r>
            <a:r>
              <a:rPr lang="en-US" altLang="en-US" sz="2000" baseline="-25000" dirty="0">
                <a:cs typeface="Arial" panose="020B0604020202020204" pitchFamily="34" charset="0"/>
              </a:rPr>
              <a:t>2</a:t>
            </a:r>
          </a:p>
          <a:p>
            <a:pPr eaLnBrk="1" hangingPunct="1"/>
            <a:r>
              <a:rPr lang="en-US" altLang="en-US" sz="2000" dirty="0">
                <a:cs typeface="Arial" panose="020B0604020202020204" pitchFamily="34" charset="0"/>
              </a:rPr>
              <a:t>Q = Q</a:t>
            </a:r>
            <a:r>
              <a:rPr lang="en-US" altLang="en-US" sz="2000" baseline="-25000" dirty="0">
                <a:cs typeface="Arial" panose="020B0604020202020204" pitchFamily="34" charset="0"/>
              </a:rPr>
              <a:t>1</a:t>
            </a:r>
            <a:r>
              <a:rPr lang="en-US" altLang="en-US" sz="2000" dirty="0">
                <a:cs typeface="Arial" panose="020B0604020202020204" pitchFamily="34" charset="0"/>
              </a:rPr>
              <a:t> + Q</a:t>
            </a:r>
            <a:r>
              <a:rPr lang="en-US" altLang="en-US" sz="2000" baseline="-25000" dirty="0">
                <a:cs typeface="Arial" panose="020B0604020202020204" pitchFamily="34" charset="0"/>
              </a:rPr>
              <a:t>2</a:t>
            </a:r>
          </a:p>
        </p:txBody>
      </p:sp>
      <p:grpSp>
        <p:nvGrpSpPr>
          <p:cNvPr id="86064" name="Group 48">
            <a:extLst>
              <a:ext uri="{FF2B5EF4-FFF2-40B4-BE49-F238E27FC236}">
                <a16:creationId xmlns:a16="http://schemas.microsoft.com/office/drawing/2014/main" id="{C0CC956F-2C07-1744-D1E3-93CE97BB53E0}"/>
              </a:ext>
            </a:extLst>
          </p:cNvPr>
          <p:cNvGrpSpPr>
            <a:grpSpLocks/>
          </p:cNvGrpSpPr>
          <p:nvPr/>
        </p:nvGrpSpPr>
        <p:grpSpPr bwMode="auto">
          <a:xfrm>
            <a:off x="1447800" y="3235324"/>
            <a:ext cx="4267200" cy="2876550"/>
            <a:chOff x="240" y="876"/>
            <a:chExt cx="2688" cy="1812"/>
          </a:xfrm>
        </p:grpSpPr>
        <p:sp>
          <p:nvSpPr>
            <p:cNvPr id="15" name="Freeform 14">
              <a:extLst>
                <a:ext uri="{FF2B5EF4-FFF2-40B4-BE49-F238E27FC236}">
                  <a16:creationId xmlns:a16="http://schemas.microsoft.com/office/drawing/2014/main" id="{E6397CF9-AF01-DD6B-6729-B77E7873B4BB}"/>
                </a:ext>
              </a:extLst>
            </p:cNvPr>
            <p:cNvSpPr>
              <a:spLocks noChangeArrowheads="1"/>
            </p:cNvSpPr>
            <p:nvPr/>
          </p:nvSpPr>
          <p:spPr bwMode="auto">
            <a:xfrm>
              <a:off x="462" y="1428"/>
              <a:ext cx="1105" cy="623"/>
            </a:xfrm>
            <a:custGeom>
              <a:avLst/>
              <a:gdLst>
                <a:gd name="T0" fmla="*/ 0 w 2772229"/>
                <a:gd name="T1" fmla="*/ 0 h 1277257"/>
                <a:gd name="T2" fmla="*/ 391823 w 2772229"/>
                <a:gd name="T3" fmla="*/ 14521 h 1277257"/>
                <a:gd name="T4" fmla="*/ 885229 w 2772229"/>
                <a:gd name="T5" fmla="*/ 87120 h 1277257"/>
                <a:gd name="T6" fmla="*/ 1306075 w 2772229"/>
                <a:gd name="T7" fmla="*/ 203279 h 1277257"/>
                <a:gd name="T8" fmla="*/ 1799482 w 2772229"/>
                <a:gd name="T9" fmla="*/ 435597 h 1277257"/>
                <a:gd name="T10" fmla="*/ 2307400 w 2772229"/>
                <a:gd name="T11" fmla="*/ 769554 h 1277257"/>
                <a:gd name="T12" fmla="*/ 2597637 w 2772229"/>
                <a:gd name="T13" fmla="*/ 1030913 h 1277257"/>
                <a:gd name="T14" fmla="*/ 2771781 w 2772229"/>
                <a:gd name="T15" fmla="*/ 1277751 h 1277257"/>
                <a:gd name="T16" fmla="*/ 0 60000 65536"/>
                <a:gd name="T17" fmla="*/ 0 60000 65536"/>
                <a:gd name="T18" fmla="*/ 0 60000 65536"/>
                <a:gd name="T19" fmla="*/ 0 60000 65536"/>
                <a:gd name="T20" fmla="*/ 0 60000 65536"/>
                <a:gd name="T21" fmla="*/ 0 60000 65536"/>
                <a:gd name="T22" fmla="*/ 0 60000 65536"/>
                <a:gd name="T23" fmla="*/ 0 60000 65536"/>
                <a:gd name="T24" fmla="*/ 0 w 2772229"/>
                <a:gd name="T25" fmla="*/ 0 h 1277257"/>
                <a:gd name="T26" fmla="*/ 2772229 w 2772229"/>
                <a:gd name="T27" fmla="*/ 1277257 h 12772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72229" h="1277257">
                  <a:moveTo>
                    <a:pt x="0" y="0"/>
                  </a:moveTo>
                  <a:cubicBezTo>
                    <a:pt x="122162" y="0"/>
                    <a:pt x="244324" y="1"/>
                    <a:pt x="391886" y="14515"/>
                  </a:cubicBezTo>
                  <a:cubicBezTo>
                    <a:pt x="539448" y="29029"/>
                    <a:pt x="732972" y="55639"/>
                    <a:pt x="885372" y="87086"/>
                  </a:cubicBezTo>
                  <a:cubicBezTo>
                    <a:pt x="1037772" y="118533"/>
                    <a:pt x="1153886" y="145143"/>
                    <a:pt x="1306286" y="203200"/>
                  </a:cubicBezTo>
                  <a:cubicBezTo>
                    <a:pt x="1458686" y="261257"/>
                    <a:pt x="1632858" y="341086"/>
                    <a:pt x="1799772" y="435429"/>
                  </a:cubicBezTo>
                  <a:cubicBezTo>
                    <a:pt x="1966686" y="529772"/>
                    <a:pt x="2174725" y="670076"/>
                    <a:pt x="2307772" y="769257"/>
                  </a:cubicBezTo>
                  <a:cubicBezTo>
                    <a:pt x="2440819" y="868438"/>
                    <a:pt x="2520648" y="945848"/>
                    <a:pt x="2598057" y="1030515"/>
                  </a:cubicBezTo>
                  <a:cubicBezTo>
                    <a:pt x="2675466" y="1115182"/>
                    <a:pt x="2723847" y="1196219"/>
                    <a:pt x="2772229" y="1277257"/>
                  </a:cubicBezTo>
                </a:path>
              </a:pathLst>
            </a:custGeom>
            <a:noFill/>
            <a:ln w="25400" algn="ctr">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6" name="Freeform 15">
              <a:extLst>
                <a:ext uri="{FF2B5EF4-FFF2-40B4-BE49-F238E27FC236}">
                  <a16:creationId xmlns:a16="http://schemas.microsoft.com/office/drawing/2014/main" id="{85EFE8A6-F28F-2ACB-596B-A118C5163C01}"/>
                </a:ext>
              </a:extLst>
            </p:cNvPr>
            <p:cNvSpPr>
              <a:spLocks noChangeArrowheads="1"/>
            </p:cNvSpPr>
            <p:nvPr/>
          </p:nvSpPr>
          <p:spPr bwMode="auto">
            <a:xfrm>
              <a:off x="462" y="1266"/>
              <a:ext cx="1383" cy="778"/>
            </a:xfrm>
            <a:custGeom>
              <a:avLst/>
              <a:gdLst>
                <a:gd name="T0" fmla="*/ 0 w 3468915"/>
                <a:gd name="T1" fmla="*/ 0 h 1596571"/>
                <a:gd name="T2" fmla="*/ 551508 w 3468915"/>
                <a:gd name="T3" fmla="*/ 43549 h 1596571"/>
                <a:gd name="T4" fmla="*/ 1161070 w 3468915"/>
                <a:gd name="T5" fmla="*/ 145163 h 1596571"/>
                <a:gd name="T6" fmla="*/ 1828685 w 3468915"/>
                <a:gd name="T7" fmla="*/ 348391 h 1596571"/>
                <a:gd name="T8" fmla="*/ 2597892 w 3468915"/>
                <a:gd name="T9" fmla="*/ 769363 h 1596571"/>
                <a:gd name="T10" fmla="*/ 3294534 w 3468915"/>
                <a:gd name="T11" fmla="*/ 1422597 h 1596571"/>
                <a:gd name="T12" fmla="*/ 3468695 w 3468915"/>
                <a:gd name="T13" fmla="*/ 1596792 h 1596571"/>
                <a:gd name="T14" fmla="*/ 0 60000 65536"/>
                <a:gd name="T15" fmla="*/ 0 60000 65536"/>
                <a:gd name="T16" fmla="*/ 0 60000 65536"/>
                <a:gd name="T17" fmla="*/ 0 60000 65536"/>
                <a:gd name="T18" fmla="*/ 0 60000 65536"/>
                <a:gd name="T19" fmla="*/ 0 60000 65536"/>
                <a:gd name="T20" fmla="*/ 0 60000 65536"/>
                <a:gd name="T21" fmla="*/ 0 w 3468915"/>
                <a:gd name="T22" fmla="*/ 0 h 1596571"/>
                <a:gd name="T23" fmla="*/ 3468915 w 3468915"/>
                <a:gd name="T24" fmla="*/ 1596571 h 15965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8915" h="1596571">
                  <a:moveTo>
                    <a:pt x="0" y="0"/>
                  </a:moveTo>
                  <a:cubicBezTo>
                    <a:pt x="179009" y="9676"/>
                    <a:pt x="358019" y="19353"/>
                    <a:pt x="551543" y="43543"/>
                  </a:cubicBezTo>
                  <a:cubicBezTo>
                    <a:pt x="745067" y="67733"/>
                    <a:pt x="948267" y="94343"/>
                    <a:pt x="1161143" y="145143"/>
                  </a:cubicBezTo>
                  <a:cubicBezTo>
                    <a:pt x="1374019" y="195943"/>
                    <a:pt x="1589314" y="244324"/>
                    <a:pt x="1828800" y="348343"/>
                  </a:cubicBezTo>
                  <a:cubicBezTo>
                    <a:pt x="2068286" y="452362"/>
                    <a:pt x="2353733" y="590247"/>
                    <a:pt x="2598057" y="769257"/>
                  </a:cubicBezTo>
                  <a:cubicBezTo>
                    <a:pt x="2842381" y="948267"/>
                    <a:pt x="3149600" y="1284514"/>
                    <a:pt x="3294743" y="1422400"/>
                  </a:cubicBezTo>
                  <a:cubicBezTo>
                    <a:pt x="3439886" y="1560286"/>
                    <a:pt x="3454400" y="1578428"/>
                    <a:pt x="3468915" y="1596571"/>
                  </a:cubicBezTo>
                </a:path>
              </a:pathLst>
            </a:custGeom>
            <a:noFill/>
            <a:ln w="25400" algn="ctr">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7" name="Freeform 16">
              <a:extLst>
                <a:ext uri="{FF2B5EF4-FFF2-40B4-BE49-F238E27FC236}">
                  <a16:creationId xmlns:a16="http://schemas.microsoft.com/office/drawing/2014/main" id="{7326D1E9-2F29-A938-7588-4D4F22C26187}"/>
                </a:ext>
              </a:extLst>
            </p:cNvPr>
            <p:cNvSpPr>
              <a:spLocks noChangeArrowheads="1"/>
            </p:cNvSpPr>
            <p:nvPr/>
          </p:nvSpPr>
          <p:spPr bwMode="auto">
            <a:xfrm>
              <a:off x="1202" y="1443"/>
              <a:ext cx="1234" cy="212"/>
            </a:xfrm>
            <a:custGeom>
              <a:avLst/>
              <a:gdLst>
                <a:gd name="T0" fmla="*/ 0 w 3091543"/>
                <a:gd name="T1" fmla="*/ 0 h 435428"/>
                <a:gd name="T2" fmla="*/ 754966 w 3091543"/>
                <a:gd name="T3" fmla="*/ 43491 h 435428"/>
                <a:gd name="T4" fmla="*/ 1756748 w 3091543"/>
                <a:gd name="T5" fmla="*/ 173965 h 435428"/>
                <a:gd name="T6" fmla="*/ 2163268 w 3091543"/>
                <a:gd name="T7" fmla="*/ 246451 h 435428"/>
                <a:gd name="T8" fmla="*/ 3092457 w 3091543"/>
                <a:gd name="T9" fmla="*/ 434912 h 435428"/>
                <a:gd name="T10" fmla="*/ 3092457 w 3091543"/>
                <a:gd name="T11" fmla="*/ 434912 h 435428"/>
                <a:gd name="T12" fmla="*/ 0 60000 65536"/>
                <a:gd name="T13" fmla="*/ 0 60000 65536"/>
                <a:gd name="T14" fmla="*/ 0 60000 65536"/>
                <a:gd name="T15" fmla="*/ 0 60000 65536"/>
                <a:gd name="T16" fmla="*/ 0 60000 65536"/>
                <a:gd name="T17" fmla="*/ 0 60000 65536"/>
                <a:gd name="T18" fmla="*/ 0 w 3091543"/>
                <a:gd name="T19" fmla="*/ 0 h 435428"/>
                <a:gd name="T20" fmla="*/ 3091543 w 3091543"/>
                <a:gd name="T21" fmla="*/ 435428 h 435428"/>
              </a:gdLst>
              <a:ahLst/>
              <a:cxnLst>
                <a:cxn ang="T12">
                  <a:pos x="T0" y="T1"/>
                </a:cxn>
                <a:cxn ang="T13">
                  <a:pos x="T2" y="T3"/>
                </a:cxn>
                <a:cxn ang="T14">
                  <a:pos x="T4" y="T5"/>
                </a:cxn>
                <a:cxn ang="T15">
                  <a:pos x="T6" y="T7"/>
                </a:cxn>
                <a:cxn ang="T16">
                  <a:pos x="T8" y="T9"/>
                </a:cxn>
                <a:cxn ang="T17">
                  <a:pos x="T10" y="T11"/>
                </a:cxn>
              </a:cxnLst>
              <a:rect l="T18" t="T19" r="T20" b="T21"/>
              <a:pathLst>
                <a:path w="3091543" h="435428">
                  <a:moveTo>
                    <a:pt x="0" y="0"/>
                  </a:moveTo>
                  <a:cubicBezTo>
                    <a:pt x="231019" y="7257"/>
                    <a:pt x="462038" y="14515"/>
                    <a:pt x="754743" y="43543"/>
                  </a:cubicBezTo>
                  <a:cubicBezTo>
                    <a:pt x="1047448" y="72572"/>
                    <a:pt x="1521581" y="140304"/>
                    <a:pt x="1756228" y="174171"/>
                  </a:cubicBezTo>
                  <a:cubicBezTo>
                    <a:pt x="1990876" y="208038"/>
                    <a:pt x="2162628" y="246743"/>
                    <a:pt x="2162628" y="246743"/>
                  </a:cubicBezTo>
                  <a:lnTo>
                    <a:pt x="3091543" y="435428"/>
                  </a:lnTo>
                </a:path>
              </a:pathLst>
            </a:cu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8" name="Freeform 17">
              <a:extLst>
                <a:ext uri="{FF2B5EF4-FFF2-40B4-BE49-F238E27FC236}">
                  <a16:creationId xmlns:a16="http://schemas.microsoft.com/office/drawing/2014/main" id="{2DC59CC4-9BE0-1CA6-D83F-6D8EA4B5C794}"/>
                </a:ext>
              </a:extLst>
            </p:cNvPr>
            <p:cNvSpPr>
              <a:spLocks noChangeArrowheads="1"/>
            </p:cNvSpPr>
            <p:nvPr/>
          </p:nvSpPr>
          <p:spPr bwMode="auto">
            <a:xfrm>
              <a:off x="456" y="1295"/>
              <a:ext cx="1910" cy="834"/>
            </a:xfrm>
            <a:custGeom>
              <a:avLst/>
              <a:gdLst>
                <a:gd name="T0" fmla="*/ 0 w 4789714"/>
                <a:gd name="T1" fmla="*/ 1698150 h 1712685"/>
                <a:gd name="T2" fmla="*/ 420895 w 4789714"/>
                <a:gd name="T3" fmla="*/ 1698150 h 1712685"/>
                <a:gd name="T4" fmla="*/ 1175605 w 4789714"/>
                <a:gd name="T5" fmla="*/ 1611066 h 1712685"/>
                <a:gd name="T6" fmla="*/ 2206072 w 4789714"/>
                <a:gd name="T7" fmla="*/ 1364326 h 1712685"/>
                <a:gd name="T8" fmla="*/ 3265568 w 4789714"/>
                <a:gd name="T9" fmla="*/ 943416 h 1712685"/>
                <a:gd name="T10" fmla="*/ 3991250 w 4789714"/>
                <a:gd name="T11" fmla="*/ 551536 h 1712685"/>
                <a:gd name="T12" fmla="*/ 4789499 w 4789714"/>
                <a:gd name="T13" fmla="*/ 0 h 1712685"/>
                <a:gd name="T14" fmla="*/ 0 60000 65536"/>
                <a:gd name="T15" fmla="*/ 0 60000 65536"/>
                <a:gd name="T16" fmla="*/ 0 60000 65536"/>
                <a:gd name="T17" fmla="*/ 0 60000 65536"/>
                <a:gd name="T18" fmla="*/ 0 60000 65536"/>
                <a:gd name="T19" fmla="*/ 0 60000 65536"/>
                <a:gd name="T20" fmla="*/ 0 60000 65536"/>
                <a:gd name="T21" fmla="*/ 0 w 4789714"/>
                <a:gd name="T22" fmla="*/ 0 h 1712685"/>
                <a:gd name="T23" fmla="*/ 4789714 w 4789714"/>
                <a:gd name="T24" fmla="*/ 1712685 h 17126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89714" h="1712685">
                  <a:moveTo>
                    <a:pt x="0" y="1698171"/>
                  </a:moveTo>
                  <a:cubicBezTo>
                    <a:pt x="112485" y="1705428"/>
                    <a:pt x="224971" y="1712685"/>
                    <a:pt x="420914" y="1698171"/>
                  </a:cubicBezTo>
                  <a:cubicBezTo>
                    <a:pt x="616857" y="1683657"/>
                    <a:pt x="878114" y="1666724"/>
                    <a:pt x="1175657" y="1611086"/>
                  </a:cubicBezTo>
                  <a:cubicBezTo>
                    <a:pt x="1473200" y="1555448"/>
                    <a:pt x="1857828" y="1475619"/>
                    <a:pt x="2206171" y="1364343"/>
                  </a:cubicBezTo>
                  <a:cubicBezTo>
                    <a:pt x="2554514" y="1253067"/>
                    <a:pt x="2968171" y="1078895"/>
                    <a:pt x="3265714" y="943428"/>
                  </a:cubicBezTo>
                  <a:cubicBezTo>
                    <a:pt x="3563257" y="807961"/>
                    <a:pt x="3737429" y="708781"/>
                    <a:pt x="3991429" y="551543"/>
                  </a:cubicBezTo>
                  <a:cubicBezTo>
                    <a:pt x="4245429" y="394305"/>
                    <a:pt x="4517571" y="197152"/>
                    <a:pt x="4789714" y="0"/>
                  </a:cubicBezTo>
                </a:path>
              </a:pathLst>
            </a:custGeom>
            <a:noFill/>
            <a:ln w="25400" algn="ctr">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SG" altLang="en-US">
                <a:solidFill>
                  <a:srgbClr val="0000FF"/>
                </a:solidFill>
                <a:cs typeface="Arial" panose="020B0604020202020204" pitchFamily="34" charset="0"/>
              </a:endParaRPr>
            </a:p>
          </p:txBody>
        </p:sp>
        <p:cxnSp>
          <p:nvCxnSpPr>
            <p:cNvPr id="20" name="Straight Arrow Connector 19">
              <a:extLst>
                <a:ext uri="{FF2B5EF4-FFF2-40B4-BE49-F238E27FC236}">
                  <a16:creationId xmlns:a16="http://schemas.microsoft.com/office/drawing/2014/main" id="{04A0204E-AA22-B719-6F12-3F52BC0CE6C6}"/>
                </a:ext>
              </a:extLst>
            </p:cNvPr>
            <p:cNvCxnSpPr/>
            <p:nvPr/>
          </p:nvCxnSpPr>
          <p:spPr>
            <a:xfrm rot="5400000" flipH="1" flipV="1">
              <a:off x="-350" y="1675"/>
              <a:ext cx="1600" cy="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FC1BEDB-423C-B549-758F-1FB71A6968EC}"/>
                </a:ext>
              </a:extLst>
            </p:cNvPr>
            <p:cNvCxnSpPr/>
            <p:nvPr/>
          </p:nvCxnSpPr>
          <p:spPr>
            <a:xfrm>
              <a:off x="449" y="2475"/>
              <a:ext cx="2251" cy="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030" name="TextBox 23">
              <a:extLst>
                <a:ext uri="{FF2B5EF4-FFF2-40B4-BE49-F238E27FC236}">
                  <a16:creationId xmlns:a16="http://schemas.microsoft.com/office/drawing/2014/main" id="{91996428-DAA5-267C-A927-700A53FCB8A6}"/>
                </a:ext>
              </a:extLst>
            </p:cNvPr>
            <p:cNvSpPr txBox="1">
              <a:spLocks noChangeArrowheads="1"/>
            </p:cNvSpPr>
            <p:nvPr/>
          </p:nvSpPr>
          <p:spPr bwMode="auto">
            <a:xfrm>
              <a:off x="1133" y="1223"/>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B</a:t>
              </a:r>
            </a:p>
          </p:txBody>
        </p:sp>
        <p:sp>
          <p:nvSpPr>
            <p:cNvPr id="86031" name="TextBox 24">
              <a:extLst>
                <a:ext uri="{FF2B5EF4-FFF2-40B4-BE49-F238E27FC236}">
                  <a16:creationId xmlns:a16="http://schemas.microsoft.com/office/drawing/2014/main" id="{8B614155-F41C-B89E-8630-8A799F7C52E3}"/>
                </a:ext>
              </a:extLst>
            </p:cNvPr>
            <p:cNvSpPr txBox="1">
              <a:spLocks noChangeArrowheads="1"/>
            </p:cNvSpPr>
            <p:nvPr/>
          </p:nvSpPr>
          <p:spPr bwMode="auto">
            <a:xfrm>
              <a:off x="1938" y="1361"/>
              <a:ext cx="3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A</a:t>
              </a:r>
            </a:p>
          </p:txBody>
        </p:sp>
        <p:cxnSp>
          <p:nvCxnSpPr>
            <p:cNvPr id="29" name="Straight Connector 28">
              <a:extLst>
                <a:ext uri="{FF2B5EF4-FFF2-40B4-BE49-F238E27FC236}">
                  <a16:creationId xmlns:a16="http://schemas.microsoft.com/office/drawing/2014/main" id="{C3FD6B47-E48B-4677-787E-9999365D97B2}"/>
                </a:ext>
              </a:extLst>
            </p:cNvPr>
            <p:cNvCxnSpPr/>
            <p:nvPr/>
          </p:nvCxnSpPr>
          <p:spPr>
            <a:xfrm rot="10800000">
              <a:off x="449" y="1564"/>
              <a:ext cx="15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7F5B53A-D2D7-4C88-4322-AEAA987B55FD}"/>
                </a:ext>
              </a:extLst>
            </p:cNvPr>
            <p:cNvCxnSpPr/>
            <p:nvPr/>
          </p:nvCxnSpPr>
          <p:spPr>
            <a:xfrm rot="10800000">
              <a:off x="449" y="1432"/>
              <a:ext cx="76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1AA2A3D-D203-325A-1F13-C33CE26FBADE}"/>
                </a:ext>
              </a:extLst>
            </p:cNvPr>
            <p:cNvCxnSpPr/>
            <p:nvPr/>
          </p:nvCxnSpPr>
          <p:spPr>
            <a:xfrm rot="5400000">
              <a:off x="1593" y="2023"/>
              <a:ext cx="90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6045" name="TextBox 55">
              <a:extLst>
                <a:ext uri="{FF2B5EF4-FFF2-40B4-BE49-F238E27FC236}">
                  <a16:creationId xmlns:a16="http://schemas.microsoft.com/office/drawing/2014/main" id="{6A06F44A-C049-5074-9636-7F8EC807D3DA}"/>
                </a:ext>
              </a:extLst>
            </p:cNvPr>
            <p:cNvSpPr txBox="1">
              <a:spLocks noChangeArrowheads="1"/>
            </p:cNvSpPr>
            <p:nvPr/>
          </p:nvSpPr>
          <p:spPr bwMode="auto">
            <a:xfrm>
              <a:off x="1931" y="2476"/>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Q</a:t>
              </a:r>
              <a:r>
                <a:rPr lang="en-US" altLang="en-US" sz="1200" b="1">
                  <a:solidFill>
                    <a:srgbClr val="C00000"/>
                  </a:solidFill>
                  <a:cs typeface="Arial" panose="020B0604020202020204" pitchFamily="34" charset="0"/>
                </a:rPr>
                <a:t>A</a:t>
              </a:r>
            </a:p>
          </p:txBody>
        </p:sp>
        <p:sp>
          <p:nvSpPr>
            <p:cNvPr id="86050" name="TextBox 65">
              <a:extLst>
                <a:ext uri="{FF2B5EF4-FFF2-40B4-BE49-F238E27FC236}">
                  <a16:creationId xmlns:a16="http://schemas.microsoft.com/office/drawing/2014/main" id="{BC0D2C8B-2043-D30D-D9E9-1F96D0E5A4AB}"/>
                </a:ext>
              </a:extLst>
            </p:cNvPr>
            <p:cNvSpPr txBox="1">
              <a:spLocks noChangeArrowheads="1"/>
            </p:cNvSpPr>
            <p:nvPr/>
          </p:nvSpPr>
          <p:spPr bwMode="auto">
            <a:xfrm>
              <a:off x="2615" y="2474"/>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cs typeface="Arial" panose="020B0604020202020204" pitchFamily="34" charset="0"/>
                </a:rPr>
                <a:t>Q</a:t>
              </a:r>
            </a:p>
          </p:txBody>
        </p:sp>
        <p:sp>
          <p:nvSpPr>
            <p:cNvPr id="86051" name="TextBox 66">
              <a:extLst>
                <a:ext uri="{FF2B5EF4-FFF2-40B4-BE49-F238E27FC236}">
                  <a16:creationId xmlns:a16="http://schemas.microsoft.com/office/drawing/2014/main" id="{90923723-ED22-82FC-C3C1-98DB8CF6191E}"/>
                </a:ext>
              </a:extLst>
            </p:cNvPr>
            <p:cNvSpPr txBox="1">
              <a:spLocks noChangeArrowheads="1"/>
            </p:cNvSpPr>
            <p:nvPr/>
          </p:nvSpPr>
          <p:spPr bwMode="auto">
            <a:xfrm>
              <a:off x="249" y="910"/>
              <a:ext cx="31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cs typeface="Arial" panose="020B0604020202020204" pitchFamily="34" charset="0"/>
                </a:rPr>
                <a:t>H</a:t>
              </a:r>
            </a:p>
          </p:txBody>
        </p:sp>
        <p:sp>
          <p:nvSpPr>
            <p:cNvPr id="86052" name="Text Box 36">
              <a:extLst>
                <a:ext uri="{FF2B5EF4-FFF2-40B4-BE49-F238E27FC236}">
                  <a16:creationId xmlns:a16="http://schemas.microsoft.com/office/drawing/2014/main" id="{B5F3194D-2F89-B447-D2ED-46C7CC6E0BCC}"/>
                </a:ext>
              </a:extLst>
            </p:cNvPr>
            <p:cNvSpPr txBox="1">
              <a:spLocks noChangeArrowheads="1"/>
            </p:cNvSpPr>
            <p:nvPr/>
          </p:nvSpPr>
          <p:spPr bwMode="auto">
            <a:xfrm>
              <a:off x="1506" y="1888"/>
              <a:ext cx="30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1</a:t>
              </a:r>
              <a:endParaRPr lang="en-SG" altLang="en-US" sz="1600">
                <a:latin typeface="Arial" panose="020B0604020202020204" pitchFamily="34" charset="0"/>
                <a:cs typeface="Arial" panose="020B0604020202020204" pitchFamily="34" charset="0"/>
              </a:endParaRPr>
            </a:p>
          </p:txBody>
        </p:sp>
        <p:sp>
          <p:nvSpPr>
            <p:cNvPr id="86053" name="Text Box 37">
              <a:extLst>
                <a:ext uri="{FF2B5EF4-FFF2-40B4-BE49-F238E27FC236}">
                  <a16:creationId xmlns:a16="http://schemas.microsoft.com/office/drawing/2014/main" id="{7EDBD13B-D8E2-46CA-B503-B75AD58AB737}"/>
                </a:ext>
              </a:extLst>
            </p:cNvPr>
            <p:cNvSpPr txBox="1">
              <a:spLocks noChangeArrowheads="1"/>
            </p:cNvSpPr>
            <p:nvPr/>
          </p:nvSpPr>
          <p:spPr bwMode="auto">
            <a:xfrm>
              <a:off x="1794" y="1890"/>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2</a:t>
              </a:r>
              <a:endParaRPr lang="en-SG" altLang="en-US" sz="1600">
                <a:latin typeface="Arial" panose="020B0604020202020204" pitchFamily="34" charset="0"/>
                <a:cs typeface="Arial" panose="020B0604020202020204" pitchFamily="34" charset="0"/>
              </a:endParaRPr>
            </a:p>
          </p:txBody>
        </p:sp>
        <p:sp>
          <p:nvSpPr>
            <p:cNvPr id="86054" name="Text Box 38">
              <a:extLst>
                <a:ext uri="{FF2B5EF4-FFF2-40B4-BE49-F238E27FC236}">
                  <a16:creationId xmlns:a16="http://schemas.microsoft.com/office/drawing/2014/main" id="{93C95B42-3823-562B-1149-7533ABC4F260}"/>
                </a:ext>
              </a:extLst>
            </p:cNvPr>
            <p:cNvSpPr txBox="1">
              <a:spLocks noChangeArrowheads="1"/>
            </p:cNvSpPr>
            <p:nvPr/>
          </p:nvSpPr>
          <p:spPr bwMode="auto">
            <a:xfrm>
              <a:off x="2354" y="1191"/>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o</a:t>
              </a:r>
              <a:endParaRPr lang="en-SG" altLang="en-US" sz="1600">
                <a:latin typeface="Arial" panose="020B0604020202020204" pitchFamily="34" charset="0"/>
                <a:cs typeface="Arial" panose="020B0604020202020204" pitchFamily="34" charset="0"/>
              </a:endParaRPr>
            </a:p>
          </p:txBody>
        </p:sp>
        <p:sp>
          <p:nvSpPr>
            <p:cNvPr id="86055" name="Text Box 39">
              <a:extLst>
                <a:ext uri="{FF2B5EF4-FFF2-40B4-BE49-F238E27FC236}">
                  <a16:creationId xmlns:a16="http://schemas.microsoft.com/office/drawing/2014/main" id="{7EE35658-12C3-A9AF-5E4B-BF0D01CB8AD7}"/>
                </a:ext>
              </a:extLst>
            </p:cNvPr>
            <p:cNvSpPr txBox="1">
              <a:spLocks noChangeArrowheads="1"/>
            </p:cNvSpPr>
            <p:nvPr/>
          </p:nvSpPr>
          <p:spPr bwMode="auto">
            <a:xfrm>
              <a:off x="2383" y="1506"/>
              <a:ext cx="44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endParaRPr lang="en-SG" altLang="en-US" sz="1600">
                <a:latin typeface="Arial" panose="020B0604020202020204" pitchFamily="34" charset="0"/>
                <a:cs typeface="Arial" panose="020B0604020202020204" pitchFamily="34" charset="0"/>
              </a:endParaRPr>
            </a:p>
          </p:txBody>
        </p:sp>
        <p:sp>
          <p:nvSpPr>
            <p:cNvPr id="86056" name="TextBox 55">
              <a:extLst>
                <a:ext uri="{FF2B5EF4-FFF2-40B4-BE49-F238E27FC236}">
                  <a16:creationId xmlns:a16="http://schemas.microsoft.com/office/drawing/2014/main" id="{72002EBE-D5A7-192E-8FD3-1B9481EADEB9}"/>
                </a:ext>
              </a:extLst>
            </p:cNvPr>
            <p:cNvSpPr txBox="1">
              <a:spLocks noChangeArrowheads="1"/>
            </p:cNvSpPr>
            <p:nvPr/>
          </p:nvSpPr>
          <p:spPr bwMode="auto">
            <a:xfrm>
              <a:off x="240" y="1469"/>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H</a:t>
              </a:r>
              <a:r>
                <a:rPr lang="en-US" altLang="en-US" sz="1200" b="1">
                  <a:solidFill>
                    <a:srgbClr val="C00000"/>
                  </a:solidFill>
                  <a:cs typeface="Arial" panose="020B0604020202020204" pitchFamily="34" charset="0"/>
                </a:rPr>
                <a:t>A</a:t>
              </a:r>
            </a:p>
          </p:txBody>
        </p:sp>
        <p:sp>
          <p:nvSpPr>
            <p:cNvPr id="86057" name="TextBox 24">
              <a:extLst>
                <a:ext uri="{FF2B5EF4-FFF2-40B4-BE49-F238E27FC236}">
                  <a16:creationId xmlns:a16="http://schemas.microsoft.com/office/drawing/2014/main" id="{9DD6A109-0B18-B449-69EF-BD172C11E7F8}"/>
                </a:ext>
              </a:extLst>
            </p:cNvPr>
            <p:cNvSpPr txBox="1">
              <a:spLocks noChangeArrowheads="1"/>
            </p:cNvSpPr>
            <p:nvPr/>
          </p:nvSpPr>
          <p:spPr bwMode="auto">
            <a:xfrm>
              <a:off x="462" y="1060"/>
              <a:ext cx="31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C</a:t>
              </a:r>
            </a:p>
          </p:txBody>
        </p:sp>
        <p:sp>
          <p:nvSpPr>
            <p:cNvPr id="2" name="Freeform 16">
              <a:extLst>
                <a:ext uri="{FF2B5EF4-FFF2-40B4-BE49-F238E27FC236}">
                  <a16:creationId xmlns:a16="http://schemas.microsoft.com/office/drawing/2014/main" id="{C843AE05-2E03-0A70-7AC9-4B90A5BC5015}"/>
                </a:ext>
              </a:extLst>
            </p:cNvPr>
            <p:cNvSpPr>
              <a:spLocks noChangeArrowheads="1"/>
            </p:cNvSpPr>
            <p:nvPr/>
          </p:nvSpPr>
          <p:spPr bwMode="auto">
            <a:xfrm rot="-125370">
              <a:off x="462" y="1246"/>
              <a:ext cx="730" cy="212"/>
            </a:xfrm>
            <a:custGeom>
              <a:avLst/>
              <a:gdLst>
                <a:gd name="T0" fmla="*/ 0 w 3091543"/>
                <a:gd name="T1" fmla="*/ 0 h 435428"/>
                <a:gd name="T2" fmla="*/ 754966 w 3091543"/>
                <a:gd name="T3" fmla="*/ 43491 h 435428"/>
                <a:gd name="T4" fmla="*/ 1756748 w 3091543"/>
                <a:gd name="T5" fmla="*/ 173965 h 435428"/>
                <a:gd name="T6" fmla="*/ 2163268 w 3091543"/>
                <a:gd name="T7" fmla="*/ 246451 h 435428"/>
                <a:gd name="T8" fmla="*/ 3092457 w 3091543"/>
                <a:gd name="T9" fmla="*/ 434912 h 435428"/>
                <a:gd name="T10" fmla="*/ 3092457 w 3091543"/>
                <a:gd name="T11" fmla="*/ 434912 h 435428"/>
                <a:gd name="T12" fmla="*/ 0 60000 65536"/>
                <a:gd name="T13" fmla="*/ 0 60000 65536"/>
                <a:gd name="T14" fmla="*/ 0 60000 65536"/>
                <a:gd name="T15" fmla="*/ 0 60000 65536"/>
                <a:gd name="T16" fmla="*/ 0 60000 65536"/>
                <a:gd name="T17" fmla="*/ 0 60000 65536"/>
                <a:gd name="T18" fmla="*/ 0 w 3091543"/>
                <a:gd name="T19" fmla="*/ 0 h 435428"/>
                <a:gd name="T20" fmla="*/ 3091543 w 3091543"/>
                <a:gd name="T21" fmla="*/ 435428 h 435428"/>
              </a:gdLst>
              <a:ahLst/>
              <a:cxnLst>
                <a:cxn ang="T12">
                  <a:pos x="T0" y="T1"/>
                </a:cxn>
                <a:cxn ang="T13">
                  <a:pos x="T2" y="T3"/>
                </a:cxn>
                <a:cxn ang="T14">
                  <a:pos x="T4" y="T5"/>
                </a:cxn>
                <a:cxn ang="T15">
                  <a:pos x="T6" y="T7"/>
                </a:cxn>
                <a:cxn ang="T16">
                  <a:pos x="T8" y="T9"/>
                </a:cxn>
                <a:cxn ang="T17">
                  <a:pos x="T10" y="T11"/>
                </a:cxn>
              </a:cxnLst>
              <a:rect l="T18" t="T19" r="T20" b="T21"/>
              <a:pathLst>
                <a:path w="3091543" h="435428">
                  <a:moveTo>
                    <a:pt x="0" y="0"/>
                  </a:moveTo>
                  <a:cubicBezTo>
                    <a:pt x="231019" y="7257"/>
                    <a:pt x="462038" y="14515"/>
                    <a:pt x="754743" y="43543"/>
                  </a:cubicBezTo>
                  <a:cubicBezTo>
                    <a:pt x="1047448" y="72572"/>
                    <a:pt x="1521581" y="140304"/>
                    <a:pt x="1756228" y="174171"/>
                  </a:cubicBezTo>
                  <a:cubicBezTo>
                    <a:pt x="1990876" y="208038"/>
                    <a:pt x="2162628" y="246743"/>
                    <a:pt x="2162628" y="246743"/>
                  </a:cubicBezTo>
                  <a:lnTo>
                    <a:pt x="3091543" y="435428"/>
                  </a:lnTo>
                </a:path>
              </a:pathLst>
            </a:cu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86061" name="Oval 45">
              <a:extLst>
                <a:ext uri="{FF2B5EF4-FFF2-40B4-BE49-F238E27FC236}">
                  <a16:creationId xmlns:a16="http://schemas.microsoft.com/office/drawing/2014/main" id="{6687D651-1213-06C8-5B5E-1C1640ABD5AE}"/>
                </a:ext>
              </a:extLst>
            </p:cNvPr>
            <p:cNvSpPr>
              <a:spLocks noChangeArrowheads="1"/>
            </p:cNvSpPr>
            <p:nvPr/>
          </p:nvSpPr>
          <p:spPr bwMode="auto">
            <a:xfrm>
              <a:off x="2018" y="1544"/>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86062" name="Oval 46">
              <a:extLst>
                <a:ext uri="{FF2B5EF4-FFF2-40B4-BE49-F238E27FC236}">
                  <a16:creationId xmlns:a16="http://schemas.microsoft.com/office/drawing/2014/main" id="{58383BBC-1761-321E-7329-B7889D797185}"/>
                </a:ext>
              </a:extLst>
            </p:cNvPr>
            <p:cNvSpPr>
              <a:spLocks noChangeArrowheads="1"/>
            </p:cNvSpPr>
            <p:nvPr/>
          </p:nvSpPr>
          <p:spPr bwMode="auto">
            <a:xfrm>
              <a:off x="1190" y="1414"/>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86063" name="Oval 47">
              <a:extLst>
                <a:ext uri="{FF2B5EF4-FFF2-40B4-BE49-F238E27FC236}">
                  <a16:creationId xmlns:a16="http://schemas.microsoft.com/office/drawing/2014/main" id="{2BF26D8C-EFE5-9D31-8323-4F0F9C8C16B2}"/>
                </a:ext>
              </a:extLst>
            </p:cNvPr>
            <p:cNvSpPr>
              <a:spLocks noChangeArrowheads="1"/>
            </p:cNvSpPr>
            <p:nvPr/>
          </p:nvSpPr>
          <p:spPr bwMode="auto">
            <a:xfrm>
              <a:off x="430" y="124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pic>
        <p:nvPicPr>
          <p:cNvPr id="32775" name="Picture 8">
            <a:extLst>
              <a:ext uri="{FF2B5EF4-FFF2-40B4-BE49-F238E27FC236}">
                <a16:creationId xmlns:a16="http://schemas.microsoft.com/office/drawing/2014/main" id="{C57EF576-66F4-2C27-0D89-5E1424B70D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1" y="1295400"/>
            <a:ext cx="14382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7C475AD2-F73B-0718-8AEC-D9A9316A18DB}"/>
              </a:ext>
            </a:extLst>
          </p:cNvPr>
          <p:cNvSpPr/>
          <p:nvPr/>
        </p:nvSpPr>
        <p:spPr>
          <a:xfrm>
            <a:off x="2743200" y="2209800"/>
            <a:ext cx="709613" cy="33655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Pump 1</a:t>
            </a:r>
          </a:p>
        </p:txBody>
      </p:sp>
      <p:sp>
        <p:nvSpPr>
          <p:cNvPr id="33" name="Rectangle 32">
            <a:extLst>
              <a:ext uri="{FF2B5EF4-FFF2-40B4-BE49-F238E27FC236}">
                <a16:creationId xmlns:a16="http://schemas.microsoft.com/office/drawing/2014/main" id="{C205CA62-CC39-54A3-34D3-9EF1FBEAEF44}"/>
              </a:ext>
            </a:extLst>
          </p:cNvPr>
          <p:cNvSpPr/>
          <p:nvPr/>
        </p:nvSpPr>
        <p:spPr>
          <a:xfrm>
            <a:off x="4081465" y="2209800"/>
            <a:ext cx="709612" cy="297656"/>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en-US" sz="1050">
                <a:latin typeface="Arial" panose="020B0604020202020204" pitchFamily="34" charset="0"/>
                <a:cs typeface="Arial" panose="020B0604020202020204" pitchFamily="34" charset="0"/>
              </a:rPr>
              <a:t>Pump 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blinds(horizontal)">
                                      <p:cBhvr>
                                        <p:cTn id="7" dur="500"/>
                                        <p:tgtEl>
                                          <p:spTgt spid="3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9CDD5B81-613F-8B83-0E40-4BB97089E5A4}"/>
              </a:ext>
            </a:extLst>
          </p:cNvPr>
          <p:cNvSpPr>
            <a:spLocks noChangeArrowheads="1" noGrp="1"/>
          </p:cNvSpPr>
          <p:nvPr>
            <p:ph idx="4294967295" type="title"/>
          </p:nvPr>
        </p:nvSpPr>
        <p:spPr>
          <a:xfrm>
            <a:off x="0" y="304800"/>
            <a:ext cx="12192000" cy="481798"/>
          </a:xfrm>
          <a:prstGeom prst="rect">
            <a:avLst/>
          </a:prstGeom>
        </p:spPr>
        <p:txBody>
          <a:bodyPr>
            <a:noAutofit/>
          </a:bodyPr>
          <a:lstStyle/>
          <a:p>
            <a:pPr algn="ctr" eaLnBrk="1" hangingPunct="1"/>
            <a:r>
              <a:rPr altLang="en-US" b="1" dirty="0" lang="en-US">
                <a:solidFill>
                  <a:schemeClr val="accent1">
                    <a:lumMod val="50000"/>
                  </a:schemeClr>
                </a:solidFill>
                <a:latin charset="0" panose="020B0604020202020204" pitchFamily="34" typeface="Arial"/>
                <a:cs charset="0" panose="020B0604020202020204" pitchFamily="34" typeface="Arial"/>
              </a:rPr>
              <a:t>Series coupling of pumps/fans</a:t>
            </a:r>
          </a:p>
        </p:txBody>
      </p:sp>
      <p:sp>
        <p:nvSpPr>
          <p:cNvPr id="84995" name="Rectangle 3">
            <a:extLst>
              <a:ext uri="{FF2B5EF4-FFF2-40B4-BE49-F238E27FC236}">
                <a16:creationId xmlns:a16="http://schemas.microsoft.com/office/drawing/2014/main" id="{CB4B6AEC-44BC-3290-5F0B-2CF91BA395AC}"/>
              </a:ext>
            </a:extLst>
          </p:cNvPr>
          <p:cNvSpPr>
            <a:spLocks noChangeArrowheads="1" noGrp="1"/>
          </p:cNvSpPr>
          <p:nvPr>
            <p:ph idx="4294967295" sz="half" type="body"/>
          </p:nvPr>
        </p:nvSpPr>
        <p:spPr>
          <a:xfrm>
            <a:off x="6172200" y="3737070"/>
            <a:ext cx="4953000" cy="2514600"/>
          </a:xfrm>
          <a:prstGeom prst="rect">
            <a:avLst/>
          </a:prstGeom>
        </p:spPr>
        <p:txBody>
          <a:bodyPr>
            <a:normAutofit/>
          </a:bodyPr>
          <a:lstStyle/>
          <a:p>
            <a:pPr eaLnBrk="1" hangingPunct="1"/>
            <a:r>
              <a:rPr altLang="en-US" dirty="0" lang="en-US" sz="2000">
                <a:solidFill>
                  <a:schemeClr val="tx1"/>
                </a:solidFill>
                <a:latin charset="0" panose="020B0604020202020204" pitchFamily="34" typeface="Arial"/>
                <a:cs charset="0" panose="020B0604020202020204" pitchFamily="34" typeface="Arial"/>
              </a:rPr>
              <a:t>You can series couple two different pumps/fans, but ensure that the discharge pressure of pump 1 is suitable for pump 2.</a:t>
            </a:r>
          </a:p>
          <a:p>
            <a:pPr eaLnBrk="1" hangingPunct="1" indent="0" marL="139700">
              <a:buNone/>
            </a:pPr>
            <a:endParaRPr altLang="en-US" dirty="0" lang="en-US" sz="2000">
              <a:solidFill>
                <a:schemeClr val="tx1"/>
              </a:solidFill>
              <a:latin charset="0" panose="020B0604020202020204" pitchFamily="34" typeface="Arial"/>
              <a:cs charset="0" panose="020B0604020202020204" pitchFamily="34" typeface="Arial"/>
            </a:endParaRPr>
          </a:p>
          <a:p>
            <a:pPr eaLnBrk="1" hangingPunct="1"/>
            <a:r>
              <a:rPr altLang="en-US" dirty="0" lang="en-US" sz="2000">
                <a:solidFill>
                  <a:schemeClr val="tx1"/>
                </a:solidFill>
                <a:latin charset="0" panose="020B0604020202020204" pitchFamily="34" typeface="Arial"/>
                <a:cs charset="0" panose="020B0604020202020204" pitchFamily="34" typeface="Arial"/>
              </a:rPr>
              <a:t>Avoid operating with only one pump/fan.</a:t>
            </a:r>
          </a:p>
        </p:txBody>
      </p:sp>
      <p:sp>
        <p:nvSpPr>
          <p:cNvPr id="84997" name="Rectangle 3">
            <a:extLst>
              <a:ext uri="{FF2B5EF4-FFF2-40B4-BE49-F238E27FC236}">
                <a16:creationId xmlns:a16="http://schemas.microsoft.com/office/drawing/2014/main" id="{128A2851-F87A-A22A-19A4-DA51084CADAF}"/>
              </a:ext>
            </a:extLst>
          </p:cNvPr>
          <p:cNvSpPr>
            <a:spLocks noChangeArrowheads="1"/>
          </p:cNvSpPr>
          <p:nvPr/>
        </p:nvSpPr>
        <p:spPr bwMode="auto">
          <a:xfrm>
            <a:off x="6172200" y="1828801"/>
            <a:ext cx="556260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indent="-342900" marL="342900">
              <a:spcBef>
                <a:spcPct val="20000"/>
              </a:spcBef>
              <a:buChar char="•"/>
              <a:defRPr sz="2800">
                <a:solidFill>
                  <a:schemeClr val="tx1"/>
                </a:solidFill>
                <a:latin charset="0" panose="020B0604020202020204" pitchFamily="34" typeface="Arial"/>
              </a:defRPr>
            </a:lvl1pPr>
            <a:lvl2pPr eaLnBrk="0" hangingPunct="0" indent="-285750" marL="742950">
              <a:spcBef>
                <a:spcPct val="20000"/>
              </a:spcBef>
              <a:buChar char="–"/>
              <a:defRPr sz="2400">
                <a:solidFill>
                  <a:schemeClr val="tx1"/>
                </a:solidFill>
                <a:latin charset="0" panose="020B0604020202020204" pitchFamily="34" typeface="Arial"/>
              </a:defRPr>
            </a:lvl2pPr>
            <a:lvl3pPr eaLnBrk="0" hangingPunct="0" indent="-228600" marL="1143000">
              <a:spcBef>
                <a:spcPct val="20000"/>
              </a:spcBef>
              <a:buChar char="•"/>
              <a:defRPr sz="2000">
                <a:solidFill>
                  <a:schemeClr val="tx1"/>
                </a:solidFill>
                <a:latin charset="0" panose="020B0604020202020204" pitchFamily="34" typeface="Arial"/>
              </a:defRPr>
            </a:lvl3pPr>
            <a:lvl4pPr eaLnBrk="0" hangingPunct="0" indent="-228600" marL="1600200">
              <a:spcBef>
                <a:spcPct val="20000"/>
              </a:spcBef>
              <a:buChar char="–"/>
              <a:defRPr>
                <a:solidFill>
                  <a:schemeClr val="tx1"/>
                </a:solidFill>
                <a:latin charset="0" panose="020B0604020202020204" pitchFamily="34" typeface="Arial"/>
              </a:defRPr>
            </a:lvl4pPr>
            <a:lvl5pPr eaLnBrk="0" hangingPunct="0" indent="-228600" marL="2057400">
              <a:spcBef>
                <a:spcPct val="20000"/>
              </a:spcBef>
              <a:buChar char="»"/>
              <a:defRPr>
                <a:solidFill>
                  <a:schemeClr val="tx1"/>
                </a:solidFill>
                <a:latin charset="0" panose="020B0604020202020204" pitchFamily="34" typeface="Arial"/>
              </a:defRPr>
            </a:lvl5pPr>
            <a:lvl6pPr eaLnBrk="0" fontAlgn="base" hangingPunct="0" indent="-228600" marL="2514600">
              <a:spcBef>
                <a:spcPct val="20000"/>
              </a:spcBef>
              <a:spcAft>
                <a:spcPct val="0"/>
              </a:spcAft>
              <a:buChar char="»"/>
              <a:defRPr>
                <a:solidFill>
                  <a:schemeClr val="tx1"/>
                </a:solidFill>
                <a:latin charset="0" panose="020B0604020202020204" pitchFamily="34" typeface="Arial"/>
              </a:defRPr>
            </a:lvl6pPr>
            <a:lvl7pPr eaLnBrk="0" fontAlgn="base" hangingPunct="0" indent="-228600" marL="2971800">
              <a:spcBef>
                <a:spcPct val="20000"/>
              </a:spcBef>
              <a:spcAft>
                <a:spcPct val="0"/>
              </a:spcAft>
              <a:buChar char="»"/>
              <a:defRPr>
                <a:solidFill>
                  <a:schemeClr val="tx1"/>
                </a:solidFill>
                <a:latin charset="0" panose="020B0604020202020204" pitchFamily="34" typeface="Arial"/>
              </a:defRPr>
            </a:lvl7pPr>
            <a:lvl8pPr eaLnBrk="0" fontAlgn="base" hangingPunct="0" indent="-228600" marL="3429000">
              <a:spcBef>
                <a:spcPct val="20000"/>
              </a:spcBef>
              <a:spcAft>
                <a:spcPct val="0"/>
              </a:spcAft>
              <a:buChar char="»"/>
              <a:defRPr>
                <a:solidFill>
                  <a:schemeClr val="tx1"/>
                </a:solidFill>
                <a:latin charset="0" panose="020B0604020202020204" pitchFamily="34" typeface="Arial"/>
              </a:defRPr>
            </a:lvl8pPr>
            <a:lvl9pPr eaLnBrk="0" fontAlgn="base" hangingPunct="0" indent="-228600" marL="3886200">
              <a:spcBef>
                <a:spcPct val="20000"/>
              </a:spcBef>
              <a:spcAft>
                <a:spcPct val="0"/>
              </a:spcAft>
              <a:buChar char="»"/>
              <a:defRPr>
                <a:solidFill>
                  <a:schemeClr val="tx1"/>
                </a:solidFill>
                <a:latin charset="0" panose="020B0604020202020204" pitchFamily="34" typeface="Arial"/>
              </a:defRPr>
            </a:lvl9pPr>
          </a:lstStyle>
          <a:p>
            <a:pPr eaLnBrk="1" hangingPunct="1"/>
            <a:r>
              <a:rPr altLang="en-US" dirty="0" lang="en-US" sz="2000">
                <a:cs charset="0" panose="020B0604020202020204" pitchFamily="34" typeface="Arial"/>
              </a:rPr>
              <a:t>Series coupling to increase pressure head.</a:t>
            </a:r>
          </a:p>
          <a:p>
            <a:pPr eaLnBrk="1" hangingPunct="1"/>
            <a:r>
              <a:rPr altLang="en-US" dirty="0" lang="en-US" sz="2000">
                <a:cs charset="0" panose="020B0604020202020204" pitchFamily="34" typeface="Arial"/>
              </a:rPr>
              <a:t>Q = Q</a:t>
            </a:r>
            <a:r>
              <a:rPr altLang="en-US" baseline="-25000" dirty="0" lang="en-US" sz="2000">
                <a:cs charset="0" panose="020B0604020202020204" pitchFamily="34" typeface="Arial"/>
              </a:rPr>
              <a:t>1</a:t>
            </a:r>
            <a:r>
              <a:rPr altLang="en-US" dirty="0" lang="en-US" sz="2000">
                <a:cs charset="0" panose="020B0604020202020204" pitchFamily="34" typeface="Arial"/>
              </a:rPr>
              <a:t> = Q</a:t>
            </a:r>
            <a:r>
              <a:rPr altLang="en-US" baseline="-25000" dirty="0" lang="en-US" sz="2000">
                <a:cs charset="0" panose="020B0604020202020204" pitchFamily="34" typeface="Arial"/>
              </a:rPr>
              <a:t>2</a:t>
            </a:r>
          </a:p>
          <a:p>
            <a:pPr eaLnBrk="1" hangingPunct="1"/>
            <a:r>
              <a:rPr altLang="en-US" dirty="0" lang="en-US" sz="2000">
                <a:cs charset="0" panose="020B0604020202020204" pitchFamily="34" typeface="Arial"/>
              </a:rPr>
              <a:t>H = H</a:t>
            </a:r>
            <a:r>
              <a:rPr altLang="en-US" baseline="-25000" dirty="0" lang="en-US" sz="2000">
                <a:cs charset="0" panose="020B0604020202020204" pitchFamily="34" typeface="Arial"/>
              </a:rPr>
              <a:t>1</a:t>
            </a:r>
            <a:r>
              <a:rPr altLang="en-US" dirty="0" lang="en-US" sz="2000">
                <a:cs charset="0" panose="020B0604020202020204" pitchFamily="34" typeface="Arial"/>
              </a:rPr>
              <a:t>+ H</a:t>
            </a:r>
            <a:r>
              <a:rPr altLang="en-US" baseline="-25000" dirty="0" lang="en-US" sz="2000">
                <a:cs charset="0" panose="020B0604020202020204" pitchFamily="34" typeface="Arial"/>
              </a:rPr>
              <a:t>2</a:t>
            </a:r>
          </a:p>
        </p:txBody>
      </p:sp>
      <p:pic>
        <p:nvPicPr>
          <p:cNvPr id="85020" name="Object 45">
            <a:extLst>
              <a:ext uri="{FF2B5EF4-FFF2-40B4-BE49-F238E27FC236}">
                <a16:creationId xmlns:a16="http://schemas.microsoft.com/office/drawing/2014/main" id="{09FBCA77-B5F7-7DAD-F910-FA1156A6A92A}"/>
              </a:ext>
            </a:extLst>
          </p:cNvPr>
          <p:cNvPicPr>
            <a:picLocks noChangeArrowheads="1" noChangeAspect="1"/>
          </p:cNvPicPr>
          <p:nvPr/>
        </p:nvPicPr>
        <p:blipFill>
          <a:blip r:embed="rId3">
            <a:extLst>
              <a:ext uri="{28A0092B-C50C-407E-A947-70E740481C1C}">
                <a14:useLocalDpi xmlns:a14="http://schemas.microsoft.com/office/drawing/2010/main" val="0"/>
              </a:ext>
            </a:extLst>
          </a:blip>
          <a:srcRect b="43974" l="29317" r="64153" t="28770"/>
          <a:stretch>
            <a:fillRect/>
          </a:stretch>
        </p:blipFill>
        <p:spPr bwMode="auto">
          <a:xfrm>
            <a:off x="1219200" y="2363788"/>
            <a:ext cx="1219200" cy="220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grpSp>
        <p:nvGrpSpPr>
          <p:cNvPr id="85036" name="Group 44">
            <a:extLst>
              <a:ext uri="{FF2B5EF4-FFF2-40B4-BE49-F238E27FC236}">
                <a16:creationId xmlns:a16="http://schemas.microsoft.com/office/drawing/2014/main" id="{33E9B4DF-4062-6863-BB10-C3103E56F4F6}"/>
              </a:ext>
            </a:extLst>
          </p:cNvPr>
          <p:cNvGrpSpPr>
            <a:grpSpLocks/>
          </p:cNvGrpSpPr>
          <p:nvPr/>
        </p:nvGrpSpPr>
        <p:grpSpPr bwMode="auto">
          <a:xfrm>
            <a:off x="2514600" y="1720850"/>
            <a:ext cx="3327400" cy="3917950"/>
            <a:chOff x="882" y="604"/>
            <a:chExt cx="2096" cy="2468"/>
          </a:xfrm>
        </p:grpSpPr>
        <p:sp>
          <p:nvSpPr>
            <p:cNvPr id="15" name="Freeform 14">
              <a:extLst>
                <a:ext uri="{FF2B5EF4-FFF2-40B4-BE49-F238E27FC236}">
                  <a16:creationId xmlns:a16="http://schemas.microsoft.com/office/drawing/2014/main" id="{C16E2FE0-2442-42AD-9C82-D62821F72E03}"/>
                </a:ext>
              </a:extLst>
            </p:cNvPr>
            <p:cNvSpPr>
              <a:spLocks noChangeArrowheads="1"/>
            </p:cNvSpPr>
            <p:nvPr/>
          </p:nvSpPr>
          <p:spPr bwMode="auto">
            <a:xfrm>
              <a:off x="1207" y="1920"/>
              <a:ext cx="1105" cy="623"/>
            </a:xfrm>
            <a:custGeom>
              <a:avLst/>
              <a:gdLst>
                <a:gd fmla="*/ 0 w 2772229" name="T0"/>
                <a:gd fmla="*/ 0 h 1277257" name="T1"/>
                <a:gd fmla="*/ 391823 w 2772229" name="T2"/>
                <a:gd fmla="*/ 14521 h 1277257" name="T3"/>
                <a:gd fmla="*/ 885229 w 2772229" name="T4"/>
                <a:gd fmla="*/ 87120 h 1277257" name="T5"/>
                <a:gd fmla="*/ 1306075 w 2772229" name="T6"/>
                <a:gd fmla="*/ 203279 h 1277257" name="T7"/>
                <a:gd fmla="*/ 1799482 w 2772229" name="T8"/>
                <a:gd fmla="*/ 435597 h 1277257" name="T9"/>
                <a:gd fmla="*/ 2307400 w 2772229" name="T10"/>
                <a:gd fmla="*/ 769554 h 1277257" name="T11"/>
                <a:gd fmla="*/ 2597637 w 2772229" name="T12"/>
                <a:gd fmla="*/ 1030913 h 1277257" name="T13"/>
                <a:gd fmla="*/ 2771781 w 2772229" name="T14"/>
                <a:gd fmla="*/ 1277751 h 1277257" name="T15"/>
                <a:gd fmla="*/ 0 60000 65536" name="T16"/>
                <a:gd fmla="*/ 0 60000 65536" name="T17"/>
                <a:gd fmla="*/ 0 60000 65536" name="T18"/>
                <a:gd fmla="*/ 0 60000 65536" name="T19"/>
                <a:gd fmla="*/ 0 60000 65536" name="T20"/>
                <a:gd fmla="*/ 0 60000 65536" name="T21"/>
                <a:gd fmla="*/ 0 60000 65536" name="T22"/>
                <a:gd fmla="*/ 0 60000 65536" name="T23"/>
                <a:gd fmla="*/ 0 w 2772229" name="T24"/>
                <a:gd fmla="*/ 0 h 1277257" name="T25"/>
                <a:gd fmla="*/ 2772229 w 2772229" name="T26"/>
                <a:gd fmla="*/ 1277257 h 1277257" name="T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b="T27" l="T24" r="T26" t="T25"/>
              <a:pathLst>
                <a:path h="1277257" w="2772229">
                  <a:moveTo>
                    <a:pt x="0" y="0"/>
                  </a:moveTo>
                  <a:cubicBezTo>
                    <a:pt x="122162" y="0"/>
                    <a:pt x="244324" y="1"/>
                    <a:pt x="391886" y="14515"/>
                  </a:cubicBezTo>
                  <a:cubicBezTo>
                    <a:pt x="539448" y="29029"/>
                    <a:pt x="732972" y="55639"/>
                    <a:pt x="885372" y="87086"/>
                  </a:cubicBezTo>
                  <a:cubicBezTo>
                    <a:pt x="1037772" y="118533"/>
                    <a:pt x="1153886" y="145143"/>
                    <a:pt x="1306286" y="203200"/>
                  </a:cubicBezTo>
                  <a:cubicBezTo>
                    <a:pt x="1458686" y="261257"/>
                    <a:pt x="1632858" y="341086"/>
                    <a:pt x="1799772" y="435429"/>
                  </a:cubicBezTo>
                  <a:cubicBezTo>
                    <a:pt x="1966686" y="529772"/>
                    <a:pt x="2174725" y="670076"/>
                    <a:pt x="2307772" y="769257"/>
                  </a:cubicBezTo>
                  <a:cubicBezTo>
                    <a:pt x="2440819" y="868438"/>
                    <a:pt x="2520648" y="945848"/>
                    <a:pt x="2598057" y="1030515"/>
                  </a:cubicBezTo>
                  <a:cubicBezTo>
                    <a:pt x="2675466" y="1115182"/>
                    <a:pt x="2723847" y="1196219"/>
                    <a:pt x="2772229" y="1277257"/>
                  </a:cubicBezTo>
                </a:path>
              </a:pathLst>
            </a:custGeom>
            <a:noFill/>
            <a:ln algn="ctr" w="25400">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charset="0" panose="020B0604020202020204" pitchFamily="34" typeface="Arial"/>
                <a:cs charset="0" panose="020B0604020202020204" pitchFamily="34" typeface="Arial"/>
              </a:endParaRPr>
            </a:p>
          </p:txBody>
        </p:sp>
        <p:sp>
          <p:nvSpPr>
            <p:cNvPr id="16" name="Freeform 15">
              <a:extLst>
                <a:ext uri="{FF2B5EF4-FFF2-40B4-BE49-F238E27FC236}">
                  <a16:creationId xmlns:a16="http://schemas.microsoft.com/office/drawing/2014/main" id="{CF6B4497-07C0-FC6D-23B6-9FDE7393D557}"/>
                </a:ext>
              </a:extLst>
            </p:cNvPr>
            <p:cNvSpPr>
              <a:spLocks noChangeArrowheads="1"/>
            </p:cNvSpPr>
            <p:nvPr/>
          </p:nvSpPr>
          <p:spPr bwMode="auto">
            <a:xfrm rot="1019315">
              <a:off x="1050" y="1252"/>
              <a:ext cx="1383" cy="778"/>
            </a:xfrm>
            <a:custGeom>
              <a:avLst/>
              <a:gdLst>
                <a:gd fmla="*/ 0 w 3468915" name="T0"/>
                <a:gd fmla="*/ 0 h 1596571" name="T1"/>
                <a:gd fmla="*/ 551508 w 3468915" name="T2"/>
                <a:gd fmla="*/ 43549 h 1596571" name="T3"/>
                <a:gd fmla="*/ 1161070 w 3468915" name="T4"/>
                <a:gd fmla="*/ 145163 h 1596571" name="T5"/>
                <a:gd fmla="*/ 1828685 w 3468915" name="T6"/>
                <a:gd fmla="*/ 348391 h 1596571" name="T7"/>
                <a:gd fmla="*/ 2597892 w 3468915" name="T8"/>
                <a:gd fmla="*/ 769363 h 1596571" name="T9"/>
                <a:gd fmla="*/ 3294534 w 3468915" name="T10"/>
                <a:gd fmla="*/ 1422597 h 1596571" name="T11"/>
                <a:gd fmla="*/ 3468695 w 3468915" name="T12"/>
                <a:gd fmla="*/ 1596792 h 1596571" name="T13"/>
                <a:gd fmla="*/ 0 60000 65536" name="T14"/>
                <a:gd fmla="*/ 0 60000 65536" name="T15"/>
                <a:gd fmla="*/ 0 60000 65536" name="T16"/>
                <a:gd fmla="*/ 0 60000 65536" name="T17"/>
                <a:gd fmla="*/ 0 60000 65536" name="T18"/>
                <a:gd fmla="*/ 0 60000 65536" name="T19"/>
                <a:gd fmla="*/ 0 60000 65536" name="T20"/>
                <a:gd fmla="*/ 0 w 3468915" name="T21"/>
                <a:gd fmla="*/ 0 h 1596571" name="T22"/>
                <a:gd fmla="*/ 3468915 w 3468915" name="T23"/>
                <a:gd fmla="*/ 1596571 h 1596571" name="T24"/>
              </a:gdLst>
              <a:ahLst/>
              <a:cxnLst>
                <a:cxn ang="T14">
                  <a:pos x="T0" y="T1"/>
                </a:cxn>
                <a:cxn ang="T15">
                  <a:pos x="T2" y="T3"/>
                </a:cxn>
                <a:cxn ang="T16">
                  <a:pos x="T4" y="T5"/>
                </a:cxn>
                <a:cxn ang="T17">
                  <a:pos x="T6" y="T7"/>
                </a:cxn>
                <a:cxn ang="T18">
                  <a:pos x="T8" y="T9"/>
                </a:cxn>
                <a:cxn ang="T19">
                  <a:pos x="T10" y="T11"/>
                </a:cxn>
                <a:cxn ang="T20">
                  <a:pos x="T12" y="T13"/>
                </a:cxn>
              </a:cxnLst>
              <a:rect b="T24" l="T21" r="T23" t="T22"/>
              <a:pathLst>
                <a:path h="1596571" w="3468915">
                  <a:moveTo>
                    <a:pt x="0" y="0"/>
                  </a:moveTo>
                  <a:cubicBezTo>
                    <a:pt x="179009" y="9676"/>
                    <a:pt x="358019" y="19353"/>
                    <a:pt x="551543" y="43543"/>
                  </a:cubicBezTo>
                  <a:cubicBezTo>
                    <a:pt x="745067" y="67733"/>
                    <a:pt x="948267" y="94343"/>
                    <a:pt x="1161143" y="145143"/>
                  </a:cubicBezTo>
                  <a:cubicBezTo>
                    <a:pt x="1374019" y="195943"/>
                    <a:pt x="1589314" y="244324"/>
                    <a:pt x="1828800" y="348343"/>
                  </a:cubicBezTo>
                  <a:cubicBezTo>
                    <a:pt x="2068286" y="452362"/>
                    <a:pt x="2353733" y="590247"/>
                    <a:pt x="2598057" y="769257"/>
                  </a:cubicBezTo>
                  <a:cubicBezTo>
                    <a:pt x="2842381" y="948267"/>
                    <a:pt x="3149600" y="1284514"/>
                    <a:pt x="3294743" y="1422400"/>
                  </a:cubicBezTo>
                  <a:cubicBezTo>
                    <a:pt x="3439886" y="1560286"/>
                    <a:pt x="3454400" y="1578428"/>
                    <a:pt x="3468915" y="1596571"/>
                  </a:cubicBezTo>
                </a:path>
              </a:pathLst>
            </a:custGeom>
            <a:noFill/>
            <a:ln algn="ctr" w="254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charset="0" panose="020B0604020202020204" pitchFamily="34" typeface="Arial"/>
                <a:cs charset="0" panose="020B0604020202020204" pitchFamily="34" typeface="Arial"/>
              </a:endParaRPr>
            </a:p>
          </p:txBody>
        </p:sp>
        <p:sp>
          <p:nvSpPr>
            <p:cNvPr id="18" name="Freeform 17">
              <a:extLst>
                <a:ext uri="{FF2B5EF4-FFF2-40B4-BE49-F238E27FC236}">
                  <a16:creationId xmlns:a16="http://schemas.microsoft.com/office/drawing/2014/main" id="{0345C403-2754-3684-3BC1-B1B7285D77F0}"/>
                </a:ext>
              </a:extLst>
            </p:cNvPr>
            <p:cNvSpPr>
              <a:spLocks noChangeArrowheads="1"/>
            </p:cNvSpPr>
            <p:nvPr/>
          </p:nvSpPr>
          <p:spPr bwMode="auto">
            <a:xfrm rot="-2364768">
              <a:off x="882" y="1248"/>
              <a:ext cx="1440" cy="498"/>
            </a:xfrm>
            <a:custGeom>
              <a:avLst/>
              <a:gdLst>
                <a:gd fmla="*/ 0 w 4789714" name="T0"/>
                <a:gd fmla="*/ 1698150 h 1712685" name="T1"/>
                <a:gd fmla="*/ 420895 w 4789714" name="T2"/>
                <a:gd fmla="*/ 1698150 h 1712685" name="T3"/>
                <a:gd fmla="*/ 1175605 w 4789714" name="T4"/>
                <a:gd fmla="*/ 1611066 h 1712685" name="T5"/>
                <a:gd fmla="*/ 2206072 w 4789714" name="T6"/>
                <a:gd fmla="*/ 1364326 h 1712685" name="T7"/>
                <a:gd fmla="*/ 3265568 w 4789714" name="T8"/>
                <a:gd fmla="*/ 943416 h 1712685" name="T9"/>
                <a:gd fmla="*/ 3991250 w 4789714" name="T10"/>
                <a:gd fmla="*/ 551536 h 1712685" name="T11"/>
                <a:gd fmla="*/ 4789499 w 4789714" name="T12"/>
                <a:gd fmla="*/ 0 h 1712685" name="T13"/>
                <a:gd fmla="*/ 0 60000 65536" name="T14"/>
                <a:gd fmla="*/ 0 60000 65536" name="T15"/>
                <a:gd fmla="*/ 0 60000 65536" name="T16"/>
                <a:gd fmla="*/ 0 60000 65536" name="T17"/>
                <a:gd fmla="*/ 0 60000 65536" name="T18"/>
                <a:gd fmla="*/ 0 60000 65536" name="T19"/>
                <a:gd fmla="*/ 0 60000 65536" name="T20"/>
                <a:gd fmla="*/ 0 w 4789714" name="T21"/>
                <a:gd fmla="*/ 0 h 1712685" name="T22"/>
                <a:gd fmla="*/ 4789714 w 4789714" name="T23"/>
                <a:gd fmla="*/ 1712685 h 1712685" name="T24"/>
              </a:gdLst>
              <a:ahLst/>
              <a:cxnLst>
                <a:cxn ang="T14">
                  <a:pos x="T0" y="T1"/>
                </a:cxn>
                <a:cxn ang="T15">
                  <a:pos x="T2" y="T3"/>
                </a:cxn>
                <a:cxn ang="T16">
                  <a:pos x="T4" y="T5"/>
                </a:cxn>
                <a:cxn ang="T17">
                  <a:pos x="T6" y="T7"/>
                </a:cxn>
                <a:cxn ang="T18">
                  <a:pos x="T8" y="T9"/>
                </a:cxn>
                <a:cxn ang="T19">
                  <a:pos x="T10" y="T11"/>
                </a:cxn>
                <a:cxn ang="T20">
                  <a:pos x="T12" y="T13"/>
                </a:cxn>
              </a:cxnLst>
              <a:rect b="T24" l="T21" r="T23" t="T22"/>
              <a:pathLst>
                <a:path h="1712685" w="4789714">
                  <a:moveTo>
                    <a:pt x="0" y="1698171"/>
                  </a:moveTo>
                  <a:cubicBezTo>
                    <a:pt x="112485" y="1705428"/>
                    <a:pt x="224971" y="1712685"/>
                    <a:pt x="420914" y="1698171"/>
                  </a:cubicBezTo>
                  <a:cubicBezTo>
                    <a:pt x="616857" y="1683657"/>
                    <a:pt x="878114" y="1666724"/>
                    <a:pt x="1175657" y="1611086"/>
                  </a:cubicBezTo>
                  <a:cubicBezTo>
                    <a:pt x="1473200" y="1555448"/>
                    <a:pt x="1857828" y="1475619"/>
                    <a:pt x="2206171" y="1364343"/>
                  </a:cubicBezTo>
                  <a:cubicBezTo>
                    <a:pt x="2554514" y="1253067"/>
                    <a:pt x="2968171" y="1078895"/>
                    <a:pt x="3265714" y="943428"/>
                  </a:cubicBezTo>
                  <a:cubicBezTo>
                    <a:pt x="3563257" y="807961"/>
                    <a:pt x="3737429" y="708781"/>
                    <a:pt x="3991429" y="551543"/>
                  </a:cubicBezTo>
                  <a:cubicBezTo>
                    <a:pt x="4245429" y="394305"/>
                    <a:pt x="4517571" y="197152"/>
                    <a:pt x="4789714" y="0"/>
                  </a:cubicBezTo>
                </a:path>
              </a:pathLst>
            </a:custGeom>
            <a:noFill/>
            <a:ln algn="ctr"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endParaRPr altLang="en-US" lang="en-SG">
                <a:solidFill>
                  <a:srgbClr val="0000FF"/>
                </a:solidFill>
                <a:cs charset="0" panose="020B0604020202020204" pitchFamily="34" typeface="Arial"/>
              </a:endParaRPr>
            </a:p>
          </p:txBody>
        </p:sp>
        <p:sp>
          <p:nvSpPr>
            <p:cNvPr id="85005" name="TextBox 23">
              <a:extLst>
                <a:ext uri="{FF2B5EF4-FFF2-40B4-BE49-F238E27FC236}">
                  <a16:creationId xmlns:a16="http://schemas.microsoft.com/office/drawing/2014/main" id="{47DA60EB-1F85-BCCD-C3BA-6269D467761F}"/>
                </a:ext>
              </a:extLst>
            </p:cNvPr>
            <p:cNvSpPr txBox="1">
              <a:spLocks noChangeArrowheads="1"/>
            </p:cNvSpPr>
            <p:nvPr/>
          </p:nvSpPr>
          <p:spPr bwMode="auto">
            <a:xfrm>
              <a:off x="1834" y="1902"/>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600">
                  <a:solidFill>
                    <a:srgbClr val="C00000"/>
                  </a:solidFill>
                  <a:cs charset="0" panose="020B0604020202020204" pitchFamily="34" typeface="Arial"/>
                </a:rPr>
                <a:t>B</a:t>
              </a:r>
            </a:p>
          </p:txBody>
        </p:sp>
        <p:sp>
          <p:nvSpPr>
            <p:cNvPr id="85006" name="TextBox 24">
              <a:extLst>
                <a:ext uri="{FF2B5EF4-FFF2-40B4-BE49-F238E27FC236}">
                  <a16:creationId xmlns:a16="http://schemas.microsoft.com/office/drawing/2014/main" id="{8476F2E6-027F-50F7-AC50-BFE5A43FAC70}"/>
                </a:ext>
              </a:extLst>
            </p:cNvPr>
            <p:cNvSpPr txBox="1">
              <a:spLocks noChangeArrowheads="1"/>
            </p:cNvSpPr>
            <p:nvPr/>
          </p:nvSpPr>
          <p:spPr bwMode="auto">
            <a:xfrm>
              <a:off x="1705" y="1160"/>
              <a:ext cx="3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600">
                  <a:solidFill>
                    <a:srgbClr val="C00000"/>
                  </a:solidFill>
                  <a:cs charset="0" panose="020B0604020202020204" pitchFamily="34" typeface="Arial"/>
                </a:rPr>
                <a:t>A</a:t>
              </a:r>
            </a:p>
          </p:txBody>
        </p:sp>
        <p:cxnSp>
          <p:nvCxnSpPr>
            <p:cNvPr id="32" name="Straight Connector 31">
              <a:extLst>
                <a:ext uri="{FF2B5EF4-FFF2-40B4-BE49-F238E27FC236}">
                  <a16:creationId xmlns:a16="http://schemas.microsoft.com/office/drawing/2014/main" id="{D126E87E-F44F-1615-F475-A03D0EFE652E}"/>
                </a:ext>
              </a:extLst>
            </p:cNvPr>
            <p:cNvCxnSpPr/>
            <p:nvPr/>
          </p:nvCxnSpPr>
          <p:spPr>
            <a:xfrm rot="10800000">
              <a:off x="1194" y="1382"/>
              <a:ext cx="60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A30DC0C-6B5D-7401-BA76-82C2192C2588}"/>
                </a:ext>
              </a:extLst>
            </p:cNvPr>
            <p:cNvCxnSpPr/>
            <p:nvPr/>
          </p:nvCxnSpPr>
          <p:spPr>
            <a:xfrm rot="5400000">
              <a:off x="1619" y="2438"/>
              <a:ext cx="65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5010" name="TextBox 55">
              <a:extLst>
                <a:ext uri="{FF2B5EF4-FFF2-40B4-BE49-F238E27FC236}">
                  <a16:creationId xmlns:a16="http://schemas.microsoft.com/office/drawing/2014/main" id="{BB75DFE4-C0B0-B194-B157-928DF9708F75}"/>
                </a:ext>
              </a:extLst>
            </p:cNvPr>
            <p:cNvSpPr txBox="1">
              <a:spLocks noChangeArrowheads="1"/>
            </p:cNvSpPr>
            <p:nvPr/>
          </p:nvSpPr>
          <p:spPr bwMode="auto">
            <a:xfrm>
              <a:off x="1609" y="2764"/>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600">
                  <a:solidFill>
                    <a:srgbClr val="C00000"/>
                  </a:solidFill>
                  <a:cs charset="0" panose="020B0604020202020204" pitchFamily="34" typeface="Arial"/>
                </a:rPr>
                <a:t>Q</a:t>
              </a:r>
              <a:r>
                <a:rPr altLang="en-US" b="1" lang="en-US" sz="1200">
                  <a:solidFill>
                    <a:srgbClr val="C00000"/>
                  </a:solidFill>
                  <a:cs charset="0" panose="020B0604020202020204" pitchFamily="34" typeface="Arial"/>
                </a:rPr>
                <a:t>A</a:t>
              </a:r>
            </a:p>
          </p:txBody>
        </p:sp>
        <p:sp>
          <p:nvSpPr>
            <p:cNvPr id="85011" name="TextBox 65">
              <a:extLst>
                <a:ext uri="{FF2B5EF4-FFF2-40B4-BE49-F238E27FC236}">
                  <a16:creationId xmlns:a16="http://schemas.microsoft.com/office/drawing/2014/main" id="{3FDE4847-86F7-EFE5-F37F-C1C1F6579A8C}"/>
                </a:ext>
              </a:extLst>
            </p:cNvPr>
            <p:cNvSpPr txBox="1">
              <a:spLocks noChangeArrowheads="1"/>
            </p:cNvSpPr>
            <p:nvPr/>
          </p:nvSpPr>
          <p:spPr bwMode="auto">
            <a:xfrm>
              <a:off x="2665" y="2762"/>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600">
                  <a:cs charset="0" panose="020B0604020202020204" pitchFamily="34" typeface="Arial"/>
                </a:rPr>
                <a:t>Q</a:t>
              </a:r>
            </a:p>
          </p:txBody>
        </p:sp>
        <p:sp>
          <p:nvSpPr>
            <p:cNvPr id="85012" name="TextBox 66">
              <a:extLst>
                <a:ext uri="{FF2B5EF4-FFF2-40B4-BE49-F238E27FC236}">
                  <a16:creationId xmlns:a16="http://schemas.microsoft.com/office/drawing/2014/main" id="{E9E074D3-D3D6-3A25-3014-16CC816A6C66}"/>
                </a:ext>
              </a:extLst>
            </p:cNvPr>
            <p:cNvSpPr txBox="1">
              <a:spLocks noChangeArrowheads="1"/>
            </p:cNvSpPr>
            <p:nvPr/>
          </p:nvSpPr>
          <p:spPr bwMode="auto">
            <a:xfrm>
              <a:off x="1007" y="604"/>
              <a:ext cx="31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600">
                  <a:cs charset="0" panose="020B0604020202020204" pitchFamily="34" typeface="Arial"/>
                </a:rPr>
                <a:t>H</a:t>
              </a:r>
            </a:p>
          </p:txBody>
        </p:sp>
        <p:sp>
          <p:nvSpPr>
            <p:cNvPr id="85013" name="Text Box 21">
              <a:extLst>
                <a:ext uri="{FF2B5EF4-FFF2-40B4-BE49-F238E27FC236}">
                  <a16:creationId xmlns:a16="http://schemas.microsoft.com/office/drawing/2014/main" id="{64622DBC-B4B4-1289-7035-93778564D9AD}"/>
                </a:ext>
              </a:extLst>
            </p:cNvPr>
            <p:cNvSpPr txBox="1">
              <a:spLocks noChangeArrowheads="1"/>
            </p:cNvSpPr>
            <p:nvPr/>
          </p:nvSpPr>
          <p:spPr bwMode="auto">
            <a:xfrm>
              <a:off x="2261" y="2428"/>
              <a:ext cx="6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spAutoFit/>
            </a:bodyPr>
            <a:lstStyle/>
            <a:p>
              <a:pPr>
                <a:spcBef>
                  <a:spcPct val="50000"/>
                </a:spcBef>
              </a:pPr>
              <a:r>
                <a:rPr altLang="en-US" lang="en-US" sz="1600">
                  <a:latin charset="0" panose="020B0604020202020204" pitchFamily="34" typeface="Arial"/>
                  <a:cs charset="0" panose="020B0604020202020204" pitchFamily="34" typeface="Arial"/>
                </a:rPr>
                <a:t>H</a:t>
              </a:r>
              <a:r>
                <a:rPr altLang="en-US" baseline="-25000" lang="en-US" sz="1400">
                  <a:latin charset="0" panose="020B0604020202020204" pitchFamily="34" typeface="Arial"/>
                  <a:cs charset="0" panose="020B0604020202020204" pitchFamily="34" typeface="Arial"/>
                </a:rPr>
                <a:t>1</a:t>
              </a:r>
              <a:r>
                <a:rPr altLang="en-US" lang="en-US" sz="1600">
                  <a:latin charset="0" panose="020B0604020202020204" pitchFamily="34" typeface="Arial"/>
                  <a:cs charset="0" panose="020B0604020202020204" pitchFamily="34" typeface="Arial"/>
                </a:rPr>
                <a:t>= H</a:t>
              </a:r>
              <a:r>
                <a:rPr altLang="en-US" baseline="-25000" lang="en-US" sz="1600">
                  <a:latin charset="0" panose="020B0604020202020204" pitchFamily="34" typeface="Arial"/>
                  <a:cs charset="0" panose="020B0604020202020204" pitchFamily="34" typeface="Arial"/>
                </a:rPr>
                <a:t>2</a:t>
              </a:r>
              <a:endParaRPr altLang="en-US" lang="en-SG" sz="1600">
                <a:latin charset="0" panose="020B0604020202020204" pitchFamily="34" typeface="Arial"/>
                <a:cs charset="0" panose="020B0604020202020204" pitchFamily="34" typeface="Arial"/>
              </a:endParaRPr>
            </a:p>
          </p:txBody>
        </p:sp>
        <p:sp>
          <p:nvSpPr>
            <p:cNvPr id="85014" name="Text Box 22">
              <a:extLst>
                <a:ext uri="{FF2B5EF4-FFF2-40B4-BE49-F238E27FC236}">
                  <a16:creationId xmlns:a16="http://schemas.microsoft.com/office/drawing/2014/main" id="{FFA11CC5-1667-C767-EF02-E7982B1B25A0}"/>
                </a:ext>
              </a:extLst>
            </p:cNvPr>
            <p:cNvSpPr txBox="1">
              <a:spLocks noChangeArrowheads="1"/>
            </p:cNvSpPr>
            <p:nvPr/>
          </p:nvSpPr>
          <p:spPr bwMode="auto">
            <a:xfrm>
              <a:off x="2268" y="2064"/>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spAutoFit/>
            </a:bodyPr>
            <a:lstStyle/>
            <a:p>
              <a:pPr>
                <a:spcBef>
                  <a:spcPct val="50000"/>
                </a:spcBef>
              </a:pPr>
              <a:r>
                <a:rPr altLang="en-US" lang="en-US" sz="1600">
                  <a:latin charset="0" panose="020B0604020202020204" pitchFamily="34" typeface="Arial"/>
                  <a:cs charset="0" panose="020B0604020202020204" pitchFamily="34" typeface="Arial"/>
                </a:rPr>
                <a:t>H</a:t>
              </a:r>
              <a:endParaRPr altLang="en-US" lang="en-SG" sz="1600">
                <a:latin charset="0" panose="020B0604020202020204" pitchFamily="34" typeface="Arial"/>
                <a:cs charset="0" panose="020B0604020202020204" pitchFamily="34" typeface="Arial"/>
              </a:endParaRPr>
            </a:p>
          </p:txBody>
        </p:sp>
        <p:sp>
          <p:nvSpPr>
            <p:cNvPr id="85015" name="Text Box 23">
              <a:extLst>
                <a:ext uri="{FF2B5EF4-FFF2-40B4-BE49-F238E27FC236}">
                  <a16:creationId xmlns:a16="http://schemas.microsoft.com/office/drawing/2014/main" id="{C2A47E96-E5D8-EE4D-AD8F-FF52C4F941C8}"/>
                </a:ext>
              </a:extLst>
            </p:cNvPr>
            <p:cNvSpPr txBox="1">
              <a:spLocks noChangeArrowheads="1"/>
            </p:cNvSpPr>
            <p:nvPr/>
          </p:nvSpPr>
          <p:spPr bwMode="auto">
            <a:xfrm>
              <a:off x="2003" y="768"/>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spAutoFit/>
            </a:bodyPr>
            <a:lstStyle/>
            <a:p>
              <a:pPr>
                <a:spcBef>
                  <a:spcPct val="50000"/>
                </a:spcBef>
              </a:pPr>
              <a:r>
                <a:rPr altLang="en-US" lang="en-US" sz="1600">
                  <a:latin charset="0" panose="020B0604020202020204" pitchFamily="34" typeface="Arial"/>
                  <a:cs charset="0" panose="020B0604020202020204" pitchFamily="34" typeface="Arial"/>
                </a:rPr>
                <a:t>H</a:t>
              </a:r>
              <a:r>
                <a:rPr altLang="en-US" baseline="-25000" lang="en-US" sz="1600">
                  <a:latin charset="0" panose="020B0604020202020204" pitchFamily="34" typeface="Arial"/>
                  <a:cs charset="0" panose="020B0604020202020204" pitchFamily="34" typeface="Arial"/>
                </a:rPr>
                <a:t>o</a:t>
              </a:r>
              <a:endParaRPr altLang="en-US" lang="en-SG" sz="1600">
                <a:latin charset="0" panose="020B0604020202020204" pitchFamily="34" typeface="Arial"/>
                <a:cs charset="0" panose="020B0604020202020204" pitchFamily="34" typeface="Arial"/>
              </a:endParaRPr>
            </a:p>
          </p:txBody>
        </p:sp>
        <p:sp>
          <p:nvSpPr>
            <p:cNvPr id="85017" name="TextBox 55">
              <a:extLst>
                <a:ext uri="{FF2B5EF4-FFF2-40B4-BE49-F238E27FC236}">
                  <a16:creationId xmlns:a16="http://schemas.microsoft.com/office/drawing/2014/main" id="{83E0C6CB-D076-61A6-4DE2-A46F81CFC2CC}"/>
                </a:ext>
              </a:extLst>
            </p:cNvPr>
            <p:cNvSpPr txBox="1">
              <a:spLocks noChangeArrowheads="1"/>
            </p:cNvSpPr>
            <p:nvPr/>
          </p:nvSpPr>
          <p:spPr bwMode="auto">
            <a:xfrm>
              <a:off x="912" y="1278"/>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600">
                  <a:solidFill>
                    <a:srgbClr val="C00000"/>
                  </a:solidFill>
                  <a:cs charset="0" panose="020B0604020202020204" pitchFamily="34" typeface="Arial"/>
                </a:rPr>
                <a:t>H</a:t>
              </a:r>
              <a:r>
                <a:rPr altLang="en-US" b="1" lang="en-US" sz="1200">
                  <a:solidFill>
                    <a:srgbClr val="C00000"/>
                  </a:solidFill>
                  <a:cs charset="0" panose="020B0604020202020204" pitchFamily="34" typeface="Arial"/>
                </a:rPr>
                <a:t>A</a:t>
              </a:r>
            </a:p>
          </p:txBody>
        </p:sp>
        <p:sp>
          <p:nvSpPr>
            <p:cNvPr id="2" name="Freeform 17">
              <a:extLst>
                <a:ext uri="{FF2B5EF4-FFF2-40B4-BE49-F238E27FC236}">
                  <a16:creationId xmlns:a16="http://schemas.microsoft.com/office/drawing/2014/main" id="{311AFC53-1200-F025-9DF1-BD25258DB21E}"/>
                </a:ext>
              </a:extLst>
            </p:cNvPr>
            <p:cNvSpPr>
              <a:spLocks noChangeArrowheads="1"/>
            </p:cNvSpPr>
            <p:nvPr/>
          </p:nvSpPr>
          <p:spPr bwMode="auto">
            <a:xfrm rot="-822222">
              <a:off x="1130" y="1894"/>
              <a:ext cx="1344" cy="402"/>
            </a:xfrm>
            <a:custGeom>
              <a:avLst/>
              <a:gdLst>
                <a:gd fmla="*/ 0 w 4789714" name="T0"/>
                <a:gd fmla="*/ 1698150 h 1712685" name="T1"/>
                <a:gd fmla="*/ 420895 w 4789714" name="T2"/>
                <a:gd fmla="*/ 1698150 h 1712685" name="T3"/>
                <a:gd fmla="*/ 1175605 w 4789714" name="T4"/>
                <a:gd fmla="*/ 1611066 h 1712685" name="T5"/>
                <a:gd fmla="*/ 2206072 w 4789714" name="T6"/>
                <a:gd fmla="*/ 1364326 h 1712685" name="T7"/>
                <a:gd fmla="*/ 3265568 w 4789714" name="T8"/>
                <a:gd fmla="*/ 943416 h 1712685" name="T9"/>
                <a:gd fmla="*/ 3991250 w 4789714" name="T10"/>
                <a:gd fmla="*/ 551536 h 1712685" name="T11"/>
                <a:gd fmla="*/ 4789499 w 4789714" name="T12"/>
                <a:gd fmla="*/ 0 h 1712685" name="T13"/>
                <a:gd fmla="*/ 0 60000 65536" name="T14"/>
                <a:gd fmla="*/ 0 60000 65536" name="T15"/>
                <a:gd fmla="*/ 0 60000 65536" name="T16"/>
                <a:gd fmla="*/ 0 60000 65536" name="T17"/>
                <a:gd fmla="*/ 0 60000 65536" name="T18"/>
                <a:gd fmla="*/ 0 60000 65536" name="T19"/>
                <a:gd fmla="*/ 0 60000 65536" name="T20"/>
                <a:gd fmla="*/ 0 w 4789714" name="T21"/>
                <a:gd fmla="*/ 0 h 1712685" name="T22"/>
                <a:gd fmla="*/ 4789714 w 4789714" name="T23"/>
                <a:gd fmla="*/ 1712685 h 1712685" name="T24"/>
              </a:gdLst>
              <a:ahLst/>
              <a:cxnLst>
                <a:cxn ang="T14">
                  <a:pos x="T0" y="T1"/>
                </a:cxn>
                <a:cxn ang="T15">
                  <a:pos x="T2" y="T3"/>
                </a:cxn>
                <a:cxn ang="T16">
                  <a:pos x="T4" y="T5"/>
                </a:cxn>
                <a:cxn ang="T17">
                  <a:pos x="T6" y="T7"/>
                </a:cxn>
                <a:cxn ang="T18">
                  <a:pos x="T8" y="T9"/>
                </a:cxn>
                <a:cxn ang="T19">
                  <a:pos x="T10" y="T11"/>
                </a:cxn>
                <a:cxn ang="T20">
                  <a:pos x="T12" y="T13"/>
                </a:cxn>
              </a:cxnLst>
              <a:rect b="T24" l="T21" r="T23" t="T22"/>
              <a:pathLst>
                <a:path h="1712685" w="4789714">
                  <a:moveTo>
                    <a:pt x="0" y="1698171"/>
                  </a:moveTo>
                  <a:cubicBezTo>
                    <a:pt x="112485" y="1705428"/>
                    <a:pt x="224971" y="1712685"/>
                    <a:pt x="420914" y="1698171"/>
                  </a:cubicBezTo>
                  <a:cubicBezTo>
                    <a:pt x="616857" y="1683657"/>
                    <a:pt x="878114" y="1666724"/>
                    <a:pt x="1175657" y="1611086"/>
                  </a:cubicBezTo>
                  <a:cubicBezTo>
                    <a:pt x="1473200" y="1555448"/>
                    <a:pt x="1857828" y="1475619"/>
                    <a:pt x="2206171" y="1364343"/>
                  </a:cubicBezTo>
                  <a:cubicBezTo>
                    <a:pt x="2554514" y="1253067"/>
                    <a:pt x="2968171" y="1078895"/>
                    <a:pt x="3265714" y="943428"/>
                  </a:cubicBezTo>
                  <a:cubicBezTo>
                    <a:pt x="3563257" y="807961"/>
                    <a:pt x="3737429" y="708781"/>
                    <a:pt x="3991429" y="551543"/>
                  </a:cubicBezTo>
                  <a:cubicBezTo>
                    <a:pt x="4245429" y="394305"/>
                    <a:pt x="4517571" y="197152"/>
                    <a:pt x="4789714" y="0"/>
                  </a:cubicBezTo>
                </a:path>
              </a:pathLst>
            </a:custGeom>
            <a:noFill/>
            <a:ln algn="ctr" w="254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endParaRPr altLang="en-US" lang="en-SG">
                <a:solidFill>
                  <a:srgbClr val="0000FF"/>
                </a:solidFill>
                <a:cs charset="0" panose="020B0604020202020204" pitchFamily="34" typeface="Arial"/>
              </a:endParaRPr>
            </a:p>
          </p:txBody>
        </p:sp>
        <p:sp>
          <p:nvSpPr>
            <p:cNvPr id="85022" name="Text Box 30">
              <a:extLst>
                <a:ext uri="{FF2B5EF4-FFF2-40B4-BE49-F238E27FC236}">
                  <a16:creationId xmlns:a16="http://schemas.microsoft.com/office/drawing/2014/main" id="{BA17C4F1-A811-32D6-AB28-48402C4B636D}"/>
                </a:ext>
              </a:extLst>
            </p:cNvPr>
            <p:cNvSpPr txBox="1">
              <a:spLocks noChangeArrowheads="1"/>
            </p:cNvSpPr>
            <p:nvPr/>
          </p:nvSpPr>
          <p:spPr bwMode="auto">
            <a:xfrm>
              <a:off x="2377" y="1564"/>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spAutoFit/>
            </a:bodyPr>
            <a:lstStyle/>
            <a:p>
              <a:pPr>
                <a:spcBef>
                  <a:spcPct val="50000"/>
                </a:spcBef>
              </a:pPr>
              <a:r>
                <a:rPr altLang="en-US" lang="en-US" sz="1600">
                  <a:latin charset="0" panose="020B0604020202020204" pitchFamily="34" typeface="Arial"/>
                  <a:cs charset="0" panose="020B0604020202020204" pitchFamily="34" typeface="Arial"/>
                </a:rPr>
                <a:t>H</a:t>
              </a:r>
              <a:r>
                <a:rPr altLang="en-US" baseline="-25000" lang="en-US" sz="1600">
                  <a:latin charset="0" panose="020B0604020202020204" pitchFamily="34" typeface="Arial"/>
                  <a:cs charset="0" panose="020B0604020202020204" pitchFamily="34" typeface="Arial"/>
                </a:rPr>
                <a:t>o1</a:t>
              </a:r>
              <a:endParaRPr altLang="en-US" lang="en-SG" sz="1600">
                <a:latin charset="0" panose="020B0604020202020204" pitchFamily="34" typeface="Arial"/>
                <a:cs charset="0" panose="020B0604020202020204" pitchFamily="34" typeface="Arial"/>
              </a:endParaRPr>
            </a:p>
          </p:txBody>
        </p:sp>
        <p:cxnSp>
          <p:nvCxnSpPr>
            <p:cNvPr id="3" name="Straight Connector 34">
              <a:extLst>
                <a:ext uri="{FF2B5EF4-FFF2-40B4-BE49-F238E27FC236}">
                  <a16:creationId xmlns:a16="http://schemas.microsoft.com/office/drawing/2014/main" id="{8B9F99AC-3DB9-E43F-9DCF-B544F70803FA}"/>
                </a:ext>
              </a:extLst>
            </p:cNvPr>
            <p:cNvCxnSpPr/>
            <p:nvPr/>
          </p:nvCxnSpPr>
          <p:spPr>
            <a:xfrm rot="5400000">
              <a:off x="1105" y="2068"/>
              <a:ext cx="139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5024" name="TextBox 55">
              <a:extLst>
                <a:ext uri="{FF2B5EF4-FFF2-40B4-BE49-F238E27FC236}">
                  <a16:creationId xmlns:a16="http://schemas.microsoft.com/office/drawing/2014/main" id="{4206452C-B6E9-C503-381B-4716CD1474D8}"/>
                </a:ext>
              </a:extLst>
            </p:cNvPr>
            <p:cNvSpPr txBox="1">
              <a:spLocks noChangeArrowheads="1"/>
            </p:cNvSpPr>
            <p:nvPr/>
          </p:nvSpPr>
          <p:spPr bwMode="auto">
            <a:xfrm>
              <a:off x="1849" y="2860"/>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600">
                  <a:solidFill>
                    <a:srgbClr val="C00000"/>
                  </a:solidFill>
                  <a:cs charset="0" panose="020B0604020202020204" pitchFamily="34" typeface="Arial"/>
                </a:rPr>
                <a:t>Q</a:t>
              </a:r>
              <a:r>
                <a:rPr altLang="en-US" b="1" lang="en-US" sz="1200">
                  <a:solidFill>
                    <a:srgbClr val="C00000"/>
                  </a:solidFill>
                  <a:cs charset="0" panose="020B0604020202020204" pitchFamily="34" typeface="Arial"/>
                </a:rPr>
                <a:t>B</a:t>
              </a:r>
            </a:p>
          </p:txBody>
        </p:sp>
        <p:sp>
          <p:nvSpPr>
            <p:cNvPr id="85025" name="Line 33">
              <a:extLst>
                <a:ext uri="{FF2B5EF4-FFF2-40B4-BE49-F238E27FC236}">
                  <a16:creationId xmlns:a16="http://schemas.microsoft.com/office/drawing/2014/main" id="{BC48B8E0-EC67-7CD8-1DD1-AF7243702ECE}"/>
                </a:ext>
              </a:extLst>
            </p:cNvPr>
            <p:cNvSpPr>
              <a:spLocks noChangeShapeType="1"/>
            </p:cNvSpPr>
            <p:nvPr/>
          </p:nvSpPr>
          <p:spPr bwMode="auto">
            <a:xfrm flipV="1">
              <a:off x="1187" y="788"/>
              <a:ext cx="0" cy="1968"/>
            </a:xfrm>
            <a:prstGeom prst="line">
              <a:avLst/>
            </a:prstGeom>
            <a:noFill/>
            <a:ln w="28575">
              <a:solidFill>
                <a:schemeClr val="tx1"/>
              </a:solidFill>
              <a:round/>
              <a:headEnd/>
              <a:tailEnd len="med" type="triangle" w="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algn="ctr" dir="2700000" dist="35921" rotWithShape="0">
                      <a:schemeClr val="bg2"/>
                    </a:outerShdw>
                  </a:effectLst>
                </a14:hiddenEffects>
              </a:ext>
            </a:extLst>
          </p:spPr>
          <p:txBody>
            <a:bodyPr/>
            <a:lstStyle/>
            <a:p>
              <a:endParaRPr lang="en-US">
                <a:latin charset="0" panose="020B0604020202020204" pitchFamily="34" typeface="Arial"/>
                <a:cs charset="0" panose="020B0604020202020204" pitchFamily="34" typeface="Arial"/>
              </a:endParaRPr>
            </a:p>
          </p:txBody>
        </p:sp>
        <p:sp>
          <p:nvSpPr>
            <p:cNvPr id="85026" name="Oval 34">
              <a:extLst>
                <a:ext uri="{FF2B5EF4-FFF2-40B4-BE49-F238E27FC236}">
                  <a16:creationId xmlns:a16="http://schemas.microsoft.com/office/drawing/2014/main" id="{01EE4BD7-461C-2D99-BB4B-51E9A0A782F7}"/>
                </a:ext>
              </a:extLst>
            </p:cNvPr>
            <p:cNvSpPr>
              <a:spLocks noChangeArrowheads="1"/>
            </p:cNvSpPr>
            <p:nvPr/>
          </p:nvSpPr>
          <p:spPr bwMode="auto">
            <a:xfrm>
              <a:off x="1915" y="2112"/>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wrap="none"/>
            <a:lstStyle/>
            <a:p>
              <a:endParaRPr lang="en-US">
                <a:latin charset="0" panose="020B0604020202020204" pitchFamily="34" typeface="Arial"/>
                <a:cs charset="0" panose="020B0604020202020204" pitchFamily="34" typeface="Arial"/>
              </a:endParaRPr>
            </a:p>
          </p:txBody>
        </p:sp>
        <p:sp>
          <p:nvSpPr>
            <p:cNvPr id="85027" name="Oval 35">
              <a:extLst>
                <a:ext uri="{FF2B5EF4-FFF2-40B4-BE49-F238E27FC236}">
                  <a16:creationId xmlns:a16="http://schemas.microsoft.com/office/drawing/2014/main" id="{531C40DD-BA45-DA18-25E8-4E8C0C394BEE}"/>
                </a:ext>
              </a:extLst>
            </p:cNvPr>
            <p:cNvSpPr>
              <a:spLocks noChangeArrowheads="1"/>
            </p:cNvSpPr>
            <p:nvPr/>
          </p:nvSpPr>
          <p:spPr bwMode="auto">
            <a:xfrm>
              <a:off x="1771" y="1364"/>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wrap="none"/>
            <a:lstStyle/>
            <a:p>
              <a:endParaRPr lang="en-US">
                <a:latin charset="0" panose="020B0604020202020204" pitchFamily="34" typeface="Arial"/>
                <a:cs charset="0" panose="020B0604020202020204" pitchFamily="34" typeface="Arial"/>
              </a:endParaRPr>
            </a:p>
          </p:txBody>
        </p:sp>
        <p:sp>
          <p:nvSpPr>
            <p:cNvPr id="85030" name="Line 38">
              <a:extLst>
                <a:ext uri="{FF2B5EF4-FFF2-40B4-BE49-F238E27FC236}">
                  <a16:creationId xmlns:a16="http://schemas.microsoft.com/office/drawing/2014/main" id="{2E30F243-433C-A93B-9C14-B7A1D72948FE}"/>
                </a:ext>
              </a:extLst>
            </p:cNvPr>
            <p:cNvSpPr>
              <a:spLocks noChangeShapeType="1"/>
            </p:cNvSpPr>
            <p:nvPr/>
          </p:nvSpPr>
          <p:spPr bwMode="auto">
            <a:xfrm>
              <a:off x="1177" y="2756"/>
              <a:ext cx="1632" cy="0"/>
            </a:xfrm>
            <a:prstGeom prst="line">
              <a:avLst/>
            </a:prstGeom>
            <a:noFill/>
            <a:ln w="28575">
              <a:solidFill>
                <a:schemeClr val="tx1"/>
              </a:solidFill>
              <a:round/>
              <a:headEnd/>
              <a:tailEnd len="med" type="triangle" w="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algn="ctr" dir="2700000" dist="35921" rotWithShape="0">
                      <a:schemeClr val="bg2"/>
                    </a:outerShdw>
                  </a:effectLst>
                </a14:hiddenEffects>
              </a:ext>
            </a:extLst>
          </p:spPr>
          <p:txBody>
            <a:bodyPr/>
            <a:lstStyle/>
            <a:p>
              <a:endParaRPr lang="en-US">
                <a:latin charset="0" panose="020B0604020202020204" pitchFamily="34" typeface="Arial"/>
                <a:cs charset="0" panose="020B0604020202020204" pitchFamily="34" typeface="Arial"/>
              </a:endParaRPr>
            </a:p>
          </p:txBody>
        </p:sp>
      </p:grpSp>
      <p:sp>
        <p:nvSpPr>
          <p:cNvPr id="29" name="Rectangle 28">
            <a:extLst>
              <a:ext uri="{FF2B5EF4-FFF2-40B4-BE49-F238E27FC236}">
                <a16:creationId xmlns:a16="http://schemas.microsoft.com/office/drawing/2014/main" id="{8A13EBD7-12F3-766C-E4C9-FE75B59864BB}"/>
              </a:ext>
            </a:extLst>
          </p:cNvPr>
          <p:cNvSpPr/>
          <p:nvPr/>
        </p:nvSpPr>
        <p:spPr>
          <a:xfrm>
            <a:off x="1066802" y="3581400"/>
            <a:ext cx="709613" cy="33655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rtlCol="0"/>
          <a:lstStyle/>
          <a:p>
            <a:pPr algn="ctr"/>
            <a:r>
              <a:rPr lang="en-US" sz="1050">
                <a:latin charset="0" panose="020B0604020202020204" pitchFamily="34" typeface="Arial"/>
                <a:cs charset="0" panose="020B0604020202020204" pitchFamily="34" typeface="Arial"/>
              </a:rPr>
              <a:t>Pump 1</a:t>
            </a:r>
          </a:p>
        </p:txBody>
      </p:sp>
      <p:sp>
        <p:nvSpPr>
          <p:cNvPr id="30" name="Rectangle 29">
            <a:extLst>
              <a:ext uri="{FF2B5EF4-FFF2-40B4-BE49-F238E27FC236}">
                <a16:creationId xmlns:a16="http://schemas.microsoft.com/office/drawing/2014/main" id="{1814CCD9-DDBC-324C-6CA8-4D93F7A5D158}"/>
              </a:ext>
            </a:extLst>
          </p:cNvPr>
          <p:cNvSpPr/>
          <p:nvPr/>
        </p:nvSpPr>
        <p:spPr>
          <a:xfrm>
            <a:off x="1065416" y="3170238"/>
            <a:ext cx="709612" cy="297656"/>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anchor="ctr" rtlCol="0"/>
          <a:lstStyle/>
          <a:p>
            <a:r>
              <a:rPr lang="en-US" sz="1050">
                <a:latin charset="0" panose="020B0604020202020204" pitchFamily="34" typeface="Arial"/>
                <a:cs charset="0" panose="020B0604020202020204" pitchFamily="34" typeface="Arial"/>
              </a:rPr>
              <a:t>Pump 2</a:t>
            </a:r>
          </a:p>
        </p:txBody>
      </p:sp>
    </p:spTree>
  </p:cSld>
  <p:clrMapOvr>
    <a:masterClrMapping/>
  </p:clrMapOvr>
  <p:timing>
    <p:tnLst>
      <p:par>
        <p:cTn dur="indefinite" id="1" nodeType="tmRoot" restart="never">
          <p:childTnLst>
            <p:seq concurrent="1" nextAc="seek">
              <p:cTn dur="indefinite" id="2" nodeType="mainSeq">
                <p:childTnLst>
                  <p:par>
                    <p:cTn fill="hold" id="3" nodeType="clickPar">
                      <p:stCondLst>
                        <p:cond delay="indefinite"/>
                        <p:cond delay="0" evt="onBegin">
                          <p:tn val="2"/>
                        </p:cond>
                      </p:stCondLst>
                      <p:childTnLst>
                        <p:par>
                          <p:cTn fill="hold" id="4" nodeType="withGroup">
                            <p:stCondLst>
                              <p:cond delay="0"/>
                            </p:stCondLst>
                            <p:childTnLst>
                              <p:par>
                                <p:cTn fill="hold" id="5" nodeType="withEffect" presetClass="entr" presetID="3" presetSubtype="10">
                                  <p:stCondLst>
                                    <p:cond delay="0"/>
                                  </p:stCondLst>
                                  <p:childTnLst>
                                    <p:set>
                                      <p:cBhvr>
                                        <p:cTn dur="1" fill="hold" id="6">
                                          <p:stCondLst>
                                            <p:cond delay="0"/>
                                          </p:stCondLst>
                                        </p:cTn>
                                        <p:tgtEl>
                                          <p:spTgt spid="85020"/>
                                        </p:tgtEl>
                                        <p:attrNameLst>
                                          <p:attrName>style.visibility</p:attrName>
                                        </p:attrNameLst>
                                      </p:cBhvr>
                                      <p:to>
                                        <p:strVal val="visible"/>
                                      </p:to>
                                    </p:set>
                                    <p:animEffect filter="blinds(horizontal)" transition="in">
                                      <p:cBhvr>
                                        <p:cTn dur="500" id="7"/>
                                        <p:tgtEl>
                                          <p:spTgt spid="8502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Slide Number Placeholder 4">
            <a:extLst>
              <a:ext uri="{FF2B5EF4-FFF2-40B4-BE49-F238E27FC236}">
                <a16:creationId xmlns:a16="http://schemas.microsoft.com/office/drawing/2014/main" id="{804E56AA-4196-17F1-5BFE-8D0FFA250859}"/>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C7D9A8AE-E427-49CF-BE7E-570EF02CEA98}" type="slidenum">
              <a:rPr lang="en-US" altLang="en-US" sz="1100" b="1">
                <a:solidFill>
                  <a:schemeClr val="bg1"/>
                </a:solidFill>
              </a:rPr>
              <a:pPr algn="ctr" eaLnBrk="1" hangingPunct="1"/>
              <a:t>16</a:t>
            </a:fld>
            <a:endParaRPr lang="en-US" altLang="en-US" sz="1100" b="1">
              <a:solidFill>
                <a:schemeClr val="bg1"/>
              </a:solidFill>
            </a:endParaRPr>
          </a:p>
        </p:txBody>
      </p:sp>
      <p:sp>
        <p:nvSpPr>
          <p:cNvPr id="2" name="Rounded Rectangle 1"/>
          <p:cNvSpPr/>
          <p:nvPr/>
        </p:nvSpPr>
        <p:spPr>
          <a:xfrm>
            <a:off x="1843304" y="2820144"/>
            <a:ext cx="8510155"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900244" y="3244334"/>
            <a:ext cx="8396273" cy="523220"/>
          </a:xfrm>
          <a:prstGeom prst="rect">
            <a:avLst/>
          </a:prstGeom>
        </p:spPr>
        <p:txBody>
          <a:bodyPr wrap="none">
            <a:spAutoFit/>
          </a:bodyPr>
          <a:lstStyle/>
          <a:p>
            <a:r>
              <a:rPr lang="en-US" altLang="en-US" sz="2800" b="1" dirty="0">
                <a:solidFill>
                  <a:schemeClr val="bg1"/>
                </a:solidFill>
                <a:latin typeface="Arial" panose="020B0604020202020204" pitchFamily="34" charset="0"/>
                <a:cs typeface="Arial" panose="020B0604020202020204" pitchFamily="34" charset="0"/>
              </a:rPr>
              <a:t>4. ADJUSTING THE CAPACITY OF PUMPS/FANS</a:t>
            </a:r>
            <a:endParaRPr lang="en-US" sz="2800" b="1" dirty="0">
              <a:solidFill>
                <a:schemeClr val="bg1"/>
              </a:solidFill>
            </a:endParaRPr>
          </a:p>
        </p:txBody>
      </p:sp>
    </p:spTree>
  </p:cSld>
  <p:clrMapOvr>
    <a:masterClrMapping/>
  </p:clrMapOvr>
  <p:transition/>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2292" name="Rectangle 2">
            <a:extLst>
              <a:ext uri="{FF2B5EF4-FFF2-40B4-BE49-F238E27FC236}">
                <a16:creationId xmlns:a16="http://schemas.microsoft.com/office/drawing/2014/main" id="{7B69B4CC-DB7F-7328-0FB9-561ED18CC6D7}"/>
              </a:ext>
            </a:extLst>
          </p:cNvPr>
          <p:cNvSpPr>
            <a:spLocks noChangeArrowheads="1" noGrp="1"/>
          </p:cNvSpPr>
          <p:nvPr>
            <p:ph idx="4294967295" type="title"/>
          </p:nvPr>
        </p:nvSpPr>
        <p:spPr>
          <a:xfrm>
            <a:off x="0" y="157163"/>
            <a:ext cx="12192000" cy="763654"/>
          </a:xfrm>
          <a:prstGeom prst="rect">
            <a:avLst/>
          </a:prstGeom>
        </p:spPr>
        <p:txBody>
          <a:bodyPr>
            <a:noAutofit/>
          </a:bodyPr>
          <a:lstStyle/>
          <a:p>
            <a:pPr algn="ctr" eaLnBrk="1" hangingPunct="1"/>
            <a:r>
              <a:rPr altLang="en-US" b="1" dirty="0" lang="en-US" sz="2500">
                <a:solidFill>
                  <a:schemeClr val="accent1">
                    <a:lumMod val="50000"/>
                  </a:schemeClr>
                </a:solidFill>
                <a:latin charset="0" panose="020B0604020202020204" pitchFamily="34" typeface="Arial"/>
                <a:cs charset="0" panose="020B0604020202020204" pitchFamily="34" typeface="Arial"/>
              </a:rPr>
              <a:t>Common methods for adjusting the capacity of pumps and fans</a:t>
            </a:r>
          </a:p>
        </p:txBody>
      </p:sp>
      <p:sp>
        <p:nvSpPr>
          <p:cNvPr id="12293" name="Rectangle 3">
            <a:extLst>
              <a:ext uri="{FF2B5EF4-FFF2-40B4-BE49-F238E27FC236}">
                <a16:creationId xmlns:a16="http://schemas.microsoft.com/office/drawing/2014/main" id="{78BCFD1F-20F4-3258-9877-B570050FFCFD}"/>
              </a:ext>
            </a:extLst>
          </p:cNvPr>
          <p:cNvSpPr>
            <a:spLocks noChangeArrowheads="1" noGrp="1"/>
          </p:cNvSpPr>
          <p:nvPr>
            <p:ph idx="4294967295" type="body"/>
          </p:nvPr>
        </p:nvSpPr>
        <p:spPr>
          <a:xfrm>
            <a:off x="0" y="1246188"/>
            <a:ext cx="10591800" cy="442912"/>
          </a:xfrm>
          <a:prstGeom prst="rect">
            <a:avLst/>
          </a:prstGeom>
        </p:spPr>
        <p:txBody>
          <a:bodyPr>
            <a:normAutofit fontScale="92500" lnSpcReduction="20000"/>
          </a:bodyPr>
          <a:lstStyle/>
          <a:p>
            <a:pPr eaLnBrk="1" hangingPunct="1"/>
            <a:r>
              <a:rPr altLang="en-US" dirty="0" lang="en-US" sz="2000">
                <a:latin charset="0" panose="020B0604020202020204" pitchFamily="34" typeface="Arial"/>
                <a:cs charset="0" panose="020B0604020202020204" pitchFamily="34" typeface="Arial"/>
              </a:rPr>
              <a:t>Adjusting pipeline characteristics using valves (while maintaining pump characteristics)</a:t>
            </a:r>
            <a:endParaRPr altLang="en-US" dirty="0" lang="en-US">
              <a:latin charset="0" panose="020B0604020202020204" pitchFamily="34" typeface="Arial"/>
              <a:cs charset="0" panose="020B0604020202020204" pitchFamily="34" typeface="Arial"/>
            </a:endParaRPr>
          </a:p>
        </p:txBody>
      </p:sp>
      <p:pic>
        <p:nvPicPr>
          <p:cNvPr id="12290" name="Object 4">
            <a:extLst>
              <a:ext uri="{FF2B5EF4-FFF2-40B4-BE49-F238E27FC236}">
                <a16:creationId xmlns:a16="http://schemas.microsoft.com/office/drawing/2014/main" id="{343DDA72-64FA-9820-8BDB-875E3900FA77}"/>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0519" y="1682817"/>
            <a:ext cx="2325107" cy="4419601"/>
          </a:xfrm>
          <a:prstGeom prst="rect">
            <a:avLst/>
          </a:prstGeom>
          <a:noFill/>
        </p:spPr>
      </p:pic>
      <p:sp>
        <p:nvSpPr>
          <p:cNvPr id="12294" name="Rectangle 6">
            <a:extLst>
              <a:ext uri="{FF2B5EF4-FFF2-40B4-BE49-F238E27FC236}">
                <a16:creationId xmlns:a16="http://schemas.microsoft.com/office/drawing/2014/main" id="{8BCFDB45-9858-EE6B-11F3-2B0B18C5CC80}"/>
              </a:ext>
            </a:extLst>
          </p:cNvPr>
          <p:cNvSpPr>
            <a:spLocks noChangeArrowheads="1"/>
          </p:cNvSpPr>
          <p:nvPr/>
        </p:nvSpPr>
        <p:spPr bwMode="auto">
          <a:xfrm>
            <a:off x="1524001" y="0"/>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endParaRPr altLang="en-US" lang="en-SG">
              <a:cs charset="0" panose="020B0604020202020204" pitchFamily="34" typeface="Arial"/>
            </a:endParaRPr>
          </a:p>
        </p:txBody>
      </p:sp>
      <p:grpSp>
        <p:nvGrpSpPr>
          <p:cNvPr id="12312" name="Group 24">
            <a:extLst>
              <a:ext uri="{FF2B5EF4-FFF2-40B4-BE49-F238E27FC236}">
                <a16:creationId xmlns:a16="http://schemas.microsoft.com/office/drawing/2014/main" id="{AF5262D3-3554-5799-60B9-30EE27E9CA25}"/>
              </a:ext>
            </a:extLst>
          </p:cNvPr>
          <p:cNvGrpSpPr>
            <a:grpSpLocks/>
          </p:cNvGrpSpPr>
          <p:nvPr/>
        </p:nvGrpSpPr>
        <p:grpSpPr bwMode="auto">
          <a:xfrm>
            <a:off x="3956649" y="1706592"/>
            <a:ext cx="2900363" cy="2133600"/>
            <a:chOff x="1872" y="1008"/>
            <a:chExt cx="1827" cy="1344"/>
          </a:xfrm>
        </p:grpSpPr>
        <p:pic>
          <p:nvPicPr>
            <p:cNvPr descr="Pumps 29_1" id="3077" name="Picture 7">
              <a:extLst>
                <a:ext uri="{FF2B5EF4-FFF2-40B4-BE49-F238E27FC236}">
                  <a16:creationId xmlns:a16="http://schemas.microsoft.com/office/drawing/2014/main" id="{834527C1-6867-90D5-5C66-01702C4D2CF3}"/>
                </a:ext>
              </a:extLst>
            </p:cNvPr>
            <p:cNvPicPr>
              <a:picLocks noChangeArrowheads="1" noChangeAspect="1"/>
            </p:cNvPicPr>
            <p:nvPr/>
          </p:nvPicPr>
          <p:blipFill>
            <a:blip r:embed="rId5">
              <a:extLst>
                <a:ext uri="{28A0092B-C50C-407E-A947-70E740481C1C}">
                  <a14:useLocalDpi xmlns:a14="http://schemas.microsoft.com/office/drawing/2010/main" val="0"/>
                </a:ext>
              </a:extLst>
            </a:blip>
            <a:srcRect b="93"/>
            <a:stretch>
              <a:fillRect/>
            </a:stretch>
          </p:blipFill>
          <p:spPr bwMode="auto">
            <a:xfrm>
              <a:off x="1872" y="1008"/>
              <a:ext cx="1827"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10">
              <a:extLst>
                <a:ext uri="{FF2B5EF4-FFF2-40B4-BE49-F238E27FC236}">
                  <a16:creationId xmlns:a16="http://schemas.microsoft.com/office/drawing/2014/main" id="{6E1CE379-4899-F62C-BA52-CCA68CBE1965}"/>
                </a:ext>
              </a:extLst>
            </p:cNvPr>
            <p:cNvSpPr/>
            <p:nvPr/>
          </p:nvSpPr>
          <p:spPr>
            <a:xfrm>
              <a:off x="2313" y="1368"/>
              <a:ext cx="288" cy="384"/>
            </a:xfrm>
            <a:custGeom>
              <a:avLst/>
              <a:gdLst>
                <a:gd fmla="*/ 0 w 731520" name="connsiteX0"/>
                <a:gd fmla="*/ 0 h 897775" name="connsiteY0"/>
                <a:gd fmla="*/ 714895 w 731520" name="connsiteX1"/>
                <a:gd fmla="*/ 0 h 897775" name="connsiteY1"/>
                <a:gd fmla="*/ 731520 w 731520" name="connsiteX2"/>
                <a:gd fmla="*/ 897775 h 897775" name="connsiteY2"/>
                <a:gd fmla="*/ 0 w 731520" name="connsiteX3"/>
                <a:gd fmla="*/ 897775 h 897775" name="connsiteY3"/>
                <a:gd fmla="*/ 0 w 731520" name="connsiteX4"/>
                <a:gd fmla="*/ 0 h 897775" name="connsiteY4"/>
              </a:gdLst>
              <a:ahLst/>
              <a:cxnLst>
                <a:cxn ang="0">
                  <a:pos x="connsiteX0" y="connsiteY0"/>
                </a:cxn>
                <a:cxn ang="0">
                  <a:pos x="connsiteX1" y="connsiteY1"/>
                </a:cxn>
                <a:cxn ang="0">
                  <a:pos x="connsiteX2" y="connsiteY2"/>
                </a:cxn>
                <a:cxn ang="0">
                  <a:pos x="connsiteX3" y="connsiteY3"/>
                </a:cxn>
                <a:cxn ang="0">
                  <a:pos x="connsiteX4" y="connsiteY4"/>
                </a:cxn>
              </a:cxnLst>
              <a:rect b="b" l="l" r="r" t="t"/>
              <a:pathLst>
                <a:path h="897775" w="731520">
                  <a:moveTo>
                    <a:pt x="0" y="0"/>
                  </a:moveTo>
                  <a:lnTo>
                    <a:pt x="714895" y="0"/>
                  </a:lnTo>
                  <a:lnTo>
                    <a:pt x="731520" y="897775"/>
                  </a:lnTo>
                  <a:lnTo>
                    <a:pt x="0" y="897775"/>
                  </a:ln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charset="0" panose="020B0604020202020204" pitchFamily="34" typeface="Arial"/>
                <a:cs charset="0" panose="020B0604020202020204" pitchFamily="34" typeface="Arial"/>
              </a:endParaRPr>
            </a:p>
          </p:txBody>
        </p:sp>
        <p:sp>
          <p:nvSpPr>
            <p:cNvPr id="12" name="Rectangle 11">
              <a:extLst>
                <a:ext uri="{FF2B5EF4-FFF2-40B4-BE49-F238E27FC236}">
                  <a16:creationId xmlns:a16="http://schemas.microsoft.com/office/drawing/2014/main" id="{8DB16E5E-56EE-1A1D-462C-F456AEC1005E}"/>
                </a:ext>
              </a:extLst>
            </p:cNvPr>
            <p:cNvSpPr/>
            <p:nvPr/>
          </p:nvSpPr>
          <p:spPr>
            <a:xfrm>
              <a:off x="2076" y="1671"/>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r>
                <a:rPr altLang="en-US" b="1" lang="en-US" sz="1000">
                  <a:cs charset="0" panose="020B0604020202020204" pitchFamily="34" typeface="Arial"/>
                </a:rPr>
                <a:t>6.4</a:t>
              </a:r>
            </a:p>
          </p:txBody>
        </p:sp>
        <p:sp>
          <p:nvSpPr>
            <p:cNvPr id="13" name="Rectangle 12">
              <a:extLst>
                <a:ext uri="{FF2B5EF4-FFF2-40B4-BE49-F238E27FC236}">
                  <a16:creationId xmlns:a16="http://schemas.microsoft.com/office/drawing/2014/main" id="{5C5CCF42-5109-C128-999D-E5932EFEA372}"/>
                </a:ext>
              </a:extLst>
            </p:cNvPr>
            <p:cNvSpPr/>
            <p:nvPr/>
          </p:nvSpPr>
          <p:spPr>
            <a:xfrm>
              <a:off x="2691" y="1488"/>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r>
                <a:rPr altLang="en-US" b="1" lang="en-US" sz="1400">
                  <a:solidFill>
                    <a:schemeClr val="accent2"/>
                  </a:solidFill>
                  <a:cs charset="0" panose="020B0604020202020204" pitchFamily="34" typeface="Arial"/>
                </a:rPr>
                <a:t>A</a:t>
              </a:r>
            </a:p>
          </p:txBody>
        </p:sp>
        <p:sp>
          <p:nvSpPr>
            <p:cNvPr id="14" name="Rectangle 13">
              <a:extLst>
                <a:ext uri="{FF2B5EF4-FFF2-40B4-BE49-F238E27FC236}">
                  <a16:creationId xmlns:a16="http://schemas.microsoft.com/office/drawing/2014/main" id="{1943399D-05D5-3141-D06B-AA201A9BCB31}"/>
                </a:ext>
              </a:extLst>
            </p:cNvPr>
            <p:cNvSpPr/>
            <p:nvPr/>
          </p:nvSpPr>
          <p:spPr>
            <a:xfrm>
              <a:off x="2526" y="1740"/>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r>
                <a:rPr altLang="en-US" b="1" lang="en-US" sz="1400">
                  <a:solidFill>
                    <a:schemeClr val="accent2"/>
                  </a:solidFill>
                  <a:cs charset="0" panose="020B0604020202020204" pitchFamily="34" typeface="Arial"/>
                </a:rPr>
                <a:t>C</a:t>
              </a:r>
            </a:p>
          </p:txBody>
        </p:sp>
        <p:sp>
          <p:nvSpPr>
            <p:cNvPr id="15" name="Rectangle 14">
              <a:extLst>
                <a:ext uri="{FF2B5EF4-FFF2-40B4-BE49-F238E27FC236}">
                  <a16:creationId xmlns:a16="http://schemas.microsoft.com/office/drawing/2014/main" id="{458B6C03-8D75-67FD-55C8-8CFCCA5D326D}"/>
                </a:ext>
              </a:extLst>
            </p:cNvPr>
            <p:cNvSpPr/>
            <p:nvPr/>
          </p:nvSpPr>
          <p:spPr>
            <a:xfrm>
              <a:off x="2400" y="1161"/>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algn="ctr" eaLnBrk="1" hangingPunct="1"/>
              <a:r>
                <a:rPr altLang="en-US" b="1" lang="en-US" sz="1200">
                  <a:solidFill>
                    <a:schemeClr val="accent2"/>
                  </a:solidFill>
                  <a:cs charset="0" panose="020B0604020202020204" pitchFamily="34" typeface="Arial"/>
                </a:rPr>
                <a:t>B</a:t>
              </a:r>
            </a:p>
          </p:txBody>
        </p:sp>
      </p:grpSp>
      <p:grpSp>
        <p:nvGrpSpPr>
          <p:cNvPr id="12309" name="Group 21">
            <a:extLst>
              <a:ext uri="{FF2B5EF4-FFF2-40B4-BE49-F238E27FC236}">
                <a16:creationId xmlns:a16="http://schemas.microsoft.com/office/drawing/2014/main" id="{198848BE-13C7-B512-38E2-A67177B0F1A5}"/>
              </a:ext>
            </a:extLst>
          </p:cNvPr>
          <p:cNvGrpSpPr>
            <a:grpSpLocks/>
          </p:cNvGrpSpPr>
          <p:nvPr/>
        </p:nvGrpSpPr>
        <p:grpSpPr bwMode="auto">
          <a:xfrm>
            <a:off x="3775674" y="3947087"/>
            <a:ext cx="3081338" cy="2103437"/>
            <a:chOff x="2811" y="2419"/>
            <a:chExt cx="1941" cy="1325"/>
          </a:xfrm>
        </p:grpSpPr>
        <p:pic>
          <p:nvPicPr>
            <p:cNvPr id="12291" name="Object 5">
              <a:extLst>
                <a:ext uri="{FF2B5EF4-FFF2-40B4-BE49-F238E27FC236}">
                  <a16:creationId xmlns:a16="http://schemas.microsoft.com/office/drawing/2014/main" id="{F3D3AC0F-DAD0-6BA8-1558-6FD7BF7D050C}"/>
                </a:ext>
              </a:extLst>
            </p:cNvPr>
            <p:cNvPicPr>
              <a:picLocks noChangeArrowheads="1"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811" y="2419"/>
              <a:ext cx="1941" cy="1325"/>
            </a:xfrm>
            <a:prstGeom prst="rect">
              <a:avLst/>
            </a:prstGeom>
            <a:noFill/>
            <a:extLst>
              <a:ext uri="{909E8E84-426E-40DD-AFC4-6F175D3DCCD1}">
                <a14:hiddenFill xmlns:a14="http://schemas.microsoft.com/office/drawing/2010/main">
                  <a:solidFill>
                    <a:srgbClr val="FFFFFF"/>
                  </a:solidFill>
                </a14:hiddenFill>
              </a:ext>
            </a:extLst>
          </p:spPr>
        </p:pic>
        <p:sp>
          <p:nvSpPr>
            <p:cNvPr id="5128" name="Text Box 12">
              <a:extLst>
                <a:ext uri="{FF2B5EF4-FFF2-40B4-BE49-F238E27FC236}">
                  <a16:creationId xmlns:a16="http://schemas.microsoft.com/office/drawing/2014/main" id="{AA87F502-800E-4008-E4EB-1FF34F72E81B}"/>
                </a:ext>
              </a:extLst>
            </p:cNvPr>
            <p:cNvSpPr txBox="1">
              <a:spLocks noChangeArrowheads="1"/>
            </p:cNvSpPr>
            <p:nvPr/>
          </p:nvSpPr>
          <p:spPr bwMode="auto">
            <a:xfrm>
              <a:off x="3744" y="2688"/>
              <a:ext cx="28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algn="ctr"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400">
                  <a:solidFill>
                    <a:srgbClr val="FF0000"/>
                  </a:solidFill>
                  <a:cs charset="0" panose="020B0604020202020204" pitchFamily="34" typeface="Arial"/>
                </a:rPr>
                <a:t>B</a:t>
              </a:r>
            </a:p>
          </p:txBody>
        </p:sp>
        <p:sp>
          <p:nvSpPr>
            <p:cNvPr id="5129" name="Text Box 12">
              <a:extLst>
                <a:ext uri="{FF2B5EF4-FFF2-40B4-BE49-F238E27FC236}">
                  <a16:creationId xmlns:a16="http://schemas.microsoft.com/office/drawing/2014/main" id="{52C13E32-5B9D-626E-60D8-C804252E6C82}"/>
                </a:ext>
              </a:extLst>
            </p:cNvPr>
            <p:cNvSpPr txBox="1">
              <a:spLocks noChangeArrowheads="1"/>
            </p:cNvSpPr>
            <p:nvPr/>
          </p:nvSpPr>
          <p:spPr bwMode="auto">
            <a:xfrm>
              <a:off x="3600" y="2955"/>
              <a:ext cx="28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algn="ctr"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400">
                  <a:solidFill>
                    <a:srgbClr val="FF0000"/>
                  </a:solidFill>
                  <a:cs charset="0" panose="020B0604020202020204" pitchFamily="34" typeface="Arial"/>
                </a:rPr>
                <a:t>C</a:t>
              </a:r>
            </a:p>
          </p:txBody>
        </p:sp>
        <p:sp>
          <p:nvSpPr>
            <p:cNvPr id="5130" name="Text Box 12">
              <a:extLst>
                <a:ext uri="{FF2B5EF4-FFF2-40B4-BE49-F238E27FC236}">
                  <a16:creationId xmlns:a16="http://schemas.microsoft.com/office/drawing/2014/main" id="{25FB20A1-0050-9C51-A48F-2AE0AC667687}"/>
                </a:ext>
              </a:extLst>
            </p:cNvPr>
            <p:cNvSpPr txBox="1">
              <a:spLocks noChangeArrowheads="1"/>
            </p:cNvSpPr>
            <p:nvPr/>
          </p:nvSpPr>
          <p:spPr bwMode="auto">
            <a:xfrm>
              <a:off x="4032" y="3072"/>
              <a:ext cx="28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algn="ctr" w="9525">
                  <a:solidFill>
                    <a:srgbClr val="000000"/>
                  </a:solidFill>
                  <a:miter lim="800000"/>
                  <a:headEnd/>
                  <a:tailEnd/>
                </a14:hiddenLine>
              </a:ext>
            </a:extLst>
          </p:spPr>
          <p:txBody>
            <a:bodyPr>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r>
                <a:rPr altLang="en-US" b="1" lang="en-US" sz="1400">
                  <a:solidFill>
                    <a:schemeClr val="accent2"/>
                  </a:solidFill>
                  <a:cs charset="0" panose="020B0604020202020204" pitchFamily="34" typeface="Arial"/>
                </a:rPr>
                <a:t>A</a:t>
              </a:r>
            </a:p>
          </p:txBody>
        </p:sp>
      </p:grpSp>
      <p:sp>
        <p:nvSpPr>
          <p:cNvPr id="5124" name="Content Placeholder 2">
            <a:extLst>
              <a:ext uri="{FF2B5EF4-FFF2-40B4-BE49-F238E27FC236}">
                <a16:creationId xmlns:a16="http://schemas.microsoft.com/office/drawing/2014/main" id="{B6CCA722-0B94-B0D9-D348-3A4BA892693A}"/>
              </a:ext>
            </a:extLst>
          </p:cNvPr>
          <p:cNvSpPr>
            <a:spLocks/>
          </p:cNvSpPr>
          <p:nvPr/>
        </p:nvSpPr>
        <p:spPr bwMode="auto">
          <a:xfrm>
            <a:off x="7423750" y="2789297"/>
            <a:ext cx="42672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indent="-342900" marL="342900">
              <a:spcBef>
                <a:spcPct val="20000"/>
              </a:spcBef>
              <a:buChar char="•"/>
              <a:defRPr sz="2800">
                <a:solidFill>
                  <a:schemeClr val="tx1"/>
                </a:solidFill>
                <a:latin charset="0" panose="020B0604020202020204" pitchFamily="34" typeface="Arial"/>
              </a:defRPr>
            </a:lvl1pPr>
            <a:lvl2pPr eaLnBrk="0" hangingPunct="0" indent="-285750" marL="742950">
              <a:spcBef>
                <a:spcPct val="20000"/>
              </a:spcBef>
              <a:buChar char="–"/>
              <a:defRPr sz="2400">
                <a:solidFill>
                  <a:schemeClr val="tx1"/>
                </a:solidFill>
                <a:latin charset="0" panose="020B0604020202020204" pitchFamily="34" typeface="Arial"/>
              </a:defRPr>
            </a:lvl2pPr>
            <a:lvl3pPr eaLnBrk="0" hangingPunct="0" indent="-228600" marL="1143000">
              <a:spcBef>
                <a:spcPct val="20000"/>
              </a:spcBef>
              <a:buChar char="•"/>
              <a:defRPr sz="2000">
                <a:solidFill>
                  <a:schemeClr val="tx1"/>
                </a:solidFill>
                <a:latin charset="0" panose="020B0604020202020204" pitchFamily="34" typeface="Arial"/>
              </a:defRPr>
            </a:lvl3pPr>
            <a:lvl4pPr eaLnBrk="0" hangingPunct="0" indent="-228600" marL="1600200">
              <a:spcBef>
                <a:spcPct val="20000"/>
              </a:spcBef>
              <a:buChar char="–"/>
              <a:defRPr>
                <a:solidFill>
                  <a:schemeClr val="tx1"/>
                </a:solidFill>
                <a:latin charset="0" panose="020B0604020202020204" pitchFamily="34" typeface="Arial"/>
              </a:defRPr>
            </a:lvl4pPr>
            <a:lvl5pPr eaLnBrk="0" hangingPunct="0" indent="-228600" marL="2057400">
              <a:spcBef>
                <a:spcPct val="20000"/>
              </a:spcBef>
              <a:buChar char="»"/>
              <a:defRPr>
                <a:solidFill>
                  <a:schemeClr val="tx1"/>
                </a:solidFill>
                <a:latin charset="0" panose="020B0604020202020204" pitchFamily="34" typeface="Arial"/>
              </a:defRPr>
            </a:lvl5pPr>
            <a:lvl6pPr eaLnBrk="0" fontAlgn="base" hangingPunct="0" indent="-228600" marL="2514600">
              <a:spcBef>
                <a:spcPct val="20000"/>
              </a:spcBef>
              <a:spcAft>
                <a:spcPct val="0"/>
              </a:spcAft>
              <a:buChar char="»"/>
              <a:defRPr>
                <a:solidFill>
                  <a:schemeClr val="tx1"/>
                </a:solidFill>
                <a:latin charset="0" panose="020B0604020202020204" pitchFamily="34" typeface="Arial"/>
              </a:defRPr>
            </a:lvl6pPr>
            <a:lvl7pPr eaLnBrk="0" fontAlgn="base" hangingPunct="0" indent="-228600" marL="2971800">
              <a:spcBef>
                <a:spcPct val="20000"/>
              </a:spcBef>
              <a:spcAft>
                <a:spcPct val="0"/>
              </a:spcAft>
              <a:buChar char="»"/>
              <a:defRPr>
                <a:solidFill>
                  <a:schemeClr val="tx1"/>
                </a:solidFill>
                <a:latin charset="0" panose="020B0604020202020204" pitchFamily="34" typeface="Arial"/>
              </a:defRPr>
            </a:lvl7pPr>
            <a:lvl8pPr eaLnBrk="0" fontAlgn="base" hangingPunct="0" indent="-228600" marL="3429000">
              <a:spcBef>
                <a:spcPct val="20000"/>
              </a:spcBef>
              <a:spcAft>
                <a:spcPct val="0"/>
              </a:spcAft>
              <a:buChar char="»"/>
              <a:defRPr>
                <a:solidFill>
                  <a:schemeClr val="tx1"/>
                </a:solidFill>
                <a:latin charset="0" panose="020B0604020202020204" pitchFamily="34" typeface="Arial"/>
              </a:defRPr>
            </a:lvl8pPr>
            <a:lvl9pPr eaLnBrk="0" fontAlgn="base" hangingPunct="0" indent="-228600" marL="3886200">
              <a:spcBef>
                <a:spcPct val="20000"/>
              </a:spcBef>
              <a:spcAft>
                <a:spcPct val="0"/>
              </a:spcAft>
              <a:buChar char="»"/>
              <a:defRPr>
                <a:solidFill>
                  <a:schemeClr val="tx1"/>
                </a:solidFill>
                <a:latin charset="0" panose="020B0604020202020204" pitchFamily="34" typeface="Arial"/>
              </a:defRPr>
            </a:lvl9pPr>
          </a:lstStyle>
          <a:p>
            <a:pPr eaLnBrk="1" hangingPunct="1"/>
            <a:r>
              <a:rPr altLang="en-US" dirty="0" lang="en-US" sz="2600">
                <a:cs charset="0" panose="020B0604020202020204" pitchFamily="34" typeface="Arial"/>
              </a:rPr>
              <a:t>Advantages:</a:t>
            </a:r>
          </a:p>
          <a:p>
            <a:pPr eaLnBrk="1" hangingPunct="1" lvl="1"/>
            <a:r>
              <a:rPr altLang="en-US" dirty="0" lang="en-US" sz="2600">
                <a:cs charset="0" panose="020B0604020202020204" pitchFamily="34" typeface="Arial"/>
              </a:rPr>
              <a:t>Cost-effective</a:t>
            </a:r>
          </a:p>
          <a:p>
            <a:pPr eaLnBrk="1" hangingPunct="1" lvl="1"/>
            <a:r>
              <a:rPr altLang="en-US" dirty="0" lang="en-US" sz="2600">
                <a:cs charset="0" panose="020B0604020202020204" pitchFamily="34" typeface="Arial"/>
              </a:rPr>
              <a:t>Easy installation</a:t>
            </a:r>
          </a:p>
          <a:p>
            <a:pPr eaLnBrk="1" hangingPunct="1" lvl="1"/>
            <a:r>
              <a:rPr altLang="en-US" dirty="0" err="1" lang="en-US" sz="2600">
                <a:cs charset="0" panose="020B0604020202020204" pitchFamily="34" typeface="Arial"/>
              </a:rPr>
              <a:t>Stepless</a:t>
            </a:r>
            <a:r>
              <a:rPr altLang="en-US" dirty="0" lang="en-US" sz="2600">
                <a:cs charset="0" panose="020B0604020202020204" pitchFamily="34" typeface="Arial"/>
              </a:rPr>
              <a:t> adjustment</a:t>
            </a:r>
          </a:p>
          <a:p>
            <a:pPr eaLnBrk="1" hangingPunct="1"/>
            <a:r>
              <a:rPr altLang="en-US" dirty="0" lang="en-US" sz="2600">
                <a:cs charset="0" panose="020B0604020202020204" pitchFamily="34" typeface="Arial"/>
              </a:rPr>
              <a:t>Disadvantages:</a:t>
            </a:r>
          </a:p>
          <a:p>
            <a:pPr eaLnBrk="1" hangingPunct="1" lvl="1"/>
            <a:r>
              <a:rPr altLang="en-US" dirty="0" lang="en-US" sz="2600">
                <a:cs charset="0" panose="020B0604020202020204" pitchFamily="34" typeface="Arial"/>
              </a:rPr>
              <a:t>Energy loss</a:t>
            </a:r>
            <a:endParaRPr altLang="en-US" dirty="0" lang="en-US" sz="3200">
              <a:cs charset="0" panose="020B0604020202020204" pitchFamily="34" typeface="Arial"/>
              <a:sym charset="2" panose="05050102010706020507" pitchFamily="18" typeface="Symbol"/>
            </a:endParaRPr>
          </a:p>
          <a:p>
            <a:pPr eaLnBrk="1" hangingPunct="1">
              <a:buFontTx/>
              <a:buNone/>
            </a:pPr>
            <a:endParaRPr altLang="en-US" b="1" dirty="0" lang="en-US" sz="3200">
              <a:cs charset="0" panose="020B0604020202020204" pitchFamily="34" typeface="Arial"/>
            </a:endParaRPr>
          </a:p>
        </p:txBody>
      </p:sp>
      <p:sp>
        <p:nvSpPr>
          <p:cNvPr id="2" name="Rectangle 1">
            <a:extLst>
              <a:ext uri="{FF2B5EF4-FFF2-40B4-BE49-F238E27FC236}">
                <a16:creationId xmlns:a16="http://schemas.microsoft.com/office/drawing/2014/main" id="{58A71E45-6F5E-D43B-D0F2-41949A498823}"/>
              </a:ext>
            </a:extLst>
          </p:cNvPr>
          <p:cNvSpPr/>
          <p:nvPr/>
        </p:nvSpPr>
        <p:spPr>
          <a:xfrm>
            <a:off x="1110519" y="2002838"/>
            <a:ext cx="1248782" cy="404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1000">
                <a:solidFill>
                  <a:schemeClr val="tx1"/>
                </a:solidFill>
                <a:latin charset="0" panose="020B0604020202020204" pitchFamily="34" typeface="Arial"/>
                <a:cs charset="0" panose="020B0604020202020204" pitchFamily="34" typeface="Arial"/>
              </a:rPr>
              <a:t>Flow control valve</a:t>
            </a:r>
          </a:p>
        </p:txBody>
      </p:sp>
      <p:sp>
        <p:nvSpPr>
          <p:cNvPr id="20" name="Rectangle 19">
            <a:extLst>
              <a:ext uri="{FF2B5EF4-FFF2-40B4-BE49-F238E27FC236}">
                <a16:creationId xmlns:a16="http://schemas.microsoft.com/office/drawing/2014/main" id="{7C8D7CFB-51FD-080C-226B-4D5A5ED7490B}"/>
              </a:ext>
            </a:extLst>
          </p:cNvPr>
          <p:cNvSpPr/>
          <p:nvPr/>
        </p:nvSpPr>
        <p:spPr>
          <a:xfrm>
            <a:off x="1162920" y="3975413"/>
            <a:ext cx="1248782" cy="404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1000">
                <a:solidFill>
                  <a:schemeClr val="tx1"/>
                </a:solidFill>
                <a:latin charset="0" panose="020B0604020202020204" pitchFamily="34" typeface="Arial"/>
                <a:cs charset="0" panose="020B0604020202020204" pitchFamily="34" typeface="Arial"/>
              </a:rPr>
              <a:t>Bypass valve</a:t>
            </a:r>
          </a:p>
        </p:txBody>
      </p:sp>
    </p:spTree>
  </p:cSld>
  <p:clrMapOvr>
    <a:masterClrMapping/>
  </p:clrMapOvr>
  <p:timing>
    <p:tnLst>
      <p:par>
        <p:cTn dur="indefinite" id="1" nodeType="tmRoot" restart="never">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22" presetSubtype="8">
                                  <p:stCondLst>
                                    <p:cond delay="0"/>
                                  </p:stCondLst>
                                  <p:childTnLst>
                                    <p:set>
                                      <p:cBhvr>
                                        <p:cTn dur="1" fill="hold" id="6">
                                          <p:stCondLst>
                                            <p:cond delay="0"/>
                                          </p:stCondLst>
                                        </p:cTn>
                                        <p:tgtEl>
                                          <p:spTgt spid="5124">
                                            <p:txEl>
                                              <p:pRg end="0" st="0"/>
                                            </p:txEl>
                                          </p:spTgt>
                                        </p:tgtEl>
                                        <p:attrNameLst>
                                          <p:attrName>style.visibility</p:attrName>
                                        </p:attrNameLst>
                                      </p:cBhvr>
                                      <p:to>
                                        <p:strVal val="visible"/>
                                      </p:to>
                                    </p:set>
                                    <p:animEffect filter="wipe(left)" transition="in">
                                      <p:cBhvr>
                                        <p:cTn dur="500" id="7"/>
                                        <p:tgtEl>
                                          <p:spTgt spid="5124">
                                            <p:txEl>
                                              <p:pRg end="0" st="0"/>
                                            </p:txEl>
                                          </p:spTgt>
                                        </p:tgtEl>
                                      </p:cBhvr>
                                    </p:animEffect>
                                  </p:childTnLst>
                                </p:cTn>
                              </p:par>
                              <p:par>
                                <p:cTn fill="hold" id="8" nodeType="withEffect" presetClass="entr" presetID="22" presetSubtype="8">
                                  <p:stCondLst>
                                    <p:cond delay="0"/>
                                  </p:stCondLst>
                                  <p:childTnLst>
                                    <p:set>
                                      <p:cBhvr>
                                        <p:cTn dur="1" fill="hold" id="9">
                                          <p:stCondLst>
                                            <p:cond delay="0"/>
                                          </p:stCondLst>
                                        </p:cTn>
                                        <p:tgtEl>
                                          <p:spTgt spid="5124">
                                            <p:txEl>
                                              <p:pRg end="1" st="1"/>
                                            </p:txEl>
                                          </p:spTgt>
                                        </p:tgtEl>
                                        <p:attrNameLst>
                                          <p:attrName>style.visibility</p:attrName>
                                        </p:attrNameLst>
                                      </p:cBhvr>
                                      <p:to>
                                        <p:strVal val="visible"/>
                                      </p:to>
                                    </p:set>
                                    <p:animEffect filter="wipe(left)" transition="in">
                                      <p:cBhvr>
                                        <p:cTn dur="500" id="10"/>
                                        <p:tgtEl>
                                          <p:spTgt spid="5124">
                                            <p:txEl>
                                              <p:pRg end="1" st="1"/>
                                            </p:txEl>
                                          </p:spTgt>
                                        </p:tgtEl>
                                      </p:cBhvr>
                                    </p:animEffect>
                                  </p:childTnLst>
                                </p:cTn>
                              </p:par>
                              <p:par>
                                <p:cTn fill="hold" id="11" nodeType="withEffect" presetClass="entr" presetID="22" presetSubtype="8">
                                  <p:stCondLst>
                                    <p:cond delay="0"/>
                                  </p:stCondLst>
                                  <p:childTnLst>
                                    <p:set>
                                      <p:cBhvr>
                                        <p:cTn dur="1" fill="hold" id="12">
                                          <p:stCondLst>
                                            <p:cond delay="0"/>
                                          </p:stCondLst>
                                        </p:cTn>
                                        <p:tgtEl>
                                          <p:spTgt spid="5124">
                                            <p:txEl>
                                              <p:pRg end="2" st="2"/>
                                            </p:txEl>
                                          </p:spTgt>
                                        </p:tgtEl>
                                        <p:attrNameLst>
                                          <p:attrName>style.visibility</p:attrName>
                                        </p:attrNameLst>
                                      </p:cBhvr>
                                      <p:to>
                                        <p:strVal val="visible"/>
                                      </p:to>
                                    </p:set>
                                    <p:animEffect filter="wipe(left)" transition="in">
                                      <p:cBhvr>
                                        <p:cTn dur="500" id="13"/>
                                        <p:tgtEl>
                                          <p:spTgt spid="5124">
                                            <p:txEl>
                                              <p:pRg end="2" st="2"/>
                                            </p:txEl>
                                          </p:spTgt>
                                        </p:tgtEl>
                                      </p:cBhvr>
                                    </p:animEffect>
                                  </p:childTnLst>
                                </p:cTn>
                              </p:par>
                              <p:par>
                                <p:cTn fill="hold" id="14" nodeType="withEffect" presetClass="entr" presetID="22" presetSubtype="8">
                                  <p:stCondLst>
                                    <p:cond delay="0"/>
                                  </p:stCondLst>
                                  <p:childTnLst>
                                    <p:set>
                                      <p:cBhvr>
                                        <p:cTn dur="1" fill="hold" id="15">
                                          <p:stCondLst>
                                            <p:cond delay="0"/>
                                          </p:stCondLst>
                                        </p:cTn>
                                        <p:tgtEl>
                                          <p:spTgt spid="5124">
                                            <p:txEl>
                                              <p:pRg end="3" st="3"/>
                                            </p:txEl>
                                          </p:spTgt>
                                        </p:tgtEl>
                                        <p:attrNameLst>
                                          <p:attrName>style.visibility</p:attrName>
                                        </p:attrNameLst>
                                      </p:cBhvr>
                                      <p:to>
                                        <p:strVal val="visible"/>
                                      </p:to>
                                    </p:set>
                                    <p:animEffect filter="wipe(left)" transition="in">
                                      <p:cBhvr>
                                        <p:cTn dur="500" id="16"/>
                                        <p:tgtEl>
                                          <p:spTgt spid="5124">
                                            <p:txEl>
                                              <p:pRg end="3" st="3"/>
                                            </p:txEl>
                                          </p:spTgt>
                                        </p:tgtEl>
                                      </p:cBhvr>
                                    </p:animEffect>
                                  </p:childTnLst>
                                </p:cTn>
                              </p:par>
                            </p:childTnLst>
                          </p:cTn>
                        </p:par>
                      </p:childTnLst>
                    </p:cTn>
                  </p:par>
                  <p:par>
                    <p:cTn fill="hold" id="17" nodeType="clickPar">
                      <p:stCondLst>
                        <p:cond delay="indefinite"/>
                      </p:stCondLst>
                      <p:childTnLst>
                        <p:par>
                          <p:cTn fill="hold" id="18" nodeType="withGroup">
                            <p:stCondLst>
                              <p:cond delay="0"/>
                            </p:stCondLst>
                            <p:childTnLst>
                              <p:par>
                                <p:cTn fill="hold" id="19" nodeType="clickEffect" presetClass="entr" presetID="22" presetSubtype="8">
                                  <p:stCondLst>
                                    <p:cond delay="0"/>
                                  </p:stCondLst>
                                  <p:childTnLst>
                                    <p:set>
                                      <p:cBhvr>
                                        <p:cTn dur="1" fill="hold" id="20">
                                          <p:stCondLst>
                                            <p:cond delay="0"/>
                                          </p:stCondLst>
                                        </p:cTn>
                                        <p:tgtEl>
                                          <p:spTgt spid="5124">
                                            <p:txEl>
                                              <p:pRg end="4" st="4"/>
                                            </p:txEl>
                                          </p:spTgt>
                                        </p:tgtEl>
                                        <p:attrNameLst>
                                          <p:attrName>style.visibility</p:attrName>
                                        </p:attrNameLst>
                                      </p:cBhvr>
                                      <p:to>
                                        <p:strVal val="visible"/>
                                      </p:to>
                                    </p:set>
                                    <p:animEffect filter="wipe(left)" transition="in">
                                      <p:cBhvr>
                                        <p:cTn dur="500" id="21"/>
                                        <p:tgtEl>
                                          <p:spTgt spid="5124">
                                            <p:txEl>
                                              <p:pRg end="4" st="4"/>
                                            </p:txEl>
                                          </p:spTgt>
                                        </p:tgtEl>
                                      </p:cBhvr>
                                    </p:animEffect>
                                  </p:childTnLst>
                                </p:cTn>
                              </p:par>
                              <p:par>
                                <p:cTn fill="hold" id="22" nodeType="withEffect" presetClass="entr" presetID="22" presetSubtype="8">
                                  <p:stCondLst>
                                    <p:cond delay="0"/>
                                  </p:stCondLst>
                                  <p:childTnLst>
                                    <p:set>
                                      <p:cBhvr>
                                        <p:cTn dur="1" fill="hold" id="23">
                                          <p:stCondLst>
                                            <p:cond delay="0"/>
                                          </p:stCondLst>
                                        </p:cTn>
                                        <p:tgtEl>
                                          <p:spTgt spid="5124">
                                            <p:txEl>
                                              <p:pRg end="5" st="5"/>
                                            </p:txEl>
                                          </p:spTgt>
                                        </p:tgtEl>
                                        <p:attrNameLst>
                                          <p:attrName>style.visibility</p:attrName>
                                        </p:attrNameLst>
                                      </p:cBhvr>
                                      <p:to>
                                        <p:strVal val="visible"/>
                                      </p:to>
                                    </p:set>
                                    <p:animEffect filter="wipe(left)" transition="in">
                                      <p:cBhvr>
                                        <p:cTn dur="500" id="24"/>
                                        <p:tgtEl>
                                          <p:spTgt spid="5124">
                                            <p:txEl>
                                              <p:pRg end="5" st="5"/>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5124"/>
    </p:bldLst>
  </p:timing>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1269" name="Rectangle 2">
            <a:extLst>
              <a:ext uri="{FF2B5EF4-FFF2-40B4-BE49-F238E27FC236}">
                <a16:creationId xmlns:a16="http://schemas.microsoft.com/office/drawing/2014/main" id="{57417F20-7D90-103F-EA73-D96D8816445C}"/>
              </a:ext>
            </a:extLst>
          </p:cNvPr>
          <p:cNvSpPr>
            <a:spLocks noChangeArrowheads="1" noGrp="1"/>
          </p:cNvSpPr>
          <p:nvPr>
            <p:ph idx="4294967295" type="title"/>
          </p:nvPr>
        </p:nvSpPr>
        <p:spPr>
          <a:xfrm>
            <a:off x="0" y="522113"/>
            <a:ext cx="12192000" cy="167989"/>
          </a:xfrm>
          <a:prstGeom prst="rect">
            <a:avLst/>
          </a:prstGeom>
        </p:spPr>
        <p:txBody>
          <a:bodyPr>
            <a:noAutofit/>
          </a:bodyPr>
          <a:lstStyle/>
          <a:p>
            <a:pPr algn="ctr" eaLnBrk="1" hangingPunct="1"/>
            <a:r>
              <a:rPr altLang="en-US" b="1" dirty="0" lang="en-US" sz="2000">
                <a:solidFill>
                  <a:schemeClr val="accent1">
                    <a:lumMod val="50000"/>
                  </a:schemeClr>
                </a:solidFill>
                <a:latin charset="0" panose="020B0604020202020204" pitchFamily="34" typeface="Arial"/>
                <a:cs charset="0" panose="020B0604020202020204" pitchFamily="34" typeface="Arial"/>
              </a:rPr>
              <a:t>Adjusting the capacity of pumps/fans to achieve high efficiency using a variable frequency drive</a:t>
            </a:r>
          </a:p>
        </p:txBody>
      </p:sp>
      <p:sp>
        <p:nvSpPr>
          <p:cNvPr id="11270" name="Rectangle 3">
            <a:extLst>
              <a:ext uri="{FF2B5EF4-FFF2-40B4-BE49-F238E27FC236}">
                <a16:creationId xmlns:a16="http://schemas.microsoft.com/office/drawing/2014/main" id="{F3D0F6A1-600D-7978-D30F-8077C5C779B9}"/>
              </a:ext>
            </a:extLst>
          </p:cNvPr>
          <p:cNvSpPr>
            <a:spLocks noChangeArrowheads="1" noGrp="1"/>
          </p:cNvSpPr>
          <p:nvPr>
            <p:ph idx="4294967295" type="body"/>
          </p:nvPr>
        </p:nvSpPr>
        <p:spPr>
          <a:xfrm>
            <a:off x="1581150" y="1073070"/>
            <a:ext cx="8877300" cy="358775"/>
          </a:xfrm>
          <a:prstGeom prst="rect">
            <a:avLst/>
          </a:prstGeom>
        </p:spPr>
        <p:txBody>
          <a:bodyPr>
            <a:normAutofit fontScale="70000" lnSpcReduction="20000"/>
          </a:bodyPr>
          <a:lstStyle/>
          <a:p>
            <a:pPr eaLnBrk="1" hangingPunct="1"/>
            <a:r>
              <a:rPr altLang="en-US" dirty="0" lang="en-US" sz="2000">
                <a:latin charset="0" panose="020B0604020202020204" pitchFamily="34" typeface="Arial"/>
                <a:cs charset="0" panose="020B0604020202020204" pitchFamily="34" typeface="Arial"/>
              </a:rPr>
              <a:t>Adjusting pump characteristics (while maintaining pipeline characteristics)</a:t>
            </a:r>
          </a:p>
        </p:txBody>
      </p:sp>
      <p:pic>
        <p:nvPicPr>
          <p:cNvPr id="11271" name="Picture 4">
            <a:extLst>
              <a:ext uri="{FF2B5EF4-FFF2-40B4-BE49-F238E27FC236}">
                <a16:creationId xmlns:a16="http://schemas.microsoft.com/office/drawing/2014/main" id="{DBA22D9A-2A97-4678-6F8F-EB2D4EC44416}"/>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08732" y="2870433"/>
            <a:ext cx="3200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5">
            <a:extLst>
              <a:ext uri="{FF2B5EF4-FFF2-40B4-BE49-F238E27FC236}">
                <a16:creationId xmlns:a16="http://schemas.microsoft.com/office/drawing/2014/main" id="{70A85943-DF5A-163B-084C-237C916A4BC8}"/>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40298" y="2800313"/>
            <a:ext cx="2971800"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Rectangle 6">
            <a:extLst>
              <a:ext uri="{FF2B5EF4-FFF2-40B4-BE49-F238E27FC236}">
                <a16:creationId xmlns:a16="http://schemas.microsoft.com/office/drawing/2014/main" id="{339D3D88-4111-827F-13E6-FDA93AD6FDC7}"/>
              </a:ext>
            </a:extLst>
          </p:cNvPr>
          <p:cNvSpPr>
            <a:spLocks noChangeArrowheads="1"/>
          </p:cNvSpPr>
          <p:nvPr/>
        </p:nvSpPr>
        <p:spPr bwMode="auto">
          <a:xfrm>
            <a:off x="1524001" y="0"/>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charset="0" panose="020B0604020202020204" pitchFamily="34" typeface="Arial"/>
              </a:defRPr>
            </a:lvl1pPr>
            <a:lvl2pPr eaLnBrk="0" hangingPunct="0" indent="-285750" marL="742950">
              <a:defRPr>
                <a:solidFill>
                  <a:schemeClr val="tx1"/>
                </a:solidFill>
                <a:latin charset="0" panose="020B0604020202020204" pitchFamily="34" typeface="Arial"/>
              </a:defRPr>
            </a:lvl2pPr>
            <a:lvl3pPr eaLnBrk="0" hangingPunct="0" indent="-228600" marL="1143000">
              <a:defRPr>
                <a:solidFill>
                  <a:schemeClr val="tx1"/>
                </a:solidFill>
                <a:latin charset="0" panose="020B0604020202020204" pitchFamily="34" typeface="Arial"/>
              </a:defRPr>
            </a:lvl3pPr>
            <a:lvl4pPr eaLnBrk="0" hangingPunct="0" indent="-228600" marL="1600200">
              <a:defRPr>
                <a:solidFill>
                  <a:schemeClr val="tx1"/>
                </a:solidFill>
                <a:latin charset="0" panose="020B0604020202020204" pitchFamily="34" typeface="Arial"/>
              </a:defRPr>
            </a:lvl4pPr>
            <a:lvl5pPr eaLnBrk="0" hangingPunct="0" indent="-228600" marL="2057400">
              <a:defRPr>
                <a:solidFill>
                  <a:schemeClr val="tx1"/>
                </a:solidFill>
                <a:latin charset="0" panose="020B0604020202020204" pitchFamily="34" typeface="Arial"/>
              </a:defRPr>
            </a:lvl5pPr>
            <a:lvl6pPr eaLnBrk="0" fontAlgn="base" hangingPunct="0" indent="-228600" marL="2514600">
              <a:spcBef>
                <a:spcPct val="0"/>
              </a:spcBef>
              <a:spcAft>
                <a:spcPct val="0"/>
              </a:spcAft>
              <a:defRPr>
                <a:solidFill>
                  <a:schemeClr val="tx1"/>
                </a:solidFill>
                <a:latin charset="0" panose="020B0604020202020204" pitchFamily="34" typeface="Arial"/>
              </a:defRPr>
            </a:lvl6pPr>
            <a:lvl7pPr eaLnBrk="0" fontAlgn="base" hangingPunct="0" indent="-228600" marL="2971800">
              <a:spcBef>
                <a:spcPct val="0"/>
              </a:spcBef>
              <a:spcAft>
                <a:spcPct val="0"/>
              </a:spcAft>
              <a:defRPr>
                <a:solidFill>
                  <a:schemeClr val="tx1"/>
                </a:solidFill>
                <a:latin charset="0" panose="020B0604020202020204" pitchFamily="34" typeface="Arial"/>
              </a:defRPr>
            </a:lvl7pPr>
            <a:lvl8pPr eaLnBrk="0" fontAlgn="base" hangingPunct="0" indent="-228600" marL="3429000">
              <a:spcBef>
                <a:spcPct val="0"/>
              </a:spcBef>
              <a:spcAft>
                <a:spcPct val="0"/>
              </a:spcAft>
              <a:defRPr>
                <a:solidFill>
                  <a:schemeClr val="tx1"/>
                </a:solidFill>
                <a:latin charset="0" panose="020B0604020202020204" pitchFamily="34" typeface="Arial"/>
              </a:defRPr>
            </a:lvl8pPr>
            <a:lvl9pPr eaLnBrk="0" fontAlgn="base" hangingPunct="0" indent="-228600" marL="3886200">
              <a:spcBef>
                <a:spcPct val="0"/>
              </a:spcBef>
              <a:spcAft>
                <a:spcPct val="0"/>
              </a:spcAft>
              <a:defRPr>
                <a:solidFill>
                  <a:schemeClr val="tx1"/>
                </a:solidFill>
                <a:latin charset="0" panose="020B0604020202020204" pitchFamily="34" typeface="Arial"/>
              </a:defRPr>
            </a:lvl9pPr>
          </a:lstStyle>
          <a:p>
            <a:pPr eaLnBrk="1" hangingPunct="1"/>
            <a:endParaRPr altLang="en-US" lang="en-SG">
              <a:cs charset="0" panose="020B0604020202020204" pitchFamily="34" typeface="Arial"/>
            </a:endParaRPr>
          </a:p>
        </p:txBody>
      </p:sp>
      <p:pic>
        <p:nvPicPr>
          <p:cNvPr id="11268" name="Object 9">
            <a:extLst>
              <a:ext uri="{FF2B5EF4-FFF2-40B4-BE49-F238E27FC236}">
                <a16:creationId xmlns:a16="http://schemas.microsoft.com/office/drawing/2014/main" id="{C579FE32-1DDE-EA9F-C1D1-A966D9B19B4F}"/>
              </a:ext>
            </a:extLst>
          </p:cNvPr>
          <p:cNvPicPr>
            <a:picLocks noChangeArrowheads="1"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66020" y="1804577"/>
            <a:ext cx="2028825" cy="800100"/>
          </a:xfrm>
          <a:prstGeom prst="rect">
            <a:avLst/>
          </a:prstGeom>
          <a:noFill/>
          <a:extLst>
            <a:ext uri="{909E8E84-426E-40DD-AFC4-6F175D3DCCD1}">
              <a14:hiddenFill xmlns:a14="http://schemas.microsoft.com/office/drawing/2010/main">
                <a:solidFill>
                  <a:srgbClr val="FFFFFF"/>
                </a:solidFill>
              </a14:hiddenFill>
            </a:ext>
          </a:extLst>
        </p:spPr>
      </p:pic>
      <p:pic>
        <p:nvPicPr>
          <p:cNvPr id="11284" name="Object 20">
            <a:extLst>
              <a:ext uri="{FF2B5EF4-FFF2-40B4-BE49-F238E27FC236}">
                <a16:creationId xmlns:a16="http://schemas.microsoft.com/office/drawing/2014/main" id="{081CCB9A-548E-8014-DE0A-66A7EF8F99E1}"/>
              </a:ext>
            </a:extLst>
          </p:cNvPr>
          <p:cNvPicPr>
            <a:picLocks noChangeArrowheads="1"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397298" y="1879833"/>
            <a:ext cx="1371600" cy="811212"/>
          </a:xfrm>
          <a:prstGeom prst="rect">
            <a:avLst/>
          </a:prstGeom>
          <a:noFill/>
          <a:extLst>
            <a:ext uri="{909E8E84-426E-40DD-AFC4-6F175D3DCCD1}">
              <a14:hiddenFill xmlns:a14="http://schemas.microsoft.com/office/drawing/2010/main">
                <a:solidFill>
                  <a:srgbClr val="FFFFFF"/>
                </a:solidFill>
              </a14:hiddenFill>
            </a:ext>
          </a:extLst>
        </p:spPr>
      </p:pic>
      <p:pic>
        <p:nvPicPr>
          <p:cNvPr id="11283" name="Object 19">
            <a:extLst>
              <a:ext uri="{FF2B5EF4-FFF2-40B4-BE49-F238E27FC236}">
                <a16:creationId xmlns:a16="http://schemas.microsoft.com/office/drawing/2014/main" id="{E698FDA9-AB18-B90B-ED33-233364EF8F50}"/>
              </a:ext>
            </a:extLst>
          </p:cNvPr>
          <p:cNvPicPr>
            <a:picLocks noChangeArrowheads="1"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242715" y="1871657"/>
            <a:ext cx="1295400" cy="762000"/>
          </a:xfrm>
          <a:prstGeom prst="rect">
            <a:avLst/>
          </a:prstGeom>
          <a:noFill/>
          <a:extLst>
            <a:ext uri="{909E8E84-426E-40DD-AFC4-6F175D3DCCD1}">
              <a14:hiddenFill xmlns:a14="http://schemas.microsoft.com/office/drawing/2010/main">
                <a:solidFill>
                  <a:srgbClr val="FFFFFF"/>
                </a:solidFill>
              </a14:hiddenFill>
            </a:ext>
          </a:extLst>
        </p:spPr>
      </p:pic>
      <p:sp>
        <p:nvSpPr>
          <p:cNvPr id="11287" name="Rectangle 23">
            <a:extLst>
              <a:ext uri="{FF2B5EF4-FFF2-40B4-BE49-F238E27FC236}">
                <a16:creationId xmlns:a16="http://schemas.microsoft.com/office/drawing/2014/main" id="{C8DBF19B-018C-1254-F391-F46625F1907A}"/>
              </a:ext>
            </a:extLst>
          </p:cNvPr>
          <p:cNvSpPr>
            <a:spLocks noChangeArrowheads="1"/>
          </p:cNvSpPr>
          <p:nvPr/>
        </p:nvSpPr>
        <p:spPr bwMode="auto">
          <a:xfrm>
            <a:off x="-228600" y="39100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wrap="none">
            <a:spAutoFit/>
          </a:bodyPr>
          <a:lstStyle/>
          <a:p>
            <a:pPr eaLnBrk="0" hangingPunct="0"/>
            <a:endParaRPr altLang="en-US" lang="en-SG">
              <a:latin charset="0" panose="020B0604020202020204" pitchFamily="34" typeface="Arial"/>
              <a:cs charset="0" panose="020B0604020202020204" pitchFamily="34" typeface="Arial"/>
            </a:endParaRPr>
          </a:p>
        </p:txBody>
      </p:sp>
      <p:sp>
        <p:nvSpPr>
          <p:cNvPr id="11288" name="Rectangle 3">
            <a:extLst>
              <a:ext uri="{FF2B5EF4-FFF2-40B4-BE49-F238E27FC236}">
                <a16:creationId xmlns:a16="http://schemas.microsoft.com/office/drawing/2014/main" id="{394315B0-EBD9-273C-E481-2CCB6743AA09}"/>
              </a:ext>
            </a:extLst>
          </p:cNvPr>
          <p:cNvSpPr>
            <a:spLocks noChangeArrowheads="1"/>
          </p:cNvSpPr>
          <p:nvPr/>
        </p:nvSpPr>
        <p:spPr bwMode="auto">
          <a:xfrm>
            <a:off x="2454198" y="5488221"/>
            <a:ext cx="5410200" cy="457200"/>
          </a:xfrm>
          <a:prstGeom prst="rect">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indent="-342900" marL="342900">
              <a:spcBef>
                <a:spcPct val="20000"/>
              </a:spcBef>
              <a:buChar char="•"/>
              <a:defRPr sz="3200">
                <a:solidFill>
                  <a:schemeClr val="tx1"/>
                </a:solidFill>
                <a:latin charset="0" panose="020B0604020202020204" pitchFamily="34" typeface="Arial"/>
              </a:defRPr>
            </a:lvl1pPr>
            <a:lvl2pPr eaLnBrk="0" hangingPunct="0" indent="-285750" marL="742950">
              <a:spcBef>
                <a:spcPct val="20000"/>
              </a:spcBef>
              <a:buChar char="–"/>
              <a:defRPr sz="2800">
                <a:solidFill>
                  <a:schemeClr val="tx1"/>
                </a:solidFill>
                <a:latin charset="0" panose="020B0604020202020204" pitchFamily="34" typeface="Arial"/>
              </a:defRPr>
            </a:lvl2pPr>
            <a:lvl3pPr eaLnBrk="0" hangingPunct="0" indent="-228600" marL="1143000">
              <a:spcBef>
                <a:spcPct val="20000"/>
              </a:spcBef>
              <a:buChar char="•"/>
              <a:defRPr sz="2400">
                <a:solidFill>
                  <a:schemeClr val="tx1"/>
                </a:solidFill>
                <a:latin charset="0" panose="020B0604020202020204" pitchFamily="34" typeface="Arial"/>
              </a:defRPr>
            </a:lvl3pPr>
            <a:lvl4pPr eaLnBrk="0" hangingPunct="0" indent="-228600" marL="1600200">
              <a:spcBef>
                <a:spcPct val="20000"/>
              </a:spcBef>
              <a:buChar char="–"/>
              <a:defRPr sz="2000">
                <a:solidFill>
                  <a:schemeClr val="tx1"/>
                </a:solidFill>
                <a:latin charset="0" panose="020B0604020202020204" pitchFamily="34" typeface="Arial"/>
              </a:defRPr>
            </a:lvl4pPr>
            <a:lvl5pPr eaLnBrk="0" hangingPunct="0" indent="-228600" marL="2057400">
              <a:spcBef>
                <a:spcPct val="20000"/>
              </a:spcBef>
              <a:buChar char="»"/>
              <a:defRPr sz="2000">
                <a:solidFill>
                  <a:schemeClr val="tx1"/>
                </a:solidFill>
                <a:latin charset="0" panose="020B0604020202020204" pitchFamily="34" typeface="Arial"/>
              </a:defRPr>
            </a:lvl5pPr>
            <a:lvl6pPr eaLnBrk="0" fontAlgn="base" hangingPunct="0" indent="-228600" marL="2514600">
              <a:spcBef>
                <a:spcPct val="20000"/>
              </a:spcBef>
              <a:spcAft>
                <a:spcPct val="0"/>
              </a:spcAft>
              <a:buChar char="»"/>
              <a:defRPr sz="2000">
                <a:solidFill>
                  <a:schemeClr val="tx1"/>
                </a:solidFill>
                <a:latin charset="0" panose="020B0604020202020204" pitchFamily="34" typeface="Arial"/>
              </a:defRPr>
            </a:lvl6pPr>
            <a:lvl7pPr eaLnBrk="0" fontAlgn="base" hangingPunct="0" indent="-228600" marL="2971800">
              <a:spcBef>
                <a:spcPct val="20000"/>
              </a:spcBef>
              <a:spcAft>
                <a:spcPct val="0"/>
              </a:spcAft>
              <a:buChar char="»"/>
              <a:defRPr sz="2000">
                <a:solidFill>
                  <a:schemeClr val="tx1"/>
                </a:solidFill>
                <a:latin charset="0" panose="020B0604020202020204" pitchFamily="34" typeface="Arial"/>
              </a:defRPr>
            </a:lvl7pPr>
            <a:lvl8pPr eaLnBrk="0" fontAlgn="base" hangingPunct="0" indent="-228600" marL="3429000">
              <a:spcBef>
                <a:spcPct val="20000"/>
              </a:spcBef>
              <a:spcAft>
                <a:spcPct val="0"/>
              </a:spcAft>
              <a:buChar char="»"/>
              <a:defRPr sz="2000">
                <a:solidFill>
                  <a:schemeClr val="tx1"/>
                </a:solidFill>
                <a:latin charset="0" panose="020B0604020202020204" pitchFamily="34" typeface="Arial"/>
              </a:defRPr>
            </a:lvl8pPr>
            <a:lvl9pPr eaLnBrk="0" fontAlgn="base" hangingPunct="0" indent="-228600" marL="3886200">
              <a:spcBef>
                <a:spcPct val="20000"/>
              </a:spcBef>
              <a:spcAft>
                <a:spcPct val="0"/>
              </a:spcAft>
              <a:buChar char="»"/>
              <a:defRPr sz="2000">
                <a:solidFill>
                  <a:schemeClr val="tx1"/>
                </a:solidFill>
                <a:latin charset="0" panose="020B0604020202020204" pitchFamily="34" typeface="Arial"/>
              </a:defRPr>
            </a:lvl9pPr>
          </a:lstStyle>
          <a:p>
            <a:pPr algn="ctr" eaLnBrk="1" hangingPunct="1">
              <a:buFontTx/>
              <a:buNone/>
            </a:pPr>
            <a:r>
              <a:rPr altLang="en-US" b="1" lang="en-US" sz="2800">
                <a:cs charset="0" panose="020B0604020202020204" pitchFamily="34" typeface="Arial"/>
              </a:rPr>
              <a:t>High energy efficiency</a:t>
            </a:r>
          </a:p>
        </p:txBody>
      </p:sp>
      <p:sp>
        <p:nvSpPr>
          <p:cNvPr id="3" name="Rectangle 2">
            <a:extLst>
              <a:ext uri="{FF2B5EF4-FFF2-40B4-BE49-F238E27FC236}">
                <a16:creationId xmlns:a16="http://schemas.microsoft.com/office/drawing/2014/main" id="{1D4E4033-6729-B317-A30A-E002593F37AD}"/>
              </a:ext>
            </a:extLst>
          </p:cNvPr>
          <p:cNvSpPr/>
          <p:nvPr/>
        </p:nvSpPr>
        <p:spPr>
          <a:xfrm>
            <a:off x="2699915" y="2908533"/>
            <a:ext cx="859183" cy="381000"/>
          </a:xfrm>
          <a:prstGeom prst="rect">
            <a:avLst/>
          </a:prstGeom>
          <a:solidFill>
            <a:schemeClr val="bg1"/>
          </a:solidFill>
          <a:ln>
            <a:solidFill>
              <a:srgbClr val="2E2EFE"/>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lang="en-US" sz="900">
                <a:solidFill>
                  <a:srgbClr val="0000FE"/>
                </a:solidFill>
                <a:latin charset="0" panose="020B0604020202020204" pitchFamily="34" typeface="Arial"/>
                <a:cs charset="0" panose="020B0604020202020204" pitchFamily="34" typeface="Arial"/>
              </a:rPr>
              <a:t>PRESSURE SENSOR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a:extLst>
              <a:ext uri="{FF2B5EF4-FFF2-40B4-BE49-F238E27FC236}">
                <a16:creationId xmlns:a16="http://schemas.microsoft.com/office/drawing/2014/main" id="{57417F20-7D90-103F-EA73-D96D8816445C}"/>
              </a:ext>
            </a:extLst>
          </p:cNvPr>
          <p:cNvSpPr>
            <a:spLocks noGrp="1" noChangeArrowheads="1"/>
          </p:cNvSpPr>
          <p:nvPr>
            <p:ph type="title" idx="4294967295"/>
          </p:nvPr>
        </p:nvSpPr>
        <p:spPr>
          <a:xfrm>
            <a:off x="0" y="-29570"/>
            <a:ext cx="12192000" cy="1325562"/>
          </a:xfrm>
          <a:prstGeom prst="rect">
            <a:avLst/>
          </a:prstGeom>
        </p:spPr>
        <p:txBody>
          <a:bodyPr>
            <a:noAutofit/>
          </a:bodyPr>
          <a:lstStyle/>
          <a:p>
            <a:pPr algn="ctr" eaLnBrk="1" hangingPunct="1"/>
            <a:r>
              <a:rPr lang="en-US" altLang="en-US" sz="2000" b="1" dirty="0">
                <a:solidFill>
                  <a:schemeClr val="accent1">
                    <a:lumMod val="50000"/>
                  </a:schemeClr>
                </a:solidFill>
                <a:latin typeface="Arial" panose="020B0604020202020204" pitchFamily="34" charset="0"/>
                <a:cs typeface="Arial" panose="020B0604020202020204" pitchFamily="34" charset="0"/>
              </a:rPr>
              <a:t>Adjusting the capacity of pumps/fans to achieve high efficiency using a variable frequency drive</a:t>
            </a:r>
          </a:p>
        </p:txBody>
      </p:sp>
      <p:pic>
        <p:nvPicPr>
          <p:cNvPr id="4" name="Content Placeholder 3" descr="A graph of different types of fan volume&#10;&#10;Description automatically generated">
            <a:extLst>
              <a:ext uri="{FF2B5EF4-FFF2-40B4-BE49-F238E27FC236}">
                <a16:creationId xmlns:a16="http://schemas.microsoft.com/office/drawing/2014/main" id="{AF9A696E-2D13-1FD7-CB85-6AC246D82BD6}"/>
              </a:ext>
            </a:extLst>
          </p:cNvPr>
          <p:cNvPicPr>
            <a:picLocks noGrp="1" noChangeAspect="1"/>
          </p:cNvPicPr>
          <p:nvPr>
            <p:ph idx="4294967295"/>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086100" y="1295992"/>
            <a:ext cx="6019800" cy="4908550"/>
          </a:xfrm>
          <a:prstGeom prst="rect">
            <a:avLst/>
          </a:prstGeom>
          <a:noFill/>
        </p:spPr>
      </p:pic>
      <p:sp>
        <p:nvSpPr>
          <p:cNvPr id="11273" name="Rectangle 6">
            <a:extLst>
              <a:ext uri="{FF2B5EF4-FFF2-40B4-BE49-F238E27FC236}">
                <a16:creationId xmlns:a16="http://schemas.microsoft.com/office/drawing/2014/main" id="{339D3D88-4111-827F-13E6-FDA93AD6FDC7}"/>
              </a:ext>
            </a:extLst>
          </p:cNvPr>
          <p:cNvSpPr>
            <a:spLocks noChangeArrowheads="1"/>
          </p:cNvSpPr>
          <p:nvPr/>
        </p:nvSpPr>
        <p:spPr bwMode="auto">
          <a:xfrm>
            <a:off x="1524001" y="0"/>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1287" name="Rectangle 23">
            <a:extLst>
              <a:ext uri="{FF2B5EF4-FFF2-40B4-BE49-F238E27FC236}">
                <a16:creationId xmlns:a16="http://schemas.microsoft.com/office/drawing/2014/main" id="{C8DBF19B-018C-1254-F391-F46625F1907A}"/>
              </a:ext>
            </a:extLst>
          </p:cNvPr>
          <p:cNvSpPr>
            <a:spLocks noChangeArrowheads="1"/>
          </p:cNvSpPr>
          <p:nvPr/>
        </p:nvSpPr>
        <p:spPr bwMode="auto">
          <a:xfrm>
            <a:off x="-228600" y="39100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en-SG"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7775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65895967-105F-7600-C8A6-A5ECAF0A05B2}"/>
              </a:ext>
            </a:extLst>
          </p:cNvPr>
          <p:cNvSpPr>
            <a:spLocks noGrp="1"/>
          </p:cNvSpPr>
          <p:nvPr>
            <p:ph type="title" idx="4294967295"/>
          </p:nvPr>
        </p:nvSpPr>
        <p:spPr>
          <a:xfrm>
            <a:off x="0" y="136525"/>
            <a:ext cx="12192000" cy="625475"/>
          </a:xfrm>
          <a:prstGeom prst="rect">
            <a:avLst/>
          </a:prstGeom>
        </p:spPr>
        <p:txBody>
          <a:bodyPr>
            <a:noAutofit/>
          </a:bodyPr>
          <a:lstStyle/>
          <a:p>
            <a:pPr algn="ctr"/>
            <a:r>
              <a:rPr lang="en-US" altLang="en-US" b="1" dirty="0">
                <a:solidFill>
                  <a:schemeClr val="accent1">
                    <a:lumMod val="50000"/>
                  </a:schemeClr>
                </a:solidFill>
                <a:latin typeface="Arial" panose="020B0604020202020204" pitchFamily="34" charset="0"/>
                <a:cs typeface="Arial" panose="020B0604020202020204" pitchFamily="34" charset="0"/>
              </a:rPr>
              <a:t>Content</a:t>
            </a:r>
          </a:p>
        </p:txBody>
      </p:sp>
      <p:sp>
        <p:nvSpPr>
          <p:cNvPr id="24579" name="Content Placeholder 2">
            <a:extLst>
              <a:ext uri="{FF2B5EF4-FFF2-40B4-BE49-F238E27FC236}">
                <a16:creationId xmlns:a16="http://schemas.microsoft.com/office/drawing/2014/main" id="{24BE58BD-24ED-65A4-7BD7-D48DD054D145}"/>
              </a:ext>
            </a:extLst>
          </p:cNvPr>
          <p:cNvSpPr>
            <a:spLocks noGrp="1"/>
          </p:cNvSpPr>
          <p:nvPr>
            <p:ph idx="4294967295"/>
          </p:nvPr>
        </p:nvSpPr>
        <p:spPr>
          <a:xfrm>
            <a:off x="487364" y="914400"/>
            <a:ext cx="7970836" cy="4191000"/>
          </a:xfrm>
          <a:prstGeom prst="rect">
            <a:avLst/>
          </a:prstGeom>
        </p:spPr>
        <p:txBody>
          <a:bodyPr>
            <a:normAutofit/>
          </a:bodyPr>
          <a:lstStyle/>
          <a:p>
            <a:pPr marL="654050" indent="-514350">
              <a:lnSpc>
                <a:spcPct val="150000"/>
              </a:lnSpc>
              <a:buSzPct val="100000"/>
              <a:buFont typeface="+mj-lt"/>
              <a:buAutoNum type="arabicPeriod"/>
            </a:pPr>
            <a:r>
              <a:rPr lang="en-US" altLang="en-US" sz="2800" b="1" dirty="0">
                <a:solidFill>
                  <a:schemeClr val="tx1"/>
                </a:solidFill>
                <a:latin typeface="Arial" panose="020B0604020202020204" pitchFamily="34" charset="0"/>
                <a:cs typeface="Arial" panose="020B0604020202020204" pitchFamily="34" charset="0"/>
              </a:rPr>
              <a:t>Overview of pumps/fans</a:t>
            </a:r>
          </a:p>
          <a:p>
            <a:pPr marL="654050" indent="-514350">
              <a:lnSpc>
                <a:spcPct val="150000"/>
              </a:lnSpc>
              <a:buSzPct val="100000"/>
              <a:buFont typeface="+mj-lt"/>
              <a:buAutoNum type="arabicPeriod"/>
            </a:pPr>
            <a:r>
              <a:rPr lang="en-US" altLang="en-US" sz="2800" b="1" dirty="0">
                <a:solidFill>
                  <a:schemeClr val="tx1"/>
                </a:solidFill>
                <a:latin typeface="Arial" panose="020B0604020202020204" pitchFamily="34" charset="0"/>
                <a:cs typeface="Arial" panose="020B0604020202020204" pitchFamily="34" charset="0"/>
              </a:rPr>
              <a:t>Selection of pumps/fans</a:t>
            </a:r>
          </a:p>
          <a:p>
            <a:pPr marL="654050" indent="-514350">
              <a:lnSpc>
                <a:spcPct val="150000"/>
              </a:lnSpc>
              <a:buSzPct val="100000"/>
              <a:buFont typeface="+mj-lt"/>
              <a:buAutoNum type="arabicPeriod"/>
            </a:pPr>
            <a:r>
              <a:rPr lang="en-US" altLang="en-US" sz="2800" b="1" dirty="0">
                <a:solidFill>
                  <a:schemeClr val="tx1"/>
                </a:solidFill>
                <a:latin typeface="Arial" panose="020B0604020202020204" pitchFamily="34" charset="0"/>
                <a:cs typeface="Arial" panose="020B0604020202020204" pitchFamily="34" charset="0"/>
              </a:rPr>
              <a:t>Efficient pump pairing</a:t>
            </a:r>
          </a:p>
          <a:p>
            <a:pPr marL="654050" indent="-514350">
              <a:lnSpc>
                <a:spcPct val="150000"/>
              </a:lnSpc>
              <a:buSzPct val="100000"/>
              <a:buFont typeface="+mj-lt"/>
              <a:buAutoNum type="arabicPeriod"/>
            </a:pPr>
            <a:r>
              <a:rPr lang="en-US" altLang="en-US" sz="2800" b="1" dirty="0">
                <a:solidFill>
                  <a:schemeClr val="tx1"/>
                </a:solidFill>
                <a:latin typeface="Arial" panose="020B0604020202020204" pitchFamily="34" charset="0"/>
                <a:cs typeface="Arial" panose="020B0604020202020204" pitchFamily="34" charset="0"/>
              </a:rPr>
              <a:t>Adjusting pump/fan capacity</a:t>
            </a:r>
          </a:p>
          <a:p>
            <a:pPr marL="654050" indent="-514350">
              <a:lnSpc>
                <a:spcPct val="150000"/>
              </a:lnSpc>
              <a:buSzPct val="100000"/>
              <a:buFont typeface="+mj-lt"/>
              <a:buAutoNum type="arabicPeriod"/>
            </a:pPr>
            <a:r>
              <a:rPr lang="en-US" altLang="en-US" sz="2800" b="1" dirty="0">
                <a:solidFill>
                  <a:schemeClr val="tx1"/>
                </a:solidFill>
                <a:latin typeface="Arial" panose="020B0604020202020204" pitchFamily="34" charset="0"/>
                <a:cs typeface="Arial" panose="020B0604020202020204" pitchFamily="34" charset="0"/>
              </a:rPr>
              <a:t>Optimization of distribution systems</a:t>
            </a:r>
          </a:p>
          <a:p>
            <a:pPr marL="654050" indent="-514350" eaLnBrk="1" hangingPunct="1">
              <a:buSzPct val="100000"/>
              <a:buFont typeface="+mj-lt"/>
              <a:buAutoNum type="arabicPeriod"/>
            </a:pPr>
            <a:endParaRPr lang="en-US" altLang="en-US" sz="2800" b="1" dirty="0">
              <a:solidFill>
                <a:schemeClr val="tx1"/>
              </a:solidFill>
              <a:latin typeface="Arial" panose="020B0604020202020204" pitchFamily="34" charset="0"/>
              <a:cs typeface="Arial" panose="020B0604020202020204" pitchFamily="34" charset="0"/>
            </a:endParaRPr>
          </a:p>
        </p:txBody>
      </p:sp>
      <p:sp>
        <p:nvSpPr>
          <p:cNvPr id="95236" name="Slide Number Placeholder 3">
            <a:extLst>
              <a:ext uri="{FF2B5EF4-FFF2-40B4-BE49-F238E27FC236}">
                <a16:creationId xmlns:a16="http://schemas.microsoft.com/office/drawing/2014/main" id="{5E6A5DDC-0438-C673-FAFD-D2B2DD1F292F}"/>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D0EDAB57-9922-4CEA-80B3-C9E8C4D46905}" type="slidenum">
              <a:rPr lang="en-US" altLang="en-US" sz="1100" b="1">
                <a:solidFill>
                  <a:schemeClr val="bg1"/>
                </a:solidFill>
                <a:cs typeface="Arial" panose="020B0604020202020204" pitchFamily="34" charset="0"/>
              </a:rPr>
              <a:pPr algn="ctr" eaLnBrk="1" hangingPunct="1"/>
              <a:t>2</a:t>
            </a:fld>
            <a:endParaRPr lang="en-US" altLang="en-US" sz="1100" b="1">
              <a:solidFill>
                <a:schemeClr val="bg1"/>
              </a:solidFill>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nodeType="clickEffect">
                                  <p:stCondLst>
                                    <p:cond delay="0"/>
                                  </p:stCondLst>
                                  <p:childTnLst>
                                    <p:set>
                                      <p:cBhvr>
                                        <p:cTn id="10" dur="1" fill="hold">
                                          <p:stCondLst>
                                            <p:cond delay="0"/>
                                          </p:stCondLst>
                                        </p:cTn>
                                        <p:tgtEl>
                                          <p:spTgt spid="24579">
                                            <p:txEl>
                                              <p:pRg st="0" end="0"/>
                                            </p:txEl>
                                          </p:spTgt>
                                        </p:tgtEl>
                                        <p:attrNameLst>
                                          <p:attrName>style.visibility</p:attrName>
                                        </p:attrNameLst>
                                      </p:cBhvr>
                                      <p:to>
                                        <p:strVal val="visible"/>
                                      </p:to>
                                    </p:set>
                                    <p:animEffect transition="in" filter="wipe(left)">
                                      <p:cBhvr>
                                        <p:cTn id="11" dur="500"/>
                                        <p:tgtEl>
                                          <p:spTgt spid="24579">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24579">
                                            <p:txEl>
                                              <p:pRg st="1" end="1"/>
                                            </p:txEl>
                                          </p:spTgt>
                                        </p:tgtEl>
                                        <p:attrNameLst>
                                          <p:attrName>style.visibility</p:attrName>
                                        </p:attrNameLst>
                                      </p:cBhvr>
                                      <p:to>
                                        <p:strVal val="visible"/>
                                      </p:to>
                                    </p:set>
                                    <p:animEffect transition="in" filter="wipe(left)">
                                      <p:cBhvr>
                                        <p:cTn id="14" dur="500"/>
                                        <p:tgtEl>
                                          <p:spTgt spid="24579">
                                            <p:txEl>
                                              <p:pRg st="1" end="1"/>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wipe(left)">
                                      <p:cBhvr>
                                        <p:cTn id="17" dur="500"/>
                                        <p:tgtEl>
                                          <p:spTgt spid="245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4579">
                                            <p:txEl>
                                              <p:pRg st="3" end="3"/>
                                            </p:txEl>
                                          </p:spTgt>
                                        </p:tgtEl>
                                        <p:attrNameLst>
                                          <p:attrName>style.visibility</p:attrName>
                                        </p:attrNameLst>
                                      </p:cBhvr>
                                      <p:to>
                                        <p:strVal val="visible"/>
                                      </p:to>
                                    </p:set>
                                    <p:animEffect transition="in" filter="wipe(left)">
                                      <p:cBhvr>
                                        <p:cTn id="22" dur="500"/>
                                        <p:tgtEl>
                                          <p:spTgt spid="245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579">
                                            <p:txEl>
                                              <p:pRg st="4" end="4"/>
                                            </p:txEl>
                                          </p:spTgt>
                                        </p:tgtEl>
                                        <p:attrNameLst>
                                          <p:attrName>style.visibility</p:attrName>
                                        </p:attrNameLst>
                                      </p:cBhvr>
                                      <p:to>
                                        <p:strVal val="visible"/>
                                      </p:to>
                                    </p:set>
                                    <p:animEffect transition="in" filter="wipe(left)">
                                      <p:cBhvr>
                                        <p:cTn id="27" dur="5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Slide Number Placeholder 4">
            <a:extLst>
              <a:ext uri="{FF2B5EF4-FFF2-40B4-BE49-F238E27FC236}">
                <a16:creationId xmlns:a16="http://schemas.microsoft.com/office/drawing/2014/main" id="{804E56AA-4196-17F1-5BFE-8D0FFA250859}"/>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C7D9A8AE-E427-49CF-BE7E-570EF02CEA98}" type="slidenum">
              <a:rPr lang="en-US" altLang="en-US" sz="1100" b="1">
                <a:solidFill>
                  <a:schemeClr val="bg1"/>
                </a:solidFill>
              </a:rPr>
              <a:pPr algn="ctr" eaLnBrk="1" hangingPunct="1"/>
              <a:t>20</a:t>
            </a:fld>
            <a:endParaRPr lang="en-US" altLang="en-US" sz="1100" b="1">
              <a:solidFill>
                <a:schemeClr val="bg1"/>
              </a:solidFill>
            </a:endParaRPr>
          </a:p>
        </p:txBody>
      </p:sp>
      <p:sp>
        <p:nvSpPr>
          <p:cNvPr id="2" name="Rounded Rectangle 1"/>
          <p:cNvSpPr/>
          <p:nvPr/>
        </p:nvSpPr>
        <p:spPr>
          <a:xfrm>
            <a:off x="1843304" y="2820144"/>
            <a:ext cx="8510155"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981203" y="3028890"/>
            <a:ext cx="8234356" cy="954107"/>
          </a:xfrm>
          <a:prstGeom prst="rect">
            <a:avLst/>
          </a:prstGeom>
        </p:spPr>
        <p:txBody>
          <a:bodyPr wrap="square">
            <a:spAutoFit/>
          </a:bodyPr>
          <a:lstStyle/>
          <a:p>
            <a:pPr algn="ctr"/>
            <a:r>
              <a:rPr lang="en-US" altLang="en-US" sz="2800" b="1" dirty="0">
                <a:solidFill>
                  <a:schemeClr val="bg1"/>
                </a:solidFill>
                <a:latin typeface="Arial" panose="020B0604020202020204" pitchFamily="34" charset="0"/>
                <a:cs typeface="Arial" panose="020B0604020202020204" pitchFamily="34" charset="0"/>
              </a:rPr>
              <a:t>5. OPTIMIZING PIPELINE SYSTEMS AND ACCESSORIES </a:t>
            </a:r>
            <a:endParaRPr lang="en-US" sz="2800" b="1" dirty="0">
              <a:solidFill>
                <a:schemeClr val="bg1"/>
              </a:solidFill>
            </a:endParaRPr>
          </a:p>
        </p:txBody>
      </p:sp>
    </p:spTree>
    <p:extLst>
      <p:ext uri="{BB962C8B-B14F-4D97-AF65-F5344CB8AC3E}">
        <p14:creationId xmlns:p14="http://schemas.microsoft.com/office/powerpoint/2010/main" val="303204174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Content Placeholder 6">
            <a:extLst>
              <a:ext uri="{FF2B5EF4-FFF2-40B4-BE49-F238E27FC236}">
                <a16:creationId xmlns:a16="http://schemas.microsoft.com/office/drawing/2014/main" id="{78341742-5803-7651-ED15-B02390C3D28D}"/>
              </a:ext>
            </a:extLst>
          </p:cNvPr>
          <p:cNvSpPr>
            <a:spLocks noGrp="1"/>
          </p:cNvSpPr>
          <p:nvPr>
            <p:ph idx="4294967295"/>
          </p:nvPr>
        </p:nvSpPr>
        <p:spPr>
          <a:xfrm>
            <a:off x="1409700" y="1143000"/>
            <a:ext cx="9372600" cy="3429000"/>
          </a:xfrm>
          <a:prstGeom prst="rect">
            <a:avLst/>
          </a:prstGeom>
        </p:spPr>
        <p:txBody>
          <a:bodyPr/>
          <a:lstStyle/>
          <a:p>
            <a:pPr>
              <a:lnSpc>
                <a:spcPct val="90000"/>
              </a:lnSpc>
              <a:buClr>
                <a:schemeClr val="tx2"/>
              </a:buClr>
              <a:buSzPct val="66000"/>
            </a:pPr>
            <a:r>
              <a:rPr lang="en-GB" altLang="en-US" sz="2400" dirty="0">
                <a:solidFill>
                  <a:schemeClr val="tx1"/>
                </a:solidFill>
                <a:latin typeface="Arial" panose="020B0604020202020204" pitchFamily="34" charset="0"/>
                <a:cs typeface="Arial" panose="020B0604020202020204" pitchFamily="34" charset="0"/>
              </a:rPr>
              <a:t> Using properly sized pipes: </a:t>
            </a:r>
            <a:r>
              <a:rPr lang="en-US" altLang="en-US" dirty="0">
                <a:solidFill>
                  <a:schemeClr val="tx1"/>
                </a:solidFill>
                <a:latin typeface="Arial" panose="020B0604020202020204" pitchFamily="34" charset="0"/>
                <a:cs typeface="Arial" panose="020B0604020202020204" pitchFamily="34" charset="0"/>
              </a:rPr>
              <a:t>(</a:t>
            </a:r>
            <a:r>
              <a:rPr lang="el-GR" altLang="en-US" dirty="0">
                <a:solidFill>
                  <a:schemeClr val="tx1"/>
                </a:solidFill>
                <a:latin typeface="Arial" panose="020B0604020202020204" pitchFamily="34" charset="0"/>
                <a:cs typeface="Arial" panose="020B0604020202020204" pitchFamily="34" charset="0"/>
              </a:rPr>
              <a:t>Δ</a:t>
            </a:r>
            <a:r>
              <a:rPr lang="en-US" altLang="en-US" dirty="0">
                <a:solidFill>
                  <a:schemeClr val="tx1"/>
                </a:solidFill>
                <a:latin typeface="Arial" panose="020B0604020202020204" pitchFamily="34" charset="0"/>
                <a:cs typeface="Arial" panose="020B0604020202020204" pitchFamily="34" charset="0"/>
              </a:rPr>
              <a:t>P</a:t>
            </a:r>
            <a:r>
              <a:rPr lang="en-US" altLang="en-US" baseline="-25000" dirty="0">
                <a:solidFill>
                  <a:schemeClr val="tx1"/>
                </a:solidFill>
                <a:latin typeface="Arial" panose="020B0604020202020204" pitchFamily="34" charset="0"/>
                <a:cs typeface="Arial" panose="020B0604020202020204" pitchFamily="34" charset="0"/>
              </a:rPr>
              <a:t>1</a:t>
            </a:r>
            <a:r>
              <a:rPr lang="en-US" altLang="en-US" dirty="0">
                <a:solidFill>
                  <a:schemeClr val="tx1"/>
                </a:solidFill>
                <a:latin typeface="Arial" panose="020B0604020202020204" pitchFamily="34" charset="0"/>
                <a:cs typeface="Arial" panose="020B0604020202020204" pitchFamily="34" charset="0"/>
              </a:rPr>
              <a:t>/ </a:t>
            </a:r>
            <a:r>
              <a:rPr lang="el-GR" altLang="en-US" dirty="0">
                <a:solidFill>
                  <a:schemeClr val="tx1"/>
                </a:solidFill>
                <a:latin typeface="Arial" panose="020B0604020202020204" pitchFamily="34" charset="0"/>
                <a:cs typeface="Arial" panose="020B0604020202020204" pitchFamily="34" charset="0"/>
              </a:rPr>
              <a:t>Δ</a:t>
            </a:r>
            <a:r>
              <a:rPr lang="en-US" altLang="en-US" dirty="0">
                <a:solidFill>
                  <a:schemeClr val="tx1"/>
                </a:solidFill>
                <a:latin typeface="Arial" panose="020B0604020202020204" pitchFamily="34" charset="0"/>
                <a:cs typeface="Arial" panose="020B0604020202020204" pitchFamily="34" charset="0"/>
              </a:rPr>
              <a:t>P</a:t>
            </a:r>
            <a:r>
              <a:rPr lang="en-US" altLang="en-US" baseline="-25000" dirty="0">
                <a:solidFill>
                  <a:schemeClr val="tx1"/>
                </a:solidFill>
                <a:latin typeface="Arial" panose="020B0604020202020204" pitchFamily="34" charset="0"/>
                <a:cs typeface="Arial" panose="020B0604020202020204" pitchFamily="34" charset="0"/>
              </a:rPr>
              <a:t>2</a:t>
            </a:r>
            <a:r>
              <a:rPr lang="en-US" altLang="en-US" dirty="0">
                <a:solidFill>
                  <a:schemeClr val="tx1"/>
                </a:solidFill>
                <a:latin typeface="Arial" panose="020B0604020202020204" pitchFamily="34" charset="0"/>
                <a:cs typeface="Arial" panose="020B0604020202020204" pitchFamily="34" charset="0"/>
              </a:rPr>
              <a:t>) =(V</a:t>
            </a:r>
            <a:r>
              <a:rPr lang="en-US" altLang="en-US" baseline="-25000" dirty="0">
                <a:solidFill>
                  <a:schemeClr val="tx1"/>
                </a:solidFill>
                <a:latin typeface="Arial" panose="020B0604020202020204" pitchFamily="34" charset="0"/>
                <a:cs typeface="Arial" panose="020B0604020202020204" pitchFamily="34" charset="0"/>
              </a:rPr>
              <a:t>1</a:t>
            </a:r>
            <a:r>
              <a:rPr lang="en-US" altLang="en-US" dirty="0">
                <a:solidFill>
                  <a:schemeClr val="tx1"/>
                </a:solidFill>
                <a:latin typeface="Arial" panose="020B0604020202020204" pitchFamily="34" charset="0"/>
                <a:cs typeface="Arial" panose="020B0604020202020204" pitchFamily="34" charset="0"/>
              </a:rPr>
              <a:t>/V</a:t>
            </a:r>
            <a:r>
              <a:rPr lang="en-US" altLang="en-US" baseline="-25000" dirty="0">
                <a:solidFill>
                  <a:schemeClr val="tx1"/>
                </a:solidFill>
                <a:latin typeface="Arial" panose="020B0604020202020204" pitchFamily="34" charset="0"/>
                <a:cs typeface="Arial" panose="020B0604020202020204" pitchFamily="34" charset="0"/>
              </a:rPr>
              <a:t>2</a:t>
            </a:r>
            <a:r>
              <a:rPr lang="en-US" altLang="en-US" dirty="0">
                <a:solidFill>
                  <a:schemeClr val="tx1"/>
                </a:solidFill>
                <a:latin typeface="Arial" panose="020B0604020202020204" pitchFamily="34" charset="0"/>
                <a:cs typeface="Arial" panose="020B0604020202020204" pitchFamily="34" charset="0"/>
              </a:rPr>
              <a:t>)</a:t>
            </a:r>
            <a:r>
              <a:rPr lang="en-US" altLang="en-US" baseline="30000" dirty="0">
                <a:solidFill>
                  <a:schemeClr val="tx1"/>
                </a:solidFill>
                <a:latin typeface="Arial" panose="020B0604020202020204" pitchFamily="34" charset="0"/>
                <a:cs typeface="Arial" panose="020B0604020202020204" pitchFamily="34" charset="0"/>
              </a:rPr>
              <a:t>2</a:t>
            </a:r>
          </a:p>
          <a:p>
            <a:pPr>
              <a:lnSpc>
                <a:spcPct val="90000"/>
              </a:lnSpc>
              <a:buClr>
                <a:schemeClr val="tx2"/>
              </a:buClr>
              <a:buSzPct val="66000"/>
            </a:pPr>
            <a:r>
              <a:rPr lang="en-US" altLang="en-US" sz="2400" dirty="0">
                <a:solidFill>
                  <a:schemeClr val="tx1"/>
                </a:solidFill>
                <a:latin typeface="Arial" panose="020B0604020202020204" pitchFamily="34" charset="0"/>
                <a:cs typeface="Arial" panose="020B0604020202020204" pitchFamily="34" charset="0"/>
              </a:rPr>
              <a:t> Using straight sections instead of many bends.</a:t>
            </a:r>
          </a:p>
          <a:p>
            <a:pPr>
              <a:lnSpc>
                <a:spcPct val="90000"/>
              </a:lnSpc>
              <a:buClr>
                <a:schemeClr val="tx2"/>
              </a:buClr>
              <a:buSzPct val="66000"/>
            </a:pPr>
            <a:r>
              <a:rPr lang="en-US" altLang="en-US" sz="2400" dirty="0">
                <a:solidFill>
                  <a:schemeClr val="tx1"/>
                </a:solidFill>
                <a:latin typeface="Arial" panose="020B0604020202020204" pitchFamily="34" charset="0"/>
                <a:cs typeface="Arial" panose="020B0604020202020204" pitchFamily="34" charset="0"/>
              </a:rPr>
              <a:t> Using Y fittings instead of T fittings.</a:t>
            </a:r>
          </a:p>
          <a:p>
            <a:pPr>
              <a:lnSpc>
                <a:spcPct val="90000"/>
              </a:lnSpc>
              <a:buClr>
                <a:schemeClr val="tx2"/>
              </a:buClr>
              <a:buSzPct val="66000"/>
            </a:pPr>
            <a:r>
              <a:rPr lang="en-US" altLang="en-US" sz="2400" dirty="0">
                <a:solidFill>
                  <a:schemeClr val="tx1"/>
                </a:solidFill>
                <a:latin typeface="Arial" panose="020B0604020202020204" pitchFamily="34" charset="0"/>
                <a:cs typeface="Arial" panose="020B0604020202020204" pitchFamily="34" charset="0"/>
              </a:rPr>
              <a:t> Reducing elevation.</a:t>
            </a:r>
          </a:p>
          <a:p>
            <a:pPr>
              <a:lnSpc>
                <a:spcPct val="90000"/>
              </a:lnSpc>
              <a:buClr>
                <a:schemeClr val="tx2"/>
              </a:buClr>
              <a:buSzPct val="66000"/>
            </a:pPr>
            <a:r>
              <a:rPr lang="en-US" altLang="en-US" sz="2400" dirty="0">
                <a:solidFill>
                  <a:schemeClr val="tx1"/>
                </a:solidFill>
                <a:latin typeface="Arial" panose="020B0604020202020204" pitchFamily="34" charset="0"/>
                <a:cs typeface="Arial" panose="020B0604020202020204" pitchFamily="34" charset="0"/>
              </a:rPr>
              <a:t> Pay attention to suction head within allowable limits.</a:t>
            </a:r>
            <a:endParaRPr lang="en-GB" altLang="en-US" sz="2400" dirty="0">
              <a:solidFill>
                <a:schemeClr val="tx1"/>
              </a:solidFill>
              <a:latin typeface="Arial" panose="020B0604020202020204" pitchFamily="34" charset="0"/>
              <a:cs typeface="Arial" panose="020B0604020202020204" pitchFamily="34" charset="0"/>
            </a:endParaRPr>
          </a:p>
        </p:txBody>
      </p:sp>
      <p:sp>
        <p:nvSpPr>
          <p:cNvPr id="91140" name="Slide Number Placeholder 4">
            <a:extLst>
              <a:ext uri="{FF2B5EF4-FFF2-40B4-BE49-F238E27FC236}">
                <a16:creationId xmlns:a16="http://schemas.microsoft.com/office/drawing/2014/main" id="{2E1B637B-BEB6-EED0-978F-1982E9AD40A6}"/>
              </a:ext>
            </a:extLst>
          </p:cNvPr>
          <p:cNvSpPr txBox="1">
            <a:spLocks noGrp="1"/>
          </p:cNvSpPr>
          <p:nvPr/>
        </p:nvSpPr>
        <p:spPr bwMode="auto">
          <a:xfrm>
            <a:off x="5156201" y="6435725"/>
            <a:ext cx="2087579"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8A684A65-1211-48CE-AA76-157FE6FC326E}" type="slidenum">
              <a:rPr lang="en-US" altLang="en-US" sz="1100" b="1">
                <a:solidFill>
                  <a:schemeClr val="bg1"/>
                </a:solidFill>
                <a:cs typeface="Arial" panose="020B0604020202020204" pitchFamily="34" charset="0"/>
              </a:rPr>
              <a:pPr algn="ctr" eaLnBrk="1" hangingPunct="1"/>
              <a:t>21</a:t>
            </a:fld>
            <a:endParaRPr lang="en-US" altLang="en-US" sz="1100" b="1">
              <a:solidFill>
                <a:schemeClr val="bg1"/>
              </a:solidFill>
              <a:cs typeface="Arial" panose="020B0604020202020204" pitchFamily="34" charset="0"/>
            </a:endParaRPr>
          </a:p>
        </p:txBody>
      </p:sp>
      <p:sp>
        <p:nvSpPr>
          <p:cNvPr id="27650" name="Title 5">
            <a:extLst>
              <a:ext uri="{FF2B5EF4-FFF2-40B4-BE49-F238E27FC236}">
                <a16:creationId xmlns:a16="http://schemas.microsoft.com/office/drawing/2014/main" id="{319FBD86-0449-7DDB-A801-7F2FA53EA2DD}"/>
              </a:ext>
            </a:extLst>
          </p:cNvPr>
          <p:cNvSpPr>
            <a:spLocks/>
          </p:cNvSpPr>
          <p:nvPr/>
        </p:nvSpPr>
        <p:spPr bwMode="auto">
          <a:xfrm>
            <a:off x="0" y="381000"/>
            <a:ext cx="12192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500" b="1" dirty="0">
                <a:solidFill>
                  <a:schemeClr val="accent1">
                    <a:lumMod val="50000"/>
                  </a:schemeClr>
                </a:solidFill>
                <a:cs typeface="Arial" panose="020B0604020202020204" pitchFamily="34" charset="0"/>
              </a:rPr>
              <a:t>OPTIMIZING PIPELINE SYSTEMS AND ACCESSORIES </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Content Placeholder 6">
            <a:extLst>
              <a:ext uri="{FF2B5EF4-FFF2-40B4-BE49-F238E27FC236}">
                <a16:creationId xmlns:a16="http://schemas.microsoft.com/office/drawing/2014/main" id="{78341742-5803-7651-ED15-B02390C3D28D}"/>
              </a:ext>
            </a:extLst>
          </p:cNvPr>
          <p:cNvSpPr>
            <a:spLocks noGrp="1"/>
          </p:cNvSpPr>
          <p:nvPr>
            <p:ph idx="4294967295"/>
          </p:nvPr>
        </p:nvSpPr>
        <p:spPr>
          <a:xfrm>
            <a:off x="1905000" y="1371600"/>
            <a:ext cx="10287000" cy="4856163"/>
          </a:xfrm>
          <a:prstGeom prst="rect">
            <a:avLst/>
          </a:prstGeom>
        </p:spPr>
        <p:txBody>
          <a:bodyPr/>
          <a:lstStyle/>
          <a:p>
            <a:pPr eaLnBrk="1" hangingPunct="1">
              <a:lnSpc>
                <a:spcPct val="90000"/>
              </a:lnSpc>
              <a:buClr>
                <a:schemeClr val="tx2"/>
              </a:buClr>
              <a:buSzPct val="66000"/>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 A centrifugal fan system, including a separator and cyclone, operating in a tobacco plant.</a:t>
            </a:r>
            <a:endParaRPr lang="vi-VN" altLang="en-US" sz="2400" dirty="0">
              <a:solidFill>
                <a:schemeClr val="tx1"/>
              </a:solidFill>
              <a:latin typeface="Arial" panose="020B0604020202020204" pitchFamily="34" charset="0"/>
              <a:cs typeface="Arial" panose="020B0604020202020204" pitchFamily="34" charset="0"/>
            </a:endParaRPr>
          </a:p>
          <a:p>
            <a:pPr eaLnBrk="1" hangingPunct="1">
              <a:lnSpc>
                <a:spcPct val="90000"/>
              </a:lnSpc>
              <a:buClr>
                <a:schemeClr val="tx2"/>
              </a:buClr>
              <a:buSzPct val="66000"/>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 A damper is installed at the inlet of the fan, downstream of the cyclone</a:t>
            </a:r>
            <a:endParaRPr lang="vi-VN" altLang="en-US" sz="2400" dirty="0">
              <a:solidFill>
                <a:schemeClr val="tx1"/>
              </a:solidFill>
              <a:latin typeface="Arial" panose="020B0604020202020204" pitchFamily="34" charset="0"/>
              <a:cs typeface="Arial" panose="020B0604020202020204" pitchFamily="34" charset="0"/>
            </a:endParaRPr>
          </a:p>
          <a:p>
            <a:pPr eaLnBrk="1" hangingPunct="1">
              <a:lnSpc>
                <a:spcPct val="90000"/>
              </a:lnSpc>
              <a:buClr>
                <a:schemeClr val="tx2"/>
              </a:buClr>
              <a:buSzPct val="66000"/>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The pressure loss across the damper has been determined to be approximately 30 mmH2O.</a:t>
            </a:r>
            <a:endParaRPr lang="vi-VN" altLang="en-US" sz="2400" dirty="0">
              <a:solidFill>
                <a:schemeClr val="tx1"/>
              </a:solidFill>
              <a:latin typeface="Arial" panose="020B0604020202020204" pitchFamily="34" charset="0"/>
              <a:cs typeface="Arial" panose="020B0604020202020204" pitchFamily="34" charset="0"/>
            </a:endParaRPr>
          </a:p>
        </p:txBody>
      </p:sp>
      <p:sp>
        <p:nvSpPr>
          <p:cNvPr id="91140" name="Slide Number Placeholder 4">
            <a:extLst>
              <a:ext uri="{FF2B5EF4-FFF2-40B4-BE49-F238E27FC236}">
                <a16:creationId xmlns:a16="http://schemas.microsoft.com/office/drawing/2014/main" id="{2E1B637B-BEB6-EED0-978F-1982E9AD40A6}"/>
              </a:ext>
            </a:extLst>
          </p:cNvPr>
          <p:cNvSpPr txBox="1">
            <a:spLocks noGrp="1"/>
          </p:cNvSpPr>
          <p:nvPr/>
        </p:nvSpPr>
        <p:spPr bwMode="auto">
          <a:xfrm>
            <a:off x="5156201" y="6435725"/>
            <a:ext cx="2087579"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8A684A65-1211-48CE-AA76-157FE6FC326E}" type="slidenum">
              <a:rPr lang="en-US" altLang="en-US" sz="1100" b="1">
                <a:solidFill>
                  <a:schemeClr val="bg1"/>
                </a:solidFill>
                <a:cs typeface="Arial" panose="020B0604020202020204" pitchFamily="34" charset="0"/>
              </a:rPr>
              <a:pPr algn="ctr" eaLnBrk="1" hangingPunct="1"/>
              <a:t>22</a:t>
            </a:fld>
            <a:endParaRPr lang="en-US" altLang="en-US" sz="1100" b="1">
              <a:solidFill>
                <a:schemeClr val="bg1"/>
              </a:solidFill>
              <a:cs typeface="Arial" panose="020B0604020202020204" pitchFamily="34" charset="0"/>
            </a:endParaRPr>
          </a:p>
        </p:txBody>
      </p:sp>
      <p:sp>
        <p:nvSpPr>
          <p:cNvPr id="27650" name="Title 5">
            <a:extLst>
              <a:ext uri="{FF2B5EF4-FFF2-40B4-BE49-F238E27FC236}">
                <a16:creationId xmlns:a16="http://schemas.microsoft.com/office/drawing/2014/main" id="{319FBD86-0449-7DDB-A801-7F2FA53EA2DD}"/>
              </a:ext>
            </a:extLst>
          </p:cNvPr>
          <p:cNvSpPr>
            <a:spLocks/>
          </p:cNvSpPr>
          <p:nvPr/>
        </p:nvSpPr>
        <p:spPr bwMode="auto">
          <a:xfrm>
            <a:off x="-234529" y="277979"/>
            <a:ext cx="12192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dirty="0">
                <a:solidFill>
                  <a:schemeClr val="accent1">
                    <a:lumMod val="50000"/>
                  </a:schemeClr>
                </a:solidFill>
                <a:cs typeface="Arial" panose="020B0604020202020204" pitchFamily="34" charset="0"/>
              </a:rPr>
              <a:t>Example </a:t>
            </a:r>
          </a:p>
        </p:txBody>
      </p:sp>
      <p:pic>
        <p:nvPicPr>
          <p:cNvPr id="3" name="Picture 2">
            <a:extLst>
              <a:ext uri="{FF2B5EF4-FFF2-40B4-BE49-F238E27FC236}">
                <a16:creationId xmlns:a16="http://schemas.microsoft.com/office/drawing/2014/main" id="{20746FFB-90FE-A53F-648F-93533092DB8A}"/>
              </a:ext>
            </a:extLst>
          </p:cNvPr>
          <p:cNvPicPr>
            <a:picLocks noChangeAspect="1"/>
          </p:cNvPicPr>
          <p:nvPr/>
        </p:nvPicPr>
        <p:blipFill>
          <a:blip r:embed="rId4"/>
          <a:stretch>
            <a:fillRect/>
          </a:stretch>
        </p:blipFill>
        <p:spPr>
          <a:xfrm>
            <a:off x="1524000" y="3429000"/>
            <a:ext cx="8105775" cy="2752725"/>
          </a:xfrm>
          <a:prstGeom prst="rect">
            <a:avLst/>
          </a:prstGeom>
        </p:spPr>
      </p:pic>
      <p:sp>
        <p:nvSpPr>
          <p:cNvPr id="4" name="Rectangle 3">
            <a:extLst>
              <a:ext uri="{FF2B5EF4-FFF2-40B4-BE49-F238E27FC236}">
                <a16:creationId xmlns:a16="http://schemas.microsoft.com/office/drawing/2014/main" id="{8FBFB03F-A96C-A50F-E817-361987C16D3D}"/>
              </a:ext>
            </a:extLst>
          </p:cNvPr>
          <p:cNvSpPr/>
          <p:nvPr/>
        </p:nvSpPr>
        <p:spPr>
          <a:xfrm>
            <a:off x="1752600" y="5545494"/>
            <a:ext cx="809625" cy="38100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Air panel filter</a:t>
            </a:r>
          </a:p>
        </p:txBody>
      </p:sp>
      <p:sp>
        <p:nvSpPr>
          <p:cNvPr id="5" name="Rectangle 4">
            <a:extLst>
              <a:ext uri="{FF2B5EF4-FFF2-40B4-BE49-F238E27FC236}">
                <a16:creationId xmlns:a16="http://schemas.microsoft.com/office/drawing/2014/main" id="{EE9A0870-3D4F-594B-BF09-4EC6E0EA1625}"/>
              </a:ext>
            </a:extLst>
          </p:cNvPr>
          <p:cNvSpPr/>
          <p:nvPr/>
        </p:nvSpPr>
        <p:spPr>
          <a:xfrm>
            <a:off x="2362200" y="5151179"/>
            <a:ext cx="990600"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-85 mmWC</a:t>
            </a:r>
          </a:p>
        </p:txBody>
      </p:sp>
      <p:sp>
        <p:nvSpPr>
          <p:cNvPr id="6" name="Rectangle 5">
            <a:extLst>
              <a:ext uri="{FF2B5EF4-FFF2-40B4-BE49-F238E27FC236}">
                <a16:creationId xmlns:a16="http://schemas.microsoft.com/office/drawing/2014/main" id="{2AC729A8-9847-5CDD-1C94-012C6E29E013}"/>
              </a:ext>
            </a:extLst>
          </p:cNvPr>
          <p:cNvSpPr/>
          <p:nvPr/>
        </p:nvSpPr>
        <p:spPr>
          <a:xfrm>
            <a:off x="2515572" y="4800600"/>
            <a:ext cx="866775"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Separator unit</a:t>
            </a:r>
          </a:p>
        </p:txBody>
      </p:sp>
      <p:sp>
        <p:nvSpPr>
          <p:cNvPr id="10" name="Rectangle 9">
            <a:extLst>
              <a:ext uri="{FF2B5EF4-FFF2-40B4-BE49-F238E27FC236}">
                <a16:creationId xmlns:a16="http://schemas.microsoft.com/office/drawing/2014/main" id="{3812276C-BB0E-D11A-8681-C129EB29B720}"/>
              </a:ext>
            </a:extLst>
          </p:cNvPr>
          <p:cNvSpPr/>
          <p:nvPr/>
        </p:nvSpPr>
        <p:spPr>
          <a:xfrm>
            <a:off x="3568084" y="4806820"/>
            <a:ext cx="866775"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Cyclon</a:t>
            </a:r>
          </a:p>
        </p:txBody>
      </p:sp>
      <p:sp>
        <p:nvSpPr>
          <p:cNvPr id="7" name="Rectangle 6">
            <a:extLst>
              <a:ext uri="{FF2B5EF4-FFF2-40B4-BE49-F238E27FC236}">
                <a16:creationId xmlns:a16="http://schemas.microsoft.com/office/drawing/2014/main" id="{6AB48A07-CC73-2E57-ED1E-B33FBFB5F066}"/>
              </a:ext>
            </a:extLst>
          </p:cNvPr>
          <p:cNvSpPr/>
          <p:nvPr/>
        </p:nvSpPr>
        <p:spPr>
          <a:xfrm>
            <a:off x="4343400" y="4939684"/>
            <a:ext cx="685800" cy="489663"/>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Damper closed 20%</a:t>
            </a:r>
          </a:p>
        </p:txBody>
      </p:sp>
      <p:sp>
        <p:nvSpPr>
          <p:cNvPr id="12" name="Rectangle 11">
            <a:extLst>
              <a:ext uri="{FF2B5EF4-FFF2-40B4-BE49-F238E27FC236}">
                <a16:creationId xmlns:a16="http://schemas.microsoft.com/office/drawing/2014/main" id="{35252D44-FABD-4799-6ACF-82CA60331200}"/>
              </a:ext>
            </a:extLst>
          </p:cNvPr>
          <p:cNvSpPr/>
          <p:nvPr/>
        </p:nvSpPr>
        <p:spPr>
          <a:xfrm>
            <a:off x="4686300" y="4615636"/>
            <a:ext cx="990600"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-340 mmWC</a:t>
            </a:r>
          </a:p>
        </p:txBody>
      </p:sp>
      <p:sp>
        <p:nvSpPr>
          <p:cNvPr id="13" name="Rectangle 12">
            <a:extLst>
              <a:ext uri="{FF2B5EF4-FFF2-40B4-BE49-F238E27FC236}">
                <a16:creationId xmlns:a16="http://schemas.microsoft.com/office/drawing/2014/main" id="{FA613C34-8684-D150-A8BA-95F63EB9810C}"/>
              </a:ext>
            </a:extLst>
          </p:cNvPr>
          <p:cNvSpPr/>
          <p:nvPr/>
        </p:nvSpPr>
        <p:spPr>
          <a:xfrm>
            <a:off x="4267200" y="3733801"/>
            <a:ext cx="609600" cy="359134"/>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-310 </a:t>
            </a:r>
          </a:p>
          <a:p>
            <a:pPr algn="ctr"/>
            <a:r>
              <a:rPr lang="en-US" sz="1050" dirty="0" err="1">
                <a:latin typeface="Arial" panose="020B0604020202020204" pitchFamily="34" charset="0"/>
                <a:cs typeface="Arial" panose="020B0604020202020204" pitchFamily="34" charset="0"/>
              </a:rPr>
              <a:t>mmWC</a:t>
            </a:r>
            <a:endParaRPr lang="en-US" sz="1050"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18AFF863-15E8-D678-292F-56DB3A161B02}"/>
              </a:ext>
            </a:extLst>
          </p:cNvPr>
          <p:cNvSpPr/>
          <p:nvPr/>
        </p:nvSpPr>
        <p:spPr>
          <a:xfrm>
            <a:off x="4724400" y="3687763"/>
            <a:ext cx="876300" cy="177273"/>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85 </a:t>
            </a:r>
            <a:r>
              <a:rPr lang="en-US" sz="1050" dirty="0" err="1">
                <a:latin typeface="Arial" panose="020B0604020202020204" pitchFamily="34" charset="0"/>
                <a:cs typeface="Arial" panose="020B0604020202020204" pitchFamily="34" charset="0"/>
              </a:rPr>
              <a:t>mmWC</a:t>
            </a:r>
            <a:endParaRPr lang="en-US" sz="105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529F0C4-C4E1-9C0E-14A6-0216A4A54086}"/>
              </a:ext>
            </a:extLst>
          </p:cNvPr>
          <p:cNvSpPr/>
          <p:nvPr/>
        </p:nvSpPr>
        <p:spPr>
          <a:xfrm rot="16200000">
            <a:off x="5637102" y="3979947"/>
            <a:ext cx="448738"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latin typeface="Arial" panose="020B0604020202020204" pitchFamily="34" charset="0"/>
                <a:cs typeface="Arial" panose="020B0604020202020204" pitchFamily="34" charset="0"/>
              </a:rPr>
              <a:t>Bag filter</a:t>
            </a:r>
          </a:p>
        </p:txBody>
      </p:sp>
      <p:pic>
        <p:nvPicPr>
          <p:cNvPr id="2" name="Picture 1"/>
          <p:cNvPicPr>
            <a:picLocks noChangeAspect="1"/>
          </p:cNvPicPr>
          <p:nvPr/>
        </p:nvPicPr>
        <p:blipFill>
          <a:blip r:embed="rId5"/>
          <a:stretch>
            <a:fillRect/>
          </a:stretch>
        </p:blipFill>
        <p:spPr>
          <a:xfrm>
            <a:off x="5769430" y="4343400"/>
            <a:ext cx="174170" cy="152400"/>
          </a:xfrm>
          <a:prstGeom prst="rect">
            <a:avLst/>
          </a:prstGeom>
        </p:spPr>
      </p:pic>
      <p:sp>
        <p:nvSpPr>
          <p:cNvPr id="9" name="Rectangle 8"/>
          <p:cNvSpPr/>
          <p:nvPr/>
        </p:nvSpPr>
        <p:spPr>
          <a:xfrm>
            <a:off x="7620000" y="3635898"/>
            <a:ext cx="1066800" cy="258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Air valve</a:t>
            </a:r>
          </a:p>
        </p:txBody>
      </p:sp>
    </p:spTree>
    <p:extLst>
      <p:ext uri="{BB962C8B-B14F-4D97-AF65-F5344CB8AC3E}">
        <p14:creationId xmlns:p14="http://schemas.microsoft.com/office/powerpoint/2010/main" val="639238859"/>
      </p:ext>
    </p:extLst>
  </p:cSld>
  <p:clrMapOvr>
    <a:masterClrMapping/>
  </p:clrMapOvr>
  <p:transition/>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Content Placeholder 6">
            <a:extLst>
              <a:ext uri="{FF2B5EF4-FFF2-40B4-BE49-F238E27FC236}">
                <a16:creationId xmlns:a16="http://schemas.microsoft.com/office/drawing/2014/main" id="{78341742-5803-7651-ED15-B02390C3D28D}"/>
              </a:ext>
            </a:extLst>
          </p:cNvPr>
          <p:cNvSpPr>
            <a:spLocks noGrp="1"/>
          </p:cNvSpPr>
          <p:nvPr>
            <p:ph idx="4294967295"/>
          </p:nvPr>
        </p:nvSpPr>
        <p:spPr>
          <a:xfrm>
            <a:off x="533400" y="1214543"/>
            <a:ext cx="10031412" cy="4525963"/>
          </a:xfrm>
          <a:prstGeom prst="rect">
            <a:avLst/>
          </a:prstGeom>
        </p:spPr>
        <p:txBody>
          <a:bodyPr/>
          <a:lstStyle/>
          <a:p>
            <a:pPr marL="0" indent="0" eaLnBrk="1" hangingPunct="1">
              <a:lnSpc>
                <a:spcPct val="150000"/>
              </a:lnSpc>
              <a:buClr>
                <a:schemeClr val="tx2"/>
              </a:buClr>
              <a:buSzPct val="66000"/>
              <a:buNone/>
            </a:pPr>
            <a:r>
              <a:rPr lang="vi-VN" altLang="en-US" sz="2400" b="1" dirty="0">
                <a:solidFill>
                  <a:schemeClr val="tx1"/>
                </a:solidFill>
                <a:latin typeface="Arial" panose="020B0604020202020204" pitchFamily="34" charset="0"/>
                <a:cs typeface="Arial" panose="020B0604020202020204" pitchFamily="34" charset="0"/>
              </a:rPr>
              <a:t>Solution:</a:t>
            </a:r>
          </a:p>
          <a:p>
            <a:pPr>
              <a:lnSpc>
                <a:spcPct val="150000"/>
              </a:lnSpc>
              <a:buClr>
                <a:schemeClr val="accent1">
                  <a:lumMod val="50000"/>
                </a:schemeClr>
              </a:buClr>
              <a:buSzPct val="100000"/>
            </a:pPr>
            <a:r>
              <a:rPr lang="en-US" altLang="en-US" sz="2400" dirty="0">
                <a:solidFill>
                  <a:schemeClr val="tx1"/>
                </a:solidFill>
                <a:latin typeface="Arial" panose="020B0604020202020204" pitchFamily="34" charset="0"/>
                <a:cs typeface="Arial" panose="020B0604020202020204" pitchFamily="34" charset="0"/>
              </a:rPr>
              <a:t>Install a variable frequency drive for the fan</a:t>
            </a:r>
            <a:endParaRPr lang="vi-VN" altLang="en-US" sz="2400" dirty="0">
              <a:solidFill>
                <a:schemeClr val="tx1"/>
              </a:solidFill>
              <a:latin typeface="Arial" panose="020B0604020202020204" pitchFamily="34" charset="0"/>
              <a:cs typeface="Arial" panose="020B0604020202020204" pitchFamily="34" charset="0"/>
            </a:endParaRPr>
          </a:p>
          <a:p>
            <a:pPr>
              <a:lnSpc>
                <a:spcPct val="150000"/>
              </a:lnSpc>
              <a:buClr>
                <a:schemeClr val="accent1">
                  <a:lumMod val="50000"/>
                </a:schemeClr>
              </a:buClr>
              <a:buSzPct val="100000"/>
            </a:pPr>
            <a:r>
              <a:rPr lang="vi-VN" altLang="en-US" sz="2400" dirty="0">
                <a:solidFill>
                  <a:schemeClr val="tx1"/>
                </a:solidFill>
                <a:latin typeface="Arial" panose="020B0604020202020204" pitchFamily="34" charset="0"/>
                <a:cs typeface="Arial" panose="020B0604020202020204" pitchFamily="34" charset="0"/>
              </a:rPr>
              <a:t>Fully open the damper</a:t>
            </a:r>
          </a:p>
          <a:p>
            <a:pPr>
              <a:lnSpc>
                <a:spcPct val="150000"/>
              </a:lnSpc>
              <a:buClr>
                <a:schemeClr val="accent1">
                  <a:lumMod val="50000"/>
                </a:schemeClr>
              </a:buClr>
              <a:buSzPct val="100000"/>
            </a:pPr>
            <a:r>
              <a:rPr lang="en-US" altLang="en-US" sz="2400" dirty="0">
                <a:solidFill>
                  <a:schemeClr val="tx1"/>
                </a:solidFill>
                <a:latin typeface="Arial" panose="020B0604020202020204" pitchFamily="34" charset="0"/>
                <a:cs typeface="Arial" panose="020B0604020202020204" pitchFamily="34" charset="0"/>
              </a:rPr>
              <a:t>Adjust the variable frequency drive to reduce the fan speed to meet the required operating conditions.</a:t>
            </a:r>
            <a:endParaRPr lang="vi-VN" altLang="en-US" sz="2400" dirty="0">
              <a:solidFill>
                <a:schemeClr val="tx1"/>
              </a:solidFill>
              <a:latin typeface="Arial" panose="020B0604020202020204" pitchFamily="34" charset="0"/>
              <a:cs typeface="Arial" panose="020B0604020202020204" pitchFamily="34" charset="0"/>
            </a:endParaRPr>
          </a:p>
        </p:txBody>
      </p:sp>
      <p:sp>
        <p:nvSpPr>
          <p:cNvPr id="27650" name="Title 5">
            <a:extLst>
              <a:ext uri="{FF2B5EF4-FFF2-40B4-BE49-F238E27FC236}">
                <a16:creationId xmlns:a16="http://schemas.microsoft.com/office/drawing/2014/main" id="{319FBD86-0449-7DDB-A801-7F2FA53EA2DD}"/>
              </a:ext>
            </a:extLst>
          </p:cNvPr>
          <p:cNvSpPr>
            <a:spLocks/>
          </p:cNvSpPr>
          <p:nvPr/>
        </p:nvSpPr>
        <p:spPr bwMode="auto">
          <a:xfrm>
            <a:off x="-34119" y="-152400"/>
            <a:ext cx="12192000" cy="67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dirty="0">
                <a:solidFill>
                  <a:schemeClr val="accent1">
                    <a:lumMod val="50000"/>
                  </a:schemeClr>
                </a:solidFill>
                <a:cs typeface="Arial" panose="020B0604020202020204" pitchFamily="34" charset="0"/>
              </a:rPr>
              <a:t> </a:t>
            </a:r>
            <a:br>
              <a:rPr lang="en-US" altLang="en-US" sz="2800" b="1" dirty="0">
                <a:solidFill>
                  <a:schemeClr val="accent1">
                    <a:lumMod val="50000"/>
                  </a:schemeClr>
                </a:solidFill>
                <a:cs typeface="Arial" panose="020B0604020202020204" pitchFamily="34" charset="0"/>
              </a:rPr>
            </a:br>
            <a:r>
              <a:rPr lang="en-US" altLang="en-US" sz="2800" b="1" dirty="0">
                <a:solidFill>
                  <a:schemeClr val="accent1">
                    <a:lumMod val="50000"/>
                  </a:schemeClr>
                </a:solidFill>
                <a:cs typeface="Arial" panose="020B0604020202020204" pitchFamily="34" charset="0"/>
              </a:rPr>
              <a:t>Example</a:t>
            </a:r>
          </a:p>
        </p:txBody>
      </p:sp>
    </p:spTree>
    <p:extLst>
      <p:ext uri="{BB962C8B-B14F-4D97-AF65-F5344CB8AC3E}">
        <p14:creationId xmlns:p14="http://schemas.microsoft.com/office/powerpoint/2010/main" val="202770938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Slide Number Placeholder 4">
            <a:extLst>
              <a:ext uri="{FF2B5EF4-FFF2-40B4-BE49-F238E27FC236}">
                <a16:creationId xmlns:a16="http://schemas.microsoft.com/office/drawing/2014/main" id="{2E1B637B-BEB6-EED0-978F-1982E9AD40A6}"/>
              </a:ext>
            </a:extLst>
          </p:cNvPr>
          <p:cNvSpPr txBox="1">
            <a:spLocks noGrp="1"/>
          </p:cNvSpPr>
          <p:nvPr/>
        </p:nvSpPr>
        <p:spPr bwMode="auto">
          <a:xfrm>
            <a:off x="5156201" y="6435725"/>
            <a:ext cx="2087579"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8A684A65-1211-48CE-AA76-157FE6FC326E}" type="slidenum">
              <a:rPr lang="en-US" altLang="en-US" sz="1100" b="1">
                <a:solidFill>
                  <a:schemeClr val="bg1"/>
                </a:solidFill>
                <a:cs typeface="Arial" panose="020B0604020202020204" pitchFamily="34" charset="0"/>
              </a:rPr>
              <a:pPr algn="ctr" eaLnBrk="1" hangingPunct="1"/>
              <a:t>24</a:t>
            </a:fld>
            <a:endParaRPr lang="en-US" altLang="en-US" sz="1100" b="1">
              <a:solidFill>
                <a:schemeClr val="bg1"/>
              </a:solidFill>
              <a:cs typeface="Arial" panose="020B0604020202020204" pitchFamily="34" charset="0"/>
            </a:endParaRPr>
          </a:p>
        </p:txBody>
      </p:sp>
      <p:sp>
        <p:nvSpPr>
          <p:cNvPr id="27650" name="Title 5">
            <a:extLst>
              <a:ext uri="{FF2B5EF4-FFF2-40B4-BE49-F238E27FC236}">
                <a16:creationId xmlns:a16="http://schemas.microsoft.com/office/drawing/2014/main" id="{319FBD86-0449-7DDB-A801-7F2FA53EA2DD}"/>
              </a:ext>
            </a:extLst>
          </p:cNvPr>
          <p:cNvSpPr>
            <a:spLocks/>
          </p:cNvSpPr>
          <p:nvPr/>
        </p:nvSpPr>
        <p:spPr bwMode="auto">
          <a:xfrm>
            <a:off x="0" y="304800"/>
            <a:ext cx="12192000" cy="67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dirty="0">
                <a:solidFill>
                  <a:schemeClr val="accent1">
                    <a:lumMod val="50000"/>
                  </a:schemeClr>
                </a:solidFill>
                <a:cs typeface="Arial" panose="020B0604020202020204" pitchFamily="34" charset="0"/>
              </a:rPr>
              <a:t> Example</a:t>
            </a:r>
          </a:p>
        </p:txBody>
      </p:sp>
      <p:graphicFrame>
        <p:nvGraphicFramePr>
          <p:cNvPr id="2" name="Table 1">
            <a:extLst>
              <a:ext uri="{FF2B5EF4-FFF2-40B4-BE49-F238E27FC236}">
                <a16:creationId xmlns:a16="http://schemas.microsoft.com/office/drawing/2014/main" id="{1914C382-BF0B-308A-60EE-9756DE433E8D}"/>
              </a:ext>
            </a:extLst>
          </p:cNvPr>
          <p:cNvGraphicFramePr>
            <a:graphicFrameLocks noGrp="1"/>
          </p:cNvGraphicFramePr>
          <p:nvPr>
            <p:extLst>
              <p:ext uri="{D42A27DB-BD31-4B8C-83A1-F6EECF244321}">
                <p14:modId xmlns:p14="http://schemas.microsoft.com/office/powerpoint/2010/main" val="3904390970"/>
              </p:ext>
            </p:extLst>
          </p:nvPr>
        </p:nvGraphicFramePr>
        <p:xfrm>
          <a:off x="381000" y="1371600"/>
          <a:ext cx="11506200" cy="4724398"/>
        </p:xfrm>
        <a:graphic>
          <a:graphicData uri="http://schemas.openxmlformats.org/drawingml/2006/table">
            <a:tbl>
              <a:tblPr firstRow="1" firstCol="1" lastRow="1" lastCol="1" bandRow="1" bandCol="1">
                <a:tableStyleId>{5940675A-B579-460E-94D1-54222C63F5DA}</a:tableStyleId>
              </a:tblPr>
              <a:tblGrid>
                <a:gridCol w="4915448">
                  <a:extLst>
                    <a:ext uri="{9D8B030D-6E8A-4147-A177-3AD203B41FA5}">
                      <a16:colId xmlns:a16="http://schemas.microsoft.com/office/drawing/2014/main" val="4083178755"/>
                    </a:ext>
                  </a:extLst>
                </a:gridCol>
                <a:gridCol w="2761488">
                  <a:extLst>
                    <a:ext uri="{9D8B030D-6E8A-4147-A177-3AD203B41FA5}">
                      <a16:colId xmlns:a16="http://schemas.microsoft.com/office/drawing/2014/main" val="433703928"/>
                    </a:ext>
                  </a:extLst>
                </a:gridCol>
                <a:gridCol w="2013585">
                  <a:extLst>
                    <a:ext uri="{9D8B030D-6E8A-4147-A177-3AD203B41FA5}">
                      <a16:colId xmlns:a16="http://schemas.microsoft.com/office/drawing/2014/main" val="1843712446"/>
                    </a:ext>
                  </a:extLst>
                </a:gridCol>
                <a:gridCol w="1815679">
                  <a:extLst>
                    <a:ext uri="{9D8B030D-6E8A-4147-A177-3AD203B41FA5}">
                      <a16:colId xmlns:a16="http://schemas.microsoft.com/office/drawing/2014/main" val="1228525376"/>
                    </a:ext>
                  </a:extLst>
                </a:gridCol>
              </a:tblGrid>
              <a:tr h="424291">
                <a:tc>
                  <a:txBody>
                    <a:bodyPr/>
                    <a:lstStyle/>
                    <a:p>
                      <a:pPr marL="36195" marR="36195" algn="ctr">
                        <a:lnSpc>
                          <a:spcPct val="115000"/>
                        </a:lnSpc>
                        <a:spcBef>
                          <a:spcPts val="300"/>
                        </a:spcBef>
                        <a:spcAft>
                          <a:spcPts val="300"/>
                        </a:spcAft>
                      </a:pPr>
                      <a:r>
                        <a:rPr lang="en-US" sz="2400" b="1" dirty="0">
                          <a:effectLst/>
                        </a:rPr>
                        <a:t>Description</a:t>
                      </a:r>
                      <a:endParaRPr lang="vi-VN" sz="2400" b="1"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b="1" dirty="0">
                          <a:effectLst/>
                        </a:rPr>
                        <a:t>Measurement unit</a:t>
                      </a:r>
                      <a:endParaRPr lang="vi-VN" sz="2400" b="1"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b="1" spc="-5" dirty="0">
                          <a:effectLst/>
                        </a:rPr>
                        <a:t>Formula</a:t>
                      </a:r>
                      <a:endParaRPr lang="vi-VN" sz="2400" b="1"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b="1" spc="-5" dirty="0">
                          <a:effectLst/>
                        </a:rPr>
                        <a:t>Value</a:t>
                      </a:r>
                      <a:endParaRPr lang="vi-VN" sz="2400" b="1"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2881850009"/>
                  </a:ext>
                </a:extLst>
              </a:tr>
              <a:tr h="424291">
                <a:tc>
                  <a:txBody>
                    <a:bodyPr/>
                    <a:lstStyle/>
                    <a:p>
                      <a:pPr marL="36195" marR="36195" algn="just">
                        <a:lnSpc>
                          <a:spcPct val="115000"/>
                        </a:lnSpc>
                        <a:spcBef>
                          <a:spcPts val="300"/>
                        </a:spcBef>
                        <a:spcAft>
                          <a:spcPts val="300"/>
                        </a:spcAft>
                      </a:pPr>
                      <a:r>
                        <a:rPr lang="en-US" sz="2400" dirty="0">
                          <a:effectLst/>
                        </a:rPr>
                        <a:t>Total static pressure</a:t>
                      </a:r>
                      <a:endParaRPr lang="vi-VN" sz="24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mm</a:t>
                      </a:r>
                      <a:r>
                        <a:rPr lang="en-US" sz="2400" spc="-5">
                          <a:effectLst/>
                        </a:rPr>
                        <a:t>H</a:t>
                      </a:r>
                      <a:r>
                        <a:rPr lang="en-US" sz="1100">
                          <a:effectLst/>
                        </a:rPr>
                        <a:t>2</a:t>
                      </a:r>
                      <a:r>
                        <a:rPr lang="en-US" sz="2400">
                          <a:effectLst/>
                        </a:rPr>
                        <a:t>O</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A</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395</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819115539"/>
                  </a:ext>
                </a:extLst>
              </a:tr>
              <a:tr h="424291">
                <a:tc>
                  <a:txBody>
                    <a:bodyPr/>
                    <a:lstStyle/>
                    <a:p>
                      <a:pPr marL="36195" marR="36195" algn="just">
                        <a:lnSpc>
                          <a:spcPct val="115000"/>
                        </a:lnSpc>
                        <a:spcBef>
                          <a:spcPts val="300"/>
                        </a:spcBef>
                        <a:spcAft>
                          <a:spcPts val="300"/>
                        </a:spcAft>
                      </a:pPr>
                      <a:r>
                        <a:rPr lang="en-US" sz="2400">
                          <a:effectLst/>
                        </a:rPr>
                        <a:t>Static pressure after the damper</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mm</a:t>
                      </a:r>
                      <a:r>
                        <a:rPr lang="en-US" sz="2400" spc="-5">
                          <a:effectLst/>
                        </a:rPr>
                        <a:t>H</a:t>
                      </a:r>
                      <a:r>
                        <a:rPr lang="en-US" sz="1100">
                          <a:effectLst/>
                        </a:rPr>
                        <a:t>2</a:t>
                      </a:r>
                      <a:r>
                        <a:rPr lang="en-US" sz="2400">
                          <a:effectLst/>
                        </a:rPr>
                        <a:t>O</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B</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340</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2977310985"/>
                  </a:ext>
                </a:extLst>
              </a:tr>
              <a:tr h="424291">
                <a:tc>
                  <a:txBody>
                    <a:bodyPr/>
                    <a:lstStyle/>
                    <a:p>
                      <a:pPr marL="36195" marR="36195" algn="just">
                        <a:lnSpc>
                          <a:spcPct val="115000"/>
                        </a:lnSpc>
                        <a:spcBef>
                          <a:spcPts val="300"/>
                        </a:spcBef>
                        <a:spcAft>
                          <a:spcPts val="300"/>
                        </a:spcAft>
                      </a:pPr>
                      <a:r>
                        <a:rPr lang="en-US" sz="2400">
                          <a:effectLst/>
                        </a:rPr>
                        <a:t>Static pressure before the damper</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mm</a:t>
                      </a:r>
                      <a:r>
                        <a:rPr lang="en-US" sz="2400" spc="-5">
                          <a:effectLst/>
                        </a:rPr>
                        <a:t>H</a:t>
                      </a:r>
                      <a:r>
                        <a:rPr lang="en-US" sz="1100">
                          <a:effectLst/>
                        </a:rPr>
                        <a:t>2</a:t>
                      </a:r>
                      <a:r>
                        <a:rPr lang="en-US" sz="2400">
                          <a:effectLst/>
                        </a:rPr>
                        <a:t>O</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C</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310</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904686085"/>
                  </a:ext>
                </a:extLst>
              </a:tr>
              <a:tr h="426371">
                <a:tc>
                  <a:txBody>
                    <a:bodyPr/>
                    <a:lstStyle/>
                    <a:p>
                      <a:pPr marL="36195" marR="36195" algn="just">
                        <a:lnSpc>
                          <a:spcPct val="115000"/>
                        </a:lnSpc>
                        <a:spcBef>
                          <a:spcPts val="300"/>
                        </a:spcBef>
                        <a:spcAft>
                          <a:spcPts val="300"/>
                        </a:spcAft>
                      </a:pPr>
                      <a:r>
                        <a:rPr lang="en-US" sz="2400">
                          <a:effectLst/>
                        </a:rPr>
                        <a:t>Pressure loss across the damper</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mm</a:t>
                      </a:r>
                      <a:r>
                        <a:rPr lang="en-US" sz="2400" spc="-5">
                          <a:effectLst/>
                        </a:rPr>
                        <a:t>H</a:t>
                      </a:r>
                      <a:r>
                        <a:rPr lang="en-US" sz="1100">
                          <a:effectLst/>
                        </a:rPr>
                        <a:t>2</a:t>
                      </a:r>
                      <a:r>
                        <a:rPr lang="en-US" sz="2400">
                          <a:effectLst/>
                        </a:rPr>
                        <a:t>O</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D </a:t>
                      </a:r>
                      <a:r>
                        <a:rPr lang="en-US" sz="2400">
                          <a:effectLst/>
                        </a:rPr>
                        <a:t>= </a:t>
                      </a:r>
                      <a:r>
                        <a:rPr lang="en-US" sz="2400" spc="-5">
                          <a:effectLst/>
                        </a:rPr>
                        <a:t>B </a:t>
                      </a:r>
                      <a:r>
                        <a:rPr lang="en-US" sz="2400" spc="-10">
                          <a:effectLst/>
                        </a:rPr>
                        <a:t>– </a:t>
                      </a:r>
                      <a:r>
                        <a:rPr lang="en-US" sz="2400">
                          <a:effectLst/>
                        </a:rPr>
                        <a:t>C</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30</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716252867"/>
                  </a:ext>
                </a:extLst>
              </a:tr>
              <a:tr h="424291">
                <a:tc>
                  <a:txBody>
                    <a:bodyPr/>
                    <a:lstStyle/>
                    <a:p>
                      <a:pPr marL="36195" marR="36195" algn="just">
                        <a:lnSpc>
                          <a:spcPct val="115000"/>
                        </a:lnSpc>
                        <a:spcBef>
                          <a:spcPts val="300"/>
                        </a:spcBef>
                        <a:spcAft>
                          <a:spcPts val="300"/>
                        </a:spcAft>
                      </a:pPr>
                      <a:r>
                        <a:rPr lang="en-US" sz="2400">
                          <a:effectLst/>
                        </a:rPr>
                        <a:t>Measured capacity</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kW</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E’</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23.7</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630849216"/>
                  </a:ext>
                </a:extLst>
              </a:tr>
              <a:tr h="424291">
                <a:tc>
                  <a:txBody>
                    <a:bodyPr/>
                    <a:lstStyle/>
                    <a:p>
                      <a:pPr marL="36195" marR="36195" algn="just">
                        <a:lnSpc>
                          <a:spcPct val="115000"/>
                        </a:lnSpc>
                        <a:spcBef>
                          <a:spcPts val="300"/>
                        </a:spcBef>
                        <a:spcAft>
                          <a:spcPts val="300"/>
                        </a:spcAft>
                      </a:pPr>
                      <a:r>
                        <a:rPr lang="en-US" sz="2400">
                          <a:effectLst/>
                        </a:rPr>
                        <a:t>Measured power after adjustment</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kW</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E’’</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21.0</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97580241"/>
                  </a:ext>
                </a:extLst>
              </a:tr>
              <a:tr h="424291">
                <a:tc>
                  <a:txBody>
                    <a:bodyPr/>
                    <a:lstStyle/>
                    <a:p>
                      <a:pPr marL="36195" marR="36195" algn="just">
                        <a:lnSpc>
                          <a:spcPct val="115000"/>
                        </a:lnSpc>
                        <a:spcBef>
                          <a:spcPts val="300"/>
                        </a:spcBef>
                        <a:spcAft>
                          <a:spcPts val="300"/>
                        </a:spcAft>
                      </a:pPr>
                      <a:r>
                        <a:rPr lang="en-US" sz="2400" spc="-5">
                          <a:effectLst/>
                        </a:rPr>
                        <a:t>Savings power</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kW</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E = </a:t>
                      </a:r>
                      <a:r>
                        <a:rPr lang="en-US" sz="2400" spc="-5">
                          <a:effectLst/>
                        </a:rPr>
                        <a:t>E</a:t>
                      </a:r>
                      <a:r>
                        <a:rPr lang="en-US" sz="2400" spc="5">
                          <a:effectLst/>
                        </a:rPr>
                        <a:t>’ </a:t>
                      </a:r>
                      <a:r>
                        <a:rPr lang="en-US" sz="2400" spc="-10">
                          <a:effectLst/>
                        </a:rPr>
                        <a:t>– </a:t>
                      </a:r>
                      <a:r>
                        <a:rPr lang="en-US" sz="2400">
                          <a:effectLst/>
                        </a:rPr>
                        <a:t>E’’</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2.7</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528551620"/>
                  </a:ext>
                </a:extLst>
              </a:tr>
              <a:tr h="425331">
                <a:tc>
                  <a:txBody>
                    <a:bodyPr/>
                    <a:lstStyle/>
                    <a:p>
                      <a:pPr marL="36195" marR="36195" algn="just">
                        <a:lnSpc>
                          <a:spcPct val="115000"/>
                        </a:lnSpc>
                        <a:spcBef>
                          <a:spcPts val="300"/>
                        </a:spcBef>
                        <a:spcAft>
                          <a:spcPts val="300"/>
                        </a:spcAft>
                      </a:pPr>
                      <a:r>
                        <a:rPr lang="en-US" sz="2400">
                          <a:effectLst/>
                        </a:rPr>
                        <a:t>Annual operating time</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hour/year</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F</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4000</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2723448794"/>
                  </a:ext>
                </a:extLst>
              </a:tr>
              <a:tr h="424291">
                <a:tc>
                  <a:txBody>
                    <a:bodyPr/>
                    <a:lstStyle/>
                    <a:p>
                      <a:pPr marL="36195" marR="36195" algn="just">
                        <a:lnSpc>
                          <a:spcPct val="115000"/>
                        </a:lnSpc>
                        <a:spcBef>
                          <a:spcPts val="300"/>
                        </a:spcBef>
                        <a:spcAft>
                          <a:spcPts val="300"/>
                        </a:spcAft>
                      </a:pPr>
                      <a:r>
                        <a:rPr lang="en-US" sz="2400">
                          <a:effectLst/>
                        </a:rPr>
                        <a:t>Electricity unit price</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Dong</a:t>
                      </a:r>
                      <a:r>
                        <a:rPr lang="en-US" sz="2400" spc="5">
                          <a:effectLst/>
                        </a:rPr>
                        <a:t>/</a:t>
                      </a:r>
                      <a:r>
                        <a:rPr lang="en-US" sz="2400">
                          <a:effectLst/>
                        </a:rPr>
                        <a:t>k</a:t>
                      </a:r>
                      <a:r>
                        <a:rPr lang="en-US" sz="2400" spc="-10">
                          <a:effectLst/>
                        </a:rPr>
                        <a:t>W</a:t>
                      </a:r>
                      <a:r>
                        <a:rPr lang="en-US" sz="2400">
                          <a:effectLst/>
                        </a:rPr>
                        <a:t>h</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G</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a:effectLst/>
                        </a:rPr>
                        <a:t>3645</a:t>
                      </a:r>
                      <a:endParaRPr lang="vi-VN" sz="24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244171616"/>
                  </a:ext>
                </a:extLst>
              </a:tr>
              <a:tr h="478368">
                <a:tc>
                  <a:txBody>
                    <a:bodyPr/>
                    <a:lstStyle/>
                    <a:p>
                      <a:pPr marL="36195" marR="36195" algn="just">
                        <a:lnSpc>
                          <a:spcPct val="115000"/>
                        </a:lnSpc>
                        <a:spcBef>
                          <a:spcPts val="300"/>
                        </a:spcBef>
                        <a:spcAft>
                          <a:spcPts val="300"/>
                        </a:spcAft>
                      </a:pPr>
                      <a:r>
                        <a:rPr lang="en-US" sz="2400" spc="-10">
                          <a:effectLst/>
                        </a:rPr>
                        <a:t>Annual savings</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10" dirty="0">
                          <a:effectLst/>
                        </a:rPr>
                        <a:t>million do</a:t>
                      </a:r>
                      <a:r>
                        <a:rPr lang="en-US" sz="2400" dirty="0">
                          <a:effectLst/>
                        </a:rPr>
                        <a:t>ng</a:t>
                      </a:r>
                      <a:endParaRPr lang="vi-VN" sz="24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spc="-5">
                          <a:effectLst/>
                        </a:rPr>
                        <a:t>H </a:t>
                      </a:r>
                      <a:r>
                        <a:rPr lang="en-US" sz="2400">
                          <a:effectLst/>
                        </a:rPr>
                        <a:t>= E × F × G</a:t>
                      </a:r>
                      <a:endParaRPr lang="vi-VN" sz="24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2400" dirty="0">
                          <a:effectLst/>
                        </a:rPr>
                        <a:t>39</a:t>
                      </a:r>
                      <a:endParaRPr lang="vi-VN" sz="2400"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646409801"/>
                  </a:ext>
                </a:extLst>
              </a:tr>
            </a:tbl>
          </a:graphicData>
        </a:graphic>
      </p:graphicFrame>
    </p:spTree>
    <p:extLst>
      <p:ext uri="{BB962C8B-B14F-4D97-AF65-F5344CB8AC3E}">
        <p14:creationId xmlns:p14="http://schemas.microsoft.com/office/powerpoint/2010/main" val="34313478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3739991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Slide Number Placeholder 4">
            <a:extLst>
              <a:ext uri="{FF2B5EF4-FFF2-40B4-BE49-F238E27FC236}">
                <a16:creationId xmlns:a16="http://schemas.microsoft.com/office/drawing/2014/main" id="{78E471ED-D252-067B-87E2-42A5CB6D5439}"/>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4B742941-1C35-4EBE-8AE2-1A0E1157EEEB}" type="slidenum">
              <a:rPr lang="en-US" altLang="en-US" sz="1100" b="1">
                <a:solidFill>
                  <a:schemeClr val="bg1"/>
                </a:solidFill>
              </a:rPr>
              <a:pPr algn="ctr" eaLnBrk="1" hangingPunct="1"/>
              <a:t>3</a:t>
            </a:fld>
            <a:endParaRPr lang="en-US" altLang="en-US" sz="1100" b="1">
              <a:solidFill>
                <a:schemeClr val="bg1"/>
              </a:solidFill>
            </a:endParaRPr>
          </a:p>
        </p:txBody>
      </p:sp>
      <p:sp>
        <p:nvSpPr>
          <p:cNvPr id="2" name="Rounded Rectangle 1"/>
          <p:cNvSpPr/>
          <p:nvPr/>
        </p:nvSpPr>
        <p:spPr>
          <a:xfrm>
            <a:off x="3404593" y="2819400"/>
            <a:ext cx="5387577" cy="1447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rPr>
              <a:t>1. Overview of pumps/fans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BAA97A9A-B554-5449-9C9C-A0FFA9039485}"/>
              </a:ext>
            </a:extLst>
          </p:cNvPr>
          <p:cNvSpPr>
            <a:spLocks noGrp="1" noChangeArrowheads="1"/>
          </p:cNvSpPr>
          <p:nvPr>
            <p:ph type="title" idx="4294967295"/>
          </p:nvPr>
        </p:nvSpPr>
        <p:spPr>
          <a:xfrm>
            <a:off x="0" y="166688"/>
            <a:ext cx="12192000" cy="601603"/>
          </a:xfrm>
          <a:prstGeom prst="rect">
            <a:avLst/>
          </a:prstGeom>
        </p:spPr>
        <p:txBody>
          <a:bodyPr>
            <a:normAutofit fontScale="90000"/>
          </a:bodyPr>
          <a:lstStyle/>
          <a:p>
            <a:pPr algn="ctr" eaLnBrk="1" hangingPunct="1"/>
            <a:r>
              <a:rPr lang="en-US" altLang="en-US" b="1" dirty="0">
                <a:solidFill>
                  <a:schemeClr val="accent1">
                    <a:lumMod val="50000"/>
                  </a:schemeClr>
                </a:solidFill>
                <a:latin typeface="Arial" panose="020B0604020202020204" pitchFamily="34" charset="0"/>
                <a:cs typeface="Arial" panose="020B0604020202020204" pitchFamily="34" charset="0"/>
              </a:rPr>
              <a:t>PUMP SYSTEM</a:t>
            </a:r>
          </a:p>
        </p:txBody>
      </p:sp>
      <p:sp>
        <p:nvSpPr>
          <p:cNvPr id="18435" name="Rectangle 3">
            <a:extLst>
              <a:ext uri="{FF2B5EF4-FFF2-40B4-BE49-F238E27FC236}">
                <a16:creationId xmlns:a16="http://schemas.microsoft.com/office/drawing/2014/main" id="{9C16C97B-47A4-39D2-183F-395FB9B201D0}"/>
              </a:ext>
            </a:extLst>
          </p:cNvPr>
          <p:cNvSpPr>
            <a:spLocks noGrp="1" noChangeArrowheads="1"/>
          </p:cNvSpPr>
          <p:nvPr>
            <p:ph type="body" sz="half" idx="4294967295"/>
          </p:nvPr>
        </p:nvSpPr>
        <p:spPr>
          <a:xfrm>
            <a:off x="7933285" y="1600200"/>
            <a:ext cx="3927592" cy="4627765"/>
          </a:xfrm>
          <a:prstGeom prst="rect">
            <a:avLst/>
          </a:prstGeom>
        </p:spPr>
        <p:txBody>
          <a:bodyPr>
            <a:normAutofit/>
          </a:bodyPr>
          <a:lstStyle/>
          <a:p>
            <a:pPr eaLnBrk="1" hangingPunct="1">
              <a:buFontTx/>
              <a:buNone/>
            </a:pPr>
            <a:endParaRPr lang="en-US" altLang="en-US" sz="2600" dirty="0">
              <a:solidFill>
                <a:srgbClr val="FF00FF"/>
              </a:solidFill>
              <a:latin typeface="Arial" panose="020B0604020202020204" pitchFamily="34" charset="0"/>
              <a:cs typeface="Arial" panose="020B0604020202020204" pitchFamily="34" charset="0"/>
            </a:endParaRPr>
          </a:p>
          <a:p>
            <a:pPr eaLnBrk="1" hangingPunct="1"/>
            <a:r>
              <a:rPr lang="en-US" altLang="en-US" sz="2600" dirty="0">
                <a:solidFill>
                  <a:schemeClr val="tx1"/>
                </a:solidFill>
                <a:latin typeface="Arial" panose="020B0604020202020204" pitchFamily="34" charset="0"/>
                <a:cs typeface="Arial" panose="020B0604020202020204" pitchFamily="34" charset="0"/>
              </a:rPr>
              <a:t>Simple pump system</a:t>
            </a:r>
          </a:p>
          <a:p>
            <a:pPr eaLnBrk="1" hangingPunct="1"/>
            <a:endParaRPr lang="en-US" altLang="en-US" sz="2600" dirty="0">
              <a:solidFill>
                <a:schemeClr val="tx1"/>
              </a:solidFill>
              <a:latin typeface="Arial" panose="020B0604020202020204" pitchFamily="34" charset="0"/>
              <a:cs typeface="Arial" panose="020B0604020202020204" pitchFamily="34" charset="0"/>
            </a:endParaRPr>
          </a:p>
          <a:p>
            <a:pPr eaLnBrk="1" hangingPunct="1"/>
            <a:endParaRPr lang="en-US" altLang="en-US" sz="2600" dirty="0">
              <a:solidFill>
                <a:schemeClr val="tx1"/>
              </a:solidFill>
              <a:latin typeface="Arial" panose="020B0604020202020204" pitchFamily="34" charset="0"/>
              <a:cs typeface="Arial" panose="020B0604020202020204" pitchFamily="34" charset="0"/>
            </a:endParaRPr>
          </a:p>
          <a:p>
            <a:pPr eaLnBrk="1" hangingPunct="1"/>
            <a:endParaRPr lang="en-US" altLang="en-US" sz="2600" dirty="0">
              <a:solidFill>
                <a:schemeClr val="tx1"/>
              </a:solidFill>
              <a:latin typeface="Arial" panose="020B0604020202020204" pitchFamily="34" charset="0"/>
              <a:cs typeface="Arial" panose="020B0604020202020204" pitchFamily="34" charset="0"/>
            </a:endParaRPr>
          </a:p>
          <a:p>
            <a:pPr eaLnBrk="1" hangingPunct="1"/>
            <a:endParaRPr lang="en-US" altLang="en-US" sz="2600" dirty="0">
              <a:solidFill>
                <a:schemeClr val="tx1"/>
              </a:solidFill>
              <a:latin typeface="Arial" panose="020B0604020202020204" pitchFamily="34" charset="0"/>
              <a:cs typeface="Arial" panose="020B0604020202020204" pitchFamily="34" charset="0"/>
            </a:endParaRPr>
          </a:p>
          <a:p>
            <a:pPr eaLnBrk="1" hangingPunct="1"/>
            <a:endParaRPr lang="en-US" altLang="en-US" sz="2600" dirty="0">
              <a:solidFill>
                <a:schemeClr val="tx1"/>
              </a:solidFill>
              <a:latin typeface="Arial" panose="020B0604020202020204" pitchFamily="34" charset="0"/>
              <a:cs typeface="Arial" panose="020B0604020202020204" pitchFamily="34" charset="0"/>
            </a:endParaRPr>
          </a:p>
          <a:p>
            <a:pPr eaLnBrk="1" hangingPunct="1"/>
            <a:endParaRPr lang="en-US" altLang="en-US" sz="2600" dirty="0">
              <a:solidFill>
                <a:schemeClr val="tx1"/>
              </a:solidFill>
              <a:latin typeface="Arial" panose="020B0604020202020204" pitchFamily="34" charset="0"/>
              <a:cs typeface="Arial" panose="020B0604020202020204" pitchFamily="34" charset="0"/>
            </a:endParaRPr>
          </a:p>
          <a:p>
            <a:pPr eaLnBrk="1" hangingPunct="1"/>
            <a:endParaRPr lang="en-US" altLang="en-US" sz="2600" dirty="0">
              <a:solidFill>
                <a:schemeClr val="tx1"/>
              </a:solidFill>
              <a:latin typeface="Arial" panose="020B0604020202020204" pitchFamily="34" charset="0"/>
              <a:cs typeface="Arial" panose="020B0604020202020204" pitchFamily="34" charset="0"/>
            </a:endParaRPr>
          </a:p>
          <a:p>
            <a:pPr eaLnBrk="1" hangingPunct="1"/>
            <a:r>
              <a:rPr lang="en-US" altLang="en-US" sz="2600" dirty="0">
                <a:solidFill>
                  <a:schemeClr val="tx1"/>
                </a:solidFill>
                <a:latin typeface="Arial" panose="020B0604020202020204" pitchFamily="34" charset="0"/>
                <a:cs typeface="Arial" panose="020B0604020202020204" pitchFamily="34" charset="0"/>
              </a:rPr>
              <a:t>Sankey diagram</a:t>
            </a:r>
          </a:p>
          <a:p>
            <a:pPr eaLnBrk="1" hangingPunct="1">
              <a:buFontTx/>
              <a:buNone/>
            </a:pPr>
            <a:endParaRPr lang="en-US" altLang="en-US" sz="2600" dirty="0">
              <a:solidFill>
                <a:srgbClr val="FF00FF"/>
              </a:solidFill>
              <a:latin typeface="Arial" panose="020B0604020202020204" pitchFamily="34" charset="0"/>
              <a:cs typeface="Arial" panose="020B0604020202020204" pitchFamily="34" charset="0"/>
            </a:endParaRPr>
          </a:p>
        </p:txBody>
      </p:sp>
      <p:grpSp>
        <p:nvGrpSpPr>
          <p:cNvPr id="18437" name="Group 5">
            <a:extLst>
              <a:ext uri="{FF2B5EF4-FFF2-40B4-BE49-F238E27FC236}">
                <a16:creationId xmlns:a16="http://schemas.microsoft.com/office/drawing/2014/main" id="{E7EF64D0-89C7-4C78-E67D-D71285D1D40D}"/>
              </a:ext>
            </a:extLst>
          </p:cNvPr>
          <p:cNvGrpSpPr>
            <a:grpSpLocks noChangeAspect="1"/>
          </p:cNvGrpSpPr>
          <p:nvPr/>
        </p:nvGrpSpPr>
        <p:grpSpPr bwMode="auto">
          <a:xfrm>
            <a:off x="2819400" y="4892441"/>
            <a:ext cx="4648200" cy="1795558"/>
            <a:chOff x="1800" y="2628"/>
            <a:chExt cx="8621" cy="3665"/>
          </a:xfrm>
        </p:grpSpPr>
        <p:sp>
          <p:nvSpPr>
            <p:cNvPr id="18438" name="AutoShape 6">
              <a:extLst>
                <a:ext uri="{FF2B5EF4-FFF2-40B4-BE49-F238E27FC236}">
                  <a16:creationId xmlns:a16="http://schemas.microsoft.com/office/drawing/2014/main" id="{5292AA1E-9E3F-D290-7D8F-BE02FA8EE43B}"/>
                </a:ext>
              </a:extLst>
            </p:cNvPr>
            <p:cNvSpPr>
              <a:spLocks noChangeAspect="1" noChangeArrowheads="1"/>
            </p:cNvSpPr>
            <p:nvPr/>
          </p:nvSpPr>
          <p:spPr bwMode="auto">
            <a:xfrm>
              <a:off x="1800" y="2628"/>
              <a:ext cx="8621" cy="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8439" name="Line 7">
              <a:extLst>
                <a:ext uri="{FF2B5EF4-FFF2-40B4-BE49-F238E27FC236}">
                  <a16:creationId xmlns:a16="http://schemas.microsoft.com/office/drawing/2014/main" id="{0D1C353E-8E83-F692-9B80-C73E0904217D}"/>
                </a:ext>
              </a:extLst>
            </p:cNvPr>
            <p:cNvSpPr>
              <a:spLocks noChangeShapeType="1"/>
            </p:cNvSpPr>
            <p:nvPr/>
          </p:nvSpPr>
          <p:spPr bwMode="auto">
            <a:xfrm flipV="1">
              <a:off x="9205" y="2638"/>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0" name="Line 8">
              <a:extLst>
                <a:ext uri="{FF2B5EF4-FFF2-40B4-BE49-F238E27FC236}">
                  <a16:creationId xmlns:a16="http://schemas.microsoft.com/office/drawing/2014/main" id="{07F315B2-4C3F-816C-0E38-4535FD71A455}"/>
                </a:ext>
              </a:extLst>
            </p:cNvPr>
            <p:cNvSpPr>
              <a:spLocks noChangeShapeType="1"/>
            </p:cNvSpPr>
            <p:nvPr/>
          </p:nvSpPr>
          <p:spPr bwMode="auto">
            <a:xfrm>
              <a:off x="9205" y="2638"/>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1" name="Line 9">
              <a:extLst>
                <a:ext uri="{FF2B5EF4-FFF2-40B4-BE49-F238E27FC236}">
                  <a16:creationId xmlns:a16="http://schemas.microsoft.com/office/drawing/2014/main" id="{B1968153-F608-5D49-FA13-3131AB078E29}"/>
                </a:ext>
              </a:extLst>
            </p:cNvPr>
            <p:cNvSpPr>
              <a:spLocks noChangeShapeType="1"/>
            </p:cNvSpPr>
            <p:nvPr/>
          </p:nvSpPr>
          <p:spPr bwMode="auto">
            <a:xfrm flipV="1">
              <a:off x="9205" y="3223"/>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2" name="Line 10">
              <a:extLst>
                <a:ext uri="{FF2B5EF4-FFF2-40B4-BE49-F238E27FC236}">
                  <a16:creationId xmlns:a16="http://schemas.microsoft.com/office/drawing/2014/main" id="{8B87625B-BC53-92D6-34E7-D5C6D648C270}"/>
                </a:ext>
              </a:extLst>
            </p:cNvPr>
            <p:cNvSpPr>
              <a:spLocks noChangeShapeType="1"/>
            </p:cNvSpPr>
            <p:nvPr/>
          </p:nvSpPr>
          <p:spPr bwMode="auto">
            <a:xfrm>
              <a:off x="9205" y="3647"/>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3" name="Line 11">
              <a:extLst>
                <a:ext uri="{FF2B5EF4-FFF2-40B4-BE49-F238E27FC236}">
                  <a16:creationId xmlns:a16="http://schemas.microsoft.com/office/drawing/2014/main" id="{64346D2E-DF5B-53B2-FB70-C37B89C01419}"/>
                </a:ext>
              </a:extLst>
            </p:cNvPr>
            <p:cNvSpPr>
              <a:spLocks noChangeShapeType="1"/>
            </p:cNvSpPr>
            <p:nvPr/>
          </p:nvSpPr>
          <p:spPr bwMode="auto">
            <a:xfrm>
              <a:off x="7817" y="3647"/>
              <a:ext cx="138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4" name="Line 12">
              <a:extLst>
                <a:ext uri="{FF2B5EF4-FFF2-40B4-BE49-F238E27FC236}">
                  <a16:creationId xmlns:a16="http://schemas.microsoft.com/office/drawing/2014/main" id="{F6249DF9-E4DE-C7FB-55DB-CAE209084713}"/>
                </a:ext>
              </a:extLst>
            </p:cNvPr>
            <p:cNvSpPr>
              <a:spLocks noChangeShapeType="1"/>
            </p:cNvSpPr>
            <p:nvPr/>
          </p:nvSpPr>
          <p:spPr bwMode="auto">
            <a:xfrm>
              <a:off x="6969" y="3788"/>
              <a:ext cx="685"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5" name="Line 13">
              <a:extLst>
                <a:ext uri="{FF2B5EF4-FFF2-40B4-BE49-F238E27FC236}">
                  <a16:creationId xmlns:a16="http://schemas.microsoft.com/office/drawing/2014/main" id="{77F16449-9CAB-F227-746A-6AA11A849E61}"/>
                </a:ext>
              </a:extLst>
            </p:cNvPr>
            <p:cNvSpPr>
              <a:spLocks noChangeShapeType="1"/>
            </p:cNvSpPr>
            <p:nvPr/>
          </p:nvSpPr>
          <p:spPr bwMode="auto">
            <a:xfrm>
              <a:off x="6243" y="3914"/>
              <a:ext cx="56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6" name="Line 14">
              <a:extLst>
                <a:ext uri="{FF2B5EF4-FFF2-40B4-BE49-F238E27FC236}">
                  <a16:creationId xmlns:a16="http://schemas.microsoft.com/office/drawing/2014/main" id="{70205EB8-D200-B29E-BACF-5C061026124E}"/>
                </a:ext>
              </a:extLst>
            </p:cNvPr>
            <p:cNvSpPr>
              <a:spLocks noChangeShapeType="1"/>
            </p:cNvSpPr>
            <p:nvPr/>
          </p:nvSpPr>
          <p:spPr bwMode="auto">
            <a:xfrm>
              <a:off x="5541" y="4012"/>
              <a:ext cx="5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7" name="Line 15">
              <a:extLst>
                <a:ext uri="{FF2B5EF4-FFF2-40B4-BE49-F238E27FC236}">
                  <a16:creationId xmlns:a16="http://schemas.microsoft.com/office/drawing/2014/main" id="{22D1592B-8941-EBF9-8C52-EF807F7B8304}"/>
                </a:ext>
              </a:extLst>
            </p:cNvPr>
            <p:cNvSpPr>
              <a:spLocks noChangeShapeType="1"/>
            </p:cNvSpPr>
            <p:nvPr/>
          </p:nvSpPr>
          <p:spPr bwMode="auto">
            <a:xfrm>
              <a:off x="4829" y="4119"/>
              <a:ext cx="5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8" name="Line 16">
              <a:extLst>
                <a:ext uri="{FF2B5EF4-FFF2-40B4-BE49-F238E27FC236}">
                  <a16:creationId xmlns:a16="http://schemas.microsoft.com/office/drawing/2014/main" id="{0678BCF0-5FA2-BBDE-465C-4C9B1F920BFC}"/>
                </a:ext>
              </a:extLst>
            </p:cNvPr>
            <p:cNvSpPr>
              <a:spLocks noChangeShapeType="1"/>
            </p:cNvSpPr>
            <p:nvPr/>
          </p:nvSpPr>
          <p:spPr bwMode="auto">
            <a:xfrm>
              <a:off x="4198" y="4212"/>
              <a:ext cx="46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9" name="Line 17">
              <a:extLst>
                <a:ext uri="{FF2B5EF4-FFF2-40B4-BE49-F238E27FC236}">
                  <a16:creationId xmlns:a16="http://schemas.microsoft.com/office/drawing/2014/main" id="{047AE5CA-5EA8-099B-3110-13E95BA11FC0}"/>
                </a:ext>
              </a:extLst>
            </p:cNvPr>
            <p:cNvSpPr>
              <a:spLocks noChangeShapeType="1"/>
            </p:cNvSpPr>
            <p:nvPr/>
          </p:nvSpPr>
          <p:spPr bwMode="auto">
            <a:xfrm>
              <a:off x="7654"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0" name="Line 18">
              <a:extLst>
                <a:ext uri="{FF2B5EF4-FFF2-40B4-BE49-F238E27FC236}">
                  <a16:creationId xmlns:a16="http://schemas.microsoft.com/office/drawing/2014/main" id="{A84872EF-7593-5E8A-EF60-29C581A7834E}"/>
                </a:ext>
              </a:extLst>
            </p:cNvPr>
            <p:cNvSpPr>
              <a:spLocks noChangeShapeType="1"/>
            </p:cNvSpPr>
            <p:nvPr/>
          </p:nvSpPr>
          <p:spPr bwMode="auto">
            <a:xfrm>
              <a:off x="781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1" name="Line 19">
              <a:extLst>
                <a:ext uri="{FF2B5EF4-FFF2-40B4-BE49-F238E27FC236}">
                  <a16:creationId xmlns:a16="http://schemas.microsoft.com/office/drawing/2014/main" id="{FB22320C-04EE-94F4-EC60-0F9A5666B5FB}"/>
                </a:ext>
              </a:extLst>
            </p:cNvPr>
            <p:cNvSpPr>
              <a:spLocks noChangeShapeType="1"/>
            </p:cNvSpPr>
            <p:nvPr/>
          </p:nvSpPr>
          <p:spPr bwMode="auto">
            <a:xfrm>
              <a:off x="7817" y="3647"/>
              <a:ext cx="1" cy="125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2" name="Line 20">
              <a:extLst>
                <a:ext uri="{FF2B5EF4-FFF2-40B4-BE49-F238E27FC236}">
                  <a16:creationId xmlns:a16="http://schemas.microsoft.com/office/drawing/2014/main" id="{0ABD83AD-1198-013B-46A0-2077CACE96BC}"/>
                </a:ext>
              </a:extLst>
            </p:cNvPr>
            <p:cNvSpPr>
              <a:spLocks noChangeShapeType="1"/>
            </p:cNvSpPr>
            <p:nvPr/>
          </p:nvSpPr>
          <p:spPr bwMode="auto">
            <a:xfrm flipH="1">
              <a:off x="773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3" name="Line 21">
              <a:extLst>
                <a:ext uri="{FF2B5EF4-FFF2-40B4-BE49-F238E27FC236}">
                  <a16:creationId xmlns:a16="http://schemas.microsoft.com/office/drawing/2014/main" id="{E3F615AC-3E0C-52EE-5C7A-B8F29E1FA345}"/>
                </a:ext>
              </a:extLst>
            </p:cNvPr>
            <p:cNvSpPr>
              <a:spLocks noChangeShapeType="1"/>
            </p:cNvSpPr>
            <p:nvPr/>
          </p:nvSpPr>
          <p:spPr bwMode="auto">
            <a:xfrm>
              <a:off x="761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4" name="Line 22">
              <a:extLst>
                <a:ext uri="{FF2B5EF4-FFF2-40B4-BE49-F238E27FC236}">
                  <a16:creationId xmlns:a16="http://schemas.microsoft.com/office/drawing/2014/main" id="{48581998-E04F-51A8-F92E-5BEFB25EF797}"/>
                </a:ext>
              </a:extLst>
            </p:cNvPr>
            <p:cNvSpPr>
              <a:spLocks noChangeShapeType="1"/>
            </p:cNvSpPr>
            <p:nvPr/>
          </p:nvSpPr>
          <p:spPr bwMode="auto">
            <a:xfrm flipH="1">
              <a:off x="7614"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5" name="Line 23">
              <a:extLst>
                <a:ext uri="{FF2B5EF4-FFF2-40B4-BE49-F238E27FC236}">
                  <a16:creationId xmlns:a16="http://schemas.microsoft.com/office/drawing/2014/main" id="{A36F2FAE-1BF1-5289-A30D-BEF390311815}"/>
                </a:ext>
              </a:extLst>
            </p:cNvPr>
            <p:cNvSpPr>
              <a:spLocks noChangeShapeType="1"/>
            </p:cNvSpPr>
            <p:nvPr/>
          </p:nvSpPr>
          <p:spPr bwMode="auto">
            <a:xfrm>
              <a:off x="6807"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6" name="Line 24">
              <a:extLst>
                <a:ext uri="{FF2B5EF4-FFF2-40B4-BE49-F238E27FC236}">
                  <a16:creationId xmlns:a16="http://schemas.microsoft.com/office/drawing/2014/main" id="{9F8C8041-0B9D-8E49-7F05-9D0A8BE6A6C3}"/>
                </a:ext>
              </a:extLst>
            </p:cNvPr>
            <p:cNvSpPr>
              <a:spLocks noChangeShapeType="1"/>
            </p:cNvSpPr>
            <p:nvPr/>
          </p:nvSpPr>
          <p:spPr bwMode="auto">
            <a:xfrm>
              <a:off x="6969" y="4899"/>
              <a:ext cx="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7" name="Line 25">
              <a:extLst>
                <a:ext uri="{FF2B5EF4-FFF2-40B4-BE49-F238E27FC236}">
                  <a16:creationId xmlns:a16="http://schemas.microsoft.com/office/drawing/2014/main" id="{7100B4AF-BC96-5BEB-BE9A-AFD5E749FBEA}"/>
                </a:ext>
              </a:extLst>
            </p:cNvPr>
            <p:cNvSpPr>
              <a:spLocks noChangeShapeType="1"/>
            </p:cNvSpPr>
            <p:nvPr/>
          </p:nvSpPr>
          <p:spPr bwMode="auto">
            <a:xfrm>
              <a:off x="6969"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8" name="Line 26">
              <a:extLst>
                <a:ext uri="{FF2B5EF4-FFF2-40B4-BE49-F238E27FC236}">
                  <a16:creationId xmlns:a16="http://schemas.microsoft.com/office/drawing/2014/main" id="{FDD4263E-33FC-D6DF-4D46-714EB947547B}"/>
                </a:ext>
              </a:extLst>
            </p:cNvPr>
            <p:cNvSpPr>
              <a:spLocks noChangeShapeType="1"/>
            </p:cNvSpPr>
            <p:nvPr/>
          </p:nvSpPr>
          <p:spPr bwMode="auto">
            <a:xfrm flipH="1">
              <a:off x="688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9" name="Line 27">
              <a:extLst>
                <a:ext uri="{FF2B5EF4-FFF2-40B4-BE49-F238E27FC236}">
                  <a16:creationId xmlns:a16="http://schemas.microsoft.com/office/drawing/2014/main" id="{5C654BBF-A417-6DB6-5E10-6B78A7D8CD06}"/>
                </a:ext>
              </a:extLst>
            </p:cNvPr>
            <p:cNvSpPr>
              <a:spLocks noChangeShapeType="1"/>
            </p:cNvSpPr>
            <p:nvPr/>
          </p:nvSpPr>
          <p:spPr bwMode="auto">
            <a:xfrm>
              <a:off x="676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0" name="Line 28">
              <a:extLst>
                <a:ext uri="{FF2B5EF4-FFF2-40B4-BE49-F238E27FC236}">
                  <a16:creationId xmlns:a16="http://schemas.microsoft.com/office/drawing/2014/main" id="{BD11FDDC-A9D8-3D93-3257-912031AB549C}"/>
                </a:ext>
              </a:extLst>
            </p:cNvPr>
            <p:cNvSpPr>
              <a:spLocks noChangeShapeType="1"/>
            </p:cNvSpPr>
            <p:nvPr/>
          </p:nvSpPr>
          <p:spPr bwMode="auto">
            <a:xfrm flipH="1">
              <a:off x="676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1" name="Line 29">
              <a:extLst>
                <a:ext uri="{FF2B5EF4-FFF2-40B4-BE49-F238E27FC236}">
                  <a16:creationId xmlns:a16="http://schemas.microsoft.com/office/drawing/2014/main" id="{C842CDD3-55D1-BE8D-8651-220778CCF78D}"/>
                </a:ext>
              </a:extLst>
            </p:cNvPr>
            <p:cNvSpPr>
              <a:spLocks noChangeShapeType="1"/>
            </p:cNvSpPr>
            <p:nvPr/>
          </p:nvSpPr>
          <p:spPr bwMode="auto">
            <a:xfrm>
              <a:off x="6080"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2" name="Line 30">
              <a:extLst>
                <a:ext uri="{FF2B5EF4-FFF2-40B4-BE49-F238E27FC236}">
                  <a16:creationId xmlns:a16="http://schemas.microsoft.com/office/drawing/2014/main" id="{40D1358D-7376-331B-1B9A-43E89A68DFE5}"/>
                </a:ext>
              </a:extLst>
            </p:cNvPr>
            <p:cNvSpPr>
              <a:spLocks noChangeShapeType="1"/>
            </p:cNvSpPr>
            <p:nvPr/>
          </p:nvSpPr>
          <p:spPr bwMode="auto">
            <a:xfrm>
              <a:off x="624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3" name="Line 31">
              <a:extLst>
                <a:ext uri="{FF2B5EF4-FFF2-40B4-BE49-F238E27FC236}">
                  <a16:creationId xmlns:a16="http://schemas.microsoft.com/office/drawing/2014/main" id="{99173053-DC66-225B-D29C-EA91308D5379}"/>
                </a:ext>
              </a:extLst>
            </p:cNvPr>
            <p:cNvSpPr>
              <a:spLocks noChangeShapeType="1"/>
            </p:cNvSpPr>
            <p:nvPr/>
          </p:nvSpPr>
          <p:spPr bwMode="auto">
            <a:xfrm>
              <a:off x="6243"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4" name="Line 32">
              <a:extLst>
                <a:ext uri="{FF2B5EF4-FFF2-40B4-BE49-F238E27FC236}">
                  <a16:creationId xmlns:a16="http://schemas.microsoft.com/office/drawing/2014/main" id="{95A74D5B-3D1D-8121-FD1B-403087529F24}"/>
                </a:ext>
              </a:extLst>
            </p:cNvPr>
            <p:cNvSpPr>
              <a:spLocks noChangeShapeType="1"/>
            </p:cNvSpPr>
            <p:nvPr/>
          </p:nvSpPr>
          <p:spPr bwMode="auto">
            <a:xfrm flipH="1">
              <a:off x="6162"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5" name="Line 33">
              <a:extLst>
                <a:ext uri="{FF2B5EF4-FFF2-40B4-BE49-F238E27FC236}">
                  <a16:creationId xmlns:a16="http://schemas.microsoft.com/office/drawing/2014/main" id="{0AD96AC7-A94A-8310-4E72-44525AC9D734}"/>
                </a:ext>
              </a:extLst>
            </p:cNvPr>
            <p:cNvSpPr>
              <a:spLocks noChangeShapeType="1"/>
            </p:cNvSpPr>
            <p:nvPr/>
          </p:nvSpPr>
          <p:spPr bwMode="auto">
            <a:xfrm>
              <a:off x="6040"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6" name="Line 34">
              <a:extLst>
                <a:ext uri="{FF2B5EF4-FFF2-40B4-BE49-F238E27FC236}">
                  <a16:creationId xmlns:a16="http://schemas.microsoft.com/office/drawing/2014/main" id="{AE901A5D-EB9B-BD74-5D63-6642B27F65E9}"/>
                </a:ext>
              </a:extLst>
            </p:cNvPr>
            <p:cNvSpPr>
              <a:spLocks noChangeShapeType="1"/>
            </p:cNvSpPr>
            <p:nvPr/>
          </p:nvSpPr>
          <p:spPr bwMode="auto">
            <a:xfrm flipH="1">
              <a:off x="6040"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7" name="Line 35">
              <a:extLst>
                <a:ext uri="{FF2B5EF4-FFF2-40B4-BE49-F238E27FC236}">
                  <a16:creationId xmlns:a16="http://schemas.microsoft.com/office/drawing/2014/main" id="{6689A6FA-A565-6617-E9D1-F5C47601F215}"/>
                </a:ext>
              </a:extLst>
            </p:cNvPr>
            <p:cNvSpPr>
              <a:spLocks noChangeShapeType="1"/>
            </p:cNvSpPr>
            <p:nvPr/>
          </p:nvSpPr>
          <p:spPr bwMode="auto">
            <a:xfrm>
              <a:off x="5378"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8" name="Line 36">
              <a:extLst>
                <a:ext uri="{FF2B5EF4-FFF2-40B4-BE49-F238E27FC236}">
                  <a16:creationId xmlns:a16="http://schemas.microsoft.com/office/drawing/2014/main" id="{798EA380-7FAA-8F50-A730-9118E322F5C9}"/>
                </a:ext>
              </a:extLst>
            </p:cNvPr>
            <p:cNvSpPr>
              <a:spLocks noChangeShapeType="1"/>
            </p:cNvSpPr>
            <p:nvPr/>
          </p:nvSpPr>
          <p:spPr bwMode="auto">
            <a:xfrm>
              <a:off x="5541"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9" name="Line 37">
              <a:extLst>
                <a:ext uri="{FF2B5EF4-FFF2-40B4-BE49-F238E27FC236}">
                  <a16:creationId xmlns:a16="http://schemas.microsoft.com/office/drawing/2014/main" id="{990D341B-2F05-6D8F-42A3-780EBA5A03B2}"/>
                </a:ext>
              </a:extLst>
            </p:cNvPr>
            <p:cNvSpPr>
              <a:spLocks noChangeShapeType="1"/>
            </p:cNvSpPr>
            <p:nvPr/>
          </p:nvSpPr>
          <p:spPr bwMode="auto">
            <a:xfrm>
              <a:off x="5541"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0" name="Line 38">
              <a:extLst>
                <a:ext uri="{FF2B5EF4-FFF2-40B4-BE49-F238E27FC236}">
                  <a16:creationId xmlns:a16="http://schemas.microsoft.com/office/drawing/2014/main" id="{CDE77131-C7B4-918E-07BE-534A47FE34B5}"/>
                </a:ext>
              </a:extLst>
            </p:cNvPr>
            <p:cNvSpPr>
              <a:spLocks noChangeShapeType="1"/>
            </p:cNvSpPr>
            <p:nvPr/>
          </p:nvSpPr>
          <p:spPr bwMode="auto">
            <a:xfrm flipH="1">
              <a:off x="5460"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1" name="Line 39">
              <a:extLst>
                <a:ext uri="{FF2B5EF4-FFF2-40B4-BE49-F238E27FC236}">
                  <a16:creationId xmlns:a16="http://schemas.microsoft.com/office/drawing/2014/main" id="{4514CAFC-5F41-6D81-E8F6-AA595881FDF6}"/>
                </a:ext>
              </a:extLst>
            </p:cNvPr>
            <p:cNvSpPr>
              <a:spLocks noChangeShapeType="1"/>
            </p:cNvSpPr>
            <p:nvPr/>
          </p:nvSpPr>
          <p:spPr bwMode="auto">
            <a:xfrm>
              <a:off x="533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2" name="Line 40">
              <a:extLst>
                <a:ext uri="{FF2B5EF4-FFF2-40B4-BE49-F238E27FC236}">
                  <a16:creationId xmlns:a16="http://schemas.microsoft.com/office/drawing/2014/main" id="{35A0326F-62A3-31B1-97BB-51C9455416B0}"/>
                </a:ext>
              </a:extLst>
            </p:cNvPr>
            <p:cNvSpPr>
              <a:spLocks noChangeShapeType="1"/>
            </p:cNvSpPr>
            <p:nvPr/>
          </p:nvSpPr>
          <p:spPr bwMode="auto">
            <a:xfrm flipH="1">
              <a:off x="533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3" name="Line 41">
              <a:extLst>
                <a:ext uri="{FF2B5EF4-FFF2-40B4-BE49-F238E27FC236}">
                  <a16:creationId xmlns:a16="http://schemas.microsoft.com/office/drawing/2014/main" id="{E192EF66-63DF-8CDB-2A7C-00D7E25AC787}"/>
                </a:ext>
              </a:extLst>
            </p:cNvPr>
            <p:cNvSpPr>
              <a:spLocks noChangeShapeType="1"/>
            </p:cNvSpPr>
            <p:nvPr/>
          </p:nvSpPr>
          <p:spPr bwMode="auto">
            <a:xfrm>
              <a:off x="4666"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4" name="Line 42">
              <a:extLst>
                <a:ext uri="{FF2B5EF4-FFF2-40B4-BE49-F238E27FC236}">
                  <a16:creationId xmlns:a16="http://schemas.microsoft.com/office/drawing/2014/main" id="{0683B8E1-AB24-222A-59C3-FC1EE045349A}"/>
                </a:ext>
              </a:extLst>
            </p:cNvPr>
            <p:cNvSpPr>
              <a:spLocks noChangeShapeType="1"/>
            </p:cNvSpPr>
            <p:nvPr/>
          </p:nvSpPr>
          <p:spPr bwMode="auto">
            <a:xfrm>
              <a:off x="4829"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5" name="Line 43">
              <a:extLst>
                <a:ext uri="{FF2B5EF4-FFF2-40B4-BE49-F238E27FC236}">
                  <a16:creationId xmlns:a16="http://schemas.microsoft.com/office/drawing/2014/main" id="{6F240EC6-ED24-BB4B-965A-22C8BC2ED0B3}"/>
                </a:ext>
              </a:extLst>
            </p:cNvPr>
            <p:cNvSpPr>
              <a:spLocks noChangeShapeType="1"/>
            </p:cNvSpPr>
            <p:nvPr/>
          </p:nvSpPr>
          <p:spPr bwMode="auto">
            <a:xfrm>
              <a:off x="4829"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6" name="Line 44">
              <a:extLst>
                <a:ext uri="{FF2B5EF4-FFF2-40B4-BE49-F238E27FC236}">
                  <a16:creationId xmlns:a16="http://schemas.microsoft.com/office/drawing/2014/main" id="{5C1604CF-136B-BFE8-0F29-93CA0BEEEEAD}"/>
                </a:ext>
              </a:extLst>
            </p:cNvPr>
            <p:cNvSpPr>
              <a:spLocks noChangeShapeType="1"/>
            </p:cNvSpPr>
            <p:nvPr/>
          </p:nvSpPr>
          <p:spPr bwMode="auto">
            <a:xfrm flipH="1">
              <a:off x="4748"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7" name="Line 45">
              <a:extLst>
                <a:ext uri="{FF2B5EF4-FFF2-40B4-BE49-F238E27FC236}">
                  <a16:creationId xmlns:a16="http://schemas.microsoft.com/office/drawing/2014/main" id="{3A6DF0BC-EB21-35AF-53DA-CF814D78FB60}"/>
                </a:ext>
              </a:extLst>
            </p:cNvPr>
            <p:cNvSpPr>
              <a:spLocks noChangeShapeType="1"/>
            </p:cNvSpPr>
            <p:nvPr/>
          </p:nvSpPr>
          <p:spPr bwMode="auto">
            <a:xfrm>
              <a:off x="4626"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8" name="Line 46">
              <a:extLst>
                <a:ext uri="{FF2B5EF4-FFF2-40B4-BE49-F238E27FC236}">
                  <a16:creationId xmlns:a16="http://schemas.microsoft.com/office/drawing/2014/main" id="{8ECAD5E0-BE85-2349-E68E-31A8B393D0B5}"/>
                </a:ext>
              </a:extLst>
            </p:cNvPr>
            <p:cNvSpPr>
              <a:spLocks noChangeShapeType="1"/>
            </p:cNvSpPr>
            <p:nvPr/>
          </p:nvSpPr>
          <p:spPr bwMode="auto">
            <a:xfrm flipH="1">
              <a:off x="4626"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9" name="Line 47">
              <a:extLst>
                <a:ext uri="{FF2B5EF4-FFF2-40B4-BE49-F238E27FC236}">
                  <a16:creationId xmlns:a16="http://schemas.microsoft.com/office/drawing/2014/main" id="{65A3C8CA-16A5-42DF-5D86-04496D5F1EC8}"/>
                </a:ext>
              </a:extLst>
            </p:cNvPr>
            <p:cNvSpPr>
              <a:spLocks noChangeShapeType="1"/>
            </p:cNvSpPr>
            <p:nvPr/>
          </p:nvSpPr>
          <p:spPr bwMode="auto">
            <a:xfrm>
              <a:off x="4035"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0" name="Line 48">
              <a:extLst>
                <a:ext uri="{FF2B5EF4-FFF2-40B4-BE49-F238E27FC236}">
                  <a16:creationId xmlns:a16="http://schemas.microsoft.com/office/drawing/2014/main" id="{E795A5EA-789C-6189-B62C-EDE970D9758D}"/>
                </a:ext>
              </a:extLst>
            </p:cNvPr>
            <p:cNvSpPr>
              <a:spLocks noChangeShapeType="1"/>
            </p:cNvSpPr>
            <p:nvPr/>
          </p:nvSpPr>
          <p:spPr bwMode="auto">
            <a:xfrm>
              <a:off x="419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1" name="Line 49">
              <a:extLst>
                <a:ext uri="{FF2B5EF4-FFF2-40B4-BE49-F238E27FC236}">
                  <a16:creationId xmlns:a16="http://schemas.microsoft.com/office/drawing/2014/main" id="{70BED468-3BFC-E0CC-2DBF-59AE8D8603FD}"/>
                </a:ext>
              </a:extLst>
            </p:cNvPr>
            <p:cNvSpPr>
              <a:spLocks noChangeShapeType="1"/>
            </p:cNvSpPr>
            <p:nvPr/>
          </p:nvSpPr>
          <p:spPr bwMode="auto">
            <a:xfrm>
              <a:off x="4198"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2" name="Line 50">
              <a:extLst>
                <a:ext uri="{FF2B5EF4-FFF2-40B4-BE49-F238E27FC236}">
                  <a16:creationId xmlns:a16="http://schemas.microsoft.com/office/drawing/2014/main" id="{9C16367D-E34F-2152-421C-E4BD2F8F887C}"/>
                </a:ext>
              </a:extLst>
            </p:cNvPr>
            <p:cNvSpPr>
              <a:spLocks noChangeShapeType="1"/>
            </p:cNvSpPr>
            <p:nvPr/>
          </p:nvSpPr>
          <p:spPr bwMode="auto">
            <a:xfrm flipH="1">
              <a:off x="411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3" name="Line 51">
              <a:extLst>
                <a:ext uri="{FF2B5EF4-FFF2-40B4-BE49-F238E27FC236}">
                  <a16:creationId xmlns:a16="http://schemas.microsoft.com/office/drawing/2014/main" id="{C4C41B90-F7AE-0AA8-6DFB-4263B2D39EF8}"/>
                </a:ext>
              </a:extLst>
            </p:cNvPr>
            <p:cNvSpPr>
              <a:spLocks noChangeShapeType="1"/>
            </p:cNvSpPr>
            <p:nvPr/>
          </p:nvSpPr>
          <p:spPr bwMode="auto">
            <a:xfrm>
              <a:off x="399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4" name="Line 52">
              <a:extLst>
                <a:ext uri="{FF2B5EF4-FFF2-40B4-BE49-F238E27FC236}">
                  <a16:creationId xmlns:a16="http://schemas.microsoft.com/office/drawing/2014/main" id="{8C732BE9-7A2B-CDFA-99A7-F9883AA01DAC}"/>
                </a:ext>
              </a:extLst>
            </p:cNvPr>
            <p:cNvSpPr>
              <a:spLocks noChangeShapeType="1"/>
            </p:cNvSpPr>
            <p:nvPr/>
          </p:nvSpPr>
          <p:spPr bwMode="auto">
            <a:xfrm flipH="1">
              <a:off x="3995"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5" name="Line 53">
              <a:extLst>
                <a:ext uri="{FF2B5EF4-FFF2-40B4-BE49-F238E27FC236}">
                  <a16:creationId xmlns:a16="http://schemas.microsoft.com/office/drawing/2014/main" id="{A5C885B1-FAB0-E50D-7949-4599828D0720}"/>
                </a:ext>
              </a:extLst>
            </p:cNvPr>
            <p:cNvSpPr>
              <a:spLocks noChangeShapeType="1"/>
            </p:cNvSpPr>
            <p:nvPr/>
          </p:nvSpPr>
          <p:spPr bwMode="auto">
            <a:xfrm>
              <a:off x="3386" y="4312"/>
              <a:ext cx="6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6" name="Line 54">
              <a:extLst>
                <a:ext uri="{FF2B5EF4-FFF2-40B4-BE49-F238E27FC236}">
                  <a16:creationId xmlns:a16="http://schemas.microsoft.com/office/drawing/2014/main" id="{155B016C-5AB6-37C6-7C94-8D5298B8D1F7}"/>
                </a:ext>
              </a:extLst>
            </p:cNvPr>
            <p:cNvSpPr>
              <a:spLocks noChangeShapeType="1"/>
            </p:cNvSpPr>
            <p:nvPr/>
          </p:nvSpPr>
          <p:spPr bwMode="auto">
            <a:xfrm flipH="1">
              <a:off x="318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7" name="Line 55">
              <a:extLst>
                <a:ext uri="{FF2B5EF4-FFF2-40B4-BE49-F238E27FC236}">
                  <a16:creationId xmlns:a16="http://schemas.microsoft.com/office/drawing/2014/main" id="{616A6BB5-A16A-F034-AC5A-9338B725630B}"/>
                </a:ext>
              </a:extLst>
            </p:cNvPr>
            <p:cNvSpPr>
              <a:spLocks noChangeShapeType="1"/>
            </p:cNvSpPr>
            <p:nvPr/>
          </p:nvSpPr>
          <p:spPr bwMode="auto">
            <a:xfrm>
              <a:off x="3183"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8" name="Line 56">
              <a:extLst>
                <a:ext uri="{FF2B5EF4-FFF2-40B4-BE49-F238E27FC236}">
                  <a16:creationId xmlns:a16="http://schemas.microsoft.com/office/drawing/2014/main" id="{E660E956-1C91-3C0B-6226-AF870E9E67D9}"/>
                </a:ext>
              </a:extLst>
            </p:cNvPr>
            <p:cNvSpPr>
              <a:spLocks noChangeShapeType="1"/>
            </p:cNvSpPr>
            <p:nvPr/>
          </p:nvSpPr>
          <p:spPr bwMode="auto">
            <a:xfrm flipH="1">
              <a:off x="330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9" name="Line 57">
              <a:extLst>
                <a:ext uri="{FF2B5EF4-FFF2-40B4-BE49-F238E27FC236}">
                  <a16:creationId xmlns:a16="http://schemas.microsoft.com/office/drawing/2014/main" id="{D0EBF68D-2381-611C-8F39-6F0BA2FC70F4}"/>
                </a:ext>
              </a:extLst>
            </p:cNvPr>
            <p:cNvSpPr>
              <a:spLocks noChangeShapeType="1"/>
            </p:cNvSpPr>
            <p:nvPr/>
          </p:nvSpPr>
          <p:spPr bwMode="auto">
            <a:xfrm>
              <a:off x="3386"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0" name="Line 58">
              <a:extLst>
                <a:ext uri="{FF2B5EF4-FFF2-40B4-BE49-F238E27FC236}">
                  <a16:creationId xmlns:a16="http://schemas.microsoft.com/office/drawing/2014/main" id="{B5C4E636-16B0-1652-7B73-E612C524932C}"/>
                </a:ext>
              </a:extLst>
            </p:cNvPr>
            <p:cNvSpPr>
              <a:spLocks noChangeShapeType="1"/>
            </p:cNvSpPr>
            <p:nvPr/>
          </p:nvSpPr>
          <p:spPr bwMode="auto">
            <a:xfrm>
              <a:off x="3386" y="4899"/>
              <a:ext cx="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1" name="Line 59">
              <a:extLst>
                <a:ext uri="{FF2B5EF4-FFF2-40B4-BE49-F238E27FC236}">
                  <a16:creationId xmlns:a16="http://schemas.microsoft.com/office/drawing/2014/main" id="{1B814516-D45C-99A7-EB63-074D85D9EF87}"/>
                </a:ext>
              </a:extLst>
            </p:cNvPr>
            <p:cNvSpPr>
              <a:spLocks noChangeShapeType="1"/>
            </p:cNvSpPr>
            <p:nvPr/>
          </p:nvSpPr>
          <p:spPr bwMode="auto">
            <a:xfrm>
              <a:off x="3223" y="4416"/>
              <a:ext cx="1" cy="48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2" name="Line 60">
              <a:extLst>
                <a:ext uri="{FF2B5EF4-FFF2-40B4-BE49-F238E27FC236}">
                  <a16:creationId xmlns:a16="http://schemas.microsoft.com/office/drawing/2014/main" id="{2EE100CA-2AF2-EF24-CC95-6BDA821A07C1}"/>
                </a:ext>
              </a:extLst>
            </p:cNvPr>
            <p:cNvSpPr>
              <a:spLocks noChangeShapeType="1"/>
            </p:cNvSpPr>
            <p:nvPr/>
          </p:nvSpPr>
          <p:spPr bwMode="auto">
            <a:xfrm>
              <a:off x="1862" y="4416"/>
              <a:ext cx="136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3" name="Line 61">
              <a:extLst>
                <a:ext uri="{FF2B5EF4-FFF2-40B4-BE49-F238E27FC236}">
                  <a16:creationId xmlns:a16="http://schemas.microsoft.com/office/drawing/2014/main" id="{ACFF6160-E837-A5F7-AA5D-D02D4E9105C4}"/>
                </a:ext>
              </a:extLst>
            </p:cNvPr>
            <p:cNvSpPr>
              <a:spLocks noChangeShapeType="1"/>
            </p:cNvSpPr>
            <p:nvPr/>
          </p:nvSpPr>
          <p:spPr bwMode="auto">
            <a:xfrm>
              <a:off x="1828" y="2799"/>
              <a:ext cx="737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4" name="Text Box 62">
              <a:extLst>
                <a:ext uri="{FF2B5EF4-FFF2-40B4-BE49-F238E27FC236}">
                  <a16:creationId xmlns:a16="http://schemas.microsoft.com/office/drawing/2014/main" id="{A3FB95DE-44BC-75E4-A70F-CE4335C0F08B}"/>
                </a:ext>
              </a:extLst>
            </p:cNvPr>
            <p:cNvSpPr txBox="1">
              <a:spLocks noChangeArrowheads="1"/>
            </p:cNvSpPr>
            <p:nvPr/>
          </p:nvSpPr>
          <p:spPr bwMode="auto">
            <a:xfrm>
              <a:off x="1800" y="2888"/>
              <a:ext cx="1138"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Electricity generation from source 100%</a:t>
              </a:r>
              <a:endParaRPr lang="en-US" altLang="en-US">
                <a:cs typeface="Arial" panose="020B0604020202020204" pitchFamily="34" charset="0"/>
              </a:endParaRPr>
            </a:p>
          </p:txBody>
        </p:sp>
        <p:sp>
          <p:nvSpPr>
            <p:cNvPr id="18495" name="Text Box 63">
              <a:extLst>
                <a:ext uri="{FF2B5EF4-FFF2-40B4-BE49-F238E27FC236}">
                  <a16:creationId xmlns:a16="http://schemas.microsoft.com/office/drawing/2014/main" id="{BC5702DA-13B9-2A62-E7C4-C358F608F7D3}"/>
                </a:ext>
              </a:extLst>
            </p:cNvPr>
            <p:cNvSpPr txBox="1">
              <a:spLocks noChangeArrowheads="1"/>
            </p:cNvSpPr>
            <p:nvPr/>
          </p:nvSpPr>
          <p:spPr bwMode="auto">
            <a:xfrm>
              <a:off x="2118" y="5103"/>
              <a:ext cx="1499"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Transmission and distribution loss 8%</a:t>
              </a:r>
              <a:endParaRPr lang="en-US" altLang="en-US">
                <a:cs typeface="Arial" panose="020B0604020202020204" pitchFamily="34" charset="0"/>
              </a:endParaRPr>
            </a:p>
          </p:txBody>
        </p:sp>
        <p:sp>
          <p:nvSpPr>
            <p:cNvPr id="18496" name="Text Box 64">
              <a:extLst>
                <a:ext uri="{FF2B5EF4-FFF2-40B4-BE49-F238E27FC236}">
                  <a16:creationId xmlns:a16="http://schemas.microsoft.com/office/drawing/2014/main" id="{33134935-6EB1-D882-67EB-BDC632C31689}"/>
                </a:ext>
              </a:extLst>
            </p:cNvPr>
            <p:cNvSpPr txBox="1">
              <a:spLocks noChangeArrowheads="1"/>
            </p:cNvSpPr>
            <p:nvPr/>
          </p:nvSpPr>
          <p:spPr bwMode="auto">
            <a:xfrm>
              <a:off x="3648" y="5103"/>
              <a:ext cx="871"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 motor loss 4.5%</a:t>
              </a:r>
              <a:endParaRPr lang="en-US" altLang="en-US" dirty="0">
                <a:cs typeface="Arial" panose="020B0604020202020204" pitchFamily="34" charset="0"/>
              </a:endParaRPr>
            </a:p>
          </p:txBody>
        </p:sp>
        <p:sp>
          <p:nvSpPr>
            <p:cNvPr id="18497" name="Text Box 65">
              <a:extLst>
                <a:ext uri="{FF2B5EF4-FFF2-40B4-BE49-F238E27FC236}">
                  <a16:creationId xmlns:a16="http://schemas.microsoft.com/office/drawing/2014/main" id="{BA8A22EA-93D1-65A3-5ABD-E67AB8A6D59B}"/>
                </a:ext>
              </a:extLst>
            </p:cNvPr>
            <p:cNvSpPr txBox="1">
              <a:spLocks noChangeArrowheads="1"/>
            </p:cNvSpPr>
            <p:nvPr/>
          </p:nvSpPr>
          <p:spPr bwMode="auto">
            <a:xfrm>
              <a:off x="4464" y="5105"/>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Drive loss 3.5%</a:t>
              </a:r>
              <a:endParaRPr lang="en-US" altLang="en-US">
                <a:cs typeface="Arial" panose="020B0604020202020204" pitchFamily="34" charset="0"/>
              </a:endParaRPr>
            </a:p>
          </p:txBody>
        </p:sp>
        <p:sp>
          <p:nvSpPr>
            <p:cNvPr id="18498" name="Text Box 66">
              <a:extLst>
                <a:ext uri="{FF2B5EF4-FFF2-40B4-BE49-F238E27FC236}">
                  <a16:creationId xmlns:a16="http://schemas.microsoft.com/office/drawing/2014/main" id="{61FE2B1B-9FC4-163D-C6E7-E4410F9224B3}"/>
                </a:ext>
              </a:extLst>
            </p:cNvPr>
            <p:cNvSpPr txBox="1">
              <a:spLocks noChangeArrowheads="1"/>
            </p:cNvSpPr>
            <p:nvPr/>
          </p:nvSpPr>
          <p:spPr bwMode="auto">
            <a:xfrm>
              <a:off x="5135" y="5059"/>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Pump loss 2.5%</a:t>
              </a:r>
              <a:endParaRPr lang="en-US" altLang="en-US">
                <a:cs typeface="Arial" panose="020B0604020202020204" pitchFamily="34" charset="0"/>
              </a:endParaRPr>
            </a:p>
          </p:txBody>
        </p:sp>
        <p:sp>
          <p:nvSpPr>
            <p:cNvPr id="18499" name="Text Box 67">
              <a:extLst>
                <a:ext uri="{FF2B5EF4-FFF2-40B4-BE49-F238E27FC236}">
                  <a16:creationId xmlns:a16="http://schemas.microsoft.com/office/drawing/2014/main" id="{92E79451-F3F8-337C-C50C-3D83F700E697}"/>
                </a:ext>
              </a:extLst>
            </p:cNvPr>
            <p:cNvSpPr txBox="1">
              <a:spLocks noChangeArrowheads="1"/>
            </p:cNvSpPr>
            <p:nvPr/>
          </p:nvSpPr>
          <p:spPr bwMode="auto">
            <a:xfrm>
              <a:off x="5811" y="5040"/>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dirty="0">
                  <a:cs typeface="Arial" panose="020B0604020202020204" pitchFamily="34" charset="0"/>
                </a:rPr>
                <a:t>Valve loss 7.0%</a:t>
              </a:r>
              <a:endParaRPr lang="en-US" altLang="en-US" dirty="0">
                <a:cs typeface="Arial" panose="020B0604020202020204" pitchFamily="34" charset="0"/>
              </a:endParaRPr>
            </a:p>
          </p:txBody>
        </p:sp>
        <p:sp>
          <p:nvSpPr>
            <p:cNvPr id="18500" name="Text Box 68">
              <a:extLst>
                <a:ext uri="{FF2B5EF4-FFF2-40B4-BE49-F238E27FC236}">
                  <a16:creationId xmlns:a16="http://schemas.microsoft.com/office/drawing/2014/main" id="{5CCC59B0-A40C-C555-5ED4-3C3CA2F75BFF}"/>
                </a:ext>
              </a:extLst>
            </p:cNvPr>
            <p:cNvSpPr txBox="1">
              <a:spLocks noChangeArrowheads="1"/>
            </p:cNvSpPr>
            <p:nvPr/>
          </p:nvSpPr>
          <p:spPr bwMode="auto">
            <a:xfrm>
              <a:off x="6446" y="5078"/>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Pipeline loss 2.5%</a:t>
              </a:r>
              <a:endParaRPr lang="en-US" altLang="en-US">
                <a:cs typeface="Arial" panose="020B0604020202020204" pitchFamily="34" charset="0"/>
              </a:endParaRPr>
            </a:p>
          </p:txBody>
        </p:sp>
        <p:sp>
          <p:nvSpPr>
            <p:cNvPr id="18501" name="Text Box 69">
              <a:extLst>
                <a:ext uri="{FF2B5EF4-FFF2-40B4-BE49-F238E27FC236}">
                  <a16:creationId xmlns:a16="http://schemas.microsoft.com/office/drawing/2014/main" id="{60AB0AAE-7593-004A-7275-E3D851377AA2}"/>
                </a:ext>
              </a:extLst>
            </p:cNvPr>
            <p:cNvSpPr txBox="1">
              <a:spLocks noChangeArrowheads="1"/>
            </p:cNvSpPr>
            <p:nvPr/>
          </p:nvSpPr>
          <p:spPr bwMode="auto">
            <a:xfrm>
              <a:off x="7380" y="5040"/>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Leakage loss 2%</a:t>
              </a:r>
              <a:endParaRPr lang="en-US" altLang="en-US">
                <a:cs typeface="Arial" panose="020B0604020202020204" pitchFamily="34" charset="0"/>
              </a:endParaRPr>
            </a:p>
          </p:txBody>
        </p:sp>
        <p:sp>
          <p:nvSpPr>
            <p:cNvPr id="18502" name="Text Box 70">
              <a:extLst>
                <a:ext uri="{FF2B5EF4-FFF2-40B4-BE49-F238E27FC236}">
                  <a16:creationId xmlns:a16="http://schemas.microsoft.com/office/drawing/2014/main" id="{24D3C8F0-E7F5-414B-AEC5-B23E2D482373}"/>
                </a:ext>
              </a:extLst>
            </p:cNvPr>
            <p:cNvSpPr txBox="1">
              <a:spLocks noChangeArrowheads="1"/>
            </p:cNvSpPr>
            <p:nvPr/>
          </p:nvSpPr>
          <p:spPr bwMode="auto">
            <a:xfrm>
              <a:off x="9180" y="3780"/>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Useful energy 70%</a:t>
              </a:r>
              <a:endParaRPr lang="en-US" altLang="en-US">
                <a:cs typeface="Arial" panose="020B0604020202020204" pitchFamily="34" charset="0"/>
              </a:endParaRPr>
            </a:p>
          </p:txBody>
        </p:sp>
      </p:grpSp>
      <p:pic>
        <p:nvPicPr>
          <p:cNvPr id="3" name="Picture 2">
            <a:extLst>
              <a:ext uri="{FF2B5EF4-FFF2-40B4-BE49-F238E27FC236}">
                <a16:creationId xmlns:a16="http://schemas.microsoft.com/office/drawing/2014/main" id="{83D93B11-E7A8-16EB-550A-6DD1CD56CE42}"/>
              </a:ext>
            </a:extLst>
          </p:cNvPr>
          <p:cNvPicPr>
            <a:picLocks noChangeAspect="1"/>
          </p:cNvPicPr>
          <p:nvPr/>
        </p:nvPicPr>
        <p:blipFill>
          <a:blip r:embed="rId4"/>
          <a:stretch>
            <a:fillRect/>
          </a:stretch>
        </p:blipFill>
        <p:spPr>
          <a:xfrm>
            <a:off x="226984" y="766636"/>
            <a:ext cx="7685932" cy="3996958"/>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3">
            <a:extLst>
              <a:ext uri="{FF2B5EF4-FFF2-40B4-BE49-F238E27FC236}">
                <a16:creationId xmlns:a16="http://schemas.microsoft.com/office/drawing/2014/main" id="{1719C919-CFD5-1424-8F72-DF21EFBD68FE}"/>
              </a:ext>
            </a:extLst>
          </p:cNvPr>
          <p:cNvSpPr>
            <a:spLocks noGrp="1" noChangeArrowheads="1"/>
          </p:cNvSpPr>
          <p:nvPr>
            <p:ph type="body" sz="half" idx="4294967295"/>
          </p:nvPr>
        </p:nvSpPr>
        <p:spPr>
          <a:xfrm>
            <a:off x="266700" y="860425"/>
            <a:ext cx="6553200" cy="3254375"/>
          </a:xfrm>
          <a:prstGeom prst="rect">
            <a:avLst/>
          </a:prstGeom>
        </p:spPr>
        <p:txBody>
          <a:bodyPr>
            <a:normAutofit/>
          </a:bodyPr>
          <a:lstStyle/>
          <a:p>
            <a:pPr algn="just" eaLnBrk="1" hangingPunct="1">
              <a:buFontTx/>
              <a:buNone/>
            </a:pPr>
            <a:r>
              <a:rPr lang="en-US" altLang="en-US" sz="2200" b="1" dirty="0">
                <a:solidFill>
                  <a:schemeClr val="tx1"/>
                </a:solidFill>
                <a:latin typeface="Arial" panose="020B0604020202020204" pitchFamily="34" charset="0"/>
                <a:cs typeface="Arial" panose="020B0604020202020204" pitchFamily="34" charset="0"/>
              </a:rPr>
              <a:t>Classification</a:t>
            </a:r>
          </a:p>
          <a:p>
            <a:pPr algn="just" eaLnBrk="1" hangingPunct="1"/>
            <a:r>
              <a:rPr lang="en-US" altLang="en-US" sz="2200" dirty="0">
                <a:solidFill>
                  <a:schemeClr val="tx1"/>
                </a:solidFill>
                <a:latin typeface="Arial" panose="020B0604020202020204" pitchFamily="34" charset="0"/>
                <a:cs typeface="Arial" panose="020B0604020202020204" pitchFamily="34" charset="0"/>
              </a:rPr>
              <a:t>Volume pumps: low flow rate, high pressure</a:t>
            </a:r>
          </a:p>
          <a:p>
            <a:pPr lvl="1" algn="just" eaLnBrk="1" hangingPunct="1">
              <a:buFontTx/>
              <a:buNone/>
            </a:pPr>
            <a:r>
              <a:rPr lang="en-US" altLang="en-US" sz="2200" i="1" dirty="0">
                <a:solidFill>
                  <a:srgbClr val="0070C0"/>
                </a:solidFill>
                <a:latin typeface="Arial" panose="020B0604020202020204" pitchFamily="34" charset="0"/>
                <a:cs typeface="Arial" panose="020B0604020202020204" pitchFamily="34" charset="0"/>
              </a:rPr>
              <a:t>Piston</a:t>
            </a:r>
            <a:r>
              <a:rPr lang="en-US" altLang="en-US" sz="2200" i="1" dirty="0">
                <a:solidFill>
                  <a:schemeClr val="tx1"/>
                </a:solidFill>
                <a:latin typeface="Arial" panose="020B0604020202020204" pitchFamily="34" charset="0"/>
                <a:cs typeface="Arial" panose="020B0604020202020204" pitchFamily="34" charset="0"/>
              </a:rPr>
              <a:t>, </a:t>
            </a:r>
            <a:r>
              <a:rPr lang="en-US" altLang="en-US" sz="2200" i="1" dirty="0">
                <a:solidFill>
                  <a:srgbClr val="0070C0"/>
                </a:solidFill>
                <a:latin typeface="Arial" panose="020B0604020202020204" pitchFamily="34" charset="0"/>
                <a:cs typeface="Arial" panose="020B0604020202020204" pitchFamily="34" charset="0"/>
              </a:rPr>
              <a:t>Gear, Screw, </a:t>
            </a:r>
            <a:r>
              <a:rPr lang="en-US" altLang="en-US" sz="2200" i="1" dirty="0" err="1">
                <a:solidFill>
                  <a:srgbClr val="0070C0"/>
                </a:solidFill>
                <a:latin typeface="Arial" panose="020B0604020202020204" pitchFamily="34" charset="0"/>
                <a:cs typeface="Arial" panose="020B0604020202020204" pitchFamily="34" charset="0"/>
              </a:rPr>
              <a:t>Roto</a:t>
            </a:r>
            <a:endParaRPr lang="en-US" altLang="en-US" sz="2200" i="1" dirty="0">
              <a:solidFill>
                <a:srgbClr val="0070C0"/>
              </a:solidFill>
              <a:latin typeface="Arial" panose="020B0604020202020204" pitchFamily="34" charset="0"/>
              <a:cs typeface="Arial" panose="020B0604020202020204" pitchFamily="34" charset="0"/>
            </a:endParaRPr>
          </a:p>
          <a:p>
            <a:pPr algn="just" eaLnBrk="1" hangingPunct="1"/>
            <a:r>
              <a:rPr lang="en-US" altLang="en-US" sz="2200" dirty="0">
                <a:solidFill>
                  <a:schemeClr val="tx1"/>
                </a:solidFill>
                <a:latin typeface="Arial" panose="020B0604020202020204" pitchFamily="34" charset="0"/>
                <a:cs typeface="Arial" panose="020B0604020202020204" pitchFamily="34" charset="0"/>
              </a:rPr>
              <a:t>Impeller pumps: high flow rate, low pressure</a:t>
            </a:r>
          </a:p>
          <a:p>
            <a:pPr lvl="1" algn="just" eaLnBrk="1" hangingPunct="1">
              <a:buFontTx/>
              <a:buNone/>
            </a:pPr>
            <a:r>
              <a:rPr lang="en-US" altLang="en-US" sz="2200" i="1" dirty="0">
                <a:solidFill>
                  <a:srgbClr val="0070C0"/>
                </a:solidFill>
                <a:latin typeface="Arial" panose="020B0604020202020204" pitchFamily="34" charset="0"/>
                <a:cs typeface="Arial" panose="020B0604020202020204" pitchFamily="34" charset="0"/>
              </a:rPr>
              <a:t>Centrifugal, Axial</a:t>
            </a:r>
            <a:endParaRPr lang="en-US" altLang="en-US" sz="2200" i="1" dirty="0">
              <a:solidFill>
                <a:schemeClr val="tx1"/>
              </a:solidFill>
              <a:latin typeface="Arial" panose="020B0604020202020204" pitchFamily="34" charset="0"/>
              <a:cs typeface="Arial" panose="020B0604020202020204" pitchFamily="34" charset="0"/>
            </a:endParaRPr>
          </a:p>
          <a:p>
            <a:pPr algn="just" eaLnBrk="1" hangingPunct="1">
              <a:buFontTx/>
              <a:buNone/>
            </a:pPr>
            <a:r>
              <a:rPr lang="en-US" altLang="en-US" sz="2200" dirty="0">
                <a:solidFill>
                  <a:schemeClr val="tx1"/>
                </a:solidFill>
                <a:latin typeface="Arial" panose="020B0604020202020204" pitchFamily="34" charset="0"/>
                <a:cs typeface="Arial" panose="020B0604020202020204" pitchFamily="34" charset="0"/>
              </a:rPr>
              <a:t>                 </a:t>
            </a:r>
          </a:p>
        </p:txBody>
      </p:sp>
      <p:sp>
        <p:nvSpPr>
          <p:cNvPr id="2056" name="Rectangle 5">
            <a:extLst>
              <a:ext uri="{FF2B5EF4-FFF2-40B4-BE49-F238E27FC236}">
                <a16:creationId xmlns:a16="http://schemas.microsoft.com/office/drawing/2014/main" id="{83B302FD-BE83-A4E1-A716-FCFD7393936B}"/>
              </a:ext>
            </a:extLst>
          </p:cNvPr>
          <p:cNvSpPr>
            <a:spLocks noChangeArrowheads="1"/>
          </p:cNvSpPr>
          <p:nvPr/>
        </p:nvSpPr>
        <p:spPr bwMode="auto">
          <a:xfrm>
            <a:off x="6400800" y="990600"/>
            <a:ext cx="5480610" cy="51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200" b="1" dirty="0">
                <a:cs typeface="Arial" panose="020B0604020202020204" pitchFamily="34" charset="0"/>
              </a:rPr>
              <a:t>Basic parameters</a:t>
            </a:r>
          </a:p>
          <a:p>
            <a:pPr eaLnBrk="1" hangingPunct="1"/>
            <a:endParaRPr lang="en-US" altLang="en-US" sz="2200" dirty="0">
              <a:cs typeface="Arial" panose="020B0604020202020204" pitchFamily="34" charset="0"/>
            </a:endParaRPr>
          </a:p>
          <a:p>
            <a:pPr eaLnBrk="1" hangingPunct="1"/>
            <a:r>
              <a:rPr lang="en-US" altLang="en-US" sz="2200" dirty="0">
                <a:cs typeface="Arial" panose="020B0604020202020204" pitchFamily="34" charset="0"/>
              </a:rPr>
              <a:t>H - Pressure (m)</a:t>
            </a:r>
          </a:p>
          <a:p>
            <a:pPr eaLnBrk="1" hangingPunct="1"/>
            <a:r>
              <a:rPr lang="en-US" altLang="en-US" sz="2200" dirty="0">
                <a:cs typeface="Arial" panose="020B0604020202020204" pitchFamily="34" charset="0"/>
              </a:rPr>
              <a:t>	</a:t>
            </a:r>
            <a:r>
              <a:rPr lang="en-US" altLang="en-US" sz="2200" dirty="0">
                <a:solidFill>
                  <a:srgbClr val="0000FF"/>
                </a:solidFill>
                <a:cs typeface="Arial" panose="020B0604020202020204" pitchFamily="34" charset="0"/>
              </a:rPr>
              <a:t>H = </a:t>
            </a:r>
            <a:r>
              <a:rPr lang="en-US" altLang="en-US" sz="2200" dirty="0" err="1">
                <a:solidFill>
                  <a:srgbClr val="0000FF"/>
                </a:solidFill>
                <a:cs typeface="Arial" panose="020B0604020202020204" pitchFamily="34" charset="0"/>
              </a:rPr>
              <a:t>H</a:t>
            </a:r>
            <a:r>
              <a:rPr lang="en-US" altLang="en-US" sz="2200" baseline="-25000" dirty="0" err="1">
                <a:solidFill>
                  <a:srgbClr val="0000FF"/>
                </a:solidFill>
                <a:cs typeface="Arial" panose="020B0604020202020204" pitchFamily="34" charset="0"/>
              </a:rPr>
              <a:t>Suction</a:t>
            </a:r>
            <a:r>
              <a:rPr lang="en-US" altLang="en-US" sz="2200" dirty="0">
                <a:solidFill>
                  <a:srgbClr val="0000FF"/>
                </a:solidFill>
                <a:cs typeface="Arial" panose="020B0604020202020204" pitchFamily="34" charset="0"/>
              </a:rPr>
              <a:t> + </a:t>
            </a:r>
            <a:r>
              <a:rPr lang="en-US" altLang="en-US" sz="2200" dirty="0" err="1">
                <a:solidFill>
                  <a:srgbClr val="0000FF"/>
                </a:solidFill>
                <a:cs typeface="Arial" panose="020B0604020202020204" pitchFamily="34" charset="0"/>
              </a:rPr>
              <a:t>H</a:t>
            </a:r>
            <a:r>
              <a:rPr lang="en-US" altLang="en-US" sz="2200" baseline="-25000" dirty="0" err="1">
                <a:solidFill>
                  <a:srgbClr val="0000FF"/>
                </a:solidFill>
                <a:cs typeface="Arial" panose="020B0604020202020204" pitchFamily="34" charset="0"/>
              </a:rPr>
              <a:t>Discharge</a:t>
            </a:r>
            <a:r>
              <a:rPr lang="en-US" altLang="en-US" sz="2200" baseline="-25000" dirty="0">
                <a:solidFill>
                  <a:srgbClr val="0000FF"/>
                </a:solidFill>
                <a:cs typeface="Arial" panose="020B0604020202020204" pitchFamily="34" charset="0"/>
              </a:rPr>
              <a:t> </a:t>
            </a:r>
            <a:endParaRPr lang="en-US" altLang="en-US" sz="2200" dirty="0">
              <a:solidFill>
                <a:srgbClr val="0000FF"/>
              </a:solidFill>
              <a:cs typeface="Arial" panose="020B0604020202020204" pitchFamily="34" charset="0"/>
            </a:endParaRPr>
          </a:p>
          <a:p>
            <a:pPr eaLnBrk="1" hangingPunct="1"/>
            <a:r>
              <a:rPr lang="en-US" altLang="en-US" sz="2200" dirty="0">
                <a:cs typeface="Arial" panose="020B0604020202020204" pitchFamily="34" charset="0"/>
              </a:rPr>
              <a:t>Q - Flow (m</a:t>
            </a:r>
            <a:r>
              <a:rPr lang="en-US" altLang="en-US" sz="2200" baseline="30000" dirty="0">
                <a:cs typeface="Arial" panose="020B0604020202020204" pitchFamily="34" charset="0"/>
              </a:rPr>
              <a:t>3</a:t>
            </a:r>
            <a:r>
              <a:rPr lang="en-US" altLang="en-US" sz="2200" dirty="0">
                <a:cs typeface="Arial" panose="020B0604020202020204" pitchFamily="34" charset="0"/>
              </a:rPr>
              <a:t>/s)         </a:t>
            </a:r>
          </a:p>
          <a:p>
            <a:pPr eaLnBrk="1" hangingPunct="1"/>
            <a:endParaRPr lang="en-US" altLang="en-US" sz="2200" dirty="0">
              <a:cs typeface="Arial" panose="020B0604020202020204" pitchFamily="34" charset="0"/>
            </a:endParaRPr>
          </a:p>
          <a:p>
            <a:pPr eaLnBrk="1" hangingPunct="1"/>
            <a:r>
              <a:rPr lang="en-US" altLang="en-US" sz="2200" dirty="0">
                <a:cs typeface="Arial" panose="020B0604020202020204" pitchFamily="34" charset="0"/>
              </a:rPr>
              <a:t>N - Power (kW)</a:t>
            </a:r>
          </a:p>
          <a:p>
            <a:pPr eaLnBrk="1" hangingPunct="1"/>
            <a:endParaRPr lang="en-US" altLang="en-US" sz="2200" dirty="0">
              <a:cs typeface="Arial" panose="020B0604020202020204" pitchFamily="34" charset="0"/>
            </a:endParaRPr>
          </a:p>
          <a:p>
            <a:pPr eaLnBrk="1" hangingPunct="1"/>
            <a:r>
              <a:rPr lang="en-US" altLang="en-US" sz="2200" b="1" dirty="0">
                <a:solidFill>
                  <a:srgbClr val="FF00FF"/>
                </a:solidFill>
                <a:cs typeface="Arial" panose="020B0604020202020204" pitchFamily="34" charset="0"/>
                <a:sym typeface="Symbol" panose="05050102010706020507" pitchFamily="18" charset="2"/>
              </a:rPr>
              <a:t>	</a:t>
            </a:r>
            <a:r>
              <a:rPr lang="en-US" altLang="en-US" sz="2200" b="1" dirty="0">
                <a:solidFill>
                  <a:srgbClr val="0000FF"/>
                </a:solidFill>
                <a:cs typeface="Arial" panose="020B0604020202020204" pitchFamily="34" charset="0"/>
                <a:sym typeface="Symbol" panose="05050102010706020507" pitchFamily="18" charset="2"/>
              </a:rPr>
              <a:t>N = QH/102</a:t>
            </a:r>
            <a:r>
              <a:rPr lang="en-US" altLang="en-US" sz="2200" b="1" dirty="0">
                <a:solidFill>
                  <a:srgbClr val="0000FF"/>
                </a:solidFill>
                <a:cs typeface="Arial" panose="020B0604020202020204" pitchFamily="34" charset="0"/>
              </a:rPr>
              <a:t> </a:t>
            </a:r>
          </a:p>
          <a:p>
            <a:pPr eaLnBrk="1" hangingPunct="1"/>
            <a:endParaRPr lang="en-US" altLang="en-US" sz="2200" dirty="0">
              <a:cs typeface="Arial" panose="020B0604020202020204" pitchFamily="34" charset="0"/>
            </a:endParaRPr>
          </a:p>
          <a:p>
            <a:pPr eaLnBrk="1" hangingPunct="1"/>
            <a:r>
              <a:rPr lang="en-US" altLang="en-US" sz="2200" u="sng" dirty="0">
                <a:cs typeface="Arial" panose="020B0604020202020204" pitchFamily="34" charset="0"/>
              </a:rPr>
              <a:t>Where</a:t>
            </a:r>
            <a:r>
              <a:rPr lang="en-US" altLang="en-US" sz="2200" dirty="0">
                <a:cs typeface="Arial" panose="020B0604020202020204" pitchFamily="34" charset="0"/>
              </a:rPr>
              <a:t>:</a:t>
            </a:r>
          </a:p>
          <a:p>
            <a:pPr eaLnBrk="1" hangingPunct="1"/>
            <a:r>
              <a:rPr lang="en-US" altLang="en-US" sz="2200" dirty="0">
                <a:cs typeface="Arial" panose="020B0604020202020204" pitchFamily="34" charset="0"/>
                <a:sym typeface="Symbol" panose="05050102010706020507" pitchFamily="18" charset="2"/>
              </a:rPr>
              <a:t></a:t>
            </a:r>
            <a:r>
              <a:rPr lang="en-US" altLang="en-US" sz="2200" dirty="0">
                <a:cs typeface="Arial" panose="020B0604020202020204" pitchFamily="34" charset="0"/>
              </a:rPr>
              <a:t> - Density </a:t>
            </a:r>
            <a:r>
              <a:rPr lang="en-US" altLang="en-US" sz="2200" dirty="0">
                <a:cs typeface="Arial" panose="020B0604020202020204" pitchFamily="34" charset="0"/>
                <a:sym typeface="Symbol" panose="05050102010706020507" pitchFamily="18" charset="2"/>
              </a:rPr>
              <a:t>(kg/m</a:t>
            </a:r>
            <a:r>
              <a:rPr lang="en-US" altLang="en-US" sz="2200" baseline="30000" dirty="0">
                <a:cs typeface="Arial" panose="020B0604020202020204" pitchFamily="34" charset="0"/>
                <a:sym typeface="Symbol" panose="05050102010706020507" pitchFamily="18" charset="2"/>
              </a:rPr>
              <a:t>3</a:t>
            </a:r>
            <a:r>
              <a:rPr lang="en-US" altLang="en-US" sz="2200" dirty="0">
                <a:cs typeface="Arial" panose="020B0604020202020204" pitchFamily="34" charset="0"/>
                <a:sym typeface="Symbol" panose="05050102010706020507" pitchFamily="18" charset="2"/>
              </a:rPr>
              <a:t>), (Water density is 995.7 kg/m</a:t>
            </a:r>
            <a:r>
              <a:rPr lang="en-US" altLang="en-US" sz="2200" baseline="30000" dirty="0">
                <a:cs typeface="Arial" panose="020B0604020202020204" pitchFamily="34" charset="0"/>
                <a:sym typeface="Symbol" panose="05050102010706020507" pitchFamily="18" charset="2"/>
              </a:rPr>
              <a:t>3 </a:t>
            </a:r>
            <a:r>
              <a:rPr lang="en-US" altLang="en-US" sz="2200" dirty="0">
                <a:cs typeface="Arial" panose="020B0604020202020204" pitchFamily="34" charset="0"/>
                <a:sym typeface="Symbol" panose="05050102010706020507" pitchFamily="18" charset="2"/>
              </a:rPr>
              <a:t>at 30</a:t>
            </a:r>
            <a:r>
              <a:rPr lang="en-US" altLang="en-US" sz="2200" baseline="30000" dirty="0">
                <a:cs typeface="Arial" panose="020B0604020202020204" pitchFamily="34" charset="0"/>
                <a:sym typeface="Symbol" panose="05050102010706020507" pitchFamily="18" charset="2"/>
              </a:rPr>
              <a:t>o</a:t>
            </a:r>
            <a:r>
              <a:rPr lang="en-US" altLang="en-US" sz="2200" dirty="0">
                <a:cs typeface="Arial" panose="020B0604020202020204" pitchFamily="34" charset="0"/>
                <a:sym typeface="Symbol" panose="05050102010706020507" pitchFamily="18" charset="2"/>
              </a:rPr>
              <a:t>C, 992.2 kg/m</a:t>
            </a:r>
            <a:r>
              <a:rPr lang="en-US" altLang="en-US" sz="2200" baseline="30000" dirty="0">
                <a:cs typeface="Arial" panose="020B0604020202020204" pitchFamily="34" charset="0"/>
                <a:sym typeface="Symbol" panose="05050102010706020507" pitchFamily="18" charset="2"/>
              </a:rPr>
              <a:t>3</a:t>
            </a:r>
            <a:r>
              <a:rPr lang="en-US" altLang="en-US" sz="2200" dirty="0">
                <a:cs typeface="Arial" panose="020B0604020202020204" pitchFamily="34" charset="0"/>
                <a:sym typeface="Symbol" panose="05050102010706020507" pitchFamily="18" charset="2"/>
              </a:rPr>
              <a:t> at 40</a:t>
            </a:r>
            <a:r>
              <a:rPr lang="en-US" altLang="en-US" sz="2200" baseline="30000" dirty="0">
                <a:cs typeface="Arial" panose="020B0604020202020204" pitchFamily="34" charset="0"/>
                <a:sym typeface="Symbol" panose="05050102010706020507" pitchFamily="18" charset="2"/>
              </a:rPr>
              <a:t>o</a:t>
            </a:r>
            <a:r>
              <a:rPr lang="en-US" altLang="en-US" sz="2200" dirty="0">
                <a:cs typeface="Arial" panose="020B0604020202020204" pitchFamily="34" charset="0"/>
                <a:sym typeface="Symbol" panose="05050102010706020507" pitchFamily="18" charset="2"/>
              </a:rPr>
              <a:t>C)</a:t>
            </a:r>
          </a:p>
          <a:p>
            <a:pPr eaLnBrk="1" hangingPunct="1"/>
            <a:r>
              <a:rPr lang="en-US" altLang="en-US" sz="2200" dirty="0">
                <a:cs typeface="Arial" panose="020B0604020202020204" pitchFamily="34" charset="0"/>
              </a:rPr>
              <a:t>η - Pump efficiency (0.7 – 0.85)</a:t>
            </a:r>
          </a:p>
          <a:p>
            <a:pPr eaLnBrk="1" hangingPunct="1"/>
            <a:endParaRPr lang="en-US" altLang="en-US" dirty="0">
              <a:cs typeface="Arial" panose="020B0604020202020204" pitchFamily="34" charset="0"/>
            </a:endParaRPr>
          </a:p>
        </p:txBody>
      </p:sp>
      <p:sp>
        <p:nvSpPr>
          <p:cNvPr id="2057" name="Rectangle 6">
            <a:extLst>
              <a:ext uri="{FF2B5EF4-FFF2-40B4-BE49-F238E27FC236}">
                <a16:creationId xmlns:a16="http://schemas.microsoft.com/office/drawing/2014/main" id="{61D1C9CA-3A6D-2196-BC3A-993372124EF7}"/>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58" name="Rectangle 8">
            <a:extLst>
              <a:ext uri="{FF2B5EF4-FFF2-40B4-BE49-F238E27FC236}">
                <a16:creationId xmlns:a16="http://schemas.microsoft.com/office/drawing/2014/main" id="{89616A73-F353-A341-93B8-1D455341D59F}"/>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pic>
        <p:nvPicPr>
          <p:cNvPr id="2063" name="Picture 17">
            <a:extLst>
              <a:ext uri="{FF2B5EF4-FFF2-40B4-BE49-F238E27FC236}">
                <a16:creationId xmlns:a16="http://schemas.microsoft.com/office/drawing/2014/main" id="{68A0B330-00A9-096D-0AB2-407E333639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859087"/>
            <a:ext cx="51054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BAA97A9A-B554-5449-9C9C-A0FFA9039485}"/>
              </a:ext>
            </a:extLst>
          </p:cNvPr>
          <p:cNvSpPr txBox="1">
            <a:spLocks noChangeArrowheads="1"/>
          </p:cNvSpPr>
          <p:nvPr/>
        </p:nvSpPr>
        <p:spPr>
          <a:xfrm>
            <a:off x="0" y="166688"/>
            <a:ext cx="12192000" cy="601603"/>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kern="0">
                <a:solidFill>
                  <a:schemeClr val="accent1">
                    <a:lumMod val="50000"/>
                  </a:schemeClr>
                </a:solidFill>
                <a:latin typeface="Arial" panose="020B0604020202020204" pitchFamily="34" charset="0"/>
                <a:cs typeface="Arial" panose="020B0604020202020204" pitchFamily="34" charset="0"/>
              </a:rPr>
              <a:t>PUMP SYSTEM</a:t>
            </a:r>
            <a:endParaRPr lang="en-US" altLang="en-US" kern="0"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8" name="Text Placeholder 11">
            <a:extLst>
              <a:ext uri="{FF2B5EF4-FFF2-40B4-BE49-F238E27FC236}">
                <a16:creationId xmlns:a16="http://schemas.microsoft.com/office/drawing/2014/main" id="{8AA40CB7-3467-B29C-C119-31DD41B023AC}"/>
              </a:ext>
            </a:extLst>
          </p:cNvPr>
          <p:cNvSpPr>
            <a:spLocks noGrp="1"/>
          </p:cNvSpPr>
          <p:nvPr>
            <p:ph type="body" idx="4294967295"/>
          </p:nvPr>
        </p:nvSpPr>
        <p:spPr>
          <a:xfrm>
            <a:off x="1694434" y="1058273"/>
            <a:ext cx="5427663" cy="765175"/>
          </a:xfrm>
          <a:prstGeom prst="rect">
            <a:avLst/>
          </a:prstGeom>
        </p:spPr>
        <p:txBody>
          <a:bodyPr anchor="b">
            <a:noAutofit/>
          </a:bodyPr>
          <a:lstStyle/>
          <a:p>
            <a:pPr marL="0" indent="0">
              <a:lnSpc>
                <a:spcPct val="80000"/>
              </a:lnSpc>
            </a:pPr>
            <a:r>
              <a:rPr lang="en-US" altLang="en-US" sz="2200" dirty="0">
                <a:solidFill>
                  <a:schemeClr val="tx1"/>
                </a:solidFill>
                <a:latin typeface="Arial" panose="020B0604020202020204" pitchFamily="34" charset="0"/>
                <a:cs typeface="Arial" panose="020B0604020202020204" pitchFamily="34" charset="0"/>
              </a:rPr>
              <a:t> Basic characteristics corresponding to a specified rotational speed n(v/p) = const</a:t>
            </a:r>
          </a:p>
        </p:txBody>
      </p:sp>
      <p:sp>
        <p:nvSpPr>
          <p:cNvPr id="1030" name="Text Placeholder 12">
            <a:extLst>
              <a:ext uri="{FF2B5EF4-FFF2-40B4-BE49-F238E27FC236}">
                <a16:creationId xmlns:a16="http://schemas.microsoft.com/office/drawing/2014/main" id="{B9539EA2-B6AA-7F54-47EC-BEE49DAE9B1C}"/>
              </a:ext>
            </a:extLst>
          </p:cNvPr>
          <p:cNvSpPr>
            <a:spLocks noGrp="1"/>
          </p:cNvSpPr>
          <p:nvPr>
            <p:ph type="body" sz="quarter" idx="4294967295"/>
          </p:nvPr>
        </p:nvSpPr>
        <p:spPr>
          <a:xfrm>
            <a:off x="7413434" y="1250351"/>
            <a:ext cx="4041775" cy="493712"/>
          </a:xfrm>
          <a:prstGeom prst="rect">
            <a:avLst/>
          </a:prstGeom>
        </p:spPr>
        <p:txBody>
          <a:bodyPr anchor="b">
            <a:normAutofit lnSpcReduction="10000"/>
          </a:bodyPr>
          <a:lstStyle/>
          <a:p>
            <a:pPr marL="0" indent="0"/>
            <a:r>
              <a:rPr lang="en-US" altLang="en-US" sz="2200" dirty="0">
                <a:solidFill>
                  <a:schemeClr val="tx1"/>
                </a:solidFill>
                <a:latin typeface="Arial" panose="020B0604020202020204" pitchFamily="34" charset="0"/>
                <a:cs typeface="Arial" panose="020B0604020202020204" pitchFamily="34" charset="0"/>
              </a:rPr>
              <a:t> Overall characteristics</a:t>
            </a:r>
          </a:p>
        </p:txBody>
      </p:sp>
      <p:sp>
        <p:nvSpPr>
          <p:cNvPr id="48179" name="Rectangle 2">
            <a:extLst>
              <a:ext uri="{FF2B5EF4-FFF2-40B4-BE49-F238E27FC236}">
                <a16:creationId xmlns:a16="http://schemas.microsoft.com/office/drawing/2014/main" id="{EBB0DFE4-D2C4-850A-32A6-9818A3F61E34}"/>
              </a:ext>
            </a:extLst>
          </p:cNvPr>
          <p:cNvSpPr>
            <a:spLocks noChangeArrowheads="1"/>
          </p:cNvSpPr>
          <p:nvPr/>
        </p:nvSpPr>
        <p:spPr bwMode="auto">
          <a:xfrm>
            <a:off x="0" y="196322"/>
            <a:ext cx="12192000" cy="58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pPr eaLnBrk="1" hangingPunct="1"/>
            <a:r>
              <a:rPr lang="en-US" altLang="en-US" sz="2800" b="1" dirty="0">
                <a:solidFill>
                  <a:schemeClr val="accent1">
                    <a:lumMod val="50000"/>
                  </a:schemeClr>
                </a:solidFill>
                <a:cs typeface="Arial" panose="020B0604020202020204" pitchFamily="34" charset="0"/>
              </a:rPr>
              <a:t>Pump characteristics</a:t>
            </a:r>
          </a:p>
        </p:txBody>
      </p:sp>
      <p:grpSp>
        <p:nvGrpSpPr>
          <p:cNvPr id="48216" name="Group 88">
            <a:extLst>
              <a:ext uri="{FF2B5EF4-FFF2-40B4-BE49-F238E27FC236}">
                <a16:creationId xmlns:a16="http://schemas.microsoft.com/office/drawing/2014/main" id="{C7BF8629-5491-A3B1-CBD2-B07543F9BAD4}"/>
              </a:ext>
            </a:extLst>
          </p:cNvPr>
          <p:cNvGrpSpPr>
            <a:grpSpLocks/>
          </p:cNvGrpSpPr>
          <p:nvPr/>
        </p:nvGrpSpPr>
        <p:grpSpPr bwMode="auto">
          <a:xfrm>
            <a:off x="7485666" y="2259435"/>
            <a:ext cx="4038600" cy="3505200"/>
            <a:chOff x="3216" y="1152"/>
            <a:chExt cx="2544" cy="2208"/>
          </a:xfrm>
        </p:grpSpPr>
        <p:grpSp>
          <p:nvGrpSpPr>
            <p:cNvPr id="48184" name="Group 5">
              <a:extLst>
                <a:ext uri="{FF2B5EF4-FFF2-40B4-BE49-F238E27FC236}">
                  <a16:creationId xmlns:a16="http://schemas.microsoft.com/office/drawing/2014/main" id="{4D0F5587-ABEA-BC7C-D8DA-140938C9FEED}"/>
                </a:ext>
              </a:extLst>
            </p:cNvPr>
            <p:cNvGrpSpPr>
              <a:grpSpLocks noChangeAspect="1"/>
            </p:cNvGrpSpPr>
            <p:nvPr/>
          </p:nvGrpSpPr>
          <p:grpSpPr bwMode="auto">
            <a:xfrm>
              <a:off x="3216" y="1152"/>
              <a:ext cx="2455" cy="2016"/>
              <a:chOff x="-376" y="525"/>
              <a:chExt cx="6136" cy="5040"/>
            </a:xfrm>
          </p:grpSpPr>
          <p:sp>
            <p:nvSpPr>
              <p:cNvPr id="48185" name="AutoShape 6">
                <a:extLst>
                  <a:ext uri="{FF2B5EF4-FFF2-40B4-BE49-F238E27FC236}">
                    <a16:creationId xmlns:a16="http://schemas.microsoft.com/office/drawing/2014/main" id="{EFA732D6-160E-540E-99A5-37525BADD081}"/>
                  </a:ext>
                </a:extLst>
              </p:cNvPr>
              <p:cNvSpPr>
                <a:spLocks noChangeAspect="1" noChangeArrowheads="1"/>
              </p:cNvSpPr>
              <p:nvPr/>
            </p:nvSpPr>
            <p:spPr bwMode="auto">
              <a:xfrm>
                <a:off x="-376" y="525"/>
                <a:ext cx="6136" cy="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8186" name="Line 7">
                <a:extLst>
                  <a:ext uri="{FF2B5EF4-FFF2-40B4-BE49-F238E27FC236}">
                    <a16:creationId xmlns:a16="http://schemas.microsoft.com/office/drawing/2014/main" id="{BE1B5363-FF95-FEEC-CAE1-6B8B6AFC423B}"/>
                  </a:ext>
                </a:extLst>
              </p:cNvPr>
              <p:cNvSpPr>
                <a:spLocks noChangeShapeType="1"/>
              </p:cNvSpPr>
              <p:nvPr/>
            </p:nvSpPr>
            <p:spPr bwMode="auto">
              <a:xfrm>
                <a:off x="0" y="1065"/>
                <a:ext cx="27" cy="44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87" name="Line 8">
                <a:extLst>
                  <a:ext uri="{FF2B5EF4-FFF2-40B4-BE49-F238E27FC236}">
                    <a16:creationId xmlns:a16="http://schemas.microsoft.com/office/drawing/2014/main" id="{5373F3B6-83DD-88AF-D067-C89E0ED0A170}"/>
                  </a:ext>
                </a:extLst>
              </p:cNvPr>
              <p:cNvSpPr>
                <a:spLocks noChangeShapeType="1"/>
              </p:cNvSpPr>
              <p:nvPr/>
            </p:nvSpPr>
            <p:spPr bwMode="auto">
              <a:xfrm>
                <a:off x="26" y="5564"/>
                <a:ext cx="520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88" name="Line 9">
                <a:extLst>
                  <a:ext uri="{FF2B5EF4-FFF2-40B4-BE49-F238E27FC236}">
                    <a16:creationId xmlns:a16="http://schemas.microsoft.com/office/drawing/2014/main" id="{1109FDC1-5CE3-4CD3-6615-08BFECC94678}"/>
                  </a:ext>
                </a:extLst>
              </p:cNvPr>
              <p:cNvSpPr>
                <a:spLocks noChangeShapeType="1"/>
              </p:cNvSpPr>
              <p:nvPr/>
            </p:nvSpPr>
            <p:spPr bwMode="auto">
              <a:xfrm flipH="1" flipV="1">
                <a:off x="5220" y="1091"/>
                <a:ext cx="8" cy="44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89" name="Freeform 10">
                <a:extLst>
                  <a:ext uri="{FF2B5EF4-FFF2-40B4-BE49-F238E27FC236}">
                    <a16:creationId xmlns:a16="http://schemas.microsoft.com/office/drawing/2014/main" id="{7D1BB5C8-BE8D-E012-2D1A-3BC74E815E99}"/>
                  </a:ext>
                </a:extLst>
              </p:cNvPr>
              <p:cNvSpPr>
                <a:spLocks/>
              </p:cNvSpPr>
              <p:nvPr/>
            </p:nvSpPr>
            <p:spPr bwMode="auto">
              <a:xfrm rot="-442128">
                <a:off x="585" y="885"/>
                <a:ext cx="4275" cy="3960"/>
              </a:xfrm>
              <a:custGeom>
                <a:avLst/>
                <a:gdLst>
                  <a:gd name="T0" fmla="*/ 586 w 3988"/>
                  <a:gd name="T1" fmla="*/ 120 h 3963"/>
                  <a:gd name="T2" fmla="*/ 495 w 3988"/>
                  <a:gd name="T3" fmla="*/ 361 h 3963"/>
                  <a:gd name="T4" fmla="*/ 454 w 3988"/>
                  <a:gd name="T5" fmla="*/ 483 h 3963"/>
                  <a:gd name="T6" fmla="*/ 417 w 3988"/>
                  <a:gd name="T7" fmla="*/ 606 h 3963"/>
                  <a:gd name="T8" fmla="*/ 385 w 3988"/>
                  <a:gd name="T9" fmla="*/ 730 h 3963"/>
                  <a:gd name="T10" fmla="*/ 334 w 3988"/>
                  <a:gd name="T11" fmla="*/ 982 h 3963"/>
                  <a:gd name="T12" fmla="*/ 261 w 3988"/>
                  <a:gd name="T13" fmla="*/ 1362 h 3963"/>
                  <a:gd name="T14" fmla="*/ 174 w 3988"/>
                  <a:gd name="T15" fmla="*/ 1738 h 3963"/>
                  <a:gd name="T16" fmla="*/ 127 w 3988"/>
                  <a:gd name="T17" fmla="*/ 1991 h 3963"/>
                  <a:gd name="T18" fmla="*/ 90 w 3988"/>
                  <a:gd name="T19" fmla="*/ 2246 h 3963"/>
                  <a:gd name="T20" fmla="*/ 40 w 3988"/>
                  <a:gd name="T21" fmla="*/ 2626 h 3963"/>
                  <a:gd name="T22" fmla="*/ 16 w 3988"/>
                  <a:gd name="T23" fmla="*/ 2818 h 3963"/>
                  <a:gd name="T24" fmla="*/ 5 w 3988"/>
                  <a:gd name="T25" fmla="*/ 2949 h 3963"/>
                  <a:gd name="T26" fmla="*/ 0 w 3988"/>
                  <a:gd name="T27" fmla="*/ 3085 h 3963"/>
                  <a:gd name="T28" fmla="*/ 4 w 3988"/>
                  <a:gd name="T29" fmla="*/ 3220 h 3963"/>
                  <a:gd name="T30" fmla="*/ 21 w 3988"/>
                  <a:gd name="T31" fmla="*/ 3353 h 3963"/>
                  <a:gd name="T32" fmla="*/ 34 w 3988"/>
                  <a:gd name="T33" fmla="*/ 3417 h 3963"/>
                  <a:gd name="T34" fmla="*/ 52 w 3988"/>
                  <a:gd name="T35" fmla="*/ 3480 h 3963"/>
                  <a:gd name="T36" fmla="*/ 74 w 3988"/>
                  <a:gd name="T37" fmla="*/ 3540 h 3963"/>
                  <a:gd name="T38" fmla="*/ 101 w 3988"/>
                  <a:gd name="T39" fmla="*/ 3597 h 3963"/>
                  <a:gd name="T40" fmla="*/ 134 w 3988"/>
                  <a:gd name="T41" fmla="*/ 3651 h 3963"/>
                  <a:gd name="T42" fmla="*/ 172 w 3988"/>
                  <a:gd name="T43" fmla="*/ 3702 h 3963"/>
                  <a:gd name="T44" fmla="*/ 216 w 3988"/>
                  <a:gd name="T45" fmla="*/ 3748 h 3963"/>
                  <a:gd name="T46" fmla="*/ 264 w 3988"/>
                  <a:gd name="T47" fmla="*/ 3791 h 3963"/>
                  <a:gd name="T48" fmla="*/ 317 w 3988"/>
                  <a:gd name="T49" fmla="*/ 3829 h 3963"/>
                  <a:gd name="T50" fmla="*/ 374 w 3988"/>
                  <a:gd name="T51" fmla="*/ 3863 h 3963"/>
                  <a:gd name="T52" fmla="*/ 434 w 3988"/>
                  <a:gd name="T53" fmla="*/ 3892 h 3963"/>
                  <a:gd name="T54" fmla="*/ 495 w 3988"/>
                  <a:gd name="T55" fmla="*/ 3916 h 3963"/>
                  <a:gd name="T56" fmla="*/ 558 w 3988"/>
                  <a:gd name="T57" fmla="*/ 3936 h 3963"/>
                  <a:gd name="T58" fmla="*/ 622 w 3988"/>
                  <a:gd name="T59" fmla="*/ 3950 h 3963"/>
                  <a:gd name="T60" fmla="*/ 687 w 3988"/>
                  <a:gd name="T61" fmla="*/ 3959 h 3963"/>
                  <a:gd name="T62" fmla="*/ 752 w 3988"/>
                  <a:gd name="T63" fmla="*/ 3963 h 3963"/>
                  <a:gd name="T64" fmla="*/ 816 w 3988"/>
                  <a:gd name="T65" fmla="*/ 3963 h 3963"/>
                  <a:gd name="T66" fmla="*/ 946 w 3988"/>
                  <a:gd name="T67" fmla="*/ 3950 h 3963"/>
                  <a:gd name="T68" fmla="*/ 1074 w 3988"/>
                  <a:gd name="T69" fmla="*/ 3923 h 3963"/>
                  <a:gd name="T70" fmla="*/ 1200 w 3988"/>
                  <a:gd name="T71" fmla="*/ 3886 h 3963"/>
                  <a:gd name="T72" fmla="*/ 1324 w 3988"/>
                  <a:gd name="T73" fmla="*/ 3840 h 3963"/>
                  <a:gd name="T74" fmla="*/ 1443 w 3988"/>
                  <a:gd name="T75" fmla="*/ 3788 h 3963"/>
                  <a:gd name="T76" fmla="*/ 1559 w 3988"/>
                  <a:gd name="T77" fmla="*/ 3731 h 3963"/>
                  <a:gd name="T78" fmla="*/ 1673 w 3988"/>
                  <a:gd name="T79" fmla="*/ 3671 h 3963"/>
                  <a:gd name="T80" fmla="*/ 1894 w 3988"/>
                  <a:gd name="T81" fmla="*/ 3540 h 3963"/>
                  <a:gd name="T82" fmla="*/ 2111 w 3988"/>
                  <a:gd name="T83" fmla="*/ 3403 h 3963"/>
                  <a:gd name="T84" fmla="*/ 2542 w 3988"/>
                  <a:gd name="T85" fmla="*/ 3122 h 3963"/>
                  <a:gd name="T86" fmla="*/ 2756 w 3988"/>
                  <a:gd name="T87" fmla="*/ 2979 h 3963"/>
                  <a:gd name="T88" fmla="*/ 2964 w 3988"/>
                  <a:gd name="T89" fmla="*/ 2828 h 3963"/>
                  <a:gd name="T90" fmla="*/ 3167 w 3988"/>
                  <a:gd name="T91" fmla="*/ 2669 h 3963"/>
                  <a:gd name="T92" fmla="*/ 3469 w 3988"/>
                  <a:gd name="T93" fmla="*/ 2429 h 3963"/>
                  <a:gd name="T94" fmla="*/ 3675 w 3988"/>
                  <a:gd name="T95" fmla="*/ 2274 h 3963"/>
                  <a:gd name="T96" fmla="*/ 3988 w 3988"/>
                  <a:gd name="T97" fmla="*/ 2049 h 396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988"/>
                  <a:gd name="T148" fmla="*/ 0 h 3963"/>
                  <a:gd name="T149" fmla="*/ 3988 w 3988"/>
                  <a:gd name="T150" fmla="*/ 3963 h 396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988" h="3963">
                    <a:moveTo>
                      <a:pt x="635" y="0"/>
                    </a:moveTo>
                    <a:lnTo>
                      <a:pt x="586" y="120"/>
                    </a:lnTo>
                    <a:lnTo>
                      <a:pt x="539" y="240"/>
                    </a:lnTo>
                    <a:lnTo>
                      <a:pt x="495" y="361"/>
                    </a:lnTo>
                    <a:lnTo>
                      <a:pt x="474" y="422"/>
                    </a:lnTo>
                    <a:lnTo>
                      <a:pt x="454" y="483"/>
                    </a:lnTo>
                    <a:lnTo>
                      <a:pt x="434" y="544"/>
                    </a:lnTo>
                    <a:lnTo>
                      <a:pt x="417" y="606"/>
                    </a:lnTo>
                    <a:lnTo>
                      <a:pt x="401" y="668"/>
                    </a:lnTo>
                    <a:lnTo>
                      <a:pt x="385" y="730"/>
                    </a:lnTo>
                    <a:lnTo>
                      <a:pt x="359" y="856"/>
                    </a:lnTo>
                    <a:lnTo>
                      <a:pt x="334" y="982"/>
                    </a:lnTo>
                    <a:lnTo>
                      <a:pt x="287" y="1235"/>
                    </a:lnTo>
                    <a:lnTo>
                      <a:pt x="261" y="1362"/>
                    </a:lnTo>
                    <a:lnTo>
                      <a:pt x="233" y="1487"/>
                    </a:lnTo>
                    <a:lnTo>
                      <a:pt x="174" y="1738"/>
                    </a:lnTo>
                    <a:lnTo>
                      <a:pt x="148" y="1863"/>
                    </a:lnTo>
                    <a:lnTo>
                      <a:pt x="127" y="1991"/>
                    </a:lnTo>
                    <a:lnTo>
                      <a:pt x="107" y="2118"/>
                    </a:lnTo>
                    <a:lnTo>
                      <a:pt x="90" y="2246"/>
                    </a:lnTo>
                    <a:lnTo>
                      <a:pt x="57" y="2500"/>
                    </a:lnTo>
                    <a:lnTo>
                      <a:pt x="40" y="2626"/>
                    </a:lnTo>
                    <a:lnTo>
                      <a:pt x="23" y="2753"/>
                    </a:lnTo>
                    <a:lnTo>
                      <a:pt x="16" y="2818"/>
                    </a:lnTo>
                    <a:lnTo>
                      <a:pt x="10" y="2883"/>
                    </a:lnTo>
                    <a:lnTo>
                      <a:pt x="5" y="2949"/>
                    </a:lnTo>
                    <a:lnTo>
                      <a:pt x="2" y="3017"/>
                    </a:lnTo>
                    <a:lnTo>
                      <a:pt x="0" y="3085"/>
                    </a:lnTo>
                    <a:lnTo>
                      <a:pt x="1" y="3153"/>
                    </a:lnTo>
                    <a:lnTo>
                      <a:pt x="4" y="3220"/>
                    </a:lnTo>
                    <a:lnTo>
                      <a:pt x="11" y="3287"/>
                    </a:lnTo>
                    <a:lnTo>
                      <a:pt x="21" y="3353"/>
                    </a:lnTo>
                    <a:lnTo>
                      <a:pt x="27" y="3385"/>
                    </a:lnTo>
                    <a:lnTo>
                      <a:pt x="34" y="3417"/>
                    </a:lnTo>
                    <a:lnTo>
                      <a:pt x="43" y="3449"/>
                    </a:lnTo>
                    <a:lnTo>
                      <a:pt x="52" y="3480"/>
                    </a:lnTo>
                    <a:lnTo>
                      <a:pt x="63" y="3510"/>
                    </a:lnTo>
                    <a:lnTo>
                      <a:pt x="74" y="3540"/>
                    </a:lnTo>
                    <a:lnTo>
                      <a:pt x="87" y="3568"/>
                    </a:lnTo>
                    <a:lnTo>
                      <a:pt x="101" y="3597"/>
                    </a:lnTo>
                    <a:lnTo>
                      <a:pt x="117" y="3624"/>
                    </a:lnTo>
                    <a:lnTo>
                      <a:pt x="134" y="3651"/>
                    </a:lnTo>
                    <a:lnTo>
                      <a:pt x="153" y="3676"/>
                    </a:lnTo>
                    <a:lnTo>
                      <a:pt x="172" y="3702"/>
                    </a:lnTo>
                    <a:lnTo>
                      <a:pt x="193" y="3725"/>
                    </a:lnTo>
                    <a:lnTo>
                      <a:pt x="216" y="3748"/>
                    </a:lnTo>
                    <a:lnTo>
                      <a:pt x="240" y="3770"/>
                    </a:lnTo>
                    <a:lnTo>
                      <a:pt x="264" y="3791"/>
                    </a:lnTo>
                    <a:lnTo>
                      <a:pt x="290" y="3810"/>
                    </a:lnTo>
                    <a:lnTo>
                      <a:pt x="317" y="3829"/>
                    </a:lnTo>
                    <a:lnTo>
                      <a:pt x="345" y="3847"/>
                    </a:lnTo>
                    <a:lnTo>
                      <a:pt x="374" y="3863"/>
                    </a:lnTo>
                    <a:lnTo>
                      <a:pt x="404" y="3878"/>
                    </a:lnTo>
                    <a:lnTo>
                      <a:pt x="434" y="3892"/>
                    </a:lnTo>
                    <a:lnTo>
                      <a:pt x="464" y="3905"/>
                    </a:lnTo>
                    <a:lnTo>
                      <a:pt x="495" y="3916"/>
                    </a:lnTo>
                    <a:lnTo>
                      <a:pt x="526" y="3926"/>
                    </a:lnTo>
                    <a:lnTo>
                      <a:pt x="558" y="3936"/>
                    </a:lnTo>
                    <a:lnTo>
                      <a:pt x="591" y="3943"/>
                    </a:lnTo>
                    <a:lnTo>
                      <a:pt x="622" y="3950"/>
                    </a:lnTo>
                    <a:lnTo>
                      <a:pt x="655" y="3955"/>
                    </a:lnTo>
                    <a:lnTo>
                      <a:pt x="687" y="3959"/>
                    </a:lnTo>
                    <a:lnTo>
                      <a:pt x="719" y="3962"/>
                    </a:lnTo>
                    <a:lnTo>
                      <a:pt x="752" y="3963"/>
                    </a:lnTo>
                    <a:lnTo>
                      <a:pt x="784" y="3963"/>
                    </a:lnTo>
                    <a:lnTo>
                      <a:pt x="816" y="3963"/>
                    </a:lnTo>
                    <a:lnTo>
                      <a:pt x="881" y="3958"/>
                    </a:lnTo>
                    <a:lnTo>
                      <a:pt x="946" y="3950"/>
                    </a:lnTo>
                    <a:lnTo>
                      <a:pt x="1010" y="3938"/>
                    </a:lnTo>
                    <a:lnTo>
                      <a:pt x="1074" y="3923"/>
                    </a:lnTo>
                    <a:lnTo>
                      <a:pt x="1137" y="3906"/>
                    </a:lnTo>
                    <a:lnTo>
                      <a:pt x="1200" y="3886"/>
                    </a:lnTo>
                    <a:lnTo>
                      <a:pt x="1262" y="3864"/>
                    </a:lnTo>
                    <a:lnTo>
                      <a:pt x="1324" y="3840"/>
                    </a:lnTo>
                    <a:lnTo>
                      <a:pt x="1384" y="3815"/>
                    </a:lnTo>
                    <a:lnTo>
                      <a:pt x="1443" y="3788"/>
                    </a:lnTo>
                    <a:lnTo>
                      <a:pt x="1502" y="3760"/>
                    </a:lnTo>
                    <a:lnTo>
                      <a:pt x="1559" y="3731"/>
                    </a:lnTo>
                    <a:lnTo>
                      <a:pt x="1616" y="3701"/>
                    </a:lnTo>
                    <a:lnTo>
                      <a:pt x="1673" y="3671"/>
                    </a:lnTo>
                    <a:lnTo>
                      <a:pt x="1784" y="3607"/>
                    </a:lnTo>
                    <a:lnTo>
                      <a:pt x="1894" y="3540"/>
                    </a:lnTo>
                    <a:lnTo>
                      <a:pt x="2003" y="3472"/>
                    </a:lnTo>
                    <a:lnTo>
                      <a:pt x="2111" y="3403"/>
                    </a:lnTo>
                    <a:lnTo>
                      <a:pt x="2327" y="3263"/>
                    </a:lnTo>
                    <a:lnTo>
                      <a:pt x="2542" y="3122"/>
                    </a:lnTo>
                    <a:lnTo>
                      <a:pt x="2650" y="3051"/>
                    </a:lnTo>
                    <a:lnTo>
                      <a:pt x="2756" y="2979"/>
                    </a:lnTo>
                    <a:lnTo>
                      <a:pt x="2861" y="2905"/>
                    </a:lnTo>
                    <a:lnTo>
                      <a:pt x="2964" y="2828"/>
                    </a:lnTo>
                    <a:lnTo>
                      <a:pt x="3066" y="2749"/>
                    </a:lnTo>
                    <a:lnTo>
                      <a:pt x="3167" y="2669"/>
                    </a:lnTo>
                    <a:lnTo>
                      <a:pt x="3368" y="2508"/>
                    </a:lnTo>
                    <a:lnTo>
                      <a:pt x="3469" y="2429"/>
                    </a:lnTo>
                    <a:lnTo>
                      <a:pt x="3572" y="2351"/>
                    </a:lnTo>
                    <a:lnTo>
                      <a:pt x="3675" y="2274"/>
                    </a:lnTo>
                    <a:lnTo>
                      <a:pt x="3779" y="2199"/>
                    </a:lnTo>
                    <a:lnTo>
                      <a:pt x="3988" y="2049"/>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0" name="Freeform 11">
                <a:extLst>
                  <a:ext uri="{FF2B5EF4-FFF2-40B4-BE49-F238E27FC236}">
                    <a16:creationId xmlns:a16="http://schemas.microsoft.com/office/drawing/2014/main" id="{DBB74FFE-0392-E165-8416-5BD3FF282A45}"/>
                  </a:ext>
                </a:extLst>
              </p:cNvPr>
              <p:cNvSpPr>
                <a:spLocks/>
              </p:cNvSpPr>
              <p:nvPr/>
            </p:nvSpPr>
            <p:spPr bwMode="auto">
              <a:xfrm rot="-366155">
                <a:off x="957" y="960"/>
                <a:ext cx="3543" cy="3517"/>
              </a:xfrm>
              <a:custGeom>
                <a:avLst/>
                <a:gdLst>
                  <a:gd name="T0" fmla="*/ 834 w 3543"/>
                  <a:gd name="T1" fmla="*/ 56 h 3517"/>
                  <a:gd name="T2" fmla="*/ 758 w 3543"/>
                  <a:gd name="T3" fmla="*/ 226 h 3517"/>
                  <a:gd name="T4" fmla="*/ 594 w 3543"/>
                  <a:gd name="T5" fmla="*/ 558 h 3517"/>
                  <a:gd name="T6" fmla="*/ 519 w 3543"/>
                  <a:gd name="T7" fmla="*/ 724 h 3517"/>
                  <a:gd name="T8" fmla="*/ 473 w 3543"/>
                  <a:gd name="T9" fmla="*/ 838 h 3517"/>
                  <a:gd name="T10" fmla="*/ 429 w 3543"/>
                  <a:gd name="T11" fmla="*/ 957 h 3517"/>
                  <a:gd name="T12" fmla="*/ 388 w 3543"/>
                  <a:gd name="T13" fmla="*/ 1082 h 3517"/>
                  <a:gd name="T14" fmla="*/ 348 w 3543"/>
                  <a:gd name="T15" fmla="*/ 1217 h 3517"/>
                  <a:gd name="T16" fmla="*/ 309 w 3543"/>
                  <a:gd name="T17" fmla="*/ 1362 h 3517"/>
                  <a:gd name="T18" fmla="*/ 253 w 3543"/>
                  <a:gd name="T19" fmla="*/ 1590 h 3517"/>
                  <a:gd name="T20" fmla="*/ 218 w 3543"/>
                  <a:gd name="T21" fmla="*/ 1741 h 3517"/>
                  <a:gd name="T22" fmla="*/ 187 w 3543"/>
                  <a:gd name="T23" fmla="*/ 1884 h 3517"/>
                  <a:gd name="T24" fmla="*/ 164 w 3543"/>
                  <a:gd name="T25" fmla="*/ 1982 h 3517"/>
                  <a:gd name="T26" fmla="*/ 150 w 3543"/>
                  <a:gd name="T27" fmla="*/ 2041 h 3517"/>
                  <a:gd name="T28" fmla="*/ 137 w 3543"/>
                  <a:gd name="T29" fmla="*/ 2096 h 3517"/>
                  <a:gd name="T30" fmla="*/ 120 w 3543"/>
                  <a:gd name="T31" fmla="*/ 2170 h 3517"/>
                  <a:gd name="T32" fmla="*/ 97 w 3543"/>
                  <a:gd name="T33" fmla="*/ 2259 h 3517"/>
                  <a:gd name="T34" fmla="*/ 67 w 3543"/>
                  <a:gd name="T35" fmla="*/ 2386 h 3517"/>
                  <a:gd name="T36" fmla="*/ 46 w 3543"/>
                  <a:gd name="T37" fmla="*/ 2479 h 3517"/>
                  <a:gd name="T38" fmla="*/ 25 w 3543"/>
                  <a:gd name="T39" fmla="*/ 2584 h 3517"/>
                  <a:gd name="T40" fmla="*/ 8 w 3543"/>
                  <a:gd name="T41" fmla="*/ 2699 h 3517"/>
                  <a:gd name="T42" fmla="*/ 0 w 3543"/>
                  <a:gd name="T43" fmla="*/ 2819 h 3517"/>
                  <a:gd name="T44" fmla="*/ 2 w 3543"/>
                  <a:gd name="T45" fmla="*/ 2911 h 3517"/>
                  <a:gd name="T46" fmla="*/ 8 w 3543"/>
                  <a:gd name="T47" fmla="*/ 2971 h 3517"/>
                  <a:gd name="T48" fmla="*/ 20 w 3543"/>
                  <a:gd name="T49" fmla="*/ 3031 h 3517"/>
                  <a:gd name="T50" fmla="*/ 36 w 3543"/>
                  <a:gd name="T51" fmla="*/ 3089 h 3517"/>
                  <a:gd name="T52" fmla="*/ 58 w 3543"/>
                  <a:gd name="T53" fmla="*/ 3146 h 3517"/>
                  <a:gd name="T54" fmla="*/ 87 w 3543"/>
                  <a:gd name="T55" fmla="*/ 3199 h 3517"/>
                  <a:gd name="T56" fmla="*/ 123 w 3543"/>
                  <a:gd name="T57" fmla="*/ 3250 h 3517"/>
                  <a:gd name="T58" fmla="*/ 164 w 3543"/>
                  <a:gd name="T59" fmla="*/ 3298 h 3517"/>
                  <a:gd name="T60" fmla="*/ 211 w 3543"/>
                  <a:gd name="T61" fmla="*/ 3342 h 3517"/>
                  <a:gd name="T62" fmla="*/ 262 w 3543"/>
                  <a:gd name="T63" fmla="*/ 3381 h 3517"/>
                  <a:gd name="T64" fmla="*/ 317 w 3543"/>
                  <a:gd name="T65" fmla="*/ 3417 h 3517"/>
                  <a:gd name="T66" fmla="*/ 375 w 3543"/>
                  <a:gd name="T67" fmla="*/ 3447 h 3517"/>
                  <a:gd name="T68" fmla="*/ 434 w 3543"/>
                  <a:gd name="T69" fmla="*/ 3472 h 3517"/>
                  <a:gd name="T70" fmla="*/ 495 w 3543"/>
                  <a:gd name="T71" fmla="*/ 3492 h 3517"/>
                  <a:gd name="T72" fmla="*/ 557 w 3543"/>
                  <a:gd name="T73" fmla="*/ 3506 h 3517"/>
                  <a:gd name="T74" fmla="*/ 619 w 3543"/>
                  <a:gd name="T75" fmla="*/ 3515 h 3517"/>
                  <a:gd name="T76" fmla="*/ 680 w 3543"/>
                  <a:gd name="T77" fmla="*/ 3517 h 3517"/>
                  <a:gd name="T78" fmla="*/ 741 w 3543"/>
                  <a:gd name="T79" fmla="*/ 3514 h 3517"/>
                  <a:gd name="T80" fmla="*/ 802 w 3543"/>
                  <a:gd name="T81" fmla="*/ 3506 h 3517"/>
                  <a:gd name="T82" fmla="*/ 862 w 3543"/>
                  <a:gd name="T83" fmla="*/ 3494 h 3517"/>
                  <a:gd name="T84" fmla="*/ 952 w 3543"/>
                  <a:gd name="T85" fmla="*/ 3468 h 3517"/>
                  <a:gd name="T86" fmla="*/ 1070 w 3543"/>
                  <a:gd name="T87" fmla="*/ 3421 h 3517"/>
                  <a:gd name="T88" fmla="*/ 1184 w 3543"/>
                  <a:gd name="T89" fmla="*/ 3363 h 3517"/>
                  <a:gd name="T90" fmla="*/ 1295 w 3543"/>
                  <a:gd name="T91" fmla="*/ 3296 h 3517"/>
                  <a:gd name="T92" fmla="*/ 1401 w 3543"/>
                  <a:gd name="T93" fmla="*/ 3226 h 3517"/>
                  <a:gd name="T94" fmla="*/ 1503 w 3543"/>
                  <a:gd name="T95" fmla="*/ 3153 h 3517"/>
                  <a:gd name="T96" fmla="*/ 1699 w 3543"/>
                  <a:gd name="T97" fmla="*/ 3006 h 3517"/>
                  <a:gd name="T98" fmla="*/ 1892 w 3543"/>
                  <a:gd name="T99" fmla="*/ 2859 h 3517"/>
                  <a:gd name="T100" fmla="*/ 2188 w 3543"/>
                  <a:gd name="T101" fmla="*/ 2641 h 3517"/>
                  <a:gd name="T102" fmla="*/ 2333 w 3543"/>
                  <a:gd name="T103" fmla="*/ 2527 h 3517"/>
                  <a:gd name="T104" fmla="*/ 2426 w 3543"/>
                  <a:gd name="T105" fmla="*/ 2448 h 3517"/>
                  <a:gd name="T106" fmla="*/ 2515 w 3543"/>
                  <a:gd name="T107" fmla="*/ 2364 h 3517"/>
                  <a:gd name="T108" fmla="*/ 2602 w 3543"/>
                  <a:gd name="T109" fmla="*/ 2278 h 3517"/>
                  <a:gd name="T110" fmla="*/ 2685 w 3543"/>
                  <a:gd name="T111" fmla="*/ 2188 h 3517"/>
                  <a:gd name="T112" fmla="*/ 2804 w 3543"/>
                  <a:gd name="T113" fmla="*/ 2048 h 3517"/>
                  <a:gd name="T114" fmla="*/ 2955 w 3543"/>
                  <a:gd name="T115" fmla="*/ 1854 h 3517"/>
                  <a:gd name="T116" fmla="*/ 3181 w 3543"/>
                  <a:gd name="T117" fmla="*/ 1564 h 3517"/>
                  <a:gd name="T118" fmla="*/ 3335 w 3543"/>
                  <a:gd name="T119" fmla="*/ 1377 h 3517"/>
                  <a:gd name="T120" fmla="*/ 3410 w 3543"/>
                  <a:gd name="T121" fmla="*/ 1282 h 3517"/>
                  <a:gd name="T122" fmla="*/ 3480 w 3543"/>
                  <a:gd name="T123" fmla="*/ 1183 h 3517"/>
                  <a:gd name="T124" fmla="*/ 3543 w 3543"/>
                  <a:gd name="T125" fmla="*/ 1079 h 35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3"/>
                  <a:gd name="T190" fmla="*/ 0 h 3517"/>
                  <a:gd name="T191" fmla="*/ 3543 w 3543"/>
                  <a:gd name="T192" fmla="*/ 3517 h 35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3" h="3517">
                    <a:moveTo>
                      <a:pt x="858" y="0"/>
                    </a:moveTo>
                    <a:lnTo>
                      <a:pt x="834" y="56"/>
                    </a:lnTo>
                    <a:lnTo>
                      <a:pt x="810" y="113"/>
                    </a:lnTo>
                    <a:lnTo>
                      <a:pt x="758" y="226"/>
                    </a:lnTo>
                    <a:lnTo>
                      <a:pt x="648" y="447"/>
                    </a:lnTo>
                    <a:lnTo>
                      <a:pt x="594" y="558"/>
                    </a:lnTo>
                    <a:lnTo>
                      <a:pt x="543" y="669"/>
                    </a:lnTo>
                    <a:lnTo>
                      <a:pt x="519" y="724"/>
                    </a:lnTo>
                    <a:lnTo>
                      <a:pt x="496" y="781"/>
                    </a:lnTo>
                    <a:lnTo>
                      <a:pt x="473" y="838"/>
                    </a:lnTo>
                    <a:lnTo>
                      <a:pt x="451" y="897"/>
                    </a:lnTo>
                    <a:lnTo>
                      <a:pt x="429" y="957"/>
                    </a:lnTo>
                    <a:lnTo>
                      <a:pt x="408" y="1018"/>
                    </a:lnTo>
                    <a:lnTo>
                      <a:pt x="388" y="1082"/>
                    </a:lnTo>
                    <a:lnTo>
                      <a:pt x="368" y="1148"/>
                    </a:lnTo>
                    <a:lnTo>
                      <a:pt x="348" y="1217"/>
                    </a:lnTo>
                    <a:lnTo>
                      <a:pt x="328" y="1288"/>
                    </a:lnTo>
                    <a:lnTo>
                      <a:pt x="309" y="1362"/>
                    </a:lnTo>
                    <a:lnTo>
                      <a:pt x="290" y="1437"/>
                    </a:lnTo>
                    <a:lnTo>
                      <a:pt x="253" y="1590"/>
                    </a:lnTo>
                    <a:lnTo>
                      <a:pt x="235" y="1666"/>
                    </a:lnTo>
                    <a:lnTo>
                      <a:pt x="218" y="1741"/>
                    </a:lnTo>
                    <a:lnTo>
                      <a:pt x="202" y="1814"/>
                    </a:lnTo>
                    <a:lnTo>
                      <a:pt x="187" y="1884"/>
                    </a:lnTo>
                    <a:lnTo>
                      <a:pt x="171" y="1950"/>
                    </a:lnTo>
                    <a:lnTo>
                      <a:pt x="164" y="1982"/>
                    </a:lnTo>
                    <a:lnTo>
                      <a:pt x="157" y="2012"/>
                    </a:lnTo>
                    <a:lnTo>
                      <a:pt x="150" y="2041"/>
                    </a:lnTo>
                    <a:lnTo>
                      <a:pt x="144" y="2070"/>
                    </a:lnTo>
                    <a:lnTo>
                      <a:pt x="137" y="2096"/>
                    </a:lnTo>
                    <a:lnTo>
                      <a:pt x="131" y="2122"/>
                    </a:lnTo>
                    <a:lnTo>
                      <a:pt x="120" y="2170"/>
                    </a:lnTo>
                    <a:lnTo>
                      <a:pt x="108" y="2215"/>
                    </a:lnTo>
                    <a:lnTo>
                      <a:pt x="97" y="2259"/>
                    </a:lnTo>
                    <a:lnTo>
                      <a:pt x="87" y="2301"/>
                    </a:lnTo>
                    <a:lnTo>
                      <a:pt x="67" y="2386"/>
                    </a:lnTo>
                    <a:lnTo>
                      <a:pt x="56" y="2431"/>
                    </a:lnTo>
                    <a:lnTo>
                      <a:pt x="46" y="2479"/>
                    </a:lnTo>
                    <a:lnTo>
                      <a:pt x="35" y="2530"/>
                    </a:lnTo>
                    <a:lnTo>
                      <a:pt x="25" y="2584"/>
                    </a:lnTo>
                    <a:lnTo>
                      <a:pt x="16" y="2640"/>
                    </a:lnTo>
                    <a:lnTo>
                      <a:pt x="8" y="2699"/>
                    </a:lnTo>
                    <a:lnTo>
                      <a:pt x="3" y="2759"/>
                    </a:lnTo>
                    <a:lnTo>
                      <a:pt x="0" y="2819"/>
                    </a:lnTo>
                    <a:lnTo>
                      <a:pt x="0" y="2880"/>
                    </a:lnTo>
                    <a:lnTo>
                      <a:pt x="2" y="2911"/>
                    </a:lnTo>
                    <a:lnTo>
                      <a:pt x="4" y="2941"/>
                    </a:lnTo>
                    <a:lnTo>
                      <a:pt x="8" y="2971"/>
                    </a:lnTo>
                    <a:lnTo>
                      <a:pt x="13" y="3001"/>
                    </a:lnTo>
                    <a:lnTo>
                      <a:pt x="20" y="3031"/>
                    </a:lnTo>
                    <a:lnTo>
                      <a:pt x="27" y="3060"/>
                    </a:lnTo>
                    <a:lnTo>
                      <a:pt x="36" y="3089"/>
                    </a:lnTo>
                    <a:lnTo>
                      <a:pt x="47" y="3117"/>
                    </a:lnTo>
                    <a:lnTo>
                      <a:pt x="58" y="3146"/>
                    </a:lnTo>
                    <a:lnTo>
                      <a:pt x="72" y="3173"/>
                    </a:lnTo>
                    <a:lnTo>
                      <a:pt x="87" y="3199"/>
                    </a:lnTo>
                    <a:lnTo>
                      <a:pt x="104" y="3225"/>
                    </a:lnTo>
                    <a:lnTo>
                      <a:pt x="123" y="3250"/>
                    </a:lnTo>
                    <a:lnTo>
                      <a:pt x="143" y="3274"/>
                    </a:lnTo>
                    <a:lnTo>
                      <a:pt x="164" y="3298"/>
                    </a:lnTo>
                    <a:lnTo>
                      <a:pt x="187" y="3320"/>
                    </a:lnTo>
                    <a:lnTo>
                      <a:pt x="211" y="3342"/>
                    </a:lnTo>
                    <a:lnTo>
                      <a:pt x="236" y="3361"/>
                    </a:lnTo>
                    <a:lnTo>
                      <a:pt x="262" y="3381"/>
                    </a:lnTo>
                    <a:lnTo>
                      <a:pt x="289" y="3400"/>
                    </a:lnTo>
                    <a:lnTo>
                      <a:pt x="317" y="3417"/>
                    </a:lnTo>
                    <a:lnTo>
                      <a:pt x="345" y="3433"/>
                    </a:lnTo>
                    <a:lnTo>
                      <a:pt x="375" y="3447"/>
                    </a:lnTo>
                    <a:lnTo>
                      <a:pt x="404" y="3461"/>
                    </a:lnTo>
                    <a:lnTo>
                      <a:pt x="434" y="3472"/>
                    </a:lnTo>
                    <a:lnTo>
                      <a:pt x="465" y="3483"/>
                    </a:lnTo>
                    <a:lnTo>
                      <a:pt x="495" y="3492"/>
                    </a:lnTo>
                    <a:lnTo>
                      <a:pt x="526" y="3500"/>
                    </a:lnTo>
                    <a:lnTo>
                      <a:pt x="557" y="3506"/>
                    </a:lnTo>
                    <a:lnTo>
                      <a:pt x="588" y="3511"/>
                    </a:lnTo>
                    <a:lnTo>
                      <a:pt x="619" y="3515"/>
                    </a:lnTo>
                    <a:lnTo>
                      <a:pt x="649" y="3516"/>
                    </a:lnTo>
                    <a:lnTo>
                      <a:pt x="680" y="3517"/>
                    </a:lnTo>
                    <a:lnTo>
                      <a:pt x="710" y="3516"/>
                    </a:lnTo>
                    <a:lnTo>
                      <a:pt x="741" y="3514"/>
                    </a:lnTo>
                    <a:lnTo>
                      <a:pt x="772" y="3511"/>
                    </a:lnTo>
                    <a:lnTo>
                      <a:pt x="802" y="3506"/>
                    </a:lnTo>
                    <a:lnTo>
                      <a:pt x="832" y="3501"/>
                    </a:lnTo>
                    <a:lnTo>
                      <a:pt x="862" y="3494"/>
                    </a:lnTo>
                    <a:lnTo>
                      <a:pt x="892" y="3486"/>
                    </a:lnTo>
                    <a:lnTo>
                      <a:pt x="952" y="3468"/>
                    </a:lnTo>
                    <a:lnTo>
                      <a:pt x="1011" y="3445"/>
                    </a:lnTo>
                    <a:lnTo>
                      <a:pt x="1070" y="3421"/>
                    </a:lnTo>
                    <a:lnTo>
                      <a:pt x="1127" y="3393"/>
                    </a:lnTo>
                    <a:lnTo>
                      <a:pt x="1184" y="3363"/>
                    </a:lnTo>
                    <a:lnTo>
                      <a:pt x="1240" y="3330"/>
                    </a:lnTo>
                    <a:lnTo>
                      <a:pt x="1295" y="3296"/>
                    </a:lnTo>
                    <a:lnTo>
                      <a:pt x="1349" y="3262"/>
                    </a:lnTo>
                    <a:lnTo>
                      <a:pt x="1401" y="3226"/>
                    </a:lnTo>
                    <a:lnTo>
                      <a:pt x="1453" y="3190"/>
                    </a:lnTo>
                    <a:lnTo>
                      <a:pt x="1503" y="3153"/>
                    </a:lnTo>
                    <a:lnTo>
                      <a:pt x="1602" y="3080"/>
                    </a:lnTo>
                    <a:lnTo>
                      <a:pt x="1699" y="3006"/>
                    </a:lnTo>
                    <a:lnTo>
                      <a:pt x="1794" y="2932"/>
                    </a:lnTo>
                    <a:lnTo>
                      <a:pt x="1892" y="2859"/>
                    </a:lnTo>
                    <a:lnTo>
                      <a:pt x="2089" y="2715"/>
                    </a:lnTo>
                    <a:lnTo>
                      <a:pt x="2188" y="2641"/>
                    </a:lnTo>
                    <a:lnTo>
                      <a:pt x="2285" y="2566"/>
                    </a:lnTo>
                    <a:lnTo>
                      <a:pt x="2333" y="2527"/>
                    </a:lnTo>
                    <a:lnTo>
                      <a:pt x="2379" y="2488"/>
                    </a:lnTo>
                    <a:lnTo>
                      <a:pt x="2426" y="2448"/>
                    </a:lnTo>
                    <a:lnTo>
                      <a:pt x="2471" y="2407"/>
                    </a:lnTo>
                    <a:lnTo>
                      <a:pt x="2515" y="2364"/>
                    </a:lnTo>
                    <a:lnTo>
                      <a:pt x="2559" y="2321"/>
                    </a:lnTo>
                    <a:lnTo>
                      <a:pt x="2602" y="2278"/>
                    </a:lnTo>
                    <a:lnTo>
                      <a:pt x="2644" y="2233"/>
                    </a:lnTo>
                    <a:lnTo>
                      <a:pt x="2685" y="2188"/>
                    </a:lnTo>
                    <a:lnTo>
                      <a:pt x="2726" y="2142"/>
                    </a:lnTo>
                    <a:lnTo>
                      <a:pt x="2804" y="2048"/>
                    </a:lnTo>
                    <a:lnTo>
                      <a:pt x="2881" y="1952"/>
                    </a:lnTo>
                    <a:lnTo>
                      <a:pt x="2955" y="1854"/>
                    </a:lnTo>
                    <a:lnTo>
                      <a:pt x="3104" y="1659"/>
                    </a:lnTo>
                    <a:lnTo>
                      <a:pt x="3181" y="1564"/>
                    </a:lnTo>
                    <a:lnTo>
                      <a:pt x="3258" y="1470"/>
                    </a:lnTo>
                    <a:lnTo>
                      <a:pt x="3335" y="1377"/>
                    </a:lnTo>
                    <a:lnTo>
                      <a:pt x="3373" y="1330"/>
                    </a:lnTo>
                    <a:lnTo>
                      <a:pt x="3410" y="1282"/>
                    </a:lnTo>
                    <a:lnTo>
                      <a:pt x="3446" y="1233"/>
                    </a:lnTo>
                    <a:lnTo>
                      <a:pt x="3480" y="1183"/>
                    </a:lnTo>
                    <a:lnTo>
                      <a:pt x="3513" y="1132"/>
                    </a:lnTo>
                    <a:lnTo>
                      <a:pt x="3543" y="1079"/>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1" name="Freeform 12">
                <a:extLst>
                  <a:ext uri="{FF2B5EF4-FFF2-40B4-BE49-F238E27FC236}">
                    <a16:creationId xmlns:a16="http://schemas.microsoft.com/office/drawing/2014/main" id="{88357770-760D-363F-BBE4-C3136E8C9E3E}"/>
                  </a:ext>
                </a:extLst>
              </p:cNvPr>
              <p:cNvSpPr>
                <a:spLocks/>
              </p:cNvSpPr>
              <p:nvPr/>
            </p:nvSpPr>
            <p:spPr bwMode="auto">
              <a:xfrm>
                <a:off x="1500" y="962"/>
                <a:ext cx="2491" cy="3132"/>
              </a:xfrm>
              <a:custGeom>
                <a:avLst/>
                <a:gdLst>
                  <a:gd name="T0" fmla="*/ 696 w 2491"/>
                  <a:gd name="T1" fmla="*/ 283 h 3132"/>
                  <a:gd name="T2" fmla="*/ 582 w 2491"/>
                  <a:gd name="T3" fmla="*/ 522 h 3132"/>
                  <a:gd name="T4" fmla="*/ 519 w 2491"/>
                  <a:gd name="T5" fmla="*/ 669 h 3132"/>
                  <a:gd name="T6" fmla="*/ 406 w 2491"/>
                  <a:gd name="T7" fmla="*/ 966 h 3132"/>
                  <a:gd name="T8" fmla="*/ 302 w 2491"/>
                  <a:gd name="T9" fmla="*/ 1266 h 3132"/>
                  <a:gd name="T10" fmla="*/ 205 w 2491"/>
                  <a:gd name="T11" fmla="*/ 1568 h 3132"/>
                  <a:gd name="T12" fmla="*/ 148 w 2491"/>
                  <a:gd name="T13" fmla="*/ 1773 h 3132"/>
                  <a:gd name="T14" fmla="*/ 110 w 2491"/>
                  <a:gd name="T15" fmla="*/ 1929 h 3132"/>
                  <a:gd name="T16" fmla="*/ 78 w 2491"/>
                  <a:gd name="T17" fmla="*/ 2087 h 3132"/>
                  <a:gd name="T18" fmla="*/ 50 w 2491"/>
                  <a:gd name="T19" fmla="*/ 2243 h 3132"/>
                  <a:gd name="T20" fmla="*/ 28 w 2491"/>
                  <a:gd name="T21" fmla="*/ 2396 h 3132"/>
                  <a:gd name="T22" fmla="*/ 12 w 2491"/>
                  <a:gd name="T23" fmla="*/ 2547 h 3132"/>
                  <a:gd name="T24" fmla="*/ 2 w 2491"/>
                  <a:gd name="T25" fmla="*/ 2705 h 3132"/>
                  <a:gd name="T26" fmla="*/ 0 w 2491"/>
                  <a:gd name="T27" fmla="*/ 2789 h 3132"/>
                  <a:gd name="T28" fmla="*/ 0 w 2491"/>
                  <a:gd name="T29" fmla="*/ 2879 h 3132"/>
                  <a:gd name="T30" fmla="*/ 4 w 2491"/>
                  <a:gd name="T31" fmla="*/ 2968 h 3132"/>
                  <a:gd name="T32" fmla="*/ 13 w 2491"/>
                  <a:gd name="T33" fmla="*/ 3023 h 3132"/>
                  <a:gd name="T34" fmla="*/ 24 w 2491"/>
                  <a:gd name="T35" fmla="*/ 3058 h 3132"/>
                  <a:gd name="T36" fmla="*/ 38 w 2491"/>
                  <a:gd name="T37" fmla="*/ 3088 h 3132"/>
                  <a:gd name="T38" fmla="*/ 58 w 2491"/>
                  <a:gd name="T39" fmla="*/ 3110 h 3132"/>
                  <a:gd name="T40" fmla="*/ 82 w 2491"/>
                  <a:gd name="T41" fmla="*/ 3124 h 3132"/>
                  <a:gd name="T42" fmla="*/ 112 w 2491"/>
                  <a:gd name="T43" fmla="*/ 3131 h 3132"/>
                  <a:gd name="T44" fmla="*/ 145 w 2491"/>
                  <a:gd name="T45" fmla="*/ 3132 h 3132"/>
                  <a:gd name="T46" fmla="*/ 181 w 2491"/>
                  <a:gd name="T47" fmla="*/ 3127 h 3132"/>
                  <a:gd name="T48" fmla="*/ 219 w 2491"/>
                  <a:gd name="T49" fmla="*/ 3117 h 3132"/>
                  <a:gd name="T50" fmla="*/ 275 w 2491"/>
                  <a:gd name="T51" fmla="*/ 3097 h 3132"/>
                  <a:gd name="T52" fmla="*/ 362 w 2491"/>
                  <a:gd name="T53" fmla="*/ 3056 h 3132"/>
                  <a:gd name="T54" fmla="*/ 450 w 2491"/>
                  <a:gd name="T55" fmla="*/ 3005 h 3132"/>
                  <a:gd name="T56" fmla="*/ 535 w 2491"/>
                  <a:gd name="T57" fmla="*/ 2951 h 3132"/>
                  <a:gd name="T58" fmla="*/ 612 w 2491"/>
                  <a:gd name="T59" fmla="*/ 2898 h 3132"/>
                  <a:gd name="T60" fmla="*/ 683 w 2491"/>
                  <a:gd name="T61" fmla="*/ 2847 h 3132"/>
                  <a:gd name="T62" fmla="*/ 747 w 2491"/>
                  <a:gd name="T63" fmla="*/ 2797 h 3132"/>
                  <a:gd name="T64" fmla="*/ 845 w 2491"/>
                  <a:gd name="T65" fmla="*/ 2716 h 3132"/>
                  <a:gd name="T66" fmla="*/ 995 w 2491"/>
                  <a:gd name="T67" fmla="*/ 2588 h 3132"/>
                  <a:gd name="T68" fmla="*/ 1113 w 2491"/>
                  <a:gd name="T69" fmla="*/ 2489 h 3132"/>
                  <a:gd name="T70" fmla="*/ 1234 w 2491"/>
                  <a:gd name="T71" fmla="*/ 2386 h 3132"/>
                  <a:gd name="T72" fmla="*/ 1354 w 2491"/>
                  <a:gd name="T73" fmla="*/ 2278 h 3132"/>
                  <a:gd name="T74" fmla="*/ 1467 w 2491"/>
                  <a:gd name="T75" fmla="*/ 2163 h 3132"/>
                  <a:gd name="T76" fmla="*/ 1571 w 2491"/>
                  <a:gd name="T77" fmla="*/ 2042 h 3132"/>
                  <a:gd name="T78" fmla="*/ 1734 w 2491"/>
                  <a:gd name="T79" fmla="*/ 1833 h 3132"/>
                  <a:gd name="T80" fmla="*/ 1865 w 2491"/>
                  <a:gd name="T81" fmla="*/ 1667 h 3132"/>
                  <a:gd name="T82" fmla="*/ 2068 w 2491"/>
                  <a:gd name="T83" fmla="*/ 1421 h 3132"/>
                  <a:gd name="T84" fmla="*/ 2163 w 2491"/>
                  <a:gd name="T85" fmla="*/ 1295 h 3132"/>
                  <a:gd name="T86" fmla="*/ 2250 w 2491"/>
                  <a:gd name="T87" fmla="*/ 1163 h 3132"/>
                  <a:gd name="T88" fmla="*/ 2329 w 2491"/>
                  <a:gd name="T89" fmla="*/ 1025 h 3132"/>
                  <a:gd name="T90" fmla="*/ 2400 w 2491"/>
                  <a:gd name="T91" fmla="*/ 882 h 3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91"/>
                  <a:gd name="T139" fmla="*/ 0 h 3132"/>
                  <a:gd name="T140" fmla="*/ 2491 w 2491"/>
                  <a:gd name="T141" fmla="*/ 3132 h 3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91" h="3132">
                    <a:moveTo>
                      <a:pt x="840" y="0"/>
                    </a:moveTo>
                    <a:lnTo>
                      <a:pt x="743" y="188"/>
                    </a:lnTo>
                    <a:lnTo>
                      <a:pt x="696" y="283"/>
                    </a:lnTo>
                    <a:lnTo>
                      <a:pt x="649" y="379"/>
                    </a:lnTo>
                    <a:lnTo>
                      <a:pt x="604" y="474"/>
                    </a:lnTo>
                    <a:lnTo>
                      <a:pt x="582" y="522"/>
                    </a:lnTo>
                    <a:lnTo>
                      <a:pt x="560" y="571"/>
                    </a:lnTo>
                    <a:lnTo>
                      <a:pt x="540" y="620"/>
                    </a:lnTo>
                    <a:lnTo>
                      <a:pt x="519" y="669"/>
                    </a:lnTo>
                    <a:lnTo>
                      <a:pt x="480" y="767"/>
                    </a:lnTo>
                    <a:lnTo>
                      <a:pt x="443" y="866"/>
                    </a:lnTo>
                    <a:lnTo>
                      <a:pt x="406" y="966"/>
                    </a:lnTo>
                    <a:lnTo>
                      <a:pt x="371" y="1066"/>
                    </a:lnTo>
                    <a:lnTo>
                      <a:pt x="336" y="1166"/>
                    </a:lnTo>
                    <a:lnTo>
                      <a:pt x="302" y="1266"/>
                    </a:lnTo>
                    <a:lnTo>
                      <a:pt x="269" y="1366"/>
                    </a:lnTo>
                    <a:lnTo>
                      <a:pt x="236" y="1467"/>
                    </a:lnTo>
                    <a:lnTo>
                      <a:pt x="205" y="1568"/>
                    </a:lnTo>
                    <a:lnTo>
                      <a:pt x="175" y="1670"/>
                    </a:lnTo>
                    <a:lnTo>
                      <a:pt x="161" y="1721"/>
                    </a:lnTo>
                    <a:lnTo>
                      <a:pt x="148" y="1773"/>
                    </a:lnTo>
                    <a:lnTo>
                      <a:pt x="134" y="1824"/>
                    </a:lnTo>
                    <a:lnTo>
                      <a:pt x="122" y="1876"/>
                    </a:lnTo>
                    <a:lnTo>
                      <a:pt x="110" y="1929"/>
                    </a:lnTo>
                    <a:lnTo>
                      <a:pt x="98" y="1982"/>
                    </a:lnTo>
                    <a:lnTo>
                      <a:pt x="88" y="2034"/>
                    </a:lnTo>
                    <a:lnTo>
                      <a:pt x="78" y="2087"/>
                    </a:lnTo>
                    <a:lnTo>
                      <a:pt x="68" y="2139"/>
                    </a:lnTo>
                    <a:lnTo>
                      <a:pt x="59" y="2191"/>
                    </a:lnTo>
                    <a:lnTo>
                      <a:pt x="50" y="2243"/>
                    </a:lnTo>
                    <a:lnTo>
                      <a:pt x="42" y="2295"/>
                    </a:lnTo>
                    <a:lnTo>
                      <a:pt x="35" y="2346"/>
                    </a:lnTo>
                    <a:lnTo>
                      <a:pt x="28" y="2396"/>
                    </a:lnTo>
                    <a:lnTo>
                      <a:pt x="23" y="2447"/>
                    </a:lnTo>
                    <a:lnTo>
                      <a:pt x="17" y="2497"/>
                    </a:lnTo>
                    <a:lnTo>
                      <a:pt x="12" y="2547"/>
                    </a:lnTo>
                    <a:lnTo>
                      <a:pt x="8" y="2599"/>
                    </a:lnTo>
                    <a:lnTo>
                      <a:pt x="5" y="2651"/>
                    </a:lnTo>
                    <a:lnTo>
                      <a:pt x="2" y="2705"/>
                    </a:lnTo>
                    <a:lnTo>
                      <a:pt x="1" y="2732"/>
                    </a:lnTo>
                    <a:lnTo>
                      <a:pt x="0" y="2760"/>
                    </a:lnTo>
                    <a:lnTo>
                      <a:pt x="0" y="2789"/>
                    </a:lnTo>
                    <a:lnTo>
                      <a:pt x="0" y="2818"/>
                    </a:lnTo>
                    <a:lnTo>
                      <a:pt x="0" y="2848"/>
                    </a:lnTo>
                    <a:lnTo>
                      <a:pt x="0" y="2879"/>
                    </a:lnTo>
                    <a:lnTo>
                      <a:pt x="0" y="2909"/>
                    </a:lnTo>
                    <a:lnTo>
                      <a:pt x="2" y="2939"/>
                    </a:lnTo>
                    <a:lnTo>
                      <a:pt x="4" y="2968"/>
                    </a:lnTo>
                    <a:lnTo>
                      <a:pt x="8" y="2996"/>
                    </a:lnTo>
                    <a:lnTo>
                      <a:pt x="10" y="3010"/>
                    </a:lnTo>
                    <a:lnTo>
                      <a:pt x="13" y="3023"/>
                    </a:lnTo>
                    <a:lnTo>
                      <a:pt x="16" y="3035"/>
                    </a:lnTo>
                    <a:lnTo>
                      <a:pt x="20" y="3047"/>
                    </a:lnTo>
                    <a:lnTo>
                      <a:pt x="24" y="3058"/>
                    </a:lnTo>
                    <a:lnTo>
                      <a:pt x="28" y="3069"/>
                    </a:lnTo>
                    <a:lnTo>
                      <a:pt x="33" y="3078"/>
                    </a:lnTo>
                    <a:lnTo>
                      <a:pt x="38" y="3088"/>
                    </a:lnTo>
                    <a:lnTo>
                      <a:pt x="44" y="3096"/>
                    </a:lnTo>
                    <a:lnTo>
                      <a:pt x="51" y="3103"/>
                    </a:lnTo>
                    <a:lnTo>
                      <a:pt x="58" y="3110"/>
                    </a:lnTo>
                    <a:lnTo>
                      <a:pt x="65" y="3115"/>
                    </a:lnTo>
                    <a:lnTo>
                      <a:pt x="74" y="3120"/>
                    </a:lnTo>
                    <a:lnTo>
                      <a:pt x="82" y="3124"/>
                    </a:lnTo>
                    <a:lnTo>
                      <a:pt x="92" y="3127"/>
                    </a:lnTo>
                    <a:lnTo>
                      <a:pt x="101" y="3130"/>
                    </a:lnTo>
                    <a:lnTo>
                      <a:pt x="112" y="3131"/>
                    </a:lnTo>
                    <a:lnTo>
                      <a:pt x="122" y="3132"/>
                    </a:lnTo>
                    <a:lnTo>
                      <a:pt x="133" y="3132"/>
                    </a:lnTo>
                    <a:lnTo>
                      <a:pt x="145" y="3132"/>
                    </a:lnTo>
                    <a:lnTo>
                      <a:pt x="156" y="3131"/>
                    </a:lnTo>
                    <a:lnTo>
                      <a:pt x="168" y="3130"/>
                    </a:lnTo>
                    <a:lnTo>
                      <a:pt x="181" y="3127"/>
                    </a:lnTo>
                    <a:lnTo>
                      <a:pt x="194" y="3125"/>
                    </a:lnTo>
                    <a:lnTo>
                      <a:pt x="207" y="3121"/>
                    </a:lnTo>
                    <a:lnTo>
                      <a:pt x="219" y="3117"/>
                    </a:lnTo>
                    <a:lnTo>
                      <a:pt x="233" y="3113"/>
                    </a:lnTo>
                    <a:lnTo>
                      <a:pt x="246" y="3108"/>
                    </a:lnTo>
                    <a:lnTo>
                      <a:pt x="275" y="3097"/>
                    </a:lnTo>
                    <a:lnTo>
                      <a:pt x="303" y="3085"/>
                    </a:lnTo>
                    <a:lnTo>
                      <a:pt x="332" y="3071"/>
                    </a:lnTo>
                    <a:lnTo>
                      <a:pt x="362" y="3056"/>
                    </a:lnTo>
                    <a:lnTo>
                      <a:pt x="391" y="3040"/>
                    </a:lnTo>
                    <a:lnTo>
                      <a:pt x="420" y="3023"/>
                    </a:lnTo>
                    <a:lnTo>
                      <a:pt x="450" y="3005"/>
                    </a:lnTo>
                    <a:lnTo>
                      <a:pt x="479" y="2988"/>
                    </a:lnTo>
                    <a:lnTo>
                      <a:pt x="507" y="2969"/>
                    </a:lnTo>
                    <a:lnTo>
                      <a:pt x="535" y="2951"/>
                    </a:lnTo>
                    <a:lnTo>
                      <a:pt x="562" y="2933"/>
                    </a:lnTo>
                    <a:lnTo>
                      <a:pt x="587" y="2915"/>
                    </a:lnTo>
                    <a:lnTo>
                      <a:pt x="612" y="2898"/>
                    </a:lnTo>
                    <a:lnTo>
                      <a:pt x="636" y="2880"/>
                    </a:lnTo>
                    <a:lnTo>
                      <a:pt x="660" y="2863"/>
                    </a:lnTo>
                    <a:lnTo>
                      <a:pt x="683" y="2847"/>
                    </a:lnTo>
                    <a:lnTo>
                      <a:pt x="704" y="2830"/>
                    </a:lnTo>
                    <a:lnTo>
                      <a:pt x="726" y="2813"/>
                    </a:lnTo>
                    <a:lnTo>
                      <a:pt x="747" y="2797"/>
                    </a:lnTo>
                    <a:lnTo>
                      <a:pt x="767" y="2780"/>
                    </a:lnTo>
                    <a:lnTo>
                      <a:pt x="807" y="2748"/>
                    </a:lnTo>
                    <a:lnTo>
                      <a:pt x="845" y="2716"/>
                    </a:lnTo>
                    <a:lnTo>
                      <a:pt x="920" y="2652"/>
                    </a:lnTo>
                    <a:lnTo>
                      <a:pt x="958" y="2621"/>
                    </a:lnTo>
                    <a:lnTo>
                      <a:pt x="995" y="2588"/>
                    </a:lnTo>
                    <a:lnTo>
                      <a:pt x="1034" y="2556"/>
                    </a:lnTo>
                    <a:lnTo>
                      <a:pt x="1073" y="2523"/>
                    </a:lnTo>
                    <a:lnTo>
                      <a:pt x="1113" y="2489"/>
                    </a:lnTo>
                    <a:lnTo>
                      <a:pt x="1153" y="2456"/>
                    </a:lnTo>
                    <a:lnTo>
                      <a:pt x="1194" y="2421"/>
                    </a:lnTo>
                    <a:lnTo>
                      <a:pt x="1234" y="2386"/>
                    </a:lnTo>
                    <a:lnTo>
                      <a:pt x="1275" y="2351"/>
                    </a:lnTo>
                    <a:lnTo>
                      <a:pt x="1315" y="2314"/>
                    </a:lnTo>
                    <a:lnTo>
                      <a:pt x="1354" y="2278"/>
                    </a:lnTo>
                    <a:lnTo>
                      <a:pt x="1393" y="2240"/>
                    </a:lnTo>
                    <a:lnTo>
                      <a:pt x="1431" y="2202"/>
                    </a:lnTo>
                    <a:lnTo>
                      <a:pt x="1467" y="2163"/>
                    </a:lnTo>
                    <a:lnTo>
                      <a:pt x="1503" y="2123"/>
                    </a:lnTo>
                    <a:lnTo>
                      <a:pt x="1537" y="2083"/>
                    </a:lnTo>
                    <a:lnTo>
                      <a:pt x="1571" y="2042"/>
                    </a:lnTo>
                    <a:lnTo>
                      <a:pt x="1604" y="2001"/>
                    </a:lnTo>
                    <a:lnTo>
                      <a:pt x="1670" y="1917"/>
                    </a:lnTo>
                    <a:lnTo>
                      <a:pt x="1734" y="1833"/>
                    </a:lnTo>
                    <a:lnTo>
                      <a:pt x="1798" y="1750"/>
                    </a:lnTo>
                    <a:lnTo>
                      <a:pt x="1831" y="1708"/>
                    </a:lnTo>
                    <a:lnTo>
                      <a:pt x="1865" y="1667"/>
                    </a:lnTo>
                    <a:lnTo>
                      <a:pt x="1932" y="1585"/>
                    </a:lnTo>
                    <a:lnTo>
                      <a:pt x="2001" y="1503"/>
                    </a:lnTo>
                    <a:lnTo>
                      <a:pt x="2068" y="1421"/>
                    </a:lnTo>
                    <a:lnTo>
                      <a:pt x="2101" y="1380"/>
                    </a:lnTo>
                    <a:lnTo>
                      <a:pt x="2132" y="1338"/>
                    </a:lnTo>
                    <a:lnTo>
                      <a:pt x="2163" y="1295"/>
                    </a:lnTo>
                    <a:lnTo>
                      <a:pt x="2194" y="1251"/>
                    </a:lnTo>
                    <a:lnTo>
                      <a:pt x="2223" y="1207"/>
                    </a:lnTo>
                    <a:lnTo>
                      <a:pt x="2250" y="1163"/>
                    </a:lnTo>
                    <a:lnTo>
                      <a:pt x="2277" y="1117"/>
                    </a:lnTo>
                    <a:lnTo>
                      <a:pt x="2303" y="1071"/>
                    </a:lnTo>
                    <a:lnTo>
                      <a:pt x="2329" y="1025"/>
                    </a:lnTo>
                    <a:lnTo>
                      <a:pt x="2353" y="977"/>
                    </a:lnTo>
                    <a:lnTo>
                      <a:pt x="2377" y="930"/>
                    </a:lnTo>
                    <a:lnTo>
                      <a:pt x="2400" y="882"/>
                    </a:lnTo>
                    <a:lnTo>
                      <a:pt x="2446" y="786"/>
                    </a:lnTo>
                    <a:lnTo>
                      <a:pt x="2491" y="690"/>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2" name="Freeform 13">
                <a:extLst>
                  <a:ext uri="{FF2B5EF4-FFF2-40B4-BE49-F238E27FC236}">
                    <a16:creationId xmlns:a16="http://schemas.microsoft.com/office/drawing/2014/main" id="{66F14E1D-366B-E687-99CA-0A326C940EE0}"/>
                  </a:ext>
                </a:extLst>
              </p:cNvPr>
              <p:cNvSpPr>
                <a:spLocks/>
              </p:cNvSpPr>
              <p:nvPr/>
            </p:nvSpPr>
            <p:spPr bwMode="auto">
              <a:xfrm>
                <a:off x="2055" y="1046"/>
                <a:ext cx="1361" cy="1922"/>
              </a:xfrm>
              <a:custGeom>
                <a:avLst/>
                <a:gdLst>
                  <a:gd name="T0" fmla="*/ 764 w 1361"/>
                  <a:gd name="T1" fmla="*/ 90 h 1922"/>
                  <a:gd name="T2" fmla="*/ 658 w 1361"/>
                  <a:gd name="T3" fmla="*/ 181 h 1922"/>
                  <a:gd name="T4" fmla="*/ 558 w 1361"/>
                  <a:gd name="T5" fmla="*/ 276 h 1922"/>
                  <a:gd name="T6" fmla="*/ 511 w 1361"/>
                  <a:gd name="T7" fmla="*/ 326 h 1922"/>
                  <a:gd name="T8" fmla="*/ 466 w 1361"/>
                  <a:gd name="T9" fmla="*/ 378 h 1922"/>
                  <a:gd name="T10" fmla="*/ 424 w 1361"/>
                  <a:gd name="T11" fmla="*/ 431 h 1922"/>
                  <a:gd name="T12" fmla="*/ 385 w 1361"/>
                  <a:gd name="T13" fmla="*/ 487 h 1922"/>
                  <a:gd name="T14" fmla="*/ 350 w 1361"/>
                  <a:gd name="T15" fmla="*/ 545 h 1922"/>
                  <a:gd name="T16" fmla="*/ 317 w 1361"/>
                  <a:gd name="T17" fmla="*/ 605 h 1922"/>
                  <a:gd name="T18" fmla="*/ 287 w 1361"/>
                  <a:gd name="T19" fmla="*/ 666 h 1922"/>
                  <a:gd name="T20" fmla="*/ 233 w 1361"/>
                  <a:gd name="T21" fmla="*/ 794 h 1922"/>
                  <a:gd name="T22" fmla="*/ 185 w 1361"/>
                  <a:gd name="T23" fmla="*/ 924 h 1922"/>
                  <a:gd name="T24" fmla="*/ 116 w 1361"/>
                  <a:gd name="T25" fmla="*/ 1122 h 1922"/>
                  <a:gd name="T26" fmla="*/ 70 w 1361"/>
                  <a:gd name="T27" fmla="*/ 1251 h 1922"/>
                  <a:gd name="T28" fmla="*/ 40 w 1361"/>
                  <a:gd name="T29" fmla="*/ 1348 h 1922"/>
                  <a:gd name="T30" fmla="*/ 23 w 1361"/>
                  <a:gd name="T31" fmla="*/ 1414 h 1922"/>
                  <a:gd name="T32" fmla="*/ 10 w 1361"/>
                  <a:gd name="T33" fmla="*/ 1481 h 1922"/>
                  <a:gd name="T34" fmla="*/ 2 w 1361"/>
                  <a:gd name="T35" fmla="*/ 1550 h 1922"/>
                  <a:gd name="T36" fmla="*/ 0 w 1361"/>
                  <a:gd name="T37" fmla="*/ 1621 h 1922"/>
                  <a:gd name="T38" fmla="*/ 4 w 1361"/>
                  <a:gd name="T39" fmla="*/ 1694 h 1922"/>
                  <a:gd name="T40" fmla="*/ 17 w 1361"/>
                  <a:gd name="T41" fmla="*/ 1770 h 1922"/>
                  <a:gd name="T42" fmla="*/ 27 w 1361"/>
                  <a:gd name="T43" fmla="*/ 1808 h 1922"/>
                  <a:gd name="T44" fmla="*/ 40 w 1361"/>
                  <a:gd name="T45" fmla="*/ 1843 h 1922"/>
                  <a:gd name="T46" fmla="*/ 56 w 1361"/>
                  <a:gd name="T47" fmla="*/ 1874 h 1922"/>
                  <a:gd name="T48" fmla="*/ 75 w 1361"/>
                  <a:gd name="T49" fmla="*/ 1898 h 1922"/>
                  <a:gd name="T50" fmla="*/ 99 w 1361"/>
                  <a:gd name="T51" fmla="*/ 1914 h 1922"/>
                  <a:gd name="T52" fmla="*/ 127 w 1361"/>
                  <a:gd name="T53" fmla="*/ 1922 h 1922"/>
                  <a:gd name="T54" fmla="*/ 157 w 1361"/>
                  <a:gd name="T55" fmla="*/ 1922 h 1922"/>
                  <a:gd name="T56" fmla="*/ 191 w 1361"/>
                  <a:gd name="T57" fmla="*/ 1915 h 1922"/>
                  <a:gd name="T58" fmla="*/ 226 w 1361"/>
                  <a:gd name="T59" fmla="*/ 1903 h 1922"/>
                  <a:gd name="T60" fmla="*/ 261 w 1361"/>
                  <a:gd name="T61" fmla="*/ 1887 h 1922"/>
                  <a:gd name="T62" fmla="*/ 297 w 1361"/>
                  <a:gd name="T63" fmla="*/ 1867 h 1922"/>
                  <a:gd name="T64" fmla="*/ 367 w 1361"/>
                  <a:gd name="T65" fmla="*/ 1822 h 1922"/>
                  <a:gd name="T66" fmla="*/ 429 w 1361"/>
                  <a:gd name="T67" fmla="*/ 1775 h 1922"/>
                  <a:gd name="T68" fmla="*/ 484 w 1361"/>
                  <a:gd name="T69" fmla="*/ 1726 h 1922"/>
                  <a:gd name="T70" fmla="*/ 534 w 1361"/>
                  <a:gd name="T71" fmla="*/ 1675 h 1922"/>
                  <a:gd name="T72" fmla="*/ 579 w 1361"/>
                  <a:gd name="T73" fmla="*/ 1623 h 1922"/>
                  <a:gd name="T74" fmla="*/ 621 w 1361"/>
                  <a:gd name="T75" fmla="*/ 1571 h 1922"/>
                  <a:gd name="T76" fmla="*/ 698 w 1361"/>
                  <a:gd name="T77" fmla="*/ 1463 h 1922"/>
                  <a:gd name="T78" fmla="*/ 772 w 1361"/>
                  <a:gd name="T79" fmla="*/ 1355 h 1922"/>
                  <a:gd name="T80" fmla="*/ 851 w 1361"/>
                  <a:gd name="T81" fmla="*/ 1245 h 1922"/>
                  <a:gd name="T82" fmla="*/ 974 w 1361"/>
                  <a:gd name="T83" fmla="*/ 1078 h 1922"/>
                  <a:gd name="T84" fmla="*/ 1054 w 1361"/>
                  <a:gd name="T85" fmla="*/ 964 h 1922"/>
                  <a:gd name="T86" fmla="*/ 1110 w 1361"/>
                  <a:gd name="T87" fmla="*/ 876 h 1922"/>
                  <a:gd name="T88" fmla="*/ 1144 w 1361"/>
                  <a:gd name="T89" fmla="*/ 816 h 1922"/>
                  <a:gd name="T90" fmla="*/ 1175 w 1361"/>
                  <a:gd name="T91" fmla="*/ 755 h 1922"/>
                  <a:gd name="T92" fmla="*/ 1204 w 1361"/>
                  <a:gd name="T93" fmla="*/ 693 h 1922"/>
                  <a:gd name="T94" fmla="*/ 1242 w 1361"/>
                  <a:gd name="T95" fmla="*/ 597 h 1922"/>
                  <a:gd name="T96" fmla="*/ 1287 w 1361"/>
                  <a:gd name="T97" fmla="*/ 466 h 1922"/>
                  <a:gd name="T98" fmla="*/ 1325 w 1361"/>
                  <a:gd name="T99" fmla="*/ 333 h 19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61"/>
                  <a:gd name="T151" fmla="*/ 0 h 1922"/>
                  <a:gd name="T152" fmla="*/ 1361 w 1361"/>
                  <a:gd name="T153" fmla="*/ 1922 h 192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61" h="1922">
                    <a:moveTo>
                      <a:pt x="872" y="0"/>
                    </a:moveTo>
                    <a:lnTo>
                      <a:pt x="764" y="90"/>
                    </a:lnTo>
                    <a:lnTo>
                      <a:pt x="710" y="135"/>
                    </a:lnTo>
                    <a:lnTo>
                      <a:pt x="658" y="181"/>
                    </a:lnTo>
                    <a:lnTo>
                      <a:pt x="607" y="228"/>
                    </a:lnTo>
                    <a:lnTo>
                      <a:pt x="558" y="276"/>
                    </a:lnTo>
                    <a:lnTo>
                      <a:pt x="534" y="302"/>
                    </a:lnTo>
                    <a:lnTo>
                      <a:pt x="511" y="326"/>
                    </a:lnTo>
                    <a:lnTo>
                      <a:pt x="488" y="352"/>
                    </a:lnTo>
                    <a:lnTo>
                      <a:pt x="466" y="378"/>
                    </a:lnTo>
                    <a:lnTo>
                      <a:pt x="445" y="404"/>
                    </a:lnTo>
                    <a:lnTo>
                      <a:pt x="424" y="431"/>
                    </a:lnTo>
                    <a:lnTo>
                      <a:pt x="404" y="459"/>
                    </a:lnTo>
                    <a:lnTo>
                      <a:pt x="385" y="487"/>
                    </a:lnTo>
                    <a:lnTo>
                      <a:pt x="367" y="516"/>
                    </a:lnTo>
                    <a:lnTo>
                      <a:pt x="350" y="545"/>
                    </a:lnTo>
                    <a:lnTo>
                      <a:pt x="333" y="575"/>
                    </a:lnTo>
                    <a:lnTo>
                      <a:pt x="317" y="605"/>
                    </a:lnTo>
                    <a:lnTo>
                      <a:pt x="301" y="636"/>
                    </a:lnTo>
                    <a:lnTo>
                      <a:pt x="287" y="666"/>
                    </a:lnTo>
                    <a:lnTo>
                      <a:pt x="259" y="730"/>
                    </a:lnTo>
                    <a:lnTo>
                      <a:pt x="233" y="794"/>
                    </a:lnTo>
                    <a:lnTo>
                      <a:pt x="208" y="859"/>
                    </a:lnTo>
                    <a:lnTo>
                      <a:pt x="185" y="924"/>
                    </a:lnTo>
                    <a:lnTo>
                      <a:pt x="162" y="990"/>
                    </a:lnTo>
                    <a:lnTo>
                      <a:pt x="116" y="1122"/>
                    </a:lnTo>
                    <a:lnTo>
                      <a:pt x="93" y="1186"/>
                    </a:lnTo>
                    <a:lnTo>
                      <a:pt x="70" y="1251"/>
                    </a:lnTo>
                    <a:lnTo>
                      <a:pt x="50" y="1315"/>
                    </a:lnTo>
                    <a:lnTo>
                      <a:pt x="40" y="1348"/>
                    </a:lnTo>
                    <a:lnTo>
                      <a:pt x="31" y="1381"/>
                    </a:lnTo>
                    <a:lnTo>
                      <a:pt x="23" y="1414"/>
                    </a:lnTo>
                    <a:lnTo>
                      <a:pt x="16" y="1447"/>
                    </a:lnTo>
                    <a:lnTo>
                      <a:pt x="10" y="1481"/>
                    </a:lnTo>
                    <a:lnTo>
                      <a:pt x="5" y="1515"/>
                    </a:lnTo>
                    <a:lnTo>
                      <a:pt x="2" y="1550"/>
                    </a:lnTo>
                    <a:lnTo>
                      <a:pt x="0" y="1585"/>
                    </a:lnTo>
                    <a:lnTo>
                      <a:pt x="0" y="1621"/>
                    </a:lnTo>
                    <a:lnTo>
                      <a:pt x="2" y="1657"/>
                    </a:lnTo>
                    <a:lnTo>
                      <a:pt x="4" y="1694"/>
                    </a:lnTo>
                    <a:lnTo>
                      <a:pt x="10" y="1732"/>
                    </a:lnTo>
                    <a:lnTo>
                      <a:pt x="17" y="1770"/>
                    </a:lnTo>
                    <a:lnTo>
                      <a:pt x="22" y="1790"/>
                    </a:lnTo>
                    <a:lnTo>
                      <a:pt x="27" y="1808"/>
                    </a:lnTo>
                    <a:lnTo>
                      <a:pt x="33" y="1826"/>
                    </a:lnTo>
                    <a:lnTo>
                      <a:pt x="40" y="1843"/>
                    </a:lnTo>
                    <a:lnTo>
                      <a:pt x="47" y="1859"/>
                    </a:lnTo>
                    <a:lnTo>
                      <a:pt x="56" y="1874"/>
                    </a:lnTo>
                    <a:lnTo>
                      <a:pt x="65" y="1886"/>
                    </a:lnTo>
                    <a:lnTo>
                      <a:pt x="75" y="1898"/>
                    </a:lnTo>
                    <a:lnTo>
                      <a:pt x="86" y="1907"/>
                    </a:lnTo>
                    <a:lnTo>
                      <a:pt x="99" y="1914"/>
                    </a:lnTo>
                    <a:lnTo>
                      <a:pt x="112" y="1919"/>
                    </a:lnTo>
                    <a:lnTo>
                      <a:pt x="127" y="1922"/>
                    </a:lnTo>
                    <a:lnTo>
                      <a:pt x="141" y="1922"/>
                    </a:lnTo>
                    <a:lnTo>
                      <a:pt x="157" y="1922"/>
                    </a:lnTo>
                    <a:lnTo>
                      <a:pt x="174" y="1919"/>
                    </a:lnTo>
                    <a:lnTo>
                      <a:pt x="191" y="1915"/>
                    </a:lnTo>
                    <a:lnTo>
                      <a:pt x="208" y="1910"/>
                    </a:lnTo>
                    <a:lnTo>
                      <a:pt x="226" y="1903"/>
                    </a:lnTo>
                    <a:lnTo>
                      <a:pt x="244" y="1895"/>
                    </a:lnTo>
                    <a:lnTo>
                      <a:pt x="261" y="1887"/>
                    </a:lnTo>
                    <a:lnTo>
                      <a:pt x="280" y="1877"/>
                    </a:lnTo>
                    <a:lnTo>
                      <a:pt x="297" y="1867"/>
                    </a:lnTo>
                    <a:lnTo>
                      <a:pt x="333" y="1845"/>
                    </a:lnTo>
                    <a:lnTo>
                      <a:pt x="367" y="1822"/>
                    </a:lnTo>
                    <a:lnTo>
                      <a:pt x="398" y="1798"/>
                    </a:lnTo>
                    <a:lnTo>
                      <a:pt x="429" y="1775"/>
                    </a:lnTo>
                    <a:lnTo>
                      <a:pt x="457" y="1750"/>
                    </a:lnTo>
                    <a:lnTo>
                      <a:pt x="484" y="1726"/>
                    </a:lnTo>
                    <a:lnTo>
                      <a:pt x="510" y="1700"/>
                    </a:lnTo>
                    <a:lnTo>
                      <a:pt x="534" y="1675"/>
                    </a:lnTo>
                    <a:lnTo>
                      <a:pt x="557" y="1649"/>
                    </a:lnTo>
                    <a:lnTo>
                      <a:pt x="579" y="1623"/>
                    </a:lnTo>
                    <a:lnTo>
                      <a:pt x="601" y="1597"/>
                    </a:lnTo>
                    <a:lnTo>
                      <a:pt x="621" y="1571"/>
                    </a:lnTo>
                    <a:lnTo>
                      <a:pt x="660" y="1517"/>
                    </a:lnTo>
                    <a:lnTo>
                      <a:pt x="698" y="1463"/>
                    </a:lnTo>
                    <a:lnTo>
                      <a:pt x="735" y="1409"/>
                    </a:lnTo>
                    <a:lnTo>
                      <a:pt x="772" y="1355"/>
                    </a:lnTo>
                    <a:lnTo>
                      <a:pt x="811" y="1299"/>
                    </a:lnTo>
                    <a:lnTo>
                      <a:pt x="851" y="1245"/>
                    </a:lnTo>
                    <a:lnTo>
                      <a:pt x="892" y="1190"/>
                    </a:lnTo>
                    <a:lnTo>
                      <a:pt x="974" y="1078"/>
                    </a:lnTo>
                    <a:lnTo>
                      <a:pt x="1015" y="1022"/>
                    </a:lnTo>
                    <a:lnTo>
                      <a:pt x="1054" y="964"/>
                    </a:lnTo>
                    <a:lnTo>
                      <a:pt x="1092" y="906"/>
                    </a:lnTo>
                    <a:lnTo>
                      <a:pt x="1110" y="876"/>
                    </a:lnTo>
                    <a:lnTo>
                      <a:pt x="1128" y="846"/>
                    </a:lnTo>
                    <a:lnTo>
                      <a:pt x="1144" y="816"/>
                    </a:lnTo>
                    <a:lnTo>
                      <a:pt x="1160" y="786"/>
                    </a:lnTo>
                    <a:lnTo>
                      <a:pt x="1175" y="755"/>
                    </a:lnTo>
                    <a:lnTo>
                      <a:pt x="1190" y="724"/>
                    </a:lnTo>
                    <a:lnTo>
                      <a:pt x="1204" y="693"/>
                    </a:lnTo>
                    <a:lnTo>
                      <a:pt x="1217" y="661"/>
                    </a:lnTo>
                    <a:lnTo>
                      <a:pt x="1242" y="597"/>
                    </a:lnTo>
                    <a:lnTo>
                      <a:pt x="1265" y="532"/>
                    </a:lnTo>
                    <a:lnTo>
                      <a:pt x="1287" y="466"/>
                    </a:lnTo>
                    <a:lnTo>
                      <a:pt x="1306" y="400"/>
                    </a:lnTo>
                    <a:lnTo>
                      <a:pt x="1325" y="333"/>
                    </a:lnTo>
                    <a:lnTo>
                      <a:pt x="1361" y="199"/>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3" name="Rectangle 14">
                <a:extLst>
                  <a:ext uri="{FF2B5EF4-FFF2-40B4-BE49-F238E27FC236}">
                    <a16:creationId xmlns:a16="http://schemas.microsoft.com/office/drawing/2014/main" id="{3C38AA62-61FA-711B-BC6B-A0DAFDCAA6B3}"/>
                  </a:ext>
                </a:extLst>
              </p:cNvPr>
              <p:cNvSpPr>
                <a:spLocks noChangeArrowheads="1"/>
              </p:cNvSpPr>
              <p:nvPr/>
            </p:nvSpPr>
            <p:spPr bwMode="auto">
              <a:xfrm rot="427501">
                <a:off x="720" y="525"/>
                <a:ext cx="2520" cy="108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8194" name="Rectangle 15">
                <a:extLst>
                  <a:ext uri="{FF2B5EF4-FFF2-40B4-BE49-F238E27FC236}">
                    <a16:creationId xmlns:a16="http://schemas.microsoft.com/office/drawing/2014/main" id="{653352D4-BC5C-FDA6-3130-321D327DC086}"/>
                  </a:ext>
                </a:extLst>
              </p:cNvPr>
              <p:cNvSpPr>
                <a:spLocks noChangeArrowheads="1"/>
              </p:cNvSpPr>
              <p:nvPr/>
            </p:nvSpPr>
            <p:spPr bwMode="auto">
              <a:xfrm rot="970155">
                <a:off x="2340" y="870"/>
                <a:ext cx="2520" cy="108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8195" name="Line 16">
                <a:extLst>
                  <a:ext uri="{FF2B5EF4-FFF2-40B4-BE49-F238E27FC236}">
                    <a16:creationId xmlns:a16="http://schemas.microsoft.com/office/drawing/2014/main" id="{E1270DFF-0628-B255-E930-4FEF1A3C788F}"/>
                  </a:ext>
                </a:extLst>
              </p:cNvPr>
              <p:cNvSpPr>
                <a:spLocks noChangeShapeType="1"/>
              </p:cNvSpPr>
              <p:nvPr/>
            </p:nvSpPr>
            <p:spPr bwMode="auto">
              <a:xfrm flipH="1">
                <a:off x="-3" y="1105"/>
                <a:ext cx="520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96" name="Freeform 17">
                <a:extLst>
                  <a:ext uri="{FF2B5EF4-FFF2-40B4-BE49-F238E27FC236}">
                    <a16:creationId xmlns:a16="http://schemas.microsoft.com/office/drawing/2014/main" id="{D372AA58-9B0A-F4F3-8571-8B18FAEAF77C}"/>
                  </a:ext>
                </a:extLst>
              </p:cNvPr>
              <p:cNvSpPr>
                <a:spLocks/>
              </p:cNvSpPr>
              <p:nvPr/>
            </p:nvSpPr>
            <p:spPr bwMode="auto">
              <a:xfrm rot="535918">
                <a:off x="-30" y="1796"/>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7" name="Freeform 18">
                <a:extLst>
                  <a:ext uri="{FF2B5EF4-FFF2-40B4-BE49-F238E27FC236}">
                    <a16:creationId xmlns:a16="http://schemas.microsoft.com/office/drawing/2014/main" id="{A660F1FF-4C21-9E72-BB07-B53B32EC9F37}"/>
                  </a:ext>
                </a:extLst>
              </p:cNvPr>
              <p:cNvSpPr>
                <a:spLocks/>
              </p:cNvSpPr>
              <p:nvPr/>
            </p:nvSpPr>
            <p:spPr bwMode="auto">
              <a:xfrm rot="535918">
                <a:off x="-17" y="2501"/>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8" name="Freeform 19">
                <a:extLst>
                  <a:ext uri="{FF2B5EF4-FFF2-40B4-BE49-F238E27FC236}">
                    <a16:creationId xmlns:a16="http://schemas.microsoft.com/office/drawing/2014/main" id="{35E35C31-544D-8A3E-8920-642207541103}"/>
                  </a:ext>
                </a:extLst>
              </p:cNvPr>
              <p:cNvSpPr>
                <a:spLocks/>
              </p:cNvSpPr>
              <p:nvPr/>
            </p:nvSpPr>
            <p:spPr bwMode="auto">
              <a:xfrm rot="535918">
                <a:off x="-32" y="3206"/>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9" name="Freeform 20">
                <a:extLst>
                  <a:ext uri="{FF2B5EF4-FFF2-40B4-BE49-F238E27FC236}">
                    <a16:creationId xmlns:a16="http://schemas.microsoft.com/office/drawing/2014/main" id="{06E44C74-8391-C14C-85A7-968A2EB0E2F9}"/>
                  </a:ext>
                </a:extLst>
              </p:cNvPr>
              <p:cNvSpPr>
                <a:spLocks/>
              </p:cNvSpPr>
              <p:nvPr/>
            </p:nvSpPr>
            <p:spPr bwMode="auto">
              <a:xfrm rot="535918">
                <a:off x="-32" y="3791"/>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200" name="Freeform 21">
                <a:extLst>
                  <a:ext uri="{FF2B5EF4-FFF2-40B4-BE49-F238E27FC236}">
                    <a16:creationId xmlns:a16="http://schemas.microsoft.com/office/drawing/2014/main" id="{153609D7-88C5-405C-2936-9E747A4125B5}"/>
                  </a:ext>
                </a:extLst>
              </p:cNvPr>
              <p:cNvSpPr>
                <a:spLocks/>
              </p:cNvSpPr>
              <p:nvPr/>
            </p:nvSpPr>
            <p:spPr bwMode="auto">
              <a:xfrm rot="535918">
                <a:off x="-47" y="4489"/>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201" name="Text Box 22">
                <a:extLst>
                  <a:ext uri="{FF2B5EF4-FFF2-40B4-BE49-F238E27FC236}">
                    <a16:creationId xmlns:a16="http://schemas.microsoft.com/office/drawing/2014/main" id="{957A2AAE-9794-19D1-941D-D93629C7CFF3}"/>
                  </a:ext>
                </a:extLst>
              </p:cNvPr>
              <p:cNvSpPr txBox="1">
                <a:spLocks noChangeArrowheads="1"/>
              </p:cNvSpPr>
              <p:nvPr/>
            </p:nvSpPr>
            <p:spPr bwMode="auto">
              <a:xfrm>
                <a:off x="-376" y="719"/>
                <a:ext cx="720" cy="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H</a:t>
                </a:r>
                <a:endParaRPr lang="en-US" altLang="en-US">
                  <a:cs typeface="Arial" panose="020B0604020202020204" pitchFamily="34" charset="0"/>
                </a:endParaRPr>
              </a:p>
            </p:txBody>
          </p:sp>
          <p:sp>
            <p:nvSpPr>
              <p:cNvPr id="48202" name="Text Box 23">
                <a:extLst>
                  <a:ext uri="{FF2B5EF4-FFF2-40B4-BE49-F238E27FC236}">
                    <a16:creationId xmlns:a16="http://schemas.microsoft.com/office/drawing/2014/main" id="{2AFC2B5C-FBB0-3084-4687-17074F16F6AD}"/>
                  </a:ext>
                </a:extLst>
              </p:cNvPr>
              <p:cNvSpPr txBox="1">
                <a:spLocks noChangeArrowheads="1"/>
              </p:cNvSpPr>
              <p:nvPr/>
            </p:nvSpPr>
            <p:spPr bwMode="auto">
              <a:xfrm>
                <a:off x="-46" y="118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endParaRPr lang="en-US" altLang="en-US">
                  <a:cs typeface="Arial" panose="020B0604020202020204" pitchFamily="34" charset="0"/>
                </a:endParaRPr>
              </a:p>
            </p:txBody>
          </p:sp>
          <p:sp>
            <p:nvSpPr>
              <p:cNvPr id="48203" name="Text Box 24">
                <a:extLst>
                  <a:ext uri="{FF2B5EF4-FFF2-40B4-BE49-F238E27FC236}">
                    <a16:creationId xmlns:a16="http://schemas.microsoft.com/office/drawing/2014/main" id="{FD469C9A-4EB9-7B95-7769-A3BE335CFF80}"/>
                  </a:ext>
                </a:extLst>
              </p:cNvPr>
              <p:cNvSpPr txBox="1">
                <a:spLocks noChangeArrowheads="1"/>
              </p:cNvSpPr>
              <p:nvPr/>
            </p:nvSpPr>
            <p:spPr bwMode="auto">
              <a:xfrm>
                <a:off x="0" y="1814"/>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i+1</a:t>
                </a:r>
                <a:endParaRPr lang="en-US" altLang="en-US">
                  <a:cs typeface="Arial" panose="020B0604020202020204" pitchFamily="34" charset="0"/>
                </a:endParaRPr>
              </a:p>
            </p:txBody>
          </p:sp>
          <p:sp>
            <p:nvSpPr>
              <p:cNvPr id="48204" name="Text Box 25">
                <a:extLst>
                  <a:ext uri="{FF2B5EF4-FFF2-40B4-BE49-F238E27FC236}">
                    <a16:creationId xmlns:a16="http://schemas.microsoft.com/office/drawing/2014/main" id="{6E0ABDFC-0958-3B39-CE9F-B7437D90E0FF}"/>
                  </a:ext>
                </a:extLst>
              </p:cNvPr>
              <p:cNvSpPr txBox="1">
                <a:spLocks noChangeArrowheads="1"/>
              </p:cNvSpPr>
              <p:nvPr/>
            </p:nvSpPr>
            <p:spPr bwMode="auto">
              <a:xfrm>
                <a:off x="0" y="2490"/>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i</a:t>
                </a:r>
                <a:endParaRPr lang="en-US" altLang="en-US">
                  <a:cs typeface="Arial" panose="020B0604020202020204" pitchFamily="34" charset="0"/>
                </a:endParaRPr>
              </a:p>
            </p:txBody>
          </p:sp>
          <p:sp>
            <p:nvSpPr>
              <p:cNvPr id="48205" name="Text Box 26">
                <a:extLst>
                  <a:ext uri="{FF2B5EF4-FFF2-40B4-BE49-F238E27FC236}">
                    <a16:creationId xmlns:a16="http://schemas.microsoft.com/office/drawing/2014/main" id="{71B11FC7-D87E-7B45-A068-266C32C52B1B}"/>
                  </a:ext>
                </a:extLst>
              </p:cNvPr>
              <p:cNvSpPr txBox="1">
                <a:spLocks noChangeArrowheads="1"/>
              </p:cNvSpPr>
              <p:nvPr/>
            </p:nvSpPr>
            <p:spPr bwMode="auto">
              <a:xfrm>
                <a:off x="15" y="3134"/>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48206" name="Text Box 27">
                <a:extLst>
                  <a:ext uri="{FF2B5EF4-FFF2-40B4-BE49-F238E27FC236}">
                    <a16:creationId xmlns:a16="http://schemas.microsoft.com/office/drawing/2014/main" id="{A36B6F51-0102-98F5-C47C-3BFEFE05273E}"/>
                  </a:ext>
                </a:extLst>
              </p:cNvPr>
              <p:cNvSpPr txBox="1">
                <a:spLocks noChangeArrowheads="1"/>
              </p:cNvSpPr>
              <p:nvPr/>
            </p:nvSpPr>
            <p:spPr bwMode="auto">
              <a:xfrm>
                <a:off x="0" y="3839"/>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48207" name="Text Box 28">
                <a:extLst>
                  <a:ext uri="{FF2B5EF4-FFF2-40B4-BE49-F238E27FC236}">
                    <a16:creationId xmlns:a16="http://schemas.microsoft.com/office/drawing/2014/main" id="{F0355376-AAE9-9E80-E5B7-ECE7CD454CAC}"/>
                  </a:ext>
                </a:extLst>
              </p:cNvPr>
              <p:cNvSpPr txBox="1">
                <a:spLocks noChangeArrowheads="1"/>
              </p:cNvSpPr>
              <p:nvPr/>
            </p:nvSpPr>
            <p:spPr bwMode="auto">
              <a:xfrm>
                <a:off x="450" y="142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48208" name="Text Box 29">
                <a:extLst>
                  <a:ext uri="{FF2B5EF4-FFF2-40B4-BE49-F238E27FC236}">
                    <a16:creationId xmlns:a16="http://schemas.microsoft.com/office/drawing/2014/main" id="{A2EB97B5-DA1A-CA0E-F333-98CF4091419B}"/>
                  </a:ext>
                </a:extLst>
              </p:cNvPr>
              <p:cNvSpPr txBox="1">
                <a:spLocks noChangeArrowheads="1"/>
              </p:cNvSpPr>
              <p:nvPr/>
            </p:nvSpPr>
            <p:spPr bwMode="auto">
              <a:xfrm>
                <a:off x="930" y="166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48209" name="Text Box 30">
                <a:extLst>
                  <a:ext uri="{FF2B5EF4-FFF2-40B4-BE49-F238E27FC236}">
                    <a16:creationId xmlns:a16="http://schemas.microsoft.com/office/drawing/2014/main" id="{3CD4F8A7-BF17-57ED-4407-C79E007E7EB6}"/>
                  </a:ext>
                </a:extLst>
              </p:cNvPr>
              <p:cNvSpPr txBox="1">
                <a:spLocks noChangeArrowheads="1"/>
              </p:cNvSpPr>
              <p:nvPr/>
            </p:nvSpPr>
            <p:spPr bwMode="auto">
              <a:xfrm>
                <a:off x="1425" y="184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3</a:t>
                </a:r>
                <a:endParaRPr lang="en-US" altLang="en-US">
                  <a:cs typeface="Arial" panose="020B0604020202020204" pitchFamily="34" charset="0"/>
                </a:endParaRPr>
              </a:p>
            </p:txBody>
          </p:sp>
          <p:sp>
            <p:nvSpPr>
              <p:cNvPr id="48210" name="Text Box 31">
                <a:extLst>
                  <a:ext uri="{FF2B5EF4-FFF2-40B4-BE49-F238E27FC236}">
                    <a16:creationId xmlns:a16="http://schemas.microsoft.com/office/drawing/2014/main" id="{37EFC853-9779-3D8C-FF7F-86C5727430C5}"/>
                  </a:ext>
                </a:extLst>
              </p:cNvPr>
              <p:cNvSpPr txBox="1">
                <a:spLocks noChangeArrowheads="1"/>
              </p:cNvSpPr>
              <p:nvPr/>
            </p:nvSpPr>
            <p:spPr bwMode="auto">
              <a:xfrm>
                <a:off x="1725" y="1950"/>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4</a:t>
                </a:r>
                <a:endParaRPr lang="en-US" altLang="en-US">
                  <a:cs typeface="Arial" panose="020B0604020202020204" pitchFamily="34" charset="0"/>
                </a:endParaRPr>
              </a:p>
            </p:txBody>
          </p:sp>
          <p:sp>
            <p:nvSpPr>
              <p:cNvPr id="48211" name="Text Box 32">
                <a:extLst>
                  <a:ext uri="{FF2B5EF4-FFF2-40B4-BE49-F238E27FC236}">
                    <a16:creationId xmlns:a16="http://schemas.microsoft.com/office/drawing/2014/main" id="{48D341AB-88B1-765F-32DE-680C4A6B9AFA}"/>
                  </a:ext>
                </a:extLst>
              </p:cNvPr>
              <p:cNvSpPr txBox="1">
                <a:spLocks noChangeArrowheads="1"/>
              </p:cNvSpPr>
              <p:nvPr/>
            </p:nvSpPr>
            <p:spPr bwMode="auto">
              <a:xfrm>
                <a:off x="2430" y="2040"/>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4</a:t>
                </a:r>
                <a:endParaRPr lang="en-US" altLang="en-US">
                  <a:cs typeface="Arial" panose="020B0604020202020204" pitchFamily="34" charset="0"/>
                </a:endParaRPr>
              </a:p>
            </p:txBody>
          </p:sp>
          <p:sp>
            <p:nvSpPr>
              <p:cNvPr id="48212" name="Text Box 33">
                <a:extLst>
                  <a:ext uri="{FF2B5EF4-FFF2-40B4-BE49-F238E27FC236}">
                    <a16:creationId xmlns:a16="http://schemas.microsoft.com/office/drawing/2014/main" id="{CE91AFEE-AA8A-9AE1-1B5A-A378523A9927}"/>
                  </a:ext>
                </a:extLst>
              </p:cNvPr>
              <p:cNvSpPr txBox="1">
                <a:spLocks noChangeArrowheads="1"/>
              </p:cNvSpPr>
              <p:nvPr/>
            </p:nvSpPr>
            <p:spPr bwMode="auto">
              <a:xfrm>
                <a:off x="2985" y="223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3</a:t>
                </a:r>
                <a:endParaRPr lang="en-US" altLang="en-US">
                  <a:cs typeface="Arial" panose="020B0604020202020204" pitchFamily="34" charset="0"/>
                </a:endParaRPr>
              </a:p>
            </p:txBody>
          </p:sp>
          <p:sp>
            <p:nvSpPr>
              <p:cNvPr id="48213" name="Text Box 34">
                <a:extLst>
                  <a:ext uri="{FF2B5EF4-FFF2-40B4-BE49-F238E27FC236}">
                    <a16:creationId xmlns:a16="http://schemas.microsoft.com/office/drawing/2014/main" id="{783765FE-6E95-A77A-060D-CF27B56E5D05}"/>
                  </a:ext>
                </a:extLst>
              </p:cNvPr>
              <p:cNvSpPr txBox="1">
                <a:spLocks noChangeArrowheads="1"/>
              </p:cNvSpPr>
              <p:nvPr/>
            </p:nvSpPr>
            <p:spPr bwMode="auto">
              <a:xfrm>
                <a:off x="3495" y="232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48214" name="Text Box 35">
                <a:extLst>
                  <a:ext uri="{FF2B5EF4-FFF2-40B4-BE49-F238E27FC236}">
                    <a16:creationId xmlns:a16="http://schemas.microsoft.com/office/drawing/2014/main" id="{8747E6FC-D935-C74B-A340-5DA78F984D67}"/>
                  </a:ext>
                </a:extLst>
              </p:cNvPr>
              <p:cNvSpPr txBox="1">
                <a:spLocks noChangeArrowheads="1"/>
              </p:cNvSpPr>
              <p:nvPr/>
            </p:nvSpPr>
            <p:spPr bwMode="auto">
              <a:xfrm>
                <a:off x="4140" y="256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grpSp>
        <p:sp>
          <p:nvSpPr>
            <p:cNvPr id="48215" name="Text Box 87">
              <a:extLst>
                <a:ext uri="{FF2B5EF4-FFF2-40B4-BE49-F238E27FC236}">
                  <a16:creationId xmlns:a16="http://schemas.microsoft.com/office/drawing/2014/main" id="{42A0EB48-72FF-83F9-6EB5-097B2BD822B6}"/>
                </a:ext>
              </a:extLst>
            </p:cNvPr>
            <p:cNvSpPr txBox="1">
              <a:spLocks noChangeArrowheads="1"/>
            </p:cNvSpPr>
            <p:nvPr/>
          </p:nvSpPr>
          <p:spPr bwMode="auto">
            <a:xfrm>
              <a:off x="5424" y="3168"/>
              <a:ext cx="33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Arial" panose="020B0604020202020204" pitchFamily="34" charset="0"/>
                  <a:cs typeface="Arial" panose="020B0604020202020204" pitchFamily="34" charset="0"/>
                </a:rPr>
                <a:t>Q</a:t>
              </a:r>
              <a:endParaRPr lang="en-SG" altLang="en-US" sz="1400">
                <a:latin typeface="Arial" panose="020B0604020202020204" pitchFamily="34" charset="0"/>
                <a:cs typeface="Arial" panose="020B0604020202020204" pitchFamily="34" charset="0"/>
              </a:endParaRPr>
            </a:p>
          </p:txBody>
        </p:sp>
      </p:grpSp>
      <p:grpSp>
        <p:nvGrpSpPr>
          <p:cNvPr id="98310" name="Group 2054">
            <a:extLst>
              <a:ext uri="{FF2B5EF4-FFF2-40B4-BE49-F238E27FC236}">
                <a16:creationId xmlns:a16="http://schemas.microsoft.com/office/drawing/2014/main" id="{0510A300-4578-51EE-B27C-09267A506628}"/>
              </a:ext>
            </a:extLst>
          </p:cNvPr>
          <p:cNvGrpSpPr>
            <a:grpSpLocks/>
          </p:cNvGrpSpPr>
          <p:nvPr/>
        </p:nvGrpSpPr>
        <p:grpSpPr bwMode="auto">
          <a:xfrm>
            <a:off x="1457103" y="2234034"/>
            <a:ext cx="5029200" cy="3741738"/>
            <a:chOff x="1584" y="952"/>
            <a:chExt cx="3168" cy="2357"/>
          </a:xfrm>
        </p:grpSpPr>
        <p:grpSp>
          <p:nvGrpSpPr>
            <p:cNvPr id="98311" name="Group 41">
              <a:extLst>
                <a:ext uri="{FF2B5EF4-FFF2-40B4-BE49-F238E27FC236}">
                  <a16:creationId xmlns:a16="http://schemas.microsoft.com/office/drawing/2014/main" id="{4A2ACE2F-BBCE-EB1B-9971-C7BE6D1E567D}"/>
                </a:ext>
              </a:extLst>
            </p:cNvPr>
            <p:cNvGrpSpPr>
              <a:grpSpLocks/>
            </p:cNvGrpSpPr>
            <p:nvPr/>
          </p:nvGrpSpPr>
          <p:grpSpPr bwMode="auto">
            <a:xfrm>
              <a:off x="2243" y="1155"/>
              <a:ext cx="2269" cy="2018"/>
              <a:chOff x="1797" y="7155"/>
              <a:chExt cx="6063" cy="4470"/>
            </a:xfrm>
          </p:grpSpPr>
          <p:grpSp>
            <p:nvGrpSpPr>
              <p:cNvPr id="98312" name="Group 42">
                <a:extLst>
                  <a:ext uri="{FF2B5EF4-FFF2-40B4-BE49-F238E27FC236}">
                    <a16:creationId xmlns:a16="http://schemas.microsoft.com/office/drawing/2014/main" id="{8AD961F1-3E03-E858-A3B7-A389CA0788F5}"/>
                  </a:ext>
                </a:extLst>
              </p:cNvPr>
              <p:cNvGrpSpPr>
                <a:grpSpLocks/>
              </p:cNvGrpSpPr>
              <p:nvPr/>
            </p:nvGrpSpPr>
            <p:grpSpPr bwMode="auto">
              <a:xfrm>
                <a:off x="1797" y="7155"/>
                <a:ext cx="6063" cy="4470"/>
                <a:chOff x="1797" y="7155"/>
                <a:chExt cx="6063" cy="4470"/>
              </a:xfrm>
            </p:grpSpPr>
            <p:sp>
              <p:nvSpPr>
                <p:cNvPr id="98313" name="Rectangle 43">
                  <a:extLst>
                    <a:ext uri="{FF2B5EF4-FFF2-40B4-BE49-F238E27FC236}">
                      <a16:creationId xmlns:a16="http://schemas.microsoft.com/office/drawing/2014/main" id="{78E29058-D1F2-1B4A-AEFC-D5A2A5B49C70}"/>
                    </a:ext>
                  </a:extLst>
                </p:cNvPr>
                <p:cNvSpPr>
                  <a:spLocks noChangeArrowheads="1"/>
                </p:cNvSpPr>
                <p:nvPr/>
              </p:nvSpPr>
              <p:spPr bwMode="auto">
                <a:xfrm>
                  <a:off x="1797" y="7155"/>
                  <a:ext cx="6063" cy="447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cs typeface="Arial" panose="020B0604020202020204" pitchFamily="34" charset="0"/>
                    </a:rPr>
                    <a:t> </a:t>
                  </a:r>
                </a:p>
              </p:txBody>
            </p:sp>
            <p:grpSp>
              <p:nvGrpSpPr>
                <p:cNvPr id="98314" name="Group 44">
                  <a:extLst>
                    <a:ext uri="{FF2B5EF4-FFF2-40B4-BE49-F238E27FC236}">
                      <a16:creationId xmlns:a16="http://schemas.microsoft.com/office/drawing/2014/main" id="{8EDC4B82-768E-0FFA-25DE-F41234A1B115}"/>
                    </a:ext>
                  </a:extLst>
                </p:cNvPr>
                <p:cNvGrpSpPr>
                  <a:grpSpLocks/>
                </p:cNvGrpSpPr>
                <p:nvPr/>
              </p:nvGrpSpPr>
              <p:grpSpPr bwMode="auto">
                <a:xfrm>
                  <a:off x="1797" y="7547"/>
                  <a:ext cx="6063" cy="4078"/>
                  <a:chOff x="1797" y="7547"/>
                  <a:chExt cx="6063" cy="4078"/>
                </a:xfrm>
              </p:grpSpPr>
              <p:sp>
                <p:nvSpPr>
                  <p:cNvPr id="98315" name="Freeform 45">
                    <a:extLst>
                      <a:ext uri="{FF2B5EF4-FFF2-40B4-BE49-F238E27FC236}">
                        <a16:creationId xmlns:a16="http://schemas.microsoft.com/office/drawing/2014/main" id="{7DFDF9B9-183D-6C2A-2B7B-16F887A5798A}"/>
                      </a:ext>
                    </a:extLst>
                  </p:cNvPr>
                  <p:cNvSpPr>
                    <a:spLocks/>
                  </p:cNvSpPr>
                  <p:nvPr/>
                </p:nvSpPr>
                <p:spPr bwMode="auto">
                  <a:xfrm>
                    <a:off x="1797" y="8357"/>
                    <a:ext cx="6063" cy="1720"/>
                  </a:xfrm>
                  <a:custGeom>
                    <a:avLst/>
                    <a:gdLst>
                      <a:gd name="T0" fmla="*/ 0 w 6063"/>
                      <a:gd name="T1" fmla="*/ 1720 h 1720"/>
                      <a:gd name="T2" fmla="*/ 1308 w 6063"/>
                      <a:gd name="T3" fmla="*/ 1030 h 1720"/>
                      <a:gd name="T4" fmla="*/ 2898 w 6063"/>
                      <a:gd name="T5" fmla="*/ 355 h 1720"/>
                      <a:gd name="T6" fmla="*/ 4728 w 6063"/>
                      <a:gd name="T7" fmla="*/ 25 h 1720"/>
                      <a:gd name="T8" fmla="*/ 6063 w 6063"/>
                      <a:gd name="T9" fmla="*/ 205 h 1720"/>
                      <a:gd name="T10" fmla="*/ 0 60000 65536"/>
                      <a:gd name="T11" fmla="*/ 0 60000 65536"/>
                      <a:gd name="T12" fmla="*/ 0 60000 65536"/>
                      <a:gd name="T13" fmla="*/ 0 60000 65536"/>
                      <a:gd name="T14" fmla="*/ 0 60000 65536"/>
                      <a:gd name="T15" fmla="*/ 0 w 6063"/>
                      <a:gd name="T16" fmla="*/ 0 h 1720"/>
                      <a:gd name="T17" fmla="*/ 6063 w 6063"/>
                      <a:gd name="T18" fmla="*/ 1720 h 1720"/>
                    </a:gdLst>
                    <a:ahLst/>
                    <a:cxnLst>
                      <a:cxn ang="T10">
                        <a:pos x="T0" y="T1"/>
                      </a:cxn>
                      <a:cxn ang="T11">
                        <a:pos x="T2" y="T3"/>
                      </a:cxn>
                      <a:cxn ang="T12">
                        <a:pos x="T4" y="T5"/>
                      </a:cxn>
                      <a:cxn ang="T13">
                        <a:pos x="T6" y="T7"/>
                      </a:cxn>
                      <a:cxn ang="T14">
                        <a:pos x="T8" y="T9"/>
                      </a:cxn>
                    </a:cxnLst>
                    <a:rect l="T15" t="T16" r="T17" b="T18"/>
                    <a:pathLst>
                      <a:path w="6063" h="1720">
                        <a:moveTo>
                          <a:pt x="0" y="1720"/>
                        </a:moveTo>
                        <a:cubicBezTo>
                          <a:pt x="412" y="1488"/>
                          <a:pt x="825" y="1257"/>
                          <a:pt x="1308" y="1030"/>
                        </a:cubicBezTo>
                        <a:cubicBezTo>
                          <a:pt x="1791" y="803"/>
                          <a:pt x="2328" y="522"/>
                          <a:pt x="2898" y="355"/>
                        </a:cubicBezTo>
                        <a:cubicBezTo>
                          <a:pt x="3468" y="188"/>
                          <a:pt x="4201" y="50"/>
                          <a:pt x="4728" y="25"/>
                        </a:cubicBezTo>
                        <a:cubicBezTo>
                          <a:pt x="5255" y="0"/>
                          <a:pt x="5659" y="102"/>
                          <a:pt x="6063" y="205"/>
                        </a:cubicBezTo>
                      </a:path>
                    </a:pathLst>
                  </a:custGeom>
                  <a:noFill/>
                  <a:ln w="25400">
                    <a:solidFill>
                      <a:srgbClr val="1F497D"/>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98316" name="Freeform 46">
                    <a:extLst>
                      <a:ext uri="{FF2B5EF4-FFF2-40B4-BE49-F238E27FC236}">
                        <a16:creationId xmlns:a16="http://schemas.microsoft.com/office/drawing/2014/main" id="{C13D8376-8BB5-FA36-9B5F-BCD92DDE1EA0}"/>
                      </a:ext>
                    </a:extLst>
                  </p:cNvPr>
                  <p:cNvSpPr>
                    <a:spLocks/>
                  </p:cNvSpPr>
                  <p:nvPr/>
                </p:nvSpPr>
                <p:spPr bwMode="auto">
                  <a:xfrm>
                    <a:off x="1797" y="7547"/>
                    <a:ext cx="5820" cy="1435"/>
                  </a:xfrm>
                  <a:custGeom>
                    <a:avLst/>
                    <a:gdLst>
                      <a:gd name="T0" fmla="*/ 0 w 5820"/>
                      <a:gd name="T1" fmla="*/ 190 h 1435"/>
                      <a:gd name="T2" fmla="*/ 1710 w 5820"/>
                      <a:gd name="T3" fmla="*/ 25 h 1435"/>
                      <a:gd name="T4" fmla="*/ 3075 w 5820"/>
                      <a:gd name="T5" fmla="*/ 235 h 1435"/>
                      <a:gd name="T6" fmla="*/ 5820 w 5820"/>
                      <a:gd name="T7" fmla="*/ 1435 h 1435"/>
                      <a:gd name="T8" fmla="*/ 0 60000 65536"/>
                      <a:gd name="T9" fmla="*/ 0 60000 65536"/>
                      <a:gd name="T10" fmla="*/ 0 60000 65536"/>
                      <a:gd name="T11" fmla="*/ 0 60000 65536"/>
                      <a:gd name="T12" fmla="*/ 0 w 5820"/>
                      <a:gd name="T13" fmla="*/ 0 h 1435"/>
                      <a:gd name="T14" fmla="*/ 5820 w 5820"/>
                      <a:gd name="T15" fmla="*/ 1435 h 1435"/>
                    </a:gdLst>
                    <a:ahLst/>
                    <a:cxnLst>
                      <a:cxn ang="T8">
                        <a:pos x="T0" y="T1"/>
                      </a:cxn>
                      <a:cxn ang="T9">
                        <a:pos x="T2" y="T3"/>
                      </a:cxn>
                      <a:cxn ang="T10">
                        <a:pos x="T4" y="T5"/>
                      </a:cxn>
                      <a:cxn ang="T11">
                        <a:pos x="T6" y="T7"/>
                      </a:cxn>
                    </a:cxnLst>
                    <a:rect l="T12" t="T13" r="T14" b="T15"/>
                    <a:pathLst>
                      <a:path w="5820" h="1435">
                        <a:moveTo>
                          <a:pt x="0" y="190"/>
                        </a:moveTo>
                        <a:cubicBezTo>
                          <a:pt x="599" y="104"/>
                          <a:pt x="1198" y="18"/>
                          <a:pt x="1710" y="25"/>
                        </a:cubicBezTo>
                        <a:cubicBezTo>
                          <a:pt x="2222" y="32"/>
                          <a:pt x="2390" y="0"/>
                          <a:pt x="3075" y="235"/>
                        </a:cubicBezTo>
                        <a:cubicBezTo>
                          <a:pt x="3760" y="470"/>
                          <a:pt x="5363" y="1235"/>
                          <a:pt x="5820" y="1435"/>
                        </a:cubicBezTo>
                      </a:path>
                    </a:pathLst>
                  </a:custGeom>
                  <a:noFill/>
                  <a:ln w="25400">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98317" name="Freeform 47">
                    <a:extLst>
                      <a:ext uri="{FF2B5EF4-FFF2-40B4-BE49-F238E27FC236}">
                        <a16:creationId xmlns:a16="http://schemas.microsoft.com/office/drawing/2014/main" id="{3B2B0B61-664B-58D5-3CF6-3CCE50E4ADDE}"/>
                      </a:ext>
                    </a:extLst>
                  </p:cNvPr>
                  <p:cNvSpPr>
                    <a:spLocks/>
                  </p:cNvSpPr>
                  <p:nvPr/>
                </p:nvSpPr>
                <p:spPr bwMode="auto">
                  <a:xfrm>
                    <a:off x="1797" y="8837"/>
                    <a:ext cx="5973" cy="2788"/>
                  </a:xfrm>
                  <a:custGeom>
                    <a:avLst/>
                    <a:gdLst>
                      <a:gd name="T0" fmla="*/ 0 w 5973"/>
                      <a:gd name="T1" fmla="*/ 2788 h 2788"/>
                      <a:gd name="T2" fmla="*/ 453 w 5973"/>
                      <a:gd name="T3" fmla="*/ 1993 h 2788"/>
                      <a:gd name="T4" fmla="*/ 1128 w 5973"/>
                      <a:gd name="T5" fmla="*/ 1168 h 2788"/>
                      <a:gd name="T6" fmla="*/ 2103 w 5973"/>
                      <a:gd name="T7" fmla="*/ 493 h 2788"/>
                      <a:gd name="T8" fmla="*/ 3438 w 5973"/>
                      <a:gd name="T9" fmla="*/ 58 h 2788"/>
                      <a:gd name="T10" fmla="*/ 4563 w 5973"/>
                      <a:gd name="T11" fmla="*/ 145 h 2788"/>
                      <a:gd name="T12" fmla="*/ 5508 w 5973"/>
                      <a:gd name="T13" fmla="*/ 433 h 2788"/>
                      <a:gd name="T14" fmla="*/ 5973 w 5973"/>
                      <a:gd name="T15" fmla="*/ 613 h 2788"/>
                      <a:gd name="T16" fmla="*/ 0 60000 65536"/>
                      <a:gd name="T17" fmla="*/ 0 60000 65536"/>
                      <a:gd name="T18" fmla="*/ 0 60000 65536"/>
                      <a:gd name="T19" fmla="*/ 0 60000 65536"/>
                      <a:gd name="T20" fmla="*/ 0 60000 65536"/>
                      <a:gd name="T21" fmla="*/ 0 60000 65536"/>
                      <a:gd name="T22" fmla="*/ 0 60000 65536"/>
                      <a:gd name="T23" fmla="*/ 0 60000 65536"/>
                      <a:gd name="T24" fmla="*/ 0 w 5973"/>
                      <a:gd name="T25" fmla="*/ 0 h 2788"/>
                      <a:gd name="T26" fmla="*/ 5973 w 5973"/>
                      <a:gd name="T27" fmla="*/ 2788 h 27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73" h="2788">
                        <a:moveTo>
                          <a:pt x="0" y="2788"/>
                        </a:moveTo>
                        <a:cubicBezTo>
                          <a:pt x="132" y="2525"/>
                          <a:pt x="265" y="2263"/>
                          <a:pt x="453" y="1993"/>
                        </a:cubicBezTo>
                        <a:cubicBezTo>
                          <a:pt x="641" y="1723"/>
                          <a:pt x="853" y="1418"/>
                          <a:pt x="1128" y="1168"/>
                        </a:cubicBezTo>
                        <a:cubicBezTo>
                          <a:pt x="1403" y="918"/>
                          <a:pt x="1718" y="678"/>
                          <a:pt x="2103" y="493"/>
                        </a:cubicBezTo>
                        <a:cubicBezTo>
                          <a:pt x="2488" y="308"/>
                          <a:pt x="3028" y="116"/>
                          <a:pt x="3438" y="58"/>
                        </a:cubicBezTo>
                        <a:cubicBezTo>
                          <a:pt x="3848" y="0"/>
                          <a:pt x="4218" y="83"/>
                          <a:pt x="4563" y="145"/>
                        </a:cubicBezTo>
                        <a:cubicBezTo>
                          <a:pt x="4908" y="207"/>
                          <a:pt x="5273" y="355"/>
                          <a:pt x="5508" y="433"/>
                        </a:cubicBezTo>
                        <a:cubicBezTo>
                          <a:pt x="5743" y="511"/>
                          <a:pt x="5858" y="562"/>
                          <a:pt x="5973" y="613"/>
                        </a:cubicBezTo>
                      </a:path>
                    </a:pathLst>
                  </a:cu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98318" name="Freeform 48">
                    <a:extLst>
                      <a:ext uri="{FF2B5EF4-FFF2-40B4-BE49-F238E27FC236}">
                        <a16:creationId xmlns:a16="http://schemas.microsoft.com/office/drawing/2014/main" id="{B0ABCA4A-1D0E-F192-256E-5AC6F7DA71A3}"/>
                      </a:ext>
                    </a:extLst>
                  </p:cNvPr>
                  <p:cNvSpPr>
                    <a:spLocks/>
                  </p:cNvSpPr>
                  <p:nvPr/>
                </p:nvSpPr>
                <p:spPr bwMode="auto">
                  <a:xfrm>
                    <a:off x="4422" y="9645"/>
                    <a:ext cx="1890" cy="1470"/>
                  </a:xfrm>
                  <a:custGeom>
                    <a:avLst/>
                    <a:gdLst>
                      <a:gd name="T0" fmla="*/ 0 w 1890"/>
                      <a:gd name="T1" fmla="*/ 0 h 1470"/>
                      <a:gd name="T2" fmla="*/ 375 w 1890"/>
                      <a:gd name="T3" fmla="*/ 90 h 1470"/>
                      <a:gd name="T4" fmla="*/ 930 w 1890"/>
                      <a:gd name="T5" fmla="*/ 360 h 1470"/>
                      <a:gd name="T6" fmla="*/ 1515 w 1890"/>
                      <a:gd name="T7" fmla="*/ 930 h 1470"/>
                      <a:gd name="T8" fmla="*/ 1890 w 1890"/>
                      <a:gd name="T9" fmla="*/ 1470 h 1470"/>
                      <a:gd name="T10" fmla="*/ 0 60000 65536"/>
                      <a:gd name="T11" fmla="*/ 0 60000 65536"/>
                      <a:gd name="T12" fmla="*/ 0 60000 65536"/>
                      <a:gd name="T13" fmla="*/ 0 60000 65536"/>
                      <a:gd name="T14" fmla="*/ 0 60000 65536"/>
                      <a:gd name="T15" fmla="*/ 0 w 1890"/>
                      <a:gd name="T16" fmla="*/ 0 h 1470"/>
                      <a:gd name="T17" fmla="*/ 1890 w 1890"/>
                      <a:gd name="T18" fmla="*/ 1470 h 1470"/>
                    </a:gdLst>
                    <a:ahLst/>
                    <a:cxnLst>
                      <a:cxn ang="T10">
                        <a:pos x="T0" y="T1"/>
                      </a:cxn>
                      <a:cxn ang="T11">
                        <a:pos x="T2" y="T3"/>
                      </a:cxn>
                      <a:cxn ang="T12">
                        <a:pos x="T4" y="T5"/>
                      </a:cxn>
                      <a:cxn ang="T13">
                        <a:pos x="T6" y="T7"/>
                      </a:cxn>
                      <a:cxn ang="T14">
                        <a:pos x="T8" y="T9"/>
                      </a:cxn>
                    </a:cxnLst>
                    <a:rect l="T15" t="T16" r="T17" b="T18"/>
                    <a:pathLst>
                      <a:path w="1890" h="1470">
                        <a:moveTo>
                          <a:pt x="0" y="0"/>
                        </a:moveTo>
                        <a:cubicBezTo>
                          <a:pt x="110" y="15"/>
                          <a:pt x="220" y="30"/>
                          <a:pt x="375" y="90"/>
                        </a:cubicBezTo>
                        <a:cubicBezTo>
                          <a:pt x="530" y="150"/>
                          <a:pt x="740" y="220"/>
                          <a:pt x="930" y="360"/>
                        </a:cubicBezTo>
                        <a:cubicBezTo>
                          <a:pt x="1120" y="500"/>
                          <a:pt x="1355" y="745"/>
                          <a:pt x="1515" y="930"/>
                        </a:cubicBezTo>
                        <a:cubicBezTo>
                          <a:pt x="1675" y="1115"/>
                          <a:pt x="1828" y="1380"/>
                          <a:pt x="1890" y="1470"/>
                        </a:cubicBezTo>
                      </a:path>
                    </a:pathLst>
                  </a:custGeom>
                  <a:noFill/>
                  <a:ln w="25400">
                    <a:solidFill>
                      <a:srgbClr val="CC66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grpSp>
          <p:sp>
            <p:nvSpPr>
              <p:cNvPr id="98319" name="Text Box 49">
                <a:extLst>
                  <a:ext uri="{FF2B5EF4-FFF2-40B4-BE49-F238E27FC236}">
                    <a16:creationId xmlns:a16="http://schemas.microsoft.com/office/drawing/2014/main" id="{A2B5BBA2-51A9-C01B-1030-680B55542C85}"/>
                  </a:ext>
                </a:extLst>
              </p:cNvPr>
              <p:cNvSpPr txBox="1">
                <a:spLocks noChangeArrowheads="1"/>
              </p:cNvSpPr>
              <p:nvPr/>
            </p:nvSpPr>
            <p:spPr bwMode="auto">
              <a:xfrm>
                <a:off x="4830" y="7380"/>
                <a:ext cx="4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C00000"/>
                    </a:solidFill>
                    <a:cs typeface="Arial" panose="020B0604020202020204" pitchFamily="34" charset="0"/>
                  </a:rPr>
                  <a:t>H</a:t>
                </a:r>
                <a:endParaRPr lang="en-US" altLang="en-US">
                  <a:cs typeface="Arial" panose="020B0604020202020204" pitchFamily="34" charset="0"/>
                </a:endParaRPr>
              </a:p>
            </p:txBody>
          </p:sp>
          <p:sp>
            <p:nvSpPr>
              <p:cNvPr id="98320" name="Text Box 50">
                <a:extLst>
                  <a:ext uri="{FF2B5EF4-FFF2-40B4-BE49-F238E27FC236}">
                    <a16:creationId xmlns:a16="http://schemas.microsoft.com/office/drawing/2014/main" id="{375EBCA4-B298-A350-8837-DC631C6DE144}"/>
                  </a:ext>
                </a:extLst>
              </p:cNvPr>
              <p:cNvSpPr txBox="1">
                <a:spLocks noChangeArrowheads="1"/>
              </p:cNvSpPr>
              <p:nvPr/>
            </p:nvSpPr>
            <p:spPr bwMode="auto">
              <a:xfrm>
                <a:off x="5160" y="8757"/>
                <a:ext cx="510"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00B050"/>
                    </a:solidFill>
                    <a:cs typeface="Arial" panose="020B0604020202020204" pitchFamily="34" charset="0"/>
                    <a:sym typeface="Symbol" panose="05050102010706020507" pitchFamily="18" charset="2"/>
                  </a:rPr>
                  <a:t></a:t>
                </a:r>
                <a:endParaRPr lang="en-US" altLang="en-US">
                  <a:cs typeface="Arial" panose="020B0604020202020204" pitchFamily="34" charset="0"/>
                  <a:sym typeface="Symbol" panose="05050102010706020507" pitchFamily="18" charset="2"/>
                </a:endParaRPr>
              </a:p>
            </p:txBody>
          </p:sp>
          <p:sp>
            <p:nvSpPr>
              <p:cNvPr id="98321" name="Text Box 51">
                <a:extLst>
                  <a:ext uri="{FF2B5EF4-FFF2-40B4-BE49-F238E27FC236}">
                    <a16:creationId xmlns:a16="http://schemas.microsoft.com/office/drawing/2014/main" id="{B793D1D4-8A24-E9C8-7C68-217F1227F6C1}"/>
                  </a:ext>
                </a:extLst>
              </p:cNvPr>
              <p:cNvSpPr txBox="1">
                <a:spLocks noChangeArrowheads="1"/>
              </p:cNvSpPr>
              <p:nvPr/>
            </p:nvSpPr>
            <p:spPr bwMode="auto">
              <a:xfrm>
                <a:off x="3093" y="8670"/>
                <a:ext cx="510"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1F497D"/>
                    </a:solidFill>
                    <a:cs typeface="Arial" panose="020B0604020202020204" pitchFamily="34" charset="0"/>
                  </a:rPr>
                  <a:t>P</a:t>
                </a:r>
                <a:endParaRPr lang="en-US" altLang="en-US">
                  <a:cs typeface="Arial" panose="020B0604020202020204" pitchFamily="34" charset="0"/>
                </a:endParaRPr>
              </a:p>
            </p:txBody>
          </p:sp>
          <p:sp>
            <p:nvSpPr>
              <p:cNvPr id="98322" name="Text Box 52">
                <a:extLst>
                  <a:ext uri="{FF2B5EF4-FFF2-40B4-BE49-F238E27FC236}">
                    <a16:creationId xmlns:a16="http://schemas.microsoft.com/office/drawing/2014/main" id="{48344C00-BA66-E6D7-801C-F71F41C2A525}"/>
                  </a:ext>
                </a:extLst>
              </p:cNvPr>
              <p:cNvSpPr txBox="1">
                <a:spLocks noChangeArrowheads="1"/>
              </p:cNvSpPr>
              <p:nvPr/>
            </p:nvSpPr>
            <p:spPr bwMode="auto">
              <a:xfrm>
                <a:off x="4800" y="9913"/>
                <a:ext cx="1380"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984806"/>
                    </a:solidFill>
                    <a:cs typeface="Arial" panose="020B0604020202020204" pitchFamily="34" charset="0"/>
                  </a:rPr>
                  <a:t>H</a:t>
                </a:r>
                <a:r>
                  <a:rPr lang="en-US" altLang="en-US" b="1" baseline="-25000">
                    <a:solidFill>
                      <a:srgbClr val="984806"/>
                    </a:solidFill>
                    <a:cs typeface="Arial" panose="020B0604020202020204" pitchFamily="34" charset="0"/>
                  </a:rPr>
                  <a:t>CK</a:t>
                </a:r>
                <a:endParaRPr lang="en-US" altLang="en-US">
                  <a:cs typeface="Arial" panose="020B0604020202020204" pitchFamily="34" charset="0"/>
                </a:endParaRPr>
              </a:p>
            </p:txBody>
          </p:sp>
        </p:grpSp>
        <p:sp>
          <p:nvSpPr>
            <p:cNvPr id="98323" name="Text Box 43">
              <a:extLst>
                <a:ext uri="{FF2B5EF4-FFF2-40B4-BE49-F238E27FC236}">
                  <a16:creationId xmlns:a16="http://schemas.microsoft.com/office/drawing/2014/main" id="{B616A72C-8A63-B7FC-5107-4CDBCD59BCE2}"/>
                </a:ext>
              </a:extLst>
            </p:cNvPr>
            <p:cNvSpPr txBox="1">
              <a:spLocks noChangeArrowheads="1"/>
            </p:cNvSpPr>
            <p:nvPr/>
          </p:nvSpPr>
          <p:spPr bwMode="auto">
            <a:xfrm>
              <a:off x="1584" y="1200"/>
              <a:ext cx="490" cy="1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en-US" altLang="en-US" sz="1200" b="1">
                  <a:cs typeface="Arial" panose="020B0604020202020204" pitchFamily="34" charset="0"/>
                </a:rPr>
                <a:t>N(kW)</a:t>
              </a:r>
            </a:p>
          </p:txBody>
        </p:sp>
        <p:sp>
          <p:nvSpPr>
            <p:cNvPr id="98324" name="Text Box 2068">
              <a:extLst>
                <a:ext uri="{FF2B5EF4-FFF2-40B4-BE49-F238E27FC236}">
                  <a16:creationId xmlns:a16="http://schemas.microsoft.com/office/drawing/2014/main" id="{EB08B0CD-8A69-C512-6510-CA98DEE88D09}"/>
                </a:ext>
              </a:extLst>
            </p:cNvPr>
            <p:cNvSpPr txBox="1">
              <a:spLocks noChangeArrowheads="1"/>
            </p:cNvSpPr>
            <p:nvPr/>
          </p:nvSpPr>
          <p:spPr bwMode="auto">
            <a:xfrm>
              <a:off x="2831" y="952"/>
              <a:ext cx="12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SG" altLang="en-US">
                <a:latin typeface="Arial" panose="020B0604020202020204" pitchFamily="34" charset="0"/>
                <a:cs typeface="Arial" panose="020B0604020202020204" pitchFamily="34" charset="0"/>
              </a:endParaRPr>
            </a:p>
          </p:txBody>
        </p:sp>
        <p:sp>
          <p:nvSpPr>
            <p:cNvPr id="98325" name="Rectangle 2069">
              <a:extLst>
                <a:ext uri="{FF2B5EF4-FFF2-40B4-BE49-F238E27FC236}">
                  <a16:creationId xmlns:a16="http://schemas.microsoft.com/office/drawing/2014/main" id="{8DA3B1A9-4D18-C82A-B5D9-E91602323435}"/>
                </a:ext>
              </a:extLst>
            </p:cNvPr>
            <p:cNvSpPr>
              <a:spLocks noChangeArrowheads="1"/>
            </p:cNvSpPr>
            <p:nvPr/>
          </p:nvSpPr>
          <p:spPr bwMode="auto">
            <a:xfrm>
              <a:off x="3112" y="2160"/>
              <a:ext cx="912" cy="81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98326" name="Text Box 2070">
              <a:extLst>
                <a:ext uri="{FF2B5EF4-FFF2-40B4-BE49-F238E27FC236}">
                  <a16:creationId xmlns:a16="http://schemas.microsoft.com/office/drawing/2014/main" id="{60600B2D-1459-D5C0-78CB-968D26D1EC58}"/>
                </a:ext>
              </a:extLst>
            </p:cNvPr>
            <p:cNvSpPr txBox="1">
              <a:spLocks noChangeArrowheads="1"/>
            </p:cNvSpPr>
            <p:nvPr/>
          </p:nvSpPr>
          <p:spPr bwMode="auto">
            <a:xfrm>
              <a:off x="2698" y="1824"/>
              <a:ext cx="192"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0099"/>
                  </a:solidFill>
                  <a:latin typeface="Arial" panose="020B0604020202020204" pitchFamily="34" charset="0"/>
                  <a:cs typeface="Arial" panose="020B0604020202020204" pitchFamily="34" charset="0"/>
                </a:rPr>
                <a:t>N</a:t>
              </a:r>
              <a:endParaRPr lang="en-SG" altLang="en-US" sz="1600" b="1">
                <a:solidFill>
                  <a:srgbClr val="000099"/>
                </a:solidFill>
                <a:latin typeface="Arial" panose="020B0604020202020204" pitchFamily="34" charset="0"/>
                <a:cs typeface="Arial" panose="020B0604020202020204" pitchFamily="34" charset="0"/>
              </a:endParaRPr>
            </a:p>
          </p:txBody>
        </p:sp>
        <p:sp>
          <p:nvSpPr>
            <p:cNvPr id="98327" name="Text Box 2071">
              <a:extLst>
                <a:ext uri="{FF2B5EF4-FFF2-40B4-BE49-F238E27FC236}">
                  <a16:creationId xmlns:a16="http://schemas.microsoft.com/office/drawing/2014/main" id="{9141D420-5F09-392A-A6DD-8152DA40D590}"/>
                </a:ext>
              </a:extLst>
            </p:cNvPr>
            <p:cNvSpPr txBox="1">
              <a:spLocks noChangeArrowheads="1"/>
            </p:cNvSpPr>
            <p:nvPr/>
          </p:nvSpPr>
          <p:spPr bwMode="auto">
            <a:xfrm>
              <a:off x="2286" y="1185"/>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solidFill>
                    <a:srgbClr val="FF3300"/>
                  </a:solidFill>
                  <a:latin typeface="Arial" panose="020B0604020202020204" pitchFamily="34" charset="0"/>
                  <a:cs typeface="Arial" panose="020B0604020202020204" pitchFamily="34" charset="0"/>
                </a:rPr>
                <a:t>(n)</a:t>
              </a:r>
            </a:p>
          </p:txBody>
        </p:sp>
        <p:sp>
          <p:nvSpPr>
            <p:cNvPr id="98328" name="Rectangle 2072">
              <a:extLst>
                <a:ext uri="{FF2B5EF4-FFF2-40B4-BE49-F238E27FC236}">
                  <a16:creationId xmlns:a16="http://schemas.microsoft.com/office/drawing/2014/main" id="{997288DB-265F-AF76-78A4-4F2A80C01E59}"/>
                </a:ext>
              </a:extLst>
            </p:cNvPr>
            <p:cNvSpPr>
              <a:spLocks noChangeArrowheads="1"/>
            </p:cNvSpPr>
            <p:nvPr/>
          </p:nvSpPr>
          <p:spPr bwMode="auto">
            <a:xfrm>
              <a:off x="2159" y="3168"/>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98329" name="Rectangle 2073">
              <a:extLst>
                <a:ext uri="{FF2B5EF4-FFF2-40B4-BE49-F238E27FC236}">
                  <a16:creationId xmlns:a16="http://schemas.microsoft.com/office/drawing/2014/main" id="{177E2ADF-B626-BB47-6B56-CDC38A7D6523}"/>
                </a:ext>
              </a:extLst>
            </p:cNvPr>
            <p:cNvSpPr>
              <a:spLocks noChangeArrowheads="1"/>
            </p:cNvSpPr>
            <p:nvPr/>
          </p:nvSpPr>
          <p:spPr bwMode="auto">
            <a:xfrm>
              <a:off x="1799" y="2829"/>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98330" name="Rectangle 2074">
              <a:extLst>
                <a:ext uri="{FF2B5EF4-FFF2-40B4-BE49-F238E27FC236}">
                  <a16:creationId xmlns:a16="http://schemas.microsoft.com/office/drawing/2014/main" id="{68D12DAB-A2A1-7B65-7744-14AAE9AB02A8}"/>
                </a:ext>
              </a:extLst>
            </p:cNvPr>
            <p:cNvSpPr>
              <a:spLocks noChangeArrowheads="1"/>
            </p:cNvSpPr>
            <p:nvPr/>
          </p:nvSpPr>
          <p:spPr bwMode="auto">
            <a:xfrm>
              <a:off x="1945" y="1733"/>
              <a:ext cx="2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h (%)</a:t>
              </a:r>
              <a:endParaRPr lang="en-US" altLang="en-US">
                <a:latin typeface="Arial" panose="020B0604020202020204" pitchFamily="34" charset="0"/>
                <a:cs typeface="Arial" panose="020B0604020202020204" pitchFamily="34" charset="0"/>
              </a:endParaRPr>
            </a:p>
          </p:txBody>
        </p:sp>
        <p:sp>
          <p:nvSpPr>
            <p:cNvPr id="98331" name="Rectangle 2075">
              <a:extLst>
                <a:ext uri="{FF2B5EF4-FFF2-40B4-BE49-F238E27FC236}">
                  <a16:creationId xmlns:a16="http://schemas.microsoft.com/office/drawing/2014/main" id="{21E695B8-4DBA-62E0-3FD8-8ABF815CFC70}"/>
                </a:ext>
              </a:extLst>
            </p:cNvPr>
            <p:cNvSpPr>
              <a:spLocks noChangeArrowheads="1"/>
            </p:cNvSpPr>
            <p:nvPr/>
          </p:nvSpPr>
          <p:spPr bwMode="auto">
            <a:xfrm>
              <a:off x="2037" y="1023"/>
              <a:ext cx="7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H</a:t>
              </a:r>
              <a:endParaRPr lang="en-US" altLang="en-US">
                <a:latin typeface="Arial" panose="020B0604020202020204" pitchFamily="34" charset="0"/>
                <a:cs typeface="Arial" panose="020B0604020202020204" pitchFamily="34" charset="0"/>
              </a:endParaRPr>
            </a:p>
          </p:txBody>
        </p:sp>
        <p:sp>
          <p:nvSpPr>
            <p:cNvPr id="98332" name="Rectangle 2076">
              <a:extLst>
                <a:ext uri="{FF2B5EF4-FFF2-40B4-BE49-F238E27FC236}">
                  <a16:creationId xmlns:a16="http://schemas.microsoft.com/office/drawing/2014/main" id="{1BAC87B1-A95D-0821-31F6-B8BFD5D92987}"/>
                </a:ext>
              </a:extLst>
            </p:cNvPr>
            <p:cNvSpPr>
              <a:spLocks noChangeArrowheads="1"/>
            </p:cNvSpPr>
            <p:nvPr/>
          </p:nvSpPr>
          <p:spPr bwMode="auto">
            <a:xfrm>
              <a:off x="2125" y="100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3" name="Rectangle 2077">
              <a:extLst>
                <a:ext uri="{FF2B5EF4-FFF2-40B4-BE49-F238E27FC236}">
                  <a16:creationId xmlns:a16="http://schemas.microsoft.com/office/drawing/2014/main" id="{A4E314E7-4235-1612-08AB-BAF59CB09A1D}"/>
                </a:ext>
              </a:extLst>
            </p:cNvPr>
            <p:cNvSpPr>
              <a:spLocks noChangeArrowheads="1"/>
            </p:cNvSpPr>
            <p:nvPr/>
          </p:nvSpPr>
          <p:spPr bwMode="auto">
            <a:xfrm>
              <a:off x="2152" y="1023"/>
              <a:ext cx="9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m</a:t>
              </a:r>
              <a:endParaRPr lang="en-US" altLang="en-US">
                <a:latin typeface="Arial" panose="020B0604020202020204" pitchFamily="34" charset="0"/>
                <a:cs typeface="Arial" panose="020B0604020202020204" pitchFamily="34" charset="0"/>
              </a:endParaRPr>
            </a:p>
          </p:txBody>
        </p:sp>
        <p:sp>
          <p:nvSpPr>
            <p:cNvPr id="98334" name="Rectangle 2078">
              <a:extLst>
                <a:ext uri="{FF2B5EF4-FFF2-40B4-BE49-F238E27FC236}">
                  <a16:creationId xmlns:a16="http://schemas.microsoft.com/office/drawing/2014/main" id="{0E90903F-AE6F-1CA4-6B61-CA0D6CF30800}"/>
                </a:ext>
              </a:extLst>
            </p:cNvPr>
            <p:cNvSpPr>
              <a:spLocks noChangeArrowheads="1"/>
            </p:cNvSpPr>
            <p:nvPr/>
          </p:nvSpPr>
          <p:spPr bwMode="auto">
            <a:xfrm>
              <a:off x="2219" y="100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5" name="Rectangle 2079">
              <a:extLst>
                <a:ext uri="{FF2B5EF4-FFF2-40B4-BE49-F238E27FC236}">
                  <a16:creationId xmlns:a16="http://schemas.microsoft.com/office/drawing/2014/main" id="{7E52B80A-6BCE-5A97-8A8A-50269DD18648}"/>
                </a:ext>
              </a:extLst>
            </p:cNvPr>
            <p:cNvSpPr>
              <a:spLocks noChangeArrowheads="1"/>
            </p:cNvSpPr>
            <p:nvPr/>
          </p:nvSpPr>
          <p:spPr bwMode="auto">
            <a:xfrm>
              <a:off x="4368" y="3183"/>
              <a:ext cx="82"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Q</a:t>
              </a:r>
              <a:endParaRPr lang="en-US" altLang="en-US">
                <a:latin typeface="Arial" panose="020B0604020202020204" pitchFamily="34" charset="0"/>
                <a:cs typeface="Arial" panose="020B0604020202020204" pitchFamily="34" charset="0"/>
              </a:endParaRPr>
            </a:p>
          </p:txBody>
        </p:sp>
        <p:sp>
          <p:nvSpPr>
            <p:cNvPr id="98336" name="Rectangle 2080">
              <a:extLst>
                <a:ext uri="{FF2B5EF4-FFF2-40B4-BE49-F238E27FC236}">
                  <a16:creationId xmlns:a16="http://schemas.microsoft.com/office/drawing/2014/main" id="{0E23A17C-E258-A40A-8F74-BC5B83923895}"/>
                </a:ext>
              </a:extLst>
            </p:cNvPr>
            <p:cNvSpPr>
              <a:spLocks noChangeArrowheads="1"/>
            </p:cNvSpPr>
            <p:nvPr/>
          </p:nvSpPr>
          <p:spPr bwMode="auto">
            <a:xfrm>
              <a:off x="4444" y="316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7" name="Rectangle 2081">
              <a:extLst>
                <a:ext uri="{FF2B5EF4-FFF2-40B4-BE49-F238E27FC236}">
                  <a16:creationId xmlns:a16="http://schemas.microsoft.com/office/drawing/2014/main" id="{36B61228-A7C2-E370-E4D3-425C9FFC9692}"/>
                </a:ext>
              </a:extLst>
            </p:cNvPr>
            <p:cNvSpPr>
              <a:spLocks noChangeArrowheads="1"/>
            </p:cNvSpPr>
            <p:nvPr/>
          </p:nvSpPr>
          <p:spPr bwMode="auto">
            <a:xfrm>
              <a:off x="4488" y="3183"/>
              <a:ext cx="24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m3/s</a:t>
              </a:r>
              <a:endParaRPr lang="en-US" altLang="en-US">
                <a:latin typeface="Arial" panose="020B0604020202020204" pitchFamily="34" charset="0"/>
                <a:cs typeface="Arial" panose="020B0604020202020204" pitchFamily="34" charset="0"/>
              </a:endParaRPr>
            </a:p>
          </p:txBody>
        </p:sp>
        <p:sp>
          <p:nvSpPr>
            <p:cNvPr id="98338" name="Rectangle 2082">
              <a:extLst>
                <a:ext uri="{FF2B5EF4-FFF2-40B4-BE49-F238E27FC236}">
                  <a16:creationId xmlns:a16="http://schemas.microsoft.com/office/drawing/2014/main" id="{0EE7C781-23ED-D424-B9F8-E67D837E666C}"/>
                </a:ext>
              </a:extLst>
            </p:cNvPr>
            <p:cNvSpPr>
              <a:spLocks noChangeArrowheads="1"/>
            </p:cNvSpPr>
            <p:nvPr/>
          </p:nvSpPr>
          <p:spPr bwMode="auto">
            <a:xfrm>
              <a:off x="4715" y="316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9" name="Line 2083">
              <a:extLst>
                <a:ext uri="{FF2B5EF4-FFF2-40B4-BE49-F238E27FC236}">
                  <a16:creationId xmlns:a16="http://schemas.microsoft.com/office/drawing/2014/main" id="{4700F5F5-4BE8-D003-6F02-8DADAE99DF14}"/>
                </a:ext>
              </a:extLst>
            </p:cNvPr>
            <p:cNvSpPr>
              <a:spLocks noChangeShapeType="1"/>
            </p:cNvSpPr>
            <p:nvPr/>
          </p:nvSpPr>
          <p:spPr bwMode="auto">
            <a:xfrm>
              <a:off x="1888" y="1352"/>
              <a:ext cx="1" cy="15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0" name="Line 2084">
              <a:extLst>
                <a:ext uri="{FF2B5EF4-FFF2-40B4-BE49-F238E27FC236}">
                  <a16:creationId xmlns:a16="http://schemas.microsoft.com/office/drawing/2014/main" id="{1EE28B71-207B-E189-D51A-D0356FF58D1A}"/>
                </a:ext>
              </a:extLst>
            </p:cNvPr>
            <p:cNvSpPr>
              <a:spLocks noChangeShapeType="1"/>
            </p:cNvSpPr>
            <p:nvPr/>
          </p:nvSpPr>
          <p:spPr bwMode="auto">
            <a:xfrm>
              <a:off x="2057" y="1939"/>
              <a:ext cx="1" cy="12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1" name="Line 2085">
              <a:extLst>
                <a:ext uri="{FF2B5EF4-FFF2-40B4-BE49-F238E27FC236}">
                  <a16:creationId xmlns:a16="http://schemas.microsoft.com/office/drawing/2014/main" id="{9BE4EAD2-5558-8924-6091-DB950C9EF6E2}"/>
                </a:ext>
              </a:extLst>
            </p:cNvPr>
            <p:cNvSpPr>
              <a:spLocks noChangeShapeType="1"/>
            </p:cNvSpPr>
            <p:nvPr/>
          </p:nvSpPr>
          <p:spPr bwMode="auto">
            <a:xfrm>
              <a:off x="2057" y="1939"/>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2" name="Line 2086">
              <a:extLst>
                <a:ext uri="{FF2B5EF4-FFF2-40B4-BE49-F238E27FC236}">
                  <a16:creationId xmlns:a16="http://schemas.microsoft.com/office/drawing/2014/main" id="{44BE637E-8610-E618-9503-53431B983E4C}"/>
                </a:ext>
              </a:extLst>
            </p:cNvPr>
            <p:cNvSpPr>
              <a:spLocks noChangeShapeType="1"/>
            </p:cNvSpPr>
            <p:nvPr/>
          </p:nvSpPr>
          <p:spPr bwMode="auto">
            <a:xfrm>
              <a:off x="1876" y="1352"/>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3" name="Line 2087">
              <a:extLst>
                <a:ext uri="{FF2B5EF4-FFF2-40B4-BE49-F238E27FC236}">
                  <a16:creationId xmlns:a16="http://schemas.microsoft.com/office/drawing/2014/main" id="{CD77D73C-BB38-68AD-62C5-ABCB3E34DA9F}"/>
                </a:ext>
              </a:extLst>
            </p:cNvPr>
            <p:cNvSpPr>
              <a:spLocks noChangeShapeType="1"/>
            </p:cNvSpPr>
            <p:nvPr/>
          </p:nvSpPr>
          <p:spPr bwMode="auto">
            <a:xfrm>
              <a:off x="2235" y="176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4" name="Line 2088">
              <a:extLst>
                <a:ext uri="{FF2B5EF4-FFF2-40B4-BE49-F238E27FC236}">
                  <a16:creationId xmlns:a16="http://schemas.microsoft.com/office/drawing/2014/main" id="{FB9A1E37-E902-7711-BA10-1804E9C25B04}"/>
                </a:ext>
              </a:extLst>
            </p:cNvPr>
            <p:cNvSpPr>
              <a:spLocks noChangeShapeType="1"/>
            </p:cNvSpPr>
            <p:nvPr/>
          </p:nvSpPr>
          <p:spPr bwMode="auto">
            <a:xfrm>
              <a:off x="2232" y="1919"/>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5" name="Line 2089">
              <a:extLst>
                <a:ext uri="{FF2B5EF4-FFF2-40B4-BE49-F238E27FC236}">
                  <a16:creationId xmlns:a16="http://schemas.microsoft.com/office/drawing/2014/main" id="{03AB5B75-4083-E991-7765-13467C2888BA}"/>
                </a:ext>
              </a:extLst>
            </p:cNvPr>
            <p:cNvSpPr>
              <a:spLocks noChangeShapeType="1"/>
            </p:cNvSpPr>
            <p:nvPr/>
          </p:nvSpPr>
          <p:spPr bwMode="auto">
            <a:xfrm>
              <a:off x="2232" y="2063"/>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6" name="Line 2090">
              <a:extLst>
                <a:ext uri="{FF2B5EF4-FFF2-40B4-BE49-F238E27FC236}">
                  <a16:creationId xmlns:a16="http://schemas.microsoft.com/office/drawing/2014/main" id="{123E971D-4118-BFA7-59FF-BBD3340FB862}"/>
                </a:ext>
              </a:extLst>
            </p:cNvPr>
            <p:cNvSpPr>
              <a:spLocks noChangeShapeType="1"/>
            </p:cNvSpPr>
            <p:nvPr/>
          </p:nvSpPr>
          <p:spPr bwMode="auto">
            <a:xfrm>
              <a:off x="2235" y="160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7" name="Line 2091">
              <a:extLst>
                <a:ext uri="{FF2B5EF4-FFF2-40B4-BE49-F238E27FC236}">
                  <a16:creationId xmlns:a16="http://schemas.microsoft.com/office/drawing/2014/main" id="{E3521B41-56C4-3341-88B1-48251E799C25}"/>
                </a:ext>
              </a:extLst>
            </p:cNvPr>
            <p:cNvSpPr>
              <a:spLocks noChangeShapeType="1"/>
            </p:cNvSpPr>
            <p:nvPr/>
          </p:nvSpPr>
          <p:spPr bwMode="auto">
            <a:xfrm>
              <a:off x="2235" y="144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8" name="Line 2092">
              <a:extLst>
                <a:ext uri="{FF2B5EF4-FFF2-40B4-BE49-F238E27FC236}">
                  <a16:creationId xmlns:a16="http://schemas.microsoft.com/office/drawing/2014/main" id="{0BCEEA90-10B1-6A0A-C412-4F0A50BCF4E9}"/>
                </a:ext>
              </a:extLst>
            </p:cNvPr>
            <p:cNvSpPr>
              <a:spLocks noChangeShapeType="1"/>
            </p:cNvSpPr>
            <p:nvPr/>
          </p:nvSpPr>
          <p:spPr bwMode="auto">
            <a:xfrm>
              <a:off x="2232" y="127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9" name="Line 2093">
              <a:extLst>
                <a:ext uri="{FF2B5EF4-FFF2-40B4-BE49-F238E27FC236}">
                  <a16:creationId xmlns:a16="http://schemas.microsoft.com/office/drawing/2014/main" id="{49AC7BFE-2263-19DE-5CBA-5383D84FC5C5}"/>
                </a:ext>
              </a:extLst>
            </p:cNvPr>
            <p:cNvSpPr>
              <a:spLocks noChangeShapeType="1"/>
            </p:cNvSpPr>
            <p:nvPr/>
          </p:nvSpPr>
          <p:spPr bwMode="auto">
            <a:xfrm>
              <a:off x="1879" y="198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0" name="Line 2094">
              <a:extLst>
                <a:ext uri="{FF2B5EF4-FFF2-40B4-BE49-F238E27FC236}">
                  <a16:creationId xmlns:a16="http://schemas.microsoft.com/office/drawing/2014/main" id="{F849B19B-E580-AA7F-AD1D-94C1A89560AD}"/>
                </a:ext>
              </a:extLst>
            </p:cNvPr>
            <p:cNvSpPr>
              <a:spLocks noChangeShapeType="1"/>
            </p:cNvSpPr>
            <p:nvPr/>
          </p:nvSpPr>
          <p:spPr bwMode="auto">
            <a:xfrm>
              <a:off x="1876" y="214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1" name="Line 2095">
              <a:extLst>
                <a:ext uri="{FF2B5EF4-FFF2-40B4-BE49-F238E27FC236}">
                  <a16:creationId xmlns:a16="http://schemas.microsoft.com/office/drawing/2014/main" id="{EE5731EF-BA48-30EE-3255-C50A1CA77F0C}"/>
                </a:ext>
              </a:extLst>
            </p:cNvPr>
            <p:cNvSpPr>
              <a:spLocks noChangeShapeType="1"/>
            </p:cNvSpPr>
            <p:nvPr/>
          </p:nvSpPr>
          <p:spPr bwMode="auto">
            <a:xfrm>
              <a:off x="1876" y="228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2" name="Line 2096">
              <a:extLst>
                <a:ext uri="{FF2B5EF4-FFF2-40B4-BE49-F238E27FC236}">
                  <a16:creationId xmlns:a16="http://schemas.microsoft.com/office/drawing/2014/main" id="{843B2F8D-CC71-2A82-8665-6826285AEA90}"/>
                </a:ext>
              </a:extLst>
            </p:cNvPr>
            <p:cNvSpPr>
              <a:spLocks noChangeShapeType="1"/>
            </p:cNvSpPr>
            <p:nvPr/>
          </p:nvSpPr>
          <p:spPr bwMode="auto">
            <a:xfrm>
              <a:off x="1879" y="183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3" name="Line 2097">
              <a:extLst>
                <a:ext uri="{FF2B5EF4-FFF2-40B4-BE49-F238E27FC236}">
                  <a16:creationId xmlns:a16="http://schemas.microsoft.com/office/drawing/2014/main" id="{A2C9F11F-80D2-FE2A-6133-63EE6AF2259F}"/>
                </a:ext>
              </a:extLst>
            </p:cNvPr>
            <p:cNvSpPr>
              <a:spLocks noChangeShapeType="1"/>
            </p:cNvSpPr>
            <p:nvPr/>
          </p:nvSpPr>
          <p:spPr bwMode="auto">
            <a:xfrm>
              <a:off x="1879" y="167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4" name="Line 2098">
              <a:extLst>
                <a:ext uri="{FF2B5EF4-FFF2-40B4-BE49-F238E27FC236}">
                  <a16:creationId xmlns:a16="http://schemas.microsoft.com/office/drawing/2014/main" id="{C17B6A18-0F34-E4AB-78B1-ACDE90A74440}"/>
                </a:ext>
              </a:extLst>
            </p:cNvPr>
            <p:cNvSpPr>
              <a:spLocks noChangeShapeType="1"/>
            </p:cNvSpPr>
            <p:nvPr/>
          </p:nvSpPr>
          <p:spPr bwMode="auto">
            <a:xfrm>
              <a:off x="1876" y="149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5" name="Line 2099">
              <a:extLst>
                <a:ext uri="{FF2B5EF4-FFF2-40B4-BE49-F238E27FC236}">
                  <a16:creationId xmlns:a16="http://schemas.microsoft.com/office/drawing/2014/main" id="{68FA78AF-01A3-7C15-6BBE-F920D6EB4DD2}"/>
                </a:ext>
              </a:extLst>
            </p:cNvPr>
            <p:cNvSpPr>
              <a:spLocks noChangeShapeType="1"/>
            </p:cNvSpPr>
            <p:nvPr/>
          </p:nvSpPr>
          <p:spPr bwMode="auto">
            <a:xfrm>
              <a:off x="2051" y="259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6" name="Line 2100">
              <a:extLst>
                <a:ext uri="{FF2B5EF4-FFF2-40B4-BE49-F238E27FC236}">
                  <a16:creationId xmlns:a16="http://schemas.microsoft.com/office/drawing/2014/main" id="{48F4A481-AC89-7B8F-AA98-10FA97BECF92}"/>
                </a:ext>
              </a:extLst>
            </p:cNvPr>
            <p:cNvSpPr>
              <a:spLocks noChangeShapeType="1"/>
            </p:cNvSpPr>
            <p:nvPr/>
          </p:nvSpPr>
          <p:spPr bwMode="auto">
            <a:xfrm>
              <a:off x="2048" y="273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7" name="Line 2101">
              <a:extLst>
                <a:ext uri="{FF2B5EF4-FFF2-40B4-BE49-F238E27FC236}">
                  <a16:creationId xmlns:a16="http://schemas.microsoft.com/office/drawing/2014/main" id="{85584340-112A-CD67-A8AC-F5918B91994F}"/>
                </a:ext>
              </a:extLst>
            </p:cNvPr>
            <p:cNvSpPr>
              <a:spLocks noChangeShapeType="1"/>
            </p:cNvSpPr>
            <p:nvPr/>
          </p:nvSpPr>
          <p:spPr bwMode="auto">
            <a:xfrm>
              <a:off x="2048" y="288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8" name="Line 2102">
              <a:extLst>
                <a:ext uri="{FF2B5EF4-FFF2-40B4-BE49-F238E27FC236}">
                  <a16:creationId xmlns:a16="http://schemas.microsoft.com/office/drawing/2014/main" id="{409D5C7B-91E6-3371-D9ED-FEAC3F866C5A}"/>
                </a:ext>
              </a:extLst>
            </p:cNvPr>
            <p:cNvSpPr>
              <a:spLocks noChangeShapeType="1"/>
            </p:cNvSpPr>
            <p:nvPr/>
          </p:nvSpPr>
          <p:spPr bwMode="auto">
            <a:xfrm>
              <a:off x="2051" y="243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9" name="Line 2103">
              <a:extLst>
                <a:ext uri="{FF2B5EF4-FFF2-40B4-BE49-F238E27FC236}">
                  <a16:creationId xmlns:a16="http://schemas.microsoft.com/office/drawing/2014/main" id="{27BCA224-D446-8595-7FF7-081DE80B390B}"/>
                </a:ext>
              </a:extLst>
            </p:cNvPr>
            <p:cNvSpPr>
              <a:spLocks noChangeShapeType="1"/>
            </p:cNvSpPr>
            <p:nvPr/>
          </p:nvSpPr>
          <p:spPr bwMode="auto">
            <a:xfrm>
              <a:off x="2051" y="227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0" name="Line 2104">
              <a:extLst>
                <a:ext uri="{FF2B5EF4-FFF2-40B4-BE49-F238E27FC236}">
                  <a16:creationId xmlns:a16="http://schemas.microsoft.com/office/drawing/2014/main" id="{CB40E420-61FB-29B8-E0FA-015D73323F55}"/>
                </a:ext>
              </a:extLst>
            </p:cNvPr>
            <p:cNvSpPr>
              <a:spLocks noChangeShapeType="1"/>
            </p:cNvSpPr>
            <p:nvPr/>
          </p:nvSpPr>
          <p:spPr bwMode="auto">
            <a:xfrm>
              <a:off x="2048" y="210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1" name="Line 2105">
              <a:extLst>
                <a:ext uri="{FF2B5EF4-FFF2-40B4-BE49-F238E27FC236}">
                  <a16:creationId xmlns:a16="http://schemas.microsoft.com/office/drawing/2014/main" id="{7305F5A9-6927-4C38-0432-901D5BE93285}"/>
                </a:ext>
              </a:extLst>
            </p:cNvPr>
            <p:cNvSpPr>
              <a:spLocks noChangeShapeType="1"/>
            </p:cNvSpPr>
            <p:nvPr/>
          </p:nvSpPr>
          <p:spPr bwMode="auto">
            <a:xfrm>
              <a:off x="1879" y="244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2" name="Line 2106">
              <a:extLst>
                <a:ext uri="{FF2B5EF4-FFF2-40B4-BE49-F238E27FC236}">
                  <a16:creationId xmlns:a16="http://schemas.microsoft.com/office/drawing/2014/main" id="{207584BD-4B4B-24F4-E18B-3CD2E25D821C}"/>
                </a:ext>
              </a:extLst>
            </p:cNvPr>
            <p:cNvSpPr>
              <a:spLocks noChangeShapeType="1"/>
            </p:cNvSpPr>
            <p:nvPr/>
          </p:nvSpPr>
          <p:spPr bwMode="auto">
            <a:xfrm>
              <a:off x="1876" y="2603"/>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3" name="Line 2107">
              <a:extLst>
                <a:ext uri="{FF2B5EF4-FFF2-40B4-BE49-F238E27FC236}">
                  <a16:creationId xmlns:a16="http://schemas.microsoft.com/office/drawing/2014/main" id="{079CBFDB-35C2-C080-EE28-B704EECE55F5}"/>
                </a:ext>
              </a:extLst>
            </p:cNvPr>
            <p:cNvSpPr>
              <a:spLocks noChangeShapeType="1"/>
            </p:cNvSpPr>
            <p:nvPr/>
          </p:nvSpPr>
          <p:spPr bwMode="auto">
            <a:xfrm>
              <a:off x="1876" y="2747"/>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4" name="Line 2108">
              <a:extLst>
                <a:ext uri="{FF2B5EF4-FFF2-40B4-BE49-F238E27FC236}">
                  <a16:creationId xmlns:a16="http://schemas.microsoft.com/office/drawing/2014/main" id="{9D6DB6A7-90C2-1D35-21D6-01E74090E507}"/>
                </a:ext>
              </a:extLst>
            </p:cNvPr>
            <p:cNvSpPr>
              <a:spLocks noChangeShapeType="1"/>
            </p:cNvSpPr>
            <p:nvPr/>
          </p:nvSpPr>
          <p:spPr bwMode="auto">
            <a:xfrm>
              <a:off x="1884" y="289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5" name="Line 2109">
              <a:extLst>
                <a:ext uri="{FF2B5EF4-FFF2-40B4-BE49-F238E27FC236}">
                  <a16:creationId xmlns:a16="http://schemas.microsoft.com/office/drawing/2014/main" id="{90BF3795-9741-80DE-FB5C-66832610DE84}"/>
                </a:ext>
              </a:extLst>
            </p:cNvPr>
            <p:cNvSpPr>
              <a:spLocks noChangeShapeType="1"/>
            </p:cNvSpPr>
            <p:nvPr/>
          </p:nvSpPr>
          <p:spPr bwMode="auto">
            <a:xfrm>
              <a:off x="2048" y="303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6" name="Line 2110">
              <a:extLst>
                <a:ext uri="{FF2B5EF4-FFF2-40B4-BE49-F238E27FC236}">
                  <a16:creationId xmlns:a16="http://schemas.microsoft.com/office/drawing/2014/main" id="{C4DE6F89-F0D3-270B-9AB6-67DA3B8F68FC}"/>
                </a:ext>
              </a:extLst>
            </p:cNvPr>
            <p:cNvSpPr>
              <a:spLocks noChangeShapeType="1"/>
            </p:cNvSpPr>
            <p:nvPr/>
          </p:nvSpPr>
          <p:spPr bwMode="auto">
            <a:xfrm>
              <a:off x="2048" y="317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7" name="Line 2111">
              <a:extLst>
                <a:ext uri="{FF2B5EF4-FFF2-40B4-BE49-F238E27FC236}">
                  <a16:creationId xmlns:a16="http://schemas.microsoft.com/office/drawing/2014/main" id="{9F13324C-4C48-2D17-0D81-E0B57507CA2C}"/>
                </a:ext>
              </a:extLst>
            </p:cNvPr>
            <p:cNvSpPr>
              <a:spLocks noChangeShapeType="1"/>
            </p:cNvSpPr>
            <p:nvPr/>
          </p:nvSpPr>
          <p:spPr bwMode="auto">
            <a:xfrm>
              <a:off x="2400" y="3264"/>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68" name="Line 2112">
              <a:extLst>
                <a:ext uri="{FF2B5EF4-FFF2-40B4-BE49-F238E27FC236}">
                  <a16:creationId xmlns:a16="http://schemas.microsoft.com/office/drawing/2014/main" id="{EF153721-E28F-1C02-00B6-5004D375CAE3}"/>
                </a:ext>
              </a:extLst>
            </p:cNvPr>
            <p:cNvSpPr>
              <a:spLocks noChangeShapeType="1"/>
            </p:cNvSpPr>
            <p:nvPr/>
          </p:nvSpPr>
          <p:spPr bwMode="auto">
            <a:xfrm>
              <a:off x="252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69" name="Line 2113">
              <a:extLst>
                <a:ext uri="{FF2B5EF4-FFF2-40B4-BE49-F238E27FC236}">
                  <a16:creationId xmlns:a16="http://schemas.microsoft.com/office/drawing/2014/main" id="{CEE6AAC6-6EFD-0F6B-FBDD-BF6F68B09C71}"/>
                </a:ext>
              </a:extLst>
            </p:cNvPr>
            <p:cNvSpPr>
              <a:spLocks noChangeShapeType="1"/>
            </p:cNvSpPr>
            <p:nvPr/>
          </p:nvSpPr>
          <p:spPr bwMode="auto">
            <a:xfrm>
              <a:off x="280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0" name="Line 2114">
              <a:extLst>
                <a:ext uri="{FF2B5EF4-FFF2-40B4-BE49-F238E27FC236}">
                  <a16:creationId xmlns:a16="http://schemas.microsoft.com/office/drawing/2014/main" id="{0FAD3666-8ABF-3747-A74D-D878D0D392E9}"/>
                </a:ext>
              </a:extLst>
            </p:cNvPr>
            <p:cNvSpPr>
              <a:spLocks noChangeShapeType="1"/>
            </p:cNvSpPr>
            <p:nvPr/>
          </p:nvSpPr>
          <p:spPr bwMode="auto">
            <a:xfrm>
              <a:off x="308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1" name="Line 2115">
              <a:extLst>
                <a:ext uri="{FF2B5EF4-FFF2-40B4-BE49-F238E27FC236}">
                  <a16:creationId xmlns:a16="http://schemas.microsoft.com/office/drawing/2014/main" id="{76E7A30A-938C-B037-350C-114C6DCC08EA}"/>
                </a:ext>
              </a:extLst>
            </p:cNvPr>
            <p:cNvSpPr>
              <a:spLocks noChangeShapeType="1"/>
            </p:cNvSpPr>
            <p:nvPr/>
          </p:nvSpPr>
          <p:spPr bwMode="auto">
            <a:xfrm>
              <a:off x="336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2" name="Line 2116">
              <a:extLst>
                <a:ext uri="{FF2B5EF4-FFF2-40B4-BE49-F238E27FC236}">
                  <a16:creationId xmlns:a16="http://schemas.microsoft.com/office/drawing/2014/main" id="{26BC22A1-3DC6-9D39-2670-033207C97449}"/>
                </a:ext>
              </a:extLst>
            </p:cNvPr>
            <p:cNvSpPr>
              <a:spLocks noChangeShapeType="1"/>
            </p:cNvSpPr>
            <p:nvPr/>
          </p:nvSpPr>
          <p:spPr bwMode="auto">
            <a:xfrm>
              <a:off x="361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3" name="Line 2117">
              <a:extLst>
                <a:ext uri="{FF2B5EF4-FFF2-40B4-BE49-F238E27FC236}">
                  <a16:creationId xmlns:a16="http://schemas.microsoft.com/office/drawing/2014/main" id="{913AF713-692B-582D-0E08-0FE0C9511F7E}"/>
                </a:ext>
              </a:extLst>
            </p:cNvPr>
            <p:cNvSpPr>
              <a:spLocks noChangeShapeType="1"/>
            </p:cNvSpPr>
            <p:nvPr/>
          </p:nvSpPr>
          <p:spPr bwMode="auto">
            <a:xfrm>
              <a:off x="389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4" name="Line 2118">
              <a:extLst>
                <a:ext uri="{FF2B5EF4-FFF2-40B4-BE49-F238E27FC236}">
                  <a16:creationId xmlns:a16="http://schemas.microsoft.com/office/drawing/2014/main" id="{F67C96A8-1E8E-9AD8-4F90-F903B15BD5A6}"/>
                </a:ext>
              </a:extLst>
            </p:cNvPr>
            <p:cNvSpPr>
              <a:spLocks noChangeShapeType="1"/>
            </p:cNvSpPr>
            <p:nvPr/>
          </p:nvSpPr>
          <p:spPr bwMode="auto">
            <a:xfrm>
              <a:off x="417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5" name="Line 2119">
              <a:extLst>
                <a:ext uri="{FF2B5EF4-FFF2-40B4-BE49-F238E27FC236}">
                  <a16:creationId xmlns:a16="http://schemas.microsoft.com/office/drawing/2014/main" id="{7017307A-F64B-4877-2D7C-CD6B70158CC0}"/>
                </a:ext>
              </a:extLst>
            </p:cNvPr>
            <p:cNvSpPr>
              <a:spLocks noChangeShapeType="1"/>
            </p:cNvSpPr>
            <p:nvPr/>
          </p:nvSpPr>
          <p:spPr bwMode="auto">
            <a:xfrm>
              <a:off x="445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028">
                                            <p:txEl>
                                              <p:pRg st="0" end="0"/>
                                            </p:txEl>
                                          </p:spTgt>
                                        </p:tgtEl>
                                        <p:attrNameLst>
                                          <p:attrName>style.visibility</p:attrName>
                                        </p:attrNameLst>
                                      </p:cBhvr>
                                      <p:to>
                                        <p:strVal val="visible"/>
                                      </p:to>
                                    </p:set>
                                    <p:animEffect transition="in" filter="blinds(horizontal)">
                                      <p:cBhvr>
                                        <p:cTn id="7" dur="500"/>
                                        <p:tgtEl>
                                          <p:spTgt spid="10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30">
                                            <p:txEl>
                                              <p:pRg st="0" end="0"/>
                                            </p:txEl>
                                          </p:spTgt>
                                        </p:tgtEl>
                                        <p:attrNameLst>
                                          <p:attrName>style.visibility</p:attrName>
                                        </p:attrNameLst>
                                      </p:cBhvr>
                                      <p:to>
                                        <p:strVal val="visible"/>
                                      </p:to>
                                    </p:set>
                                    <p:animEffect transition="in" filter="blinds(horizontal)">
                                      <p:cBhvr>
                                        <p:cTn id="12" dur="500"/>
                                        <p:tgtEl>
                                          <p:spTgt spid="10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uild="p"/>
      <p:bldP spid="103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2">
            <a:extLst>
              <a:ext uri="{FF2B5EF4-FFF2-40B4-BE49-F238E27FC236}">
                <a16:creationId xmlns:a16="http://schemas.microsoft.com/office/drawing/2014/main" id="{3EBEF2E8-2C74-D3C4-C93F-1A30746B13EE}"/>
              </a:ext>
            </a:extLst>
          </p:cNvPr>
          <p:cNvSpPr>
            <a:spLocks noGrp="1" noChangeArrowheads="1"/>
          </p:cNvSpPr>
          <p:nvPr>
            <p:ph type="title" idx="4294967295"/>
          </p:nvPr>
        </p:nvSpPr>
        <p:spPr>
          <a:xfrm>
            <a:off x="0" y="274638"/>
            <a:ext cx="12192000" cy="480328"/>
          </a:xfrm>
          <a:prstGeom prst="rect">
            <a:avLst/>
          </a:prstGeom>
        </p:spPr>
        <p:txBody>
          <a:bodyPr>
            <a:noAutofit/>
          </a:bodyPr>
          <a:lstStyle/>
          <a:p>
            <a:pPr algn="ctr" eaLnBrk="1" hangingPunct="1"/>
            <a:r>
              <a:rPr lang="en-US" altLang="en-US" b="1" dirty="0">
                <a:solidFill>
                  <a:schemeClr val="accent1">
                    <a:lumMod val="50000"/>
                  </a:schemeClr>
                </a:solidFill>
                <a:latin typeface="Arial" panose="020B0604020202020204" pitchFamily="34" charset="0"/>
                <a:cs typeface="Arial" panose="020B0604020202020204" pitchFamily="34" charset="0"/>
              </a:rPr>
              <a:t>Ventilation fan</a:t>
            </a:r>
          </a:p>
        </p:txBody>
      </p:sp>
      <p:sp>
        <p:nvSpPr>
          <p:cNvPr id="4104" name="Rectangle 4">
            <a:extLst>
              <a:ext uri="{FF2B5EF4-FFF2-40B4-BE49-F238E27FC236}">
                <a16:creationId xmlns:a16="http://schemas.microsoft.com/office/drawing/2014/main" id="{BEFB95C4-0D86-D3F3-AEA5-360CCE552D6B}"/>
              </a:ext>
            </a:extLst>
          </p:cNvPr>
          <p:cNvSpPr>
            <a:spLocks noGrp="1" noChangeArrowheads="1"/>
          </p:cNvSpPr>
          <p:nvPr>
            <p:ph type="body" sz="half" idx="4294967295"/>
          </p:nvPr>
        </p:nvSpPr>
        <p:spPr>
          <a:xfrm>
            <a:off x="7391400" y="1112838"/>
            <a:ext cx="4800600" cy="4525962"/>
          </a:xfrm>
          <a:prstGeom prst="rect">
            <a:avLst/>
          </a:prstGeom>
        </p:spPr>
        <p:txBody>
          <a:bodyPr/>
          <a:lstStyle/>
          <a:p>
            <a:pPr>
              <a:buNone/>
            </a:pPr>
            <a:r>
              <a:rPr lang="en-US" altLang="en-US" sz="2400" b="1" dirty="0">
                <a:solidFill>
                  <a:schemeClr val="tx1"/>
                </a:solidFill>
                <a:latin typeface="Arial" panose="020B0604020202020204" pitchFamily="34" charset="0"/>
                <a:cs typeface="Arial" panose="020B0604020202020204" pitchFamily="34" charset="0"/>
              </a:rPr>
              <a:t>Basic parameters</a:t>
            </a:r>
          </a:p>
          <a:p>
            <a:pPr>
              <a:buNone/>
            </a:pPr>
            <a:r>
              <a:rPr lang="el-GR" altLang="en-US" sz="2400" dirty="0">
                <a:solidFill>
                  <a:schemeClr val="tx1"/>
                </a:solidFill>
                <a:latin typeface="Arial" panose="020B0604020202020204" pitchFamily="34" charset="0"/>
                <a:cs typeface="Arial" panose="020B0604020202020204" pitchFamily="34" charset="0"/>
              </a:rPr>
              <a:t>Δ</a:t>
            </a:r>
            <a:r>
              <a:rPr lang="en-US" altLang="en-US" sz="2400" dirty="0">
                <a:solidFill>
                  <a:schemeClr val="tx1"/>
                </a:solidFill>
                <a:latin typeface="Arial" panose="020B0604020202020204" pitchFamily="34" charset="0"/>
                <a:cs typeface="Arial" panose="020B0604020202020204" pitchFamily="34" charset="0"/>
              </a:rPr>
              <a:t>p 	- Pressure differential (Pa)</a:t>
            </a:r>
            <a:endParaRPr lang="el-GR" altLang="en-US" sz="2400" dirty="0">
              <a:solidFill>
                <a:schemeClr val="tx1"/>
              </a:solidFill>
              <a:latin typeface="Arial" panose="020B0604020202020204" pitchFamily="34" charset="0"/>
              <a:cs typeface="Arial" panose="020B0604020202020204" pitchFamily="34" charset="0"/>
            </a:endParaRPr>
          </a:p>
          <a:p>
            <a:pPr eaLnBrk="1" hangingPunct="1">
              <a:buFontTx/>
              <a:buNone/>
            </a:pPr>
            <a:r>
              <a:rPr lang="en-US" altLang="en-US" sz="2400" dirty="0">
                <a:solidFill>
                  <a:schemeClr val="tx1"/>
                </a:solidFill>
                <a:latin typeface="Arial" panose="020B0604020202020204" pitchFamily="34" charset="0"/>
                <a:cs typeface="Arial" panose="020B0604020202020204" pitchFamily="34" charset="0"/>
              </a:rPr>
              <a:t>Q  	- Flow(m</a:t>
            </a:r>
            <a:r>
              <a:rPr lang="en-US" altLang="en-US" sz="2400" baseline="30000" dirty="0">
                <a:solidFill>
                  <a:schemeClr val="tx1"/>
                </a:solidFill>
                <a:latin typeface="Arial" panose="020B0604020202020204" pitchFamily="34" charset="0"/>
                <a:cs typeface="Arial" panose="020B0604020202020204" pitchFamily="34" charset="0"/>
              </a:rPr>
              <a:t>3</a:t>
            </a:r>
            <a:r>
              <a:rPr lang="en-US" altLang="en-US" sz="2400" dirty="0">
                <a:solidFill>
                  <a:schemeClr val="tx1"/>
                </a:solidFill>
                <a:latin typeface="Arial" panose="020B0604020202020204" pitchFamily="34" charset="0"/>
                <a:cs typeface="Arial" panose="020B0604020202020204" pitchFamily="34" charset="0"/>
              </a:rPr>
              <a:t>/s)</a:t>
            </a:r>
          </a:p>
          <a:p>
            <a:pPr eaLnBrk="1" hangingPunct="1">
              <a:buFontTx/>
              <a:buNone/>
            </a:pPr>
            <a:r>
              <a:rPr lang="en-US" altLang="en-US" sz="2400" dirty="0">
                <a:solidFill>
                  <a:schemeClr val="tx1"/>
                </a:solidFill>
                <a:latin typeface="Arial" panose="020B0604020202020204" pitchFamily="34" charset="0"/>
                <a:cs typeface="Arial" panose="020B0604020202020204" pitchFamily="34" charset="0"/>
              </a:rPr>
              <a:t>N 		- Power (kW)</a:t>
            </a:r>
          </a:p>
          <a:p>
            <a:pPr eaLnBrk="1" hangingPunct="1">
              <a:buFontTx/>
              <a:buNone/>
            </a:pPr>
            <a:r>
              <a:rPr lang="en-US" altLang="en-US" sz="2400" dirty="0">
                <a:solidFill>
                  <a:schemeClr val="tx1"/>
                </a:solidFill>
                <a:latin typeface="Arial" panose="020B0604020202020204" pitchFamily="34" charset="0"/>
                <a:cs typeface="Arial" panose="020B0604020202020204" pitchFamily="34" charset="0"/>
              </a:rPr>
              <a:t>	</a:t>
            </a:r>
            <a:r>
              <a:rPr lang="en-US" altLang="en-US" sz="2400" b="1" dirty="0">
                <a:solidFill>
                  <a:schemeClr val="tx1"/>
                </a:solidFill>
                <a:latin typeface="Arial" panose="020B0604020202020204" pitchFamily="34" charset="0"/>
                <a:cs typeface="Arial" panose="020B0604020202020204" pitchFamily="34" charset="0"/>
              </a:rPr>
              <a:t>N = Q*</a:t>
            </a:r>
            <a:r>
              <a:rPr lang="el-GR" altLang="en-US" sz="2400" b="1" dirty="0">
                <a:solidFill>
                  <a:schemeClr val="tx1"/>
                </a:solidFill>
                <a:latin typeface="Arial" panose="020B0604020202020204" pitchFamily="34" charset="0"/>
                <a:cs typeface="Arial" panose="020B0604020202020204" pitchFamily="34" charset="0"/>
              </a:rPr>
              <a:t>Δ</a:t>
            </a:r>
            <a:r>
              <a:rPr lang="en-US" altLang="en-US" sz="2400" b="1" dirty="0">
                <a:solidFill>
                  <a:schemeClr val="tx1"/>
                </a:solidFill>
                <a:latin typeface="Arial" panose="020B0604020202020204" pitchFamily="34" charset="0"/>
                <a:cs typeface="Arial" panose="020B0604020202020204" pitchFamily="34" charset="0"/>
              </a:rPr>
              <a:t>p /1000</a:t>
            </a:r>
            <a:r>
              <a:rPr lang="en-US" altLang="en-US" sz="2400" b="1" dirty="0">
                <a:solidFill>
                  <a:schemeClr val="tx1"/>
                </a:solidFill>
                <a:latin typeface="Arial" panose="020B0604020202020204" pitchFamily="34" charset="0"/>
                <a:cs typeface="Arial" panose="020B0604020202020204" pitchFamily="34" charset="0"/>
                <a:sym typeface="Symbol" panose="05050102010706020507" pitchFamily="18" charset="2"/>
              </a:rPr>
              <a:t></a:t>
            </a:r>
          </a:p>
          <a:p>
            <a:pPr eaLnBrk="1" hangingPunct="1">
              <a:buFontTx/>
              <a:buNone/>
            </a:pPr>
            <a:r>
              <a:rPr lang="en-US" altLang="en-US" sz="2000" u="sng" dirty="0">
                <a:solidFill>
                  <a:schemeClr val="tx1"/>
                </a:solidFill>
                <a:latin typeface="Arial" panose="020B0604020202020204" pitchFamily="34" charset="0"/>
                <a:cs typeface="Arial" panose="020B0604020202020204" pitchFamily="34" charset="0"/>
                <a:sym typeface="Symbol" panose="05050102010706020507" pitchFamily="18" charset="2"/>
              </a:rPr>
              <a:t>Where</a:t>
            </a:r>
            <a:r>
              <a:rPr lang="en-US" altLang="en-US" sz="2000" dirty="0">
                <a:solidFill>
                  <a:schemeClr val="tx1"/>
                </a:solidFill>
                <a:latin typeface="Arial" panose="020B0604020202020204" pitchFamily="34" charset="0"/>
                <a:cs typeface="Arial" panose="020B0604020202020204" pitchFamily="34" charset="0"/>
                <a:sym typeface="Symbol" panose="05050102010706020507" pitchFamily="18" charset="2"/>
              </a:rPr>
              <a:t>:</a:t>
            </a:r>
          </a:p>
          <a:p>
            <a:pPr eaLnBrk="1" hangingPunct="1">
              <a:buFontTx/>
              <a:buNone/>
            </a:pPr>
            <a:r>
              <a:rPr lang="en-US" altLang="en-US" sz="2000" dirty="0">
                <a:solidFill>
                  <a:schemeClr val="tx1"/>
                </a:solidFill>
                <a:latin typeface="Arial" panose="020B0604020202020204" pitchFamily="34" charset="0"/>
                <a:cs typeface="Arial" panose="020B0604020202020204" pitchFamily="34" charset="0"/>
                <a:sym typeface="Symbol" panose="05050102010706020507" pitchFamily="18" charset="2"/>
              </a:rPr>
              <a:t> - Efficiency (</a:t>
            </a:r>
            <a:r>
              <a:rPr lang="en-US" altLang="en-US" sz="2000" u="sng" dirty="0">
                <a:solidFill>
                  <a:schemeClr val="tx1"/>
                </a:solidFill>
                <a:latin typeface="Arial" panose="020B0604020202020204" pitchFamily="34" charset="0"/>
                <a:cs typeface="Arial" panose="020B0604020202020204" pitchFamily="34" charset="0"/>
                <a:sym typeface="Symbol" panose="05050102010706020507" pitchFamily="18" charset="2"/>
              </a:rPr>
              <a:t>&lt;</a:t>
            </a:r>
            <a:r>
              <a:rPr lang="en-US" altLang="en-US" sz="2000" dirty="0">
                <a:solidFill>
                  <a:schemeClr val="tx1"/>
                </a:solidFill>
                <a:latin typeface="Arial" panose="020B0604020202020204" pitchFamily="34" charset="0"/>
                <a:cs typeface="Arial" panose="020B0604020202020204" pitchFamily="34" charset="0"/>
                <a:sym typeface="Symbol" panose="05050102010706020507" pitchFamily="18" charset="2"/>
              </a:rPr>
              <a:t>0.85). </a:t>
            </a:r>
            <a:r>
              <a:rPr lang="en-US" altLang="en-US" sz="2000" dirty="0">
                <a:solidFill>
                  <a:schemeClr val="tx1"/>
                </a:solidFill>
                <a:latin typeface="Arial" panose="020B0604020202020204" pitchFamily="34" charset="0"/>
                <a:cs typeface="Arial" panose="020B0604020202020204" pitchFamily="34" charset="0"/>
              </a:rPr>
              <a:t>The higher the pressure differential, the lower the efficiency.</a:t>
            </a:r>
            <a:endParaRPr lang="en-US" altLang="en-US" dirty="0">
              <a:solidFill>
                <a:schemeClr val="tx1"/>
              </a:solidFill>
              <a:latin typeface="Arial" panose="020B0604020202020204" pitchFamily="34" charset="0"/>
              <a:cs typeface="Arial" panose="020B0604020202020204" pitchFamily="34" charset="0"/>
              <a:sym typeface="Symbol" panose="05050102010706020507" pitchFamily="18" charset="2"/>
            </a:endParaRPr>
          </a:p>
        </p:txBody>
      </p:sp>
      <p:sp>
        <p:nvSpPr>
          <p:cNvPr id="4105" name="Rectangle 5">
            <a:extLst>
              <a:ext uri="{FF2B5EF4-FFF2-40B4-BE49-F238E27FC236}">
                <a16:creationId xmlns:a16="http://schemas.microsoft.com/office/drawing/2014/main" id="{354A70E1-3A7B-5E90-CB52-F78CE24F1B51}"/>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6" name="Rectangle 7">
            <a:extLst>
              <a:ext uri="{FF2B5EF4-FFF2-40B4-BE49-F238E27FC236}">
                <a16:creationId xmlns:a16="http://schemas.microsoft.com/office/drawing/2014/main" id="{3DD70513-8A57-1310-B55C-EE1EA3DE4A43}"/>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7" name="Rectangle 8">
            <a:extLst>
              <a:ext uri="{FF2B5EF4-FFF2-40B4-BE49-F238E27FC236}">
                <a16:creationId xmlns:a16="http://schemas.microsoft.com/office/drawing/2014/main" id="{46B7B860-5941-8FB9-9534-3AB7E34FF68E}"/>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8" name="Rectangle 10">
            <a:extLst>
              <a:ext uri="{FF2B5EF4-FFF2-40B4-BE49-F238E27FC236}">
                <a16:creationId xmlns:a16="http://schemas.microsoft.com/office/drawing/2014/main" id="{699F0A76-CFCB-5232-B1BD-4C1D0C760EBD}"/>
              </a:ext>
            </a:extLst>
          </p:cNvPr>
          <p:cNvSpPr>
            <a:spLocks noChangeArrowheads="1"/>
          </p:cNvSpPr>
          <p:nvPr/>
        </p:nvSpPr>
        <p:spPr bwMode="auto">
          <a:xfrm>
            <a:off x="1524001" y="-184666"/>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9" name="Rectangle 11">
            <a:extLst>
              <a:ext uri="{FF2B5EF4-FFF2-40B4-BE49-F238E27FC236}">
                <a16:creationId xmlns:a16="http://schemas.microsoft.com/office/drawing/2014/main" id="{11A8A729-D369-F9F5-95A9-B0CDE10ECBB6}"/>
              </a:ext>
            </a:extLst>
          </p:cNvPr>
          <p:cNvSpPr>
            <a:spLocks noChangeArrowheads="1"/>
          </p:cNvSpPr>
          <p:nvPr/>
        </p:nvSpPr>
        <p:spPr bwMode="auto">
          <a:xfrm>
            <a:off x="-381000" y="25585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nvGrpSpPr>
          <p:cNvPr id="4111" name="Group 15">
            <a:extLst>
              <a:ext uri="{FF2B5EF4-FFF2-40B4-BE49-F238E27FC236}">
                <a16:creationId xmlns:a16="http://schemas.microsoft.com/office/drawing/2014/main" id="{22FEBFAA-C731-6DD5-D48C-B38ED81B13F0}"/>
              </a:ext>
            </a:extLst>
          </p:cNvPr>
          <p:cNvGrpSpPr>
            <a:grpSpLocks/>
          </p:cNvGrpSpPr>
          <p:nvPr/>
        </p:nvGrpSpPr>
        <p:grpSpPr bwMode="auto">
          <a:xfrm>
            <a:off x="1524000" y="3390900"/>
            <a:ext cx="3886200" cy="2705100"/>
            <a:chOff x="2931" y="2574"/>
            <a:chExt cx="6330" cy="4500"/>
          </a:xfrm>
        </p:grpSpPr>
        <p:sp>
          <p:nvSpPr>
            <p:cNvPr id="4112" name="Oval 16">
              <a:extLst>
                <a:ext uri="{FF2B5EF4-FFF2-40B4-BE49-F238E27FC236}">
                  <a16:creationId xmlns:a16="http://schemas.microsoft.com/office/drawing/2014/main" id="{865C7EB2-4BCD-8274-6247-ECE9F94CF16C}"/>
                </a:ext>
              </a:extLst>
            </p:cNvPr>
            <p:cNvSpPr>
              <a:spLocks noChangeArrowheads="1"/>
            </p:cNvSpPr>
            <p:nvPr/>
          </p:nvSpPr>
          <p:spPr bwMode="auto">
            <a:xfrm>
              <a:off x="4521" y="2844"/>
              <a:ext cx="2160" cy="216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3" name="Rectangle 17">
              <a:extLst>
                <a:ext uri="{FF2B5EF4-FFF2-40B4-BE49-F238E27FC236}">
                  <a16:creationId xmlns:a16="http://schemas.microsoft.com/office/drawing/2014/main" id="{4D472E46-06DE-30B8-5883-7CEADB713D94}"/>
                </a:ext>
              </a:extLst>
            </p:cNvPr>
            <p:cNvSpPr>
              <a:spLocks noChangeArrowheads="1"/>
            </p:cNvSpPr>
            <p:nvPr/>
          </p:nvSpPr>
          <p:spPr bwMode="auto">
            <a:xfrm>
              <a:off x="5586" y="2844"/>
              <a:ext cx="270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4" name="AutoShape 18">
              <a:extLst>
                <a:ext uri="{FF2B5EF4-FFF2-40B4-BE49-F238E27FC236}">
                  <a16:creationId xmlns:a16="http://schemas.microsoft.com/office/drawing/2014/main" id="{F185CBB2-E748-A639-21DB-B87B083B75E5}"/>
                </a:ext>
              </a:extLst>
            </p:cNvPr>
            <p:cNvSpPr>
              <a:spLocks noChangeArrowheads="1"/>
            </p:cNvSpPr>
            <p:nvPr/>
          </p:nvSpPr>
          <p:spPr bwMode="auto">
            <a:xfrm rot="5400000">
              <a:off x="8129" y="2731"/>
              <a:ext cx="1080" cy="765"/>
            </a:xfrm>
            <a:custGeom>
              <a:avLst/>
              <a:gdLst>
                <a:gd name="T0" fmla="*/ 945 w 21600"/>
                <a:gd name="T1" fmla="*/ 383 h 21600"/>
                <a:gd name="T2" fmla="*/ 540 w 21600"/>
                <a:gd name="T3" fmla="*/ 765 h 21600"/>
                <a:gd name="T4" fmla="*/ 135 w 21600"/>
                <a:gd name="T5" fmla="*/ 383 h 21600"/>
                <a:gd name="T6" fmla="*/ 540 w 21600"/>
                <a:gd name="T7" fmla="*/ 0 h 21600"/>
                <a:gd name="T8" fmla="*/ 0 60000 65536"/>
                <a:gd name="T9" fmla="*/ 0 60000 65536"/>
                <a:gd name="T10" fmla="*/ 0 60000 65536"/>
                <a:gd name="T11" fmla="*/ 0 60000 65536"/>
                <a:gd name="T12" fmla="*/ 4500 w 21600"/>
                <a:gd name="T13" fmla="*/ 4489 h 21600"/>
                <a:gd name="T14" fmla="*/ 17100 w 21600"/>
                <a:gd name="T15" fmla="*/ 17111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FF"/>
            </a:solidFill>
            <a:ln w="9525">
              <a:solidFill>
                <a:srgbClr val="000000"/>
              </a:solidFill>
              <a:miter lim="800000"/>
              <a:headEnd/>
              <a:tailEnd/>
            </a:ln>
          </p:spPr>
          <p:txBody>
            <a:bodyPr/>
            <a:lstStyle/>
            <a:p>
              <a:endParaRPr lang="en-US">
                <a:latin typeface="Arial" panose="020B0604020202020204" pitchFamily="34" charset="0"/>
                <a:cs typeface="Arial" panose="020B0604020202020204" pitchFamily="34" charset="0"/>
              </a:endParaRPr>
            </a:p>
          </p:txBody>
        </p:sp>
        <p:sp>
          <p:nvSpPr>
            <p:cNvPr id="4115" name="Rectangle 19">
              <a:extLst>
                <a:ext uri="{FF2B5EF4-FFF2-40B4-BE49-F238E27FC236}">
                  <a16:creationId xmlns:a16="http://schemas.microsoft.com/office/drawing/2014/main" id="{C2C250F3-D81F-1976-32FB-E8579EFFCC84}"/>
                </a:ext>
              </a:extLst>
            </p:cNvPr>
            <p:cNvSpPr>
              <a:spLocks noChangeArrowheads="1"/>
            </p:cNvSpPr>
            <p:nvPr/>
          </p:nvSpPr>
          <p:spPr bwMode="auto">
            <a:xfrm>
              <a:off x="4251" y="3699"/>
              <a:ext cx="126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6" name="Oval 20">
              <a:extLst>
                <a:ext uri="{FF2B5EF4-FFF2-40B4-BE49-F238E27FC236}">
                  <a16:creationId xmlns:a16="http://schemas.microsoft.com/office/drawing/2014/main" id="{15E3F663-9722-5BEB-9AC2-E89C6CE3FDAD}"/>
                </a:ext>
              </a:extLst>
            </p:cNvPr>
            <p:cNvSpPr>
              <a:spLocks noChangeArrowheads="1"/>
            </p:cNvSpPr>
            <p:nvPr/>
          </p:nvSpPr>
          <p:spPr bwMode="auto">
            <a:xfrm>
              <a:off x="5316" y="3699"/>
              <a:ext cx="540" cy="54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7" name="AutoShape 21">
              <a:extLst>
                <a:ext uri="{FF2B5EF4-FFF2-40B4-BE49-F238E27FC236}">
                  <a16:creationId xmlns:a16="http://schemas.microsoft.com/office/drawing/2014/main" id="{86B369DD-B133-ED8A-4A06-80F5CA2E3B58}"/>
                </a:ext>
              </a:extLst>
            </p:cNvPr>
            <p:cNvSpPr>
              <a:spLocks noChangeArrowheads="1"/>
            </p:cNvSpPr>
            <p:nvPr/>
          </p:nvSpPr>
          <p:spPr bwMode="auto">
            <a:xfrm rot="-5400000">
              <a:off x="3329" y="3586"/>
              <a:ext cx="1080" cy="765"/>
            </a:xfrm>
            <a:custGeom>
              <a:avLst/>
              <a:gdLst>
                <a:gd name="T0" fmla="*/ 945 w 21600"/>
                <a:gd name="T1" fmla="*/ 383 h 21600"/>
                <a:gd name="T2" fmla="*/ 540 w 21600"/>
                <a:gd name="T3" fmla="*/ 765 h 21600"/>
                <a:gd name="T4" fmla="*/ 135 w 21600"/>
                <a:gd name="T5" fmla="*/ 383 h 21600"/>
                <a:gd name="T6" fmla="*/ 540 w 21600"/>
                <a:gd name="T7" fmla="*/ 0 h 21600"/>
                <a:gd name="T8" fmla="*/ 0 60000 65536"/>
                <a:gd name="T9" fmla="*/ 0 60000 65536"/>
                <a:gd name="T10" fmla="*/ 0 60000 65536"/>
                <a:gd name="T11" fmla="*/ 0 60000 65536"/>
                <a:gd name="T12" fmla="*/ 4500 w 21600"/>
                <a:gd name="T13" fmla="*/ 4489 h 21600"/>
                <a:gd name="T14" fmla="*/ 17100 w 21600"/>
                <a:gd name="T15" fmla="*/ 17111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FF"/>
            </a:solidFill>
            <a:ln w="9525">
              <a:solidFill>
                <a:srgbClr val="000000"/>
              </a:solidFill>
              <a:miter lim="800000"/>
              <a:headEnd/>
              <a:tailEnd/>
            </a:ln>
          </p:spPr>
          <p:txBody>
            <a:bodyPr/>
            <a:lstStyle/>
            <a:p>
              <a:endParaRPr lang="en-US">
                <a:latin typeface="Arial" panose="020B0604020202020204" pitchFamily="34" charset="0"/>
                <a:cs typeface="Arial" panose="020B0604020202020204" pitchFamily="34" charset="0"/>
              </a:endParaRPr>
            </a:p>
          </p:txBody>
        </p:sp>
        <p:sp>
          <p:nvSpPr>
            <p:cNvPr id="4118" name="Rectangle 22">
              <a:extLst>
                <a:ext uri="{FF2B5EF4-FFF2-40B4-BE49-F238E27FC236}">
                  <a16:creationId xmlns:a16="http://schemas.microsoft.com/office/drawing/2014/main" id="{71DD429F-8C60-6EA4-AB9D-A15160201070}"/>
                </a:ext>
              </a:extLst>
            </p:cNvPr>
            <p:cNvSpPr>
              <a:spLocks noChangeArrowheads="1"/>
            </p:cNvSpPr>
            <p:nvPr/>
          </p:nvSpPr>
          <p:spPr bwMode="auto">
            <a:xfrm>
              <a:off x="5526" y="2874"/>
              <a:ext cx="990" cy="54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9" name="Rectangle 23">
              <a:extLst>
                <a:ext uri="{FF2B5EF4-FFF2-40B4-BE49-F238E27FC236}">
                  <a16:creationId xmlns:a16="http://schemas.microsoft.com/office/drawing/2014/main" id="{88AA3394-9A53-7645-391A-44A6AFC75BCB}"/>
                </a:ext>
              </a:extLst>
            </p:cNvPr>
            <p:cNvSpPr>
              <a:spLocks noChangeArrowheads="1"/>
            </p:cNvSpPr>
            <p:nvPr/>
          </p:nvSpPr>
          <p:spPr bwMode="auto">
            <a:xfrm>
              <a:off x="5346" y="3714"/>
              <a:ext cx="180" cy="36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0" name="Rectangle 24">
              <a:extLst>
                <a:ext uri="{FF2B5EF4-FFF2-40B4-BE49-F238E27FC236}">
                  <a16:creationId xmlns:a16="http://schemas.microsoft.com/office/drawing/2014/main" id="{CA11E16C-C542-9123-B5B2-18C9AD1498E7}"/>
                </a:ext>
              </a:extLst>
            </p:cNvPr>
            <p:cNvSpPr>
              <a:spLocks noChangeArrowheads="1"/>
            </p:cNvSpPr>
            <p:nvPr/>
          </p:nvSpPr>
          <p:spPr bwMode="auto">
            <a:xfrm>
              <a:off x="5391" y="3864"/>
              <a:ext cx="180" cy="36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1" name="Rectangle 25">
              <a:extLst>
                <a:ext uri="{FF2B5EF4-FFF2-40B4-BE49-F238E27FC236}">
                  <a16:creationId xmlns:a16="http://schemas.microsoft.com/office/drawing/2014/main" id="{E174024B-C47E-1128-1F6D-9EBA338D815C}"/>
                </a:ext>
              </a:extLst>
            </p:cNvPr>
            <p:cNvSpPr>
              <a:spLocks noChangeArrowheads="1"/>
            </p:cNvSpPr>
            <p:nvPr/>
          </p:nvSpPr>
          <p:spPr bwMode="auto">
            <a:xfrm>
              <a:off x="5286" y="3804"/>
              <a:ext cx="180" cy="36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2" name="Line 26">
              <a:extLst>
                <a:ext uri="{FF2B5EF4-FFF2-40B4-BE49-F238E27FC236}">
                  <a16:creationId xmlns:a16="http://schemas.microsoft.com/office/drawing/2014/main" id="{D96445F9-C349-8DE4-CE35-42512663BCF4}"/>
                </a:ext>
              </a:extLst>
            </p:cNvPr>
            <p:cNvSpPr>
              <a:spLocks noChangeShapeType="1"/>
            </p:cNvSpPr>
            <p:nvPr/>
          </p:nvSpPr>
          <p:spPr bwMode="auto">
            <a:xfrm>
              <a:off x="3051" y="3969"/>
              <a:ext cx="2700"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3" name="Line 27">
              <a:extLst>
                <a:ext uri="{FF2B5EF4-FFF2-40B4-BE49-F238E27FC236}">
                  <a16:creationId xmlns:a16="http://schemas.microsoft.com/office/drawing/2014/main" id="{E8B80BF5-D353-65E7-737D-2158197C73A9}"/>
                </a:ext>
              </a:extLst>
            </p:cNvPr>
            <p:cNvSpPr>
              <a:spLocks noChangeShapeType="1"/>
            </p:cNvSpPr>
            <p:nvPr/>
          </p:nvSpPr>
          <p:spPr bwMode="auto">
            <a:xfrm>
              <a:off x="6201" y="3114"/>
              <a:ext cx="3060"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4" name="Line 28">
              <a:extLst>
                <a:ext uri="{FF2B5EF4-FFF2-40B4-BE49-F238E27FC236}">
                  <a16:creationId xmlns:a16="http://schemas.microsoft.com/office/drawing/2014/main" id="{475777DC-F0DC-E466-ED63-64E1681468D8}"/>
                </a:ext>
              </a:extLst>
            </p:cNvPr>
            <p:cNvSpPr>
              <a:spLocks noChangeShapeType="1"/>
            </p:cNvSpPr>
            <p:nvPr/>
          </p:nvSpPr>
          <p:spPr bwMode="auto">
            <a:xfrm>
              <a:off x="5571" y="3294"/>
              <a:ext cx="0" cy="360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5" name="Line 29">
              <a:extLst>
                <a:ext uri="{FF2B5EF4-FFF2-40B4-BE49-F238E27FC236}">
                  <a16:creationId xmlns:a16="http://schemas.microsoft.com/office/drawing/2014/main" id="{7FBAF479-C4BA-3CAB-8B5F-8A618DC9E336}"/>
                </a:ext>
              </a:extLst>
            </p:cNvPr>
            <p:cNvSpPr>
              <a:spLocks noChangeShapeType="1"/>
            </p:cNvSpPr>
            <p:nvPr/>
          </p:nvSpPr>
          <p:spPr bwMode="auto">
            <a:xfrm>
              <a:off x="3501" y="5994"/>
              <a:ext cx="55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6" name="Line 30">
              <a:extLst>
                <a:ext uri="{FF2B5EF4-FFF2-40B4-BE49-F238E27FC236}">
                  <a16:creationId xmlns:a16="http://schemas.microsoft.com/office/drawing/2014/main" id="{5A9E7009-98FC-C041-ECF2-B04A64825B4D}"/>
                </a:ext>
              </a:extLst>
            </p:cNvPr>
            <p:cNvSpPr>
              <a:spLocks noChangeShapeType="1"/>
            </p:cNvSpPr>
            <p:nvPr/>
          </p:nvSpPr>
          <p:spPr bwMode="auto">
            <a:xfrm>
              <a:off x="9051" y="3189"/>
              <a:ext cx="0" cy="378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7" name="AutoShape 31" descr="Light vertical">
              <a:extLst>
                <a:ext uri="{FF2B5EF4-FFF2-40B4-BE49-F238E27FC236}">
                  <a16:creationId xmlns:a16="http://schemas.microsoft.com/office/drawing/2014/main" id="{7303DC06-D1C6-8847-FEAB-84D8E3813085}"/>
                </a:ext>
              </a:extLst>
            </p:cNvPr>
            <p:cNvSpPr>
              <a:spLocks noChangeArrowheads="1"/>
            </p:cNvSpPr>
            <p:nvPr/>
          </p:nvSpPr>
          <p:spPr bwMode="auto">
            <a:xfrm rot="5400000">
              <a:off x="6478" y="4232"/>
              <a:ext cx="1695" cy="3510"/>
            </a:xfrm>
            <a:prstGeom prst="triangle">
              <a:avLst>
                <a:gd name="adj" fmla="val 50000"/>
              </a:avLst>
            </a:prstGeom>
            <a:pattFill prst="ltVert">
              <a:fgClr>
                <a:srgbClr val="000000"/>
              </a:fgClr>
              <a:bgClr>
                <a:srgbClr val="FFFFFF"/>
              </a:bgClr>
            </a:pattFill>
            <a:ln w="9525">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8" name="Rectangle 32">
              <a:extLst>
                <a:ext uri="{FF2B5EF4-FFF2-40B4-BE49-F238E27FC236}">
                  <a16:creationId xmlns:a16="http://schemas.microsoft.com/office/drawing/2014/main" id="{3EFBA92D-1761-2439-2887-55C1B1335DD2}"/>
                </a:ext>
              </a:extLst>
            </p:cNvPr>
            <p:cNvSpPr>
              <a:spLocks noChangeArrowheads="1"/>
            </p:cNvSpPr>
            <p:nvPr/>
          </p:nvSpPr>
          <p:spPr bwMode="auto">
            <a:xfrm>
              <a:off x="5496" y="5994"/>
              <a:ext cx="3600" cy="90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9" name="AutoShape 33" descr="Light vertical">
              <a:extLst>
                <a:ext uri="{FF2B5EF4-FFF2-40B4-BE49-F238E27FC236}">
                  <a16:creationId xmlns:a16="http://schemas.microsoft.com/office/drawing/2014/main" id="{65E11060-6703-B382-47D3-F027D8510019}"/>
                </a:ext>
              </a:extLst>
            </p:cNvPr>
            <p:cNvSpPr>
              <a:spLocks noChangeArrowheads="1"/>
            </p:cNvSpPr>
            <p:nvPr/>
          </p:nvSpPr>
          <p:spPr bwMode="auto">
            <a:xfrm rot="-5400000">
              <a:off x="4086" y="4959"/>
              <a:ext cx="900" cy="2070"/>
            </a:xfrm>
            <a:prstGeom prst="triangle">
              <a:avLst>
                <a:gd name="adj" fmla="val 50000"/>
              </a:avLst>
            </a:prstGeom>
            <a:pattFill prst="ltVert">
              <a:fgClr>
                <a:srgbClr val="000000"/>
              </a:fgClr>
              <a:bgClr>
                <a:srgbClr val="FFFFFF"/>
              </a:bgClr>
            </a:pattFill>
            <a:ln w="9525">
              <a:solidFill>
                <a:srgbClr val="000000"/>
              </a:solidFill>
              <a:miter lim="800000"/>
              <a:headEnd/>
              <a:tailEnd/>
            </a:ln>
          </p:spPr>
          <p:txBody>
            <a:bodyPr vert="eaVert"/>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30" name="Rectangle 34">
              <a:extLst>
                <a:ext uri="{FF2B5EF4-FFF2-40B4-BE49-F238E27FC236}">
                  <a16:creationId xmlns:a16="http://schemas.microsoft.com/office/drawing/2014/main" id="{65163AC9-8D07-9190-B44A-FF5C2EE7F4E5}"/>
                </a:ext>
              </a:extLst>
            </p:cNvPr>
            <p:cNvSpPr>
              <a:spLocks noChangeArrowheads="1"/>
            </p:cNvSpPr>
            <p:nvPr/>
          </p:nvSpPr>
          <p:spPr bwMode="auto">
            <a:xfrm>
              <a:off x="3186" y="5274"/>
              <a:ext cx="2340" cy="72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31" name="Line 35">
              <a:extLst>
                <a:ext uri="{FF2B5EF4-FFF2-40B4-BE49-F238E27FC236}">
                  <a16:creationId xmlns:a16="http://schemas.microsoft.com/office/drawing/2014/main" id="{9E2E63DB-BF38-C80E-4A58-1BC70D772E05}"/>
                </a:ext>
              </a:extLst>
            </p:cNvPr>
            <p:cNvSpPr>
              <a:spLocks noChangeShapeType="1"/>
            </p:cNvSpPr>
            <p:nvPr/>
          </p:nvSpPr>
          <p:spPr bwMode="auto">
            <a:xfrm>
              <a:off x="3501" y="5979"/>
              <a:ext cx="55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32" name="Text Box 36">
              <a:extLst>
                <a:ext uri="{FF2B5EF4-FFF2-40B4-BE49-F238E27FC236}">
                  <a16:creationId xmlns:a16="http://schemas.microsoft.com/office/drawing/2014/main" id="{DDFD1349-FA48-9B31-37BC-D6DF97DE6676}"/>
                </a:ext>
              </a:extLst>
            </p:cNvPr>
            <p:cNvSpPr txBox="1">
              <a:spLocks noChangeArrowheads="1"/>
            </p:cNvSpPr>
            <p:nvPr/>
          </p:nvSpPr>
          <p:spPr bwMode="auto">
            <a:xfrm>
              <a:off x="2931" y="563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p</a:t>
              </a:r>
              <a:r>
                <a:rPr lang="en-US" altLang="en-US" sz="1200" baseline="-25000">
                  <a:cs typeface="Arial" panose="020B0604020202020204" pitchFamily="34" charset="0"/>
                </a:rPr>
                <a:t>mt</a:t>
              </a:r>
              <a:endParaRPr lang="en-US" altLang="en-US">
                <a:cs typeface="Arial" panose="020B0604020202020204" pitchFamily="34" charset="0"/>
              </a:endParaRPr>
            </a:p>
          </p:txBody>
        </p:sp>
        <p:sp>
          <p:nvSpPr>
            <p:cNvPr id="4133" name="Text Box 37">
              <a:extLst>
                <a:ext uri="{FF2B5EF4-FFF2-40B4-BE49-F238E27FC236}">
                  <a16:creationId xmlns:a16="http://schemas.microsoft.com/office/drawing/2014/main" id="{2B2846A3-10CD-769A-C31A-A453D159D902}"/>
                </a:ext>
              </a:extLst>
            </p:cNvPr>
            <p:cNvSpPr txBox="1">
              <a:spLocks noChangeArrowheads="1"/>
            </p:cNvSpPr>
            <p:nvPr/>
          </p:nvSpPr>
          <p:spPr bwMode="auto">
            <a:xfrm>
              <a:off x="5286" y="635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p</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4134" name="Text Box 38">
              <a:extLst>
                <a:ext uri="{FF2B5EF4-FFF2-40B4-BE49-F238E27FC236}">
                  <a16:creationId xmlns:a16="http://schemas.microsoft.com/office/drawing/2014/main" id="{7AEA3403-4021-3D95-5CB5-2F32A5270019}"/>
                </a:ext>
              </a:extLst>
            </p:cNvPr>
            <p:cNvSpPr txBox="1">
              <a:spLocks noChangeArrowheads="1"/>
            </p:cNvSpPr>
            <p:nvPr/>
          </p:nvSpPr>
          <p:spPr bwMode="auto">
            <a:xfrm>
              <a:off x="5121" y="491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p</a:t>
              </a:r>
              <a:r>
                <a:rPr lang="en-US" altLang="en-US" sz="1200" baseline="-25000">
                  <a:cs typeface="Arial" panose="020B0604020202020204" pitchFamily="34" charset="0"/>
                </a:rPr>
                <a:t>2</a:t>
              </a:r>
              <a:endParaRPr lang="en-US" altLang="en-US">
                <a:cs typeface="Arial" panose="020B0604020202020204" pitchFamily="34" charset="0"/>
              </a:endParaRPr>
            </a:p>
          </p:txBody>
        </p:sp>
      </p:grpSp>
      <p:sp>
        <p:nvSpPr>
          <p:cNvPr id="4136" name="Rectangle 4">
            <a:extLst>
              <a:ext uri="{FF2B5EF4-FFF2-40B4-BE49-F238E27FC236}">
                <a16:creationId xmlns:a16="http://schemas.microsoft.com/office/drawing/2014/main" id="{44BA8F77-55FF-6736-8423-81ABF24D8F9F}"/>
              </a:ext>
            </a:extLst>
          </p:cNvPr>
          <p:cNvSpPr>
            <a:spLocks noChangeArrowheads="1"/>
          </p:cNvSpPr>
          <p:nvPr/>
        </p:nvSpPr>
        <p:spPr bwMode="auto">
          <a:xfrm>
            <a:off x="1354292" y="1188083"/>
            <a:ext cx="4495800" cy="20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a:solidFill>
                  <a:schemeClr val="tx1"/>
                </a:solidFill>
                <a:latin typeface="Arial" panose="020B0604020202020204" pitchFamily="34" charset="0"/>
              </a:defRPr>
            </a:lvl4pPr>
            <a:lvl5pPr marL="2057400" indent="-228600" eaLnBrk="0" hangingPunct="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lnSpc>
                <a:spcPct val="80000"/>
              </a:lnSpc>
              <a:buFontTx/>
              <a:buNone/>
            </a:pPr>
            <a:r>
              <a:rPr lang="en-US" altLang="en-US" sz="2400" b="1" dirty="0">
                <a:cs typeface="Arial" panose="020B0604020202020204" pitchFamily="34" charset="0"/>
              </a:rPr>
              <a:t>Classification</a:t>
            </a:r>
            <a:endParaRPr lang="en-US" altLang="en-US" sz="2400" dirty="0">
              <a:cs typeface="Arial" panose="020B0604020202020204" pitchFamily="34" charset="0"/>
            </a:endParaRPr>
          </a:p>
          <a:p>
            <a:pPr eaLnBrk="1" hangingPunct="1">
              <a:lnSpc>
                <a:spcPct val="80000"/>
              </a:lnSpc>
              <a:buFontTx/>
              <a:buNone/>
            </a:pPr>
            <a:r>
              <a:rPr lang="en-US" altLang="en-US" sz="2400" dirty="0">
                <a:cs typeface="Arial" panose="020B0604020202020204" pitchFamily="34" charset="0"/>
              </a:rPr>
              <a:t>- Axial fan: high flow rate, low pressure. </a:t>
            </a:r>
          </a:p>
          <a:p>
            <a:pPr eaLnBrk="1" hangingPunct="1">
              <a:lnSpc>
                <a:spcPct val="80000"/>
              </a:lnSpc>
              <a:buFontTx/>
              <a:buNone/>
            </a:pPr>
            <a:r>
              <a:rPr lang="en-US" altLang="en-US" sz="2400" dirty="0">
                <a:cs typeface="Arial" panose="020B0604020202020204" pitchFamily="34" charset="0"/>
              </a:rPr>
              <a:t>- Centrifugal fan: low flow rate, high pressure (typically      </a:t>
            </a:r>
            <a:r>
              <a:rPr lang="en-US" altLang="en-US" sz="2400" dirty="0" err="1">
                <a:cs typeface="Arial" panose="020B0604020202020204" pitchFamily="34" charset="0"/>
              </a:rPr>
              <a:t>Δp</a:t>
            </a:r>
            <a:r>
              <a:rPr lang="en-US" altLang="en-US" sz="2400" dirty="0">
                <a:cs typeface="Arial" panose="020B0604020202020204" pitchFamily="34" charset="0"/>
              </a:rPr>
              <a:t> &lt; 0.2 bar (20,000 Pa).</a:t>
            </a:r>
          </a:p>
          <a:p>
            <a:pPr eaLnBrk="1" hangingPunct="1">
              <a:lnSpc>
                <a:spcPct val="80000"/>
              </a:lnSpc>
              <a:buFontTx/>
              <a:buNone/>
            </a:pPr>
            <a:endParaRPr lang="en-US" altLang="en-US" sz="2400" dirty="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53848C9-02F3-95DA-042F-D1E0B1256494}"/>
              </a:ext>
            </a:extLst>
          </p:cNvPr>
          <p:cNvSpPr>
            <a:spLocks noGrp="1" noChangeArrowheads="1"/>
          </p:cNvSpPr>
          <p:nvPr>
            <p:ph type="title" idx="4294967295"/>
          </p:nvPr>
        </p:nvSpPr>
        <p:spPr>
          <a:xfrm>
            <a:off x="0" y="365126"/>
            <a:ext cx="12192000" cy="400050"/>
          </a:xfrm>
          <a:prstGeom prst="rect">
            <a:avLst/>
          </a:prstGeom>
        </p:spPr>
        <p:txBody>
          <a:bodyPr>
            <a:noAutofit/>
          </a:bodyPr>
          <a:lstStyle/>
          <a:p>
            <a:pPr algn="ctr" eaLnBrk="1" hangingPunct="1"/>
            <a:r>
              <a:rPr lang="en-US" altLang="en-US" b="1" dirty="0">
                <a:solidFill>
                  <a:schemeClr val="accent1">
                    <a:lumMod val="50000"/>
                  </a:schemeClr>
                </a:solidFill>
                <a:latin typeface="Arial" panose="020B0604020202020204" pitchFamily="34" charset="0"/>
                <a:cs typeface="Arial" panose="020B0604020202020204" pitchFamily="34" charset="0"/>
              </a:rPr>
              <a:t>Fan characteristics</a:t>
            </a:r>
          </a:p>
        </p:txBody>
      </p:sp>
      <p:sp>
        <p:nvSpPr>
          <p:cNvPr id="20483" name="Rectangle 3">
            <a:extLst>
              <a:ext uri="{FF2B5EF4-FFF2-40B4-BE49-F238E27FC236}">
                <a16:creationId xmlns:a16="http://schemas.microsoft.com/office/drawing/2014/main" id="{DC4E0532-75B5-CBC0-57F5-9F399DC662E5}"/>
              </a:ext>
            </a:extLst>
          </p:cNvPr>
          <p:cNvSpPr>
            <a:spLocks noGrp="1" noChangeArrowheads="1"/>
          </p:cNvSpPr>
          <p:nvPr>
            <p:ph type="body" sz="half" idx="4294967295"/>
          </p:nvPr>
        </p:nvSpPr>
        <p:spPr>
          <a:xfrm>
            <a:off x="1719263" y="1504644"/>
            <a:ext cx="4038600" cy="609600"/>
          </a:xfrm>
          <a:prstGeom prst="rect">
            <a:avLst/>
          </a:prstGeom>
        </p:spPr>
        <p:txBody>
          <a:bodyPr>
            <a:normAutofit/>
          </a:bodyPr>
          <a:lstStyle/>
          <a:p>
            <a:pPr eaLnBrk="1" hangingPunct="1"/>
            <a:r>
              <a:rPr lang="en-US" altLang="en-US" sz="1800" dirty="0">
                <a:solidFill>
                  <a:schemeClr val="tx1"/>
                </a:solidFill>
                <a:latin typeface="Arial" panose="020B0604020202020204" pitchFamily="34" charset="0"/>
                <a:cs typeface="Arial" panose="020B0604020202020204" pitchFamily="34" charset="0"/>
              </a:rPr>
              <a:t>Basic characteristics (n=const)</a:t>
            </a:r>
          </a:p>
          <a:p>
            <a:pPr eaLnBrk="1" hangingPunct="1"/>
            <a:endParaRPr lang="en-US" altLang="en-US" sz="1800" dirty="0">
              <a:latin typeface="Arial" panose="020B0604020202020204" pitchFamily="34" charset="0"/>
              <a:cs typeface="Arial" panose="020B0604020202020204" pitchFamily="34" charset="0"/>
            </a:endParaRPr>
          </a:p>
          <a:p>
            <a:pPr eaLnBrk="1" hangingPunct="1"/>
            <a:endParaRPr lang="en-US" altLang="en-US" sz="1800" dirty="0">
              <a:latin typeface="Arial" panose="020B0604020202020204" pitchFamily="34" charset="0"/>
              <a:cs typeface="Arial" panose="020B0604020202020204" pitchFamily="34" charset="0"/>
            </a:endParaRPr>
          </a:p>
          <a:p>
            <a:pPr eaLnBrk="1" hangingPunct="1"/>
            <a:endParaRPr lang="en-US" altLang="en-US" sz="1800" dirty="0">
              <a:latin typeface="Arial" panose="020B0604020202020204" pitchFamily="34" charset="0"/>
              <a:cs typeface="Arial" panose="020B0604020202020204" pitchFamily="34" charset="0"/>
            </a:endParaRPr>
          </a:p>
        </p:txBody>
      </p:sp>
      <p:sp>
        <p:nvSpPr>
          <p:cNvPr id="20484" name="Rectangle 4">
            <a:extLst>
              <a:ext uri="{FF2B5EF4-FFF2-40B4-BE49-F238E27FC236}">
                <a16:creationId xmlns:a16="http://schemas.microsoft.com/office/drawing/2014/main" id="{2B07F5CB-D75F-7B56-4819-7A93A1E7EADB}"/>
              </a:ext>
            </a:extLst>
          </p:cNvPr>
          <p:cNvSpPr>
            <a:spLocks noGrp="1" noChangeArrowheads="1"/>
          </p:cNvSpPr>
          <p:nvPr>
            <p:ph type="body" sz="half" idx="4294967295"/>
          </p:nvPr>
        </p:nvSpPr>
        <p:spPr>
          <a:xfrm>
            <a:off x="6760280" y="1531937"/>
            <a:ext cx="4038600" cy="609600"/>
          </a:xfrm>
          <a:prstGeom prst="rect">
            <a:avLst/>
          </a:prstGeom>
        </p:spPr>
        <p:txBody>
          <a:bodyPr>
            <a:normAutofit/>
          </a:bodyPr>
          <a:lstStyle/>
          <a:p>
            <a:pPr eaLnBrk="1" hangingPunct="1"/>
            <a:r>
              <a:rPr lang="en-US" altLang="en-US" sz="1800" dirty="0">
                <a:solidFill>
                  <a:schemeClr val="tx1"/>
                </a:solidFill>
                <a:latin typeface="Arial" panose="020B0604020202020204" pitchFamily="34" charset="0"/>
                <a:cs typeface="Arial" panose="020B0604020202020204" pitchFamily="34" charset="0"/>
              </a:rPr>
              <a:t>Overall characteristics</a:t>
            </a:r>
          </a:p>
        </p:txBody>
      </p:sp>
      <p:grpSp>
        <p:nvGrpSpPr>
          <p:cNvPr id="20485" name="Group 5">
            <a:extLst>
              <a:ext uri="{FF2B5EF4-FFF2-40B4-BE49-F238E27FC236}">
                <a16:creationId xmlns:a16="http://schemas.microsoft.com/office/drawing/2014/main" id="{E4C20720-FD38-3F08-EA99-04B0C293051C}"/>
              </a:ext>
            </a:extLst>
          </p:cNvPr>
          <p:cNvGrpSpPr>
            <a:grpSpLocks/>
          </p:cNvGrpSpPr>
          <p:nvPr/>
        </p:nvGrpSpPr>
        <p:grpSpPr bwMode="auto">
          <a:xfrm>
            <a:off x="6941255" y="2627312"/>
            <a:ext cx="4124325" cy="3000375"/>
            <a:chOff x="3066" y="9594"/>
            <a:chExt cx="6495" cy="4725"/>
          </a:xfrm>
        </p:grpSpPr>
        <p:sp>
          <p:nvSpPr>
            <p:cNvPr id="20489" name="Rectangle 6">
              <a:extLst>
                <a:ext uri="{FF2B5EF4-FFF2-40B4-BE49-F238E27FC236}">
                  <a16:creationId xmlns:a16="http://schemas.microsoft.com/office/drawing/2014/main" id="{5C4C9A5D-637E-63E6-AF65-60606E925596}"/>
                </a:ext>
              </a:extLst>
            </p:cNvPr>
            <p:cNvSpPr>
              <a:spLocks noChangeArrowheads="1"/>
            </p:cNvSpPr>
            <p:nvPr/>
          </p:nvSpPr>
          <p:spPr bwMode="auto">
            <a:xfrm>
              <a:off x="3591" y="9774"/>
              <a:ext cx="5220" cy="41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490" name="Line 7">
              <a:extLst>
                <a:ext uri="{FF2B5EF4-FFF2-40B4-BE49-F238E27FC236}">
                  <a16:creationId xmlns:a16="http://schemas.microsoft.com/office/drawing/2014/main" id="{802C7465-191B-F402-9C73-6491EEC3977A}"/>
                </a:ext>
              </a:extLst>
            </p:cNvPr>
            <p:cNvSpPr>
              <a:spLocks noChangeShapeType="1"/>
            </p:cNvSpPr>
            <p:nvPr/>
          </p:nvSpPr>
          <p:spPr bwMode="auto">
            <a:xfrm flipV="1">
              <a:off x="4041" y="9774"/>
              <a:ext cx="3506" cy="41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1" name="Line 8">
              <a:extLst>
                <a:ext uri="{FF2B5EF4-FFF2-40B4-BE49-F238E27FC236}">
                  <a16:creationId xmlns:a16="http://schemas.microsoft.com/office/drawing/2014/main" id="{338AAA6B-ED5C-5377-C64D-AC69565FD409}"/>
                </a:ext>
              </a:extLst>
            </p:cNvPr>
            <p:cNvSpPr>
              <a:spLocks noChangeShapeType="1"/>
            </p:cNvSpPr>
            <p:nvPr/>
          </p:nvSpPr>
          <p:spPr bwMode="auto">
            <a:xfrm flipV="1">
              <a:off x="5290" y="9774"/>
              <a:ext cx="3506" cy="41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2" name="Line 9">
              <a:extLst>
                <a:ext uri="{FF2B5EF4-FFF2-40B4-BE49-F238E27FC236}">
                  <a16:creationId xmlns:a16="http://schemas.microsoft.com/office/drawing/2014/main" id="{7072A3F0-D494-C354-4408-A5919D3AA3A2}"/>
                </a:ext>
              </a:extLst>
            </p:cNvPr>
            <p:cNvSpPr>
              <a:spLocks noChangeShapeType="1"/>
            </p:cNvSpPr>
            <p:nvPr/>
          </p:nvSpPr>
          <p:spPr bwMode="auto">
            <a:xfrm flipV="1">
              <a:off x="6475" y="11214"/>
              <a:ext cx="2282" cy="26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3" name="Line 10">
              <a:extLst>
                <a:ext uri="{FF2B5EF4-FFF2-40B4-BE49-F238E27FC236}">
                  <a16:creationId xmlns:a16="http://schemas.microsoft.com/office/drawing/2014/main" id="{F557D581-9D71-10EB-75B2-B9806DA76009}"/>
                </a:ext>
              </a:extLst>
            </p:cNvPr>
            <p:cNvSpPr>
              <a:spLocks noChangeShapeType="1"/>
            </p:cNvSpPr>
            <p:nvPr/>
          </p:nvSpPr>
          <p:spPr bwMode="auto">
            <a:xfrm flipV="1">
              <a:off x="3604" y="9774"/>
              <a:ext cx="2805" cy="3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4" name="Line 11">
              <a:extLst>
                <a:ext uri="{FF2B5EF4-FFF2-40B4-BE49-F238E27FC236}">
                  <a16:creationId xmlns:a16="http://schemas.microsoft.com/office/drawing/2014/main" id="{52526C5C-8F6B-273B-3C19-A2674A00E7AA}"/>
                </a:ext>
              </a:extLst>
            </p:cNvPr>
            <p:cNvSpPr>
              <a:spLocks noChangeShapeType="1"/>
            </p:cNvSpPr>
            <p:nvPr/>
          </p:nvSpPr>
          <p:spPr bwMode="auto">
            <a:xfrm flipV="1">
              <a:off x="3591" y="9774"/>
              <a:ext cx="1798" cy="211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5" name="Arc 12">
              <a:extLst>
                <a:ext uri="{FF2B5EF4-FFF2-40B4-BE49-F238E27FC236}">
                  <a16:creationId xmlns:a16="http://schemas.microsoft.com/office/drawing/2014/main" id="{C4570C04-47AC-D30E-878D-458C4D031994}"/>
                </a:ext>
              </a:extLst>
            </p:cNvPr>
            <p:cNvSpPr>
              <a:spLocks/>
            </p:cNvSpPr>
            <p:nvPr/>
          </p:nvSpPr>
          <p:spPr bwMode="auto">
            <a:xfrm rot="-455908">
              <a:off x="3711" y="11655"/>
              <a:ext cx="3514" cy="1980"/>
            </a:xfrm>
            <a:custGeom>
              <a:avLst/>
              <a:gdLst>
                <a:gd name="T0" fmla="*/ 0 w 21086"/>
                <a:gd name="T1" fmla="*/ 0 h 21600"/>
                <a:gd name="T2" fmla="*/ 3514 w 21086"/>
                <a:gd name="T3" fmla="*/ 1550 h 21600"/>
                <a:gd name="T4" fmla="*/ 0 w 21086"/>
                <a:gd name="T5" fmla="*/ 1980 h 21600"/>
                <a:gd name="T6" fmla="*/ 0 60000 65536"/>
                <a:gd name="T7" fmla="*/ 0 60000 65536"/>
                <a:gd name="T8" fmla="*/ 0 60000 65536"/>
                <a:gd name="T9" fmla="*/ 0 w 21086"/>
                <a:gd name="T10" fmla="*/ 0 h 21600"/>
                <a:gd name="T11" fmla="*/ 21086 w 21086"/>
                <a:gd name="T12" fmla="*/ 21600 h 21600"/>
              </a:gdLst>
              <a:ahLst/>
              <a:cxnLst>
                <a:cxn ang="T6">
                  <a:pos x="T0" y="T1"/>
                </a:cxn>
                <a:cxn ang="T7">
                  <a:pos x="T2" y="T3"/>
                </a:cxn>
                <a:cxn ang="T8">
                  <a:pos x="T4" y="T5"/>
                </a:cxn>
              </a:cxnLst>
              <a:rect l="T9" t="T10" r="T11" b="T12"/>
              <a:pathLst>
                <a:path w="21086" h="21600" fill="none" extrusionOk="0">
                  <a:moveTo>
                    <a:pt x="-1" y="0"/>
                  </a:moveTo>
                  <a:cubicBezTo>
                    <a:pt x="10123" y="0"/>
                    <a:pt x="18889" y="7031"/>
                    <a:pt x="21085" y="16914"/>
                  </a:cubicBezTo>
                </a:path>
                <a:path w="21086" h="21600" stroke="0" extrusionOk="0">
                  <a:moveTo>
                    <a:pt x="-1" y="0"/>
                  </a:moveTo>
                  <a:cubicBezTo>
                    <a:pt x="10123" y="0"/>
                    <a:pt x="18889" y="7031"/>
                    <a:pt x="21085" y="16914"/>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6" name="Arc 13">
              <a:extLst>
                <a:ext uri="{FF2B5EF4-FFF2-40B4-BE49-F238E27FC236}">
                  <a16:creationId xmlns:a16="http://schemas.microsoft.com/office/drawing/2014/main" id="{86722820-EC89-D38D-7913-0D93CA025DE6}"/>
                </a:ext>
              </a:extLst>
            </p:cNvPr>
            <p:cNvSpPr>
              <a:spLocks/>
            </p:cNvSpPr>
            <p:nvPr/>
          </p:nvSpPr>
          <p:spPr bwMode="auto">
            <a:xfrm rot="-455908">
              <a:off x="4067" y="11214"/>
              <a:ext cx="3514" cy="1980"/>
            </a:xfrm>
            <a:custGeom>
              <a:avLst/>
              <a:gdLst>
                <a:gd name="T0" fmla="*/ 0 w 21086"/>
                <a:gd name="T1" fmla="*/ 0 h 21600"/>
                <a:gd name="T2" fmla="*/ 3514 w 21086"/>
                <a:gd name="T3" fmla="*/ 1550 h 21600"/>
                <a:gd name="T4" fmla="*/ 0 w 21086"/>
                <a:gd name="T5" fmla="*/ 1980 h 21600"/>
                <a:gd name="T6" fmla="*/ 0 60000 65536"/>
                <a:gd name="T7" fmla="*/ 0 60000 65536"/>
                <a:gd name="T8" fmla="*/ 0 60000 65536"/>
                <a:gd name="T9" fmla="*/ 0 w 21086"/>
                <a:gd name="T10" fmla="*/ 0 h 21600"/>
                <a:gd name="T11" fmla="*/ 21086 w 21086"/>
                <a:gd name="T12" fmla="*/ 21600 h 21600"/>
              </a:gdLst>
              <a:ahLst/>
              <a:cxnLst>
                <a:cxn ang="T6">
                  <a:pos x="T0" y="T1"/>
                </a:cxn>
                <a:cxn ang="T7">
                  <a:pos x="T2" y="T3"/>
                </a:cxn>
                <a:cxn ang="T8">
                  <a:pos x="T4" y="T5"/>
                </a:cxn>
              </a:cxnLst>
              <a:rect l="T9" t="T10" r="T11" b="T12"/>
              <a:pathLst>
                <a:path w="21086" h="21600" fill="none" extrusionOk="0">
                  <a:moveTo>
                    <a:pt x="-1" y="0"/>
                  </a:moveTo>
                  <a:cubicBezTo>
                    <a:pt x="10123" y="0"/>
                    <a:pt x="18889" y="7031"/>
                    <a:pt x="21085" y="16914"/>
                  </a:cubicBezTo>
                </a:path>
                <a:path w="21086" h="21600" stroke="0" extrusionOk="0">
                  <a:moveTo>
                    <a:pt x="-1" y="0"/>
                  </a:moveTo>
                  <a:cubicBezTo>
                    <a:pt x="10123" y="0"/>
                    <a:pt x="18889" y="7031"/>
                    <a:pt x="21085" y="16914"/>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7" name="Arc 14">
              <a:extLst>
                <a:ext uri="{FF2B5EF4-FFF2-40B4-BE49-F238E27FC236}">
                  <a16:creationId xmlns:a16="http://schemas.microsoft.com/office/drawing/2014/main" id="{60ADDDB1-C80F-C6F0-30A3-DF2A8ED2AC5A}"/>
                </a:ext>
              </a:extLst>
            </p:cNvPr>
            <p:cNvSpPr>
              <a:spLocks/>
            </p:cNvSpPr>
            <p:nvPr/>
          </p:nvSpPr>
          <p:spPr bwMode="auto">
            <a:xfrm rot="-573926">
              <a:off x="4352" y="10839"/>
              <a:ext cx="3514" cy="1980"/>
            </a:xfrm>
            <a:custGeom>
              <a:avLst/>
              <a:gdLst>
                <a:gd name="T0" fmla="*/ 0 w 21086"/>
                <a:gd name="T1" fmla="*/ 0 h 21600"/>
                <a:gd name="T2" fmla="*/ 3514 w 21086"/>
                <a:gd name="T3" fmla="*/ 1550 h 21600"/>
                <a:gd name="T4" fmla="*/ 0 w 21086"/>
                <a:gd name="T5" fmla="*/ 1980 h 21600"/>
                <a:gd name="T6" fmla="*/ 0 60000 65536"/>
                <a:gd name="T7" fmla="*/ 0 60000 65536"/>
                <a:gd name="T8" fmla="*/ 0 60000 65536"/>
                <a:gd name="T9" fmla="*/ 0 w 21086"/>
                <a:gd name="T10" fmla="*/ 0 h 21600"/>
                <a:gd name="T11" fmla="*/ 21086 w 21086"/>
                <a:gd name="T12" fmla="*/ 21600 h 21600"/>
              </a:gdLst>
              <a:ahLst/>
              <a:cxnLst>
                <a:cxn ang="T6">
                  <a:pos x="T0" y="T1"/>
                </a:cxn>
                <a:cxn ang="T7">
                  <a:pos x="T2" y="T3"/>
                </a:cxn>
                <a:cxn ang="T8">
                  <a:pos x="T4" y="T5"/>
                </a:cxn>
              </a:cxnLst>
              <a:rect l="T9" t="T10" r="T11" b="T12"/>
              <a:pathLst>
                <a:path w="21086" h="21600" fill="none" extrusionOk="0">
                  <a:moveTo>
                    <a:pt x="-1" y="0"/>
                  </a:moveTo>
                  <a:cubicBezTo>
                    <a:pt x="10123" y="0"/>
                    <a:pt x="18889" y="7031"/>
                    <a:pt x="21085" y="16914"/>
                  </a:cubicBezTo>
                </a:path>
                <a:path w="21086" h="21600" stroke="0" extrusionOk="0">
                  <a:moveTo>
                    <a:pt x="-1" y="0"/>
                  </a:moveTo>
                  <a:cubicBezTo>
                    <a:pt x="10123" y="0"/>
                    <a:pt x="18889" y="7031"/>
                    <a:pt x="21085" y="16914"/>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8" name="Arc 15">
              <a:extLst>
                <a:ext uri="{FF2B5EF4-FFF2-40B4-BE49-F238E27FC236}">
                  <a16:creationId xmlns:a16="http://schemas.microsoft.com/office/drawing/2014/main" id="{0DAAF148-BB95-3F1B-CE5F-84BAA145500E}"/>
                </a:ext>
              </a:extLst>
            </p:cNvPr>
            <p:cNvSpPr>
              <a:spLocks/>
            </p:cNvSpPr>
            <p:nvPr/>
          </p:nvSpPr>
          <p:spPr bwMode="auto">
            <a:xfrm rot="-573926">
              <a:off x="4621" y="10491"/>
              <a:ext cx="3548" cy="1980"/>
            </a:xfrm>
            <a:custGeom>
              <a:avLst/>
              <a:gdLst>
                <a:gd name="T0" fmla="*/ 0 w 21292"/>
                <a:gd name="T1" fmla="*/ 0 h 21600"/>
                <a:gd name="T2" fmla="*/ 3548 w 21292"/>
                <a:gd name="T3" fmla="*/ 1647 h 21600"/>
                <a:gd name="T4" fmla="*/ 0 w 21292"/>
                <a:gd name="T5" fmla="*/ 1980 h 21600"/>
                <a:gd name="T6" fmla="*/ 0 60000 65536"/>
                <a:gd name="T7" fmla="*/ 0 60000 65536"/>
                <a:gd name="T8" fmla="*/ 0 60000 65536"/>
                <a:gd name="T9" fmla="*/ 0 w 21292"/>
                <a:gd name="T10" fmla="*/ 0 h 21600"/>
                <a:gd name="T11" fmla="*/ 21292 w 21292"/>
                <a:gd name="T12" fmla="*/ 21600 h 21600"/>
              </a:gdLst>
              <a:ahLst/>
              <a:cxnLst>
                <a:cxn ang="T6">
                  <a:pos x="T0" y="T1"/>
                </a:cxn>
                <a:cxn ang="T7">
                  <a:pos x="T2" y="T3"/>
                </a:cxn>
                <a:cxn ang="T8">
                  <a:pos x="T4" y="T5"/>
                </a:cxn>
              </a:cxnLst>
              <a:rect l="T9" t="T10" r="T11" b="T12"/>
              <a:pathLst>
                <a:path w="21292" h="21600" fill="none" extrusionOk="0">
                  <a:moveTo>
                    <a:pt x="-1" y="0"/>
                  </a:moveTo>
                  <a:cubicBezTo>
                    <a:pt x="10527" y="0"/>
                    <a:pt x="19521" y="7588"/>
                    <a:pt x="21292" y="17965"/>
                  </a:cubicBezTo>
                </a:path>
                <a:path w="21292" h="21600" stroke="0" extrusionOk="0">
                  <a:moveTo>
                    <a:pt x="-1" y="0"/>
                  </a:moveTo>
                  <a:cubicBezTo>
                    <a:pt x="10527" y="0"/>
                    <a:pt x="19521" y="7588"/>
                    <a:pt x="21292" y="17965"/>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9" name="Arc 16">
              <a:extLst>
                <a:ext uri="{FF2B5EF4-FFF2-40B4-BE49-F238E27FC236}">
                  <a16:creationId xmlns:a16="http://schemas.microsoft.com/office/drawing/2014/main" id="{C2F1C939-0015-5C5C-BB25-32C4C10463A4}"/>
                </a:ext>
              </a:extLst>
            </p:cNvPr>
            <p:cNvSpPr>
              <a:spLocks/>
            </p:cNvSpPr>
            <p:nvPr/>
          </p:nvSpPr>
          <p:spPr bwMode="auto">
            <a:xfrm rot="-573926">
              <a:off x="4921" y="10134"/>
              <a:ext cx="3548" cy="1980"/>
            </a:xfrm>
            <a:custGeom>
              <a:avLst/>
              <a:gdLst>
                <a:gd name="T0" fmla="*/ 0 w 21292"/>
                <a:gd name="T1" fmla="*/ 0 h 21600"/>
                <a:gd name="T2" fmla="*/ 3548 w 21292"/>
                <a:gd name="T3" fmla="*/ 1647 h 21600"/>
                <a:gd name="T4" fmla="*/ 0 w 21292"/>
                <a:gd name="T5" fmla="*/ 1980 h 21600"/>
                <a:gd name="T6" fmla="*/ 0 60000 65536"/>
                <a:gd name="T7" fmla="*/ 0 60000 65536"/>
                <a:gd name="T8" fmla="*/ 0 60000 65536"/>
                <a:gd name="T9" fmla="*/ 0 w 21292"/>
                <a:gd name="T10" fmla="*/ 0 h 21600"/>
                <a:gd name="T11" fmla="*/ 21292 w 21292"/>
                <a:gd name="T12" fmla="*/ 21600 h 21600"/>
              </a:gdLst>
              <a:ahLst/>
              <a:cxnLst>
                <a:cxn ang="T6">
                  <a:pos x="T0" y="T1"/>
                </a:cxn>
                <a:cxn ang="T7">
                  <a:pos x="T2" y="T3"/>
                </a:cxn>
                <a:cxn ang="T8">
                  <a:pos x="T4" y="T5"/>
                </a:cxn>
              </a:cxnLst>
              <a:rect l="T9" t="T10" r="T11" b="T12"/>
              <a:pathLst>
                <a:path w="21292" h="21600" fill="none" extrusionOk="0">
                  <a:moveTo>
                    <a:pt x="-1" y="0"/>
                  </a:moveTo>
                  <a:cubicBezTo>
                    <a:pt x="10527" y="0"/>
                    <a:pt x="19521" y="7588"/>
                    <a:pt x="21292" y="17965"/>
                  </a:cubicBezTo>
                </a:path>
                <a:path w="21292" h="21600" stroke="0" extrusionOk="0">
                  <a:moveTo>
                    <a:pt x="-1" y="0"/>
                  </a:moveTo>
                  <a:cubicBezTo>
                    <a:pt x="10527" y="0"/>
                    <a:pt x="19521" y="7588"/>
                    <a:pt x="21292" y="17965"/>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500" name="Arc 17">
              <a:extLst>
                <a:ext uri="{FF2B5EF4-FFF2-40B4-BE49-F238E27FC236}">
                  <a16:creationId xmlns:a16="http://schemas.microsoft.com/office/drawing/2014/main" id="{5EE018C0-545A-74D4-04AE-B60388D67E12}"/>
                </a:ext>
              </a:extLst>
            </p:cNvPr>
            <p:cNvSpPr>
              <a:spLocks/>
            </p:cNvSpPr>
            <p:nvPr/>
          </p:nvSpPr>
          <p:spPr bwMode="auto">
            <a:xfrm rot="-757970">
              <a:off x="5206" y="9763"/>
              <a:ext cx="3511" cy="1980"/>
            </a:xfrm>
            <a:custGeom>
              <a:avLst/>
              <a:gdLst>
                <a:gd name="T0" fmla="*/ 0 w 21067"/>
                <a:gd name="T1" fmla="*/ 0 h 21600"/>
                <a:gd name="T2" fmla="*/ 3511 w 21067"/>
                <a:gd name="T3" fmla="*/ 1543 h 21600"/>
                <a:gd name="T4" fmla="*/ 0 w 21067"/>
                <a:gd name="T5" fmla="*/ 1980 h 21600"/>
                <a:gd name="T6" fmla="*/ 0 60000 65536"/>
                <a:gd name="T7" fmla="*/ 0 60000 65536"/>
                <a:gd name="T8" fmla="*/ 0 60000 65536"/>
                <a:gd name="T9" fmla="*/ 0 w 21067"/>
                <a:gd name="T10" fmla="*/ 0 h 21600"/>
                <a:gd name="T11" fmla="*/ 21067 w 21067"/>
                <a:gd name="T12" fmla="*/ 21600 h 21600"/>
              </a:gdLst>
              <a:ahLst/>
              <a:cxnLst>
                <a:cxn ang="T6">
                  <a:pos x="T0" y="T1"/>
                </a:cxn>
                <a:cxn ang="T7">
                  <a:pos x="T2" y="T3"/>
                </a:cxn>
                <a:cxn ang="T8">
                  <a:pos x="T4" y="T5"/>
                </a:cxn>
              </a:cxnLst>
              <a:rect l="T9" t="T10" r="T11" b="T12"/>
              <a:pathLst>
                <a:path w="21067" h="21600" fill="none" extrusionOk="0">
                  <a:moveTo>
                    <a:pt x="-1" y="0"/>
                  </a:moveTo>
                  <a:cubicBezTo>
                    <a:pt x="10091" y="0"/>
                    <a:pt x="18838" y="6988"/>
                    <a:pt x="21066" y="16831"/>
                  </a:cubicBezTo>
                </a:path>
                <a:path w="21067" h="21600" stroke="0" extrusionOk="0">
                  <a:moveTo>
                    <a:pt x="-1" y="0"/>
                  </a:moveTo>
                  <a:cubicBezTo>
                    <a:pt x="10091" y="0"/>
                    <a:pt x="18838" y="6988"/>
                    <a:pt x="21066" y="16831"/>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501" name="Text Box 18">
              <a:extLst>
                <a:ext uri="{FF2B5EF4-FFF2-40B4-BE49-F238E27FC236}">
                  <a16:creationId xmlns:a16="http://schemas.microsoft.com/office/drawing/2014/main" id="{18E66355-746E-9835-FFF5-6531BEDDA871}"/>
                </a:ext>
              </a:extLst>
            </p:cNvPr>
            <p:cNvSpPr txBox="1">
              <a:spLocks noChangeArrowheads="1"/>
            </p:cNvSpPr>
            <p:nvPr/>
          </p:nvSpPr>
          <p:spPr bwMode="auto">
            <a:xfrm>
              <a:off x="5121" y="1148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20502" name="Text Box 19">
              <a:extLst>
                <a:ext uri="{FF2B5EF4-FFF2-40B4-BE49-F238E27FC236}">
                  <a16:creationId xmlns:a16="http://schemas.microsoft.com/office/drawing/2014/main" id="{B942E873-D2B6-2E59-B306-6B0734231764}"/>
                </a:ext>
              </a:extLst>
            </p:cNvPr>
            <p:cNvSpPr txBox="1">
              <a:spLocks noChangeArrowheads="1"/>
            </p:cNvSpPr>
            <p:nvPr/>
          </p:nvSpPr>
          <p:spPr bwMode="auto">
            <a:xfrm>
              <a:off x="5361" y="1103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20503" name="Text Box 20">
              <a:extLst>
                <a:ext uri="{FF2B5EF4-FFF2-40B4-BE49-F238E27FC236}">
                  <a16:creationId xmlns:a16="http://schemas.microsoft.com/office/drawing/2014/main" id="{FBD89E6F-4F99-4680-07DC-0EFD020EDB56}"/>
                </a:ext>
              </a:extLst>
            </p:cNvPr>
            <p:cNvSpPr txBox="1">
              <a:spLocks noChangeArrowheads="1"/>
            </p:cNvSpPr>
            <p:nvPr/>
          </p:nvSpPr>
          <p:spPr bwMode="auto">
            <a:xfrm>
              <a:off x="5601" y="1067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i</a:t>
              </a:r>
              <a:endParaRPr lang="en-US" altLang="en-US">
                <a:cs typeface="Arial" panose="020B0604020202020204" pitchFamily="34" charset="0"/>
              </a:endParaRPr>
            </a:p>
          </p:txBody>
        </p:sp>
        <p:sp>
          <p:nvSpPr>
            <p:cNvPr id="20504" name="Text Box 21">
              <a:extLst>
                <a:ext uri="{FF2B5EF4-FFF2-40B4-BE49-F238E27FC236}">
                  <a16:creationId xmlns:a16="http://schemas.microsoft.com/office/drawing/2014/main" id="{CAC40764-4E59-1172-C221-080F8EE3D164}"/>
                </a:ext>
              </a:extLst>
            </p:cNvPr>
            <p:cNvSpPr txBox="1">
              <a:spLocks noChangeArrowheads="1"/>
            </p:cNvSpPr>
            <p:nvPr/>
          </p:nvSpPr>
          <p:spPr bwMode="auto">
            <a:xfrm>
              <a:off x="5841" y="1031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i+1</a:t>
              </a:r>
              <a:endParaRPr lang="en-US" altLang="en-US">
                <a:cs typeface="Arial" panose="020B0604020202020204" pitchFamily="34" charset="0"/>
              </a:endParaRPr>
            </a:p>
          </p:txBody>
        </p:sp>
        <p:sp>
          <p:nvSpPr>
            <p:cNvPr id="20505" name="Text Box 22">
              <a:extLst>
                <a:ext uri="{FF2B5EF4-FFF2-40B4-BE49-F238E27FC236}">
                  <a16:creationId xmlns:a16="http://schemas.microsoft.com/office/drawing/2014/main" id="{B11E7971-F0BA-9A82-135C-1D301C4BA627}"/>
                </a:ext>
              </a:extLst>
            </p:cNvPr>
            <p:cNvSpPr txBox="1">
              <a:spLocks noChangeArrowheads="1"/>
            </p:cNvSpPr>
            <p:nvPr/>
          </p:nvSpPr>
          <p:spPr bwMode="auto">
            <a:xfrm>
              <a:off x="6081" y="995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n-1</a:t>
              </a:r>
              <a:endParaRPr lang="en-US" altLang="en-US">
                <a:cs typeface="Arial" panose="020B0604020202020204" pitchFamily="34" charset="0"/>
              </a:endParaRPr>
            </a:p>
          </p:txBody>
        </p:sp>
        <p:sp>
          <p:nvSpPr>
            <p:cNvPr id="20506" name="Text Box 23">
              <a:extLst>
                <a:ext uri="{FF2B5EF4-FFF2-40B4-BE49-F238E27FC236}">
                  <a16:creationId xmlns:a16="http://schemas.microsoft.com/office/drawing/2014/main" id="{A1568F55-A464-81D0-DE28-83326B24A865}"/>
                </a:ext>
              </a:extLst>
            </p:cNvPr>
            <p:cNvSpPr txBox="1">
              <a:spLocks noChangeArrowheads="1"/>
            </p:cNvSpPr>
            <p:nvPr/>
          </p:nvSpPr>
          <p:spPr bwMode="auto">
            <a:xfrm>
              <a:off x="6291" y="962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n</a:t>
              </a:r>
              <a:endParaRPr lang="en-US" altLang="en-US">
                <a:cs typeface="Arial" panose="020B0604020202020204" pitchFamily="34" charset="0"/>
              </a:endParaRPr>
            </a:p>
          </p:txBody>
        </p:sp>
        <p:sp>
          <p:nvSpPr>
            <p:cNvPr id="20507" name="Text Box 24">
              <a:extLst>
                <a:ext uri="{FF2B5EF4-FFF2-40B4-BE49-F238E27FC236}">
                  <a16:creationId xmlns:a16="http://schemas.microsoft.com/office/drawing/2014/main" id="{CE561304-CBF5-E8E3-0454-49F258E077E9}"/>
                </a:ext>
              </a:extLst>
            </p:cNvPr>
            <p:cNvSpPr txBox="1">
              <a:spLocks noChangeArrowheads="1"/>
            </p:cNvSpPr>
            <p:nvPr/>
          </p:nvSpPr>
          <p:spPr bwMode="auto">
            <a:xfrm>
              <a:off x="4311" y="1013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20508" name="Text Box 25">
              <a:extLst>
                <a:ext uri="{FF2B5EF4-FFF2-40B4-BE49-F238E27FC236}">
                  <a16:creationId xmlns:a16="http://schemas.microsoft.com/office/drawing/2014/main" id="{49F54423-964E-77F2-35FF-DEC7AF0E5439}"/>
                </a:ext>
              </a:extLst>
            </p:cNvPr>
            <p:cNvSpPr txBox="1">
              <a:spLocks noChangeArrowheads="1"/>
            </p:cNvSpPr>
            <p:nvPr/>
          </p:nvSpPr>
          <p:spPr bwMode="auto">
            <a:xfrm>
              <a:off x="5301" y="10269"/>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20509" name="Text Box 26">
              <a:extLst>
                <a:ext uri="{FF2B5EF4-FFF2-40B4-BE49-F238E27FC236}">
                  <a16:creationId xmlns:a16="http://schemas.microsoft.com/office/drawing/2014/main" id="{730FDD4D-88CC-AF73-706F-BAAAB92B6042}"/>
                </a:ext>
              </a:extLst>
            </p:cNvPr>
            <p:cNvSpPr txBox="1">
              <a:spLocks noChangeArrowheads="1"/>
            </p:cNvSpPr>
            <p:nvPr/>
          </p:nvSpPr>
          <p:spPr bwMode="auto">
            <a:xfrm>
              <a:off x="6351" y="1031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i</a:t>
              </a:r>
              <a:endParaRPr lang="en-US" altLang="en-US">
                <a:cs typeface="Arial" panose="020B0604020202020204" pitchFamily="34" charset="0"/>
              </a:endParaRPr>
            </a:p>
          </p:txBody>
        </p:sp>
        <p:sp>
          <p:nvSpPr>
            <p:cNvPr id="20510" name="Text Box 27">
              <a:extLst>
                <a:ext uri="{FF2B5EF4-FFF2-40B4-BE49-F238E27FC236}">
                  <a16:creationId xmlns:a16="http://schemas.microsoft.com/office/drawing/2014/main" id="{719422C2-10F8-619A-014A-59C16B5148D4}"/>
                </a:ext>
              </a:extLst>
            </p:cNvPr>
            <p:cNvSpPr txBox="1">
              <a:spLocks noChangeArrowheads="1"/>
            </p:cNvSpPr>
            <p:nvPr/>
          </p:nvSpPr>
          <p:spPr bwMode="auto">
            <a:xfrm>
              <a:off x="8061" y="1121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20511" name="Text Box 28">
              <a:extLst>
                <a:ext uri="{FF2B5EF4-FFF2-40B4-BE49-F238E27FC236}">
                  <a16:creationId xmlns:a16="http://schemas.microsoft.com/office/drawing/2014/main" id="{3E4C6A6F-58FA-951B-D336-3E894964C261}"/>
                </a:ext>
              </a:extLst>
            </p:cNvPr>
            <p:cNvSpPr txBox="1">
              <a:spLocks noChangeArrowheads="1"/>
            </p:cNvSpPr>
            <p:nvPr/>
          </p:nvSpPr>
          <p:spPr bwMode="auto">
            <a:xfrm>
              <a:off x="7341" y="1064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20512" name="Text Box 29">
              <a:extLst>
                <a:ext uri="{FF2B5EF4-FFF2-40B4-BE49-F238E27FC236}">
                  <a16:creationId xmlns:a16="http://schemas.microsoft.com/office/drawing/2014/main" id="{A8CEB35C-44FF-1681-0633-1259F2FBA5E9}"/>
                </a:ext>
              </a:extLst>
            </p:cNvPr>
            <p:cNvSpPr txBox="1">
              <a:spLocks noChangeArrowheads="1"/>
            </p:cNvSpPr>
            <p:nvPr/>
          </p:nvSpPr>
          <p:spPr bwMode="auto">
            <a:xfrm>
              <a:off x="3066" y="959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Δp</a:t>
              </a:r>
              <a:endParaRPr lang="en-US" altLang="en-US">
                <a:cs typeface="Arial" panose="020B0604020202020204" pitchFamily="34" charset="0"/>
              </a:endParaRPr>
            </a:p>
          </p:txBody>
        </p:sp>
        <p:sp>
          <p:nvSpPr>
            <p:cNvPr id="20513" name="Text Box 30">
              <a:extLst>
                <a:ext uri="{FF2B5EF4-FFF2-40B4-BE49-F238E27FC236}">
                  <a16:creationId xmlns:a16="http://schemas.microsoft.com/office/drawing/2014/main" id="{DA20E284-DFD4-A366-3053-03B5E1964F03}"/>
                </a:ext>
              </a:extLst>
            </p:cNvPr>
            <p:cNvSpPr txBox="1">
              <a:spLocks noChangeArrowheads="1"/>
            </p:cNvSpPr>
            <p:nvPr/>
          </p:nvSpPr>
          <p:spPr bwMode="auto">
            <a:xfrm>
              <a:off x="8721" y="13599"/>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Q</a:t>
              </a:r>
              <a:endParaRPr lang="en-US" altLang="en-US">
                <a:cs typeface="Arial" panose="020B0604020202020204" pitchFamily="34" charset="0"/>
              </a:endParaRPr>
            </a:p>
          </p:txBody>
        </p:sp>
      </p:grpSp>
      <p:grpSp>
        <p:nvGrpSpPr>
          <p:cNvPr id="20515" name="Group 35">
            <a:extLst>
              <a:ext uri="{FF2B5EF4-FFF2-40B4-BE49-F238E27FC236}">
                <a16:creationId xmlns:a16="http://schemas.microsoft.com/office/drawing/2014/main" id="{22E0968A-F613-E53E-5446-A333AFC2106A}"/>
              </a:ext>
            </a:extLst>
          </p:cNvPr>
          <p:cNvGrpSpPr>
            <a:grpSpLocks/>
          </p:cNvGrpSpPr>
          <p:nvPr/>
        </p:nvGrpSpPr>
        <p:grpSpPr bwMode="auto">
          <a:xfrm>
            <a:off x="1219200" y="2203450"/>
            <a:ext cx="5029200" cy="3741738"/>
            <a:chOff x="1680" y="1048"/>
            <a:chExt cx="3168" cy="2357"/>
          </a:xfrm>
        </p:grpSpPr>
        <p:grpSp>
          <p:nvGrpSpPr>
            <p:cNvPr id="20516" name="Group 41">
              <a:extLst>
                <a:ext uri="{FF2B5EF4-FFF2-40B4-BE49-F238E27FC236}">
                  <a16:creationId xmlns:a16="http://schemas.microsoft.com/office/drawing/2014/main" id="{C5E84941-4C01-C13F-F32B-142F09375044}"/>
                </a:ext>
              </a:extLst>
            </p:cNvPr>
            <p:cNvGrpSpPr>
              <a:grpSpLocks/>
            </p:cNvGrpSpPr>
            <p:nvPr/>
          </p:nvGrpSpPr>
          <p:grpSpPr bwMode="auto">
            <a:xfrm>
              <a:off x="2339" y="1251"/>
              <a:ext cx="2269" cy="2018"/>
              <a:chOff x="1797" y="7155"/>
              <a:chExt cx="6063" cy="4470"/>
            </a:xfrm>
          </p:grpSpPr>
          <p:grpSp>
            <p:nvGrpSpPr>
              <p:cNvPr id="20517" name="Group 42">
                <a:extLst>
                  <a:ext uri="{FF2B5EF4-FFF2-40B4-BE49-F238E27FC236}">
                    <a16:creationId xmlns:a16="http://schemas.microsoft.com/office/drawing/2014/main" id="{93D4D8A2-878E-9A3B-72DF-BDDDA52C7546}"/>
                  </a:ext>
                </a:extLst>
              </p:cNvPr>
              <p:cNvGrpSpPr>
                <a:grpSpLocks/>
              </p:cNvGrpSpPr>
              <p:nvPr/>
            </p:nvGrpSpPr>
            <p:grpSpPr bwMode="auto">
              <a:xfrm>
                <a:off x="1797" y="7155"/>
                <a:ext cx="6063" cy="4470"/>
                <a:chOff x="1797" y="7155"/>
                <a:chExt cx="6063" cy="4470"/>
              </a:xfrm>
            </p:grpSpPr>
            <p:sp>
              <p:nvSpPr>
                <p:cNvPr id="20518" name="Rectangle 43">
                  <a:extLst>
                    <a:ext uri="{FF2B5EF4-FFF2-40B4-BE49-F238E27FC236}">
                      <a16:creationId xmlns:a16="http://schemas.microsoft.com/office/drawing/2014/main" id="{CDAA090C-F2FF-693D-3C6B-4C27F273E4AA}"/>
                    </a:ext>
                  </a:extLst>
                </p:cNvPr>
                <p:cNvSpPr>
                  <a:spLocks noChangeArrowheads="1"/>
                </p:cNvSpPr>
                <p:nvPr/>
              </p:nvSpPr>
              <p:spPr bwMode="auto">
                <a:xfrm>
                  <a:off x="1797" y="7155"/>
                  <a:ext cx="6063" cy="447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cs typeface="Arial" panose="020B0604020202020204" pitchFamily="34" charset="0"/>
                    </a:rPr>
                    <a:t> </a:t>
                  </a:r>
                </a:p>
              </p:txBody>
            </p:sp>
            <p:grpSp>
              <p:nvGrpSpPr>
                <p:cNvPr id="20519" name="Group 44">
                  <a:extLst>
                    <a:ext uri="{FF2B5EF4-FFF2-40B4-BE49-F238E27FC236}">
                      <a16:creationId xmlns:a16="http://schemas.microsoft.com/office/drawing/2014/main" id="{E63E4D75-78F6-4253-F7FB-992B5B996CC2}"/>
                    </a:ext>
                  </a:extLst>
                </p:cNvPr>
                <p:cNvGrpSpPr>
                  <a:grpSpLocks/>
                </p:cNvGrpSpPr>
                <p:nvPr/>
              </p:nvGrpSpPr>
              <p:grpSpPr bwMode="auto">
                <a:xfrm>
                  <a:off x="1797" y="7547"/>
                  <a:ext cx="6063" cy="4078"/>
                  <a:chOff x="1797" y="7547"/>
                  <a:chExt cx="6063" cy="4078"/>
                </a:xfrm>
              </p:grpSpPr>
              <p:sp>
                <p:nvSpPr>
                  <p:cNvPr id="20520" name="Freeform 45">
                    <a:extLst>
                      <a:ext uri="{FF2B5EF4-FFF2-40B4-BE49-F238E27FC236}">
                        <a16:creationId xmlns:a16="http://schemas.microsoft.com/office/drawing/2014/main" id="{F1F779ED-D317-BE74-F3EA-B519913E689F}"/>
                      </a:ext>
                    </a:extLst>
                  </p:cNvPr>
                  <p:cNvSpPr>
                    <a:spLocks/>
                  </p:cNvSpPr>
                  <p:nvPr/>
                </p:nvSpPr>
                <p:spPr bwMode="auto">
                  <a:xfrm>
                    <a:off x="1797" y="8357"/>
                    <a:ext cx="6063" cy="1720"/>
                  </a:xfrm>
                  <a:custGeom>
                    <a:avLst/>
                    <a:gdLst>
                      <a:gd name="T0" fmla="*/ 0 w 6063"/>
                      <a:gd name="T1" fmla="*/ 1720 h 1720"/>
                      <a:gd name="T2" fmla="*/ 1308 w 6063"/>
                      <a:gd name="T3" fmla="*/ 1030 h 1720"/>
                      <a:gd name="T4" fmla="*/ 2898 w 6063"/>
                      <a:gd name="T5" fmla="*/ 355 h 1720"/>
                      <a:gd name="T6" fmla="*/ 4728 w 6063"/>
                      <a:gd name="T7" fmla="*/ 25 h 1720"/>
                      <a:gd name="T8" fmla="*/ 6063 w 6063"/>
                      <a:gd name="T9" fmla="*/ 205 h 1720"/>
                      <a:gd name="T10" fmla="*/ 0 60000 65536"/>
                      <a:gd name="T11" fmla="*/ 0 60000 65536"/>
                      <a:gd name="T12" fmla="*/ 0 60000 65536"/>
                      <a:gd name="T13" fmla="*/ 0 60000 65536"/>
                      <a:gd name="T14" fmla="*/ 0 60000 65536"/>
                      <a:gd name="T15" fmla="*/ 0 w 6063"/>
                      <a:gd name="T16" fmla="*/ 0 h 1720"/>
                      <a:gd name="T17" fmla="*/ 6063 w 6063"/>
                      <a:gd name="T18" fmla="*/ 1720 h 1720"/>
                    </a:gdLst>
                    <a:ahLst/>
                    <a:cxnLst>
                      <a:cxn ang="T10">
                        <a:pos x="T0" y="T1"/>
                      </a:cxn>
                      <a:cxn ang="T11">
                        <a:pos x="T2" y="T3"/>
                      </a:cxn>
                      <a:cxn ang="T12">
                        <a:pos x="T4" y="T5"/>
                      </a:cxn>
                      <a:cxn ang="T13">
                        <a:pos x="T6" y="T7"/>
                      </a:cxn>
                      <a:cxn ang="T14">
                        <a:pos x="T8" y="T9"/>
                      </a:cxn>
                    </a:cxnLst>
                    <a:rect l="T15" t="T16" r="T17" b="T18"/>
                    <a:pathLst>
                      <a:path w="6063" h="1720">
                        <a:moveTo>
                          <a:pt x="0" y="1720"/>
                        </a:moveTo>
                        <a:cubicBezTo>
                          <a:pt x="412" y="1488"/>
                          <a:pt x="825" y="1257"/>
                          <a:pt x="1308" y="1030"/>
                        </a:cubicBezTo>
                        <a:cubicBezTo>
                          <a:pt x="1791" y="803"/>
                          <a:pt x="2328" y="522"/>
                          <a:pt x="2898" y="355"/>
                        </a:cubicBezTo>
                        <a:cubicBezTo>
                          <a:pt x="3468" y="188"/>
                          <a:pt x="4201" y="50"/>
                          <a:pt x="4728" y="25"/>
                        </a:cubicBezTo>
                        <a:cubicBezTo>
                          <a:pt x="5255" y="0"/>
                          <a:pt x="5659" y="102"/>
                          <a:pt x="6063" y="205"/>
                        </a:cubicBezTo>
                      </a:path>
                    </a:pathLst>
                  </a:custGeom>
                  <a:noFill/>
                  <a:ln w="25400">
                    <a:solidFill>
                      <a:srgbClr val="1F497D"/>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521" name="Freeform 46">
                    <a:extLst>
                      <a:ext uri="{FF2B5EF4-FFF2-40B4-BE49-F238E27FC236}">
                        <a16:creationId xmlns:a16="http://schemas.microsoft.com/office/drawing/2014/main" id="{1AA1F05B-BB3F-49D8-1C7B-17C32BFAB451}"/>
                      </a:ext>
                    </a:extLst>
                  </p:cNvPr>
                  <p:cNvSpPr>
                    <a:spLocks/>
                  </p:cNvSpPr>
                  <p:nvPr/>
                </p:nvSpPr>
                <p:spPr bwMode="auto">
                  <a:xfrm>
                    <a:off x="1797" y="7547"/>
                    <a:ext cx="5820" cy="1435"/>
                  </a:xfrm>
                  <a:custGeom>
                    <a:avLst/>
                    <a:gdLst>
                      <a:gd name="T0" fmla="*/ 0 w 5820"/>
                      <a:gd name="T1" fmla="*/ 190 h 1435"/>
                      <a:gd name="T2" fmla="*/ 1710 w 5820"/>
                      <a:gd name="T3" fmla="*/ 25 h 1435"/>
                      <a:gd name="T4" fmla="*/ 3075 w 5820"/>
                      <a:gd name="T5" fmla="*/ 235 h 1435"/>
                      <a:gd name="T6" fmla="*/ 5820 w 5820"/>
                      <a:gd name="T7" fmla="*/ 1435 h 1435"/>
                      <a:gd name="T8" fmla="*/ 0 60000 65536"/>
                      <a:gd name="T9" fmla="*/ 0 60000 65536"/>
                      <a:gd name="T10" fmla="*/ 0 60000 65536"/>
                      <a:gd name="T11" fmla="*/ 0 60000 65536"/>
                      <a:gd name="T12" fmla="*/ 0 w 5820"/>
                      <a:gd name="T13" fmla="*/ 0 h 1435"/>
                      <a:gd name="T14" fmla="*/ 5820 w 5820"/>
                      <a:gd name="T15" fmla="*/ 1435 h 1435"/>
                    </a:gdLst>
                    <a:ahLst/>
                    <a:cxnLst>
                      <a:cxn ang="T8">
                        <a:pos x="T0" y="T1"/>
                      </a:cxn>
                      <a:cxn ang="T9">
                        <a:pos x="T2" y="T3"/>
                      </a:cxn>
                      <a:cxn ang="T10">
                        <a:pos x="T4" y="T5"/>
                      </a:cxn>
                      <a:cxn ang="T11">
                        <a:pos x="T6" y="T7"/>
                      </a:cxn>
                    </a:cxnLst>
                    <a:rect l="T12" t="T13" r="T14" b="T15"/>
                    <a:pathLst>
                      <a:path w="5820" h="1435">
                        <a:moveTo>
                          <a:pt x="0" y="190"/>
                        </a:moveTo>
                        <a:cubicBezTo>
                          <a:pt x="599" y="104"/>
                          <a:pt x="1198" y="18"/>
                          <a:pt x="1710" y="25"/>
                        </a:cubicBezTo>
                        <a:cubicBezTo>
                          <a:pt x="2222" y="32"/>
                          <a:pt x="2390" y="0"/>
                          <a:pt x="3075" y="235"/>
                        </a:cubicBezTo>
                        <a:cubicBezTo>
                          <a:pt x="3760" y="470"/>
                          <a:pt x="5363" y="1235"/>
                          <a:pt x="5820" y="1435"/>
                        </a:cubicBezTo>
                      </a:path>
                    </a:pathLst>
                  </a:custGeom>
                  <a:noFill/>
                  <a:ln w="25400">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522" name="Freeform 47">
                    <a:extLst>
                      <a:ext uri="{FF2B5EF4-FFF2-40B4-BE49-F238E27FC236}">
                        <a16:creationId xmlns:a16="http://schemas.microsoft.com/office/drawing/2014/main" id="{19AE33E5-8331-4A7F-D52B-5DA2067D2B9D}"/>
                      </a:ext>
                    </a:extLst>
                  </p:cNvPr>
                  <p:cNvSpPr>
                    <a:spLocks/>
                  </p:cNvSpPr>
                  <p:nvPr/>
                </p:nvSpPr>
                <p:spPr bwMode="auto">
                  <a:xfrm>
                    <a:off x="1797" y="8837"/>
                    <a:ext cx="5973" cy="2788"/>
                  </a:xfrm>
                  <a:custGeom>
                    <a:avLst/>
                    <a:gdLst>
                      <a:gd name="T0" fmla="*/ 0 w 5973"/>
                      <a:gd name="T1" fmla="*/ 2788 h 2788"/>
                      <a:gd name="T2" fmla="*/ 453 w 5973"/>
                      <a:gd name="T3" fmla="*/ 1993 h 2788"/>
                      <a:gd name="T4" fmla="*/ 1128 w 5973"/>
                      <a:gd name="T5" fmla="*/ 1168 h 2788"/>
                      <a:gd name="T6" fmla="*/ 2103 w 5973"/>
                      <a:gd name="T7" fmla="*/ 493 h 2788"/>
                      <a:gd name="T8" fmla="*/ 3438 w 5973"/>
                      <a:gd name="T9" fmla="*/ 58 h 2788"/>
                      <a:gd name="T10" fmla="*/ 4563 w 5973"/>
                      <a:gd name="T11" fmla="*/ 145 h 2788"/>
                      <a:gd name="T12" fmla="*/ 5508 w 5973"/>
                      <a:gd name="T13" fmla="*/ 433 h 2788"/>
                      <a:gd name="T14" fmla="*/ 5973 w 5973"/>
                      <a:gd name="T15" fmla="*/ 613 h 2788"/>
                      <a:gd name="T16" fmla="*/ 0 60000 65536"/>
                      <a:gd name="T17" fmla="*/ 0 60000 65536"/>
                      <a:gd name="T18" fmla="*/ 0 60000 65536"/>
                      <a:gd name="T19" fmla="*/ 0 60000 65536"/>
                      <a:gd name="T20" fmla="*/ 0 60000 65536"/>
                      <a:gd name="T21" fmla="*/ 0 60000 65536"/>
                      <a:gd name="T22" fmla="*/ 0 60000 65536"/>
                      <a:gd name="T23" fmla="*/ 0 60000 65536"/>
                      <a:gd name="T24" fmla="*/ 0 w 5973"/>
                      <a:gd name="T25" fmla="*/ 0 h 2788"/>
                      <a:gd name="T26" fmla="*/ 5973 w 5973"/>
                      <a:gd name="T27" fmla="*/ 2788 h 27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73" h="2788">
                        <a:moveTo>
                          <a:pt x="0" y="2788"/>
                        </a:moveTo>
                        <a:cubicBezTo>
                          <a:pt x="132" y="2525"/>
                          <a:pt x="265" y="2263"/>
                          <a:pt x="453" y="1993"/>
                        </a:cubicBezTo>
                        <a:cubicBezTo>
                          <a:pt x="641" y="1723"/>
                          <a:pt x="853" y="1418"/>
                          <a:pt x="1128" y="1168"/>
                        </a:cubicBezTo>
                        <a:cubicBezTo>
                          <a:pt x="1403" y="918"/>
                          <a:pt x="1718" y="678"/>
                          <a:pt x="2103" y="493"/>
                        </a:cubicBezTo>
                        <a:cubicBezTo>
                          <a:pt x="2488" y="308"/>
                          <a:pt x="3028" y="116"/>
                          <a:pt x="3438" y="58"/>
                        </a:cubicBezTo>
                        <a:cubicBezTo>
                          <a:pt x="3848" y="0"/>
                          <a:pt x="4218" y="83"/>
                          <a:pt x="4563" y="145"/>
                        </a:cubicBezTo>
                        <a:cubicBezTo>
                          <a:pt x="4908" y="207"/>
                          <a:pt x="5273" y="355"/>
                          <a:pt x="5508" y="433"/>
                        </a:cubicBezTo>
                        <a:cubicBezTo>
                          <a:pt x="5743" y="511"/>
                          <a:pt x="5858" y="562"/>
                          <a:pt x="5973" y="613"/>
                        </a:cubicBezTo>
                      </a:path>
                    </a:pathLst>
                  </a:cu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523" name="Freeform 48">
                    <a:extLst>
                      <a:ext uri="{FF2B5EF4-FFF2-40B4-BE49-F238E27FC236}">
                        <a16:creationId xmlns:a16="http://schemas.microsoft.com/office/drawing/2014/main" id="{2398625A-A790-2F96-9D58-491C87C3B4D5}"/>
                      </a:ext>
                    </a:extLst>
                  </p:cNvPr>
                  <p:cNvSpPr>
                    <a:spLocks/>
                  </p:cNvSpPr>
                  <p:nvPr/>
                </p:nvSpPr>
                <p:spPr bwMode="auto">
                  <a:xfrm>
                    <a:off x="4422" y="9645"/>
                    <a:ext cx="1890" cy="1470"/>
                  </a:xfrm>
                  <a:custGeom>
                    <a:avLst/>
                    <a:gdLst>
                      <a:gd name="T0" fmla="*/ 0 w 1890"/>
                      <a:gd name="T1" fmla="*/ 0 h 1470"/>
                      <a:gd name="T2" fmla="*/ 375 w 1890"/>
                      <a:gd name="T3" fmla="*/ 90 h 1470"/>
                      <a:gd name="T4" fmla="*/ 930 w 1890"/>
                      <a:gd name="T5" fmla="*/ 360 h 1470"/>
                      <a:gd name="T6" fmla="*/ 1515 w 1890"/>
                      <a:gd name="T7" fmla="*/ 930 h 1470"/>
                      <a:gd name="T8" fmla="*/ 1890 w 1890"/>
                      <a:gd name="T9" fmla="*/ 1470 h 1470"/>
                      <a:gd name="T10" fmla="*/ 0 60000 65536"/>
                      <a:gd name="T11" fmla="*/ 0 60000 65536"/>
                      <a:gd name="T12" fmla="*/ 0 60000 65536"/>
                      <a:gd name="T13" fmla="*/ 0 60000 65536"/>
                      <a:gd name="T14" fmla="*/ 0 60000 65536"/>
                      <a:gd name="T15" fmla="*/ 0 w 1890"/>
                      <a:gd name="T16" fmla="*/ 0 h 1470"/>
                      <a:gd name="T17" fmla="*/ 1890 w 1890"/>
                      <a:gd name="T18" fmla="*/ 1470 h 1470"/>
                    </a:gdLst>
                    <a:ahLst/>
                    <a:cxnLst>
                      <a:cxn ang="T10">
                        <a:pos x="T0" y="T1"/>
                      </a:cxn>
                      <a:cxn ang="T11">
                        <a:pos x="T2" y="T3"/>
                      </a:cxn>
                      <a:cxn ang="T12">
                        <a:pos x="T4" y="T5"/>
                      </a:cxn>
                      <a:cxn ang="T13">
                        <a:pos x="T6" y="T7"/>
                      </a:cxn>
                      <a:cxn ang="T14">
                        <a:pos x="T8" y="T9"/>
                      </a:cxn>
                    </a:cxnLst>
                    <a:rect l="T15" t="T16" r="T17" b="T18"/>
                    <a:pathLst>
                      <a:path w="1890" h="1470">
                        <a:moveTo>
                          <a:pt x="0" y="0"/>
                        </a:moveTo>
                        <a:cubicBezTo>
                          <a:pt x="110" y="15"/>
                          <a:pt x="220" y="30"/>
                          <a:pt x="375" y="90"/>
                        </a:cubicBezTo>
                        <a:cubicBezTo>
                          <a:pt x="530" y="150"/>
                          <a:pt x="740" y="220"/>
                          <a:pt x="930" y="360"/>
                        </a:cubicBezTo>
                        <a:cubicBezTo>
                          <a:pt x="1120" y="500"/>
                          <a:pt x="1355" y="745"/>
                          <a:pt x="1515" y="930"/>
                        </a:cubicBezTo>
                        <a:cubicBezTo>
                          <a:pt x="1675" y="1115"/>
                          <a:pt x="1828" y="1380"/>
                          <a:pt x="1890" y="1470"/>
                        </a:cubicBezTo>
                      </a:path>
                    </a:pathLst>
                  </a:custGeom>
                  <a:noFill/>
                  <a:ln w="25400">
                    <a:solidFill>
                      <a:srgbClr val="CC66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grpSp>
          <p:sp>
            <p:nvSpPr>
              <p:cNvPr id="20524" name="Text Box 49">
                <a:extLst>
                  <a:ext uri="{FF2B5EF4-FFF2-40B4-BE49-F238E27FC236}">
                    <a16:creationId xmlns:a16="http://schemas.microsoft.com/office/drawing/2014/main" id="{12DEEF75-22CD-C1F1-8D5E-601C123B525C}"/>
                  </a:ext>
                </a:extLst>
              </p:cNvPr>
              <p:cNvSpPr txBox="1">
                <a:spLocks noChangeArrowheads="1"/>
              </p:cNvSpPr>
              <p:nvPr/>
            </p:nvSpPr>
            <p:spPr bwMode="auto">
              <a:xfrm>
                <a:off x="4830" y="7380"/>
                <a:ext cx="4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C00000"/>
                    </a:solidFill>
                    <a:cs typeface="Arial" panose="020B0604020202020204" pitchFamily="34" charset="0"/>
                  </a:rPr>
                  <a:t>H</a:t>
                </a:r>
                <a:endParaRPr lang="en-US" altLang="en-US">
                  <a:cs typeface="Arial" panose="020B0604020202020204" pitchFamily="34" charset="0"/>
                </a:endParaRPr>
              </a:p>
            </p:txBody>
          </p:sp>
          <p:sp>
            <p:nvSpPr>
              <p:cNvPr id="20525" name="Text Box 50">
                <a:extLst>
                  <a:ext uri="{FF2B5EF4-FFF2-40B4-BE49-F238E27FC236}">
                    <a16:creationId xmlns:a16="http://schemas.microsoft.com/office/drawing/2014/main" id="{A1F02C86-ACB0-BC66-7D9B-3F90B7B7CD5B}"/>
                  </a:ext>
                </a:extLst>
              </p:cNvPr>
              <p:cNvSpPr txBox="1">
                <a:spLocks noChangeArrowheads="1"/>
              </p:cNvSpPr>
              <p:nvPr/>
            </p:nvSpPr>
            <p:spPr bwMode="auto">
              <a:xfrm>
                <a:off x="5160" y="8757"/>
                <a:ext cx="510"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00B050"/>
                    </a:solidFill>
                    <a:cs typeface="Arial" panose="020B0604020202020204" pitchFamily="34" charset="0"/>
                    <a:sym typeface="Symbol" panose="05050102010706020507" pitchFamily="18" charset="2"/>
                  </a:rPr>
                  <a:t></a:t>
                </a:r>
                <a:endParaRPr lang="en-US" altLang="en-US">
                  <a:cs typeface="Arial" panose="020B0604020202020204" pitchFamily="34" charset="0"/>
                  <a:sym typeface="Symbol" panose="05050102010706020507" pitchFamily="18" charset="2"/>
                </a:endParaRPr>
              </a:p>
            </p:txBody>
          </p:sp>
          <p:sp>
            <p:nvSpPr>
              <p:cNvPr id="20526" name="Text Box 51">
                <a:extLst>
                  <a:ext uri="{FF2B5EF4-FFF2-40B4-BE49-F238E27FC236}">
                    <a16:creationId xmlns:a16="http://schemas.microsoft.com/office/drawing/2014/main" id="{8CE5ECFA-FC93-E4DB-2DBE-86961E37593B}"/>
                  </a:ext>
                </a:extLst>
              </p:cNvPr>
              <p:cNvSpPr txBox="1">
                <a:spLocks noChangeArrowheads="1"/>
              </p:cNvSpPr>
              <p:nvPr/>
            </p:nvSpPr>
            <p:spPr bwMode="auto">
              <a:xfrm>
                <a:off x="3093" y="8670"/>
                <a:ext cx="510"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1F497D"/>
                    </a:solidFill>
                    <a:cs typeface="Arial" panose="020B0604020202020204" pitchFamily="34" charset="0"/>
                  </a:rPr>
                  <a:t>P</a:t>
                </a:r>
                <a:endParaRPr lang="en-US" altLang="en-US">
                  <a:cs typeface="Arial" panose="020B0604020202020204" pitchFamily="34" charset="0"/>
                </a:endParaRPr>
              </a:p>
            </p:txBody>
          </p:sp>
          <p:sp>
            <p:nvSpPr>
              <p:cNvPr id="20527" name="Text Box 52">
                <a:extLst>
                  <a:ext uri="{FF2B5EF4-FFF2-40B4-BE49-F238E27FC236}">
                    <a16:creationId xmlns:a16="http://schemas.microsoft.com/office/drawing/2014/main" id="{D64636AE-901A-F7B3-C008-F2E55FF7B313}"/>
                  </a:ext>
                </a:extLst>
              </p:cNvPr>
              <p:cNvSpPr txBox="1">
                <a:spLocks noChangeArrowheads="1"/>
              </p:cNvSpPr>
              <p:nvPr/>
            </p:nvSpPr>
            <p:spPr bwMode="auto">
              <a:xfrm>
                <a:off x="4800" y="9913"/>
                <a:ext cx="1380"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984806"/>
                    </a:solidFill>
                    <a:cs typeface="Arial" panose="020B0604020202020204" pitchFamily="34" charset="0"/>
                  </a:rPr>
                  <a:t>H</a:t>
                </a:r>
                <a:r>
                  <a:rPr lang="en-US" altLang="en-US" b="1" baseline="-25000">
                    <a:solidFill>
                      <a:srgbClr val="984806"/>
                    </a:solidFill>
                    <a:cs typeface="Arial" panose="020B0604020202020204" pitchFamily="34" charset="0"/>
                  </a:rPr>
                  <a:t>CK</a:t>
                </a:r>
                <a:endParaRPr lang="en-US" altLang="en-US">
                  <a:cs typeface="Arial" panose="020B0604020202020204" pitchFamily="34" charset="0"/>
                </a:endParaRPr>
              </a:p>
            </p:txBody>
          </p:sp>
        </p:grpSp>
        <p:sp>
          <p:nvSpPr>
            <p:cNvPr id="20528" name="Text Box 43">
              <a:extLst>
                <a:ext uri="{FF2B5EF4-FFF2-40B4-BE49-F238E27FC236}">
                  <a16:creationId xmlns:a16="http://schemas.microsoft.com/office/drawing/2014/main" id="{B56A80FC-07B8-1101-15B2-3D1739214319}"/>
                </a:ext>
              </a:extLst>
            </p:cNvPr>
            <p:cNvSpPr txBox="1">
              <a:spLocks noChangeArrowheads="1"/>
            </p:cNvSpPr>
            <p:nvPr/>
          </p:nvSpPr>
          <p:spPr bwMode="auto">
            <a:xfrm>
              <a:off x="1680" y="1296"/>
              <a:ext cx="490" cy="1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en-US" altLang="en-US" sz="1200" b="1">
                  <a:cs typeface="Arial" panose="020B0604020202020204" pitchFamily="34" charset="0"/>
                </a:rPr>
                <a:t>N(kW)</a:t>
              </a:r>
            </a:p>
          </p:txBody>
        </p:sp>
        <p:sp>
          <p:nvSpPr>
            <p:cNvPr id="20529" name="Text Box 49">
              <a:extLst>
                <a:ext uri="{FF2B5EF4-FFF2-40B4-BE49-F238E27FC236}">
                  <a16:creationId xmlns:a16="http://schemas.microsoft.com/office/drawing/2014/main" id="{30D90B52-8790-06E6-7823-3B2F189DCA15}"/>
                </a:ext>
              </a:extLst>
            </p:cNvPr>
            <p:cNvSpPr txBox="1">
              <a:spLocks noChangeArrowheads="1"/>
            </p:cNvSpPr>
            <p:nvPr/>
          </p:nvSpPr>
          <p:spPr bwMode="auto">
            <a:xfrm>
              <a:off x="2927" y="1048"/>
              <a:ext cx="12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SG" altLang="en-US">
                <a:latin typeface="Arial" panose="020B0604020202020204" pitchFamily="34" charset="0"/>
                <a:cs typeface="Arial" panose="020B0604020202020204" pitchFamily="34" charset="0"/>
              </a:endParaRPr>
            </a:p>
          </p:txBody>
        </p:sp>
        <p:sp>
          <p:nvSpPr>
            <p:cNvPr id="20530" name="Rectangle 50">
              <a:extLst>
                <a:ext uri="{FF2B5EF4-FFF2-40B4-BE49-F238E27FC236}">
                  <a16:creationId xmlns:a16="http://schemas.microsoft.com/office/drawing/2014/main" id="{0A0343D1-5361-B6D6-7C59-4D5591F096F1}"/>
                </a:ext>
              </a:extLst>
            </p:cNvPr>
            <p:cNvSpPr>
              <a:spLocks noChangeArrowheads="1"/>
            </p:cNvSpPr>
            <p:nvPr/>
          </p:nvSpPr>
          <p:spPr bwMode="auto">
            <a:xfrm>
              <a:off x="3208" y="2256"/>
              <a:ext cx="912" cy="81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20531" name="Text Box 51">
              <a:extLst>
                <a:ext uri="{FF2B5EF4-FFF2-40B4-BE49-F238E27FC236}">
                  <a16:creationId xmlns:a16="http://schemas.microsoft.com/office/drawing/2014/main" id="{18AC6348-6A4F-D52B-6BDA-B2BFB98A1929}"/>
                </a:ext>
              </a:extLst>
            </p:cNvPr>
            <p:cNvSpPr txBox="1">
              <a:spLocks noChangeArrowheads="1"/>
            </p:cNvSpPr>
            <p:nvPr/>
          </p:nvSpPr>
          <p:spPr bwMode="auto">
            <a:xfrm>
              <a:off x="2794" y="1920"/>
              <a:ext cx="192"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0099"/>
                  </a:solidFill>
                  <a:latin typeface="Arial" panose="020B0604020202020204" pitchFamily="34" charset="0"/>
                  <a:cs typeface="Arial" panose="020B0604020202020204" pitchFamily="34" charset="0"/>
                </a:rPr>
                <a:t>N</a:t>
              </a:r>
              <a:endParaRPr lang="en-SG" altLang="en-US" sz="1600" b="1">
                <a:solidFill>
                  <a:srgbClr val="000099"/>
                </a:solidFill>
                <a:latin typeface="Arial" panose="020B0604020202020204" pitchFamily="34" charset="0"/>
                <a:cs typeface="Arial" panose="020B0604020202020204" pitchFamily="34" charset="0"/>
              </a:endParaRPr>
            </a:p>
          </p:txBody>
        </p:sp>
        <p:sp>
          <p:nvSpPr>
            <p:cNvPr id="20532" name="Text Box 52">
              <a:extLst>
                <a:ext uri="{FF2B5EF4-FFF2-40B4-BE49-F238E27FC236}">
                  <a16:creationId xmlns:a16="http://schemas.microsoft.com/office/drawing/2014/main" id="{817F7CBC-829E-B17B-BF73-E02C523C2804}"/>
                </a:ext>
              </a:extLst>
            </p:cNvPr>
            <p:cNvSpPr txBox="1">
              <a:spLocks noChangeArrowheads="1"/>
            </p:cNvSpPr>
            <p:nvPr/>
          </p:nvSpPr>
          <p:spPr bwMode="auto">
            <a:xfrm>
              <a:off x="2382" y="1281"/>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solidFill>
                    <a:srgbClr val="FF3300"/>
                  </a:solidFill>
                  <a:latin typeface="Arial" panose="020B0604020202020204" pitchFamily="34" charset="0"/>
                  <a:cs typeface="Arial" panose="020B0604020202020204" pitchFamily="34" charset="0"/>
                </a:rPr>
                <a:t>(n)</a:t>
              </a:r>
            </a:p>
          </p:txBody>
        </p:sp>
        <p:sp>
          <p:nvSpPr>
            <p:cNvPr id="20533" name="Rectangle 53">
              <a:extLst>
                <a:ext uri="{FF2B5EF4-FFF2-40B4-BE49-F238E27FC236}">
                  <a16:creationId xmlns:a16="http://schemas.microsoft.com/office/drawing/2014/main" id="{20BE19A2-267D-1F89-6C19-03F8FB8AF61F}"/>
                </a:ext>
              </a:extLst>
            </p:cNvPr>
            <p:cNvSpPr>
              <a:spLocks noChangeArrowheads="1"/>
            </p:cNvSpPr>
            <p:nvPr/>
          </p:nvSpPr>
          <p:spPr bwMode="auto">
            <a:xfrm>
              <a:off x="2255" y="326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20534" name="Rectangle 54">
              <a:extLst>
                <a:ext uri="{FF2B5EF4-FFF2-40B4-BE49-F238E27FC236}">
                  <a16:creationId xmlns:a16="http://schemas.microsoft.com/office/drawing/2014/main" id="{8A3F2AEB-1C8B-C34E-44AC-E39025B51727}"/>
                </a:ext>
              </a:extLst>
            </p:cNvPr>
            <p:cNvSpPr>
              <a:spLocks noChangeArrowheads="1"/>
            </p:cNvSpPr>
            <p:nvPr/>
          </p:nvSpPr>
          <p:spPr bwMode="auto">
            <a:xfrm>
              <a:off x="1895" y="292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20535" name="Rectangle 55">
              <a:extLst>
                <a:ext uri="{FF2B5EF4-FFF2-40B4-BE49-F238E27FC236}">
                  <a16:creationId xmlns:a16="http://schemas.microsoft.com/office/drawing/2014/main" id="{80168F78-5E86-70C4-BD29-76F41A41D74C}"/>
                </a:ext>
              </a:extLst>
            </p:cNvPr>
            <p:cNvSpPr>
              <a:spLocks noChangeArrowheads="1"/>
            </p:cNvSpPr>
            <p:nvPr/>
          </p:nvSpPr>
          <p:spPr bwMode="auto">
            <a:xfrm>
              <a:off x="2041" y="1829"/>
              <a:ext cx="2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h (%)</a:t>
              </a:r>
              <a:endParaRPr lang="en-US" altLang="en-US">
                <a:latin typeface="Arial" panose="020B0604020202020204" pitchFamily="34" charset="0"/>
                <a:cs typeface="Arial" panose="020B0604020202020204" pitchFamily="34" charset="0"/>
              </a:endParaRPr>
            </a:p>
          </p:txBody>
        </p:sp>
        <p:sp>
          <p:nvSpPr>
            <p:cNvPr id="20536" name="Rectangle 56">
              <a:extLst>
                <a:ext uri="{FF2B5EF4-FFF2-40B4-BE49-F238E27FC236}">
                  <a16:creationId xmlns:a16="http://schemas.microsoft.com/office/drawing/2014/main" id="{5C2831A5-E5E8-2D6F-A6E8-FD80A86037E4}"/>
                </a:ext>
              </a:extLst>
            </p:cNvPr>
            <p:cNvSpPr>
              <a:spLocks noChangeArrowheads="1"/>
            </p:cNvSpPr>
            <p:nvPr/>
          </p:nvSpPr>
          <p:spPr bwMode="auto">
            <a:xfrm>
              <a:off x="2165" y="1104"/>
              <a:ext cx="30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b="1">
                  <a:latin typeface="Arial" panose="020B0604020202020204" pitchFamily="34" charset="0"/>
                  <a:cs typeface="Arial" panose="020B0604020202020204" pitchFamily="34" charset="0"/>
                  <a:sym typeface="Symbol" panose="05050102010706020507" pitchFamily="18" charset="2"/>
                </a:rPr>
                <a:t>p(Pa)</a:t>
              </a:r>
            </a:p>
          </p:txBody>
        </p:sp>
        <p:sp>
          <p:nvSpPr>
            <p:cNvPr id="20537" name="Rectangle 57">
              <a:extLst>
                <a:ext uri="{FF2B5EF4-FFF2-40B4-BE49-F238E27FC236}">
                  <a16:creationId xmlns:a16="http://schemas.microsoft.com/office/drawing/2014/main" id="{6E74AB5A-1230-3508-B973-56BC67D5BE24}"/>
                </a:ext>
              </a:extLst>
            </p:cNvPr>
            <p:cNvSpPr>
              <a:spLocks noChangeArrowheads="1"/>
            </p:cNvSpPr>
            <p:nvPr/>
          </p:nvSpPr>
          <p:spPr bwMode="auto">
            <a:xfrm>
              <a:off x="4464" y="3279"/>
              <a:ext cx="82"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Q</a:t>
              </a:r>
              <a:endParaRPr lang="en-US" altLang="en-US">
                <a:latin typeface="Arial" panose="020B0604020202020204" pitchFamily="34" charset="0"/>
                <a:cs typeface="Arial" panose="020B0604020202020204" pitchFamily="34" charset="0"/>
              </a:endParaRPr>
            </a:p>
          </p:txBody>
        </p:sp>
        <p:sp>
          <p:nvSpPr>
            <p:cNvPr id="20538" name="Rectangle 58">
              <a:extLst>
                <a:ext uri="{FF2B5EF4-FFF2-40B4-BE49-F238E27FC236}">
                  <a16:creationId xmlns:a16="http://schemas.microsoft.com/office/drawing/2014/main" id="{4641C21A-D950-F0BC-2E1A-D3B0B32C405E}"/>
                </a:ext>
              </a:extLst>
            </p:cNvPr>
            <p:cNvSpPr>
              <a:spLocks noChangeArrowheads="1"/>
            </p:cNvSpPr>
            <p:nvPr/>
          </p:nvSpPr>
          <p:spPr bwMode="auto">
            <a:xfrm>
              <a:off x="4540" y="3264"/>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20539" name="Rectangle 59">
              <a:extLst>
                <a:ext uri="{FF2B5EF4-FFF2-40B4-BE49-F238E27FC236}">
                  <a16:creationId xmlns:a16="http://schemas.microsoft.com/office/drawing/2014/main" id="{13F40216-FE63-B610-C7C2-87C820D9D2D2}"/>
                </a:ext>
              </a:extLst>
            </p:cNvPr>
            <p:cNvSpPr>
              <a:spLocks noChangeArrowheads="1"/>
            </p:cNvSpPr>
            <p:nvPr/>
          </p:nvSpPr>
          <p:spPr bwMode="auto">
            <a:xfrm>
              <a:off x="4584" y="3279"/>
              <a:ext cx="24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m3/s</a:t>
              </a:r>
              <a:endParaRPr lang="en-US" altLang="en-US">
                <a:latin typeface="Arial" panose="020B0604020202020204" pitchFamily="34" charset="0"/>
                <a:cs typeface="Arial" panose="020B0604020202020204" pitchFamily="34" charset="0"/>
              </a:endParaRPr>
            </a:p>
          </p:txBody>
        </p:sp>
        <p:sp>
          <p:nvSpPr>
            <p:cNvPr id="20540" name="Rectangle 60">
              <a:extLst>
                <a:ext uri="{FF2B5EF4-FFF2-40B4-BE49-F238E27FC236}">
                  <a16:creationId xmlns:a16="http://schemas.microsoft.com/office/drawing/2014/main" id="{4D0DD1CB-A487-6E7F-4A26-21717D0EC67A}"/>
                </a:ext>
              </a:extLst>
            </p:cNvPr>
            <p:cNvSpPr>
              <a:spLocks noChangeArrowheads="1"/>
            </p:cNvSpPr>
            <p:nvPr/>
          </p:nvSpPr>
          <p:spPr bwMode="auto">
            <a:xfrm>
              <a:off x="4811" y="3264"/>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20541" name="Line 61">
              <a:extLst>
                <a:ext uri="{FF2B5EF4-FFF2-40B4-BE49-F238E27FC236}">
                  <a16:creationId xmlns:a16="http://schemas.microsoft.com/office/drawing/2014/main" id="{224B8692-1374-7A10-850C-0A5079A562EA}"/>
                </a:ext>
              </a:extLst>
            </p:cNvPr>
            <p:cNvSpPr>
              <a:spLocks noChangeShapeType="1"/>
            </p:cNvSpPr>
            <p:nvPr/>
          </p:nvSpPr>
          <p:spPr bwMode="auto">
            <a:xfrm>
              <a:off x="1984" y="1448"/>
              <a:ext cx="1" cy="15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2" name="Line 62">
              <a:extLst>
                <a:ext uri="{FF2B5EF4-FFF2-40B4-BE49-F238E27FC236}">
                  <a16:creationId xmlns:a16="http://schemas.microsoft.com/office/drawing/2014/main" id="{43C480C3-5C6B-DE0F-7B68-8122E673AE88}"/>
                </a:ext>
              </a:extLst>
            </p:cNvPr>
            <p:cNvSpPr>
              <a:spLocks noChangeShapeType="1"/>
            </p:cNvSpPr>
            <p:nvPr/>
          </p:nvSpPr>
          <p:spPr bwMode="auto">
            <a:xfrm>
              <a:off x="2153" y="2035"/>
              <a:ext cx="1" cy="12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3" name="Line 63">
              <a:extLst>
                <a:ext uri="{FF2B5EF4-FFF2-40B4-BE49-F238E27FC236}">
                  <a16:creationId xmlns:a16="http://schemas.microsoft.com/office/drawing/2014/main" id="{136DD823-9A2B-BD0A-0FF1-D0DF8563DDE2}"/>
                </a:ext>
              </a:extLst>
            </p:cNvPr>
            <p:cNvSpPr>
              <a:spLocks noChangeShapeType="1"/>
            </p:cNvSpPr>
            <p:nvPr/>
          </p:nvSpPr>
          <p:spPr bwMode="auto">
            <a:xfrm>
              <a:off x="2153" y="2035"/>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4" name="Line 64">
              <a:extLst>
                <a:ext uri="{FF2B5EF4-FFF2-40B4-BE49-F238E27FC236}">
                  <a16:creationId xmlns:a16="http://schemas.microsoft.com/office/drawing/2014/main" id="{B71AE8DC-FF8A-570A-8DDE-88F984171FAA}"/>
                </a:ext>
              </a:extLst>
            </p:cNvPr>
            <p:cNvSpPr>
              <a:spLocks noChangeShapeType="1"/>
            </p:cNvSpPr>
            <p:nvPr/>
          </p:nvSpPr>
          <p:spPr bwMode="auto">
            <a:xfrm>
              <a:off x="1972" y="1448"/>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5" name="Line 65">
              <a:extLst>
                <a:ext uri="{FF2B5EF4-FFF2-40B4-BE49-F238E27FC236}">
                  <a16:creationId xmlns:a16="http://schemas.microsoft.com/office/drawing/2014/main" id="{862D02AB-D501-BC09-6FD7-D2EDC84A593D}"/>
                </a:ext>
              </a:extLst>
            </p:cNvPr>
            <p:cNvSpPr>
              <a:spLocks noChangeShapeType="1"/>
            </p:cNvSpPr>
            <p:nvPr/>
          </p:nvSpPr>
          <p:spPr bwMode="auto">
            <a:xfrm>
              <a:off x="2331" y="186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6" name="Line 66">
              <a:extLst>
                <a:ext uri="{FF2B5EF4-FFF2-40B4-BE49-F238E27FC236}">
                  <a16:creationId xmlns:a16="http://schemas.microsoft.com/office/drawing/2014/main" id="{A0680B62-662E-8332-9C27-61FAD1068F4A}"/>
                </a:ext>
              </a:extLst>
            </p:cNvPr>
            <p:cNvSpPr>
              <a:spLocks noChangeShapeType="1"/>
            </p:cNvSpPr>
            <p:nvPr/>
          </p:nvSpPr>
          <p:spPr bwMode="auto">
            <a:xfrm>
              <a:off x="2328" y="201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7" name="Line 67">
              <a:extLst>
                <a:ext uri="{FF2B5EF4-FFF2-40B4-BE49-F238E27FC236}">
                  <a16:creationId xmlns:a16="http://schemas.microsoft.com/office/drawing/2014/main" id="{F9493A25-BBCB-9255-FE67-FDD8C0CEB87F}"/>
                </a:ext>
              </a:extLst>
            </p:cNvPr>
            <p:cNvSpPr>
              <a:spLocks noChangeShapeType="1"/>
            </p:cNvSpPr>
            <p:nvPr/>
          </p:nvSpPr>
          <p:spPr bwMode="auto">
            <a:xfrm>
              <a:off x="2328" y="2159"/>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8" name="Line 68">
              <a:extLst>
                <a:ext uri="{FF2B5EF4-FFF2-40B4-BE49-F238E27FC236}">
                  <a16:creationId xmlns:a16="http://schemas.microsoft.com/office/drawing/2014/main" id="{50925F82-0CC3-727C-3B05-4D83A6474469}"/>
                </a:ext>
              </a:extLst>
            </p:cNvPr>
            <p:cNvSpPr>
              <a:spLocks noChangeShapeType="1"/>
            </p:cNvSpPr>
            <p:nvPr/>
          </p:nvSpPr>
          <p:spPr bwMode="auto">
            <a:xfrm>
              <a:off x="2331" y="170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9" name="Line 69">
              <a:extLst>
                <a:ext uri="{FF2B5EF4-FFF2-40B4-BE49-F238E27FC236}">
                  <a16:creationId xmlns:a16="http://schemas.microsoft.com/office/drawing/2014/main" id="{8730219E-84D5-4C8F-5166-680AD5FFF3F6}"/>
                </a:ext>
              </a:extLst>
            </p:cNvPr>
            <p:cNvSpPr>
              <a:spLocks noChangeShapeType="1"/>
            </p:cNvSpPr>
            <p:nvPr/>
          </p:nvSpPr>
          <p:spPr bwMode="auto">
            <a:xfrm>
              <a:off x="2331" y="154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0" name="Line 70">
              <a:extLst>
                <a:ext uri="{FF2B5EF4-FFF2-40B4-BE49-F238E27FC236}">
                  <a16:creationId xmlns:a16="http://schemas.microsoft.com/office/drawing/2014/main" id="{3C29C56B-7CEF-B264-C2F7-CA4800D4B853}"/>
                </a:ext>
              </a:extLst>
            </p:cNvPr>
            <p:cNvSpPr>
              <a:spLocks noChangeShapeType="1"/>
            </p:cNvSpPr>
            <p:nvPr/>
          </p:nvSpPr>
          <p:spPr bwMode="auto">
            <a:xfrm>
              <a:off x="2328" y="137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1" name="Line 71">
              <a:extLst>
                <a:ext uri="{FF2B5EF4-FFF2-40B4-BE49-F238E27FC236}">
                  <a16:creationId xmlns:a16="http://schemas.microsoft.com/office/drawing/2014/main" id="{B96D07DE-22A5-0802-A1DC-DC4E75EC7AC1}"/>
                </a:ext>
              </a:extLst>
            </p:cNvPr>
            <p:cNvSpPr>
              <a:spLocks noChangeShapeType="1"/>
            </p:cNvSpPr>
            <p:nvPr/>
          </p:nvSpPr>
          <p:spPr bwMode="auto">
            <a:xfrm>
              <a:off x="1975" y="208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2" name="Line 72">
              <a:extLst>
                <a:ext uri="{FF2B5EF4-FFF2-40B4-BE49-F238E27FC236}">
                  <a16:creationId xmlns:a16="http://schemas.microsoft.com/office/drawing/2014/main" id="{6A5D630B-DD9F-B742-D10D-B81F87B7FF5A}"/>
                </a:ext>
              </a:extLst>
            </p:cNvPr>
            <p:cNvSpPr>
              <a:spLocks noChangeShapeType="1"/>
            </p:cNvSpPr>
            <p:nvPr/>
          </p:nvSpPr>
          <p:spPr bwMode="auto">
            <a:xfrm>
              <a:off x="1972" y="2237"/>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3" name="Line 73">
              <a:extLst>
                <a:ext uri="{FF2B5EF4-FFF2-40B4-BE49-F238E27FC236}">
                  <a16:creationId xmlns:a16="http://schemas.microsoft.com/office/drawing/2014/main" id="{014BC1A0-F89F-EF04-97D1-C94854CDF86C}"/>
                </a:ext>
              </a:extLst>
            </p:cNvPr>
            <p:cNvSpPr>
              <a:spLocks noChangeShapeType="1"/>
            </p:cNvSpPr>
            <p:nvPr/>
          </p:nvSpPr>
          <p:spPr bwMode="auto">
            <a:xfrm>
              <a:off x="1972" y="238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4" name="Line 74">
              <a:extLst>
                <a:ext uri="{FF2B5EF4-FFF2-40B4-BE49-F238E27FC236}">
                  <a16:creationId xmlns:a16="http://schemas.microsoft.com/office/drawing/2014/main" id="{2C3BD209-2FFA-38B9-6524-01E017379A49}"/>
                </a:ext>
              </a:extLst>
            </p:cNvPr>
            <p:cNvSpPr>
              <a:spLocks noChangeShapeType="1"/>
            </p:cNvSpPr>
            <p:nvPr/>
          </p:nvSpPr>
          <p:spPr bwMode="auto">
            <a:xfrm>
              <a:off x="1975" y="192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5" name="Line 75">
              <a:extLst>
                <a:ext uri="{FF2B5EF4-FFF2-40B4-BE49-F238E27FC236}">
                  <a16:creationId xmlns:a16="http://schemas.microsoft.com/office/drawing/2014/main" id="{18BC48BF-8939-7B2B-5E63-9B60F1F34364}"/>
                </a:ext>
              </a:extLst>
            </p:cNvPr>
            <p:cNvSpPr>
              <a:spLocks noChangeShapeType="1"/>
            </p:cNvSpPr>
            <p:nvPr/>
          </p:nvSpPr>
          <p:spPr bwMode="auto">
            <a:xfrm>
              <a:off x="1975" y="176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6" name="Line 76">
              <a:extLst>
                <a:ext uri="{FF2B5EF4-FFF2-40B4-BE49-F238E27FC236}">
                  <a16:creationId xmlns:a16="http://schemas.microsoft.com/office/drawing/2014/main" id="{7393FB4B-A663-CCAA-CB0C-7E3DD29C9F9B}"/>
                </a:ext>
              </a:extLst>
            </p:cNvPr>
            <p:cNvSpPr>
              <a:spLocks noChangeShapeType="1"/>
            </p:cNvSpPr>
            <p:nvPr/>
          </p:nvSpPr>
          <p:spPr bwMode="auto">
            <a:xfrm>
              <a:off x="1972" y="159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7" name="Line 77">
              <a:extLst>
                <a:ext uri="{FF2B5EF4-FFF2-40B4-BE49-F238E27FC236}">
                  <a16:creationId xmlns:a16="http://schemas.microsoft.com/office/drawing/2014/main" id="{E4E3AEE8-C7FA-F5EA-1153-D7342046B0DA}"/>
                </a:ext>
              </a:extLst>
            </p:cNvPr>
            <p:cNvSpPr>
              <a:spLocks noChangeShapeType="1"/>
            </p:cNvSpPr>
            <p:nvPr/>
          </p:nvSpPr>
          <p:spPr bwMode="auto">
            <a:xfrm>
              <a:off x="2147" y="268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8" name="Line 78">
              <a:extLst>
                <a:ext uri="{FF2B5EF4-FFF2-40B4-BE49-F238E27FC236}">
                  <a16:creationId xmlns:a16="http://schemas.microsoft.com/office/drawing/2014/main" id="{F442A50B-6DA6-1F24-F47D-909C71DBF9C5}"/>
                </a:ext>
              </a:extLst>
            </p:cNvPr>
            <p:cNvSpPr>
              <a:spLocks noChangeShapeType="1"/>
            </p:cNvSpPr>
            <p:nvPr/>
          </p:nvSpPr>
          <p:spPr bwMode="auto">
            <a:xfrm>
              <a:off x="2144" y="283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9" name="Line 79">
              <a:extLst>
                <a:ext uri="{FF2B5EF4-FFF2-40B4-BE49-F238E27FC236}">
                  <a16:creationId xmlns:a16="http://schemas.microsoft.com/office/drawing/2014/main" id="{CF1D51F6-41FE-F506-891A-74F7E895E520}"/>
                </a:ext>
              </a:extLst>
            </p:cNvPr>
            <p:cNvSpPr>
              <a:spLocks noChangeShapeType="1"/>
            </p:cNvSpPr>
            <p:nvPr/>
          </p:nvSpPr>
          <p:spPr bwMode="auto">
            <a:xfrm>
              <a:off x="2144" y="297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0" name="Line 80">
              <a:extLst>
                <a:ext uri="{FF2B5EF4-FFF2-40B4-BE49-F238E27FC236}">
                  <a16:creationId xmlns:a16="http://schemas.microsoft.com/office/drawing/2014/main" id="{85AE1B34-5291-E89B-4813-9A38AF1F19C4}"/>
                </a:ext>
              </a:extLst>
            </p:cNvPr>
            <p:cNvSpPr>
              <a:spLocks noChangeShapeType="1"/>
            </p:cNvSpPr>
            <p:nvPr/>
          </p:nvSpPr>
          <p:spPr bwMode="auto">
            <a:xfrm>
              <a:off x="2147" y="253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1" name="Line 81">
              <a:extLst>
                <a:ext uri="{FF2B5EF4-FFF2-40B4-BE49-F238E27FC236}">
                  <a16:creationId xmlns:a16="http://schemas.microsoft.com/office/drawing/2014/main" id="{EF39B8F4-2CD5-DEA0-F656-D9CF1C30B6BB}"/>
                </a:ext>
              </a:extLst>
            </p:cNvPr>
            <p:cNvSpPr>
              <a:spLocks noChangeShapeType="1"/>
            </p:cNvSpPr>
            <p:nvPr/>
          </p:nvSpPr>
          <p:spPr bwMode="auto">
            <a:xfrm>
              <a:off x="2147" y="237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2" name="Line 82">
              <a:extLst>
                <a:ext uri="{FF2B5EF4-FFF2-40B4-BE49-F238E27FC236}">
                  <a16:creationId xmlns:a16="http://schemas.microsoft.com/office/drawing/2014/main" id="{775F8540-7740-0776-8454-5F4BB41E1F42}"/>
                </a:ext>
              </a:extLst>
            </p:cNvPr>
            <p:cNvSpPr>
              <a:spLocks noChangeShapeType="1"/>
            </p:cNvSpPr>
            <p:nvPr/>
          </p:nvSpPr>
          <p:spPr bwMode="auto">
            <a:xfrm>
              <a:off x="2144" y="219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3" name="Line 83">
              <a:extLst>
                <a:ext uri="{FF2B5EF4-FFF2-40B4-BE49-F238E27FC236}">
                  <a16:creationId xmlns:a16="http://schemas.microsoft.com/office/drawing/2014/main" id="{C6DDB6FC-A047-5E3C-D2F5-B6A00B4581B1}"/>
                </a:ext>
              </a:extLst>
            </p:cNvPr>
            <p:cNvSpPr>
              <a:spLocks noChangeShapeType="1"/>
            </p:cNvSpPr>
            <p:nvPr/>
          </p:nvSpPr>
          <p:spPr bwMode="auto">
            <a:xfrm>
              <a:off x="1975" y="254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4" name="Line 84">
              <a:extLst>
                <a:ext uri="{FF2B5EF4-FFF2-40B4-BE49-F238E27FC236}">
                  <a16:creationId xmlns:a16="http://schemas.microsoft.com/office/drawing/2014/main" id="{D4643B65-005D-0CB9-B293-C3BDAAEB0749}"/>
                </a:ext>
              </a:extLst>
            </p:cNvPr>
            <p:cNvSpPr>
              <a:spLocks noChangeShapeType="1"/>
            </p:cNvSpPr>
            <p:nvPr/>
          </p:nvSpPr>
          <p:spPr bwMode="auto">
            <a:xfrm>
              <a:off x="1972" y="2699"/>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5" name="Line 85">
              <a:extLst>
                <a:ext uri="{FF2B5EF4-FFF2-40B4-BE49-F238E27FC236}">
                  <a16:creationId xmlns:a16="http://schemas.microsoft.com/office/drawing/2014/main" id="{AC86788E-E35B-3855-E6EB-A874E36D69E6}"/>
                </a:ext>
              </a:extLst>
            </p:cNvPr>
            <p:cNvSpPr>
              <a:spLocks noChangeShapeType="1"/>
            </p:cNvSpPr>
            <p:nvPr/>
          </p:nvSpPr>
          <p:spPr bwMode="auto">
            <a:xfrm>
              <a:off x="1972" y="2843"/>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6" name="Line 86">
              <a:extLst>
                <a:ext uri="{FF2B5EF4-FFF2-40B4-BE49-F238E27FC236}">
                  <a16:creationId xmlns:a16="http://schemas.microsoft.com/office/drawing/2014/main" id="{4AE2A8CF-EE6E-75BA-6D67-8CF48E053257}"/>
                </a:ext>
              </a:extLst>
            </p:cNvPr>
            <p:cNvSpPr>
              <a:spLocks noChangeShapeType="1"/>
            </p:cNvSpPr>
            <p:nvPr/>
          </p:nvSpPr>
          <p:spPr bwMode="auto">
            <a:xfrm>
              <a:off x="1980" y="299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7" name="Line 87">
              <a:extLst>
                <a:ext uri="{FF2B5EF4-FFF2-40B4-BE49-F238E27FC236}">
                  <a16:creationId xmlns:a16="http://schemas.microsoft.com/office/drawing/2014/main" id="{C61CC6CB-07FF-67A9-5336-BAA6C9CE6FC3}"/>
                </a:ext>
              </a:extLst>
            </p:cNvPr>
            <p:cNvSpPr>
              <a:spLocks noChangeShapeType="1"/>
            </p:cNvSpPr>
            <p:nvPr/>
          </p:nvSpPr>
          <p:spPr bwMode="auto">
            <a:xfrm>
              <a:off x="2144" y="3127"/>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8" name="Line 88">
              <a:extLst>
                <a:ext uri="{FF2B5EF4-FFF2-40B4-BE49-F238E27FC236}">
                  <a16:creationId xmlns:a16="http://schemas.microsoft.com/office/drawing/2014/main" id="{5EF15984-FBF9-A19A-8769-93E173709465}"/>
                </a:ext>
              </a:extLst>
            </p:cNvPr>
            <p:cNvSpPr>
              <a:spLocks noChangeShapeType="1"/>
            </p:cNvSpPr>
            <p:nvPr/>
          </p:nvSpPr>
          <p:spPr bwMode="auto">
            <a:xfrm>
              <a:off x="2144" y="327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9" name="Line 89">
              <a:extLst>
                <a:ext uri="{FF2B5EF4-FFF2-40B4-BE49-F238E27FC236}">
                  <a16:creationId xmlns:a16="http://schemas.microsoft.com/office/drawing/2014/main" id="{3841869F-FD41-74D7-89E6-EFAB53D41B6E}"/>
                </a:ext>
              </a:extLst>
            </p:cNvPr>
            <p:cNvSpPr>
              <a:spLocks noChangeShapeType="1"/>
            </p:cNvSpPr>
            <p:nvPr/>
          </p:nvSpPr>
          <p:spPr bwMode="auto">
            <a:xfrm>
              <a:off x="2496" y="336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0" name="Line 90">
              <a:extLst>
                <a:ext uri="{FF2B5EF4-FFF2-40B4-BE49-F238E27FC236}">
                  <a16:creationId xmlns:a16="http://schemas.microsoft.com/office/drawing/2014/main" id="{D8388046-B2C0-18F3-70A2-2B7BCDD12F80}"/>
                </a:ext>
              </a:extLst>
            </p:cNvPr>
            <p:cNvSpPr>
              <a:spLocks noChangeShapeType="1"/>
            </p:cNvSpPr>
            <p:nvPr/>
          </p:nvSpPr>
          <p:spPr bwMode="auto">
            <a:xfrm>
              <a:off x="261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1" name="Line 91">
              <a:extLst>
                <a:ext uri="{FF2B5EF4-FFF2-40B4-BE49-F238E27FC236}">
                  <a16:creationId xmlns:a16="http://schemas.microsoft.com/office/drawing/2014/main" id="{AC7572FE-EB6E-902C-54D5-2E03B383A350}"/>
                </a:ext>
              </a:extLst>
            </p:cNvPr>
            <p:cNvSpPr>
              <a:spLocks noChangeShapeType="1"/>
            </p:cNvSpPr>
            <p:nvPr/>
          </p:nvSpPr>
          <p:spPr bwMode="auto">
            <a:xfrm>
              <a:off x="289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2" name="Line 92">
              <a:extLst>
                <a:ext uri="{FF2B5EF4-FFF2-40B4-BE49-F238E27FC236}">
                  <a16:creationId xmlns:a16="http://schemas.microsoft.com/office/drawing/2014/main" id="{14ECFFAB-E2F1-1FDB-7CC9-5A63D57C3199}"/>
                </a:ext>
              </a:extLst>
            </p:cNvPr>
            <p:cNvSpPr>
              <a:spLocks noChangeShapeType="1"/>
            </p:cNvSpPr>
            <p:nvPr/>
          </p:nvSpPr>
          <p:spPr bwMode="auto">
            <a:xfrm>
              <a:off x="317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3" name="Line 93">
              <a:extLst>
                <a:ext uri="{FF2B5EF4-FFF2-40B4-BE49-F238E27FC236}">
                  <a16:creationId xmlns:a16="http://schemas.microsoft.com/office/drawing/2014/main" id="{E481CECD-AD17-0FEF-3EEE-360525DFC61A}"/>
                </a:ext>
              </a:extLst>
            </p:cNvPr>
            <p:cNvSpPr>
              <a:spLocks noChangeShapeType="1"/>
            </p:cNvSpPr>
            <p:nvPr/>
          </p:nvSpPr>
          <p:spPr bwMode="auto">
            <a:xfrm>
              <a:off x="345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4" name="Line 94">
              <a:extLst>
                <a:ext uri="{FF2B5EF4-FFF2-40B4-BE49-F238E27FC236}">
                  <a16:creationId xmlns:a16="http://schemas.microsoft.com/office/drawing/2014/main" id="{34C1CFB8-F77E-3150-205C-BE312F0E3630}"/>
                </a:ext>
              </a:extLst>
            </p:cNvPr>
            <p:cNvSpPr>
              <a:spLocks noChangeShapeType="1"/>
            </p:cNvSpPr>
            <p:nvPr/>
          </p:nvSpPr>
          <p:spPr bwMode="auto">
            <a:xfrm>
              <a:off x="371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5" name="Line 95">
              <a:extLst>
                <a:ext uri="{FF2B5EF4-FFF2-40B4-BE49-F238E27FC236}">
                  <a16:creationId xmlns:a16="http://schemas.microsoft.com/office/drawing/2014/main" id="{BF4682A0-7EC8-F129-2C7A-B607A76F63B2}"/>
                </a:ext>
              </a:extLst>
            </p:cNvPr>
            <p:cNvSpPr>
              <a:spLocks noChangeShapeType="1"/>
            </p:cNvSpPr>
            <p:nvPr/>
          </p:nvSpPr>
          <p:spPr bwMode="auto">
            <a:xfrm>
              <a:off x="399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6" name="Line 96">
              <a:extLst>
                <a:ext uri="{FF2B5EF4-FFF2-40B4-BE49-F238E27FC236}">
                  <a16:creationId xmlns:a16="http://schemas.microsoft.com/office/drawing/2014/main" id="{16A7D358-A238-8758-A902-1129E4C417B6}"/>
                </a:ext>
              </a:extLst>
            </p:cNvPr>
            <p:cNvSpPr>
              <a:spLocks noChangeShapeType="1"/>
            </p:cNvSpPr>
            <p:nvPr/>
          </p:nvSpPr>
          <p:spPr bwMode="auto">
            <a:xfrm>
              <a:off x="427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7" name="Line 97">
              <a:extLst>
                <a:ext uri="{FF2B5EF4-FFF2-40B4-BE49-F238E27FC236}">
                  <a16:creationId xmlns:a16="http://schemas.microsoft.com/office/drawing/2014/main" id="{3FC09D03-02CA-1AF7-1743-1FAFDDDD66E7}"/>
                </a:ext>
              </a:extLst>
            </p:cNvPr>
            <p:cNvSpPr>
              <a:spLocks noChangeShapeType="1"/>
            </p:cNvSpPr>
            <p:nvPr/>
          </p:nvSpPr>
          <p:spPr bwMode="auto">
            <a:xfrm>
              <a:off x="455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A8A6263C-E2E5-8F3F-0F88-EF0E4A7A5454}"/>
              </a:ext>
            </a:extLst>
          </p:cNvPr>
          <p:cNvSpPr>
            <a:spLocks noGrp="1" noChangeArrowheads="1"/>
          </p:cNvSpPr>
          <p:nvPr>
            <p:ph type="title" idx="4294967295"/>
          </p:nvPr>
        </p:nvSpPr>
        <p:spPr>
          <a:xfrm>
            <a:off x="0" y="365125"/>
            <a:ext cx="12192000" cy="396875"/>
          </a:xfrm>
          <a:prstGeom prst="rect">
            <a:avLst/>
          </a:prstGeom>
        </p:spPr>
        <p:txBody>
          <a:bodyPr>
            <a:noAutofit/>
          </a:bodyPr>
          <a:lstStyle/>
          <a:p>
            <a:pPr algn="ctr" eaLnBrk="1" hangingPunct="1"/>
            <a:r>
              <a:rPr lang="en-US" altLang="en-US" b="1" dirty="0">
                <a:solidFill>
                  <a:schemeClr val="accent1">
                    <a:lumMod val="50000"/>
                  </a:schemeClr>
                </a:solidFill>
                <a:latin typeface="Arial" panose="020B0604020202020204" pitchFamily="34" charset="0"/>
                <a:cs typeface="Arial" panose="020B0604020202020204" pitchFamily="34" charset="0"/>
              </a:rPr>
              <a:t>Energy saving opportunities in Pump/Fan systems</a:t>
            </a:r>
          </a:p>
        </p:txBody>
      </p:sp>
      <p:sp>
        <p:nvSpPr>
          <p:cNvPr id="22533" name="Rectangle 3">
            <a:extLst>
              <a:ext uri="{FF2B5EF4-FFF2-40B4-BE49-F238E27FC236}">
                <a16:creationId xmlns:a16="http://schemas.microsoft.com/office/drawing/2014/main" id="{AE3E6DE2-B53D-43C7-1627-82C1914081BC}"/>
              </a:ext>
            </a:extLst>
          </p:cNvPr>
          <p:cNvSpPr>
            <a:spLocks noChangeArrowheads="1"/>
          </p:cNvSpPr>
          <p:nvPr/>
        </p:nvSpPr>
        <p:spPr bwMode="auto">
          <a:xfrm>
            <a:off x="533400" y="1066800"/>
            <a:ext cx="107442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80000"/>
              </a:lnSpc>
            </a:pPr>
            <a:r>
              <a:rPr lang="en-US" altLang="en-US" sz="2400" b="1" dirty="0">
                <a:cs typeface="Arial" panose="020B0604020202020204" pitchFamily="34" charset="0"/>
              </a:rPr>
              <a:t>Design/Investment</a:t>
            </a:r>
            <a:r>
              <a:rPr lang="en-US" altLang="en-US" sz="2400" dirty="0">
                <a:cs typeface="Arial" panose="020B0604020202020204" pitchFamily="34" charset="0"/>
              </a:rPr>
              <a:t>: Choose high-efficiency pumps/fans that match requirements; use effective methods to adjust energy performance; optimize pipeline design.</a:t>
            </a:r>
          </a:p>
          <a:p>
            <a:pPr eaLnBrk="1" hangingPunct="1">
              <a:lnSpc>
                <a:spcPct val="80000"/>
              </a:lnSpc>
            </a:pPr>
            <a:endParaRPr lang="en-US" altLang="en-US" sz="2400" dirty="0">
              <a:cs typeface="Arial" panose="020B0604020202020204" pitchFamily="34" charset="0"/>
            </a:endParaRPr>
          </a:p>
          <a:p>
            <a:pPr eaLnBrk="1" hangingPunct="1">
              <a:lnSpc>
                <a:spcPct val="80000"/>
              </a:lnSpc>
            </a:pPr>
            <a:r>
              <a:rPr lang="en-US" altLang="en-US" sz="2400" b="1" dirty="0">
                <a:cs typeface="Arial" panose="020B0604020202020204" pitchFamily="34" charset="0"/>
              </a:rPr>
              <a:t>Installation</a:t>
            </a:r>
            <a:r>
              <a:rPr lang="en-US" altLang="en-US" sz="2400" dirty="0">
                <a:cs typeface="Arial" panose="020B0604020202020204" pitchFamily="34" charset="0"/>
              </a:rPr>
              <a:t>: Ensure technical specifications of pumps/fans during installation.</a:t>
            </a:r>
          </a:p>
          <a:p>
            <a:pPr eaLnBrk="1" hangingPunct="1">
              <a:lnSpc>
                <a:spcPct val="80000"/>
              </a:lnSpc>
            </a:pPr>
            <a:endParaRPr lang="en-US" altLang="en-US" sz="2400" dirty="0">
              <a:cs typeface="Arial" panose="020B0604020202020204" pitchFamily="34" charset="0"/>
            </a:endParaRPr>
          </a:p>
          <a:p>
            <a:pPr eaLnBrk="1" hangingPunct="1">
              <a:lnSpc>
                <a:spcPct val="80000"/>
              </a:lnSpc>
            </a:pPr>
            <a:r>
              <a:rPr lang="en-US" altLang="en-US" sz="2400" b="1" dirty="0">
                <a:cs typeface="Arial" panose="020B0604020202020204" pitchFamily="34" charset="0"/>
              </a:rPr>
              <a:t>Operation</a:t>
            </a:r>
            <a:r>
              <a:rPr lang="en-US" altLang="en-US" sz="2400" dirty="0">
                <a:cs typeface="Arial" panose="020B0604020202020204" pitchFamily="34" charset="0"/>
              </a:rPr>
              <a:t>: Ensure operational parameters are within permissible limits and achieve high efficiency.</a:t>
            </a:r>
          </a:p>
          <a:p>
            <a:pPr eaLnBrk="1" hangingPunct="1">
              <a:lnSpc>
                <a:spcPct val="80000"/>
              </a:lnSpc>
            </a:pPr>
            <a:endParaRPr lang="en-US" altLang="en-US" sz="2400" dirty="0">
              <a:cs typeface="Arial" panose="020B0604020202020204" pitchFamily="34" charset="0"/>
            </a:endParaRPr>
          </a:p>
          <a:p>
            <a:pPr eaLnBrk="1" hangingPunct="1">
              <a:lnSpc>
                <a:spcPct val="80000"/>
              </a:lnSpc>
            </a:pPr>
            <a:r>
              <a:rPr lang="en-US" altLang="en-US" sz="2400" b="1" dirty="0">
                <a:cs typeface="Arial" panose="020B0604020202020204" pitchFamily="34" charset="0"/>
              </a:rPr>
              <a:t>Maintenance</a:t>
            </a:r>
            <a:r>
              <a:rPr lang="en-US" altLang="en-US" sz="2400" dirty="0">
                <a:cs typeface="Arial" panose="020B0604020202020204" pitchFamily="34" charset="0"/>
              </a:rPr>
              <a:t>: Ensure maintenance procedures include filter cleaning and leakage prevention.</a:t>
            </a:r>
          </a:p>
          <a:p>
            <a:pPr eaLnBrk="1" hangingPunct="1">
              <a:lnSpc>
                <a:spcPct val="80000"/>
              </a:lnSpc>
              <a:buFontTx/>
              <a:buNone/>
            </a:pPr>
            <a:endParaRPr lang="en-US" altLang="en-US" sz="2000" dirty="0">
              <a:cs typeface="Arial" panose="020B0604020202020204" pitchFamily="34" charset="0"/>
            </a:endParaRPr>
          </a:p>
        </p:txBody>
      </p:sp>
    </p:spTree>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620</TotalTime>
  <Words>4021</Words>
  <Application>Microsoft Macintosh PowerPoint</Application>
  <PresentationFormat>Widescreen</PresentationFormat>
  <Paragraphs>442</Paragraphs>
  <Slides>25</Slides>
  <Notes>24</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4</vt:i4>
      </vt:variant>
      <vt:variant>
        <vt:lpstr>Slide Titles</vt:lpstr>
      </vt:variant>
      <vt:variant>
        <vt:i4>25</vt:i4>
      </vt:variant>
    </vt:vector>
  </HeadingPairs>
  <TitlesOfParts>
    <vt:vector size="39" baseType="lpstr">
      <vt:lpstr>Wingdings</vt:lpstr>
      <vt:lpstr>Symbol</vt:lpstr>
      <vt:lpstr>Roboto</vt:lpstr>
      <vt:lpstr>Arial</vt:lpstr>
      <vt:lpstr>Times New Roman</vt:lpstr>
      <vt:lpstr>Montserrat Bold</vt:lpstr>
      <vt:lpstr>Calibri</vt:lpstr>
      <vt:lpstr>Fira Sans Extra Condensed</vt:lpstr>
      <vt:lpstr>Slide Trống</vt:lpstr>
      <vt:lpstr>Energy Saving Infographics by Slidesgo</vt:lpstr>
      <vt:lpstr>AutoCAD Drawing</vt:lpstr>
      <vt:lpstr>Bitmap Image</vt:lpstr>
      <vt:lpstr>Equation</vt:lpstr>
      <vt:lpstr>Equation.3</vt:lpstr>
      <vt:lpstr>PowerPoint Presentation</vt:lpstr>
      <vt:lpstr>Content</vt:lpstr>
      <vt:lpstr>PowerPoint Presentation</vt:lpstr>
      <vt:lpstr>PUMP SYSTEM</vt:lpstr>
      <vt:lpstr>PowerPoint Presentation</vt:lpstr>
      <vt:lpstr>PowerPoint Presentation</vt:lpstr>
      <vt:lpstr>Ventilation fan</vt:lpstr>
      <vt:lpstr>Fan characteristics</vt:lpstr>
      <vt:lpstr>Energy saving opportunities in Pump/Fan systems</vt:lpstr>
      <vt:lpstr>PowerPoint Presentation</vt:lpstr>
      <vt:lpstr>Determining the operating point of pumps/fans</vt:lpstr>
      <vt:lpstr>Using high-efficiency pumps/fans</vt:lpstr>
      <vt:lpstr>PowerPoint Presentation</vt:lpstr>
      <vt:lpstr>Parallel pumping/fanning</vt:lpstr>
      <vt:lpstr>Series coupling of pumps/fans</vt:lpstr>
      <vt:lpstr>PowerPoint Presentation</vt:lpstr>
      <vt:lpstr>Common methods for adjusting the capacity of pumps and fans</vt:lpstr>
      <vt:lpstr>Adjusting the capacity of pumps/fans to achieve high efficiency using a variable frequency drive</vt:lpstr>
      <vt:lpstr>Adjusting the capacity of pumps/fans to achieve high efficiency using a variable frequency drive</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9Slide.vn</dc:subject>
  <dc:creator>hello</dc:creator>
  <cp:keywords>PPT</cp:keywords>
  <dc:description>9Slide.vn</dc:description>
  <cp:lastModifiedBy>823417-Nguyễn Mạnh Hùng</cp:lastModifiedBy>
  <cp:revision>32</cp:revision>
  <dcterms:created xsi:type="dcterms:W3CDTF">2024-06-15T02:05:56Z</dcterms:created>
  <dcterms:modified xsi:type="dcterms:W3CDTF">2025-05-09T01:57:34Z</dcterms:modified>
  <cp:category>9Slide.vn</cp:category>
  <cp:contentStatus>9Slide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2697654</vt:lpwstr>
  </property>
  <property fmtid="{D5CDD505-2E9C-101B-9397-08002B2CF9AE}" name="NXPowerLiteSettings" pid="3">
    <vt:lpwstr>F7000400038000</vt:lpwstr>
  </property>
  <property fmtid="{D5CDD505-2E9C-101B-9397-08002B2CF9AE}" name="NXPowerLiteVersion" pid="4">
    <vt:lpwstr>S11.0.1</vt:lpwstr>
  </property>
</Properties>
</file>