
<file path=[Content_Types].xml><?xml version="1.0" encoding="utf-8"?>
<Types xmlns="http://schemas.openxmlformats.org/package/2006/content-types">
  <Default ContentType="application/vnd.openxmlformats-officedocument.oleObject" Extension="bin"/>
  <Default ContentType="image/x-emf" Extension="emf"/>
  <Default ContentType="image/gif" Extension="gif"/>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slide+xml" PartName="/ppt/slides/slide51.xml"/>
  <Override ContentType="application/vnd.openxmlformats-officedocument.presentationml.slide+xml" PartName="/ppt/slides/slide52.xml"/>
  <Override ContentType="application/vnd.openxmlformats-officedocument.presentationml.slide+xml" PartName="/ppt/slides/slide53.xml"/>
  <Override ContentType="application/vnd.openxmlformats-officedocument.presentationml.slide+xml" PartName="/ppt/slides/slide54.xml"/>
  <Override ContentType="application/vnd.openxmlformats-officedocument.presentationml.slide+xml" PartName="/ppt/slides/slide55.xml"/>
  <Override ContentType="application/vnd.openxmlformats-officedocument.presentationml.slide+xml" PartName="/ppt/slides/slide56.xml"/>
  <Override ContentType="application/vnd.openxmlformats-officedocument.presentationml.slide+xml" PartName="/ppt/slides/slide57.xml"/>
  <Override ContentType="application/vnd.openxmlformats-officedocument.presentationml.slide+xml" PartName="/ppt/slides/slide58.xml"/>
  <Override ContentType="application/vnd.openxmlformats-officedocument.presentationml.slide+xml" PartName="/ppt/slides/slide59.xml"/>
  <Override ContentType="application/vnd.openxmlformats-officedocument.presentationml.slide+xml" PartName="/ppt/slides/slide60.xml"/>
  <Override ContentType="application/vnd.openxmlformats-officedocument.presentationml.slide+xml" PartName="/ppt/slides/slide61.xml"/>
  <Override ContentType="application/vnd.openxmlformats-officedocument.presentationml.slide+xml" PartName="/ppt/slides/slide62.xml"/>
  <Override ContentType="application/vnd.openxmlformats-officedocument.presentationml.slide+xml" PartName="/ppt/slides/slide63.xml"/>
  <Override ContentType="application/vnd.openxmlformats-officedocument.presentationml.slide+xml" PartName="/ppt/slides/slide64.xml"/>
  <Override ContentType="application/vnd.openxmlformats-officedocument.presentationml.slide+xml" PartName="/ppt/slides/slide65.xml"/>
  <Override ContentType="application/vnd.openxmlformats-officedocument.presentationml.slide+xml" PartName="/ppt/slides/slide66.xml"/>
  <Override ContentType="application/vnd.openxmlformats-officedocument.presentationml.slide+xml" PartName="/ppt/slides/slide67.xml"/>
  <Override ContentType="application/vnd.openxmlformats-officedocument.presentationml.slide+xml" PartName="/ppt/slides/slide68.xml"/>
  <Override ContentType="application/vnd.openxmlformats-officedocument.presentationml.slide+xml" PartName="/ppt/slides/slide69.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ms-powerpoint.comments+xml" PartName="/ppt/comments/modernComment_106_48A3659D.xml"/>
  <Override ContentType="application/vnd.openxmlformats-officedocument.presentationml.notesSlide+xml" PartName="/ppt/notesSlides/notesSlide5.xml"/>
  <Override ContentType="application/vnd.ms-powerpoint.comments+xml" PartName="/ppt/comments/modernComment_107_D6FD3606.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ms-powerpoint.comments+xml" PartName="/ppt/comments/modernComment_10F_4FD5B377.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ms-powerpoint.comments+xml" PartName="/ppt/comments/modernComment_113_AEE514C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ms-powerpoint.comments+xml" PartName="/ppt/comments/modernComment_117_D6050C97.xml"/>
  <Override ContentType="application/vnd.openxmlformats-officedocument.presentationml.notesSlide+xml" PartName="/ppt/notesSlides/notesSlide18.xml"/>
  <Override ContentType="application/vnd.ms-powerpoint.comments+xml" PartName="/ppt/comments/modernComment_14C_87AFFAFC.xml"/>
  <Override ContentType="application/vnd.openxmlformats-officedocument.presentationml.notesSlide+xml" PartName="/ppt/notesSlides/notesSlide19.xml"/>
  <Override ContentType="application/vnd.ms-powerpoint.comments+xml" PartName="/ppt/comments/modernComment_10D_B2411DE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ms-powerpoint.comments+xml" PartName="/ppt/comments/modernComment_10E_71508E9D.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ms-powerpoint.comments+xml" PartName="/ppt/comments/modernComment_11C_3F8B2604.xml"/>
  <Override ContentType="application/vnd.openxmlformats-officedocument.presentationml.notesSlide+xml" PartName="/ppt/notesSlides/notesSlide25.xml"/>
  <Override ContentType="application/vnd.openxmlformats-officedocument.presentationml.notesSlide+xml" PartName="/ppt/notesSlides/notesSlide26.xml"/>
  <Override ContentType="application/vnd.openxmlformats-officedocument.presentationml.notesSlide+xml" PartName="/ppt/notesSlides/notesSlide27.xml"/>
  <Override ContentType="application/vnd.openxmlformats-officedocument.presentationml.notesSlide+xml" PartName="/ppt/notesSlides/notesSlide28.xml"/>
  <Override ContentType="application/vnd.openxmlformats-officedocument.presentationml.notesSlide+xml" PartName="/ppt/notesSlides/notesSlide29.xml"/>
  <Override ContentType="application/vnd.openxmlformats-officedocument.presentationml.notesSlide+xml" PartName="/ppt/notesSlides/notesSlide30.xml"/>
  <Override ContentType="application/vnd.openxmlformats-officedocument.presentationml.notesSlide+xml" PartName="/ppt/notesSlides/notesSlide31.xml"/>
  <Override ContentType="application/vnd.openxmlformats-officedocument.presentationml.notesSlide+xml" PartName="/ppt/notesSlides/notesSlide32.xml"/>
  <Override ContentType="application/vnd.openxmlformats-officedocument.presentationml.notesSlide+xml" PartName="/ppt/notesSlides/notesSlide33.xml"/>
  <Override ContentType="application/vnd.openxmlformats-officedocument.presentationml.notesSlide+xml" PartName="/ppt/notesSlides/notesSlide34.xml"/>
  <Override ContentType="application/vnd.ms-powerpoint.comments+xml" PartName="/ppt/comments/modernComment_126_1426896A.xml"/>
  <Override ContentType="application/vnd.openxmlformats-officedocument.presentationml.notesSlide+xml" PartName="/ppt/notesSlides/notesSlide35.xml"/>
  <Override ContentType="application/vnd.openxmlformats-officedocument.presentationml.notesSlide+xml" PartName="/ppt/notesSlides/notesSlide36.xml"/>
  <Override ContentType="application/vnd.openxmlformats-officedocument.presentationml.notesSlide+xml" PartName="/ppt/notesSlides/notesSlide37.xml"/>
  <Override ContentType="application/vnd.openxmlformats-officedocument.presentationml.notesSlide+xml" PartName="/ppt/notesSlides/notesSlide38.xml"/>
  <Override ContentType="application/vnd.openxmlformats-officedocument.presentationml.notesSlide+xml" PartName="/ppt/notesSlides/notesSlide39.xml"/>
  <Override ContentType="application/vnd.openxmlformats-officedocument.presentationml.notesSlide+xml" PartName="/ppt/notesSlides/notesSlide40.xml"/>
  <Override ContentType="application/vnd.openxmlformats-officedocument.presentationml.notesSlide+xml" PartName="/ppt/notesSlides/notesSlide41.xml"/>
  <Override ContentType="application/vnd.openxmlformats-officedocument.presentationml.notesSlide+xml" PartName="/ppt/notesSlides/notesSlide42.xml"/>
  <Override ContentType="application/vnd.openxmlformats-officedocument.presentationml.notesSlide+xml" PartName="/ppt/notesSlides/notesSlide43.xml"/>
  <Override ContentType="application/vnd.openxmlformats-officedocument.presentationml.notesSlide+xml" PartName="/ppt/notesSlides/notesSlide44.xml"/>
  <Override ContentType="application/vnd.openxmlformats-officedocument.presentationml.notesSlide+xml" PartName="/ppt/notesSlides/notesSlide45.xml"/>
  <Override ContentType="application/vnd.ms-powerpoint.comments+xml" PartName="/ppt/comments/modernComment_133_536C1BD5.xml"/>
  <Override ContentType="application/vnd.openxmlformats-officedocument.presentationml.notesSlide+xml" PartName="/ppt/notesSlides/notesSlide46.xml"/>
  <Override ContentType="application/vnd.ms-powerpoint.comments+xml" PartName="/ppt/comments/modernComment_134_383C1503.xml"/>
  <Override ContentType="application/vnd.openxmlformats-officedocument.presentationml.notesSlide+xml" PartName="/ppt/notesSlides/notesSlide47.xml"/>
  <Override ContentType="application/vnd.openxmlformats-officedocument.presentationml.notesSlide+xml" PartName="/ppt/notesSlides/notesSlide48.xml"/>
  <Override ContentType="application/vnd.openxmlformats-officedocument.presentationml.notesSlide+xml" PartName="/ppt/notesSlides/notesSlide49.xml"/>
  <Override ContentType="application/vnd.openxmlformats-officedocument.presentationml.notesSlide+xml" PartName="/ppt/notesSlides/notesSlide50.xml"/>
  <Override ContentType="application/vnd.openxmlformats-officedocument.presentationml.notesSlide+xml" PartName="/ppt/notesSlides/notesSlide51.xml"/>
  <Override ContentType="application/vnd.openxmlformats-officedocument.presentationml.notesSlide+xml" PartName="/ppt/notesSlides/notesSlide52.xml"/>
  <Override ContentType="application/vnd.openxmlformats-officedocument.presentationml.notesSlide+xml" PartName="/ppt/notesSlides/notesSlide53.xml"/>
  <Override ContentType="application/vnd.openxmlformats-officedocument.presentationml.notesSlide+xml" PartName="/ppt/notesSlides/notesSlide54.xml"/>
  <Override ContentType="application/vnd.openxmlformats-officedocument.presentationml.notesSlide+xml" PartName="/ppt/notesSlides/notesSlide55.xml"/>
  <Override ContentType="application/vnd.openxmlformats-officedocument.presentationml.notesSlide+xml" PartName="/ppt/notesSlides/notesSlide56.xml"/>
  <Override ContentType="application/vnd.openxmlformats-officedocument.presentationml.notesSlide+xml" PartName="/ppt/notesSlides/notesSlide57.xml"/>
  <Override ContentType="application/vnd.openxmlformats-officedocument.presentationml.notesSlide+xml" PartName="/ppt/notesSlides/notesSlide58.xml"/>
  <Override ContentType="application/vnd.openxmlformats-officedocument.presentationml.notesSlide+xml" PartName="/ppt/notesSlides/notesSlide59.xml"/>
  <Override ContentType="application/vnd.openxmlformats-officedocument.presentationml.notesSlide+xml" PartName="/ppt/notesSlides/notesSlide60.xml"/>
  <Override ContentType="application/vnd.openxmlformats-officedocument.presentationml.notesSlide+xml" PartName="/ppt/notesSlides/notesSlide61.xml"/>
  <Override ContentType="application/vnd.openxmlformats-officedocument.presentationml.notesSlide+xml" PartName="/ppt/notesSlides/notesSlide62.xml"/>
  <Override ContentType="application/vnd.openxmlformats-officedocument.presentationml.notesSlide+xml" PartName="/ppt/notesSlides/notesSlide63.xml"/>
  <Override ContentType="application/vnd.openxmlformats-officedocument.presentationml.notesSlide+xml" PartName="/ppt/notesSlides/notesSlide64.xml"/>
  <Override ContentType="application/vnd.openxmlformats-officedocument.presentationml.notesSlide+xml" PartName="/ppt/notesSlides/notesSlide65.xml"/>
  <Override ContentType="application/vnd.ms-powerpoint.comments+xml" PartName="/ppt/comments/modernComment_146_EE362FC9.xml"/>
  <Override ContentType="application/vnd.openxmlformats-officedocument.presentationml.notesSlide+xml" PartName="/ppt/notesSlides/notesSlide66.xml"/>
  <Override ContentType="application/vnd.ms-powerpoint.comments+xml" PartName="/ppt/comments/modernComment_148_F6F48506.xml"/>
  <Override ContentType="application/vnd.openxmlformats-officedocument.presentationml.notesSlide+xml" PartName="/ppt/notesSlides/notesSlide67.xml"/>
  <Override ContentType="application/vnd.openxmlformats-officedocument.presentationml.notesSlide+xml" PartName="/ppt/notesSlides/notesSlide68.xml"/>
  <Override ContentType="application/vnd.openxmlformats-officedocument.presentationml.notesSlide+xml" PartName="/ppt/notesSlides/notesSlide69.xml"/>
  <Override ContentType="application/vnd.ms-powerpoint.changesinfo+xml" PartName="/ppt/changesInfos/changesInfo1.xml"/>
  <Override ContentType="application/vnd.ms-powerpoint.authors+xml" PartName="/ppt/authors.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1"/>
  </p:notesMasterIdLst>
  <p:sldIdLst>
    <p:sldId id="331" r:id="rId2"/>
    <p:sldId id="259" r:id="rId3"/>
    <p:sldId id="266" r:id="rId4"/>
    <p:sldId id="262" r:id="rId5"/>
    <p:sldId id="263" r:id="rId6"/>
    <p:sldId id="264" r:id="rId7"/>
    <p:sldId id="265" r:id="rId8"/>
    <p:sldId id="271" r:id="rId9"/>
    <p:sldId id="272" r:id="rId10"/>
    <p:sldId id="273" r:id="rId11"/>
    <p:sldId id="274" r:id="rId12"/>
    <p:sldId id="275" r:id="rId13"/>
    <p:sldId id="276" r:id="rId14"/>
    <p:sldId id="280" r:id="rId15"/>
    <p:sldId id="277" r:id="rId16"/>
    <p:sldId id="278" r:id="rId17"/>
    <p:sldId id="279" r:id="rId18"/>
    <p:sldId id="332" r:id="rId19"/>
    <p:sldId id="269" r:id="rId20"/>
    <p:sldId id="281" r:id="rId21"/>
    <p:sldId id="270" r:id="rId22"/>
    <p:sldId id="282" r:id="rId23"/>
    <p:sldId id="283" r:id="rId24"/>
    <p:sldId id="284" r:id="rId25"/>
    <p:sldId id="285" r:id="rId26"/>
    <p:sldId id="287" r:id="rId27"/>
    <p:sldId id="286" r:id="rId28"/>
    <p:sldId id="288" r:id="rId29"/>
    <p:sldId id="290" r:id="rId30"/>
    <p:sldId id="289" r:id="rId31"/>
    <p:sldId id="291" r:id="rId32"/>
    <p:sldId id="292" r:id="rId33"/>
    <p:sldId id="293" r:id="rId34"/>
    <p:sldId id="294" r:id="rId35"/>
    <p:sldId id="296" r:id="rId36"/>
    <p:sldId id="295" r:id="rId37"/>
    <p:sldId id="297" r:id="rId38"/>
    <p:sldId id="298" r:id="rId39"/>
    <p:sldId id="299" r:id="rId40"/>
    <p:sldId id="300" r:id="rId41"/>
    <p:sldId id="301" r:id="rId42"/>
    <p:sldId id="303" r:id="rId43"/>
    <p:sldId id="304" r:id="rId44"/>
    <p:sldId id="306" r:id="rId45"/>
    <p:sldId id="307" r:id="rId46"/>
    <p:sldId id="308" r:id="rId47"/>
    <p:sldId id="305" r:id="rId48"/>
    <p:sldId id="309"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2" r:id="rId62"/>
    <p:sldId id="323" r:id="rId63"/>
    <p:sldId id="267" r:id="rId64"/>
    <p:sldId id="325" r:id="rId65"/>
    <p:sldId id="326" r:id="rId66"/>
    <p:sldId id="328" r:id="rId67"/>
    <p:sldId id="329" r:id="rId68"/>
    <p:sldId id="330" r:id="rId69"/>
    <p:sldId id="324"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095571-0591-2BA7-D4B2-2AD8824ACA54}" name="Đào Kim Thịnh" initials="" userId="S::thinh.daokim@hust.edu.vn::7c6afaa0-7a07-43b1-814c-a5cebcfeb159"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366"/>
    <a:srgbClr val="3366CC"/>
    <a:srgbClr val="003399"/>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6" autoAdjust="0"/>
    <p:restoredTop sz="94660"/>
  </p:normalViewPr>
  <p:slideViewPr>
    <p:cSldViewPr snapToGrid="0">
      <p:cViewPr varScale="1">
        <p:scale>
          <a:sx n="64" d="100"/>
          <a:sy n="64" d="100"/>
        </p:scale>
        <p:origin x="748"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microsoft.com/office/2018/10/relationships/authors" Targe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microsoft.com/office/2016/11/relationships/changesInfo" Target="changesInfos/changesInfo1.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lip Limaye" userId="c14ededb3a4cc408" providerId="LiveId" clId="{120CFF5A-5F49-49F8-B879-9D6025F3A33E}"/>
    <pc:docChg chg="modSld">
      <pc:chgData name="Dilip Limaye" userId="c14ededb3a4cc408" providerId="LiveId" clId="{120CFF5A-5F49-49F8-B879-9D6025F3A33E}" dt="2025-03-23T18:12:16.291" v="1" actId="20577"/>
      <pc:docMkLst>
        <pc:docMk/>
      </pc:docMkLst>
      <pc:sldChg chg="modSp mod">
        <pc:chgData name="Dilip Limaye" userId="c14ededb3a4cc408" providerId="LiveId" clId="{120CFF5A-5F49-49F8-B879-9D6025F3A33E}" dt="2025-03-23T18:12:16.291" v="1" actId="20577"/>
        <pc:sldMkLst>
          <pc:docMk/>
          <pc:sldMk cId="2796945089" sldId="331"/>
        </pc:sldMkLst>
        <pc:spChg chg="mod">
          <ac:chgData name="Dilip Limaye" userId="c14ededb3a4cc408" providerId="LiveId" clId="{120CFF5A-5F49-49F8-B879-9D6025F3A33E}" dt="2025-03-23T18:12:16.291" v="1" actId="20577"/>
          <ac:spMkLst>
            <pc:docMk/>
            <pc:sldMk cId="2796945089" sldId="331"/>
            <ac:spMk id="2" creationId="{C3AD4A12-7BB9-4766-DA4D-2F0628F59824}"/>
          </ac:spMkLst>
        </pc:spChg>
      </pc:sldChg>
    </pc:docChg>
  </pc:docChgLst>
</pc:chgInfo>
</file>

<file path=ppt/comments/modernComment_106_48A3659D.xml><?xml version="1.0" encoding="utf-8"?>
<p188:cmLst xmlns:a="http://schemas.openxmlformats.org/drawingml/2006/main" xmlns:r="http://schemas.openxmlformats.org/officeDocument/2006/relationships" xmlns:p188="http://schemas.microsoft.com/office/powerpoint/2018/8/main">
  <p188:cm id="{A6E88C7F-052D-4AE3-B6ED-90F7A56C73BF}" authorId="{382977E8-7337-0E45-A259-40AB65035B46}" created="2025-03-23T17:40:59.878">
    <ac:txMkLst xmlns:ac="http://schemas.microsoft.com/office/drawing/2013/main/command">
      <pc:docMk xmlns:pc="http://schemas.microsoft.com/office/powerpoint/2013/main/command"/>
      <pc:sldMk xmlns:pc="http://schemas.microsoft.com/office/powerpoint/2013/main/command" cId="1218667933" sldId="262"/>
      <ac:spMk id="4" creationId="{00000000-0000-0000-0000-000000000000}"/>
      <ac:txMk cp="183" len="2">
        <ac:context len="326" hash="1376336456"/>
      </ac:txMk>
    </ac:txMkLst>
    <p188:pos x="10795929" y="579454"/>
    <p188:replyLst>
      <p188:reply id="{A62EDF13-6197-43F3-8A24-B1B1F3099B33}" authorId="{81095571-0591-2BA7-D4B2-2AD8824ACA54}" created="2025-05-05T10:59:53.218">
        <p188:txBody>
          <a:bodyPr/>
          <a:lstStyle/>
          <a:p>
            <a:r>
              <a:rPr lang="en-US"/>
              <a:t>Nm: Nanomet</a:t>
            </a:r>
          </a:p>
        </p188:txBody>
      </p188:reply>
      <p188:reply id="{5EA7D692-500A-488C-8B41-581BE4FD7A9A}" authorId="{81095571-0591-2BA7-D4B2-2AD8824ACA54}" created="2025-05-05T12:36:33.208">
        <p188:txBody>
          <a:bodyPr/>
          <a:lstStyle/>
          <a:p>
            <a:r>
              <a:rPr lang="en-US"/>
              <a:t>Nanomet (correctly spelled nanometre in British English or nanometer in American English) is a unit of length in the International System of Units (SI), symbolized as nm.</a:t>
            </a:r>
          </a:p>
        </p188:txBody>
      </p188:reply>
    </p188:replyLst>
    <p188:txBody>
      <a:bodyPr/>
      <a:lstStyle/>
      <a:p>
        <a:r>
          <a:rPr lang="en-US"/>
          <a:t>Define “nm”</a:t>
        </a:r>
      </a:p>
    </p188:txBody>
  </p188:cm>
</p188:cmLst>
</file>

<file path=ppt/comments/modernComment_107_D6FD3606.xml><?xml version="1.0" encoding="utf-8"?>
<p188:cmLst xmlns:a="http://schemas.openxmlformats.org/drawingml/2006/main" xmlns:r="http://schemas.openxmlformats.org/officeDocument/2006/relationships" xmlns:p188="http://schemas.microsoft.com/office/powerpoint/2018/8/main">
  <p188:cm id="{59F60522-990F-4D7A-9161-D8DECE358874}" authorId="{382977E8-7337-0E45-A259-40AB65035B46}" created="2025-03-23T17:42:02.289">
    <ac:txMkLst xmlns:ac="http://schemas.microsoft.com/office/drawing/2013/main/command">
      <pc:docMk xmlns:pc="http://schemas.microsoft.com/office/powerpoint/2013/main/command"/>
      <pc:sldMk xmlns:pc="http://schemas.microsoft.com/office/powerpoint/2013/main/command" cId="3606918662" sldId="263"/>
      <ac:spMk id="7" creationId="{00000000-0000-0000-0000-000000000000}"/>
      <ac:txMk cp="316" len="9">
        <ac:context len="351" hash="1136884000"/>
      </ac:txMk>
    </ac:txMkLst>
    <p188:pos x="3256993" y="1188364"/>
    <p188:replyLst>
      <p188:reply id="{1EAE6706-C302-4103-A302-AAAE43CD39F5}" authorId="{81095571-0591-2BA7-D4B2-2AD8824ACA54}" created="2025-05-05T11:03:29.812">
        <p188:txBody>
          <a:bodyPr/>
          <a:lstStyle/>
          <a:p>
            <a:r>
              <a:rPr lang="en-US"/>
              <a:t>Steradian (sr) is the unit of solid angle in the International System of Units (SI). While radian (rad) is used to measure planar angles, steradian is used to measure angles in three-dimensional space—similar to the volume of light emitted from a point source in space.</a:t>
            </a:r>
          </a:p>
        </p188:txBody>
      </p188:reply>
    </p188:replyLst>
    <p188:txBody>
      <a:bodyPr/>
      <a:lstStyle/>
      <a:p>
        <a:r>
          <a:rPr lang="en-US"/>
          <a:t>What is a “steradian”</a:t>
        </a:r>
      </a:p>
    </p188:txBody>
  </p188:cm>
</p188:cmLst>
</file>

<file path=ppt/comments/modernComment_10D_B2411DE9.xml><?xml version="1.0" encoding="utf-8"?>
<p188:cmLst xmlns:a="http://schemas.openxmlformats.org/drawingml/2006/main" xmlns:r="http://schemas.openxmlformats.org/officeDocument/2006/relationships" xmlns:p188="http://schemas.microsoft.com/office/powerpoint/2018/8/main">
  <p188:cm id="{75544313-2FC6-4FF1-B88C-DA3C907EB5F5}" authorId="{382977E8-7337-0E45-A259-40AB65035B46}" created="2025-03-23T17:50:27.634">
    <ac:txMkLst xmlns:ac="http://schemas.microsoft.com/office/drawing/2013/main/command">
      <pc:docMk xmlns:pc="http://schemas.microsoft.com/office/powerpoint/2013/main/command"/>
      <pc:sldMk xmlns:pc="http://schemas.microsoft.com/office/powerpoint/2013/main/command" cId="2990611945" sldId="269"/>
      <ac:spMk id="3" creationId="{B0F457C3-2233-5CB3-D1FD-9785735D8B31}"/>
      <ac:txMk cp="0" len="38">
        <ac:context len="39" hash="3455251196"/>
      </ac:txMk>
    </ac:txMkLst>
    <p188:pos x="9395146" y="230391"/>
    <p188:txBody>
      <a:bodyPr/>
      <a:lstStyle/>
      <a:p>
        <a:r>
          <a:rPr lang="en-US"/>
          <a:t>Good slide</a:t>
        </a:r>
      </a:p>
    </p188:txBody>
    <p188:extLst>
      <p:ext xmlns:p="http://schemas.openxmlformats.org/presentationml/2006/main" uri="{57CB4572-C831-44C2-8A1C-0ADB6CCDFE69}">
        <p223:reactions xmlns:p223="http://schemas.microsoft.com/office/powerpoint/2022/03/main">
          <p223:rxn type="👍">
            <p223:instance time="2025-05-07T06:46:29.998" authorId="{81095571-0591-2BA7-D4B2-2AD8824ACA54}"/>
          </p223:rxn>
        </p223:reactions>
      </p:ext>
    </p188:extLst>
  </p188:cm>
</p188:cmLst>
</file>

<file path=ppt/comments/modernComment_10E_71508E9D.xml><?xml version="1.0" encoding="utf-8"?>
<p188:cmLst xmlns:a="http://schemas.openxmlformats.org/drawingml/2006/main" xmlns:r="http://schemas.openxmlformats.org/officeDocument/2006/relationships" xmlns:p188="http://schemas.microsoft.com/office/powerpoint/2018/8/main">
  <p188:cm id="{9A79754A-5BE8-4936-9CD0-94DA4C9EE5DA}" authorId="{382977E8-7337-0E45-A259-40AB65035B46}" created="2025-03-23T17:54:26.816">
    <pc:sldMkLst xmlns:pc="http://schemas.microsoft.com/office/powerpoint/2013/main/command">
      <pc:docMk/>
      <pc:sldMk cId="1901104797" sldId="270"/>
    </pc:sldMkLst>
    <p188:replyLst>
      <p188:reply id="{792093B8-FFC6-4291-9140-55D36ADABDE0}" authorId="{81095571-0591-2BA7-D4B2-2AD8824ACA54}" created="2025-05-05T11:58:11.061">
        <p188:txBody>
          <a:bodyPr/>
          <a:lstStyle/>
          <a:p>
            <a:r>
              <a:rPr lang="en-US"/>
              <a:t>High pressure mercury</a:t>
            </a:r>
          </a:p>
        </p188:txBody>
      </p188:reply>
    </p188:replyLst>
    <p188:txBody>
      <a:bodyPr/>
      <a:lstStyle/>
      <a:p>
        <a:r>
          <a:rPr lang="en-US"/>
          <a:t>What is TNCA? Does that refer to a type of lamp?</a:t>
        </a:r>
      </a:p>
    </p188:txBody>
    <p188:extLst>
      <p:ext xmlns:p="http://schemas.openxmlformats.org/presentationml/2006/main" uri="{57CB4572-C831-44C2-8A1C-0ADB6CCDFE69}">
        <p223:reactions xmlns:p223="http://schemas.microsoft.com/office/powerpoint/2022/03/main">
          <p223:rxn type="👍">
            <p223:instance time="2025-05-05T12:07:02.886" authorId="{81095571-0591-2BA7-D4B2-2AD8824ACA54}"/>
          </p223:rxn>
        </p223:reactions>
      </p:ext>
    </p188:extLst>
  </p188:cm>
  <p188:cm id="{0ADE099A-6A4A-4146-9826-6B135AAFDB27}" authorId="{382977E8-7337-0E45-A259-40AB65035B46}" created="2025-03-23T17:54:54.437">
    <pc:sldMkLst xmlns:pc="http://schemas.microsoft.com/office/powerpoint/2013/main/command">
      <pc:docMk/>
      <pc:sldMk cId="1901104797" sldId="270"/>
    </pc:sldMkLst>
    <p188:replyLst>
      <p188:reply id="{CE88550F-CDD9-44AC-B01A-C5E7096805AB}" authorId="{81095571-0591-2BA7-D4B2-2AD8824ACA54}" created="2025-05-07T06:32:09.774">
        <p188:txBody>
          <a:bodyPr/>
          <a:lstStyle/>
          <a:p>
            <a:r>
              <a:rPr lang="en-US"/>
              <a:t>Has been included</a:t>
            </a:r>
          </a:p>
        </p188:txBody>
      </p188:reply>
    </p188:replyLst>
    <p188:txBody>
      <a:bodyPr/>
      <a:lstStyle/>
      <a:p>
        <a:r>
          <a:rPr lang="en-US"/>
          <a:t>Need a better picture of an LED lamp used in industry</a:t>
        </a:r>
      </a:p>
    </p188:txBody>
    <p188:extLst>
      <p:ext xmlns:p="http://schemas.openxmlformats.org/presentationml/2006/main" uri="{57CB4572-C831-44C2-8A1C-0ADB6CCDFE69}">
        <p223:reactions xmlns:p223="http://schemas.microsoft.com/office/powerpoint/2022/03/main">
          <p223:rxn type="👍">
            <p223:instance time="2025-05-05T12:07:04.246" authorId="{81095571-0591-2BA7-D4B2-2AD8824ACA54}"/>
          </p223:rxn>
        </p223:reactions>
      </p:ext>
    </p188:extLst>
  </p188:cm>
</p188:cmLst>
</file>

<file path=ppt/comments/modernComment_10F_4FD5B377.xml><?xml version="1.0" encoding="utf-8"?>
<p188:cmLst xmlns:a="http://schemas.openxmlformats.org/drawingml/2006/main" xmlns:r="http://schemas.openxmlformats.org/officeDocument/2006/relationships" xmlns:p188="http://schemas.microsoft.com/office/powerpoint/2018/8/main">
  <p188:cm id="{4A5BD866-5595-4423-AED1-64008F5B7595}" authorId="{382977E8-7337-0E45-A259-40AB65035B46}" created="2025-03-23T17:44:51.841">
    <ac:txMkLst xmlns:ac="http://schemas.microsoft.com/office/drawing/2013/main/command">
      <pc:docMk xmlns:pc="http://schemas.microsoft.com/office/powerpoint/2013/main/command"/>
      <pc:sldMk xmlns:pc="http://schemas.microsoft.com/office/powerpoint/2013/main/command" cId="1339405175" sldId="271"/>
      <ac:spMk id="2" creationId="{354AC6D8-6E2F-29D4-0406-572B820D7F31}"/>
      <ac:txMk cp="0" len="110">
        <ac:context len="111" hash="2253388981"/>
      </ac:txMk>
    </ac:txMkLst>
    <p188:replyLst>
      <p188:reply id="{C41BE2D9-3E06-4A09-B746-085BF3199FEC}" authorId="{81095571-0591-2BA7-D4B2-2AD8824ACA54}" created="2025-05-07T07:16:57.282">
        <p188:txBody>
          <a:bodyPr/>
          <a:lstStyle/>
          <a:p>
            <a:r>
              <a:rPr lang="en-US"/>
              <a:t>Has been edited</a:t>
            </a:r>
          </a:p>
        </p188:txBody>
      </p188:reply>
    </p188:replyLst>
    <p188:txBody>
      <a:bodyPr/>
      <a:lstStyle/>
      <a:p>
        <a:r>
          <a:rPr lang="en-US"/>
          <a:t>In the picture, it would be useful to add an LED, in addition to the incandescent and what appears to be a CFL</a:t>
        </a:r>
      </a:p>
    </p188:txBody>
    <p188:extLst>
      <p:ext xmlns:p="http://schemas.openxmlformats.org/presentationml/2006/main" uri="{57CB4572-C831-44C2-8A1C-0ADB6CCDFE69}">
        <p223:reactions xmlns:p223="http://schemas.microsoft.com/office/powerpoint/2022/03/main">
          <p223:rxn type="👍">
            <p223:instance time="2025-05-05T11:05:08.675" authorId="{81095571-0591-2BA7-D4B2-2AD8824ACA54}"/>
          </p223:rxn>
        </p223:reactions>
      </p:ext>
    </p188:extLst>
  </p188:cm>
</p188:cmLst>
</file>

<file path=ppt/comments/modernComment_113_AEE514C2.xml><?xml version="1.0" encoding="utf-8"?>
<p188:cmLst xmlns:a="http://schemas.openxmlformats.org/drawingml/2006/main" xmlns:r="http://schemas.openxmlformats.org/officeDocument/2006/relationships" xmlns:p188="http://schemas.microsoft.com/office/powerpoint/2018/8/main">
  <p188:cm id="{9177D9B3-F714-402B-93D8-0A2483070547}" authorId="{382977E8-7337-0E45-A259-40AB65035B46}" created="2025-03-23T17:46:38.437">
    <pc:sldMkLst xmlns:pc="http://schemas.microsoft.com/office/powerpoint/2013/main/command">
      <pc:docMk/>
      <pc:sldMk cId="2934248642" sldId="275"/>
    </pc:sldMkLst>
    <p188:replyLst>
      <p188:reply id="{1FA36D09-F063-4172-B8EF-F03A939DAAF9}" authorId="{81095571-0591-2BA7-D4B2-2AD8824ACA54}" created="2025-05-07T06:29:39.124">
        <p188:txBody>
          <a:bodyPr/>
          <a:lstStyle/>
          <a:p>
            <a:r>
              <a:rPr lang="en-US"/>
              <a:t>Revised. One ambiguous image has been removed for clarity</a:t>
            </a:r>
          </a:p>
        </p188:txBody>
      </p188:reply>
    </p188:replyLst>
    <p188:txBody>
      <a:bodyPr/>
      <a:lstStyle/>
      <a:p>
        <a:r>
          <a:rPr lang="en-US"/>
          <a:t>Not clear what the pictures are showing</a:t>
        </a:r>
      </a:p>
    </p188:txBody>
  </p188:cm>
</p188:cmLst>
</file>

<file path=ppt/comments/modernComment_117_D6050C97.xml><?xml version="1.0" encoding="utf-8"?>
<p188:cmLst xmlns:a="http://schemas.openxmlformats.org/drawingml/2006/main" xmlns:r="http://schemas.openxmlformats.org/officeDocument/2006/relationships" xmlns:p188="http://schemas.microsoft.com/office/powerpoint/2018/8/main">
  <p188:cm id="{4F09EAE8-A5FC-43BD-B43C-1FF6E6BBFE67}" authorId="{382977E8-7337-0E45-A259-40AB65035B46}" created="2025-03-23T17:48:34.342">
    <pc:sldMkLst xmlns:pc="http://schemas.microsoft.com/office/powerpoint/2013/main/command">
      <pc:docMk/>
      <pc:sldMk cId="3590655127" sldId="279"/>
    </pc:sldMkLst>
    <p188:replyLst>
      <p188:reply id="{A3E10283-24D3-495B-8E06-41F339610F6C}" authorId="{81095571-0591-2BA7-D4B2-2AD8824ACA54}" created="2025-05-07T06:31:02.045">
        <p188:txBody>
          <a:bodyPr/>
          <a:lstStyle/>
          <a:p>
            <a:r>
              <a:rPr lang="en-US"/>
              <a:t>Has been added</a:t>
            </a:r>
          </a:p>
        </p188:txBody>
      </p188:reply>
    </p188:replyLst>
    <p188:txBody>
      <a:bodyPr/>
      <a:lstStyle/>
      <a:p>
        <a:r>
          <a:rPr lang="en-US"/>
          <a:t>What about “production areas”? Can we add?</a:t>
        </a:r>
      </a:p>
    </p188:txBody>
  </p188:cm>
</p188:cmLst>
</file>

<file path=ppt/comments/modernComment_11C_3F8B2604.xml><?xml version="1.0" encoding="utf-8"?>
<p188:cmLst xmlns:a="http://schemas.openxmlformats.org/drawingml/2006/main" xmlns:r="http://schemas.openxmlformats.org/officeDocument/2006/relationships" xmlns:p188="http://schemas.microsoft.com/office/powerpoint/2018/8/main">
  <p188:cm id="{5B5CA04F-C10E-4295-9DFF-729CA24261C2}" authorId="{382977E8-7337-0E45-A259-40AB65035B46}" created="2025-03-23T17:56:01.462">
    <ac:deMkLst xmlns:ac="http://schemas.microsoft.com/office/drawing/2013/main/command">
      <pc:docMk xmlns:pc="http://schemas.microsoft.com/office/powerpoint/2013/main/command"/>
      <pc:sldMk xmlns:pc="http://schemas.microsoft.com/office/powerpoint/2013/main/command" cId="1066083844" sldId="284"/>
      <ac:picMk id="5" creationId="{19E771A2-B942-0101-95A6-EC3AAEE3CC24}"/>
    </ac:deMkLst>
    <p188:replyLst>
      <p188:reply id="{632F0C61-E9D8-47EC-90D2-5266C9102436}" authorId="{81095571-0591-2BA7-D4B2-2AD8824ACA54}" created="2025-05-07T06:32:31.839">
        <p188:txBody>
          <a:bodyPr/>
          <a:lstStyle/>
          <a:p>
            <a:r>
              <a:rPr lang="en-US"/>
              <a:t>Has been added</a:t>
            </a:r>
          </a:p>
        </p188:txBody>
      </p188:reply>
    </p188:replyLst>
    <p188:txBody>
      <a:bodyPr/>
      <a:lstStyle/>
      <a:p>
        <a:r>
          <a:rPr lang="en-US"/>
          <a:t>Define what these are - add text box under each</a:t>
        </a:r>
      </a:p>
    </p188:txBody>
  </p188:cm>
</p188:cmLst>
</file>

<file path=ppt/comments/modernComment_126_1426896A.xml><?xml version="1.0" encoding="utf-8"?>
<p188:cmLst xmlns:a="http://schemas.openxmlformats.org/drawingml/2006/main" xmlns:r="http://schemas.openxmlformats.org/officeDocument/2006/relationships" xmlns:p188="http://schemas.microsoft.com/office/powerpoint/2018/8/main">
  <p188:cm id="{FDA6F4C1-58F9-4852-8925-2FA7985D2235}" authorId="{382977E8-7337-0E45-A259-40AB65035B46}" created="2025-03-23T17:59:12.590">
    <ac:deMkLst xmlns:ac="http://schemas.microsoft.com/office/drawing/2013/main/command">
      <pc:docMk xmlns:pc="http://schemas.microsoft.com/office/powerpoint/2013/main/command"/>
      <pc:sldMk xmlns:pc="http://schemas.microsoft.com/office/powerpoint/2013/main/command" cId="338069866" sldId="294"/>
      <ac:graphicFrameMk id="4" creationId="{BC42A816-2227-AF17-937A-A9983DBE65EB}"/>
    </ac:deMkLst>
    <p188:replyLst>
      <p188:reply id="{C4798D4B-64CB-4299-BF36-6D765B432AD2}" authorId="{81095571-0591-2BA7-D4B2-2AD8824ACA54}" created="2025-05-07T06:33:19.759">
        <p188:txBody>
          <a:bodyPr/>
          <a:lstStyle/>
          <a:p>
            <a:r>
              <a:rPr lang="en-US"/>
              <a:t>Has been included</a:t>
            </a:r>
          </a:p>
        </p188:txBody>
      </p188:reply>
    </p188:replyLst>
    <p188:txBody>
      <a:bodyPr/>
      <a:lstStyle/>
      <a:p>
        <a:r>
          <a:rPr lang="en-US"/>
          <a:t>This slide needs to be revised. 
Incandescent can be replaced by LED. In fact LED is more efficient, cost-effective and has longer life than CFL
Same with HP mercury lamps and T10 fluorescent tubes. LEDs are most cost-effective in these replacements.
</a:t>
        </a:r>
      </a:p>
    </p188:txBody>
  </p188:cm>
</p188:cmLst>
</file>

<file path=ppt/comments/modernComment_133_536C1BD5.xml><?xml version="1.0" encoding="utf-8"?>
<p188:cmLst xmlns:a="http://schemas.openxmlformats.org/drawingml/2006/main" xmlns:r="http://schemas.openxmlformats.org/officeDocument/2006/relationships" xmlns:p188="http://schemas.microsoft.com/office/powerpoint/2018/8/main">
  <p188:cm id="{8358CF37-C670-4E56-8DBF-20824FA0B9B1}" authorId="{382977E8-7337-0E45-A259-40AB65035B46}" created="2025-03-23T18:04:07.251">
    <pc:sldMkLst xmlns:pc="http://schemas.microsoft.com/office/powerpoint/2013/main/command">
      <pc:docMk/>
      <pc:sldMk cId="1399593941" sldId="307"/>
    </pc:sldMkLst>
    <p188:replyLst>
      <p188:reply id="{FC7F9C32-D8E5-4DE1-8CA4-4AD359A9EE93}" authorId="{81095571-0591-2BA7-D4B2-2AD8824ACA54}" created="2025-05-07T06:34:23.791">
        <p188:txBody>
          <a:bodyPr/>
          <a:lstStyle/>
          <a:p>
            <a:r>
              <a:rPr lang="en-US"/>
              <a:t>Revised</a:t>
            </a:r>
          </a:p>
        </p188:txBody>
      </p188:reply>
    </p188:replyLst>
    <p188:txBody>
      <a:bodyPr/>
      <a:lstStyle/>
      <a:p>
        <a:r>
          <a:rPr lang="en-US"/>
          <a:t>Why provide an example of a supermarket? Replace with an industrial example.</a:t>
        </a:r>
      </a:p>
    </p188:txBody>
    <p188:extLst>
      <p:ext xmlns:p="http://schemas.openxmlformats.org/presentationml/2006/main" uri="{57CB4572-C831-44C2-8A1C-0ADB6CCDFE69}">
        <p223:reactions xmlns:p223="http://schemas.microsoft.com/office/powerpoint/2022/03/main">
          <p223:rxn type="👍">
            <p223:instance time="2025-05-05T12:28:04.598" authorId="{81095571-0591-2BA7-D4B2-2AD8824ACA54}"/>
          </p223:rxn>
        </p223:reactions>
      </p:ext>
    </p188:extLst>
  </p188:cm>
</p188:cmLst>
</file>

<file path=ppt/comments/modernComment_134_383C1503.xml><?xml version="1.0" encoding="utf-8"?>
<p188:cmLst xmlns:a="http://schemas.openxmlformats.org/drawingml/2006/main" xmlns:r="http://schemas.openxmlformats.org/officeDocument/2006/relationships" xmlns:p188="http://schemas.microsoft.com/office/powerpoint/2018/8/main">
  <p188:cm id="{73162593-6937-48E0-BDDF-F07DDDB127F2}" authorId="{382977E8-7337-0E45-A259-40AB65035B46}" created="2025-03-23T18:05:27.813">
    <pc:sldMkLst xmlns:pc="http://schemas.microsoft.com/office/powerpoint/2013/main/command">
      <pc:docMk/>
      <pc:sldMk cId="943461635" sldId="308"/>
    </pc:sldMkLst>
    <p188:replyLst>
      <p188:reply id="{74680A87-32EE-4841-B7A9-A34390F60272}" authorId="{81095571-0591-2BA7-D4B2-2AD8824ACA54}" created="2025-05-07T06:43:24.946">
        <p188:txBody>
          <a:bodyPr/>
          <a:lstStyle/>
          <a:p>
            <a:r>
              <a:rPr lang="en-US"/>
              <a:t>I think incandescent lamps are hardly used in industrial applications, so using T8 lamps might be a more reasonable choice</a:t>
            </a:r>
          </a:p>
        </p188:txBody>
      </p188:reply>
    </p188:replyLst>
    <p188:txBody>
      <a:bodyPr/>
      <a:lstStyle/>
      <a:p>
        <a:r>
          <a:rPr lang="en-US"/>
          <a:t>This slide should include incandescent to show how inefficient they are.</a:t>
        </a:r>
      </a:p>
    </p188:txBody>
  </p188:cm>
</p188:cmLst>
</file>

<file path=ppt/comments/modernComment_146_EE362FC9.xml><?xml version="1.0" encoding="utf-8"?>
<p188:cmLst xmlns:a="http://schemas.openxmlformats.org/drawingml/2006/main" xmlns:r="http://schemas.openxmlformats.org/officeDocument/2006/relationships" xmlns:p188="http://schemas.microsoft.com/office/powerpoint/2018/8/main">
  <p188:cm id="{A22825F2-54A8-44C0-AA05-D9DBF102B871}" authorId="{382977E8-7337-0E45-A259-40AB65035B46}" created="2025-03-23T18:08:27.145">
    <pc:sldMkLst xmlns:pc="http://schemas.microsoft.com/office/powerpoint/2013/main/command">
      <pc:docMk/>
      <pc:sldMk cId="3996528585" sldId="326"/>
    </pc:sldMkLst>
    <p188:replyLst>
      <p188:reply id="{4FFD666E-F8F1-4329-9A2F-67594E8A63CB}" authorId="{81095571-0591-2BA7-D4B2-2AD8824ACA54}" created="2025-05-07T06:44:21.277">
        <p188:txBody>
          <a:bodyPr/>
          <a:lstStyle/>
          <a:p>
            <a:r>
              <a:rPr lang="en-US"/>
              <a:t>Has been added</a:t>
            </a:r>
          </a:p>
        </p188:txBody>
      </p188:reply>
    </p188:replyLst>
    <p188:txBody>
      <a:bodyPr/>
      <a:lstStyle/>
      <a:p>
        <a:r>
          <a:rPr lang="en-US"/>
          <a:t>Add “Select the most efficient lighting technology” </a:t>
        </a:r>
      </a:p>
    </p188:txBody>
  </p188:cm>
</p188:cmLst>
</file>

<file path=ppt/comments/modernComment_148_F6F48506.xml><?xml version="1.0" encoding="utf-8"?>
<p188:cmLst xmlns:a="http://schemas.openxmlformats.org/drawingml/2006/main" xmlns:r="http://schemas.openxmlformats.org/officeDocument/2006/relationships" xmlns:p188="http://schemas.microsoft.com/office/powerpoint/2018/8/main">
  <p188:cm id="{93D1BCD6-4708-4F1E-ADAC-EFAFFC673316}" authorId="{382977E8-7337-0E45-A259-40AB65035B46}" created="2025-03-23T18:09:14.187">
    <pc:sldMkLst xmlns:pc="http://schemas.microsoft.com/office/powerpoint/2013/main/command">
      <pc:docMk/>
      <pc:sldMk cId="4143219974" sldId="328"/>
    </pc:sldMkLst>
    <p188:txBody>
      <a:bodyPr/>
      <a:lstStyle/>
      <a:p>
        <a:r>
          <a:rPr lang="en-US"/>
          <a:t>Very good quiz</a:t>
        </a:r>
      </a:p>
    </p188:txBody>
    <p188:extLst>
      <p:ext xmlns:p="http://schemas.openxmlformats.org/presentationml/2006/main" uri="{57CB4572-C831-44C2-8A1C-0ADB6CCDFE69}">
        <p223:reactions xmlns:p223="http://schemas.microsoft.com/office/powerpoint/2022/03/main">
          <p223:rxn type="👍">
            <p223:instance time="2025-05-07T06:44:32.972" authorId="{81095571-0591-2BA7-D4B2-2AD8824ACA54}"/>
          </p223:rxn>
        </p223:reactions>
      </p:ext>
    </p188:extLst>
  </p188:cm>
</p188:cmLst>
</file>

<file path=ppt/comments/modernComment_14C_87AFFAFC.xml><?xml version="1.0" encoding="utf-8"?>
<p188:cmLst xmlns:a="http://schemas.openxmlformats.org/drawingml/2006/main" xmlns:r="http://schemas.openxmlformats.org/officeDocument/2006/relationships" xmlns:p188="http://schemas.microsoft.com/office/powerpoint/2018/8/main">
  <p188:cm id="{371941C3-BFB0-46F4-B4B5-A3495862C0B6}" authorId="{81095571-0591-2BA7-D4B2-2AD8824ACA54}" created="2025-05-07T07:12:12.715">
    <pc:sldMkLst xmlns:pc="http://schemas.microsoft.com/office/powerpoint/2013/main/command">
      <pc:docMk/>
      <pc:sldMk cId="2276457212" sldId="332"/>
    </pc:sldMkLst>
    <p188:txBody>
      <a:bodyPr/>
      <a:lstStyle/>
      <a:p>
        <a:r>
          <a:rPr lang="en-US"/>
          <a:t>I have added additional standards for the production area.</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588F1A-E727-4BA3-A296-2F09F92FEA3E}" type="datetimeFigureOut">
              <a:rPr lang="en-US" smtClean="0"/>
              <a:t>5/7/2025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A47DE-5284-4EFB-A923-9E0A0742A82D}" type="slidenum">
              <a:rPr lang="en-US" smtClean="0"/>
              <a:t>‹#›</a:t>
            </a:fld>
            <a:endParaRPr lang="en-US"/>
          </a:p>
        </p:txBody>
      </p:sp>
    </p:spTree>
    <p:extLst>
      <p:ext uri="{BB962C8B-B14F-4D97-AF65-F5344CB8AC3E}">
        <p14:creationId xmlns:p14="http://schemas.microsoft.com/office/powerpoint/2010/main" val="1378701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12148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3319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3745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92509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4260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59768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79881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2930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32677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a:extLst>
            <a:ext uri="{FF2B5EF4-FFF2-40B4-BE49-F238E27FC236}">
              <a16:creationId xmlns:a16="http://schemas.microsoft.com/office/drawing/2014/main" id="{B8E394EF-F9B5-E3C8-EAB3-86D63BBCBEFE}"/>
            </a:ext>
          </a:extLst>
        </p:cNvPr>
        <p:cNvGrpSpPr/>
        <p:nvPr/>
      </p:nvGrpSpPr>
      <p:grpSpPr>
        <a:xfrm>
          <a:off x="0" y="0"/>
          <a:ext cx="0" cy="0"/>
          <a:chOff x="0" y="0"/>
          <a:chExt cx="0" cy="0"/>
        </a:xfrm>
      </p:grpSpPr>
      <p:sp>
        <p:nvSpPr>
          <p:cNvPr id="414" name="Google Shape;414;gce82a50586_0_103:notes">
            <a:extLst>
              <a:ext uri="{FF2B5EF4-FFF2-40B4-BE49-F238E27FC236}">
                <a16:creationId xmlns:a16="http://schemas.microsoft.com/office/drawing/2014/main" id="{7E5269A3-2BEF-9A33-5A62-9B35F9D165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a:extLst>
              <a:ext uri="{FF2B5EF4-FFF2-40B4-BE49-F238E27FC236}">
                <a16:creationId xmlns:a16="http://schemas.microsoft.com/office/drawing/2014/main" id="{387B7311-6744-D726-67E2-39268F7131B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91038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72798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8411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252CA9C1-B028-E0D7-76F0-EFE5366CA085}"/>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64049A45-C656-3693-AF4C-B33512C813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89A4AF-A92D-D971-5C41-7E517C43DA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99081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3505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635684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22937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27846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042567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91962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59108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34953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04857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252CA9C1-B028-E0D7-76F0-EFE5366CA085}"/>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64049A45-C656-3693-AF4C-B33512C813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89A4AF-A92D-D971-5C41-7E517C43DA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39984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63001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22203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421969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794723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082591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252CA9C1-B028-E0D7-76F0-EFE5366CA085}"/>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64049A45-C656-3693-AF4C-B33512C813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89A4AF-A92D-D971-5C41-7E517C43DA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762445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71422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51919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75267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86395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138613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13838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084622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98441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6525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885050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74324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452025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386586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314748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8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758371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94996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67248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207598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804874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660363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34575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02733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044730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498685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5237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99248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089914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68286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42937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45456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969596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8174823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404592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28814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300111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280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3413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4241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854366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extLst>
      <p:ext uri="{BB962C8B-B14F-4D97-AF65-F5344CB8AC3E}">
        <p14:creationId xmlns:p14="http://schemas.microsoft.com/office/powerpoint/2010/main" val="1209885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54558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2" name="Straight Connector 11">
            <a:extLst>
              <a:ext uri="{FF2B5EF4-FFF2-40B4-BE49-F238E27FC236}">
                <a16:creationId xmlns:a16="http://schemas.microsoft.com/office/drawing/2014/main" id="{AE0E89EE-E04C-AD25-C7F7-A6368AAC38A0}"/>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86688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273669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3733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860915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65220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687830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227513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072606191"/>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56084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56625716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arget="../comments/modernComment_113_AEE514C2.xml" Type="http://schemas.microsoft.com/office/2018/10/relationships/comments"/><Relationship Id="rId2" Target="../notesSlides/notesSlide12.xml" Type="http://schemas.openxmlformats.org/officeDocument/2006/relationships/notesSlide"/><Relationship Id="rId1" Target="../slideLayouts/slideLayout1.xml" Type="http://schemas.openxmlformats.org/officeDocument/2006/relationships/slideLayout"/><Relationship Id="rId5" Target="../media/image20.png" Type="http://schemas.openxmlformats.org/officeDocument/2006/relationships/image"/><Relationship Id="rId4" Target="../media/image20.png" Type="http://schemas.openxmlformats.org/officeDocument/2006/relationships/image"/></Relationships>
</file>

<file path=ppt/slides/_rels/slide13.xml.rels><?xml version="1.0" encoding="UTF-8" standalone="yes" ?><Relationships xmlns="http://schemas.openxmlformats.org/package/2006/relationships"><Relationship Id="rId3" Target="../media/image21.png" Type="http://schemas.openxmlformats.org/officeDocument/2006/relationships/image"/><Relationship Id="rId2" Target="../notesSlides/notesSlide13.xml" Type="http://schemas.openxmlformats.org/officeDocument/2006/relationships/notesSlide"/><Relationship Id="rId1" Target="../slideLayouts/slideLayout1.xml" Type="http://schemas.openxmlformats.org/officeDocument/2006/relationships/slideLayout"/><Relationship Id="rId4" Target="../media/image21.png" Type="http://schemas.openxmlformats.org/officeDocument/2006/relationships/image"/></Relationships>
</file>

<file path=ppt/slides/_rels/slide14.xml.rels><?xml version="1.0" encoding="UTF-8" standalone="yes" ?><Relationships xmlns="http://schemas.openxmlformats.org/package/2006/relationships"><Relationship Id="rId3" Target="../media/image22.png" Type="http://schemas.openxmlformats.org/officeDocument/2006/relationships/image"/><Relationship Id="rId2" Target="../notesSlides/notesSlide14.xml" Type="http://schemas.openxmlformats.org/officeDocument/2006/relationships/notesSlide"/><Relationship Id="rId1" Target="../slideLayouts/slideLayout1.xml" Type="http://schemas.openxmlformats.org/officeDocument/2006/relationships/slideLayout"/><Relationship Id="rId4" Target="../media/image22.png" Type="http://schemas.openxmlformats.org/officeDocument/2006/relationships/image"/></Relationships>
</file>

<file path=ppt/slides/_rels/slide1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18/10/relationships/comments" Target="../comments/modernComment_117_D6050C97.xml"/><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microsoft.com/office/2018/10/relationships/comments" Target="../comments/modernComment_14C_87AFFAFC.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10D_B2411DE9.xm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arget="../media/image30.jpeg" Type="http://schemas.openxmlformats.org/officeDocument/2006/relationships/image"/><Relationship Id="rId13" Target="../media/image35.jpeg" Type="http://schemas.openxmlformats.org/officeDocument/2006/relationships/image"/><Relationship Id="rId3" Target="../comments/modernComment_10E_71508E9D.xml" Type="http://schemas.microsoft.com/office/2018/10/relationships/comments"/><Relationship Id="rId7" Target="../media/image29.jpeg" Type="http://schemas.openxmlformats.org/officeDocument/2006/relationships/image"/><Relationship Id="rId12" Target="../media/image34.jpeg" Type="http://schemas.openxmlformats.org/officeDocument/2006/relationships/image"/><Relationship Id="rId2" Target="../notesSlides/notesSlide21.xml" Type="http://schemas.openxmlformats.org/officeDocument/2006/relationships/notesSlide"/><Relationship Id="rId1" Target="../slideLayouts/slideLayout10.xml" Type="http://schemas.openxmlformats.org/officeDocument/2006/relationships/slideLayout"/><Relationship Id="rId6" Target="../media/image28.jpeg" Type="http://schemas.openxmlformats.org/officeDocument/2006/relationships/image"/><Relationship Id="rId11" Target="../media/image33.jpeg" Type="http://schemas.openxmlformats.org/officeDocument/2006/relationships/image"/><Relationship Id="rId5" Target="../media/image27.jpeg" Type="http://schemas.openxmlformats.org/officeDocument/2006/relationships/image"/><Relationship Id="rId10" Target="../media/image32.jpeg" Type="http://schemas.openxmlformats.org/officeDocument/2006/relationships/image"/><Relationship Id="rId4" Target="../media/image26.jpeg" Type="http://schemas.openxmlformats.org/officeDocument/2006/relationships/image"/><Relationship Id="rId9" Target="../media/image31.jpeg" Type="http://schemas.openxmlformats.org/officeDocument/2006/relationships/image"/><Relationship Id="rId14" Target="../media/image36.jpeg" Type="http://schemas.openxmlformats.org/officeDocument/2006/relationships/image"/></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46.jpeg"/><Relationship Id="rId3" Type="http://schemas.microsoft.com/office/2018/10/relationships/comments" Target="../comments/modernComment_11C_3F8B2604.xml"/><Relationship Id="rId7" Type="http://schemas.openxmlformats.org/officeDocument/2006/relationships/image" Target="../media/image45.jpe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5.xml.rels><?xml version="1.0" encoding="UTF-8" standalone="yes" ?><Relationships xmlns="http://schemas.openxmlformats.org/package/2006/relationships"><Relationship Id="rId3" Target="../media/image43.jpeg" Type="http://schemas.openxmlformats.org/officeDocument/2006/relationships/image"/><Relationship Id="rId2" Target="../notesSlides/notesSlide25.xml" Type="http://schemas.openxmlformats.org/officeDocument/2006/relationships/notesSlide"/><Relationship Id="rId1" Target="../slideLayouts/slideLayout1.xml" Type="http://schemas.openxmlformats.org/officeDocument/2006/relationships/slideLayout"/><Relationship Id="rId4" Target="../media/image47.jpeg" Type="http://schemas.openxmlformats.org/officeDocument/2006/relationships/image"/></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50.jpeg"/><Relationship Id="rId4" Type="http://schemas.openxmlformats.org/officeDocument/2006/relationships/image" Target="../media/image49.jpeg"/></Relationships>
</file>

<file path=ppt/slides/_rels/slide28.xml.rels><?xml version="1.0" encoding="UTF-8" standalone="yes" ?><Relationships xmlns="http://schemas.openxmlformats.org/package/2006/relationships"><Relationship Id="rId3" Target="../media/image51.jpeg" Type="http://schemas.openxmlformats.org/officeDocument/2006/relationships/image"/><Relationship Id="rId2" Target="../notesSlides/notesSlide28.xml" Type="http://schemas.openxmlformats.org/officeDocument/2006/relationships/notesSlide"/><Relationship Id="rId1" Target="../slideLayouts/slideLayout1.xml" Type="http://schemas.openxmlformats.org/officeDocument/2006/relationships/slideLayout"/></Relationships>
</file>

<file path=ppt/slides/_rels/slide29.xml.rels><?xml version="1.0" encoding="UTF-8" standalone="yes" ?><Relationships xmlns="http://schemas.openxmlformats.org/package/2006/relationships"><Relationship Id="rId3" Target="../media/image52.jpeg" Type="http://schemas.openxmlformats.org/officeDocument/2006/relationships/image"/><Relationship Id="rId2" Target="../notesSlides/notesSlide29.xml" Type="http://schemas.openxmlformats.org/officeDocument/2006/relationships/notesSlide"/><Relationship Id="rId1" Target="../slideLayouts/slideLayout1.xml" Type="http://schemas.openxmlformats.org/officeDocument/2006/relationships/slideLayout"/></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microsoft.com/office/2018/10/relationships/comments" Target="../comments/modernComment_126_1426896A.xml"/><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4.gif"/><Relationship Id="rId7" Type="http://schemas.openxmlformats.org/officeDocument/2006/relationships/image" Target="../media/image58.jpe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arget="../media/image59.jpeg" Type="http://schemas.openxmlformats.org/officeDocument/2006/relationships/image"/><Relationship Id="rId2" Target="../notesSlides/notesSlide39.xml" Type="http://schemas.openxmlformats.org/officeDocument/2006/relationships/notesSlide"/><Relationship Id="rId1" Target="../slideLayouts/slideLayout1.xml" Type="http://schemas.openxmlformats.org/officeDocument/2006/relationships/slideLayout"/><Relationship Id="rId6" Target="../media/image62.jpeg" Type="http://schemas.openxmlformats.org/officeDocument/2006/relationships/image"/><Relationship Id="rId5" Target="../media/image61.jpeg" Type="http://schemas.openxmlformats.org/officeDocument/2006/relationships/image"/><Relationship Id="rId4" Target="../media/image60.jpeg" Type="http://schemas.openxmlformats.org/officeDocument/2006/relationships/image"/></Relationships>
</file>

<file path=ppt/slides/_rels/slide4.xml.rels><?xml version="1.0" encoding="UTF-8" standalone="yes"?>
<Relationships xmlns="http://schemas.openxmlformats.org/package/2006/relationships"><Relationship Id="rId3" Type="http://schemas.microsoft.com/office/2018/10/relationships/comments" Target="../comments/modernComment_106_48A3659D.xm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arget="../media/image63.png" Type="http://schemas.openxmlformats.org/officeDocument/2006/relationships/image"/><Relationship Id="rId7" Target="../media/image66.jpeg" Type="http://schemas.openxmlformats.org/officeDocument/2006/relationships/image"/><Relationship Id="rId2" Target="../notesSlides/notesSlide40.xml" Type="http://schemas.openxmlformats.org/officeDocument/2006/relationships/notesSlide"/><Relationship Id="rId1" Target="../slideLayouts/slideLayout1.xml" Type="http://schemas.openxmlformats.org/officeDocument/2006/relationships/slideLayout"/><Relationship Id="rId6" Target="../media/image65.jpeg" Type="http://schemas.openxmlformats.org/officeDocument/2006/relationships/image"/><Relationship Id="rId5" Target="../media/image64.jpeg" Type="http://schemas.openxmlformats.org/officeDocument/2006/relationships/image"/><Relationship Id="rId4" Target="../media/image63.png" Type="http://schemas.openxmlformats.org/officeDocument/2006/relationships/image"/></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71.gif"/><Relationship Id="rId4" Type="http://schemas.openxmlformats.org/officeDocument/2006/relationships/image" Target="../media/image70.jpeg"/></Relationships>
</file>

<file path=ppt/slides/_rels/slide45.xml.rels><?xml version="1.0" encoding="UTF-8" standalone="yes"?>
<Relationships xmlns="http://schemas.openxmlformats.org/package/2006/relationships"><Relationship Id="rId3" Type="http://schemas.microsoft.com/office/2018/10/relationships/comments" Target="../comments/modernComment_133_536C1BD5.xml"/><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microsoft.com/office/2018/10/relationships/comments" Target="../comments/modernComment_134_383C1503.xml"/><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arget="../media/image72.jpeg" Type="http://schemas.openxmlformats.org/officeDocument/2006/relationships/image"/><Relationship Id="rId2" Target="../notesSlides/notesSlide47.xml" Type="http://schemas.openxmlformats.org/officeDocument/2006/relationships/notesSlide"/><Relationship Id="rId1" Target="../slideLayouts/slideLayout1.xml" Type="http://schemas.openxmlformats.org/officeDocument/2006/relationships/slideLayout"/><Relationship Id="rId4" Target="../media/image73.jpeg" Type="http://schemas.openxmlformats.org/officeDocument/2006/relationships/image"/></Relationships>
</file>

<file path=ppt/slides/_rels/slide48.xml.rels><?xml version="1.0" encoding="UTF-8" standalone="yes" ?><Relationships xmlns="http://schemas.openxmlformats.org/package/2006/relationships"><Relationship Id="rId3" Target="../media/image74.jpeg" Type="http://schemas.openxmlformats.org/officeDocument/2006/relationships/image"/><Relationship Id="rId2" Target="../notesSlides/notesSlide48.xml" Type="http://schemas.openxmlformats.org/officeDocument/2006/relationships/notesSlide"/><Relationship Id="rId1" Target="../slideLayouts/slideLayout1.xml" Type="http://schemas.openxmlformats.org/officeDocument/2006/relationships/slideLayout"/><Relationship Id="rId6" Target="../media/image77.jpeg" Type="http://schemas.openxmlformats.org/officeDocument/2006/relationships/image"/><Relationship Id="rId5" Target="../media/image76.jpeg" Type="http://schemas.openxmlformats.org/officeDocument/2006/relationships/image"/><Relationship Id="rId4" Target="../media/image75.jpeg" Type="http://schemas.openxmlformats.org/officeDocument/2006/relationships/image"/></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18/10/relationships/comments" Target="../comments/modernComment_107_D6FD3606.xm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3" Type="http://schemas.openxmlformats.org/officeDocument/2006/relationships/image" Target="../media/image78.gif"/><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79.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arget="../media/image80.jpeg" Type="http://schemas.openxmlformats.org/officeDocument/2006/relationships/image"/><Relationship Id="rId2" Target="../notesSlides/notesSlide52.xml" Type="http://schemas.openxmlformats.org/officeDocument/2006/relationships/notesSlide"/><Relationship Id="rId1" Target="../slideLayouts/slideLayout1.xml" Type="http://schemas.openxmlformats.org/officeDocument/2006/relationships/slideLayout"/></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arget="../media/image81.jpeg" Type="http://schemas.openxmlformats.org/officeDocument/2006/relationships/image"/><Relationship Id="rId2" Target="../notesSlides/notesSlide54.xml" Type="http://schemas.openxmlformats.org/officeDocument/2006/relationships/notesSlide"/><Relationship Id="rId1" Target="../slideLayouts/slideLayout1.xml" Type="http://schemas.openxmlformats.org/officeDocument/2006/relationships/slideLayout"/><Relationship Id="rId4" Target="../media/image82.jpeg" Type="http://schemas.openxmlformats.org/officeDocument/2006/relationships/image"/></Relationships>
</file>

<file path=ppt/slides/_rels/slide55.xml.rels><?xml version="1.0" encoding="UTF-8" standalone="yes"?>
<Relationships xmlns="http://schemas.openxmlformats.org/package/2006/relationships"><Relationship Id="rId3" Type="http://schemas.openxmlformats.org/officeDocument/2006/relationships/image" Target="../media/image83.gif"/><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85.gif"/></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85.png"/></Relationships>
</file>

<file path=ppt/slides/_rels/slide5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microsoft.com/office/2018/10/relationships/comments" Target="../comments/modernComment_146_EE362FC9.xml"/><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microsoft.com/office/2018/10/relationships/comments" Target="../comments/modernComment_148_F6F48506.xml"/><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89.png"/></Relationships>
</file>

<file path=ppt/slides/_rels/slide6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microsoft.com/office/2018/10/relationships/comments" Target="../comments/modernComment_10F_4FD5B377.xml"/><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162859" y="1299520"/>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97345" y="2614372"/>
            <a:ext cx="6316832" cy="1629255"/>
          </a:xfrm>
        </p:spPr>
        <p:txBody>
          <a:bodyPr>
            <a:normAutofit/>
          </a:bodyPr>
          <a:lstStyle/>
          <a:p>
            <a:r>
              <a:rPr lang="en-US" sz="2200" b="1" u="sng" dirty="0">
                <a:solidFill>
                  <a:schemeClr val="accent1">
                    <a:lumMod val="50000"/>
                  </a:schemeClr>
                </a:solidFill>
              </a:rPr>
              <a:t>Module 10: </a:t>
            </a:r>
          </a:p>
          <a:p>
            <a:pPr algn="just"/>
            <a:r>
              <a:rPr lang="en-US" sz="2200" b="1" dirty="0">
                <a:solidFill>
                  <a:schemeClr val="accent1">
                    <a:lumMod val="50000"/>
                  </a:schemeClr>
                </a:solidFill>
              </a:rPr>
              <a:t>Energy efficiency in lighting systems</a:t>
            </a: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597345" y="927235"/>
            <a:ext cx="7327455"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US" sz="3600" b="1" kern="0" dirty="0">
                <a:solidFill>
                  <a:srgbClr val="87C6CC">
                    <a:lumMod val="50000"/>
                  </a:srgbClr>
                </a:solidFill>
              </a:rPr>
              <a:t>TRAINING PROGRAMME </a:t>
            </a:r>
          </a:p>
          <a:p>
            <a:pPr lvl="0">
              <a:buClr>
                <a:srgbClr val="000000"/>
              </a:buClr>
              <a:defRPr/>
            </a:pPr>
            <a:r>
              <a:rPr lang="en-US" sz="3600" b="1" kern="0" dirty="0">
                <a:solidFill>
                  <a:srgbClr val="87C6CC">
                    <a:lumMod val="50000"/>
                  </a:srgbClr>
                </a:solidFill>
              </a:rPr>
              <a:t>for MANAGEMENT OFFICERS</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2" name="TextBox 1">
            <a:extLst>
              <a:ext uri="{FF2B5EF4-FFF2-40B4-BE49-F238E27FC236}">
                <a16:creationId xmlns:a16="http://schemas.microsoft.com/office/drawing/2014/main" id="{C3AD4A12-7BB9-4766-DA4D-2F0628F59824}"/>
              </a:ext>
            </a:extLst>
          </p:cNvPr>
          <p:cNvSpPr txBox="1"/>
          <p:nvPr/>
        </p:nvSpPr>
        <p:spPr>
          <a:xfrm>
            <a:off x="597345" y="4060809"/>
            <a:ext cx="6484391" cy="1754326"/>
          </a:xfrm>
          <a:prstGeom prst="rect">
            <a:avLst/>
          </a:prstGeom>
          <a:noFill/>
        </p:spPr>
        <p:txBody>
          <a:bodyPr wrap="square" rtlCol="0">
            <a:spAutoFit/>
          </a:bodyPr>
          <a:lstStyle/>
          <a:p>
            <a:r>
              <a:rPr lang="en-US" dirty="0">
                <a:solidFill>
                  <a:srgbClr val="FF0000"/>
                </a:solidFill>
              </a:rPr>
              <a:t>This Module provides very good </a:t>
            </a:r>
            <a:r>
              <a:rPr lang="en-US">
                <a:solidFill>
                  <a:srgbClr val="FF0000"/>
                </a:solidFill>
              </a:rPr>
              <a:t>information </a:t>
            </a:r>
            <a:r>
              <a:rPr lang="en-US" dirty="0">
                <a:solidFill>
                  <a:srgbClr val="FF0000"/>
                </a:solidFill>
              </a:rPr>
              <a:t>o</a:t>
            </a:r>
            <a:r>
              <a:rPr lang="en-US">
                <a:solidFill>
                  <a:srgbClr val="FF0000"/>
                </a:solidFill>
              </a:rPr>
              <a:t>n </a:t>
            </a:r>
            <a:r>
              <a:rPr lang="en-US" dirty="0">
                <a:solidFill>
                  <a:srgbClr val="FF0000"/>
                </a:solidFill>
              </a:rPr>
              <a:t>lighting. There are many suggestions provided to improve it. In particular, the examples and much of the discussion should focus on industrial lighting applications.</a:t>
            </a:r>
          </a:p>
          <a:p>
            <a:endParaRPr lang="en-US" dirty="0">
              <a:solidFill>
                <a:srgbClr val="FF0000"/>
              </a:solidFill>
            </a:endParaRPr>
          </a:p>
          <a:p>
            <a:r>
              <a:rPr lang="en-US" dirty="0">
                <a:solidFill>
                  <a:srgbClr val="FF0000"/>
                </a:solidFill>
              </a:rPr>
              <a:t>Other minor comments included.</a:t>
            </a:r>
          </a:p>
        </p:txBody>
      </p:sp>
    </p:spTree>
    <p:extLst>
      <p:ext uri="{BB962C8B-B14F-4D97-AF65-F5344CB8AC3E}">
        <p14:creationId xmlns:p14="http://schemas.microsoft.com/office/powerpoint/2010/main" val="2796945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1. Glare</a:t>
            </a:r>
            <a:endParaRPr lang="en-VN" dirty="0">
              <a:solidFill>
                <a:schemeClr val="accent1">
                  <a:lumMod val="50000"/>
                </a:schemeClr>
              </a:solidFill>
            </a:endParaRPr>
          </a:p>
        </p:txBody>
      </p:sp>
      <p:sp>
        <p:nvSpPr>
          <p:cNvPr id="4" name="Rectangle 2">
            <a:extLst>
              <a:ext uri="{FF2B5EF4-FFF2-40B4-BE49-F238E27FC236}">
                <a16:creationId xmlns:a16="http://schemas.microsoft.com/office/drawing/2014/main" id="{83C8FFB4-E16B-B07F-45BA-5A59DEBE4822}"/>
              </a:ext>
            </a:extLst>
          </p:cNvPr>
          <p:cNvSpPr>
            <a:spLocks noChangeArrowheads="1"/>
          </p:cNvSpPr>
          <p:nvPr/>
        </p:nvSpPr>
        <p:spPr bwMode="auto">
          <a:xfrm>
            <a:off x="517339" y="1276124"/>
            <a:ext cx="11123118"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47675" indent="-447675">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marL="0" indent="0" algn="just" eaLnBrk="1" hangingPunct="1">
              <a:lnSpc>
                <a:spcPct val="100000"/>
              </a:lnSpc>
              <a:buClrTx/>
              <a:buFont typeface="Wingdings" panose="05000000000000000000" pitchFamily="2" charset="2"/>
              <a:buNone/>
            </a:pPr>
            <a:r>
              <a:rPr lang="en-US" altLang="en-US" sz="2400" b="1" dirty="0">
                <a:solidFill>
                  <a:srgbClr val="FF0000"/>
                </a:solidFill>
                <a:latin typeface="Arial" panose="020B0604020202020204" pitchFamily="34" charset="0"/>
              </a:rPr>
              <a:t>The glare </a:t>
            </a:r>
            <a:r>
              <a:rPr lang="en-US" altLang="en-US" sz="2400" dirty="0">
                <a:latin typeface="Arial" panose="020B0604020202020204" pitchFamily="34" charset="0"/>
              </a:rPr>
              <a:t>of a lit surface is the ratio of luminous intensity to the area of the illuminated surface</a:t>
            </a:r>
          </a:p>
          <a:p>
            <a:pPr algn="just" eaLnBrk="1" hangingPunct="1">
              <a:lnSpc>
                <a:spcPct val="100000"/>
              </a:lnSpc>
              <a:buClrTx/>
              <a:buFont typeface="Wingdings" panose="05000000000000000000" pitchFamily="2" charset="2"/>
              <a:buChar char="v"/>
            </a:pPr>
            <a:endParaRPr lang="en-US" altLang="en-US" sz="2400" b="1" dirty="0">
              <a:latin typeface="Arial" panose="020B0604020202020204" pitchFamily="34" charset="0"/>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FADC618-63BE-1FFA-3DDF-49BC031610EF}"/>
                  </a:ext>
                </a:extLst>
              </p:cNvPr>
              <p:cNvSpPr txBox="1"/>
              <p:nvPr/>
            </p:nvSpPr>
            <p:spPr>
              <a:xfrm>
                <a:off x="1804350" y="2637080"/>
                <a:ext cx="4958171" cy="89357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tx1"/>
                          </a:solidFill>
                          <a:latin typeface="Cambria Math" panose="02040503050406030204" pitchFamily="18" charset="0"/>
                          <a:ea typeface="Cambria Math" panose="02040503050406030204" pitchFamily="18" charset="0"/>
                        </a:rPr>
                        <m:t>𝐿</m:t>
                      </m:r>
                      <m:r>
                        <a:rPr lang="en-US" sz="2800" b="0" i="1" smtClean="0">
                          <a:solidFill>
                            <a:schemeClr val="tx1"/>
                          </a:solidFill>
                          <a:latin typeface="Cambria Math" panose="02040503050406030204" pitchFamily="18" charset="0"/>
                          <a:ea typeface="Cambria Math" panose="02040503050406030204" pitchFamily="18" charset="0"/>
                        </a:rPr>
                        <m:t>=</m:t>
                      </m:r>
                      <m:f>
                        <m:fPr>
                          <m:ctrlPr>
                            <a:rPr lang="en-US" sz="2800" b="0" i="1" smtClean="0">
                              <a:solidFill>
                                <a:schemeClr val="tx1"/>
                              </a:solidFill>
                              <a:latin typeface="Cambria Math" panose="02040503050406030204" pitchFamily="18" charset="0"/>
                              <a:ea typeface="Cambria Math" panose="02040503050406030204" pitchFamily="18" charset="0"/>
                            </a:rPr>
                          </m:ctrlPr>
                        </m:fPr>
                        <m:num>
                          <m:r>
                            <a:rPr lang="en-US" sz="2800" b="0" i="1" smtClean="0">
                              <a:solidFill>
                                <a:schemeClr val="tx1"/>
                              </a:solidFill>
                              <a:latin typeface="Cambria Math" panose="02040503050406030204" pitchFamily="18" charset="0"/>
                              <a:ea typeface="Cambria Math" panose="02040503050406030204" pitchFamily="18" charset="0"/>
                            </a:rPr>
                            <m:t>𝐿</m:t>
                          </m:r>
                          <m:r>
                            <a:rPr lang="en-US" sz="2800" i="1">
                              <a:latin typeface="Cambria Math" panose="02040503050406030204" pitchFamily="18" charset="0"/>
                              <a:ea typeface="Cambria Math" panose="02040503050406030204" pitchFamily="18" charset="0"/>
                            </a:rPr>
                            <m:t>𝑢𝑚𝑖𝑛𝑜𝑢𝑠</m:t>
                          </m:r>
                          <m:r>
                            <a:rPr lang="en-US" sz="2800" i="1">
                              <a:latin typeface="Cambria Math" panose="02040503050406030204" pitchFamily="18" charset="0"/>
                              <a:ea typeface="Cambria Math" panose="02040503050406030204" pitchFamily="18" charset="0"/>
                            </a:rPr>
                            <m:t> </m:t>
                          </m:r>
                          <m:r>
                            <a:rPr lang="en-US" sz="2800" i="1">
                              <a:latin typeface="Cambria Math" panose="02040503050406030204" pitchFamily="18" charset="0"/>
                              <a:ea typeface="Cambria Math" panose="02040503050406030204" pitchFamily="18" charset="0"/>
                            </a:rPr>
                            <m:t>𝑖𝑛𝑡𝑒𝑛𝑠𝑖𝑡𝑦</m:t>
                          </m:r>
                        </m:num>
                        <m:den>
                          <m:r>
                            <a:rPr lang="en-US" sz="2800" b="0" i="1" smtClean="0">
                              <a:solidFill>
                                <a:schemeClr val="tx1"/>
                              </a:solidFill>
                              <a:latin typeface="Cambria Math" panose="02040503050406030204" pitchFamily="18" charset="0"/>
                              <a:ea typeface="Cambria Math" panose="02040503050406030204" pitchFamily="18" charset="0"/>
                            </a:rPr>
                            <m:t>𝑆𝑢𝑟𝑓𝑎𝑐𝑒</m:t>
                          </m:r>
                          <m:r>
                            <a:rPr lang="en-US" sz="2800" b="0" i="1" smtClean="0">
                              <a:solidFill>
                                <a:schemeClr val="tx1"/>
                              </a:solidFill>
                              <a:latin typeface="Cambria Math" panose="02040503050406030204" pitchFamily="18" charset="0"/>
                              <a:ea typeface="Cambria Math" panose="02040503050406030204" pitchFamily="18" charset="0"/>
                            </a:rPr>
                            <m:t> </m:t>
                          </m:r>
                          <m:r>
                            <a:rPr lang="en-US" sz="2800" b="0" i="1" smtClean="0">
                              <a:solidFill>
                                <a:schemeClr val="tx1"/>
                              </a:solidFill>
                              <a:latin typeface="Cambria Math" panose="02040503050406030204" pitchFamily="18" charset="0"/>
                              <a:ea typeface="Cambria Math" panose="02040503050406030204" pitchFamily="18" charset="0"/>
                            </a:rPr>
                            <m:t>𝑎𝑟𝑒𝑎</m:t>
                          </m:r>
                        </m:den>
                      </m:f>
                      <m:r>
                        <a:rPr lang="en-US" sz="2800" b="0" i="1" smtClean="0">
                          <a:solidFill>
                            <a:schemeClr val="tx1"/>
                          </a:solidFill>
                          <a:latin typeface="Cambria Math" panose="02040503050406030204" pitchFamily="18" charset="0"/>
                          <a:ea typeface="Cambria Math" panose="02040503050406030204" pitchFamily="18" charset="0"/>
                        </a:rPr>
                        <m:t>(</m:t>
                      </m:r>
                      <m:f>
                        <m:fPr>
                          <m:ctrlPr>
                            <a:rPr lang="en-US" sz="2800" b="0" i="1" smtClean="0">
                              <a:solidFill>
                                <a:schemeClr val="tx1"/>
                              </a:solidFill>
                              <a:latin typeface="Cambria Math" panose="02040503050406030204" pitchFamily="18" charset="0"/>
                              <a:ea typeface="Cambria Math" panose="02040503050406030204" pitchFamily="18" charset="0"/>
                            </a:rPr>
                          </m:ctrlPr>
                        </m:fPr>
                        <m:num>
                          <m:r>
                            <a:rPr lang="en-US" sz="2800" b="0" i="1" smtClean="0">
                              <a:solidFill>
                                <a:schemeClr val="tx1"/>
                              </a:solidFill>
                              <a:latin typeface="Cambria Math" panose="02040503050406030204" pitchFamily="18" charset="0"/>
                              <a:ea typeface="Cambria Math" panose="02040503050406030204" pitchFamily="18" charset="0"/>
                            </a:rPr>
                            <m:t>𝑐𝑑</m:t>
                          </m:r>
                        </m:num>
                        <m:den>
                          <m:r>
                            <a:rPr lang="en-US" sz="2800" b="0" i="1" smtClean="0">
                              <a:solidFill>
                                <a:schemeClr val="tx1"/>
                              </a:solidFill>
                              <a:latin typeface="Cambria Math" panose="02040503050406030204" pitchFamily="18" charset="0"/>
                              <a:ea typeface="Cambria Math" panose="02040503050406030204" pitchFamily="18" charset="0"/>
                            </a:rPr>
                            <m:t>𝑚</m:t>
                          </m:r>
                          <m:r>
                            <a:rPr lang="en-US" sz="2800" b="0" i="1" smtClean="0">
                              <a:solidFill>
                                <a:schemeClr val="tx1"/>
                              </a:solidFill>
                              <a:latin typeface="Cambria Math" panose="02040503050406030204" pitchFamily="18" charset="0"/>
                              <a:ea typeface="Cambria Math" panose="02040503050406030204" pitchFamily="18" charset="0"/>
                            </a:rPr>
                            <m:t>2</m:t>
                          </m:r>
                        </m:den>
                      </m:f>
                      <m:r>
                        <a:rPr lang="en-US" sz="2800" b="0" i="1" smtClean="0">
                          <a:solidFill>
                            <a:schemeClr val="tx1"/>
                          </a:solidFill>
                          <a:latin typeface="Cambria Math" panose="02040503050406030204" pitchFamily="18" charset="0"/>
                          <a:ea typeface="Cambria Math" panose="02040503050406030204" pitchFamily="18" charset="0"/>
                        </a:rPr>
                        <m:t>)</m:t>
                      </m:r>
                    </m:oMath>
                  </m:oMathPara>
                </a14:m>
                <a:endParaRPr lang="en-US" sz="2800" dirty="0">
                  <a:solidFill>
                    <a:schemeClr val="tx1"/>
                  </a:solidFill>
                  <a:latin typeface="Arial" panose="020B0604020202020204" pitchFamily="34" charset="0"/>
                </a:endParaRPr>
              </a:p>
            </p:txBody>
          </p:sp>
        </mc:Choice>
        <mc:Fallback xmlns="">
          <p:sp>
            <p:nvSpPr>
              <p:cNvPr id="5" name="TextBox 4">
                <a:extLst>
                  <a:ext uri="{FF2B5EF4-FFF2-40B4-BE49-F238E27FC236}">
                    <a16:creationId xmlns:a16="http://schemas.microsoft.com/office/drawing/2014/main" id="{FFADC618-63BE-1FFA-3DDF-49BC031610EF}"/>
                  </a:ext>
                </a:extLst>
              </p:cNvPr>
              <p:cNvSpPr txBox="1">
                <a:spLocks noRot="1" noChangeAspect="1" noMove="1" noResize="1" noEditPoints="1" noAdjustHandles="1" noChangeArrowheads="1" noChangeShapeType="1" noTextEdit="1"/>
              </p:cNvSpPr>
              <p:nvPr/>
            </p:nvSpPr>
            <p:spPr>
              <a:xfrm>
                <a:off x="1804350" y="2637080"/>
                <a:ext cx="4958171" cy="893578"/>
              </a:xfrm>
              <a:prstGeom prst="rect">
                <a:avLst/>
              </a:prstGeom>
              <a:blipFill>
                <a:blip r:embed="rId3"/>
                <a:stretch>
                  <a:fillRect/>
                </a:stretch>
              </a:blipFill>
            </p:spPr>
            <p:txBody>
              <a:bodyPr/>
              <a:lstStyle/>
              <a:p>
                <a:r>
                  <a:rPr lang="en-US">
                    <a:noFill/>
                  </a:rPr>
                  <a:t> </a:t>
                </a:r>
              </a:p>
            </p:txBody>
          </p:sp>
        </mc:Fallback>
      </mc:AlternateContent>
      <p:pic>
        <p:nvPicPr>
          <p:cNvPr id="6" name="Picture 5" descr="A light bulb with a light bulb and a light bulb with a light bulb and a light bulb with a light bulb and a light bulb with a light bulb and a light bulb with a light bulb&#10;&#10;Description automatically generated">
            <a:extLst>
              <a:ext uri="{FF2B5EF4-FFF2-40B4-BE49-F238E27FC236}">
                <a16:creationId xmlns:a16="http://schemas.microsoft.com/office/drawing/2014/main" id="{658B4923-B16F-8C2E-C3A0-5F99A95DC550}"/>
              </a:ext>
            </a:extLst>
          </p:cNvPr>
          <p:cNvPicPr/>
          <p:nvPr/>
        </p:nvPicPr>
        <p:blipFill>
          <a:blip r:embed="rId4">
            <a:extLst>
              <a:ext uri="{28A0092B-C50C-407E-A947-70E740481C1C}">
                <a14:useLocalDpi xmlns:a14="http://schemas.microsoft.com/office/drawing/2010/main" val="0"/>
              </a:ext>
            </a:extLst>
          </a:blip>
          <a:srcRect/>
          <a:stretch>
            <a:fillRect/>
          </a:stretch>
        </p:blipFill>
        <p:spPr>
          <a:xfrm>
            <a:off x="8049532" y="1796415"/>
            <a:ext cx="3590925" cy="2574909"/>
          </a:xfrm>
          <a:prstGeom prst="rect">
            <a:avLst/>
          </a:prstGeom>
          <a:noFill/>
          <a:ln>
            <a:noFill/>
            <a:prstDash/>
          </a:ln>
        </p:spPr>
      </p:pic>
      <p:sp>
        <p:nvSpPr>
          <p:cNvPr id="2" name="Rectangle 1"/>
          <p:cNvSpPr/>
          <p:nvPr/>
        </p:nvSpPr>
        <p:spPr>
          <a:xfrm>
            <a:off x="517339" y="4647095"/>
            <a:ext cx="10973936" cy="1569660"/>
          </a:xfrm>
          <a:prstGeom prst="rect">
            <a:avLst/>
          </a:prstGeom>
        </p:spPr>
        <p:txBody>
          <a:bodyPr wrap="square">
            <a:spAutoFit/>
          </a:bodyPr>
          <a:lstStyle/>
          <a:p>
            <a:r>
              <a:rPr lang="en-US" sz="2400" dirty="0">
                <a:solidFill>
                  <a:schemeClr val="tx1"/>
                </a:solidFill>
                <a:latin typeface="Arial" panose="020B0604020202020204" pitchFamily="34" charset="0"/>
              </a:rPr>
              <a:t>Light can be reflected by a surface or transmitted through it. Glare serves as the basis for describing the perceived brightness level; in reality, brightness is influenced by eye adaptation, the reflectance ratio, or the absorption of the surface.</a:t>
            </a:r>
          </a:p>
        </p:txBody>
      </p:sp>
    </p:spTree>
    <p:extLst>
      <p:ext uri="{BB962C8B-B14F-4D97-AF65-F5344CB8AC3E}">
        <p14:creationId xmlns:p14="http://schemas.microsoft.com/office/powerpoint/2010/main" val="2122480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31854" y="813712"/>
            <a:ext cx="11123118" cy="495200"/>
          </a:xfrm>
        </p:spPr>
        <p:txBody>
          <a:bodyPr>
            <a:noAutofit/>
          </a:bodyPr>
          <a:lstStyle/>
          <a:p>
            <a:r>
              <a:rPr lang="en-US" dirty="0">
                <a:latin typeface="+mn-lt"/>
                <a:cs typeface="Times New Roman" panose="02020603050405020304" pitchFamily="18" charset="0"/>
              </a:rPr>
              <a:t>2. Uniformity</a:t>
            </a:r>
            <a:br>
              <a:rPr lang="en-US" dirty="0">
                <a:latin typeface="+mn-lt"/>
                <a:cs typeface="Times New Roman" panose="02020603050405020304" pitchFamily="18" charset="0"/>
              </a:rPr>
            </a:br>
            <a:endParaRPr lang="en-VN" dirty="0">
              <a:solidFill>
                <a:schemeClr val="accent1">
                  <a:lumMod val="50000"/>
                </a:schemeClr>
              </a:solidFill>
            </a:endParaRPr>
          </a:p>
        </p:txBody>
      </p:sp>
      <p:sp>
        <p:nvSpPr>
          <p:cNvPr id="2" name="Rectangle 1"/>
          <p:cNvSpPr/>
          <p:nvPr/>
        </p:nvSpPr>
        <p:spPr>
          <a:xfrm>
            <a:off x="531854" y="1308912"/>
            <a:ext cx="11123118" cy="5632311"/>
          </a:xfrm>
          <a:prstGeom prst="rect">
            <a:avLst/>
          </a:prstGeom>
        </p:spPr>
        <p:txBody>
          <a:bodyPr wrap="square">
            <a:spAutoFit/>
          </a:bodyPr>
          <a:lstStyle/>
          <a:p>
            <a:pPr marL="457200" indent="-457200" algn="just">
              <a:buFont typeface="Wingdings" panose="05000000000000000000" pitchFamily="2" charset="2"/>
              <a:buChar char="Ø"/>
            </a:pPr>
            <a:r>
              <a:rPr lang="en-US" altLang="en-US" sz="2400" dirty="0">
                <a:latin typeface="Arial" panose="020B0604020202020204" pitchFamily="34" charset="0"/>
              </a:rPr>
              <a:t>Uniformity characterizes the evenness of illuminance across different areas.</a:t>
            </a:r>
          </a:p>
          <a:p>
            <a:pPr marL="457200" indent="-457200" algn="just">
              <a:buFont typeface="Wingdings" panose="05000000000000000000" pitchFamily="2" charset="2"/>
              <a:buChar char="Ø"/>
            </a:pPr>
            <a:r>
              <a:rPr lang="en-US" altLang="en-US" sz="2400" dirty="0">
                <a:latin typeface="Arial" panose="020B0604020202020204" pitchFamily="34" charset="0"/>
              </a:rPr>
              <a:t>For example:</a:t>
            </a:r>
          </a:p>
          <a:p>
            <a:pPr marL="914400" lvl="1" indent="-457200" algn="just">
              <a:buFont typeface="Wingdings" panose="05000000000000000000" pitchFamily="2" charset="2"/>
              <a:buChar char="v"/>
            </a:pPr>
            <a:r>
              <a:rPr lang="en-US" altLang="en-US" sz="2400" dirty="0">
                <a:latin typeface="Arial" panose="020B0604020202020204" pitchFamily="34" charset="0"/>
              </a:rPr>
              <a:t>In a factory:</a:t>
            </a:r>
          </a:p>
          <a:p>
            <a:pPr marL="1257300" lvl="2" indent="-342900" algn="just">
              <a:buFont typeface="Arial" panose="020B0604020202020204" pitchFamily="34" charset="0"/>
              <a:buChar char="•"/>
            </a:pPr>
            <a:r>
              <a:rPr lang="en-US" altLang="en-US" sz="2400" dirty="0">
                <a:latin typeface="Arial" panose="020B0604020202020204" pitchFamily="34" charset="0"/>
              </a:rPr>
              <a:t>20% of the area may require 300 lux of illumination, while the remaining 80% may only need 200 lux.</a:t>
            </a:r>
          </a:p>
          <a:p>
            <a:pPr marL="1257300" lvl="2" indent="-342900" algn="just">
              <a:buFont typeface="Arial" panose="020B0604020202020204" pitchFamily="34" charset="0"/>
              <a:buChar char="•"/>
            </a:pPr>
            <a:r>
              <a:rPr lang="en-US" altLang="en-US" sz="2400" dirty="0">
                <a:latin typeface="Arial" panose="020B0604020202020204" pitchFamily="34" charset="0"/>
              </a:rPr>
              <a:t>However, when designing the lighting, uniform illumination of the entire factory at 300 lux is implemented. This results in significant energy and cost wastage.</a:t>
            </a:r>
          </a:p>
          <a:p>
            <a:pPr marL="855663" lvl="2" indent="-400050" algn="just">
              <a:buFont typeface="Wingdings" panose="05000000000000000000" pitchFamily="2" charset="2"/>
              <a:buChar char="v"/>
            </a:pPr>
            <a:r>
              <a:rPr lang="en-US" altLang="en-US" sz="2400" dirty="0">
                <a:latin typeface="Arial" panose="020B0604020202020204" pitchFamily="34" charset="0"/>
              </a:rPr>
              <a:t> At the desk:</a:t>
            </a:r>
          </a:p>
          <a:p>
            <a:pPr marL="1262063" lvl="2" indent="-347663" algn="just">
              <a:buFont typeface="Arial" panose="020B0604020202020204" pitchFamily="34" charset="0"/>
              <a:buChar char="•"/>
            </a:pPr>
            <a:r>
              <a:rPr lang="en-US" altLang="en-US" sz="2400" dirty="0">
                <a:latin typeface="Arial" panose="020B0604020202020204" pitchFamily="34" charset="0"/>
                <a:ea typeface="#9Slide02 Noi dung dai" panose="020B0604020202020204" charset="0"/>
              </a:rPr>
              <a:t>Uneven lighting =&gt; uneven brightness on the desk surface =&gt; causing discomfort for the workers.</a:t>
            </a:r>
            <a:endParaRPr lang="en-US" altLang="en-US" sz="2600" dirty="0">
              <a:latin typeface="Arial" panose="020B0604020202020204" pitchFamily="34" charset="0"/>
              <a:ea typeface="#9Slide02 Noi dung dai" panose="020B0604020202020204" charset="0"/>
            </a:endParaRPr>
          </a:p>
          <a:p>
            <a:pPr lvl="2" algn="just"/>
            <a:r>
              <a:rPr lang="en-US" altLang="en-US" sz="2400" dirty="0">
                <a:latin typeface="Arial" panose="020B0604020202020204" pitchFamily="34" charset="0"/>
              </a:rPr>
              <a:t>		</a:t>
            </a:r>
          </a:p>
          <a:p>
            <a:pPr marL="455613" lvl="2" algn="just"/>
            <a:endParaRPr lang="en-US" altLang="en-US" sz="2400" dirty="0">
              <a:latin typeface="Arial" panose="020B0604020202020204" pitchFamily="34" charset="0"/>
            </a:endParaRPr>
          </a:p>
          <a:p>
            <a:pPr lvl="1" algn="just"/>
            <a:endParaRPr lang="en-US" altLang="en-US" sz="2400" dirty="0">
              <a:latin typeface="Arial" panose="020B0604020202020204" pitchFamily="34" charset="0"/>
            </a:endParaRPr>
          </a:p>
          <a:p>
            <a:pPr marL="457200" indent="-457200" algn="just">
              <a:buFont typeface="Wingdings" panose="05000000000000000000" pitchFamily="2" charset="2"/>
              <a:buChar char="Ø"/>
            </a:pPr>
            <a:endParaRPr lang="en-US" altLang="en-US" sz="2400" dirty="0">
              <a:latin typeface="Arial" panose="020B0604020202020204" pitchFamily="34" charset="0"/>
            </a:endParaRPr>
          </a:p>
        </p:txBody>
      </p:sp>
    </p:spTree>
    <p:extLst>
      <p:ext uri="{BB962C8B-B14F-4D97-AF65-F5344CB8AC3E}">
        <p14:creationId xmlns:p14="http://schemas.microsoft.com/office/powerpoint/2010/main" val="147052371"/>
      </p:ext>
    </p:extLst>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31853" y="828225"/>
            <a:ext cx="11123118" cy="495200"/>
          </a:xfrm>
        </p:spPr>
        <p:txBody>
          <a:bodyPr>
            <a:noAutofit/>
          </a:bodyPr>
          <a:lstStyle/>
          <a:p>
            <a:r>
              <a:rPr dirty="0" lang="en-US">
                <a:latin typeface="+mn-lt"/>
                <a:cs charset="0" panose="02020603050405020304" pitchFamily="18" typeface="Times New Roman"/>
              </a:rPr>
              <a:t>3. Color Rendering Index </a:t>
            </a:r>
            <a:br>
              <a:rPr dirty="0" lang="en-US">
                <a:latin typeface="+mn-lt"/>
                <a:cs charset="0" panose="02020603050405020304" pitchFamily="18" typeface="Times New Roman"/>
              </a:rPr>
            </a:br>
            <a:endParaRPr dirty="0" lang="en-VN">
              <a:solidFill>
                <a:schemeClr val="accent1">
                  <a:lumMod val="50000"/>
                </a:schemeClr>
              </a:solidFill>
            </a:endParaRPr>
          </a:p>
        </p:txBody>
      </p:sp>
      <p:sp>
        <p:nvSpPr>
          <p:cNvPr id="2" name="Rectangle 1"/>
          <p:cNvSpPr/>
          <p:nvPr/>
        </p:nvSpPr>
        <p:spPr>
          <a:xfrm>
            <a:off x="531853" y="1323425"/>
            <a:ext cx="11123117" cy="830997"/>
          </a:xfrm>
          <a:prstGeom prst="rect">
            <a:avLst/>
          </a:prstGeom>
        </p:spPr>
        <p:txBody>
          <a:bodyPr wrap="square">
            <a:spAutoFit/>
          </a:bodyPr>
          <a:lstStyle/>
          <a:p>
            <a:pPr algn="just" indent="-342900" marL="342900">
              <a:lnSpc>
                <a:spcPct val="100000"/>
              </a:lnSpc>
              <a:spcBef>
                <a:spcPts val="0"/>
              </a:spcBef>
              <a:buClrTx/>
              <a:buFont charset="2" panose="05000000000000000000" pitchFamily="2" typeface="Wingdings"/>
              <a:buChar char="Ø"/>
            </a:pPr>
            <a:r>
              <a:rPr altLang="en-US" dirty="0" lang="en-US" sz="2400"/>
              <a:t>The Color Rendering Index (CRI), represented as Ra, indicates the color accuracy of an object when illuminated by a light source</a:t>
            </a:r>
            <a:r>
              <a:rPr altLang="en-US" dirty="0" lang="vi-VN" sz="2400"/>
              <a:t>.</a:t>
            </a:r>
            <a:endParaRPr altLang="en-US" dirty="0" lang="en-US" sz="2400"/>
          </a:p>
        </p:txBody>
      </p:sp>
      <p:pic>
        <p:nvPicPr>
          <p:cNvPr id="4" name="Object 2">
            <a:extLst>
              <a:ext uri="{FF2B5EF4-FFF2-40B4-BE49-F238E27FC236}">
                <a16:creationId xmlns:a16="http://schemas.microsoft.com/office/drawing/2014/main" id="{C2FC49D2-2D49-D3BF-08ED-66B1A9B06E63}"/>
              </a:ext>
            </a:extLst>
          </p:cNvPr>
          <p:cNvPicPr>
            <a:picLocks noChangeArrowheads="1"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77343" y="2212479"/>
            <a:ext cx="3954463"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
        <p:nvSpPr>
          <p:cNvPr id="6" name="Rectangle 5"/>
          <p:cNvSpPr/>
          <p:nvPr/>
        </p:nvSpPr>
        <p:spPr>
          <a:xfrm>
            <a:off x="531852" y="4708936"/>
            <a:ext cx="11123117" cy="1200329"/>
          </a:xfrm>
          <a:prstGeom prst="rect">
            <a:avLst/>
          </a:prstGeom>
        </p:spPr>
        <p:txBody>
          <a:bodyPr wrap="square">
            <a:spAutoFit/>
          </a:bodyPr>
          <a:lstStyle/>
          <a:p>
            <a:pPr algn="just" indent="-342900" marL="342900">
              <a:lnSpc>
                <a:spcPct val="100000"/>
              </a:lnSpc>
              <a:buClrTx/>
              <a:buFont charset="2" panose="05000000000000000000" pitchFamily="2" typeface="Wingdings"/>
              <a:buChar char="Ø"/>
            </a:pPr>
            <a:r>
              <a:rPr altLang="en-US" dirty="0" lang="en-US" sz="2400">
                <a:latin charset="0" panose="020B0604020202020204" pitchFamily="34" typeface="Arial"/>
              </a:rPr>
              <a:t>Sunlight has a CRI of Ra = 100. High-pressure sodium streetlights have a CRI of Ra = 26, while fluorescent lights typically have a CRI &gt; 70. A low CRI indicates color distortion of objects illuminated by that light source.</a:t>
            </a:r>
          </a:p>
        </p:txBody>
      </p:sp>
    </p:spTree>
    <p:extLst>
      <p:ext uri="{BB962C8B-B14F-4D97-AF65-F5344CB8AC3E}">
        <p14:creationId xmlns:p14="http://schemas.microsoft.com/office/powerpoint/2010/main" val="2934248642"/>
      </p:ext>
    </p:extLst>
  </p:cSld>
  <p:clrMapOvr>
    <a:masterClrMapping/>
  </p:clrMapOvr>
  <p:timing>
    <p:tnLst>
      <p:par>
        <p:cTn dur="indefinite" id="1" nodeType="tmRoot" restart="never">
          <p:childTnLst>
            <p:seq concurrent="1" nextAc="seek">
              <p:cTn dur="indefinite" id="2" nodeType="mainSeq">
                <p:childTnLst>
                  <p:par>
                    <p:cTn fill="hold" id="3">
                      <p:stCondLst>
                        <p:cond delay="indefinite"/>
                        <p:cond delay="0" evt="onBegin">
                          <p:tn val="2"/>
                        </p:cond>
                      </p:stCondLst>
                      <p:childTnLst>
                        <p:par>
                          <p:cTn fill="hold" id="4">
                            <p:stCondLst>
                              <p:cond delay="0"/>
                            </p:stCondLst>
                            <p:childTnLst>
                              <p:par>
                                <p:cTn fill="hold" id="5" nodeType="afterEffect" presetClass="entr" presetID="4" presetSubtype="32">
                                  <p:stCondLst>
                                    <p:cond delay="0"/>
                                  </p:stCondLst>
                                  <p:childTnLst>
                                    <p:set>
                                      <p:cBhvr>
                                        <p:cTn dur="1" fill="hold" id="6">
                                          <p:stCondLst>
                                            <p:cond delay="0"/>
                                          </p:stCondLst>
                                        </p:cTn>
                                        <p:tgtEl>
                                          <p:spTgt spid="4"/>
                                        </p:tgtEl>
                                        <p:attrNameLst>
                                          <p:attrName>style.visibility</p:attrName>
                                        </p:attrNameLst>
                                      </p:cBhvr>
                                      <p:to>
                                        <p:strVal val="visible"/>
                                      </p:to>
                                    </p:set>
                                    <p:animEffect filter="box(out)" transition="in">
                                      <p:cBhvr>
                                        <p:cTn dur="500" id="7"/>
                                        <p:tgtEl>
                                          <p:spTgt spid="4"/>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extLst>
    <p:ext uri="{6950BFC3-D8DA-4A85-94F7-54DA5524770B}">
      <p188:commentRel xmlns:p188="http://schemas.microsoft.com/office/powerpoint/2018/8/main" r:id="rId3"/>
    </p:ext>
  </p:extLst>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02825" y="828226"/>
            <a:ext cx="11123118" cy="495200"/>
          </a:xfrm>
        </p:spPr>
        <p:txBody>
          <a:bodyPr>
            <a:noAutofit/>
          </a:bodyPr>
          <a:lstStyle/>
          <a:p>
            <a:r>
              <a:rPr dirty="0" lang="en-US">
                <a:latin typeface="+mn-lt"/>
                <a:cs charset="0" panose="02020603050405020304" pitchFamily="18" typeface="Times New Roman"/>
              </a:rPr>
              <a:t>4. Color temperature</a:t>
            </a:r>
            <a:br>
              <a:rPr dirty="0" lang="en-US">
                <a:latin typeface="+mn-lt"/>
                <a:cs charset="0" panose="02020603050405020304" pitchFamily="18" typeface="Times New Roman"/>
              </a:rPr>
            </a:br>
            <a:endParaRPr dirty="0" lang="en-VN">
              <a:solidFill>
                <a:schemeClr val="accent1">
                  <a:lumMod val="50000"/>
                </a:schemeClr>
              </a:solidFill>
            </a:endParaRPr>
          </a:p>
        </p:txBody>
      </p:sp>
      <p:grpSp>
        <p:nvGrpSpPr>
          <p:cNvPr id="4" name="Group 13">
            <a:extLst>
              <a:ext uri="{FF2B5EF4-FFF2-40B4-BE49-F238E27FC236}">
                <a16:creationId xmlns:a16="http://schemas.microsoft.com/office/drawing/2014/main" id="{4594BD1C-7228-1160-712A-15C1FDA1A0CF}"/>
              </a:ext>
            </a:extLst>
          </p:cNvPr>
          <p:cNvGrpSpPr>
            <a:grpSpLocks/>
          </p:cNvGrpSpPr>
          <p:nvPr/>
        </p:nvGrpSpPr>
        <p:grpSpPr bwMode="auto">
          <a:xfrm>
            <a:off x="2385353" y="1323426"/>
            <a:ext cx="7358062" cy="3643313"/>
            <a:chOff x="723" y="291"/>
            <a:chExt cx="4320" cy="1968"/>
          </a:xfrm>
        </p:grpSpPr>
        <p:pic>
          <p:nvPicPr>
            <p:cNvPr id="5" name="Object 2">
              <a:extLst>
                <a:ext uri="{FF2B5EF4-FFF2-40B4-BE49-F238E27FC236}">
                  <a16:creationId xmlns:a16="http://schemas.microsoft.com/office/drawing/2014/main" id="{DC8F26B2-5011-6161-B43E-05106055942D}"/>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3" y="291"/>
              <a:ext cx="4320" cy="1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grpSp>
          <p:nvGrpSpPr>
            <p:cNvPr id="6" name="Group 11">
              <a:extLst>
                <a:ext uri="{FF2B5EF4-FFF2-40B4-BE49-F238E27FC236}">
                  <a16:creationId xmlns:a16="http://schemas.microsoft.com/office/drawing/2014/main" id="{189A51A2-A5A6-B011-3A7A-56622711A16D}"/>
                </a:ext>
              </a:extLst>
            </p:cNvPr>
            <p:cNvGrpSpPr>
              <a:grpSpLocks/>
            </p:cNvGrpSpPr>
            <p:nvPr/>
          </p:nvGrpSpPr>
          <p:grpSpPr bwMode="auto">
            <a:xfrm>
              <a:off x="807" y="393"/>
              <a:ext cx="4068" cy="361"/>
              <a:chOff x="843" y="442"/>
              <a:chExt cx="4068" cy="361"/>
            </a:xfrm>
          </p:grpSpPr>
          <p:sp>
            <p:nvSpPr>
              <p:cNvPr id="7" name="Text Box 5">
                <a:extLst>
                  <a:ext uri="{FF2B5EF4-FFF2-40B4-BE49-F238E27FC236}">
                    <a16:creationId xmlns:a16="http://schemas.microsoft.com/office/drawing/2014/main" id="{6D00C8A5-EA3B-EA61-F449-0938A456FE41}"/>
                  </a:ext>
                </a:extLst>
              </p:cNvPr>
              <p:cNvSpPr txBox="1">
                <a:spLocks noChangeArrowheads="1"/>
              </p:cNvSpPr>
              <p:nvPr/>
            </p:nvSpPr>
            <p:spPr bwMode="auto">
              <a:xfrm>
                <a:off x="843" y="454"/>
                <a:ext cx="1469"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charset="0" panose="020B0603020202020204" pitchFamily="34" typeface="Trebuchet MS"/>
                  </a:defRPr>
                </a:lvl1pPr>
                <a:lvl2pPr indent="-285750" marL="742950">
                  <a:spcBef>
                    <a:spcPct val="20000"/>
                  </a:spcBef>
                  <a:buClr>
                    <a:srgbClr val="00783C"/>
                  </a:buClr>
                  <a:buFont charset="2" panose="05000000000000000000" pitchFamily="2" typeface="Wingdings"/>
                  <a:buChar char="§"/>
                  <a:defRPr sz="2000">
                    <a:solidFill>
                      <a:schemeClr val="tx1"/>
                    </a:solidFill>
                    <a:latin charset="0" panose="020B0603020202020204" pitchFamily="34" typeface="Trebuchet MS"/>
                  </a:defRPr>
                </a:lvl2pPr>
                <a:lvl3pPr indent="-228600" marL="1143000">
                  <a:spcBef>
                    <a:spcPct val="20000"/>
                  </a:spcBef>
                  <a:buClr>
                    <a:srgbClr val="00783C"/>
                  </a:buClr>
                  <a:buChar char="•"/>
                  <a:defRPr sz="2000">
                    <a:solidFill>
                      <a:schemeClr val="tx1"/>
                    </a:solidFill>
                    <a:latin charset="0" panose="020B0603020202020204" pitchFamily="34" typeface="Trebuchet MS"/>
                  </a:defRPr>
                </a:lvl3pPr>
                <a:lvl4pPr indent="-228600" marL="1600200">
                  <a:spcBef>
                    <a:spcPct val="20000"/>
                  </a:spcBef>
                  <a:buClr>
                    <a:srgbClr val="00783C"/>
                  </a:buClr>
                  <a:buChar char="–"/>
                  <a:defRPr sz="2000">
                    <a:solidFill>
                      <a:schemeClr val="tx1"/>
                    </a:solidFill>
                    <a:latin charset="0" panose="020B0603020202020204" pitchFamily="34" typeface="Trebuchet MS"/>
                  </a:defRPr>
                </a:lvl4pPr>
                <a:lvl5pPr indent="-228600" marL="2057400">
                  <a:spcBef>
                    <a:spcPct val="20000"/>
                  </a:spcBef>
                  <a:buClr>
                    <a:srgbClr val="00783C"/>
                  </a:buClr>
                  <a:buChar char="»"/>
                  <a:defRPr sz="2000">
                    <a:solidFill>
                      <a:schemeClr val="tx1"/>
                    </a:solidFill>
                    <a:latin charset="0" panose="020B0603020202020204" pitchFamily="34" typeface="Trebuchet MS"/>
                  </a:defRPr>
                </a:lvl5pPr>
                <a:lvl6pPr eaLnBrk="0" fontAlgn="base" hangingPunct="0" indent="-228600" marL="2514600">
                  <a:spcBef>
                    <a:spcPct val="20000"/>
                  </a:spcBef>
                  <a:spcAft>
                    <a:spcPct val="0"/>
                  </a:spcAft>
                  <a:buClr>
                    <a:srgbClr val="00783C"/>
                  </a:buClr>
                  <a:buChar char="»"/>
                  <a:defRPr sz="2000">
                    <a:solidFill>
                      <a:schemeClr val="tx1"/>
                    </a:solidFill>
                    <a:latin charset="0" panose="020B0603020202020204" pitchFamily="34" typeface="Trebuchet MS"/>
                  </a:defRPr>
                </a:lvl6pPr>
                <a:lvl7pPr eaLnBrk="0" fontAlgn="base" hangingPunct="0" indent="-228600" marL="2971800">
                  <a:spcBef>
                    <a:spcPct val="20000"/>
                  </a:spcBef>
                  <a:spcAft>
                    <a:spcPct val="0"/>
                  </a:spcAft>
                  <a:buClr>
                    <a:srgbClr val="00783C"/>
                  </a:buClr>
                  <a:buChar char="»"/>
                  <a:defRPr sz="2000">
                    <a:solidFill>
                      <a:schemeClr val="tx1"/>
                    </a:solidFill>
                    <a:latin charset="0" panose="020B0603020202020204" pitchFamily="34" typeface="Trebuchet MS"/>
                  </a:defRPr>
                </a:lvl7pPr>
                <a:lvl8pPr eaLnBrk="0" fontAlgn="base" hangingPunct="0" indent="-228600" marL="3429000">
                  <a:spcBef>
                    <a:spcPct val="20000"/>
                  </a:spcBef>
                  <a:spcAft>
                    <a:spcPct val="0"/>
                  </a:spcAft>
                  <a:buClr>
                    <a:srgbClr val="00783C"/>
                  </a:buClr>
                  <a:buChar char="»"/>
                  <a:defRPr sz="2000">
                    <a:solidFill>
                      <a:schemeClr val="tx1"/>
                    </a:solidFill>
                    <a:latin charset="0" panose="020B0603020202020204" pitchFamily="34" typeface="Trebuchet MS"/>
                  </a:defRPr>
                </a:lvl8pPr>
                <a:lvl9pPr eaLnBrk="0" fontAlgn="base" hangingPunct="0" indent="-228600" marL="3886200">
                  <a:spcBef>
                    <a:spcPct val="20000"/>
                  </a:spcBef>
                  <a:spcAft>
                    <a:spcPct val="0"/>
                  </a:spcAft>
                  <a:buClr>
                    <a:srgbClr val="00783C"/>
                  </a:buClr>
                  <a:buChar char="»"/>
                  <a:defRPr sz="2000">
                    <a:solidFill>
                      <a:schemeClr val="tx1"/>
                    </a:solidFill>
                    <a:latin charset="0" panose="020B0603020202020204" pitchFamily="34" typeface="Trebuchet MS"/>
                  </a:defRPr>
                </a:lvl9pPr>
              </a:lstStyle>
              <a:p>
                <a:pPr algn="ctr" eaLnBrk="1" hangingPunct="1">
                  <a:lnSpc>
                    <a:spcPct val="100000"/>
                  </a:lnSpc>
                  <a:spcBef>
                    <a:spcPct val="50000"/>
                  </a:spcBef>
                  <a:buClrTx/>
                  <a:buFontTx/>
                  <a:buNone/>
                </a:pPr>
                <a:r>
                  <a:rPr altLang="en-US" dirty="0" lang="en-US" sz="1800">
                    <a:solidFill>
                      <a:srgbClr val="FFFFFF"/>
                    </a:solidFill>
                    <a:latin charset="0" panose="020B0604020202020204" pitchFamily="34" typeface="Arial"/>
                    <a:ea charset="0" panose="020B0604020202020204" typeface="#9Slide02 Noi dung dai"/>
                  </a:rPr>
                  <a:t>Yellow light creates a warm atmosphere.</a:t>
                </a:r>
              </a:p>
            </p:txBody>
          </p:sp>
          <p:sp>
            <p:nvSpPr>
              <p:cNvPr id="8" name="Text Box 6">
                <a:extLst>
                  <a:ext uri="{FF2B5EF4-FFF2-40B4-BE49-F238E27FC236}">
                    <a16:creationId xmlns:a16="http://schemas.microsoft.com/office/drawing/2014/main" id="{1BC00343-A14E-5D7D-5CEA-6B322E4ECFD0}"/>
                  </a:ext>
                </a:extLst>
              </p:cNvPr>
              <p:cNvSpPr txBox="1">
                <a:spLocks noChangeArrowheads="1"/>
              </p:cNvSpPr>
              <p:nvPr/>
            </p:nvSpPr>
            <p:spPr bwMode="auto">
              <a:xfrm>
                <a:off x="2199" y="442"/>
                <a:ext cx="1280"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charset="0" panose="020B0603020202020204" pitchFamily="34" typeface="Trebuchet MS"/>
                  </a:defRPr>
                </a:lvl1pPr>
                <a:lvl2pPr indent="-285750" marL="742950">
                  <a:spcBef>
                    <a:spcPct val="20000"/>
                  </a:spcBef>
                  <a:buClr>
                    <a:srgbClr val="00783C"/>
                  </a:buClr>
                  <a:buFont charset="2" panose="05000000000000000000" pitchFamily="2" typeface="Wingdings"/>
                  <a:buChar char="§"/>
                  <a:defRPr sz="2000">
                    <a:solidFill>
                      <a:schemeClr val="tx1"/>
                    </a:solidFill>
                    <a:latin charset="0" panose="020B0603020202020204" pitchFamily="34" typeface="Trebuchet MS"/>
                  </a:defRPr>
                </a:lvl2pPr>
                <a:lvl3pPr indent="-228600" marL="1143000">
                  <a:spcBef>
                    <a:spcPct val="20000"/>
                  </a:spcBef>
                  <a:buClr>
                    <a:srgbClr val="00783C"/>
                  </a:buClr>
                  <a:buChar char="•"/>
                  <a:defRPr sz="2000">
                    <a:solidFill>
                      <a:schemeClr val="tx1"/>
                    </a:solidFill>
                    <a:latin charset="0" panose="020B0603020202020204" pitchFamily="34" typeface="Trebuchet MS"/>
                  </a:defRPr>
                </a:lvl3pPr>
                <a:lvl4pPr indent="-228600" marL="1600200">
                  <a:spcBef>
                    <a:spcPct val="20000"/>
                  </a:spcBef>
                  <a:buClr>
                    <a:srgbClr val="00783C"/>
                  </a:buClr>
                  <a:buChar char="–"/>
                  <a:defRPr sz="2000">
                    <a:solidFill>
                      <a:schemeClr val="tx1"/>
                    </a:solidFill>
                    <a:latin charset="0" panose="020B0603020202020204" pitchFamily="34" typeface="Trebuchet MS"/>
                  </a:defRPr>
                </a:lvl4pPr>
                <a:lvl5pPr indent="-228600" marL="2057400">
                  <a:spcBef>
                    <a:spcPct val="20000"/>
                  </a:spcBef>
                  <a:buClr>
                    <a:srgbClr val="00783C"/>
                  </a:buClr>
                  <a:buChar char="»"/>
                  <a:defRPr sz="2000">
                    <a:solidFill>
                      <a:schemeClr val="tx1"/>
                    </a:solidFill>
                    <a:latin charset="0" panose="020B0603020202020204" pitchFamily="34" typeface="Trebuchet MS"/>
                  </a:defRPr>
                </a:lvl5pPr>
                <a:lvl6pPr eaLnBrk="0" fontAlgn="base" hangingPunct="0" indent="-228600" marL="2514600">
                  <a:spcBef>
                    <a:spcPct val="20000"/>
                  </a:spcBef>
                  <a:spcAft>
                    <a:spcPct val="0"/>
                  </a:spcAft>
                  <a:buClr>
                    <a:srgbClr val="00783C"/>
                  </a:buClr>
                  <a:buChar char="»"/>
                  <a:defRPr sz="2000">
                    <a:solidFill>
                      <a:schemeClr val="tx1"/>
                    </a:solidFill>
                    <a:latin charset="0" panose="020B0603020202020204" pitchFamily="34" typeface="Trebuchet MS"/>
                  </a:defRPr>
                </a:lvl6pPr>
                <a:lvl7pPr eaLnBrk="0" fontAlgn="base" hangingPunct="0" indent="-228600" marL="2971800">
                  <a:spcBef>
                    <a:spcPct val="20000"/>
                  </a:spcBef>
                  <a:spcAft>
                    <a:spcPct val="0"/>
                  </a:spcAft>
                  <a:buClr>
                    <a:srgbClr val="00783C"/>
                  </a:buClr>
                  <a:buChar char="»"/>
                  <a:defRPr sz="2000">
                    <a:solidFill>
                      <a:schemeClr val="tx1"/>
                    </a:solidFill>
                    <a:latin charset="0" panose="020B0603020202020204" pitchFamily="34" typeface="Trebuchet MS"/>
                  </a:defRPr>
                </a:lvl7pPr>
                <a:lvl8pPr eaLnBrk="0" fontAlgn="base" hangingPunct="0" indent="-228600" marL="3429000">
                  <a:spcBef>
                    <a:spcPct val="20000"/>
                  </a:spcBef>
                  <a:spcAft>
                    <a:spcPct val="0"/>
                  </a:spcAft>
                  <a:buClr>
                    <a:srgbClr val="00783C"/>
                  </a:buClr>
                  <a:buChar char="»"/>
                  <a:defRPr sz="2000">
                    <a:solidFill>
                      <a:schemeClr val="tx1"/>
                    </a:solidFill>
                    <a:latin charset="0" panose="020B0603020202020204" pitchFamily="34" typeface="Trebuchet MS"/>
                  </a:defRPr>
                </a:lvl8pPr>
                <a:lvl9pPr eaLnBrk="0" fontAlgn="base" hangingPunct="0" indent="-228600" marL="3886200">
                  <a:spcBef>
                    <a:spcPct val="20000"/>
                  </a:spcBef>
                  <a:spcAft>
                    <a:spcPct val="0"/>
                  </a:spcAft>
                  <a:buClr>
                    <a:srgbClr val="00783C"/>
                  </a:buClr>
                  <a:buChar char="»"/>
                  <a:defRPr sz="2000">
                    <a:solidFill>
                      <a:schemeClr val="tx1"/>
                    </a:solidFill>
                    <a:latin charset="0" panose="020B0603020202020204" pitchFamily="34" typeface="Trebuchet MS"/>
                  </a:defRPr>
                </a:lvl9pPr>
              </a:lstStyle>
              <a:p>
                <a:pPr algn="ctr" eaLnBrk="1" hangingPunct="1">
                  <a:lnSpc>
                    <a:spcPct val="100000"/>
                  </a:lnSpc>
                  <a:spcBef>
                    <a:spcPct val="50000"/>
                  </a:spcBef>
                  <a:buClrTx/>
                  <a:buFontTx/>
                  <a:buNone/>
                </a:pPr>
                <a:r>
                  <a:rPr altLang="en-US" dirty="0" lang="en-US" sz="1800">
                    <a:solidFill>
                      <a:srgbClr val="FFFFFF"/>
                    </a:solidFill>
                    <a:latin charset="0" panose="020B0604020202020204" pitchFamily="34" typeface="Arial"/>
                    <a:ea charset="0" panose="020B0604020202020204" typeface="#9Slide02 Noi dung dai"/>
                  </a:rPr>
                  <a:t>White light creates a cool atmosphere.</a:t>
                </a:r>
              </a:p>
            </p:txBody>
          </p:sp>
          <p:sp>
            <p:nvSpPr>
              <p:cNvPr id="9" name="Text Box 7">
                <a:extLst>
                  <a:ext uri="{FF2B5EF4-FFF2-40B4-BE49-F238E27FC236}">
                    <a16:creationId xmlns:a16="http://schemas.microsoft.com/office/drawing/2014/main" id="{60D67272-ADFC-CF14-7712-69EFD1111B9C}"/>
                  </a:ext>
                </a:extLst>
              </p:cNvPr>
              <p:cNvSpPr txBox="1">
                <a:spLocks noChangeArrowheads="1"/>
              </p:cNvSpPr>
              <p:nvPr/>
            </p:nvSpPr>
            <p:spPr bwMode="auto">
              <a:xfrm>
                <a:off x="3399" y="442"/>
                <a:ext cx="1512"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charset="0" panose="020B0603020202020204" pitchFamily="34" typeface="Trebuchet MS"/>
                  </a:defRPr>
                </a:lvl1pPr>
                <a:lvl2pPr indent="-285750" marL="742950">
                  <a:spcBef>
                    <a:spcPct val="20000"/>
                  </a:spcBef>
                  <a:buClr>
                    <a:srgbClr val="00783C"/>
                  </a:buClr>
                  <a:buFont charset="2" panose="05000000000000000000" pitchFamily="2" typeface="Wingdings"/>
                  <a:buChar char="§"/>
                  <a:defRPr sz="2000">
                    <a:solidFill>
                      <a:schemeClr val="tx1"/>
                    </a:solidFill>
                    <a:latin charset="0" panose="020B0603020202020204" pitchFamily="34" typeface="Trebuchet MS"/>
                  </a:defRPr>
                </a:lvl2pPr>
                <a:lvl3pPr indent="-228600" marL="1143000">
                  <a:spcBef>
                    <a:spcPct val="20000"/>
                  </a:spcBef>
                  <a:buClr>
                    <a:srgbClr val="00783C"/>
                  </a:buClr>
                  <a:buChar char="•"/>
                  <a:defRPr sz="2000">
                    <a:solidFill>
                      <a:schemeClr val="tx1"/>
                    </a:solidFill>
                    <a:latin charset="0" panose="020B0603020202020204" pitchFamily="34" typeface="Trebuchet MS"/>
                  </a:defRPr>
                </a:lvl3pPr>
                <a:lvl4pPr indent="-228600" marL="1600200">
                  <a:spcBef>
                    <a:spcPct val="20000"/>
                  </a:spcBef>
                  <a:buClr>
                    <a:srgbClr val="00783C"/>
                  </a:buClr>
                  <a:buChar char="–"/>
                  <a:defRPr sz="2000">
                    <a:solidFill>
                      <a:schemeClr val="tx1"/>
                    </a:solidFill>
                    <a:latin charset="0" panose="020B0603020202020204" pitchFamily="34" typeface="Trebuchet MS"/>
                  </a:defRPr>
                </a:lvl4pPr>
                <a:lvl5pPr indent="-228600" marL="2057400">
                  <a:spcBef>
                    <a:spcPct val="20000"/>
                  </a:spcBef>
                  <a:buClr>
                    <a:srgbClr val="00783C"/>
                  </a:buClr>
                  <a:buChar char="»"/>
                  <a:defRPr sz="2000">
                    <a:solidFill>
                      <a:schemeClr val="tx1"/>
                    </a:solidFill>
                    <a:latin charset="0" panose="020B0603020202020204" pitchFamily="34" typeface="Trebuchet MS"/>
                  </a:defRPr>
                </a:lvl5pPr>
                <a:lvl6pPr eaLnBrk="0" fontAlgn="base" hangingPunct="0" indent="-228600" marL="2514600">
                  <a:spcBef>
                    <a:spcPct val="20000"/>
                  </a:spcBef>
                  <a:spcAft>
                    <a:spcPct val="0"/>
                  </a:spcAft>
                  <a:buClr>
                    <a:srgbClr val="00783C"/>
                  </a:buClr>
                  <a:buChar char="»"/>
                  <a:defRPr sz="2000">
                    <a:solidFill>
                      <a:schemeClr val="tx1"/>
                    </a:solidFill>
                    <a:latin charset="0" panose="020B0603020202020204" pitchFamily="34" typeface="Trebuchet MS"/>
                  </a:defRPr>
                </a:lvl6pPr>
                <a:lvl7pPr eaLnBrk="0" fontAlgn="base" hangingPunct="0" indent="-228600" marL="2971800">
                  <a:spcBef>
                    <a:spcPct val="20000"/>
                  </a:spcBef>
                  <a:spcAft>
                    <a:spcPct val="0"/>
                  </a:spcAft>
                  <a:buClr>
                    <a:srgbClr val="00783C"/>
                  </a:buClr>
                  <a:buChar char="»"/>
                  <a:defRPr sz="2000">
                    <a:solidFill>
                      <a:schemeClr val="tx1"/>
                    </a:solidFill>
                    <a:latin charset="0" panose="020B0603020202020204" pitchFamily="34" typeface="Trebuchet MS"/>
                  </a:defRPr>
                </a:lvl7pPr>
                <a:lvl8pPr eaLnBrk="0" fontAlgn="base" hangingPunct="0" indent="-228600" marL="3429000">
                  <a:spcBef>
                    <a:spcPct val="20000"/>
                  </a:spcBef>
                  <a:spcAft>
                    <a:spcPct val="0"/>
                  </a:spcAft>
                  <a:buClr>
                    <a:srgbClr val="00783C"/>
                  </a:buClr>
                  <a:buChar char="»"/>
                  <a:defRPr sz="2000">
                    <a:solidFill>
                      <a:schemeClr val="tx1"/>
                    </a:solidFill>
                    <a:latin charset="0" panose="020B0603020202020204" pitchFamily="34" typeface="Trebuchet MS"/>
                  </a:defRPr>
                </a:lvl8pPr>
                <a:lvl9pPr eaLnBrk="0" fontAlgn="base" hangingPunct="0" indent="-228600" marL="3886200">
                  <a:spcBef>
                    <a:spcPct val="20000"/>
                  </a:spcBef>
                  <a:spcAft>
                    <a:spcPct val="0"/>
                  </a:spcAft>
                  <a:buClr>
                    <a:srgbClr val="00783C"/>
                  </a:buClr>
                  <a:buChar char="»"/>
                  <a:defRPr sz="2000">
                    <a:solidFill>
                      <a:schemeClr val="tx1"/>
                    </a:solidFill>
                    <a:latin charset="0" panose="020B0603020202020204" pitchFamily="34" typeface="Trebuchet MS"/>
                  </a:defRPr>
                </a:lvl9pPr>
              </a:lstStyle>
              <a:p>
                <a:pPr algn="ctr" eaLnBrk="1" hangingPunct="1">
                  <a:lnSpc>
                    <a:spcPct val="100000"/>
                  </a:lnSpc>
                  <a:spcBef>
                    <a:spcPct val="50000"/>
                  </a:spcBef>
                  <a:buClrTx/>
                  <a:buFontTx/>
                  <a:buNone/>
                </a:pPr>
                <a:r>
                  <a:rPr altLang="en-US" dirty="0" lang="en-US" sz="1800">
                    <a:solidFill>
                      <a:srgbClr val="FFFFFF"/>
                    </a:solidFill>
                    <a:latin charset="0" panose="020B0604020202020204" pitchFamily="34" typeface="Arial"/>
                    <a:ea charset="0" panose="020B0604020202020204" typeface="#9Slide02 Noi dung dai"/>
                  </a:rPr>
                  <a:t>Blue light is very close to natural daylight.</a:t>
                </a:r>
              </a:p>
            </p:txBody>
          </p:sp>
        </p:grpSp>
      </p:grpSp>
      <p:sp>
        <p:nvSpPr>
          <p:cNvPr id="2" name="Rectangle 1"/>
          <p:cNvSpPr/>
          <p:nvPr/>
        </p:nvSpPr>
        <p:spPr>
          <a:xfrm>
            <a:off x="502825" y="5000274"/>
            <a:ext cx="11123118" cy="830997"/>
          </a:xfrm>
          <a:prstGeom prst="rect">
            <a:avLst/>
          </a:prstGeom>
        </p:spPr>
        <p:txBody>
          <a:bodyPr wrap="square">
            <a:spAutoFit/>
          </a:bodyPr>
          <a:lstStyle/>
          <a:p>
            <a:pPr algn="just">
              <a:buFont charset="2" panose="05000000000000000000" pitchFamily="2" typeface="Wingdings"/>
              <a:buChar char="Ø"/>
            </a:pPr>
            <a:r>
              <a:rPr altLang="en-US" b="1" dirty="0" lang="en-US" sz="2400">
                <a:solidFill>
                  <a:srgbClr val="FF0000"/>
                </a:solidFill>
                <a:latin charset="0" panose="020B0604020202020204" pitchFamily="34" typeface="Arial"/>
              </a:rPr>
              <a:t>The color temperature </a:t>
            </a:r>
            <a:r>
              <a:rPr altLang="en-US" dirty="0" lang="en-US" sz="2400">
                <a:latin charset="0" panose="020B0604020202020204" pitchFamily="34" typeface="Arial"/>
              </a:rPr>
              <a:t>of a light bulb is the temperature of a black body radiator at which it emits light of the same color as the light emitted by the bulb.</a:t>
            </a:r>
          </a:p>
        </p:txBody>
      </p:sp>
    </p:spTree>
    <p:extLst>
      <p:ext uri="{BB962C8B-B14F-4D97-AF65-F5344CB8AC3E}">
        <p14:creationId xmlns:p14="http://schemas.microsoft.com/office/powerpoint/2010/main" val="2919561092"/>
      </p:ext>
    </p:extLst>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02825" y="828226"/>
            <a:ext cx="11123118" cy="495200"/>
          </a:xfrm>
        </p:spPr>
        <p:txBody>
          <a:bodyPr>
            <a:noAutofit/>
          </a:bodyPr>
          <a:lstStyle/>
          <a:p>
            <a:r>
              <a:rPr dirty="0" lang="en-US">
                <a:latin typeface="+mn-lt"/>
                <a:cs charset="0" panose="02020603050405020304" pitchFamily="18" typeface="Times New Roman"/>
              </a:rPr>
              <a:t>4. Color temperature</a:t>
            </a:r>
            <a:br>
              <a:rPr dirty="0" lang="en-US">
                <a:latin typeface="+mn-lt"/>
                <a:cs charset="0" panose="02020603050405020304" pitchFamily="18" typeface="Times New Roman"/>
              </a:rPr>
            </a:br>
            <a:endParaRPr dirty="0" lang="en-VN">
              <a:solidFill>
                <a:schemeClr val="accent1">
                  <a:lumMod val="50000"/>
                </a:schemeClr>
              </a:solidFill>
            </a:endParaRPr>
          </a:p>
        </p:txBody>
      </p:sp>
      <p:pic>
        <p:nvPicPr>
          <p:cNvPr id="10" name="Object 2">
            <a:extLst>
              <a:ext uri="{FF2B5EF4-FFF2-40B4-BE49-F238E27FC236}">
                <a16:creationId xmlns:a16="http://schemas.microsoft.com/office/drawing/2014/main" id="{19CE35AF-A312-43E3-164C-15F481638D2C}"/>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11484" y="1916639"/>
            <a:ext cx="8305800"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sp>
        <p:nvSpPr>
          <p:cNvPr id="11" name="Rectangle 10"/>
          <p:cNvSpPr/>
          <p:nvPr/>
        </p:nvSpPr>
        <p:spPr>
          <a:xfrm>
            <a:off x="502825" y="1323426"/>
            <a:ext cx="11123118" cy="400110"/>
          </a:xfrm>
          <a:prstGeom prst="rect">
            <a:avLst/>
          </a:prstGeom>
        </p:spPr>
        <p:txBody>
          <a:bodyPr wrap="square">
            <a:spAutoFit/>
          </a:bodyPr>
          <a:lstStyle/>
          <a:p>
            <a:pPr algn="just">
              <a:spcBef>
                <a:spcPct val="20000"/>
              </a:spcBef>
              <a:defRPr/>
            </a:pPr>
            <a:r>
              <a:rPr dirty="0" lang="en-US" sz="2000">
                <a:latin charset="0" panose="020B0604020202020204" pitchFamily="34" typeface="Arial"/>
              </a:rPr>
              <a:t>The color of light is expressed through color temperature, measured in degrees Kelvin (K).</a:t>
            </a:r>
          </a:p>
        </p:txBody>
      </p:sp>
      <p:sp>
        <p:nvSpPr>
          <p:cNvPr id="12" name="Rectangle 5">
            <a:extLst>
              <a:ext uri="{FF2B5EF4-FFF2-40B4-BE49-F238E27FC236}">
                <a16:creationId xmlns:a16="http://schemas.microsoft.com/office/drawing/2014/main" id="{51C66DD4-AD40-9716-B8DA-0E5E152CC92F}"/>
              </a:ext>
            </a:extLst>
          </p:cNvPr>
          <p:cNvSpPr>
            <a:spLocks noChangeArrowheads="1"/>
          </p:cNvSpPr>
          <p:nvPr/>
        </p:nvSpPr>
        <p:spPr bwMode="auto">
          <a:xfrm>
            <a:off x="573221" y="5467305"/>
            <a:ext cx="1098232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342900" marL="342900">
              <a:lnSpc>
                <a:spcPct val="115000"/>
              </a:lnSpc>
              <a:spcBef>
                <a:spcPct val="20000"/>
              </a:spcBef>
              <a:buClr>
                <a:srgbClr val="00783C"/>
              </a:buClr>
              <a:buChar char="•"/>
              <a:defRPr sz="2800">
                <a:solidFill>
                  <a:schemeClr val="tx1"/>
                </a:solidFill>
                <a:latin charset="0" panose="020B0603020202020204" pitchFamily="34" typeface="Trebuchet MS"/>
              </a:defRPr>
            </a:lvl1pPr>
            <a:lvl2pPr indent="-285750" marL="742950">
              <a:spcBef>
                <a:spcPct val="20000"/>
              </a:spcBef>
              <a:buClr>
                <a:srgbClr val="00783C"/>
              </a:buClr>
              <a:buFont charset="2" panose="05000000000000000000" pitchFamily="2" typeface="Wingdings"/>
              <a:buChar char="§"/>
              <a:defRPr sz="2000">
                <a:solidFill>
                  <a:schemeClr val="tx1"/>
                </a:solidFill>
                <a:latin charset="0" panose="020B0603020202020204" pitchFamily="34" typeface="Trebuchet MS"/>
              </a:defRPr>
            </a:lvl2pPr>
            <a:lvl3pPr indent="-228600" marL="1143000">
              <a:spcBef>
                <a:spcPct val="20000"/>
              </a:spcBef>
              <a:buClr>
                <a:srgbClr val="00783C"/>
              </a:buClr>
              <a:buChar char="•"/>
              <a:defRPr sz="2000">
                <a:solidFill>
                  <a:schemeClr val="tx1"/>
                </a:solidFill>
                <a:latin charset="0" panose="020B0603020202020204" pitchFamily="34" typeface="Trebuchet MS"/>
              </a:defRPr>
            </a:lvl3pPr>
            <a:lvl4pPr indent="-228600" marL="1600200">
              <a:spcBef>
                <a:spcPct val="20000"/>
              </a:spcBef>
              <a:buClr>
                <a:srgbClr val="00783C"/>
              </a:buClr>
              <a:buChar char="–"/>
              <a:defRPr sz="2000">
                <a:solidFill>
                  <a:schemeClr val="tx1"/>
                </a:solidFill>
                <a:latin charset="0" panose="020B0603020202020204" pitchFamily="34" typeface="Trebuchet MS"/>
              </a:defRPr>
            </a:lvl4pPr>
            <a:lvl5pPr marL="860425">
              <a:spcBef>
                <a:spcPct val="20000"/>
              </a:spcBef>
              <a:buClr>
                <a:srgbClr val="00783C"/>
              </a:buClr>
              <a:buChar char="»"/>
              <a:defRPr sz="2000">
                <a:solidFill>
                  <a:schemeClr val="tx1"/>
                </a:solidFill>
                <a:latin charset="0" panose="020B0603020202020204" pitchFamily="34" typeface="Trebuchet MS"/>
              </a:defRPr>
            </a:lvl5pPr>
            <a:lvl6pPr eaLnBrk="0" fontAlgn="base" hangingPunct="0" marL="1317625">
              <a:spcBef>
                <a:spcPct val="20000"/>
              </a:spcBef>
              <a:spcAft>
                <a:spcPct val="0"/>
              </a:spcAft>
              <a:buClr>
                <a:srgbClr val="00783C"/>
              </a:buClr>
              <a:buChar char="»"/>
              <a:defRPr sz="2000">
                <a:solidFill>
                  <a:schemeClr val="tx1"/>
                </a:solidFill>
                <a:latin charset="0" panose="020B0603020202020204" pitchFamily="34" typeface="Trebuchet MS"/>
              </a:defRPr>
            </a:lvl6pPr>
            <a:lvl7pPr eaLnBrk="0" fontAlgn="base" hangingPunct="0" marL="1774825">
              <a:spcBef>
                <a:spcPct val="20000"/>
              </a:spcBef>
              <a:spcAft>
                <a:spcPct val="0"/>
              </a:spcAft>
              <a:buClr>
                <a:srgbClr val="00783C"/>
              </a:buClr>
              <a:buChar char="»"/>
              <a:defRPr sz="2000">
                <a:solidFill>
                  <a:schemeClr val="tx1"/>
                </a:solidFill>
                <a:latin charset="0" panose="020B0603020202020204" pitchFamily="34" typeface="Trebuchet MS"/>
              </a:defRPr>
            </a:lvl7pPr>
            <a:lvl8pPr eaLnBrk="0" fontAlgn="base" hangingPunct="0" marL="2232025">
              <a:spcBef>
                <a:spcPct val="20000"/>
              </a:spcBef>
              <a:spcAft>
                <a:spcPct val="0"/>
              </a:spcAft>
              <a:buClr>
                <a:srgbClr val="00783C"/>
              </a:buClr>
              <a:buChar char="»"/>
              <a:defRPr sz="2000">
                <a:solidFill>
                  <a:schemeClr val="tx1"/>
                </a:solidFill>
                <a:latin charset="0" panose="020B0603020202020204" pitchFamily="34" typeface="Trebuchet MS"/>
              </a:defRPr>
            </a:lvl8pPr>
            <a:lvl9pPr eaLnBrk="0" fontAlgn="base" hangingPunct="0" marL="2689225">
              <a:spcBef>
                <a:spcPct val="20000"/>
              </a:spcBef>
              <a:spcAft>
                <a:spcPct val="0"/>
              </a:spcAft>
              <a:buClr>
                <a:srgbClr val="00783C"/>
              </a:buClr>
              <a:buChar char="»"/>
              <a:defRPr sz="2000">
                <a:solidFill>
                  <a:schemeClr val="tx1"/>
                </a:solidFill>
                <a:latin charset="0" panose="020B0603020202020204" pitchFamily="34" typeface="Trebuchet MS"/>
              </a:defRPr>
            </a:lvl9pPr>
          </a:lstStyle>
          <a:p>
            <a:pPr lvl="4">
              <a:buClrTx/>
              <a:buNone/>
            </a:pPr>
            <a:r>
              <a:rPr altLang="en-US" b="1" dirty="0" lang="en-US" sz="1800">
                <a:solidFill>
                  <a:srgbClr val="FFC000"/>
                </a:solidFill>
                <a:latin charset="0" panose="020B0604020202020204" pitchFamily="34" typeface="Arial"/>
                <a:ea charset="0" panose="020B0604020202020204" typeface="#9Slide02 Noi dung dai"/>
              </a:rPr>
              <a:t>Warm light &lt; 3000K  </a:t>
            </a:r>
            <a:r>
              <a:rPr altLang="en-US" b="1" dirty="0" lang="en-US" sz="1800">
                <a:latin charset="0" panose="020B0604020202020204" pitchFamily="34" typeface="Arial"/>
                <a:ea charset="0" panose="020B0604020202020204" typeface="#9Slide02 Noi dung dai"/>
              </a:rPr>
              <a:t>Neutral white light = 3000 – 5000K  </a:t>
            </a:r>
            <a:r>
              <a:rPr altLang="en-US" b="1" dirty="0" lang="en-US" sz="1800">
                <a:solidFill>
                  <a:srgbClr val="00B0F0"/>
                </a:solidFill>
                <a:latin charset="0" panose="020B0604020202020204" pitchFamily="34" typeface="Arial"/>
                <a:ea charset="0" panose="020B0604020202020204" typeface="#9Slide02 Noi dung dai"/>
              </a:rPr>
              <a:t>Cool white light &gt; 5000K</a:t>
            </a:r>
          </a:p>
        </p:txBody>
      </p:sp>
    </p:spTree>
    <p:extLst>
      <p:ext uri="{BB962C8B-B14F-4D97-AF65-F5344CB8AC3E}">
        <p14:creationId xmlns:p14="http://schemas.microsoft.com/office/powerpoint/2010/main" val="4145312738"/>
      </p:ext>
    </p:extLst>
  </p:cSld>
  <p:clrMapOvr>
    <a:masterClrMapping/>
  </p:clrMapOvr>
  <p:timing>
    <p:tnLst>
      <p:par>
        <p:cTn dur="indefinite" id="1" nodeType="tmRoot" restart="never">
          <p:childTnLst>
            <p:seq concurrent="1" nextAc="seek">
              <p:cTn dur="indefinite" id="2" nodeType="mainSeq">
                <p:childTnLst>
                  <p:par>
                    <p:cTn fill="hold" id="3">
                      <p:stCondLst>
                        <p:cond delay="indefinite"/>
                        <p:cond delay="0" evt="onBegin">
                          <p:tn val="2"/>
                        </p:cond>
                      </p:stCondLst>
                      <p:childTnLst>
                        <p:par>
                          <p:cTn fill="hold" id="4">
                            <p:stCondLst>
                              <p:cond delay="0"/>
                            </p:stCondLst>
                            <p:childTnLst>
                              <p:par>
                                <p:cTn fill="hold" id="5" nodeType="afterEffect" presetClass="entr" presetID="3" presetSubtype="10">
                                  <p:stCondLst>
                                    <p:cond delay="0"/>
                                  </p:stCondLst>
                                  <p:childTnLst>
                                    <p:set>
                                      <p:cBhvr>
                                        <p:cTn dur="1" fill="hold" id="6">
                                          <p:stCondLst>
                                            <p:cond delay="0"/>
                                          </p:stCondLst>
                                        </p:cTn>
                                        <p:tgtEl>
                                          <p:spTgt spid="10"/>
                                        </p:tgtEl>
                                        <p:attrNameLst>
                                          <p:attrName>style.visibility</p:attrName>
                                        </p:attrNameLst>
                                      </p:cBhvr>
                                      <p:to>
                                        <p:strVal val="visible"/>
                                      </p:to>
                                    </p:set>
                                    <p:animEffect filter="blinds(horizontal)" transition="in">
                                      <p:cBhvr>
                                        <p:cTn dur="500" id="7"/>
                                        <p:tgtEl>
                                          <p:spTgt spid="10"/>
                                        </p:tgtEl>
                                      </p:cBhvr>
                                    </p:animEffect>
                                  </p:childTnLst>
                                </p:cTn>
                              </p:par>
                            </p:childTnLst>
                          </p:cTn>
                        </p:par>
                        <p:par>
                          <p:cTn fill="hold" id="8">
                            <p:stCondLst>
                              <p:cond delay="500"/>
                            </p:stCondLst>
                            <p:childTnLst>
                              <p:par>
                                <p:cTn fill="hold" id="9" nodeType="afterEffect" presetClass="entr" presetID="3" presetSubtype="10">
                                  <p:stCondLst>
                                    <p:cond delay="0"/>
                                  </p:stCondLst>
                                  <p:childTnLst>
                                    <p:set>
                                      <p:cBhvr>
                                        <p:cTn dur="1" fill="hold" id="10">
                                          <p:stCondLst>
                                            <p:cond delay="0"/>
                                          </p:stCondLst>
                                        </p:cTn>
                                        <p:tgtEl>
                                          <p:spTgt spid="12"/>
                                        </p:tgtEl>
                                        <p:attrNameLst>
                                          <p:attrName>style.visibility</p:attrName>
                                        </p:attrNameLst>
                                      </p:cBhvr>
                                      <p:to>
                                        <p:strVal val="visible"/>
                                      </p:to>
                                    </p:set>
                                    <p:animEffect filter="blinds(horizontal)" transition="in">
                                      <p:cBhvr>
                                        <p:cTn dur="500" id="11"/>
                                        <p:tgtEl>
                                          <p:spTgt spid="12"/>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autoUpdateAnimBg="0" grpId="0" spid="1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Determining the color temperature</a:t>
            </a:r>
            <a:endParaRPr lang="en-VN" dirty="0">
              <a:solidFill>
                <a:schemeClr val="accent1">
                  <a:lumMod val="50000"/>
                </a:schemeClr>
              </a:solidFill>
            </a:endParaRPr>
          </a:p>
        </p:txBody>
      </p:sp>
      <p:pic>
        <p:nvPicPr>
          <p:cNvPr id="4" name="Picture 16">
            <a:extLst>
              <a:ext uri="{FF2B5EF4-FFF2-40B4-BE49-F238E27FC236}">
                <a16:creationId xmlns:a16="http://schemas.microsoft.com/office/drawing/2014/main" id="{79272C07-F0D7-3265-F639-7E62AB618B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3496" y="1558246"/>
            <a:ext cx="7742299" cy="3783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0">
            <a:extLst>
              <a:ext uri="{FF2B5EF4-FFF2-40B4-BE49-F238E27FC236}">
                <a16:creationId xmlns:a16="http://schemas.microsoft.com/office/drawing/2014/main" id="{F6FF05D8-7A6A-A85D-88B7-178999CCFAAE}"/>
              </a:ext>
            </a:extLst>
          </p:cNvPr>
          <p:cNvSpPr txBox="1">
            <a:spLocks noChangeArrowheads="1"/>
          </p:cNvSpPr>
          <p:nvPr/>
        </p:nvSpPr>
        <p:spPr bwMode="auto">
          <a:xfrm>
            <a:off x="3738563" y="5559425"/>
            <a:ext cx="48577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b="1" dirty="0"/>
              <a:t>The </a:t>
            </a:r>
            <a:r>
              <a:rPr lang="en-US" altLang="en-US" sz="2000" b="1" dirty="0" err="1"/>
              <a:t>Kruithof</a:t>
            </a:r>
            <a:r>
              <a:rPr lang="en-US" altLang="en-US" sz="2000" b="1" dirty="0"/>
              <a:t> diagram</a:t>
            </a:r>
          </a:p>
        </p:txBody>
      </p:sp>
      <p:pic>
        <p:nvPicPr>
          <p:cNvPr id="2" name="Picture 1"/>
          <p:cNvPicPr>
            <a:picLocks noChangeAspect="1"/>
          </p:cNvPicPr>
          <p:nvPr/>
        </p:nvPicPr>
        <p:blipFill>
          <a:blip r:embed="rId4"/>
          <a:stretch>
            <a:fillRect/>
          </a:stretch>
        </p:blipFill>
        <p:spPr>
          <a:xfrm>
            <a:off x="2482757" y="1558246"/>
            <a:ext cx="409632" cy="227238"/>
          </a:xfrm>
          <a:prstGeom prst="rect">
            <a:avLst/>
          </a:prstGeom>
        </p:spPr>
      </p:pic>
      <p:sp>
        <p:nvSpPr>
          <p:cNvPr id="6" name="TextBox 10">
            <a:extLst>
              <a:ext uri="{FF2B5EF4-FFF2-40B4-BE49-F238E27FC236}">
                <a16:creationId xmlns:a16="http://schemas.microsoft.com/office/drawing/2014/main" id="{F6FF05D8-7A6A-A85D-88B7-178999CCFAAE}"/>
              </a:ext>
            </a:extLst>
          </p:cNvPr>
          <p:cNvSpPr txBox="1">
            <a:spLocks noChangeArrowheads="1"/>
          </p:cNvSpPr>
          <p:nvPr/>
        </p:nvSpPr>
        <p:spPr bwMode="auto">
          <a:xfrm>
            <a:off x="2175527" y="1340078"/>
            <a:ext cx="14337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dirty="0"/>
              <a:t>Degree</a:t>
            </a:r>
          </a:p>
        </p:txBody>
      </p:sp>
    </p:spTree>
    <p:extLst>
      <p:ext uri="{BB962C8B-B14F-4D97-AF65-F5344CB8AC3E}">
        <p14:creationId xmlns:p14="http://schemas.microsoft.com/office/powerpoint/2010/main" val="24209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sz="2800" dirty="0">
                <a:latin typeface="+mn-lt"/>
                <a:cs typeface="Times New Roman" panose="02020603050405020304" pitchFamily="18" charset="0"/>
              </a:rPr>
              <a:t>Determining the Color Rendering Index (CRI)</a:t>
            </a:r>
          </a:p>
        </p:txBody>
      </p:sp>
      <p:graphicFrame>
        <p:nvGraphicFramePr>
          <p:cNvPr id="4" name="Table 3">
            <a:extLst>
              <a:ext uri="{FF2B5EF4-FFF2-40B4-BE49-F238E27FC236}">
                <a16:creationId xmlns:a16="http://schemas.microsoft.com/office/drawing/2014/main" id="{243D5AB5-5F7A-EC60-EE27-72F11D5BB57D}"/>
              </a:ext>
            </a:extLst>
          </p:cNvPr>
          <p:cNvGraphicFramePr>
            <a:graphicFrameLocks noGrp="1"/>
          </p:cNvGraphicFramePr>
          <p:nvPr>
            <p:extLst>
              <p:ext uri="{D42A27DB-BD31-4B8C-83A1-F6EECF244321}">
                <p14:modId xmlns:p14="http://schemas.microsoft.com/office/powerpoint/2010/main" val="448487105"/>
              </p:ext>
            </p:extLst>
          </p:nvPr>
        </p:nvGraphicFramePr>
        <p:xfrm>
          <a:off x="517339" y="1329717"/>
          <a:ext cx="11123118" cy="3952048"/>
        </p:xfrm>
        <a:graphic>
          <a:graphicData uri="http://schemas.openxmlformats.org/drawingml/2006/table">
            <a:tbl>
              <a:tblPr/>
              <a:tblGrid>
                <a:gridCol w="1463568">
                  <a:extLst>
                    <a:ext uri="{9D8B030D-6E8A-4147-A177-3AD203B41FA5}">
                      <a16:colId xmlns:a16="http://schemas.microsoft.com/office/drawing/2014/main" val="20000"/>
                    </a:ext>
                  </a:extLst>
                </a:gridCol>
                <a:gridCol w="2892444">
                  <a:extLst>
                    <a:ext uri="{9D8B030D-6E8A-4147-A177-3AD203B41FA5}">
                      <a16:colId xmlns:a16="http://schemas.microsoft.com/office/drawing/2014/main" val="20001"/>
                    </a:ext>
                  </a:extLst>
                </a:gridCol>
                <a:gridCol w="6767106">
                  <a:extLst>
                    <a:ext uri="{9D8B030D-6E8A-4147-A177-3AD203B41FA5}">
                      <a16:colId xmlns:a16="http://schemas.microsoft.com/office/drawing/2014/main" val="20002"/>
                    </a:ext>
                  </a:extLst>
                </a:gridCol>
              </a:tblGrid>
              <a:tr h="401906">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FFFF"/>
                          </a:solidFill>
                          <a:effectLst/>
                          <a:latin typeface="Arial" panose="020B0604020202020204" pitchFamily="34" charset="0"/>
                          <a:ea typeface="#9Slide02 Noi dung dai" panose="020B0604020202020204" charset="0"/>
                          <a:cs typeface="Arial" pitchFamily="34" charset="0"/>
                        </a:rPr>
                        <a:t>Group</a:t>
                      </a:r>
                    </a:p>
                  </a:txBody>
                  <a:tcP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FFFF"/>
                          </a:solidFill>
                          <a:effectLst/>
                          <a:latin typeface="Arial" panose="020B0604020202020204" pitchFamily="34" charset="0"/>
                          <a:ea typeface="#9Slide02 Noi dung dai" panose="020B0604020202020204" charset="0"/>
                          <a:cs typeface="Arial" pitchFamily="34" charset="0"/>
                        </a:rPr>
                        <a:t>Ra</a:t>
                      </a:r>
                    </a:p>
                  </a:txBody>
                  <a:tcP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fr-FR" sz="2000" b="1" i="0" u="none" strike="noStrike" cap="none" normalizeH="0" baseline="0" dirty="0">
                          <a:ln>
                            <a:noFill/>
                          </a:ln>
                          <a:solidFill>
                            <a:srgbClr val="FFFFFF"/>
                          </a:solidFill>
                          <a:effectLst/>
                          <a:latin typeface="Arial" panose="020B0604020202020204" pitchFamily="34" charset="0"/>
                          <a:ea typeface="#9Slide02 Noi dung dai" panose="020B0604020202020204" charset="0"/>
                          <a:cs typeface="Arial" pitchFamily="34" charset="0"/>
                        </a:rPr>
                        <a:t>Field of application</a:t>
                      </a:r>
                      <a:endParaRPr kumimoji="0" lang="en-US" sz="2000" b="1" i="0" u="none" strike="noStrike" cap="none" normalizeH="0" baseline="0" dirty="0">
                        <a:ln>
                          <a:noFill/>
                        </a:ln>
                        <a:solidFill>
                          <a:srgbClr val="FFFFFF"/>
                        </a:solidFill>
                        <a:effectLst/>
                        <a:latin typeface="Arial" panose="020B0604020202020204" pitchFamily="34" charset="0"/>
                        <a:ea typeface="#9Slide02 Noi dung dai" panose="020B0604020202020204" charset="0"/>
                        <a:cs typeface="Arial" pitchFamily="34" charset="0"/>
                      </a:endParaRPr>
                    </a:p>
                  </a:txBody>
                  <a:tcP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518615">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anose="020B0604020202020204" pitchFamily="34" charset="0"/>
                          <a:ea typeface="#9Slide02 Noi dung dai" panose="020B0604020202020204" charset="0"/>
                          <a:cs typeface="Arial" pitchFamily="34" charset="0"/>
                        </a:rPr>
                        <a:t>1A</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Ra ≥ 90 </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Excellent, places where color rendition is crucial are paramount.</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extLst>
                  <a:ext uri="{0D108BD9-81ED-4DB2-BD59-A6C34878D82A}">
                    <a16:rowId xmlns:a16="http://schemas.microsoft.com/office/drawing/2014/main" val="10001"/>
                  </a:ext>
                </a:extLst>
              </a:tr>
              <a:tr h="581850">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anose="020B0604020202020204" pitchFamily="34" charset="0"/>
                          <a:ea typeface="#9Slide02 Noi dung dai" panose="020B0604020202020204" charset="0"/>
                          <a:cs typeface="Arial" pitchFamily="34" charset="0"/>
                        </a:rPr>
                        <a:t>1B</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80 ≤ Ra &lt; 90 </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Great, used in places where accurate color reproduction is essential.</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686028">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anose="020B0604020202020204" pitchFamily="34" charset="0"/>
                          <a:ea typeface="#9Slide02 Noi dung dai" panose="020B0604020202020204" charset="0"/>
                          <a:cs typeface="Arial" pitchFamily="34" charset="0"/>
                        </a:rPr>
                        <a:t>2</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60 ≤ Ra &lt; 80 </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Medium, used in places where moderate color representation is sufficient.</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extLst>
                  <a:ext uri="{0D108BD9-81ED-4DB2-BD59-A6C34878D82A}">
                    <a16:rowId xmlns:a16="http://schemas.microsoft.com/office/drawing/2014/main" val="10003"/>
                  </a:ext>
                </a:extLst>
              </a:tr>
              <a:tr h="599137">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anose="020B0604020202020204" pitchFamily="34" charset="0"/>
                          <a:ea typeface="#9Slide02 Noi dung dai" panose="020B0604020202020204" charset="0"/>
                          <a:cs typeface="Arial" pitchFamily="34" charset="0"/>
                        </a:rPr>
                        <a:t>3</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40 ≤ Ra &lt; 60</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Low, used in places where there is no requirement for color rendition.</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745982">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1" i="0" u="none" strike="noStrike" cap="none" normalizeH="0" baseline="0" dirty="0">
                          <a:ln>
                            <a:noFill/>
                          </a:ln>
                          <a:solidFill>
                            <a:srgbClr val="FF0000"/>
                          </a:solidFill>
                          <a:effectLst/>
                          <a:latin typeface="Arial" panose="020B0604020202020204" pitchFamily="34" charset="0"/>
                          <a:ea typeface="#9Slide02 Noi dung dai" panose="020B0604020202020204" charset="0"/>
                          <a:cs typeface="Arial" pitchFamily="34" charset="0"/>
                        </a:rPr>
                        <a:t>4</a:t>
                      </a:r>
                    </a:p>
                  </a:txBody>
                  <a:tcPr anchor="ctr" horzOverflow="overflow">
                    <a:lnL w="12700" cap="flat" cmpd="sng" algn="ctr">
                      <a:solidFill>
                        <a:schemeClr val="accent2"/>
                      </a:solidFill>
                      <a:prstDash val="solid"/>
                      <a:round/>
                      <a:headEnd type="none" w="med" len="med"/>
                      <a:tailEnd type="none" w="med" len="med"/>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20 ≤ Ra &lt; 40</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tc>
                  <a:txBody>
                    <a:bodyPr/>
                    <a:lstStyle/>
                    <a:p>
                      <a:pPr marL="0" marR="0" lvl="0" indent="0" algn="l" defTabSz="914400" rtl="0" eaLnBrk="0" fontAlgn="base" latinLnBrk="0" hangingPunct="0">
                        <a:lnSpc>
                          <a:spcPct val="100000"/>
                        </a:lnSpc>
                        <a:spcBef>
                          <a:spcPct val="20000"/>
                        </a:spcBef>
                        <a:spcAft>
                          <a:spcPct val="0"/>
                        </a:spcAft>
                        <a:buClr>
                          <a:schemeClr val="tx2"/>
                        </a:buClr>
                        <a:buSzPct val="66000"/>
                        <a:buFontTx/>
                        <a:buNone/>
                        <a:tabLst/>
                      </a:pPr>
                      <a:r>
                        <a:rPr kumimoji="0" lang="en-US" sz="2000" b="0" i="0" u="none" strike="noStrike" cap="none" normalizeH="0" baseline="0" dirty="0">
                          <a:ln>
                            <a:noFill/>
                          </a:ln>
                          <a:solidFill>
                            <a:srgbClr val="000000"/>
                          </a:solidFill>
                          <a:effectLst/>
                          <a:latin typeface="Arial" panose="020B0604020202020204" pitchFamily="34" charset="0"/>
                          <a:ea typeface="#9Slide02 Noi dung dai" panose="020B0604020202020204" charset="0"/>
                          <a:cs typeface="Arial" pitchFamily="34" charset="0"/>
                        </a:rPr>
                        <a:t>Very low, the colors of objects are completely distorted.</a:t>
                      </a:r>
                      <a:endParaRPr kumimoji="0" lang="en-US" sz="2000" b="0" i="0" u="none" strike="noStrike" cap="none" normalizeH="0" baseline="0" dirty="0">
                        <a:ln>
                          <a:noFill/>
                        </a:ln>
                        <a:solidFill>
                          <a:schemeClr val="tx1"/>
                        </a:solidFill>
                        <a:effectLst/>
                        <a:latin typeface="Arial" panose="020B0604020202020204" pitchFamily="34" charset="0"/>
                        <a:ea typeface="#9Slide02 Noi dung dai" panose="020B0604020202020204" charset="0"/>
                        <a:cs typeface="Arial" pitchFamily="34" charset="0"/>
                      </a:endParaRPr>
                    </a:p>
                  </a:txBody>
                  <a:tcPr anchor="ctr" horzOverflow="overflow">
                    <a:lnL>
                      <a:noFill/>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8E8F6"/>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78702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30986" y="549854"/>
            <a:ext cx="11123118" cy="495200"/>
          </a:xfrm>
        </p:spPr>
        <p:txBody>
          <a:bodyPr>
            <a:noAutofit/>
          </a:bodyPr>
          <a:lstStyle/>
          <a:p>
            <a:r>
              <a:rPr lang="en-US" dirty="0">
                <a:latin typeface="+mn-lt"/>
                <a:cs typeface="Times New Roman" panose="02020603050405020304" pitchFamily="18" charset="0"/>
              </a:rPr>
              <a:t>Standards for illuminance and glare</a:t>
            </a:r>
            <a:endParaRPr lang="en-VN" dirty="0">
              <a:solidFill>
                <a:schemeClr val="accent1">
                  <a:lumMod val="50000"/>
                </a:schemeClr>
              </a:solidFill>
            </a:endParaRPr>
          </a:p>
        </p:txBody>
      </p:sp>
      <p:sp>
        <p:nvSpPr>
          <p:cNvPr id="5" name="Content Placeholder 2">
            <a:extLst>
              <a:ext uri="{FF2B5EF4-FFF2-40B4-BE49-F238E27FC236}">
                <a16:creationId xmlns:a16="http://schemas.microsoft.com/office/drawing/2014/main" id="{8C725971-0336-F83C-1BCB-9BD45FA7DF58}"/>
              </a:ext>
            </a:extLst>
          </p:cNvPr>
          <p:cNvSpPr txBox="1">
            <a:spLocks/>
          </p:cNvSpPr>
          <p:nvPr/>
        </p:nvSpPr>
        <p:spPr bwMode="auto">
          <a:xfrm>
            <a:off x="4997995" y="5716855"/>
            <a:ext cx="6176962" cy="433387"/>
          </a:xfrm>
          <a:prstGeom prst="rect">
            <a:avLst/>
          </a:prstGeom>
          <a:noFill/>
          <a:ln w="9525">
            <a:noFill/>
            <a:miter lim="800000"/>
            <a:headEnd/>
            <a:tailEnd/>
          </a:ln>
        </p:spPr>
        <p:txBody>
          <a:bodyPr/>
          <a:lstStyle/>
          <a:p>
            <a:pPr marL="342900" indent="-342900" algn="ctr">
              <a:defRPr/>
            </a:pPr>
            <a:r>
              <a:rPr lang="en-US" sz="2400" b="1" i="1" kern="0" dirty="0">
                <a:solidFill>
                  <a:srgbClr val="C00000"/>
                </a:solidFill>
                <a:latin typeface="Arial" panose="020B0604020202020204" pitchFamily="34" charset="0"/>
              </a:rPr>
              <a:t>TCVN 7114: 2008</a:t>
            </a:r>
            <a:endParaRPr lang="fr-FR" sz="2400" i="1" kern="0" dirty="0">
              <a:solidFill>
                <a:srgbClr val="C00000"/>
              </a:solidFill>
              <a:latin typeface="Arial" panose="020B0604020202020204" pitchFamily="34" charset="0"/>
            </a:endParaRPr>
          </a:p>
        </p:txBody>
      </p:sp>
      <p:pic>
        <p:nvPicPr>
          <p:cNvPr id="9" name="Picture 8">
            <a:extLst>
              <a:ext uri="{FF2B5EF4-FFF2-40B4-BE49-F238E27FC236}">
                <a16:creationId xmlns:a16="http://schemas.microsoft.com/office/drawing/2014/main" id="{76E0CDCC-8FED-59BC-4C17-3B8A8C661BCE}"/>
              </a:ext>
            </a:extLst>
          </p:cNvPr>
          <p:cNvPicPr>
            <a:picLocks noChangeAspect="1"/>
          </p:cNvPicPr>
          <p:nvPr/>
        </p:nvPicPr>
        <p:blipFill>
          <a:blip r:embed="rId4"/>
          <a:stretch>
            <a:fillRect/>
          </a:stretch>
        </p:blipFill>
        <p:spPr>
          <a:xfrm>
            <a:off x="2838265" y="1273771"/>
            <a:ext cx="6508559" cy="4310458"/>
          </a:xfrm>
          <a:prstGeom prst="rect">
            <a:avLst/>
          </a:prstGeom>
        </p:spPr>
      </p:pic>
    </p:spTree>
    <p:extLst>
      <p:ext uri="{BB962C8B-B14F-4D97-AF65-F5344CB8AC3E}">
        <p14:creationId xmlns:p14="http://schemas.microsoft.com/office/powerpoint/2010/main" val="3590655127"/>
      </p:ext>
    </p:extLst>
  </p:cSld>
  <p:clrMapOvr>
    <a:masterClrMapping/>
  </p:clrMapOvr>
  <p:extLst>
    <p:ext uri="{6950BFC3-D8DA-4A85-94F7-54DA5524770B}">
      <p188:commentRel xmlns:p188="http://schemas.microsoft.com/office/powerpoint/2018/8/main" r:id="rId3"/>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6">
          <a:extLst>
            <a:ext uri="{FF2B5EF4-FFF2-40B4-BE49-F238E27FC236}">
              <a16:creationId xmlns:a16="http://schemas.microsoft.com/office/drawing/2014/main" id="{C4C3D9C2-AD67-4BD7-42A0-17A1453E04D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DC08BC6-4360-7688-0191-8D668C570A7D}"/>
              </a:ext>
            </a:extLst>
          </p:cNvPr>
          <p:cNvSpPr>
            <a:spLocks noGrp="1"/>
          </p:cNvSpPr>
          <p:nvPr>
            <p:ph type="title"/>
          </p:nvPr>
        </p:nvSpPr>
        <p:spPr>
          <a:xfrm>
            <a:off x="517339" y="508911"/>
            <a:ext cx="11123118" cy="495200"/>
          </a:xfrm>
        </p:spPr>
        <p:txBody>
          <a:bodyPr>
            <a:noAutofit/>
          </a:bodyPr>
          <a:lstStyle/>
          <a:p>
            <a:r>
              <a:rPr lang="en-US" altLang="en-US" dirty="0">
                <a:solidFill>
                  <a:srgbClr val="FF0000"/>
                </a:solidFill>
              </a:rPr>
              <a:t>Standards</a:t>
            </a:r>
            <a:r>
              <a:rPr lang="en-US" altLang="en-US" dirty="0"/>
              <a:t> for illuminance and glare</a:t>
            </a:r>
            <a:endParaRPr lang="en-VN" dirty="0">
              <a:solidFill>
                <a:schemeClr val="accent1">
                  <a:lumMod val="50000"/>
                </a:schemeClr>
              </a:solidFill>
            </a:endParaRPr>
          </a:p>
        </p:txBody>
      </p:sp>
      <p:sp>
        <p:nvSpPr>
          <p:cNvPr id="5" name="Content Placeholder 2">
            <a:extLst>
              <a:ext uri="{FF2B5EF4-FFF2-40B4-BE49-F238E27FC236}">
                <a16:creationId xmlns:a16="http://schemas.microsoft.com/office/drawing/2014/main" id="{D06AB52E-2FA7-6C52-83B8-CFC55DA96994}"/>
              </a:ext>
            </a:extLst>
          </p:cNvPr>
          <p:cNvSpPr txBox="1">
            <a:spLocks/>
          </p:cNvSpPr>
          <p:nvPr/>
        </p:nvSpPr>
        <p:spPr>
          <a:xfrm>
            <a:off x="6440213" y="5440519"/>
            <a:ext cx="4786313" cy="542925"/>
          </a:xfrm>
          <a:prstGeom prst="rect">
            <a:avLst/>
          </a:prstGeom>
        </p:spPr>
        <p:txBody>
          <a:bodyPr/>
          <a:lstStyle/>
          <a:p>
            <a:pPr marL="342900" indent="-342900" algn="ctr">
              <a:spcBef>
                <a:spcPct val="20000"/>
              </a:spcBef>
              <a:buClr>
                <a:schemeClr val="tx2"/>
              </a:buClr>
              <a:buSzPct val="66000"/>
              <a:defRPr/>
            </a:pPr>
            <a:r>
              <a:rPr lang="en-US" sz="2400" b="1" i="1" kern="0" dirty="0">
                <a:solidFill>
                  <a:srgbClr val="CC3300"/>
                </a:solidFill>
                <a:latin typeface="Arial" panose="020B0604020202020204" pitchFamily="34" charset="0"/>
              </a:rPr>
              <a:t>QCVN 09:2017/BXD</a:t>
            </a:r>
            <a:endParaRPr lang="en-US" sz="2400" i="1" kern="0" dirty="0">
              <a:latin typeface="Arial" panose="020B0604020202020204" pitchFamily="34" charset="0"/>
            </a:endParaRPr>
          </a:p>
        </p:txBody>
      </p:sp>
      <p:graphicFrame>
        <p:nvGraphicFramePr>
          <p:cNvPr id="6" name="Table 5">
            <a:extLst>
              <a:ext uri="{FF2B5EF4-FFF2-40B4-BE49-F238E27FC236}">
                <a16:creationId xmlns:a16="http://schemas.microsoft.com/office/drawing/2014/main" id="{21371732-C4DA-DD39-E592-F8DD9F692B32}"/>
              </a:ext>
            </a:extLst>
          </p:cNvPr>
          <p:cNvGraphicFramePr>
            <a:graphicFrameLocks noGrp="1"/>
          </p:cNvGraphicFramePr>
          <p:nvPr>
            <p:extLst>
              <p:ext uri="{D42A27DB-BD31-4B8C-83A1-F6EECF244321}">
                <p14:modId xmlns:p14="http://schemas.microsoft.com/office/powerpoint/2010/main" val="2255221996"/>
              </p:ext>
            </p:extLst>
          </p:nvPr>
        </p:nvGraphicFramePr>
        <p:xfrm>
          <a:off x="3057609" y="1498750"/>
          <a:ext cx="6042577" cy="3860499"/>
        </p:xfrm>
        <a:graphic>
          <a:graphicData uri="http://schemas.openxmlformats.org/drawingml/2006/table">
            <a:tbl>
              <a:tblPr firstRow="1" bandRow="1">
                <a:tableStyleId>{5C22544A-7EE6-4342-B048-85BDC9FD1C3A}</a:tableStyleId>
              </a:tblPr>
              <a:tblGrid>
                <a:gridCol w="2868698">
                  <a:extLst>
                    <a:ext uri="{9D8B030D-6E8A-4147-A177-3AD203B41FA5}">
                      <a16:colId xmlns:a16="http://schemas.microsoft.com/office/drawing/2014/main" val="2787995386"/>
                    </a:ext>
                  </a:extLst>
                </a:gridCol>
                <a:gridCol w="1770048">
                  <a:extLst>
                    <a:ext uri="{9D8B030D-6E8A-4147-A177-3AD203B41FA5}">
                      <a16:colId xmlns:a16="http://schemas.microsoft.com/office/drawing/2014/main" val="353067358"/>
                    </a:ext>
                  </a:extLst>
                </a:gridCol>
                <a:gridCol w="1403831">
                  <a:extLst>
                    <a:ext uri="{9D8B030D-6E8A-4147-A177-3AD203B41FA5}">
                      <a16:colId xmlns:a16="http://schemas.microsoft.com/office/drawing/2014/main" val="1923794649"/>
                    </a:ext>
                  </a:extLst>
                </a:gridCol>
              </a:tblGrid>
              <a:tr h="838271">
                <a:tc>
                  <a:txBody>
                    <a:bodyPr/>
                    <a:lstStyle/>
                    <a:p>
                      <a:pPr marL="0" marR="0">
                        <a:lnSpc>
                          <a:spcPct val="115000"/>
                        </a:lnSpc>
                        <a:spcAft>
                          <a:spcPts val="800"/>
                        </a:spcAft>
                        <a:buNone/>
                      </a:pPr>
                      <a:r>
                        <a:rPr lang="en-US" sz="1200" kern="100">
                          <a:effectLst/>
                        </a:rPr>
                        <a:t>Functional Area</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Illuminance Range (lux)</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gn="ctr">
                        <a:lnSpc>
                          <a:spcPct val="115000"/>
                        </a:lnSpc>
                        <a:spcAft>
                          <a:spcPts val="800"/>
                        </a:spcAft>
                        <a:buNone/>
                      </a:pPr>
                      <a:r>
                        <a:rPr lang="en-US" sz="1200" kern="100">
                          <a:effectLst/>
                        </a:rPr>
                        <a:t>Recommended LPD (W/m²)</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extLst>
                  <a:ext uri="{0D108BD9-81ED-4DB2-BD59-A6C34878D82A}">
                    <a16:rowId xmlns:a16="http://schemas.microsoft.com/office/drawing/2014/main" val="1583945086"/>
                  </a:ext>
                </a:extLst>
              </a:tr>
              <a:tr h="585603">
                <a:tc>
                  <a:txBody>
                    <a:bodyPr/>
                    <a:lstStyle/>
                    <a:p>
                      <a:pPr marL="0" marR="0">
                        <a:lnSpc>
                          <a:spcPct val="115000"/>
                        </a:lnSpc>
                        <a:spcAft>
                          <a:spcPts val="800"/>
                        </a:spcAft>
                        <a:buNone/>
                      </a:pPr>
                      <a:r>
                        <a:rPr lang="en-US" sz="1200" kern="100">
                          <a:effectLst/>
                        </a:rPr>
                        <a:t>Rough processing / Warehousing / Semi-finished goods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100 - 300</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6 - 9</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extLst>
                  <a:ext uri="{0D108BD9-81ED-4DB2-BD59-A6C34878D82A}">
                    <a16:rowId xmlns:a16="http://schemas.microsoft.com/office/drawing/2014/main" val="2278699465"/>
                  </a:ext>
                </a:extLst>
              </a:tr>
              <a:tr h="339908">
                <a:tc>
                  <a:txBody>
                    <a:bodyPr/>
                    <a:lstStyle/>
                    <a:p>
                      <a:pPr marL="0" marR="0">
                        <a:lnSpc>
                          <a:spcPct val="115000"/>
                        </a:lnSpc>
                        <a:spcAft>
                          <a:spcPts val="800"/>
                        </a:spcAft>
                        <a:buNone/>
                      </a:pPr>
                      <a:r>
                        <a:rPr lang="en-US" sz="1200" kern="100">
                          <a:effectLst/>
                        </a:rPr>
                        <a:t>Light mechanical assembly</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300 – 500 </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9 - 12</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extLst>
                  <a:ext uri="{0D108BD9-81ED-4DB2-BD59-A6C34878D82A}">
                    <a16:rowId xmlns:a16="http://schemas.microsoft.com/office/drawing/2014/main" val="1177828540"/>
                  </a:ext>
                </a:extLst>
              </a:tr>
              <a:tr h="585603">
                <a:tc>
                  <a:txBody>
                    <a:bodyPr/>
                    <a:lstStyle/>
                    <a:p>
                      <a:pPr marL="0" marR="0">
                        <a:lnSpc>
                          <a:spcPct val="115000"/>
                        </a:lnSpc>
                        <a:spcAft>
                          <a:spcPts val="800"/>
                        </a:spcAft>
                        <a:buNone/>
                      </a:pPr>
                      <a:r>
                        <a:rPr lang="en-US" sz="1200" kern="100">
                          <a:effectLst/>
                        </a:rPr>
                        <a:t>Precision machining, product inspection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500 - 750</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11 - 15</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extLst>
                  <a:ext uri="{0D108BD9-81ED-4DB2-BD59-A6C34878D82A}">
                    <a16:rowId xmlns:a16="http://schemas.microsoft.com/office/drawing/2014/main" val="756124405"/>
                  </a:ext>
                </a:extLst>
              </a:tr>
              <a:tr h="339908">
                <a:tc>
                  <a:txBody>
                    <a:bodyPr/>
                    <a:lstStyle/>
                    <a:p>
                      <a:pPr marL="0" marR="0">
                        <a:lnSpc>
                          <a:spcPct val="115000"/>
                        </a:lnSpc>
                        <a:spcAft>
                          <a:spcPts val="800"/>
                        </a:spcAft>
                        <a:buNone/>
                      </a:pPr>
                      <a:r>
                        <a:rPr lang="en-US" sz="1200" kern="100">
                          <a:effectLst/>
                        </a:rPr>
                        <a:t>Cold storage, packaging area</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100 - 200</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4 - 7</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extLst>
                  <a:ext uri="{0D108BD9-81ED-4DB2-BD59-A6C34878D82A}">
                    <a16:rowId xmlns:a16="http://schemas.microsoft.com/office/drawing/2014/main" val="2494459543"/>
                  </a:ext>
                </a:extLst>
              </a:tr>
              <a:tr h="585603">
                <a:tc>
                  <a:txBody>
                    <a:bodyPr/>
                    <a:lstStyle/>
                    <a:p>
                      <a:pPr marL="0" marR="0">
                        <a:lnSpc>
                          <a:spcPct val="115000"/>
                        </a:lnSpc>
                        <a:spcAft>
                          <a:spcPts val="800"/>
                        </a:spcAft>
                        <a:buNone/>
                      </a:pPr>
                      <a:r>
                        <a:rPr lang="en-US" sz="1200" kern="100">
                          <a:effectLst/>
                        </a:rPr>
                        <a:t>Maintenance, technical repair workshop</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300 – 500</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8 - 11</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extLst>
                  <a:ext uri="{0D108BD9-81ED-4DB2-BD59-A6C34878D82A}">
                    <a16:rowId xmlns:a16="http://schemas.microsoft.com/office/drawing/2014/main" val="2481696989"/>
                  </a:ext>
                </a:extLst>
              </a:tr>
              <a:tr h="585603">
                <a:tc>
                  <a:txBody>
                    <a:bodyPr/>
                    <a:lstStyle/>
                    <a:p>
                      <a:pPr marL="0" marR="0">
                        <a:lnSpc>
                          <a:spcPct val="115000"/>
                        </a:lnSpc>
                        <a:spcAft>
                          <a:spcPts val="800"/>
                        </a:spcAft>
                        <a:buNone/>
                      </a:pPr>
                      <a:r>
                        <a:rPr lang="en-US" sz="1200" kern="100">
                          <a:effectLst/>
                        </a:rPr>
                        <a:t>Production areas with high lighting requirements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≥1000</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tc>
                  <a:txBody>
                    <a:bodyPr/>
                    <a:lstStyle/>
                    <a:p>
                      <a:pPr marL="0" marR="0">
                        <a:lnSpc>
                          <a:spcPct val="115000"/>
                        </a:lnSpc>
                        <a:spcAft>
                          <a:spcPts val="800"/>
                        </a:spcAft>
                        <a:buNone/>
                      </a:pPr>
                      <a:r>
                        <a:rPr lang="en-US" sz="1200" kern="100">
                          <a:effectLst/>
                        </a:rPr>
                        <a:t>14 - 18</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T="46355" marB="46355" anchor="ctr"/>
                </a:tc>
                <a:extLst>
                  <a:ext uri="{0D108BD9-81ED-4DB2-BD59-A6C34878D82A}">
                    <a16:rowId xmlns:a16="http://schemas.microsoft.com/office/drawing/2014/main" val="3844948961"/>
                  </a:ext>
                </a:extLst>
              </a:tr>
            </a:tbl>
          </a:graphicData>
        </a:graphic>
      </p:graphicFrame>
    </p:spTree>
    <p:extLst>
      <p:ext uri="{BB962C8B-B14F-4D97-AF65-F5344CB8AC3E}">
        <p14:creationId xmlns:p14="http://schemas.microsoft.com/office/powerpoint/2010/main" val="227645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extLst>
    <p:ext uri="{6950BFC3-D8DA-4A85-94F7-54DA5524770B}">
      <p188:commentRel xmlns:p188="http://schemas.microsoft.com/office/powerpoint/2018/8/main"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Causes of ineffective lighting systems</a:t>
            </a:r>
            <a:endParaRPr lang="en-VN" dirty="0">
              <a:solidFill>
                <a:schemeClr val="accent1">
                  <a:lumMod val="50000"/>
                </a:schemeClr>
              </a:solidFill>
            </a:endParaRPr>
          </a:p>
        </p:txBody>
      </p:sp>
      <p:sp>
        <p:nvSpPr>
          <p:cNvPr id="2" name="Rectangle 1"/>
          <p:cNvSpPr/>
          <p:nvPr/>
        </p:nvSpPr>
        <p:spPr>
          <a:xfrm>
            <a:off x="517339" y="1335165"/>
            <a:ext cx="11123117" cy="2308324"/>
          </a:xfrm>
          <a:prstGeom prst="rect">
            <a:avLst/>
          </a:prstGeom>
        </p:spPr>
        <p:txBody>
          <a:bodyPr wrap="square">
            <a:spAutoFit/>
          </a:bodyPr>
          <a:lstStyle/>
          <a:p>
            <a:pPr marL="342900" indent="-342900">
              <a:buFont typeface="Arial" panose="020B0604020202020204" pitchFamily="34" charset="0"/>
              <a:buChar char="•"/>
            </a:pPr>
            <a:r>
              <a:rPr lang="en-US" altLang="en-US" sz="2400" dirty="0">
                <a:solidFill>
                  <a:schemeClr val="tx1"/>
                </a:solidFill>
              </a:rPr>
              <a:t>Selecting specifications that do not meet standards or suit usage needs.</a:t>
            </a:r>
          </a:p>
          <a:p>
            <a:pPr marL="342900" indent="-342900">
              <a:buFont typeface="Arial" panose="020B0604020202020204" pitchFamily="34" charset="0"/>
              <a:buChar char="•"/>
            </a:pPr>
            <a:r>
              <a:rPr lang="en-US" altLang="en-US" sz="2400" dirty="0">
                <a:solidFill>
                  <a:schemeClr val="tx1"/>
                </a:solidFill>
              </a:rPr>
              <a:t>Choosing inappropriate lighting equipment.</a:t>
            </a:r>
          </a:p>
          <a:p>
            <a:pPr marL="342900" indent="-342900">
              <a:buFont typeface="Arial" panose="020B0604020202020204" pitchFamily="34" charset="0"/>
              <a:buChar char="•"/>
            </a:pPr>
            <a:r>
              <a:rPr lang="en-US" altLang="en-US" sz="2400" dirty="0">
                <a:solidFill>
                  <a:schemeClr val="tx1"/>
                </a:solidFill>
              </a:rPr>
              <a:t>Improper arrangement of lighting fixtures.</a:t>
            </a:r>
          </a:p>
          <a:p>
            <a:pPr marL="342900" indent="-342900">
              <a:buFont typeface="Arial" panose="020B0604020202020204" pitchFamily="34" charset="0"/>
              <a:buChar char="•"/>
            </a:pPr>
            <a:r>
              <a:rPr lang="en-US" altLang="en-US" sz="2400" dirty="0">
                <a:solidFill>
                  <a:schemeClr val="tx1"/>
                </a:solidFill>
              </a:rPr>
              <a:t>Interference from other equipment in the lighting area.</a:t>
            </a:r>
          </a:p>
          <a:p>
            <a:pPr marL="342900" indent="-342900">
              <a:buFont typeface="Arial" panose="020B0604020202020204" pitchFamily="34" charset="0"/>
              <a:buChar char="•"/>
            </a:pPr>
            <a:r>
              <a:rPr lang="en-US" altLang="en-US" sz="2400" dirty="0">
                <a:solidFill>
                  <a:schemeClr val="tx1"/>
                </a:solidFill>
              </a:rPr>
              <a:t>Ineffective maintenance.</a:t>
            </a:r>
          </a:p>
          <a:p>
            <a:pPr marL="342900" indent="-342900">
              <a:buFont typeface="Arial" panose="020B0604020202020204" pitchFamily="34" charset="0"/>
              <a:buChar char="•"/>
            </a:pPr>
            <a:r>
              <a:rPr lang="en-US" altLang="en-US" sz="2400" dirty="0">
                <a:solidFill>
                  <a:schemeClr val="tx1"/>
                </a:solidFill>
              </a:rPr>
              <a:t>Lack of energy-saving awareness.</a:t>
            </a:r>
          </a:p>
        </p:txBody>
      </p:sp>
    </p:spTree>
    <p:extLst>
      <p:ext uri="{BB962C8B-B14F-4D97-AF65-F5344CB8AC3E}">
        <p14:creationId xmlns:p14="http://schemas.microsoft.com/office/powerpoint/2010/main" val="2990611945"/>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CONTENTS</a:t>
            </a:r>
            <a:endParaRPr lang="en-VN" dirty="0">
              <a:solidFill>
                <a:schemeClr val="accent1">
                  <a:lumMod val="50000"/>
                </a:schemeClr>
              </a:solidFill>
            </a:endParaRPr>
          </a:p>
        </p:txBody>
      </p:sp>
      <p:sp>
        <p:nvSpPr>
          <p:cNvPr id="8" name="Content Placeholder 2">
            <a:extLst>
              <a:ext uri="{FF2B5EF4-FFF2-40B4-BE49-F238E27FC236}">
                <a16:creationId xmlns:a16="http://schemas.microsoft.com/office/drawing/2014/main" id="{82AEE862-6C7E-7EC9-16EB-BA67E5640BC3}"/>
              </a:ext>
            </a:extLst>
          </p:cNvPr>
          <p:cNvSpPr txBox="1">
            <a:spLocks/>
          </p:cNvSpPr>
          <p:nvPr/>
        </p:nvSpPr>
        <p:spPr>
          <a:xfrm>
            <a:off x="605474" y="1213431"/>
            <a:ext cx="8243888" cy="29950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571500" indent="-571500">
              <a:lnSpc>
                <a:spcPct val="150000"/>
              </a:lnSpc>
              <a:buFont typeface="Trebuchet MS" panose="020B0603020202020204" pitchFamily="34" charset="0"/>
              <a:buAutoNum type="romanUcPeriod"/>
            </a:pPr>
            <a:endParaRPr lang="en-US" altLang="en-US" sz="2400" kern="0" dirty="0">
              <a:solidFill>
                <a:schemeClr val="tx1"/>
              </a:solidFill>
            </a:endParaRPr>
          </a:p>
          <a:p>
            <a:pPr marL="571500" indent="-571500">
              <a:lnSpc>
                <a:spcPct val="150000"/>
              </a:lnSpc>
              <a:buFont typeface="Trebuchet MS" panose="020B0603020202020204" pitchFamily="34" charset="0"/>
              <a:buAutoNum type="romanUcPeriod"/>
            </a:pPr>
            <a:r>
              <a:rPr lang="en-US" altLang="en-US" sz="2400" kern="0" dirty="0">
                <a:solidFill>
                  <a:schemeClr val="tx1"/>
                </a:solidFill>
              </a:rPr>
              <a:t>Lighting system parameters</a:t>
            </a:r>
          </a:p>
          <a:p>
            <a:pPr marL="571500" indent="-571500">
              <a:lnSpc>
                <a:spcPct val="150000"/>
              </a:lnSpc>
              <a:buFont typeface="Trebuchet MS" panose="020B0603020202020204" pitchFamily="34" charset="0"/>
              <a:buAutoNum type="romanUcPeriod"/>
            </a:pPr>
            <a:r>
              <a:rPr lang="en-US" altLang="en-US" sz="2400" kern="0" dirty="0">
                <a:solidFill>
                  <a:schemeClr val="tx1"/>
                </a:solidFill>
              </a:rPr>
              <a:t>Selection of lighting equipment</a:t>
            </a:r>
          </a:p>
          <a:p>
            <a:pPr marL="571500" indent="-571500">
              <a:lnSpc>
                <a:spcPct val="150000"/>
              </a:lnSpc>
              <a:buFont typeface="Trebuchet MS" panose="020B0603020202020204" pitchFamily="34" charset="0"/>
              <a:buAutoNum type="romanUcPeriod"/>
            </a:pPr>
            <a:r>
              <a:rPr lang="en-US" altLang="en-US" sz="2400" kern="0" dirty="0">
                <a:solidFill>
                  <a:schemeClr val="tx1"/>
                </a:solidFill>
              </a:rPr>
              <a:t>Energy-efficient and effective lighting systems </a:t>
            </a:r>
          </a:p>
        </p:txBody>
      </p:sp>
    </p:spTree>
    <p:extLst>
      <p:ext uri="{BB962C8B-B14F-4D97-AF65-F5344CB8AC3E}">
        <p14:creationId xmlns:p14="http://schemas.microsoft.com/office/powerpoint/2010/main" val="11420539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C01919F-029B-3521-B459-8057403ADB41}"/>
            </a:ext>
          </a:extLst>
        </p:cNvPr>
        <p:cNvGrpSpPr/>
        <p:nvPr/>
      </p:nvGrpSpPr>
      <p:grpSpPr>
        <a:xfrm>
          <a:off x="0" y="0"/>
          <a:ext cx="0" cy="0"/>
          <a:chOff x="0" y="0"/>
          <a:chExt cx="0" cy="0"/>
        </a:xfrm>
      </p:grpSpPr>
      <p:sp>
        <p:nvSpPr>
          <p:cNvPr id="2" name="Rounded Rectangle 1"/>
          <p:cNvSpPr/>
          <p:nvPr/>
        </p:nvSpPr>
        <p:spPr>
          <a:xfrm>
            <a:off x="1699146" y="2126450"/>
            <a:ext cx="8311485" cy="2006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A5EAA719-7F5E-FA87-3FF1-D89C8408762B}"/>
              </a:ext>
            </a:extLst>
          </p:cNvPr>
          <p:cNvSpPr>
            <a:spLocks noGrp="1"/>
          </p:cNvSpPr>
          <p:nvPr>
            <p:ph type="subTitle" idx="1"/>
          </p:nvPr>
        </p:nvSpPr>
        <p:spPr>
          <a:xfrm>
            <a:off x="1699146" y="2511187"/>
            <a:ext cx="8311485" cy="1621483"/>
          </a:xfrm>
        </p:spPr>
        <p:txBody>
          <a:bodyPr>
            <a:normAutofit/>
          </a:bodyPr>
          <a:lstStyle/>
          <a:p>
            <a:pPr algn="ctr"/>
            <a:r>
              <a:rPr lang="en-US" sz="2800" b="1" dirty="0">
                <a:solidFill>
                  <a:schemeClr val="bg1"/>
                </a:solidFill>
              </a:rPr>
              <a:t>II. SELECTION OF LIGHTING EQUIPMENT</a:t>
            </a:r>
          </a:p>
          <a:p>
            <a:pPr algn="ctr"/>
            <a:r>
              <a:rPr lang="en-US" sz="2800" b="1" dirty="0">
                <a:solidFill>
                  <a:schemeClr val="bg1"/>
                </a:solidFill>
              </a:rPr>
              <a:t> </a:t>
            </a:r>
          </a:p>
        </p:txBody>
      </p:sp>
    </p:spTree>
    <p:extLst>
      <p:ext uri="{BB962C8B-B14F-4D97-AF65-F5344CB8AC3E}">
        <p14:creationId xmlns:p14="http://schemas.microsoft.com/office/powerpoint/2010/main" val="15147259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idx="4294967295"/>
          </p:nvPr>
        </p:nvSpPr>
        <p:spPr>
          <a:xfrm>
            <a:off x="0" y="549275"/>
            <a:ext cx="10972800" cy="495300"/>
          </a:xfrm>
        </p:spPr>
        <p:txBody>
          <a:bodyPr>
            <a:noAutofit/>
          </a:bodyPr>
          <a:lstStyle/>
          <a:p>
            <a:r>
              <a:rPr lang="en-US" altLang="en-US" dirty="0"/>
              <a:t>Types of lighting lamps</a:t>
            </a:r>
            <a:endParaRPr lang="en-VN" dirty="0">
              <a:solidFill>
                <a:schemeClr val="accent1">
                  <a:lumMod val="50000"/>
                </a:schemeClr>
              </a:solidFill>
            </a:endParaRPr>
          </a:p>
        </p:txBody>
      </p:sp>
      <p:grpSp>
        <p:nvGrpSpPr>
          <p:cNvPr id="4" name="Group 5">
            <a:extLst>
              <a:ext uri="{FF2B5EF4-FFF2-40B4-BE49-F238E27FC236}">
                <a16:creationId xmlns:a16="http://schemas.microsoft.com/office/drawing/2014/main" id="{98868F4B-DECA-BF7F-B811-53D8CE0E53BF}"/>
              </a:ext>
            </a:extLst>
          </p:cNvPr>
          <p:cNvGrpSpPr>
            <a:grpSpLocks/>
          </p:cNvGrpSpPr>
          <p:nvPr/>
        </p:nvGrpSpPr>
        <p:grpSpPr bwMode="auto">
          <a:xfrm>
            <a:off x="1128215" y="1484195"/>
            <a:ext cx="2666019" cy="1944805"/>
            <a:chOff x="0" y="720"/>
            <a:chExt cx="1980" cy="1350"/>
          </a:xfrm>
        </p:grpSpPr>
        <p:grpSp>
          <p:nvGrpSpPr>
            <p:cNvPr id="5" name="Group 34">
              <a:extLst>
                <a:ext uri="{FF2B5EF4-FFF2-40B4-BE49-F238E27FC236}">
                  <a16:creationId xmlns:a16="http://schemas.microsoft.com/office/drawing/2014/main" id="{D29C3D73-1838-2C0A-A01B-4CCC20658415}"/>
                </a:ext>
              </a:extLst>
            </p:cNvPr>
            <p:cNvGrpSpPr>
              <a:grpSpLocks/>
            </p:cNvGrpSpPr>
            <p:nvPr/>
          </p:nvGrpSpPr>
          <p:grpSpPr bwMode="auto">
            <a:xfrm>
              <a:off x="0" y="810"/>
              <a:ext cx="945" cy="1260"/>
              <a:chOff x="0" y="1357298"/>
              <a:chExt cx="1643074" cy="2428892"/>
            </a:xfrm>
          </p:grpSpPr>
          <p:pic>
            <p:nvPicPr>
              <p:cNvPr id="9" name="Picture 4">
                <a:extLst>
                  <a:ext uri="{FF2B5EF4-FFF2-40B4-BE49-F238E27FC236}">
                    <a16:creationId xmlns:a16="http://schemas.microsoft.com/office/drawing/2014/main" id="{E1E9B6FD-DA0B-B67D-F3BD-89A914A6E45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720" y="1357298"/>
                <a:ext cx="1071570" cy="173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46517CCD-08C0-A8A9-2A62-F4B368D3857E}"/>
                  </a:ext>
                </a:extLst>
              </p:cNvPr>
              <p:cNvSpPr/>
              <p:nvPr/>
            </p:nvSpPr>
            <p:spPr>
              <a:xfrm>
                <a:off x="0" y="3071017"/>
                <a:ext cx="1643074" cy="715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Filament lamp</a:t>
                </a:r>
              </a:p>
            </p:txBody>
          </p:sp>
        </p:grpSp>
        <p:grpSp>
          <p:nvGrpSpPr>
            <p:cNvPr id="6" name="Group 35">
              <a:extLst>
                <a:ext uri="{FF2B5EF4-FFF2-40B4-BE49-F238E27FC236}">
                  <a16:creationId xmlns:a16="http://schemas.microsoft.com/office/drawing/2014/main" id="{E4BEF21A-6367-21E2-51AC-C14B27993BDC}"/>
                </a:ext>
              </a:extLst>
            </p:cNvPr>
            <p:cNvGrpSpPr>
              <a:grpSpLocks/>
            </p:cNvGrpSpPr>
            <p:nvPr/>
          </p:nvGrpSpPr>
          <p:grpSpPr bwMode="auto">
            <a:xfrm>
              <a:off x="1170" y="720"/>
              <a:ext cx="810" cy="1350"/>
              <a:chOff x="1357290" y="1285861"/>
              <a:chExt cx="1643074" cy="2428891"/>
            </a:xfrm>
          </p:grpSpPr>
          <p:pic>
            <p:nvPicPr>
              <p:cNvPr id="7" name="Picture 5">
                <a:extLst>
                  <a:ext uri="{FF2B5EF4-FFF2-40B4-BE49-F238E27FC236}">
                    <a16:creationId xmlns:a16="http://schemas.microsoft.com/office/drawing/2014/main" id="{C36F2BAD-9BCF-0502-38E1-F9427224264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28728" y="1285861"/>
                <a:ext cx="1456287" cy="1643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567E3167-83F1-A029-8E6C-6FCCEB5C09F3}"/>
                  </a:ext>
                </a:extLst>
              </p:cNvPr>
              <p:cNvSpPr/>
              <p:nvPr/>
            </p:nvSpPr>
            <p:spPr>
              <a:xfrm>
                <a:off x="1357290" y="3000479"/>
                <a:ext cx="1643074" cy="7142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Halogen</a:t>
                </a:r>
              </a:p>
            </p:txBody>
          </p:sp>
        </p:grpSp>
      </p:grpSp>
      <p:grpSp>
        <p:nvGrpSpPr>
          <p:cNvPr id="11" name="Group 10">
            <a:extLst>
              <a:ext uri="{FF2B5EF4-FFF2-40B4-BE49-F238E27FC236}">
                <a16:creationId xmlns:a16="http://schemas.microsoft.com/office/drawing/2014/main" id="{FD6557FB-F0BB-3DDC-D796-D6005F8DFEE6}"/>
              </a:ext>
            </a:extLst>
          </p:cNvPr>
          <p:cNvGrpSpPr>
            <a:grpSpLocks/>
          </p:cNvGrpSpPr>
          <p:nvPr/>
        </p:nvGrpSpPr>
        <p:grpSpPr bwMode="auto">
          <a:xfrm>
            <a:off x="4440757" y="1516797"/>
            <a:ext cx="4896684" cy="1944805"/>
            <a:chOff x="2294" y="675"/>
            <a:chExt cx="3286" cy="1305"/>
          </a:xfrm>
        </p:grpSpPr>
        <p:grpSp>
          <p:nvGrpSpPr>
            <p:cNvPr id="12" name="Group 36">
              <a:extLst>
                <a:ext uri="{FF2B5EF4-FFF2-40B4-BE49-F238E27FC236}">
                  <a16:creationId xmlns:a16="http://schemas.microsoft.com/office/drawing/2014/main" id="{0ADCC035-7A99-98F9-417D-BFE0E39D816B}"/>
                </a:ext>
              </a:extLst>
            </p:cNvPr>
            <p:cNvGrpSpPr>
              <a:grpSpLocks/>
            </p:cNvGrpSpPr>
            <p:nvPr/>
          </p:nvGrpSpPr>
          <p:grpSpPr bwMode="auto">
            <a:xfrm>
              <a:off x="2294" y="900"/>
              <a:ext cx="765" cy="1080"/>
              <a:chOff x="3214678" y="1643050"/>
              <a:chExt cx="1930034" cy="2071326"/>
            </a:xfrm>
          </p:grpSpPr>
          <p:pic>
            <p:nvPicPr>
              <p:cNvPr id="19" name="Picture 6">
                <a:extLst>
                  <a:ext uri="{FF2B5EF4-FFF2-40B4-BE49-F238E27FC236}">
                    <a16:creationId xmlns:a16="http://schemas.microsoft.com/office/drawing/2014/main" id="{49C8DC2D-4419-0140-6243-E6E74E63673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14678" y="1643050"/>
                <a:ext cx="1825991" cy="10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a16="http://schemas.microsoft.com/office/drawing/2014/main" id="{CA09536F-3652-F274-FBA1-2C46B7B1C043}"/>
                  </a:ext>
                </a:extLst>
              </p:cNvPr>
              <p:cNvSpPr/>
              <p:nvPr/>
            </p:nvSpPr>
            <p:spPr>
              <a:xfrm>
                <a:off x="3215002" y="3001454"/>
                <a:ext cx="1929710" cy="7129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Fluorescent lamp (FL)</a:t>
                </a:r>
              </a:p>
            </p:txBody>
          </p:sp>
        </p:grpSp>
        <p:grpSp>
          <p:nvGrpSpPr>
            <p:cNvPr id="13" name="Group 37">
              <a:extLst>
                <a:ext uri="{FF2B5EF4-FFF2-40B4-BE49-F238E27FC236}">
                  <a16:creationId xmlns:a16="http://schemas.microsoft.com/office/drawing/2014/main" id="{7C5ADDC5-9872-BC1B-5E2A-173640A89574}"/>
                </a:ext>
              </a:extLst>
            </p:cNvPr>
            <p:cNvGrpSpPr>
              <a:grpSpLocks/>
            </p:cNvGrpSpPr>
            <p:nvPr/>
          </p:nvGrpSpPr>
          <p:grpSpPr bwMode="auto">
            <a:xfrm>
              <a:off x="3375" y="765"/>
              <a:ext cx="945" cy="1136"/>
              <a:chOff x="5214942" y="1255244"/>
              <a:chExt cx="2071670" cy="2189064"/>
            </a:xfrm>
          </p:grpSpPr>
          <p:pic>
            <p:nvPicPr>
              <p:cNvPr id="17" name="Picture 7">
                <a:extLst>
                  <a:ext uri="{FF2B5EF4-FFF2-40B4-BE49-F238E27FC236}">
                    <a16:creationId xmlns:a16="http://schemas.microsoft.com/office/drawing/2014/main" id="{E69881E0-92F6-C6F4-61B4-C2908C08E8A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0694" y="1255244"/>
                <a:ext cx="1572273" cy="132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ACF06BB0-6363-E3D2-00B7-9D7FAB9DD9E9}"/>
                  </a:ext>
                </a:extLst>
              </p:cNvPr>
              <p:cNvSpPr/>
              <p:nvPr/>
            </p:nvSpPr>
            <p:spPr>
              <a:xfrm>
                <a:off x="5213995" y="2730638"/>
                <a:ext cx="2073002" cy="7143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Compact Fluorescent lamp (CFL)</a:t>
                </a:r>
              </a:p>
            </p:txBody>
          </p:sp>
        </p:grpSp>
        <p:grpSp>
          <p:nvGrpSpPr>
            <p:cNvPr id="14" name="Group 38">
              <a:extLst>
                <a:ext uri="{FF2B5EF4-FFF2-40B4-BE49-F238E27FC236}">
                  <a16:creationId xmlns:a16="http://schemas.microsoft.com/office/drawing/2014/main" id="{EECD8C78-8BB2-1712-24E9-B4D00D569768}"/>
                </a:ext>
              </a:extLst>
            </p:cNvPr>
            <p:cNvGrpSpPr>
              <a:grpSpLocks/>
            </p:cNvGrpSpPr>
            <p:nvPr/>
          </p:nvGrpSpPr>
          <p:grpSpPr bwMode="auto">
            <a:xfrm>
              <a:off x="4590" y="675"/>
              <a:ext cx="990" cy="1260"/>
              <a:chOff x="7072330" y="1357298"/>
              <a:chExt cx="2071670" cy="2500330"/>
            </a:xfrm>
          </p:grpSpPr>
          <p:pic>
            <p:nvPicPr>
              <p:cNvPr id="15" name="Picture 10">
                <a:extLst>
                  <a:ext uri="{FF2B5EF4-FFF2-40B4-BE49-F238E27FC236}">
                    <a16:creationId xmlns:a16="http://schemas.microsoft.com/office/drawing/2014/main" id="{3BEB6B7A-9259-9CA6-A89C-3379291D5C3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00958" y="1357298"/>
                <a:ext cx="1402474" cy="1710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a:extLst>
                  <a:ext uri="{FF2B5EF4-FFF2-40B4-BE49-F238E27FC236}">
                    <a16:creationId xmlns:a16="http://schemas.microsoft.com/office/drawing/2014/main" id="{2F68EAF5-D882-6D01-6941-B9CBE3E6D88C}"/>
                  </a:ext>
                </a:extLst>
              </p:cNvPr>
              <p:cNvSpPr/>
              <p:nvPr/>
            </p:nvSpPr>
            <p:spPr>
              <a:xfrm>
                <a:off x="7072472" y="3142542"/>
                <a:ext cx="2071528" cy="7152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Low pressure sodium (LPS)</a:t>
                </a:r>
              </a:p>
            </p:txBody>
          </p:sp>
        </p:grpSp>
      </p:grpSp>
      <p:grpSp>
        <p:nvGrpSpPr>
          <p:cNvPr id="21" name="Group 41">
            <a:extLst>
              <a:ext uri="{FF2B5EF4-FFF2-40B4-BE49-F238E27FC236}">
                <a16:creationId xmlns:a16="http://schemas.microsoft.com/office/drawing/2014/main" id="{00DBAED2-CDDC-2A1A-E9FF-A0CB9A2EC585}"/>
              </a:ext>
            </a:extLst>
          </p:cNvPr>
          <p:cNvGrpSpPr>
            <a:grpSpLocks/>
          </p:cNvGrpSpPr>
          <p:nvPr/>
        </p:nvGrpSpPr>
        <p:grpSpPr bwMode="auto">
          <a:xfrm>
            <a:off x="1389088" y="3774404"/>
            <a:ext cx="5018088" cy="2305050"/>
            <a:chOff x="249" y="2341"/>
            <a:chExt cx="3161" cy="1452"/>
          </a:xfrm>
        </p:grpSpPr>
        <p:grpSp>
          <p:nvGrpSpPr>
            <p:cNvPr id="22" name="Group 39">
              <a:extLst>
                <a:ext uri="{FF2B5EF4-FFF2-40B4-BE49-F238E27FC236}">
                  <a16:creationId xmlns:a16="http://schemas.microsoft.com/office/drawing/2014/main" id="{368DD654-74D5-5156-AE55-2C050895EAD9}"/>
                </a:ext>
              </a:extLst>
            </p:cNvPr>
            <p:cNvGrpSpPr>
              <a:grpSpLocks/>
            </p:cNvGrpSpPr>
            <p:nvPr/>
          </p:nvGrpSpPr>
          <p:grpSpPr bwMode="auto">
            <a:xfrm>
              <a:off x="249" y="2389"/>
              <a:ext cx="1125" cy="1404"/>
              <a:chOff x="285720" y="4000504"/>
              <a:chExt cx="2107121" cy="2214578"/>
            </a:xfrm>
          </p:grpSpPr>
          <p:pic>
            <p:nvPicPr>
              <p:cNvPr id="29" name="Picture 8">
                <a:extLst>
                  <a:ext uri="{FF2B5EF4-FFF2-40B4-BE49-F238E27FC236}">
                    <a16:creationId xmlns:a16="http://schemas.microsoft.com/office/drawing/2014/main" id="{F668981C-3E9F-DAF2-54E8-28A85F4EA5B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5720" y="4000504"/>
                <a:ext cx="2107121" cy="152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29">
                <a:extLst>
                  <a:ext uri="{FF2B5EF4-FFF2-40B4-BE49-F238E27FC236}">
                    <a16:creationId xmlns:a16="http://schemas.microsoft.com/office/drawing/2014/main" id="{C3A8A2B4-8B58-55CA-B3F1-D93E01772721}"/>
                  </a:ext>
                </a:extLst>
              </p:cNvPr>
              <p:cNvSpPr/>
              <p:nvPr/>
            </p:nvSpPr>
            <p:spPr>
              <a:xfrm>
                <a:off x="285720" y="5571529"/>
                <a:ext cx="2071533" cy="6435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Metal Halide</a:t>
                </a:r>
              </a:p>
            </p:txBody>
          </p:sp>
        </p:grpSp>
        <p:grpSp>
          <p:nvGrpSpPr>
            <p:cNvPr id="23" name="Group 40">
              <a:extLst>
                <a:ext uri="{FF2B5EF4-FFF2-40B4-BE49-F238E27FC236}">
                  <a16:creationId xmlns:a16="http://schemas.microsoft.com/office/drawing/2014/main" id="{365AC6EA-A1D6-E5A3-FE88-B934B0FDDE3B}"/>
                </a:ext>
              </a:extLst>
            </p:cNvPr>
            <p:cNvGrpSpPr>
              <a:grpSpLocks/>
            </p:cNvGrpSpPr>
            <p:nvPr/>
          </p:nvGrpSpPr>
          <p:grpSpPr bwMode="auto">
            <a:xfrm>
              <a:off x="1161" y="2341"/>
              <a:ext cx="1485" cy="1404"/>
              <a:chOff x="2714612" y="3714752"/>
              <a:chExt cx="2071670" cy="2500330"/>
            </a:xfrm>
          </p:grpSpPr>
          <p:pic>
            <p:nvPicPr>
              <p:cNvPr id="27" name="Picture 9">
                <a:extLst>
                  <a:ext uri="{FF2B5EF4-FFF2-40B4-BE49-F238E27FC236}">
                    <a16:creationId xmlns:a16="http://schemas.microsoft.com/office/drawing/2014/main" id="{DC4E6F7D-3AED-9B6A-8403-1E93E0600A6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43240" y="3714752"/>
                <a:ext cx="1334580" cy="192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a:extLst>
                  <a:ext uri="{FF2B5EF4-FFF2-40B4-BE49-F238E27FC236}">
                    <a16:creationId xmlns:a16="http://schemas.microsoft.com/office/drawing/2014/main" id="{C658C96D-E902-C28D-4318-56F60DD3515E}"/>
                  </a:ext>
                </a:extLst>
              </p:cNvPr>
              <p:cNvSpPr/>
              <p:nvPr/>
            </p:nvSpPr>
            <p:spPr>
              <a:xfrm>
                <a:off x="2714612" y="5643425"/>
                <a:ext cx="2071670" cy="5716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High pressure sodium</a:t>
                </a:r>
              </a:p>
            </p:txBody>
          </p:sp>
        </p:grpSp>
        <p:grpSp>
          <p:nvGrpSpPr>
            <p:cNvPr id="24" name="Group 32">
              <a:extLst>
                <a:ext uri="{FF2B5EF4-FFF2-40B4-BE49-F238E27FC236}">
                  <a16:creationId xmlns:a16="http://schemas.microsoft.com/office/drawing/2014/main" id="{6A8170AA-F7BF-0476-BA3C-09F1CFC7202D}"/>
                </a:ext>
              </a:extLst>
            </p:cNvPr>
            <p:cNvGrpSpPr>
              <a:grpSpLocks/>
            </p:cNvGrpSpPr>
            <p:nvPr/>
          </p:nvGrpSpPr>
          <p:grpSpPr bwMode="auto">
            <a:xfrm>
              <a:off x="2505" y="2432"/>
              <a:ext cx="905" cy="1322"/>
              <a:chOff x="2544" y="2544"/>
              <a:chExt cx="905" cy="1231"/>
            </a:xfrm>
          </p:grpSpPr>
          <p:pic>
            <p:nvPicPr>
              <p:cNvPr id="25" name="Picture 32">
                <a:extLst>
                  <a:ext uri="{FF2B5EF4-FFF2-40B4-BE49-F238E27FC236}">
                    <a16:creationId xmlns:a16="http://schemas.microsoft.com/office/drawing/2014/main" id="{92E701C3-97E0-33DB-0D8C-3978105AC04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44" y="2544"/>
                <a:ext cx="828" cy="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34">
                <a:extLst>
                  <a:ext uri="{FF2B5EF4-FFF2-40B4-BE49-F238E27FC236}">
                    <a16:creationId xmlns:a16="http://schemas.microsoft.com/office/drawing/2014/main" id="{04D11895-FFD2-9421-4D91-EC5B84DBA04A}"/>
                  </a:ext>
                </a:extLst>
              </p:cNvPr>
              <p:cNvSpPr>
                <a:spLocks noChangeArrowheads="1"/>
              </p:cNvSpPr>
              <p:nvPr/>
            </p:nvSpPr>
            <p:spPr bwMode="auto">
              <a:xfrm>
                <a:off x="2688" y="3504"/>
                <a:ext cx="76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r>
                  <a:rPr lang="en-US" altLang="en-US" sz="1200">
                    <a:latin typeface="Arial" panose="020B0604020202020204" pitchFamily="34" charset="0"/>
                  </a:rPr>
                  <a:t>High</a:t>
                </a:r>
                <a:r>
                  <a:rPr lang="en-US" altLang="en-US" sz="1200">
                    <a:solidFill>
                      <a:srgbClr val="FF0000"/>
                    </a:solidFill>
                    <a:latin typeface="Arial" panose="020B0604020202020204" pitchFamily="34" charset="0"/>
                  </a:rPr>
                  <a:t> </a:t>
                </a:r>
                <a:r>
                  <a:rPr lang="en-US" sz="1200">
                    <a:solidFill>
                      <a:schemeClr val="tx1"/>
                    </a:solidFill>
                    <a:latin typeface="Arial" panose="020B0604020202020204" pitchFamily="34" charset="0"/>
                  </a:rPr>
                  <a:t>pressure mercury</a:t>
                </a:r>
                <a:endParaRPr lang="en-US" altLang="en-US" sz="1200" dirty="0">
                  <a:solidFill>
                    <a:srgbClr val="FF0000"/>
                  </a:solidFill>
                  <a:latin typeface="Arial" panose="020B0604020202020204" pitchFamily="34" charset="0"/>
                </a:endParaRPr>
              </a:p>
            </p:txBody>
          </p:sp>
        </p:grpSp>
      </p:grpSp>
      <p:grpSp>
        <p:nvGrpSpPr>
          <p:cNvPr id="31" name="Group 42">
            <a:extLst>
              <a:ext uri="{FF2B5EF4-FFF2-40B4-BE49-F238E27FC236}">
                <a16:creationId xmlns:a16="http://schemas.microsoft.com/office/drawing/2014/main" id="{426D5D9D-4B98-505F-3210-ECF5A39F298E}"/>
              </a:ext>
            </a:extLst>
          </p:cNvPr>
          <p:cNvGrpSpPr>
            <a:grpSpLocks/>
          </p:cNvGrpSpPr>
          <p:nvPr/>
        </p:nvGrpSpPr>
        <p:grpSpPr bwMode="auto">
          <a:xfrm>
            <a:off x="6816725" y="3933825"/>
            <a:ext cx="1398588" cy="1943100"/>
            <a:chOff x="7429520" y="4071942"/>
            <a:chExt cx="1428760" cy="2143140"/>
          </a:xfrm>
        </p:grpSpPr>
        <p:pic>
          <p:nvPicPr>
            <p:cNvPr id="32" name="Picture 11">
              <a:extLst>
                <a:ext uri="{FF2B5EF4-FFF2-40B4-BE49-F238E27FC236}">
                  <a16:creationId xmlns:a16="http://schemas.microsoft.com/office/drawing/2014/main" id="{E07ECAA6-DC78-5987-7EDE-698AC8EDB38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00958" y="4071942"/>
              <a:ext cx="1357290" cy="142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a:extLst>
                <a:ext uri="{FF2B5EF4-FFF2-40B4-BE49-F238E27FC236}">
                  <a16:creationId xmlns:a16="http://schemas.microsoft.com/office/drawing/2014/main" id="{81E14ECA-90FF-7EC2-A4AE-E7C01FA1D90A}"/>
                </a:ext>
              </a:extLst>
            </p:cNvPr>
            <p:cNvSpPr/>
            <p:nvPr/>
          </p:nvSpPr>
          <p:spPr>
            <a:xfrm>
              <a:off x="7429520" y="5644278"/>
              <a:ext cx="1428760" cy="5708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b="1" dirty="0">
                  <a:solidFill>
                    <a:schemeClr val="tx1"/>
                  </a:solidFill>
                  <a:latin typeface="Arial" panose="020B0604020202020204" pitchFamily="34" charset="0"/>
                </a:rPr>
                <a:t>LED</a:t>
              </a:r>
            </a:p>
          </p:txBody>
        </p:sp>
      </p:grpSp>
      <p:grpSp>
        <p:nvGrpSpPr>
          <p:cNvPr id="34" name="Group 41">
            <a:extLst>
              <a:ext uri="{FF2B5EF4-FFF2-40B4-BE49-F238E27FC236}">
                <a16:creationId xmlns:a16="http://schemas.microsoft.com/office/drawing/2014/main" id="{5FBCBF41-3E65-D4B9-1D25-298032532D4B}"/>
              </a:ext>
            </a:extLst>
          </p:cNvPr>
          <p:cNvGrpSpPr>
            <a:grpSpLocks/>
          </p:cNvGrpSpPr>
          <p:nvPr/>
        </p:nvGrpSpPr>
        <p:grpSpPr bwMode="auto">
          <a:xfrm>
            <a:off x="8385176" y="3933824"/>
            <a:ext cx="2417735" cy="2145629"/>
            <a:chOff x="5000628" y="4286256"/>
            <a:chExt cx="2174938" cy="2000264"/>
          </a:xfrm>
        </p:grpSpPr>
        <p:pic>
          <p:nvPicPr>
            <p:cNvPr id="35" name="Picture 12">
              <a:extLst>
                <a:ext uri="{FF2B5EF4-FFF2-40B4-BE49-F238E27FC236}">
                  <a16:creationId xmlns:a16="http://schemas.microsoft.com/office/drawing/2014/main" id="{7F9DD4C1-0FE3-433F-6D9B-2A8759367EB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00628" y="4286256"/>
              <a:ext cx="2174938" cy="117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Rectangle 35">
              <a:extLst>
                <a:ext uri="{FF2B5EF4-FFF2-40B4-BE49-F238E27FC236}">
                  <a16:creationId xmlns:a16="http://schemas.microsoft.com/office/drawing/2014/main" id="{31E9AE49-E5C5-FE54-FB32-DE4CA609481F}"/>
                </a:ext>
              </a:extLst>
            </p:cNvPr>
            <p:cNvSpPr/>
            <p:nvPr/>
          </p:nvSpPr>
          <p:spPr>
            <a:xfrm>
              <a:off x="5072068" y="5643579"/>
              <a:ext cx="2071747" cy="6429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dirty="0">
                  <a:solidFill>
                    <a:schemeClr val="tx1"/>
                  </a:solidFill>
                  <a:latin typeface="Arial" panose="020B0604020202020204" pitchFamily="34" charset="0"/>
                </a:rPr>
                <a:t>Induction</a:t>
              </a:r>
            </a:p>
          </p:txBody>
        </p:sp>
      </p:grpSp>
      <p:pic>
        <p:nvPicPr>
          <p:cNvPr id="2" name="Picture 1" descr="A light fixture from the ceiling&#10;&#10;AI-generated content may be incorrect.">
            <a:extLst>
              <a:ext uri="{FF2B5EF4-FFF2-40B4-BE49-F238E27FC236}">
                <a16:creationId xmlns:a16="http://schemas.microsoft.com/office/drawing/2014/main" id="{36C07E8F-A87E-7F7E-64E5-447201459BC9}"/>
              </a:ext>
            </a:extLst>
          </p:cNvPr>
          <p:cNvPicPr>
            <a:picLocks noChangeAspect="1"/>
          </p:cNvPicPr>
          <p:nvPr/>
        </p:nvPicPr>
        <p:blipFill>
          <a:blip r:embed="rId14"/>
          <a:stretch>
            <a:fillRect/>
          </a:stretch>
        </p:blipFill>
        <p:spPr>
          <a:xfrm>
            <a:off x="9988290" y="1583763"/>
            <a:ext cx="1202657" cy="1230411"/>
          </a:xfrm>
          <a:prstGeom prst="rect">
            <a:avLst/>
          </a:prstGeom>
        </p:spPr>
      </p:pic>
      <p:sp>
        <p:nvSpPr>
          <p:cNvPr id="37" name="Rectangle 36">
            <a:extLst>
              <a:ext uri="{FF2B5EF4-FFF2-40B4-BE49-F238E27FC236}">
                <a16:creationId xmlns:a16="http://schemas.microsoft.com/office/drawing/2014/main" id="{D1F15925-86BB-A283-7B2D-ADC4E07B8410}"/>
              </a:ext>
            </a:extLst>
          </p:cNvPr>
          <p:cNvSpPr/>
          <p:nvPr/>
        </p:nvSpPr>
        <p:spPr bwMode="auto">
          <a:xfrm>
            <a:off x="9868720" y="2767719"/>
            <a:ext cx="1475163" cy="537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200">
                <a:solidFill>
                  <a:schemeClr val="tx1"/>
                </a:solidFill>
                <a:latin typeface="Arial" panose="020B0604020202020204" pitchFamily="34" charset="0"/>
              </a:rPr>
              <a:t>LED used in industry</a:t>
            </a:r>
            <a:endParaRPr lang="en-US" sz="1200" dirty="0">
              <a:solidFill>
                <a:schemeClr val="tx1"/>
              </a:solidFill>
              <a:latin typeface="Arial" panose="020B0604020202020204" pitchFamily="34" charset="0"/>
            </a:endParaRPr>
          </a:p>
        </p:txBody>
      </p:sp>
    </p:spTree>
    <p:extLst>
      <p:ext uri="{BB962C8B-B14F-4D97-AF65-F5344CB8AC3E}">
        <p14:creationId xmlns:p14="http://schemas.microsoft.com/office/powerpoint/2010/main" val="1901104797"/>
      </p:ext>
    </p:extLst>
  </p:cSld>
  <p:clrMapOvr>
    <a:masterClrMapping/>
  </p:clrMapOvr>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Comparing luminous efficiency</a:t>
            </a:r>
            <a:endParaRPr lang="en-VN" dirty="0">
              <a:solidFill>
                <a:schemeClr val="accent1">
                  <a:lumMod val="50000"/>
                </a:schemeClr>
              </a:solidFill>
            </a:endParaRPr>
          </a:p>
        </p:txBody>
      </p:sp>
      <p:pic>
        <p:nvPicPr>
          <p:cNvPr id="4" name="Picture 5">
            <a:extLst>
              <a:ext uri="{FF2B5EF4-FFF2-40B4-BE49-F238E27FC236}">
                <a16:creationId xmlns:a16="http://schemas.microsoft.com/office/drawing/2014/main" id="{76C130EA-52D6-19D9-B92A-2282AAA22B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0454" y="1408431"/>
            <a:ext cx="8161338" cy="467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4"/>
          <a:stretch>
            <a:fillRect/>
          </a:stretch>
        </p:blipFill>
        <p:spPr>
          <a:xfrm>
            <a:off x="5036016" y="1513563"/>
            <a:ext cx="3458058" cy="377036"/>
          </a:xfrm>
          <a:prstGeom prst="rect">
            <a:avLst/>
          </a:prstGeom>
        </p:spPr>
      </p:pic>
      <p:sp>
        <p:nvSpPr>
          <p:cNvPr id="5" name="Rectangle 4"/>
          <p:cNvSpPr/>
          <p:nvPr/>
        </p:nvSpPr>
        <p:spPr>
          <a:xfrm>
            <a:off x="4969703" y="1471248"/>
            <a:ext cx="2962839" cy="461665"/>
          </a:xfrm>
          <a:prstGeom prst="rect">
            <a:avLst/>
          </a:prstGeom>
        </p:spPr>
        <p:txBody>
          <a:bodyPr wrap="square">
            <a:spAutoFit/>
          </a:bodyPr>
          <a:lstStyle/>
          <a:p>
            <a:r>
              <a:rPr lang="en-US" altLang="en-US" sz="2400" dirty="0">
                <a:solidFill>
                  <a:schemeClr val="tx1"/>
                </a:solidFill>
              </a:rPr>
              <a:t>Luminous efficiency</a:t>
            </a:r>
          </a:p>
        </p:txBody>
      </p:sp>
      <p:sp>
        <p:nvSpPr>
          <p:cNvPr id="6" name="Rectangle 5"/>
          <p:cNvSpPr/>
          <p:nvPr/>
        </p:nvSpPr>
        <p:spPr>
          <a:xfrm rot="18861484">
            <a:off x="3067210" y="4458078"/>
            <a:ext cx="126200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Halogen</a:t>
            </a:r>
          </a:p>
        </p:txBody>
      </p:sp>
      <p:pic>
        <p:nvPicPr>
          <p:cNvPr id="7" name="Picture 6"/>
          <p:cNvPicPr>
            <a:picLocks noChangeAspect="1"/>
          </p:cNvPicPr>
          <p:nvPr/>
        </p:nvPicPr>
        <p:blipFill>
          <a:blip r:embed="rId5"/>
          <a:stretch>
            <a:fillRect/>
          </a:stretch>
        </p:blipFill>
        <p:spPr>
          <a:xfrm rot="19025715">
            <a:off x="2577076" y="4642554"/>
            <a:ext cx="962159" cy="269505"/>
          </a:xfrm>
          <a:prstGeom prst="rect">
            <a:avLst/>
          </a:prstGeom>
        </p:spPr>
      </p:pic>
      <p:pic>
        <p:nvPicPr>
          <p:cNvPr id="9" name="Picture 8"/>
          <p:cNvPicPr>
            <a:picLocks noChangeAspect="1"/>
          </p:cNvPicPr>
          <p:nvPr/>
        </p:nvPicPr>
        <p:blipFill>
          <a:blip r:embed="rId5"/>
          <a:stretch>
            <a:fillRect/>
          </a:stretch>
        </p:blipFill>
        <p:spPr>
          <a:xfrm rot="18991694">
            <a:off x="3591632" y="4778263"/>
            <a:ext cx="1328385" cy="326032"/>
          </a:xfrm>
          <a:prstGeom prst="rect">
            <a:avLst/>
          </a:prstGeom>
        </p:spPr>
      </p:pic>
      <p:pic>
        <p:nvPicPr>
          <p:cNvPr id="10" name="Picture 9"/>
          <p:cNvPicPr>
            <a:picLocks noChangeAspect="1"/>
          </p:cNvPicPr>
          <p:nvPr/>
        </p:nvPicPr>
        <p:blipFill>
          <a:blip r:embed="rId5"/>
          <a:stretch>
            <a:fillRect/>
          </a:stretch>
        </p:blipFill>
        <p:spPr>
          <a:xfrm rot="18991694">
            <a:off x="3813696" y="5034998"/>
            <a:ext cx="1833948" cy="326032"/>
          </a:xfrm>
          <a:prstGeom prst="rect">
            <a:avLst/>
          </a:prstGeom>
        </p:spPr>
      </p:pic>
      <p:pic>
        <p:nvPicPr>
          <p:cNvPr id="11" name="Picture 10"/>
          <p:cNvPicPr>
            <a:picLocks noChangeAspect="1"/>
          </p:cNvPicPr>
          <p:nvPr/>
        </p:nvPicPr>
        <p:blipFill>
          <a:blip r:embed="rId5"/>
          <a:stretch>
            <a:fillRect/>
          </a:stretch>
        </p:blipFill>
        <p:spPr>
          <a:xfrm rot="18991694">
            <a:off x="4479192" y="5011049"/>
            <a:ext cx="1833948" cy="326032"/>
          </a:xfrm>
          <a:prstGeom prst="rect">
            <a:avLst/>
          </a:prstGeom>
        </p:spPr>
      </p:pic>
      <p:pic>
        <p:nvPicPr>
          <p:cNvPr id="13" name="Picture 12"/>
          <p:cNvPicPr>
            <a:picLocks noChangeAspect="1"/>
          </p:cNvPicPr>
          <p:nvPr/>
        </p:nvPicPr>
        <p:blipFill>
          <a:blip r:embed="rId5"/>
          <a:stretch>
            <a:fillRect/>
          </a:stretch>
        </p:blipFill>
        <p:spPr>
          <a:xfrm rot="18991694">
            <a:off x="5161924" y="4914347"/>
            <a:ext cx="1833948" cy="326032"/>
          </a:xfrm>
          <a:prstGeom prst="rect">
            <a:avLst/>
          </a:prstGeom>
        </p:spPr>
      </p:pic>
      <p:pic>
        <p:nvPicPr>
          <p:cNvPr id="14" name="Picture 13"/>
          <p:cNvPicPr>
            <a:picLocks noChangeAspect="1"/>
          </p:cNvPicPr>
          <p:nvPr/>
        </p:nvPicPr>
        <p:blipFill>
          <a:blip r:embed="rId5"/>
          <a:stretch>
            <a:fillRect/>
          </a:stretch>
        </p:blipFill>
        <p:spPr>
          <a:xfrm rot="18991694">
            <a:off x="5770658" y="5040505"/>
            <a:ext cx="1833948" cy="326032"/>
          </a:xfrm>
          <a:prstGeom prst="rect">
            <a:avLst/>
          </a:prstGeom>
        </p:spPr>
      </p:pic>
      <p:pic>
        <p:nvPicPr>
          <p:cNvPr id="16" name="Picture 15"/>
          <p:cNvPicPr>
            <a:picLocks noChangeAspect="1"/>
          </p:cNvPicPr>
          <p:nvPr/>
        </p:nvPicPr>
        <p:blipFill>
          <a:blip r:embed="rId5"/>
          <a:stretch>
            <a:fillRect/>
          </a:stretch>
        </p:blipFill>
        <p:spPr>
          <a:xfrm rot="18991694">
            <a:off x="6418509" y="4963845"/>
            <a:ext cx="1833948" cy="326032"/>
          </a:xfrm>
          <a:prstGeom prst="rect">
            <a:avLst/>
          </a:prstGeom>
        </p:spPr>
      </p:pic>
      <p:pic>
        <p:nvPicPr>
          <p:cNvPr id="17" name="Picture 16"/>
          <p:cNvPicPr>
            <a:picLocks noChangeAspect="1"/>
          </p:cNvPicPr>
          <p:nvPr/>
        </p:nvPicPr>
        <p:blipFill>
          <a:blip r:embed="rId5"/>
          <a:stretch>
            <a:fillRect/>
          </a:stretch>
        </p:blipFill>
        <p:spPr>
          <a:xfrm rot="18991694">
            <a:off x="7168444" y="4937532"/>
            <a:ext cx="1833948" cy="326032"/>
          </a:xfrm>
          <a:prstGeom prst="rect">
            <a:avLst/>
          </a:prstGeom>
        </p:spPr>
      </p:pic>
      <p:pic>
        <p:nvPicPr>
          <p:cNvPr id="18" name="Picture 17"/>
          <p:cNvPicPr>
            <a:picLocks noChangeAspect="1"/>
          </p:cNvPicPr>
          <p:nvPr/>
        </p:nvPicPr>
        <p:blipFill>
          <a:blip r:embed="rId5"/>
          <a:stretch>
            <a:fillRect/>
          </a:stretch>
        </p:blipFill>
        <p:spPr>
          <a:xfrm rot="18991694">
            <a:off x="7869824" y="4911219"/>
            <a:ext cx="1833948" cy="326032"/>
          </a:xfrm>
          <a:prstGeom prst="rect">
            <a:avLst/>
          </a:prstGeom>
        </p:spPr>
      </p:pic>
      <p:pic>
        <p:nvPicPr>
          <p:cNvPr id="19" name="Picture 18"/>
          <p:cNvPicPr>
            <a:picLocks noChangeAspect="1"/>
          </p:cNvPicPr>
          <p:nvPr/>
        </p:nvPicPr>
        <p:blipFill>
          <a:blip r:embed="rId5"/>
          <a:stretch>
            <a:fillRect/>
          </a:stretch>
        </p:blipFill>
        <p:spPr>
          <a:xfrm rot="18991694">
            <a:off x="8397349" y="5012356"/>
            <a:ext cx="1833948" cy="326032"/>
          </a:xfrm>
          <a:prstGeom prst="rect">
            <a:avLst/>
          </a:prstGeom>
        </p:spPr>
      </p:pic>
      <p:sp>
        <p:nvSpPr>
          <p:cNvPr id="20" name="Rectangle 19"/>
          <p:cNvSpPr/>
          <p:nvPr/>
        </p:nvSpPr>
        <p:spPr>
          <a:xfrm rot="18861484">
            <a:off x="2552807" y="4472935"/>
            <a:ext cx="1142242" cy="303043"/>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vi-VN" sz="1200" dirty="0">
                <a:ea typeface="#9Slide02 Noi dung dai"/>
              </a:rPr>
              <a:t>Filament </a:t>
            </a:r>
            <a:endParaRPr lang="vi-VN" sz="1200" dirty="0"/>
          </a:p>
        </p:txBody>
      </p:sp>
      <p:sp>
        <p:nvSpPr>
          <p:cNvPr id="21" name="Rectangle 20"/>
          <p:cNvSpPr/>
          <p:nvPr/>
        </p:nvSpPr>
        <p:spPr>
          <a:xfrm rot="18861484">
            <a:off x="3688680" y="4546671"/>
            <a:ext cx="1336517"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Fluorescent</a:t>
            </a:r>
          </a:p>
        </p:txBody>
      </p:sp>
      <p:sp>
        <p:nvSpPr>
          <p:cNvPr id="22" name="Rectangle 21"/>
          <p:cNvSpPr/>
          <p:nvPr/>
        </p:nvSpPr>
        <p:spPr>
          <a:xfrm rot="18861484">
            <a:off x="4022171" y="4743785"/>
            <a:ext cx="1688430"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HQ Compact 5-26W</a:t>
            </a:r>
          </a:p>
        </p:txBody>
      </p:sp>
      <p:sp>
        <p:nvSpPr>
          <p:cNvPr id="23" name="Rectangle 22"/>
          <p:cNvSpPr/>
          <p:nvPr/>
        </p:nvSpPr>
        <p:spPr>
          <a:xfrm rot="18861484">
            <a:off x="7651630" y="4577765"/>
            <a:ext cx="126200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Metal Halide</a:t>
            </a:r>
          </a:p>
        </p:txBody>
      </p:sp>
      <p:sp>
        <p:nvSpPr>
          <p:cNvPr id="24" name="Rectangle 23"/>
          <p:cNvSpPr/>
          <p:nvPr/>
        </p:nvSpPr>
        <p:spPr>
          <a:xfrm rot="18861484">
            <a:off x="4638439" y="4765891"/>
            <a:ext cx="1708216"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HQ Compact &gt;26W</a:t>
            </a:r>
          </a:p>
        </p:txBody>
      </p:sp>
      <p:sp>
        <p:nvSpPr>
          <p:cNvPr id="25" name="Rectangle 24"/>
          <p:cNvSpPr/>
          <p:nvPr/>
        </p:nvSpPr>
        <p:spPr>
          <a:xfrm rot="18861484">
            <a:off x="5261412" y="4793634"/>
            <a:ext cx="1689413"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vi-VN" sz="1200" dirty="0">
                <a:ea typeface="+mn-lt"/>
                <a:cs typeface="Arial" panose="020B0604020202020204" pitchFamily="34" charset="0"/>
              </a:rPr>
              <a:t>Low-pressure sodium</a:t>
            </a:r>
            <a:endParaRPr lang="vi-VN" sz="1200" dirty="0"/>
          </a:p>
        </p:txBody>
      </p:sp>
      <p:sp>
        <p:nvSpPr>
          <p:cNvPr id="26" name="Rectangle 25"/>
          <p:cNvSpPr/>
          <p:nvPr/>
        </p:nvSpPr>
        <p:spPr>
          <a:xfrm rot="18861484">
            <a:off x="5775358" y="4792733"/>
            <a:ext cx="1799858"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vi-VN" sz="1200" dirty="0">
                <a:ea typeface="+mn-lt"/>
                <a:cs typeface="Arial" panose="020B0604020202020204" pitchFamily="34" charset="0"/>
              </a:rPr>
              <a:t>High-pressure sodium</a:t>
            </a:r>
            <a:endParaRPr lang="vi-VN" sz="1200" dirty="0"/>
          </a:p>
        </p:txBody>
      </p:sp>
      <p:sp>
        <p:nvSpPr>
          <p:cNvPr id="27" name="Rectangle 26"/>
          <p:cNvSpPr/>
          <p:nvPr/>
        </p:nvSpPr>
        <p:spPr>
          <a:xfrm rot="18861484">
            <a:off x="6377575" y="4752988"/>
            <a:ext cx="189185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vi-VN" sz="1200" dirty="0">
                <a:ea typeface="+mn-lt"/>
                <a:cs typeface="Arial" panose="020B0604020202020204" pitchFamily="34" charset="0"/>
              </a:rPr>
              <a:t>High-pressure mercury</a:t>
            </a:r>
            <a:endParaRPr lang="vi-VN" sz="1200" dirty="0"/>
          </a:p>
        </p:txBody>
      </p:sp>
      <p:sp>
        <p:nvSpPr>
          <p:cNvPr id="28" name="Rectangle 27"/>
          <p:cNvSpPr/>
          <p:nvPr/>
        </p:nvSpPr>
        <p:spPr>
          <a:xfrm rot="18861484">
            <a:off x="8543021" y="4416122"/>
            <a:ext cx="126200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LED</a:t>
            </a:r>
          </a:p>
        </p:txBody>
      </p:sp>
      <p:sp>
        <p:nvSpPr>
          <p:cNvPr id="29" name="Rectangle 28"/>
          <p:cNvSpPr/>
          <p:nvPr/>
        </p:nvSpPr>
        <p:spPr>
          <a:xfrm rot="18861484">
            <a:off x="9110421" y="4497051"/>
            <a:ext cx="126200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sz="1200" dirty="0"/>
              <a:t>Sensor</a:t>
            </a:r>
          </a:p>
        </p:txBody>
      </p:sp>
      <p:sp>
        <p:nvSpPr>
          <p:cNvPr id="30" name="Rectangle 29"/>
          <p:cNvSpPr/>
          <p:nvPr/>
        </p:nvSpPr>
        <p:spPr>
          <a:xfrm rot="18861484">
            <a:off x="9314103" y="4611343"/>
            <a:ext cx="1262009" cy="27457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endParaRPr lang="en-US" dirty="0"/>
          </a:p>
        </p:txBody>
      </p:sp>
      <p:pic>
        <p:nvPicPr>
          <p:cNvPr id="31" name="Picture 30"/>
          <p:cNvPicPr>
            <a:picLocks noChangeAspect="1"/>
          </p:cNvPicPr>
          <p:nvPr/>
        </p:nvPicPr>
        <p:blipFill>
          <a:blip r:embed="rId6"/>
          <a:stretch>
            <a:fillRect/>
          </a:stretch>
        </p:blipFill>
        <p:spPr>
          <a:xfrm rot="19301120">
            <a:off x="3200651" y="4657947"/>
            <a:ext cx="1219370" cy="219092"/>
          </a:xfrm>
          <a:prstGeom prst="rect">
            <a:avLst/>
          </a:prstGeom>
        </p:spPr>
      </p:pic>
    </p:spTree>
    <p:extLst>
      <p:ext uri="{BB962C8B-B14F-4D97-AF65-F5344CB8AC3E}">
        <p14:creationId xmlns:p14="http://schemas.microsoft.com/office/powerpoint/2010/main" val="1004103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Comparing lighting quality</a:t>
            </a:r>
            <a:endParaRPr lang="en-VN" dirty="0">
              <a:solidFill>
                <a:schemeClr val="accent1">
                  <a:lumMod val="50000"/>
                </a:schemeClr>
              </a:solidFill>
            </a:endParaRPr>
          </a:p>
        </p:txBody>
      </p:sp>
      <p:pic>
        <p:nvPicPr>
          <p:cNvPr id="2" name="Picture 1"/>
          <p:cNvPicPr>
            <a:picLocks noChangeAspect="1"/>
          </p:cNvPicPr>
          <p:nvPr/>
        </p:nvPicPr>
        <p:blipFill>
          <a:blip r:embed="rId3"/>
          <a:stretch>
            <a:fillRect/>
          </a:stretch>
        </p:blipFill>
        <p:spPr>
          <a:xfrm>
            <a:off x="2130171" y="1342498"/>
            <a:ext cx="7897453" cy="4621573"/>
          </a:xfrm>
          <a:prstGeom prst="rect">
            <a:avLst/>
          </a:prstGeom>
        </p:spPr>
      </p:pic>
    </p:spTree>
    <p:extLst>
      <p:ext uri="{BB962C8B-B14F-4D97-AF65-F5344CB8AC3E}">
        <p14:creationId xmlns:p14="http://schemas.microsoft.com/office/powerpoint/2010/main" val="250292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11" name="Text Placeholder 10">
            <a:extLst>
              <a:ext uri="{FF2B5EF4-FFF2-40B4-BE49-F238E27FC236}">
                <a16:creationId xmlns:a16="http://schemas.microsoft.com/office/drawing/2014/main" id="{E251B918-6C44-F28D-1D67-810DCFF4E48C}"/>
              </a:ext>
            </a:extLst>
          </p:cNvPr>
          <p:cNvSpPr>
            <a:spLocks noGrp="1"/>
          </p:cNvSpPr>
          <p:nvPr>
            <p:ph type="body" idx="1"/>
          </p:nvPr>
        </p:nvSpPr>
        <p:spPr>
          <a:xfrm>
            <a:off x="3314785" y="4071939"/>
            <a:ext cx="1952542" cy="363538"/>
          </a:xfrm>
        </p:spPr>
        <p:txBody>
          <a:bodyPr>
            <a:normAutofit fontScale="77500" lnSpcReduction="20000"/>
          </a:bodyPr>
          <a:lstStyle/>
          <a:p>
            <a:r>
              <a:rPr lang="en-US"/>
              <a:t>Lamp Replector</a:t>
            </a:r>
          </a:p>
        </p:txBody>
      </p:sp>
      <p:sp>
        <p:nvSpPr>
          <p:cNvPr id="3" name="Title 2">
            <a:extLst>
              <a:ext uri="{FF2B5EF4-FFF2-40B4-BE49-F238E27FC236}">
                <a16:creationId xmlns:a16="http://schemas.microsoft.com/office/drawing/2014/main" id="{B0F457C3-2233-5CB3-D1FD-9785735D8B31}"/>
              </a:ext>
            </a:extLst>
          </p:cNvPr>
          <p:cNvSpPr>
            <a:spLocks noGrp="1"/>
          </p:cNvSpPr>
          <p:nvPr>
            <p:ph type="title" idx="4294967295"/>
          </p:nvPr>
        </p:nvSpPr>
        <p:spPr>
          <a:xfrm>
            <a:off x="0" y="641350"/>
            <a:ext cx="11123613" cy="363538"/>
          </a:xfrm>
        </p:spPr>
        <p:txBody>
          <a:bodyPr>
            <a:noAutofit/>
          </a:bodyPr>
          <a:lstStyle/>
          <a:p>
            <a:r>
              <a:rPr lang="en-US" altLang="en-US" sz="2800" dirty="0"/>
              <a:t>AUXILIARY DEVICES IN LIGHTING SYSTEMS</a:t>
            </a:r>
            <a:endParaRPr lang="en-VN" sz="2800" dirty="0">
              <a:solidFill>
                <a:schemeClr val="accent1">
                  <a:lumMod val="50000"/>
                </a:schemeClr>
              </a:solidFill>
            </a:endParaRPr>
          </a:p>
        </p:txBody>
      </p:sp>
      <p:pic>
        <p:nvPicPr>
          <p:cNvPr id="4" name="Picture 6" descr="http://t2.gstatic.com/images?q=tbn:ANd9GcQaOnNUXHu75vhCVjSLy5-q-uet8eGZUsSAbjta_qet2Nr0PMn5sQ">
            <a:extLst>
              <a:ext uri="{FF2B5EF4-FFF2-40B4-BE49-F238E27FC236}">
                <a16:creationId xmlns:a16="http://schemas.microsoft.com/office/drawing/2014/main" id="{5233F9AD-6001-2B5B-5B94-3CD9B968CD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7839" y="1826705"/>
            <a:ext cx="2632183" cy="1904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BallastConventionnelsLW">
            <a:extLst>
              <a:ext uri="{FF2B5EF4-FFF2-40B4-BE49-F238E27FC236}">
                <a16:creationId xmlns:a16="http://schemas.microsoft.com/office/drawing/2014/main" id="{19E771A2-B942-0101-95A6-EC3AAEE3CC2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6610" y="1695451"/>
            <a:ext cx="4051300"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ttp://t2.gstatic.com/images?q=tbn:ANd9GcTYtuAV1a0D5bStmW8G7xfqzp3BYZOuko_hWeocwEg5-va-XuQR">
            <a:extLst>
              <a:ext uri="{FF2B5EF4-FFF2-40B4-BE49-F238E27FC236}">
                <a16:creationId xmlns:a16="http://schemas.microsoft.com/office/drawing/2014/main" id="{4DE97AE9-BF9B-AF1F-1CBA-B128DFA51D6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126" y="1588294"/>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http://t1.gstatic.com/images?q=tbn:ANd9GcSl732WlP6YlNTQcUB8JmvMUDVL0secA2KQbLUlUmbRj5jKIPLF">
            <a:extLst>
              <a:ext uri="{FF2B5EF4-FFF2-40B4-BE49-F238E27FC236}">
                <a16:creationId xmlns:a16="http://schemas.microsoft.com/office/drawing/2014/main" id="{62F860BC-9917-E48D-3F22-626D23F0502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72164" y="3819526"/>
            <a:ext cx="1476375"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8" descr="http://t3.gstatic.com/images?q=tbn:ANd9GcTpDOsE_Rzv5aSiPGpGzv804TY7gXcpze2k2GYQ41S9NhowSEbT">
            <a:extLst>
              <a:ext uri="{FF2B5EF4-FFF2-40B4-BE49-F238E27FC236}">
                <a16:creationId xmlns:a16="http://schemas.microsoft.com/office/drawing/2014/main" id="{AC5AB182-0053-2A15-B954-815D60B8A8B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53376" y="4071939"/>
            <a:ext cx="155257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10">
            <a:extLst>
              <a:ext uri="{FF2B5EF4-FFF2-40B4-BE49-F238E27FC236}">
                <a16:creationId xmlns:a16="http://schemas.microsoft.com/office/drawing/2014/main" id="{5FE5545B-356E-E606-2A1A-D9876E3CC969}"/>
              </a:ext>
            </a:extLst>
          </p:cNvPr>
          <p:cNvSpPr txBox="1">
            <a:spLocks/>
          </p:cNvSpPr>
          <p:nvPr/>
        </p:nvSpPr>
        <p:spPr>
          <a:xfrm>
            <a:off x="7553409" y="3708401"/>
            <a:ext cx="1952542" cy="363538"/>
          </a:xfrm>
          <a:prstGeom prst="rect">
            <a:avLst/>
          </a:prstGeom>
          <a:noFill/>
          <a:ln>
            <a:noFill/>
          </a:ln>
        </p:spPr>
        <p:txBody>
          <a:bodyPr spcFirstLastPara="1" wrap="square" lIns="91425" tIns="91425" rIns="91425" bIns="91425" anchor="ctr" anchorCtr="0">
            <a:normAutofit fontScale="77500" lnSpcReduction="20000"/>
          </a:bodyPr>
          <a:lstStyle>
            <a:defPPr marR="0" lvl="0" algn="l" rtl="0">
              <a:lnSpc>
                <a:spcPct val="100000"/>
              </a:lnSpc>
              <a:spcBef>
                <a:spcPts val="0"/>
              </a:spcBef>
              <a:spcAft>
                <a:spcPts val="0"/>
              </a:spcAft>
            </a:defPPr>
            <a:lvl1pPr marL="609585" marR="0" lvl="0" indent="-304792" algn="l" rtl="0">
              <a:lnSpc>
                <a:spcPct val="100000"/>
              </a:lnSpc>
              <a:spcBef>
                <a:spcPts val="0"/>
              </a:spcBef>
              <a:spcAft>
                <a:spcPts val="0"/>
              </a:spcAft>
              <a:buClr>
                <a:schemeClr val="dk1"/>
              </a:buClr>
              <a:buSzPts val="1400"/>
              <a:buFont typeface="Roboto"/>
              <a:buNone/>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en-US" kern="0"/>
              <a:t>Magnetic Ballast</a:t>
            </a:r>
          </a:p>
        </p:txBody>
      </p:sp>
      <p:sp>
        <p:nvSpPr>
          <p:cNvPr id="2" name="Text Placeholder 10">
            <a:extLst>
              <a:ext uri="{FF2B5EF4-FFF2-40B4-BE49-F238E27FC236}">
                <a16:creationId xmlns:a16="http://schemas.microsoft.com/office/drawing/2014/main" id="{E305847D-B57A-580E-D793-ADADEACEE951}"/>
              </a:ext>
            </a:extLst>
          </p:cNvPr>
          <p:cNvSpPr txBox="1">
            <a:spLocks/>
          </p:cNvSpPr>
          <p:nvPr/>
        </p:nvSpPr>
        <p:spPr>
          <a:xfrm>
            <a:off x="333417" y="4071939"/>
            <a:ext cx="1952542" cy="363538"/>
          </a:xfrm>
          <a:prstGeom prst="rect">
            <a:avLst/>
          </a:prstGeom>
          <a:noFill/>
          <a:ln>
            <a:noFill/>
          </a:ln>
        </p:spPr>
        <p:txBody>
          <a:bodyPr spcFirstLastPara="1" wrap="square" lIns="91425" tIns="91425" rIns="91425" bIns="91425" anchor="ctr" anchorCtr="0">
            <a:normAutofit fontScale="77500" lnSpcReduction="20000"/>
          </a:bodyPr>
          <a:lstStyle>
            <a:defPPr marR="0" lvl="0" algn="l" rtl="0">
              <a:lnSpc>
                <a:spcPct val="100000"/>
              </a:lnSpc>
              <a:spcBef>
                <a:spcPts val="0"/>
              </a:spcBef>
              <a:spcAft>
                <a:spcPts val="0"/>
              </a:spcAft>
            </a:defPPr>
            <a:lvl1pPr marL="609585" marR="0" lvl="0" indent="-304792" algn="l" rtl="0">
              <a:lnSpc>
                <a:spcPct val="100000"/>
              </a:lnSpc>
              <a:spcBef>
                <a:spcPts val="0"/>
              </a:spcBef>
              <a:spcAft>
                <a:spcPts val="0"/>
              </a:spcAft>
              <a:buClr>
                <a:schemeClr val="dk1"/>
              </a:buClr>
              <a:buSzPts val="1400"/>
              <a:buFont typeface="Roboto"/>
              <a:buNone/>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en-US" kern="0"/>
              <a:t>Lamp Replector</a:t>
            </a:r>
          </a:p>
        </p:txBody>
      </p:sp>
      <p:sp>
        <p:nvSpPr>
          <p:cNvPr id="9" name="Text Placeholder 10">
            <a:extLst>
              <a:ext uri="{FF2B5EF4-FFF2-40B4-BE49-F238E27FC236}">
                <a16:creationId xmlns:a16="http://schemas.microsoft.com/office/drawing/2014/main" id="{829EBCD0-8059-BE5F-6DCB-5CFF9304C37E}"/>
              </a:ext>
            </a:extLst>
          </p:cNvPr>
          <p:cNvSpPr txBox="1">
            <a:spLocks/>
          </p:cNvSpPr>
          <p:nvPr/>
        </p:nvSpPr>
        <p:spPr>
          <a:xfrm>
            <a:off x="5872164" y="5853112"/>
            <a:ext cx="1217366" cy="363538"/>
          </a:xfrm>
          <a:prstGeom prst="rect">
            <a:avLst/>
          </a:prstGeom>
          <a:noFill/>
          <a:ln>
            <a:noFill/>
          </a:ln>
        </p:spPr>
        <p:txBody>
          <a:bodyPr spcFirstLastPara="1" wrap="square" lIns="91425" tIns="91425" rIns="91425" bIns="91425" anchor="ctr" anchorCtr="0">
            <a:normAutofit fontScale="77500" lnSpcReduction="20000"/>
          </a:bodyPr>
          <a:lstStyle>
            <a:defPPr marR="0" lvl="0" algn="l" rtl="0">
              <a:lnSpc>
                <a:spcPct val="100000"/>
              </a:lnSpc>
              <a:spcBef>
                <a:spcPts val="0"/>
              </a:spcBef>
              <a:spcAft>
                <a:spcPts val="0"/>
              </a:spcAft>
            </a:defPPr>
            <a:lvl1pPr marL="609585" marR="0" lvl="0" indent="-304792" algn="l" rtl="0">
              <a:lnSpc>
                <a:spcPct val="100000"/>
              </a:lnSpc>
              <a:spcBef>
                <a:spcPts val="0"/>
              </a:spcBef>
              <a:spcAft>
                <a:spcPts val="0"/>
              </a:spcAft>
              <a:buClr>
                <a:schemeClr val="dk1"/>
              </a:buClr>
              <a:buSzPts val="1400"/>
              <a:buFont typeface="Roboto"/>
              <a:buNone/>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en-US" kern="0"/>
              <a:t>Starter</a:t>
            </a:r>
          </a:p>
        </p:txBody>
      </p:sp>
      <p:sp>
        <p:nvSpPr>
          <p:cNvPr id="10" name="Text Placeholder 10">
            <a:extLst>
              <a:ext uri="{FF2B5EF4-FFF2-40B4-BE49-F238E27FC236}">
                <a16:creationId xmlns:a16="http://schemas.microsoft.com/office/drawing/2014/main" id="{B9A56B10-59D3-992B-D8C6-64EF8E7EFCDD}"/>
              </a:ext>
            </a:extLst>
          </p:cNvPr>
          <p:cNvSpPr txBox="1">
            <a:spLocks/>
          </p:cNvSpPr>
          <p:nvPr/>
        </p:nvSpPr>
        <p:spPr>
          <a:xfrm>
            <a:off x="7920997" y="5805596"/>
            <a:ext cx="1217366" cy="363538"/>
          </a:xfrm>
          <a:prstGeom prst="rect">
            <a:avLst/>
          </a:prstGeom>
          <a:noFill/>
          <a:ln>
            <a:noFill/>
          </a:ln>
        </p:spPr>
        <p:txBody>
          <a:bodyPr spcFirstLastPara="1" wrap="square" lIns="91425" tIns="91425" rIns="91425" bIns="91425" anchor="ctr" anchorCtr="0">
            <a:normAutofit fontScale="62500" lnSpcReduction="20000"/>
          </a:bodyPr>
          <a:lstStyle>
            <a:defPPr marR="0" lvl="0" algn="l" rtl="0">
              <a:lnSpc>
                <a:spcPct val="100000"/>
              </a:lnSpc>
              <a:spcBef>
                <a:spcPts val="0"/>
              </a:spcBef>
              <a:spcAft>
                <a:spcPts val="0"/>
              </a:spcAft>
            </a:defPPr>
            <a:lvl1pPr marL="609585" marR="0" lvl="0" indent="-304792" algn="l" rtl="0">
              <a:lnSpc>
                <a:spcPct val="100000"/>
              </a:lnSpc>
              <a:spcBef>
                <a:spcPts val="0"/>
              </a:spcBef>
              <a:spcAft>
                <a:spcPts val="0"/>
              </a:spcAft>
              <a:buClr>
                <a:schemeClr val="dk1"/>
              </a:buClr>
              <a:buSzPts val="1400"/>
              <a:buFont typeface="Roboto"/>
              <a:buNone/>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en-US" kern="0"/>
              <a:t>LED Driver</a:t>
            </a:r>
          </a:p>
        </p:txBody>
      </p:sp>
    </p:spTree>
    <p:extLst>
      <p:ext uri="{BB962C8B-B14F-4D97-AF65-F5344CB8AC3E}">
        <p14:creationId xmlns:p14="http://schemas.microsoft.com/office/powerpoint/2010/main" val="1066083844"/>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90798"/>
            <a:ext cx="11123118" cy="495200"/>
          </a:xfrm>
        </p:spPr>
        <p:txBody>
          <a:bodyPr>
            <a:noAutofit/>
          </a:bodyPr>
          <a:lstStyle/>
          <a:p>
            <a:r>
              <a:rPr lang="en-US" altLang="en-US" sz="2800" dirty="0"/>
              <a:t>Ballast</a:t>
            </a:r>
          </a:p>
        </p:txBody>
      </p:sp>
      <p:sp>
        <p:nvSpPr>
          <p:cNvPr id="2" name="Rectangle 1"/>
          <p:cNvSpPr/>
          <p:nvPr/>
        </p:nvSpPr>
        <p:spPr>
          <a:xfrm>
            <a:off x="517339" y="1286639"/>
            <a:ext cx="11123117" cy="1200329"/>
          </a:xfrm>
          <a:prstGeom prst="rect">
            <a:avLst/>
          </a:prstGeom>
        </p:spPr>
        <p:txBody>
          <a:bodyPr wrap="square">
            <a:spAutoFit/>
          </a:bodyPr>
          <a:lstStyle/>
          <a:p>
            <a:pPr algn="just">
              <a:spcBef>
                <a:spcPct val="0"/>
              </a:spcBef>
            </a:pPr>
            <a:r>
              <a:rPr lang="en-US" altLang="en-US" sz="2400" dirty="0">
                <a:latin typeface="Arial" panose="020B0604020202020204" pitchFamily="34" charset="0"/>
                <a:ea typeface="#9Slide02 Noi dung dai" panose="020B0604020202020204" charset="0"/>
              </a:rPr>
              <a:t>A device that limits current to reduce the negative resistance of discharge lamps. For fluorescent lamps, this device helps accumulate the initial voltage needed to turn on the lamp</a:t>
            </a:r>
          </a:p>
        </p:txBody>
      </p:sp>
      <p:sp>
        <p:nvSpPr>
          <p:cNvPr id="4" name="Content Placeholder 5">
            <a:extLst>
              <a:ext uri="{FF2B5EF4-FFF2-40B4-BE49-F238E27FC236}">
                <a16:creationId xmlns:a16="http://schemas.microsoft.com/office/drawing/2014/main" id="{F3C32CDB-E466-DDB5-E8C4-04E6AD920172}"/>
              </a:ext>
            </a:extLst>
          </p:cNvPr>
          <p:cNvSpPr txBox="1">
            <a:spLocks/>
          </p:cNvSpPr>
          <p:nvPr/>
        </p:nvSpPr>
        <p:spPr>
          <a:xfrm>
            <a:off x="517339" y="2486968"/>
            <a:ext cx="5357811" cy="3757612"/>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buFontTx/>
              <a:buNone/>
            </a:pPr>
            <a:r>
              <a:rPr lang="en-US" altLang="en-US" sz="2400" b="1" kern="0" dirty="0">
                <a:solidFill>
                  <a:schemeClr val="tx1"/>
                </a:solidFill>
              </a:rPr>
              <a:t>Magnetic Ballast</a:t>
            </a:r>
          </a:p>
          <a:p>
            <a:pPr marL="342900" indent="-342900">
              <a:buFont typeface="Arial" panose="020B0604020202020204" pitchFamily="34" charset="0"/>
              <a:buChar char="•"/>
            </a:pPr>
            <a:r>
              <a:rPr lang="en-US" altLang="en-US" sz="2400" kern="0" dirty="0">
                <a:solidFill>
                  <a:schemeClr val="tx1"/>
                </a:solidFill>
              </a:rPr>
              <a:t>(Preheat start)</a:t>
            </a:r>
          </a:p>
          <a:p>
            <a:pPr marL="342900" indent="-342900">
              <a:buFont typeface="Arial" panose="020B0604020202020204" pitchFamily="34" charset="0"/>
              <a:buChar char="•"/>
            </a:pPr>
            <a:r>
              <a:rPr lang="en-US" altLang="en-US" sz="2400" kern="0" dirty="0">
                <a:solidFill>
                  <a:schemeClr val="tx1"/>
                </a:solidFill>
              </a:rPr>
              <a:t>Advantages:  </a:t>
            </a:r>
          </a:p>
          <a:p>
            <a:pPr marL="342900" lvl="1" indent="-342900">
              <a:buFont typeface="Arial" panose="020B0604020202020204" pitchFamily="34" charset="0"/>
              <a:buChar char="•"/>
            </a:pPr>
            <a:r>
              <a:rPr lang="en-US" altLang="en-US" sz="2400" kern="0" dirty="0">
                <a:solidFill>
                  <a:schemeClr val="tx1"/>
                </a:solidFill>
                <a:latin typeface="+mn-lt"/>
              </a:rPr>
              <a:t>Cheap</a:t>
            </a:r>
          </a:p>
          <a:p>
            <a:pPr marL="342900" indent="-342900">
              <a:buFont typeface="Arial" panose="020B0604020202020204" pitchFamily="34" charset="0"/>
              <a:buChar char="•"/>
            </a:pPr>
            <a:r>
              <a:rPr lang="en-US" altLang="en-US" sz="2400" kern="0" dirty="0" err="1">
                <a:solidFill>
                  <a:schemeClr val="tx1"/>
                </a:solidFill>
              </a:rPr>
              <a:t>Disavantages</a:t>
            </a:r>
            <a:r>
              <a:rPr lang="en-US" altLang="en-US" sz="2400" kern="0" dirty="0">
                <a:solidFill>
                  <a:schemeClr val="tx1"/>
                </a:solidFill>
              </a:rPr>
              <a:t>: </a:t>
            </a:r>
          </a:p>
          <a:p>
            <a:pPr marL="342900" lvl="1" indent="-342900">
              <a:buFont typeface="Arial" panose="020B0604020202020204" pitchFamily="34" charset="0"/>
              <a:buChar char="•"/>
            </a:pPr>
            <a:r>
              <a:rPr lang="en-US" altLang="en-US" sz="2400" kern="0" dirty="0">
                <a:solidFill>
                  <a:schemeClr val="tx1"/>
                </a:solidFill>
                <a:latin typeface="+mn-lt"/>
              </a:rPr>
              <a:t>High energy consumption,</a:t>
            </a:r>
          </a:p>
          <a:p>
            <a:pPr marL="342900" lvl="1" indent="-342900">
              <a:buFont typeface="Arial" panose="020B0604020202020204" pitchFamily="34" charset="0"/>
              <a:buChar char="•"/>
            </a:pPr>
            <a:r>
              <a:rPr lang="en-US" altLang="en-US" sz="2400" kern="0" dirty="0">
                <a:solidFill>
                  <a:schemeClr val="tx1"/>
                </a:solidFill>
                <a:latin typeface="+mn-lt"/>
              </a:rPr>
              <a:t> Noisy and hot</a:t>
            </a:r>
          </a:p>
          <a:p>
            <a:pPr marL="342900" lvl="1" indent="-342900">
              <a:buFont typeface="Arial" panose="020B0604020202020204" pitchFamily="34" charset="0"/>
              <a:buChar char="•"/>
            </a:pPr>
            <a:r>
              <a:rPr lang="en-US" altLang="en-US" sz="2400" kern="0" dirty="0">
                <a:solidFill>
                  <a:schemeClr val="tx1"/>
                </a:solidFill>
                <a:latin typeface="+mn-lt"/>
              </a:rPr>
              <a:t>Long ignition time -&gt; reducing bulb lifespan</a:t>
            </a:r>
          </a:p>
        </p:txBody>
      </p:sp>
      <p:pic>
        <p:nvPicPr>
          <p:cNvPr id="5" name="Picture 9" descr="BallastConventionnelsLW">
            <a:extLst>
              <a:ext uri="{FF2B5EF4-FFF2-40B4-BE49-F238E27FC236}">
                <a16:creationId xmlns:a16="http://schemas.microsoft.com/office/drawing/2014/main" id="{D852B029-BBF8-26C7-5EF0-80127775B7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5150" y="2687609"/>
            <a:ext cx="4051300"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a:extLst>
              <a:ext uri="{FF2B5EF4-FFF2-40B4-BE49-F238E27FC236}">
                <a16:creationId xmlns:a16="http://schemas.microsoft.com/office/drawing/2014/main" id="{70D4AEA9-9A85-914D-ECD6-1F781C7D2F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5150" y="4811684"/>
            <a:ext cx="3286125" cy="163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13291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90798"/>
            <a:ext cx="11123118" cy="495200"/>
          </a:xfrm>
        </p:spPr>
        <p:txBody>
          <a:bodyPr>
            <a:noAutofit/>
          </a:bodyPr>
          <a:lstStyle/>
          <a:p>
            <a:r>
              <a:rPr lang="en-US" altLang="en-US" sz="2800" dirty="0"/>
              <a:t>Ballast</a:t>
            </a:r>
          </a:p>
        </p:txBody>
      </p:sp>
      <p:sp>
        <p:nvSpPr>
          <p:cNvPr id="7" name="Rectangle 6"/>
          <p:cNvSpPr/>
          <p:nvPr/>
        </p:nvSpPr>
        <p:spPr>
          <a:xfrm>
            <a:off x="517339" y="1374885"/>
            <a:ext cx="7324299" cy="3046988"/>
          </a:xfrm>
          <a:prstGeom prst="rect">
            <a:avLst/>
          </a:prstGeom>
        </p:spPr>
        <p:txBody>
          <a:bodyPr wrap="square">
            <a:spAutoFit/>
          </a:bodyPr>
          <a:lstStyle/>
          <a:p>
            <a:pPr>
              <a:buNone/>
            </a:pPr>
            <a:r>
              <a:rPr lang="en-US" altLang="en-US" sz="2400" b="1" dirty="0">
                <a:solidFill>
                  <a:schemeClr val="tx1"/>
                </a:solidFill>
              </a:rPr>
              <a:t>Electronic Ballast</a:t>
            </a:r>
          </a:p>
          <a:p>
            <a:pPr marL="342900" indent="-342900">
              <a:buFont typeface="Wingdings" panose="05000000000000000000" pitchFamily="2" charset="2"/>
              <a:buChar char="Ø"/>
            </a:pPr>
            <a:r>
              <a:rPr lang="en-US" altLang="en-US" sz="2400" dirty="0">
                <a:solidFill>
                  <a:schemeClr val="tx1"/>
                </a:solidFill>
              </a:rPr>
              <a:t>Advantages: </a:t>
            </a:r>
          </a:p>
          <a:p>
            <a:pPr marL="800100" lvl="1" indent="-342900">
              <a:buFont typeface="Arial" panose="020B0604020202020204" pitchFamily="34" charset="0"/>
              <a:buChar char="•"/>
            </a:pPr>
            <a:r>
              <a:rPr lang="en-US" altLang="en-US" sz="2400" dirty="0">
                <a:solidFill>
                  <a:schemeClr val="tx1"/>
                </a:solidFill>
              </a:rPr>
              <a:t>Reduces energy consumption by 20-40%  </a:t>
            </a:r>
          </a:p>
          <a:p>
            <a:pPr marL="800100" lvl="1" indent="-342900">
              <a:buFont typeface="Arial" panose="020B0604020202020204" pitchFamily="34" charset="0"/>
              <a:buChar char="•"/>
            </a:pPr>
            <a:r>
              <a:rPr lang="en-US" altLang="en-US" sz="2400" dirty="0">
                <a:solidFill>
                  <a:schemeClr val="tx1"/>
                </a:solidFill>
              </a:rPr>
              <a:t>Increases bulb lifespan by 30-50%</a:t>
            </a:r>
          </a:p>
          <a:p>
            <a:pPr marL="800100" lvl="1" indent="-342900">
              <a:buFont typeface="Arial" panose="020B0604020202020204" pitchFamily="34" charset="0"/>
              <a:buChar char="•"/>
            </a:pPr>
            <a:r>
              <a:rPr lang="en-US" altLang="en-US" sz="2400" dirty="0">
                <a:solidFill>
                  <a:schemeClr val="tx1"/>
                </a:solidFill>
              </a:rPr>
              <a:t>Increases bulb lifespan by 30-50% </a:t>
            </a:r>
          </a:p>
          <a:p>
            <a:pPr marL="800100" lvl="1" indent="-342900">
              <a:buFont typeface="Arial" panose="020B0604020202020204" pitchFamily="34" charset="0"/>
              <a:buChar char="•"/>
            </a:pPr>
            <a:r>
              <a:rPr lang="en-US" altLang="en-US" sz="2400" dirty="0">
                <a:solidFill>
                  <a:schemeClr val="tx1"/>
                </a:solidFill>
              </a:rPr>
              <a:t>Enhances light emission efficiency by 30-50%</a:t>
            </a:r>
          </a:p>
          <a:p>
            <a:pPr marL="342900" indent="-342900">
              <a:buFont typeface="Wingdings" panose="05000000000000000000" pitchFamily="2" charset="2"/>
              <a:buChar char="Ø"/>
            </a:pPr>
            <a:r>
              <a:rPr lang="en-US" altLang="en-US" sz="2400" dirty="0">
                <a:solidFill>
                  <a:schemeClr val="tx1"/>
                </a:solidFill>
              </a:rPr>
              <a:t>Disadvantages:  </a:t>
            </a:r>
          </a:p>
          <a:p>
            <a:pPr lvl="1"/>
            <a:r>
              <a:rPr lang="en-US" altLang="en-US" sz="2400" dirty="0">
                <a:solidFill>
                  <a:schemeClr val="tx1"/>
                </a:solidFill>
              </a:rPr>
              <a:t>High cost</a:t>
            </a:r>
          </a:p>
        </p:txBody>
      </p:sp>
      <p:pic>
        <p:nvPicPr>
          <p:cNvPr id="8" name="Picture 10" descr="BallastElectronique2">
            <a:extLst>
              <a:ext uri="{FF2B5EF4-FFF2-40B4-BE49-F238E27FC236}">
                <a16:creationId xmlns:a16="http://schemas.microsoft.com/office/drawing/2014/main" id="{045E1961-4799-A634-9A53-B4B90B075A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1638" y="2295231"/>
            <a:ext cx="3806243" cy="1812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45819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63502"/>
            <a:ext cx="11123118" cy="495200"/>
          </a:xfrm>
        </p:spPr>
        <p:txBody>
          <a:bodyPr>
            <a:noAutofit/>
          </a:bodyPr>
          <a:lstStyle/>
          <a:p>
            <a:r>
              <a:rPr lang="en-US" altLang="en-US" sz="2800" dirty="0"/>
              <a:t>Reflective Surface (Lamp Reflector)</a:t>
            </a:r>
          </a:p>
        </p:txBody>
      </p:sp>
      <p:sp>
        <p:nvSpPr>
          <p:cNvPr id="4" name="Rectangle 10">
            <a:extLst>
              <a:ext uri="{FF2B5EF4-FFF2-40B4-BE49-F238E27FC236}">
                <a16:creationId xmlns:a16="http://schemas.microsoft.com/office/drawing/2014/main" id="{A2E468DA-DBB6-3012-0B6E-A68500009667}"/>
              </a:ext>
            </a:extLst>
          </p:cNvPr>
          <p:cNvSpPr>
            <a:spLocks noChangeArrowheads="1"/>
          </p:cNvSpPr>
          <p:nvPr/>
        </p:nvSpPr>
        <p:spPr bwMode="auto">
          <a:xfrm>
            <a:off x="517339" y="1263484"/>
            <a:ext cx="1112311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 typeface="Wingdings" panose="05000000000000000000" pitchFamily="2" charset="2"/>
              <a:buChar char="ü"/>
            </a:pPr>
            <a:r>
              <a:rPr lang="en-US" altLang="en-US" sz="2400" dirty="0">
                <a:latin typeface="Arial" panose="020B0604020202020204" pitchFamily="34" charset="0"/>
              </a:rPr>
              <a:t>The reflectivity of materials and the shape of the reflective surface directly impact the efficiency and performance of lighting installations</a:t>
            </a:r>
            <a:r>
              <a:rPr lang="vi-VN" altLang="en-US" sz="2400" dirty="0">
                <a:latin typeface="Arial" panose="020B0604020202020204" pitchFamily="34" charset="0"/>
              </a:rPr>
              <a:t>. </a:t>
            </a:r>
            <a:endParaRPr lang="en-US" altLang="en-US" sz="2400" dirty="0">
              <a:latin typeface="Arial" panose="020B0604020202020204" pitchFamily="34" charset="0"/>
            </a:endParaRPr>
          </a:p>
          <a:p>
            <a:pPr eaLnBrk="1" hangingPunct="1">
              <a:lnSpc>
                <a:spcPct val="100000"/>
              </a:lnSpc>
              <a:spcBef>
                <a:spcPct val="0"/>
              </a:spcBef>
              <a:buClrTx/>
              <a:buFont typeface="Wingdings" panose="05000000000000000000" pitchFamily="2" charset="2"/>
              <a:buChar char="ü"/>
            </a:pPr>
            <a:r>
              <a:rPr lang="en-US" altLang="en-US" sz="2400" dirty="0">
                <a:latin typeface="Arial" panose="020B0604020202020204" pitchFamily="34" charset="0"/>
              </a:rPr>
              <a:t>Typically, new diffuse reflectors have a reflectance efficiency of 70-80%.</a:t>
            </a:r>
          </a:p>
          <a:p>
            <a:pPr eaLnBrk="1" hangingPunct="1">
              <a:lnSpc>
                <a:spcPct val="100000"/>
              </a:lnSpc>
              <a:spcBef>
                <a:spcPct val="0"/>
              </a:spcBef>
              <a:buClrTx/>
              <a:buFont typeface="Wingdings" panose="05000000000000000000" pitchFamily="2" charset="2"/>
              <a:buChar char="ü"/>
            </a:pPr>
            <a:r>
              <a:rPr lang="en-US" altLang="en-US" sz="2400" dirty="0">
                <a:latin typeface="Arial" panose="020B0604020202020204" pitchFamily="34" charset="0"/>
              </a:rPr>
              <a:t>Newer high-reflectivity or semi-diffuse materials can achieve a reflectance rate of up to 85%.</a:t>
            </a:r>
          </a:p>
        </p:txBody>
      </p:sp>
      <p:pic>
        <p:nvPicPr>
          <p:cNvPr id="5" name="Picture 6" descr="http://t2.gstatic.com/images?q=tbn:ANd9GcQaOnNUXHu75vhCVjSLy5-q-uet8eGZUsSAbjta_qet2Nr0PMn5sQ">
            <a:extLst>
              <a:ext uri="{FF2B5EF4-FFF2-40B4-BE49-F238E27FC236}">
                <a16:creationId xmlns:a16="http://schemas.microsoft.com/office/drawing/2014/main" id="{3E6ED4FF-1A28-40AF-D591-0867582EF2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522124">
            <a:off x="832940" y="3328151"/>
            <a:ext cx="3206750" cy="231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http://t0.gstatic.com/images?q=tbn:ANd9GcRzVM3ba8p43W6_gzu280nohEfMtqU0pUxc8ntt1fzUlNgeQN8l">
            <a:extLst>
              <a:ext uri="{FF2B5EF4-FFF2-40B4-BE49-F238E27FC236}">
                <a16:creationId xmlns:a16="http://schemas.microsoft.com/office/drawing/2014/main" id="{F9AF4F11-C5EA-9FB9-CEE7-B9673406B5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1214" y="3639563"/>
            <a:ext cx="2133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ttp://t3.gstatic.com/images?q=tbn:ANd9GcTk4tlMq_cIuxcTB2VuVgVcxN93mjXj3Uhl3AKSxt87_lWa1EZh">
            <a:extLst>
              <a:ext uri="{FF2B5EF4-FFF2-40B4-BE49-F238E27FC236}">
                <a16:creationId xmlns:a16="http://schemas.microsoft.com/office/drawing/2014/main" id="{16009376-3E69-DE68-3C9F-6E20C30AAE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8699" y="3407259"/>
            <a:ext cx="2916387" cy="2365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3349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614149"/>
            <a:ext cx="11123118" cy="389962"/>
          </a:xfrm>
        </p:spPr>
        <p:txBody>
          <a:bodyPr>
            <a:noAutofit/>
          </a:bodyPr>
          <a:lstStyle/>
          <a:p>
            <a:r>
              <a:rPr lang="en-US" altLang="en-US" dirty="0"/>
              <a:t>Choosing light reflectors</a:t>
            </a:r>
            <a:endParaRPr lang="en-VN" dirty="0">
              <a:solidFill>
                <a:schemeClr val="accent1">
                  <a:lumMod val="50000"/>
                </a:schemeClr>
              </a:solidFill>
            </a:endParaRPr>
          </a:p>
        </p:txBody>
      </p:sp>
      <p:pic>
        <p:nvPicPr>
          <p:cNvPr id="2" name="Picture 1"/>
          <p:cNvPicPr>
            <a:picLocks noChangeAspect="1"/>
          </p:cNvPicPr>
          <p:nvPr/>
        </p:nvPicPr>
        <p:blipFill>
          <a:blip r:embed="rId3"/>
          <a:stretch>
            <a:fillRect/>
          </a:stretch>
        </p:blipFill>
        <p:spPr>
          <a:xfrm>
            <a:off x="2185283" y="1903660"/>
            <a:ext cx="7787229" cy="4347013"/>
          </a:xfrm>
          <a:prstGeom prst="rect">
            <a:avLst/>
          </a:prstGeom>
        </p:spPr>
      </p:pic>
      <p:sp>
        <p:nvSpPr>
          <p:cNvPr id="13" name="Rectangle 12"/>
          <p:cNvSpPr/>
          <p:nvPr/>
        </p:nvSpPr>
        <p:spPr>
          <a:xfrm>
            <a:off x="517339" y="1269219"/>
            <a:ext cx="6470315" cy="369332"/>
          </a:xfrm>
          <a:prstGeom prst="rect">
            <a:avLst/>
          </a:prstGeom>
        </p:spPr>
        <p:txBody>
          <a:bodyPr wrap="square">
            <a:spAutoFit/>
          </a:bodyPr>
          <a:lstStyle/>
          <a:p>
            <a:r>
              <a:rPr lang="en-US" altLang="en-US" b="1" dirty="0"/>
              <a:t>1. Choosing light reflectors – factory area</a:t>
            </a:r>
            <a:endParaRPr lang="en-US" b="1" dirty="0"/>
          </a:p>
        </p:txBody>
      </p:sp>
    </p:spTree>
    <p:extLst>
      <p:ext uri="{BB962C8B-B14F-4D97-AF65-F5344CB8AC3E}">
        <p14:creationId xmlns:p14="http://schemas.microsoft.com/office/powerpoint/2010/main" val="12451820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614149"/>
            <a:ext cx="11123118" cy="389962"/>
          </a:xfrm>
        </p:spPr>
        <p:txBody>
          <a:bodyPr>
            <a:noAutofit/>
          </a:bodyPr>
          <a:lstStyle/>
          <a:p>
            <a:r>
              <a:rPr lang="en-US" altLang="en-US" dirty="0"/>
              <a:t>Choosing light reflectors</a:t>
            </a:r>
            <a:endParaRPr lang="en-VN" dirty="0">
              <a:solidFill>
                <a:schemeClr val="accent1">
                  <a:lumMod val="50000"/>
                </a:schemeClr>
              </a:solidFill>
            </a:endParaRPr>
          </a:p>
        </p:txBody>
      </p:sp>
      <p:sp>
        <p:nvSpPr>
          <p:cNvPr id="13" name="Rectangle 12"/>
          <p:cNvSpPr/>
          <p:nvPr/>
        </p:nvSpPr>
        <p:spPr>
          <a:xfrm>
            <a:off x="517339" y="1269219"/>
            <a:ext cx="6470315" cy="369332"/>
          </a:xfrm>
          <a:prstGeom prst="rect">
            <a:avLst/>
          </a:prstGeom>
        </p:spPr>
        <p:txBody>
          <a:bodyPr wrap="square">
            <a:spAutoFit/>
          </a:bodyPr>
          <a:lstStyle/>
          <a:p>
            <a:r>
              <a:rPr lang="en-US" altLang="en-US" b="1" dirty="0"/>
              <a:t>2. Choosing light reflectors – office, civil</a:t>
            </a:r>
            <a:endParaRPr lang="en-US" b="1" dirty="0"/>
          </a:p>
        </p:txBody>
      </p:sp>
      <p:pic>
        <p:nvPicPr>
          <p:cNvPr id="4" name="Picture 3"/>
          <p:cNvPicPr>
            <a:picLocks noChangeAspect="1"/>
          </p:cNvPicPr>
          <p:nvPr/>
        </p:nvPicPr>
        <p:blipFill>
          <a:blip r:embed="rId3"/>
          <a:stretch>
            <a:fillRect/>
          </a:stretch>
        </p:blipFill>
        <p:spPr>
          <a:xfrm>
            <a:off x="2329530" y="1638551"/>
            <a:ext cx="7498735" cy="4791399"/>
          </a:xfrm>
          <a:prstGeom prst="rect">
            <a:avLst/>
          </a:prstGeom>
        </p:spPr>
      </p:pic>
    </p:spTree>
    <p:extLst>
      <p:ext uri="{BB962C8B-B14F-4D97-AF65-F5344CB8AC3E}">
        <p14:creationId xmlns:p14="http://schemas.microsoft.com/office/powerpoint/2010/main" val="4011275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C01919F-029B-3521-B459-8057403ADB41}"/>
            </a:ext>
          </a:extLst>
        </p:cNvPr>
        <p:cNvGrpSpPr/>
        <p:nvPr/>
      </p:nvGrpSpPr>
      <p:grpSpPr>
        <a:xfrm>
          <a:off x="0" y="0"/>
          <a:ext cx="0" cy="0"/>
          <a:chOff x="0" y="0"/>
          <a:chExt cx="0" cy="0"/>
        </a:xfrm>
      </p:grpSpPr>
      <p:sp>
        <p:nvSpPr>
          <p:cNvPr id="2" name="Rounded Rectangle 1"/>
          <p:cNvSpPr/>
          <p:nvPr/>
        </p:nvSpPr>
        <p:spPr>
          <a:xfrm>
            <a:off x="2920621" y="2126450"/>
            <a:ext cx="5868537" cy="2006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A5EAA719-7F5E-FA87-3FF1-D89C8408762B}"/>
              </a:ext>
            </a:extLst>
          </p:cNvPr>
          <p:cNvSpPr>
            <a:spLocks noGrp="1"/>
          </p:cNvSpPr>
          <p:nvPr>
            <p:ph type="subTitle" idx="1"/>
          </p:nvPr>
        </p:nvSpPr>
        <p:spPr>
          <a:xfrm>
            <a:off x="2920622" y="2349001"/>
            <a:ext cx="5868536" cy="1783670"/>
          </a:xfrm>
        </p:spPr>
        <p:txBody>
          <a:bodyPr>
            <a:normAutofit/>
          </a:bodyPr>
          <a:lstStyle/>
          <a:p>
            <a:pPr algn="ctr"/>
            <a:r>
              <a:rPr lang="en-US" sz="2800" b="1" u="sng" dirty="0">
                <a:solidFill>
                  <a:schemeClr val="bg1"/>
                </a:solidFill>
              </a:rPr>
              <a:t>I. Lighting system parameters</a:t>
            </a:r>
          </a:p>
          <a:p>
            <a:pPr algn="ctr"/>
            <a:r>
              <a:rPr lang="en-US" sz="2800" b="1" u="sng" dirty="0">
                <a:solidFill>
                  <a:schemeClr val="bg1"/>
                </a:solidFill>
              </a:rPr>
              <a:t> </a:t>
            </a:r>
            <a:endParaRPr lang="en-US" sz="2800" b="1" dirty="0">
              <a:solidFill>
                <a:schemeClr val="bg1"/>
              </a:solidFill>
            </a:endParaRPr>
          </a:p>
        </p:txBody>
      </p:sp>
    </p:spTree>
    <p:extLst>
      <p:ext uri="{BB962C8B-B14F-4D97-AF65-F5344CB8AC3E}">
        <p14:creationId xmlns:p14="http://schemas.microsoft.com/office/powerpoint/2010/main" val="21920481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Visual comfort</a:t>
            </a:r>
            <a:endParaRPr lang="en-VN" dirty="0">
              <a:solidFill>
                <a:schemeClr val="accent1">
                  <a:lumMod val="50000"/>
                </a:schemeClr>
              </a:solidFill>
            </a:endParaRPr>
          </a:p>
        </p:txBody>
      </p:sp>
      <p:pic>
        <p:nvPicPr>
          <p:cNvPr id="2" name="Picture 1"/>
          <p:cNvPicPr>
            <a:picLocks noChangeAspect="1"/>
          </p:cNvPicPr>
          <p:nvPr/>
        </p:nvPicPr>
        <p:blipFill>
          <a:blip r:embed="rId3"/>
          <a:stretch>
            <a:fillRect/>
          </a:stretch>
        </p:blipFill>
        <p:spPr>
          <a:xfrm>
            <a:off x="1831222" y="1473120"/>
            <a:ext cx="8090699" cy="4136110"/>
          </a:xfrm>
          <a:prstGeom prst="rect">
            <a:avLst/>
          </a:prstGeom>
        </p:spPr>
      </p:pic>
    </p:spTree>
    <p:extLst>
      <p:ext uri="{BB962C8B-B14F-4D97-AF65-F5344CB8AC3E}">
        <p14:creationId xmlns:p14="http://schemas.microsoft.com/office/powerpoint/2010/main" val="40592693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34441" y="1452611"/>
            <a:ext cx="11123118" cy="495200"/>
          </a:xfrm>
        </p:spPr>
        <p:txBody>
          <a:bodyPr>
            <a:noAutofit/>
          </a:bodyPr>
          <a:lstStyle/>
          <a:p>
            <a:r>
              <a:rPr lang="en-US" altLang="en-US" sz="2400" dirty="0"/>
              <a:t>What defines an efficient lighting system?</a:t>
            </a:r>
            <a:endParaRPr lang="en-VN" sz="2400" dirty="0">
              <a:solidFill>
                <a:schemeClr val="accent1">
                  <a:lumMod val="50000"/>
                </a:schemeClr>
              </a:solidFill>
            </a:endParaRPr>
          </a:p>
        </p:txBody>
      </p:sp>
      <p:grpSp>
        <p:nvGrpSpPr>
          <p:cNvPr id="4" name="Group 7">
            <a:extLst>
              <a:ext uri="{FF2B5EF4-FFF2-40B4-BE49-F238E27FC236}">
                <a16:creationId xmlns:a16="http://schemas.microsoft.com/office/drawing/2014/main" id="{8B424B61-3D5A-D7B4-3569-DAE43FDEDD20}"/>
              </a:ext>
            </a:extLst>
          </p:cNvPr>
          <p:cNvGrpSpPr>
            <a:grpSpLocks/>
          </p:cNvGrpSpPr>
          <p:nvPr/>
        </p:nvGrpSpPr>
        <p:grpSpPr bwMode="auto">
          <a:xfrm>
            <a:off x="2595562" y="2357438"/>
            <a:ext cx="7462837" cy="2800350"/>
            <a:chOff x="675" y="1485"/>
            <a:chExt cx="4548" cy="1764"/>
          </a:xfrm>
        </p:grpSpPr>
        <p:sp>
          <p:nvSpPr>
            <p:cNvPr id="5" name="Right Arrow 4">
              <a:extLst>
                <a:ext uri="{FF2B5EF4-FFF2-40B4-BE49-F238E27FC236}">
                  <a16:creationId xmlns:a16="http://schemas.microsoft.com/office/drawing/2014/main" id="{283CA4DC-7117-FBA6-BCB3-CDE06235286B}"/>
                </a:ext>
              </a:extLst>
            </p:cNvPr>
            <p:cNvSpPr/>
            <p:nvPr/>
          </p:nvSpPr>
          <p:spPr>
            <a:xfrm>
              <a:off x="675" y="1494"/>
              <a:ext cx="2160" cy="1755"/>
            </a:xfrm>
            <a:prstGeom prst="rightArrow">
              <a:avLst>
                <a:gd name="adj1" fmla="val 69551"/>
                <a:gd name="adj2" fmla="val 50000"/>
              </a:avLst>
            </a:prstGeom>
          </p:spPr>
          <p:style>
            <a:lnRef idx="3">
              <a:schemeClr val="lt1"/>
            </a:lnRef>
            <a:fillRef idx="1">
              <a:schemeClr val="accent1"/>
            </a:fillRef>
            <a:effectRef idx="1">
              <a:schemeClr val="accent1"/>
            </a:effectRef>
            <a:fontRef idx="minor">
              <a:schemeClr val="lt1"/>
            </a:fontRef>
          </p:style>
          <p:txBody>
            <a:bodyPr anchor="ctr"/>
            <a:lstStyle/>
            <a:p>
              <a:pPr eaLnBrk="1" hangingPunct="1">
                <a:defRPr/>
              </a:pPr>
              <a:r>
                <a:rPr lang="en-US" sz="3200" dirty="0">
                  <a:latin typeface="Arial" panose="020B0604020202020204" pitchFamily="34" charset="0"/>
                </a:rPr>
                <a:t>Ensure visual comfort</a:t>
              </a:r>
            </a:p>
          </p:txBody>
        </p:sp>
        <p:sp>
          <p:nvSpPr>
            <p:cNvPr id="6" name="Right Arrow 5">
              <a:extLst>
                <a:ext uri="{FF2B5EF4-FFF2-40B4-BE49-F238E27FC236}">
                  <a16:creationId xmlns:a16="http://schemas.microsoft.com/office/drawing/2014/main" id="{7B872080-DA9A-7967-E65B-0F0AB9AAA3B9}"/>
                </a:ext>
              </a:extLst>
            </p:cNvPr>
            <p:cNvSpPr/>
            <p:nvPr/>
          </p:nvSpPr>
          <p:spPr>
            <a:xfrm flipH="1">
              <a:off x="3060" y="1485"/>
              <a:ext cx="2163" cy="1755"/>
            </a:xfrm>
            <a:prstGeom prst="rightArrow">
              <a:avLst>
                <a:gd name="adj1" fmla="val 67500"/>
                <a:gd name="adj2" fmla="val 50000"/>
              </a:avLst>
            </a:prstGeom>
          </p:spPr>
          <p:style>
            <a:lnRef idx="3">
              <a:schemeClr val="lt1"/>
            </a:lnRef>
            <a:fillRef idx="1">
              <a:schemeClr val="accent2"/>
            </a:fillRef>
            <a:effectRef idx="1">
              <a:schemeClr val="accent2"/>
            </a:effectRef>
            <a:fontRef idx="minor">
              <a:schemeClr val="lt1"/>
            </a:fontRef>
          </p:style>
          <p:txBody>
            <a:bodyPr anchor="ctr"/>
            <a:lstStyle/>
            <a:p>
              <a:pPr algn="r" eaLnBrk="1" hangingPunct="1">
                <a:defRPr/>
              </a:pPr>
              <a:r>
                <a:rPr lang="en-US" sz="3200" dirty="0">
                  <a:latin typeface="Arial" panose="020B0604020202020204" pitchFamily="34" charset="0"/>
                </a:rPr>
                <a:t>Reduce energy consumption</a:t>
              </a:r>
            </a:p>
          </p:txBody>
        </p:sp>
      </p:grpSp>
      <p:sp>
        <p:nvSpPr>
          <p:cNvPr id="2" name="Title 2">
            <a:extLst>
              <a:ext uri="{FF2B5EF4-FFF2-40B4-BE49-F238E27FC236}">
                <a16:creationId xmlns:a16="http://schemas.microsoft.com/office/drawing/2014/main" id="{D304B9B6-4779-15BD-45ED-3838B4847B00}"/>
              </a:ext>
            </a:extLst>
          </p:cNvPr>
          <p:cNvSpPr txBox="1">
            <a:spLocks/>
          </p:cNvSpPr>
          <p:nvPr/>
        </p:nvSpPr>
        <p:spPr>
          <a:xfrm>
            <a:off x="534441" y="547784"/>
            <a:ext cx="11123118"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3200" b="1" i="0" u="none" strike="noStrike" cap="none">
                <a:solidFill>
                  <a:schemeClr val="accent1">
                    <a:lumMod val="50000"/>
                  </a:schemeClr>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ltLang="en-US" sz="2400" kern="0" dirty="0"/>
              <a:t>Discussion</a:t>
            </a:r>
            <a:endParaRPr lang="en-VN" sz="2400" kern="0" dirty="0"/>
          </a:p>
        </p:txBody>
      </p:sp>
    </p:spTree>
    <p:extLst>
      <p:ext uri="{BB962C8B-B14F-4D97-AF65-F5344CB8AC3E}">
        <p14:creationId xmlns:p14="http://schemas.microsoft.com/office/powerpoint/2010/main" val="2836475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Choosing light bulbs</a:t>
            </a:r>
            <a:endParaRPr lang="en-VN" dirty="0">
              <a:solidFill>
                <a:schemeClr val="accent1">
                  <a:lumMod val="50000"/>
                </a:schemeClr>
              </a:solidFill>
            </a:endParaRPr>
          </a:p>
        </p:txBody>
      </p:sp>
      <p:sp>
        <p:nvSpPr>
          <p:cNvPr id="2" name="Rectangle 1"/>
          <p:cNvSpPr/>
          <p:nvPr/>
        </p:nvSpPr>
        <p:spPr>
          <a:xfrm>
            <a:off x="517340" y="1389756"/>
            <a:ext cx="11123117" cy="2677656"/>
          </a:xfrm>
          <a:prstGeom prst="rect">
            <a:avLst/>
          </a:prstGeom>
        </p:spPr>
        <p:txBody>
          <a:bodyPr wrap="square">
            <a:spAutoFit/>
          </a:bodyPr>
          <a:lstStyle/>
          <a:p>
            <a:pPr marL="342900" indent="-342900">
              <a:buFont typeface="Arial" panose="020B0604020202020204" pitchFamily="34" charset="0"/>
              <a:buChar char="•"/>
            </a:pPr>
            <a:r>
              <a:rPr lang="en-US" sz="2400" dirty="0"/>
              <a:t>Field of application</a:t>
            </a:r>
          </a:p>
          <a:p>
            <a:pPr marL="342900" indent="-342900">
              <a:buFont typeface="Arial" panose="020B0604020202020204" pitchFamily="34" charset="0"/>
              <a:buChar char="•"/>
            </a:pPr>
            <a:r>
              <a:rPr lang="en-US" altLang="en-US" sz="2400" dirty="0"/>
              <a:t>Luminous efficacy</a:t>
            </a:r>
          </a:p>
          <a:p>
            <a:pPr marL="342900" indent="-342900">
              <a:buFont typeface="Arial" panose="020B0604020202020204" pitchFamily="34" charset="0"/>
              <a:buChar char="•"/>
            </a:pPr>
            <a:r>
              <a:rPr lang="en-US" altLang="en-US" sz="2400" dirty="0"/>
              <a:t>Color of light, color rendering index (CRI)</a:t>
            </a:r>
          </a:p>
          <a:p>
            <a:pPr marL="342900" indent="-342900">
              <a:buFont typeface="Arial" panose="020B0604020202020204" pitchFamily="34" charset="0"/>
              <a:buChar char="•"/>
            </a:pPr>
            <a:r>
              <a:rPr lang="en-US" altLang="en-US" sz="2400" dirty="0"/>
              <a:t>Lifespan</a:t>
            </a:r>
          </a:p>
          <a:p>
            <a:pPr marL="342900" indent="-342900">
              <a:buFont typeface="Arial" panose="020B0604020202020204" pitchFamily="34" charset="0"/>
              <a:buChar char="•"/>
            </a:pPr>
            <a:r>
              <a:rPr lang="en-US" altLang="en-US" sz="2400" dirty="0"/>
              <a:t>Wattage of the bulb, warm-up time</a:t>
            </a:r>
          </a:p>
          <a:p>
            <a:pPr marL="342900" indent="-342900">
              <a:buFont typeface="Arial" panose="020B0604020202020204" pitchFamily="34" charset="0"/>
              <a:buChar char="•"/>
            </a:pPr>
            <a:r>
              <a:rPr lang="en-US" altLang="en-US" sz="2400" dirty="0"/>
              <a:t>Luminous flux depreciation</a:t>
            </a:r>
          </a:p>
          <a:p>
            <a:pPr marL="342900" indent="-342900">
              <a:buFont typeface="Arial" panose="020B0604020202020204" pitchFamily="34" charset="0"/>
              <a:buChar char="•"/>
            </a:pPr>
            <a:r>
              <a:rPr lang="en-US" altLang="en-US" sz="2400" dirty="0"/>
              <a:t>Dimming capability</a:t>
            </a:r>
          </a:p>
        </p:txBody>
      </p:sp>
    </p:spTree>
    <p:extLst>
      <p:ext uri="{BB962C8B-B14F-4D97-AF65-F5344CB8AC3E}">
        <p14:creationId xmlns:p14="http://schemas.microsoft.com/office/powerpoint/2010/main" val="36828408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Common errors in lamp usage</a:t>
            </a:r>
            <a:endParaRPr lang="en-VN" dirty="0">
              <a:solidFill>
                <a:schemeClr val="accent1">
                  <a:lumMod val="50000"/>
                </a:schemeClr>
              </a:solidFill>
            </a:endParaRPr>
          </a:p>
        </p:txBody>
      </p:sp>
      <p:sp>
        <p:nvSpPr>
          <p:cNvPr id="2" name="Rectangle 1"/>
          <p:cNvSpPr/>
          <p:nvPr/>
        </p:nvSpPr>
        <p:spPr>
          <a:xfrm>
            <a:off x="517340" y="1337186"/>
            <a:ext cx="11123117" cy="2308324"/>
          </a:xfrm>
          <a:prstGeom prst="rect">
            <a:avLst/>
          </a:prstGeom>
        </p:spPr>
        <p:txBody>
          <a:bodyPr wrap="square">
            <a:spAutoFit/>
          </a:bodyPr>
          <a:lstStyle/>
          <a:p>
            <a:pPr marL="342900" indent="-342900">
              <a:buFont typeface="Arial" panose="020B0604020202020204" pitchFamily="34" charset="0"/>
              <a:buChar char="•"/>
            </a:pPr>
            <a:r>
              <a:rPr lang="en-US" altLang="en-US" sz="2400" dirty="0"/>
              <a:t>Focusing solely on initial cost of light bulbs</a:t>
            </a:r>
          </a:p>
          <a:p>
            <a:pPr marL="342900" indent="-342900">
              <a:buFont typeface="Arial" panose="020B0604020202020204" pitchFamily="34" charset="0"/>
              <a:buChar char="•"/>
            </a:pPr>
            <a:r>
              <a:rPr lang="en-US" altLang="en-US" sz="2400" dirty="0"/>
              <a:t>Inaccurate color rendition</a:t>
            </a:r>
          </a:p>
          <a:p>
            <a:pPr marL="342900" indent="-342900">
              <a:buFont typeface="Arial" panose="020B0604020202020204" pitchFamily="34" charset="0"/>
              <a:buChar char="•"/>
            </a:pPr>
            <a:r>
              <a:rPr lang="en-US" altLang="en-US" sz="2400" dirty="0"/>
              <a:t>Not suitable for the intended users</a:t>
            </a:r>
          </a:p>
          <a:p>
            <a:pPr marL="342900" indent="-342900">
              <a:buFont typeface="Arial" panose="020B0604020202020204" pitchFamily="34" charset="0"/>
              <a:buChar char="•"/>
            </a:pPr>
            <a:r>
              <a:rPr lang="en-US" altLang="en-US" sz="2400" dirty="0"/>
              <a:t>Choosing wattage that is too high or too low</a:t>
            </a:r>
          </a:p>
          <a:p>
            <a:pPr marL="342900" indent="-342900">
              <a:buFont typeface="Arial" panose="020B0604020202020204" pitchFamily="34" charset="0"/>
              <a:buChar char="•"/>
            </a:pPr>
            <a:r>
              <a:rPr lang="en-US" altLang="en-US" sz="2400" dirty="0"/>
              <a:t>Using inefficient magnetic ballasts</a:t>
            </a:r>
          </a:p>
          <a:p>
            <a:pPr marL="342900" indent="-342900">
              <a:buFont typeface="Arial" panose="020B0604020202020204" pitchFamily="34" charset="0"/>
              <a:buChar char="•"/>
            </a:pPr>
            <a:r>
              <a:rPr lang="en-US" altLang="en-US" sz="2400" dirty="0"/>
              <a:t>Frequent switching on and off</a:t>
            </a:r>
          </a:p>
        </p:txBody>
      </p:sp>
    </p:spTree>
    <p:extLst>
      <p:ext uri="{BB962C8B-B14F-4D97-AF65-F5344CB8AC3E}">
        <p14:creationId xmlns:p14="http://schemas.microsoft.com/office/powerpoint/2010/main" val="17085443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CHOOSING LIGHT SOURCES</a:t>
            </a:r>
            <a:endParaRPr lang="en-VN" dirty="0">
              <a:solidFill>
                <a:schemeClr val="accent1">
                  <a:lumMod val="50000"/>
                </a:schemeClr>
              </a:solidFill>
            </a:endParaRPr>
          </a:p>
        </p:txBody>
      </p:sp>
      <p:graphicFrame>
        <p:nvGraphicFramePr>
          <p:cNvPr id="4" name="Group 60">
            <a:extLst>
              <a:ext uri="{FF2B5EF4-FFF2-40B4-BE49-F238E27FC236}">
                <a16:creationId xmlns:a16="http://schemas.microsoft.com/office/drawing/2014/main" id="{BC42A816-2227-AF17-937A-A9983DBE65EB}"/>
              </a:ext>
            </a:extLst>
          </p:cNvPr>
          <p:cNvGraphicFramePr>
            <a:graphicFrameLocks/>
          </p:cNvGraphicFramePr>
          <p:nvPr>
            <p:extLst>
              <p:ext uri="{D42A27DB-BD31-4B8C-83A1-F6EECF244321}">
                <p14:modId xmlns:p14="http://schemas.microsoft.com/office/powerpoint/2010/main" val="4223196433"/>
              </p:ext>
            </p:extLst>
          </p:nvPr>
        </p:nvGraphicFramePr>
        <p:xfrm>
          <a:off x="1049698" y="1167952"/>
          <a:ext cx="10058400" cy="4817251"/>
        </p:xfrm>
        <a:graphic>
          <a:graphicData uri="http://schemas.openxmlformats.org/drawingml/2006/table">
            <a:tbl>
              <a:tblPr/>
              <a:tblGrid>
                <a:gridCol w="3699052">
                  <a:extLst>
                    <a:ext uri="{9D8B030D-6E8A-4147-A177-3AD203B41FA5}">
                      <a16:colId xmlns:a16="http://schemas.microsoft.com/office/drawing/2014/main" val="20000"/>
                    </a:ext>
                  </a:extLst>
                </a:gridCol>
                <a:gridCol w="2353944">
                  <a:extLst>
                    <a:ext uri="{9D8B030D-6E8A-4147-A177-3AD203B41FA5}">
                      <a16:colId xmlns:a16="http://schemas.microsoft.com/office/drawing/2014/main" val="20001"/>
                    </a:ext>
                  </a:extLst>
                </a:gridCol>
                <a:gridCol w="1176971">
                  <a:extLst>
                    <a:ext uri="{9D8B030D-6E8A-4147-A177-3AD203B41FA5}">
                      <a16:colId xmlns:a16="http://schemas.microsoft.com/office/drawing/2014/main" val="20002"/>
                    </a:ext>
                  </a:extLst>
                </a:gridCol>
                <a:gridCol w="2828433">
                  <a:extLst>
                    <a:ext uri="{9D8B030D-6E8A-4147-A177-3AD203B41FA5}">
                      <a16:colId xmlns:a16="http://schemas.microsoft.com/office/drawing/2014/main" val="20003"/>
                    </a:ext>
                  </a:extLst>
                </a:gridCol>
              </a:tblGrid>
              <a:tr h="45613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 of light currently in use</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Replaceable light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 saving</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Application</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64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Incandescent light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000000"/>
                          </a:solidFill>
                          <a:effectLst/>
                          <a:latin typeface="Arial" panose="020B0604020202020204" pitchFamily="34" charset="0"/>
                          <a:cs typeface="Arial" panose="020B0604020202020204" pitchFamily="34" charset="0"/>
                        </a:rPr>
                        <a:t>LED</a:t>
                      </a:r>
                      <a:endPar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75-80%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Commercial, residential, restaurant, hotel</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7915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High-pressure mercury lamp</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000000"/>
                          </a:solidFill>
                          <a:effectLst/>
                          <a:latin typeface="Arial" panose="020B0604020202020204" pitchFamily="34" charset="0"/>
                          <a:cs typeface="Arial" panose="020B0604020202020204" pitchFamily="34" charset="0"/>
                        </a:rPr>
                        <a:t>LED</a:t>
                      </a:r>
                      <a:endPar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anose="020B0604020202020204" pitchFamily="34" charset="0"/>
                          <a:cs typeface="Arial" panose="020B0604020202020204" pitchFamily="34" charset="0"/>
                        </a:rPr>
                        <a:t>30-60%</a:t>
                      </a:r>
                      <a:endPar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Factory, trading area, sports facilities, supermarket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7011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High-pressure mercury lamp</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000000"/>
                          </a:solidFill>
                          <a:effectLst/>
                          <a:latin typeface="Arial" panose="020B0604020202020204" pitchFamily="34" charset="0"/>
                          <a:cs typeface="Arial" panose="020B0604020202020204" pitchFamily="34" charset="0"/>
                        </a:rPr>
                        <a:t>LED</a:t>
                      </a:r>
                      <a:endPar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anose="020B0604020202020204" pitchFamily="34" charset="0"/>
                          <a:cs typeface="Arial" panose="020B0604020202020204" pitchFamily="34" charset="0"/>
                        </a:rPr>
                        <a:t>40-50</a:t>
                      </a: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Public spaces, streets, outdoors</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6226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Fluorescent lamp – T10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rgbClr val="000000"/>
                          </a:solidFill>
                          <a:effectLst/>
                          <a:latin typeface="Arial" panose="020B0604020202020204" pitchFamily="34" charset="0"/>
                          <a:cs typeface="Arial" panose="020B0604020202020204" pitchFamily="34" charset="0"/>
                        </a:rPr>
                        <a:t>LED</a:t>
                      </a:r>
                      <a:endPar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anose="020B0604020202020204" pitchFamily="34" charset="0"/>
                          <a:cs typeface="Arial" panose="020B0604020202020204" pitchFamily="34" charset="0"/>
                        </a:rPr>
                        <a:t>10-50</a:t>
                      </a: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Industrial, residential, public...</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5903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Small incandescent indicator light for electrical panels</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LED</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70%</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Electrical panels, transportation</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7011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Halogen</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000000"/>
                          </a:solidFill>
                          <a:effectLst/>
                          <a:latin typeface="Arial" panose="020B0604020202020204" pitchFamily="34" charset="0"/>
                          <a:cs typeface="Arial" panose="020B0604020202020204" pitchFamily="34" charset="0"/>
                        </a:rPr>
                        <a:t>CFL, LED</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60-65%</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Decoration, hotels, convenience stores</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806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C01919F-029B-3521-B459-8057403ADB41}"/>
            </a:ext>
          </a:extLst>
        </p:cNvPr>
        <p:cNvGrpSpPr/>
        <p:nvPr/>
      </p:nvGrpSpPr>
      <p:grpSpPr>
        <a:xfrm>
          <a:off x="0" y="0"/>
          <a:ext cx="0" cy="0"/>
          <a:chOff x="0" y="0"/>
          <a:chExt cx="0" cy="0"/>
        </a:xfrm>
      </p:grpSpPr>
      <p:sp>
        <p:nvSpPr>
          <p:cNvPr id="2" name="Rounded Rectangle 1"/>
          <p:cNvSpPr/>
          <p:nvPr/>
        </p:nvSpPr>
        <p:spPr>
          <a:xfrm>
            <a:off x="1699146" y="2126450"/>
            <a:ext cx="8311485" cy="2006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A5EAA719-7F5E-FA87-3FF1-D89C8408762B}"/>
              </a:ext>
            </a:extLst>
          </p:cNvPr>
          <p:cNvSpPr>
            <a:spLocks noGrp="1"/>
          </p:cNvSpPr>
          <p:nvPr>
            <p:ph type="subTitle" idx="1"/>
          </p:nvPr>
        </p:nvSpPr>
        <p:spPr>
          <a:xfrm>
            <a:off x="1699146" y="2511187"/>
            <a:ext cx="8311485" cy="1621483"/>
          </a:xfrm>
        </p:spPr>
        <p:txBody>
          <a:bodyPr>
            <a:normAutofit/>
          </a:bodyPr>
          <a:lstStyle/>
          <a:p>
            <a:pPr algn="ctr"/>
            <a:r>
              <a:rPr lang="en-US" sz="2800" b="1" dirty="0">
                <a:solidFill>
                  <a:schemeClr val="bg1"/>
                </a:solidFill>
              </a:rPr>
              <a:t>III. ENERGY-EFFICIENT AND EFFECTIVE LIGHTING SYSTEMS</a:t>
            </a:r>
          </a:p>
          <a:p>
            <a:pPr algn="ctr"/>
            <a:r>
              <a:rPr lang="en-US" sz="2800" b="1" dirty="0">
                <a:solidFill>
                  <a:schemeClr val="bg1"/>
                </a:solidFill>
              </a:rPr>
              <a:t> </a:t>
            </a:r>
          </a:p>
        </p:txBody>
      </p:sp>
    </p:spTree>
    <p:extLst>
      <p:ext uri="{BB962C8B-B14F-4D97-AF65-F5344CB8AC3E}">
        <p14:creationId xmlns:p14="http://schemas.microsoft.com/office/powerpoint/2010/main" val="797723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UTILIZING NATURAL LIGHT</a:t>
            </a:r>
            <a:endParaRPr lang="en-VN" dirty="0">
              <a:solidFill>
                <a:schemeClr val="accent1">
                  <a:lumMod val="50000"/>
                </a:schemeClr>
              </a:solidFill>
            </a:endParaRPr>
          </a:p>
        </p:txBody>
      </p:sp>
      <p:sp>
        <p:nvSpPr>
          <p:cNvPr id="4" name="Rectangle 3"/>
          <p:cNvSpPr/>
          <p:nvPr/>
        </p:nvSpPr>
        <p:spPr>
          <a:xfrm>
            <a:off x="517340" y="1520448"/>
            <a:ext cx="11123117" cy="2616101"/>
          </a:xfrm>
          <a:prstGeom prst="rect">
            <a:avLst/>
          </a:prstGeom>
        </p:spPr>
        <p:txBody>
          <a:bodyPr wrap="square">
            <a:spAutoFit/>
          </a:bodyPr>
          <a:lstStyle/>
          <a:p>
            <a:pPr>
              <a:spcBef>
                <a:spcPts val="600"/>
              </a:spcBef>
              <a:spcAft>
                <a:spcPts val="600"/>
              </a:spcAft>
            </a:pPr>
            <a:r>
              <a:rPr lang="en-US" altLang="en-US" sz="2400" dirty="0"/>
              <a:t>Natural light is free and beneficial for health. Therefore, maximizing the use of natural light and reducing the use of electric lights is a highly effective energy-saving potential that should be considered from the design phase onward.</a:t>
            </a:r>
          </a:p>
          <a:p>
            <a:pPr marL="285750" indent="-285750">
              <a:lnSpc>
                <a:spcPct val="100000"/>
              </a:lnSpc>
              <a:spcBef>
                <a:spcPts val="600"/>
              </a:spcBef>
              <a:spcAft>
                <a:spcPts val="600"/>
              </a:spcAft>
              <a:buFont typeface="Arial" panose="020B0604020202020204" pitchFamily="34" charset="0"/>
              <a:buChar char="•"/>
            </a:pPr>
            <a:r>
              <a:rPr lang="en-US" altLang="en-US" sz="2400" dirty="0"/>
              <a:t>Properly design windows, skylights, and light wells.</a:t>
            </a:r>
          </a:p>
          <a:p>
            <a:pPr marL="285750" indent="-285750">
              <a:lnSpc>
                <a:spcPct val="100000"/>
              </a:lnSpc>
              <a:spcBef>
                <a:spcPts val="600"/>
              </a:spcBef>
              <a:spcAft>
                <a:spcPts val="600"/>
              </a:spcAft>
              <a:buFont typeface="Arial" panose="020B0604020202020204" pitchFamily="34" charset="0"/>
              <a:buChar char="•"/>
            </a:pPr>
            <a:r>
              <a:rPr lang="en-US" altLang="en-US" sz="2400" dirty="0"/>
              <a:t>Use light tubes to bring light from the roof deep into the building, especially in areas that do not receive direct natural light from windows and skylights.</a:t>
            </a:r>
          </a:p>
        </p:txBody>
      </p:sp>
    </p:spTree>
    <p:extLst>
      <p:ext uri="{BB962C8B-B14F-4D97-AF65-F5344CB8AC3E}">
        <p14:creationId xmlns:p14="http://schemas.microsoft.com/office/powerpoint/2010/main" val="33963599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UTILIZING NATURAL LIGHT</a:t>
            </a:r>
            <a:endParaRPr lang="en-VN" dirty="0">
              <a:solidFill>
                <a:schemeClr val="accent1">
                  <a:lumMod val="50000"/>
                </a:schemeClr>
              </a:solidFill>
            </a:endParaRPr>
          </a:p>
        </p:txBody>
      </p:sp>
      <p:grpSp>
        <p:nvGrpSpPr>
          <p:cNvPr id="5" name="Group 4">
            <a:extLst>
              <a:ext uri="{FF2B5EF4-FFF2-40B4-BE49-F238E27FC236}">
                <a16:creationId xmlns:a16="http://schemas.microsoft.com/office/drawing/2014/main" id="{3DF471BD-F5F5-435B-EAF0-59CDD87E53BD}"/>
              </a:ext>
            </a:extLst>
          </p:cNvPr>
          <p:cNvGrpSpPr/>
          <p:nvPr/>
        </p:nvGrpSpPr>
        <p:grpSpPr>
          <a:xfrm>
            <a:off x="1435289" y="1787478"/>
            <a:ext cx="5013714" cy="3841432"/>
            <a:chOff x="1087366" y="1676400"/>
            <a:chExt cx="5013714" cy="3841432"/>
          </a:xfrm>
        </p:grpSpPr>
        <p:pic>
          <p:nvPicPr>
            <p:cNvPr id="6" name="Picture 5" descr="Siting with the Sun: Passive Heating and Daylighting - GreenBuildingAdvisor">
              <a:extLst>
                <a:ext uri="{FF2B5EF4-FFF2-40B4-BE49-F238E27FC236}">
                  <a16:creationId xmlns:a16="http://schemas.microsoft.com/office/drawing/2014/main" id="{22407063-D446-2626-DE51-6DABEBF7959D}"/>
                </a:ext>
              </a:extLst>
            </p:cNvPr>
            <p:cNvPicPr/>
            <p:nvPr/>
          </p:nvPicPr>
          <p:blipFill rotWithShape="1">
            <a:blip r:embed="rId3">
              <a:extLst>
                <a:ext uri="{28A0092B-C50C-407E-A947-70E740481C1C}">
                  <a14:useLocalDpi xmlns:a14="http://schemas.microsoft.com/office/drawing/2010/main" val="0"/>
                </a:ext>
              </a:extLst>
            </a:blip>
            <a:srcRect l="31866" t="10624" r="10801" b="74239"/>
            <a:stretch/>
          </p:blipFill>
          <p:spPr bwMode="auto">
            <a:xfrm>
              <a:off x="1087366" y="1688466"/>
              <a:ext cx="3119755" cy="1133475"/>
            </a:xfrm>
            <a:prstGeom prst="rect">
              <a:avLst/>
            </a:prstGeom>
            <a:noFill/>
            <a:ln>
              <a:noFill/>
            </a:ln>
            <a:extLst>
              <a:ext uri="{53640926-AAD7-44D8-BBD7-CCE9431645EC}">
                <a14:shadowObscured xmlns:a14="http://schemas.microsoft.com/office/drawing/2010/main"/>
              </a:ext>
            </a:extLst>
          </p:spPr>
        </p:pic>
        <p:pic>
          <p:nvPicPr>
            <p:cNvPr id="7" name="Picture 6" descr="Siting with the Sun: Passive Heating and Daylighting - GreenBuildingAdvisor">
              <a:extLst>
                <a:ext uri="{FF2B5EF4-FFF2-40B4-BE49-F238E27FC236}">
                  <a16:creationId xmlns:a16="http://schemas.microsoft.com/office/drawing/2014/main" id="{80EF30E9-34B6-C036-3455-449BA1E9D38E}"/>
                </a:ext>
              </a:extLst>
            </p:cNvPr>
            <p:cNvPicPr/>
            <p:nvPr/>
          </p:nvPicPr>
          <p:blipFill rotWithShape="1">
            <a:blip r:embed="rId3">
              <a:extLst>
                <a:ext uri="{28A0092B-C50C-407E-A947-70E740481C1C}">
                  <a14:useLocalDpi xmlns:a14="http://schemas.microsoft.com/office/drawing/2010/main" val="0"/>
                </a:ext>
              </a:extLst>
            </a:blip>
            <a:srcRect l="1999" t="67098" r="72267" b="15310"/>
            <a:stretch/>
          </p:blipFill>
          <p:spPr bwMode="auto">
            <a:xfrm>
              <a:off x="4714169" y="1676400"/>
              <a:ext cx="1231265" cy="1157605"/>
            </a:xfrm>
            <a:prstGeom prst="rect">
              <a:avLst/>
            </a:prstGeom>
            <a:noFill/>
            <a:ln>
              <a:noFill/>
            </a:ln>
            <a:extLst>
              <a:ext uri="{53640926-AAD7-44D8-BBD7-CCE9431645EC}">
                <a14:shadowObscured xmlns:a14="http://schemas.microsoft.com/office/drawing/2010/main"/>
              </a:ext>
            </a:extLst>
          </p:spPr>
        </p:pic>
        <p:pic>
          <p:nvPicPr>
            <p:cNvPr id="8" name="Picture 7" descr="Siting with the Sun: Passive Heating and Daylighting - GreenBuildingAdvisor">
              <a:extLst>
                <a:ext uri="{FF2B5EF4-FFF2-40B4-BE49-F238E27FC236}">
                  <a16:creationId xmlns:a16="http://schemas.microsoft.com/office/drawing/2014/main" id="{2D46837F-3916-E0EC-4D24-C2182C0C0CED}"/>
                </a:ext>
              </a:extLst>
            </p:cNvPr>
            <p:cNvPicPr/>
            <p:nvPr/>
          </p:nvPicPr>
          <p:blipFill rotWithShape="1">
            <a:blip r:embed="rId3">
              <a:extLst>
                <a:ext uri="{28A0092B-C50C-407E-A947-70E740481C1C}">
                  <a14:useLocalDpi xmlns:a14="http://schemas.microsoft.com/office/drawing/2010/main" val="0"/>
                </a:ext>
              </a:extLst>
            </a:blip>
            <a:srcRect l="31866" t="37973" r="10401" b="44276"/>
            <a:stretch/>
          </p:blipFill>
          <p:spPr bwMode="auto">
            <a:xfrm>
              <a:off x="1161660" y="2989104"/>
              <a:ext cx="2971165" cy="1256665"/>
            </a:xfrm>
            <a:prstGeom prst="rect">
              <a:avLst/>
            </a:prstGeom>
            <a:noFill/>
            <a:ln>
              <a:noFill/>
            </a:ln>
            <a:extLst>
              <a:ext uri="{53640926-AAD7-44D8-BBD7-CCE9431645EC}">
                <a14:shadowObscured xmlns:a14="http://schemas.microsoft.com/office/drawing/2010/main"/>
              </a:ext>
            </a:extLst>
          </p:spPr>
        </p:pic>
        <p:pic>
          <p:nvPicPr>
            <p:cNvPr id="9" name="Picture 8" descr="Siting with the Sun: Passive Heating and Daylighting - GreenBuildingAdvisor">
              <a:extLst>
                <a:ext uri="{FF2B5EF4-FFF2-40B4-BE49-F238E27FC236}">
                  <a16:creationId xmlns:a16="http://schemas.microsoft.com/office/drawing/2014/main" id="{221FF739-E305-6F20-8272-4C145BBE5A0D}"/>
                </a:ext>
              </a:extLst>
            </p:cNvPr>
            <p:cNvPicPr/>
            <p:nvPr/>
          </p:nvPicPr>
          <p:blipFill rotWithShape="1">
            <a:blip r:embed="rId3">
              <a:extLst>
                <a:ext uri="{28A0092B-C50C-407E-A947-70E740481C1C}">
                  <a14:useLocalDpi xmlns:a14="http://schemas.microsoft.com/office/drawing/2010/main" val="0"/>
                </a:ext>
              </a:extLst>
            </a:blip>
            <a:srcRect l="31866" t="68812" r="6934" b="15785"/>
            <a:stretch/>
          </p:blipFill>
          <p:spPr bwMode="auto">
            <a:xfrm>
              <a:off x="1161660" y="4412932"/>
              <a:ext cx="3189605" cy="1104900"/>
            </a:xfrm>
            <a:prstGeom prst="rect">
              <a:avLst/>
            </a:prstGeom>
            <a:noFill/>
            <a:ln>
              <a:noFill/>
            </a:ln>
            <a:extLst>
              <a:ext uri="{53640926-AAD7-44D8-BBD7-CCE9431645EC}">
                <a14:shadowObscured xmlns:a14="http://schemas.microsoft.com/office/drawing/2010/main"/>
              </a:ext>
            </a:extLst>
          </p:spPr>
        </p:pic>
        <p:pic>
          <p:nvPicPr>
            <p:cNvPr id="10" name="Picture 9" descr="Roof window installations bringing the outdoors inside - Skylight  Specialists Brisbane">
              <a:extLst>
                <a:ext uri="{FF2B5EF4-FFF2-40B4-BE49-F238E27FC236}">
                  <a16:creationId xmlns:a16="http://schemas.microsoft.com/office/drawing/2014/main" id="{72F1462A-F736-0D3E-70BA-C339034E930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4169" y="2995771"/>
              <a:ext cx="1255395" cy="1255395"/>
            </a:xfrm>
            <a:prstGeom prst="rect">
              <a:avLst/>
            </a:prstGeom>
            <a:noFill/>
            <a:ln>
              <a:noFill/>
            </a:ln>
          </p:spPr>
        </p:pic>
        <p:pic>
          <p:nvPicPr>
            <p:cNvPr id="11" name="Picture 10" descr="Would you like to work with natural light? Solatube Levante can help you">
              <a:extLst>
                <a:ext uri="{FF2B5EF4-FFF2-40B4-BE49-F238E27FC236}">
                  <a16:creationId xmlns:a16="http://schemas.microsoft.com/office/drawing/2014/main" id="{0C365FF0-09F9-795D-77B8-990C75085C2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4169" y="4409596"/>
              <a:ext cx="1386911" cy="1104900"/>
            </a:xfrm>
            <a:prstGeom prst="rect">
              <a:avLst/>
            </a:prstGeom>
            <a:noFill/>
            <a:ln>
              <a:noFill/>
            </a:ln>
          </p:spPr>
        </p:pic>
      </p:grpSp>
      <p:pic>
        <p:nvPicPr>
          <p:cNvPr id="12" name="Picture 11">
            <a:extLst>
              <a:ext uri="{FF2B5EF4-FFF2-40B4-BE49-F238E27FC236}">
                <a16:creationId xmlns:a16="http://schemas.microsoft.com/office/drawing/2014/main" id="{764804B6-91C4-E4AA-CA76-E8A73C71F648}"/>
              </a:ext>
            </a:extLst>
          </p:cNvPr>
          <p:cNvPicPr>
            <a:picLocks noChangeAspect="1"/>
          </p:cNvPicPr>
          <p:nvPr/>
        </p:nvPicPr>
        <p:blipFill>
          <a:blip r:embed="rId6"/>
          <a:srcRect/>
          <a:stretch>
            <a:fillRect/>
          </a:stretch>
        </p:blipFill>
        <p:spPr>
          <a:xfrm>
            <a:off x="7631096" y="1787478"/>
            <a:ext cx="2535866" cy="1718313"/>
          </a:xfrm>
          <a:prstGeom prst="rect">
            <a:avLst/>
          </a:prstGeom>
          <a:noFill/>
          <a:ln>
            <a:noFill/>
            <a:prstDash/>
          </a:ln>
        </p:spPr>
      </p:pic>
      <p:pic>
        <p:nvPicPr>
          <p:cNvPr id="13" name="Picture 12">
            <a:extLst>
              <a:ext uri="{FF2B5EF4-FFF2-40B4-BE49-F238E27FC236}">
                <a16:creationId xmlns:a16="http://schemas.microsoft.com/office/drawing/2014/main" id="{1487745E-C846-597E-7F2E-AC2141E3B6EC}"/>
              </a:ext>
            </a:extLst>
          </p:cNvPr>
          <p:cNvPicPr>
            <a:picLocks noChangeAspect="1"/>
          </p:cNvPicPr>
          <p:nvPr/>
        </p:nvPicPr>
        <p:blipFill>
          <a:blip r:embed="rId7"/>
          <a:srcRect/>
          <a:stretch>
            <a:fillRect/>
          </a:stretch>
        </p:blipFill>
        <p:spPr>
          <a:xfrm>
            <a:off x="7631096" y="3822845"/>
            <a:ext cx="2535866" cy="1802729"/>
          </a:xfrm>
          <a:prstGeom prst="rect">
            <a:avLst/>
          </a:prstGeom>
          <a:noFill/>
          <a:ln>
            <a:noFill/>
            <a:prstDash/>
          </a:ln>
        </p:spPr>
      </p:pic>
    </p:spTree>
    <p:extLst>
      <p:ext uri="{BB962C8B-B14F-4D97-AF65-F5344CB8AC3E}">
        <p14:creationId xmlns:p14="http://schemas.microsoft.com/office/powerpoint/2010/main" val="12953534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UTILIZING NATURAL LIGHT</a:t>
            </a:r>
            <a:endParaRPr lang="en-VN" dirty="0">
              <a:solidFill>
                <a:schemeClr val="accent1">
                  <a:lumMod val="50000"/>
                </a:schemeClr>
              </a:solidFill>
            </a:endParaRPr>
          </a:p>
        </p:txBody>
      </p:sp>
      <p:sp>
        <p:nvSpPr>
          <p:cNvPr id="2" name="Rectangle 1"/>
          <p:cNvSpPr/>
          <p:nvPr/>
        </p:nvSpPr>
        <p:spPr>
          <a:xfrm>
            <a:off x="517339" y="1364314"/>
            <a:ext cx="11123117" cy="4370427"/>
          </a:xfrm>
          <a:prstGeom prst="rect">
            <a:avLst/>
          </a:prstGeom>
        </p:spPr>
        <p:txBody>
          <a:bodyPr wrap="square">
            <a:spAutoFit/>
          </a:bodyPr>
          <a:lstStyle/>
          <a:p>
            <a:pPr>
              <a:spcBef>
                <a:spcPts val="600"/>
              </a:spcBef>
              <a:spcAft>
                <a:spcPts val="600"/>
              </a:spcAft>
            </a:pPr>
            <a:r>
              <a:rPr lang="en-US" altLang="en-US" sz="2000" b="1" dirty="0">
                <a:solidFill>
                  <a:srgbClr val="FF0000"/>
                </a:solidFill>
              </a:rPr>
              <a:t>Case Study</a:t>
            </a:r>
          </a:p>
          <a:p>
            <a:pPr marL="285750" indent="-285750">
              <a:lnSpc>
                <a:spcPct val="100000"/>
              </a:lnSpc>
              <a:spcBef>
                <a:spcPts val="600"/>
              </a:spcBef>
              <a:spcAft>
                <a:spcPts val="600"/>
              </a:spcAft>
              <a:buFont typeface="Arial" panose="020B0604020202020204" pitchFamily="34" charset="0"/>
              <a:buChar char="•"/>
            </a:pPr>
            <a:r>
              <a:rPr lang="en-US" altLang="en-US" sz="2000" dirty="0"/>
              <a:t>Application point: Evaluate the use of natural daylight during the day by applying light-transmitting materials to areas within the factory that do not receive natural light.</a:t>
            </a:r>
          </a:p>
          <a:p>
            <a:pPr marL="285750" indent="-285750">
              <a:lnSpc>
                <a:spcPct val="100000"/>
              </a:lnSpc>
              <a:spcBef>
                <a:spcPts val="600"/>
              </a:spcBef>
              <a:spcAft>
                <a:spcPts val="600"/>
              </a:spcAft>
              <a:buFont typeface="Arial" panose="020B0604020202020204" pitchFamily="34" charset="0"/>
              <a:buChar char="•"/>
            </a:pPr>
            <a:r>
              <a:rPr lang="en-US" sz="2000" dirty="0"/>
              <a:t>Analysis and measurement method</a:t>
            </a:r>
            <a:r>
              <a:rPr lang="en-US" altLang="en-US" sz="2000" dirty="0"/>
              <a:t>: </a:t>
            </a:r>
          </a:p>
          <a:p>
            <a:pPr marL="742950" lvl="1" indent="-285750">
              <a:lnSpc>
                <a:spcPct val="100000"/>
              </a:lnSpc>
              <a:spcBef>
                <a:spcPts val="600"/>
              </a:spcBef>
              <a:spcAft>
                <a:spcPts val="600"/>
              </a:spcAft>
              <a:buFont typeface="Wingdings" panose="05000000000000000000" pitchFamily="2" charset="2"/>
              <a:buChar char="Ø"/>
            </a:pPr>
            <a:r>
              <a:rPr lang="en-US" altLang="en-US" sz="2000" dirty="0"/>
              <a:t>Determine if the factory ceiling can be replaced with materials that allow direct sunlight onto the roof</a:t>
            </a:r>
            <a:r>
              <a:rPr lang="vi-VN" altLang="en-US" sz="2000" dirty="0"/>
              <a:t>.</a:t>
            </a:r>
          </a:p>
          <a:p>
            <a:pPr marL="742950" lvl="1" indent="-285750">
              <a:lnSpc>
                <a:spcPct val="100000"/>
              </a:lnSpc>
              <a:spcBef>
                <a:spcPts val="600"/>
              </a:spcBef>
              <a:spcAft>
                <a:spcPts val="600"/>
              </a:spcAft>
              <a:buFont typeface="Wingdings" panose="05000000000000000000" pitchFamily="2" charset="2"/>
              <a:buChar char="Ø"/>
            </a:pPr>
            <a:r>
              <a:rPr lang="en-US" altLang="en-US" sz="2000" dirty="0"/>
              <a:t>Assess the current status of lighting fixtures that are on due to lack of natural light usage.</a:t>
            </a:r>
            <a:endParaRPr lang="vi-VN" altLang="en-US" sz="2000" dirty="0"/>
          </a:p>
          <a:p>
            <a:pPr marL="742950" lvl="1" indent="-285750">
              <a:lnSpc>
                <a:spcPct val="100000"/>
              </a:lnSpc>
              <a:spcBef>
                <a:spcPts val="600"/>
              </a:spcBef>
              <a:spcAft>
                <a:spcPts val="600"/>
              </a:spcAft>
              <a:buFont typeface="Wingdings" panose="05000000000000000000" pitchFamily="2" charset="2"/>
              <a:buChar char="Ø"/>
            </a:pPr>
            <a:r>
              <a:rPr lang="en-US" altLang="en-US" sz="2000" dirty="0"/>
              <a:t>To calculate the efficiency of energy savings, determine the power rating, quantity installed, number of fixtures, and lighting duration of the lighting devices under natural sunlight in the applicable area.</a:t>
            </a:r>
            <a:endParaRPr lang="vi-VN" altLang="en-US" sz="2000" dirty="0"/>
          </a:p>
          <a:p>
            <a:pPr marL="742950" lvl="1" indent="-285750">
              <a:lnSpc>
                <a:spcPct val="100000"/>
              </a:lnSpc>
              <a:spcBef>
                <a:spcPts val="600"/>
              </a:spcBef>
              <a:spcAft>
                <a:spcPts val="600"/>
              </a:spcAft>
              <a:buFont typeface="Arial" panose="020B0604020202020204" pitchFamily="34" charset="0"/>
              <a:buChar char="•"/>
            </a:pPr>
            <a:endParaRPr lang="en-US" altLang="en-US" sz="2000" dirty="0"/>
          </a:p>
        </p:txBody>
      </p:sp>
    </p:spTree>
    <p:extLst>
      <p:ext uri="{BB962C8B-B14F-4D97-AF65-F5344CB8AC3E}">
        <p14:creationId xmlns:p14="http://schemas.microsoft.com/office/powerpoint/2010/main" val="4903078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UTILIZING NATURAL LIGHT</a:t>
            </a:r>
            <a:endParaRPr lang="en-VN" dirty="0">
              <a:solidFill>
                <a:schemeClr val="accent1">
                  <a:lumMod val="50000"/>
                </a:schemeClr>
              </a:solidFill>
            </a:endParaRPr>
          </a:p>
        </p:txBody>
      </p:sp>
      <p:sp>
        <p:nvSpPr>
          <p:cNvPr id="4" name="AutoShape 7">
            <a:extLst>
              <a:ext uri="{FF2B5EF4-FFF2-40B4-BE49-F238E27FC236}">
                <a16:creationId xmlns:a16="http://schemas.microsoft.com/office/drawing/2014/main" id="{07EB2E56-A3FF-F9A1-44F6-797474930D84}"/>
              </a:ext>
            </a:extLst>
          </p:cNvPr>
          <p:cNvSpPr>
            <a:spLocks noChangeArrowheads="1"/>
          </p:cNvSpPr>
          <p:nvPr/>
        </p:nvSpPr>
        <p:spPr bwMode="gray">
          <a:xfrm>
            <a:off x="2596014" y="1443212"/>
            <a:ext cx="2816225" cy="579437"/>
          </a:xfrm>
          <a:prstGeom prst="can">
            <a:avLst>
              <a:gd name="adj" fmla="val 27866"/>
            </a:avLst>
          </a:prstGeom>
          <a:gradFill rotWithShape="1">
            <a:gsLst>
              <a:gs pos="0">
                <a:srgbClr val="00B050"/>
              </a:gs>
              <a:gs pos="50000">
                <a:srgbClr val="00B050">
                  <a:alpha val="42000"/>
                </a:srgbClr>
              </a:gs>
              <a:gs pos="100000">
                <a:srgbClr val="00B050"/>
              </a:gs>
            </a:gsLst>
            <a:lin ang="0" scaled="1"/>
          </a:gradFill>
          <a:ln w="9525">
            <a:noFill/>
            <a:round/>
            <a:headEnd/>
            <a:tailEnd/>
          </a:ln>
          <a:effectLst/>
        </p:spPr>
        <p:txBody>
          <a:bodyPr wrap="none" anchor="ctr"/>
          <a:lstStyle/>
          <a:p>
            <a:pPr eaLnBrk="1" hangingPunct="1">
              <a:defRPr/>
            </a:pPr>
            <a:endParaRPr lang="en-US" dirty="0">
              <a:latin typeface="Arial" panose="020B0604020202020204" pitchFamily="34" charset="0"/>
              <a:cs typeface="Arial" panose="020B0604020202020204" pitchFamily="34" charset="0"/>
            </a:endParaRPr>
          </a:p>
        </p:txBody>
      </p:sp>
      <p:grpSp>
        <p:nvGrpSpPr>
          <p:cNvPr id="5" name="Group 23">
            <a:extLst>
              <a:ext uri="{FF2B5EF4-FFF2-40B4-BE49-F238E27FC236}">
                <a16:creationId xmlns:a16="http://schemas.microsoft.com/office/drawing/2014/main" id="{F1D0AECC-EB72-6FBB-95EC-EB5F9A362676}"/>
              </a:ext>
            </a:extLst>
          </p:cNvPr>
          <p:cNvGrpSpPr>
            <a:grpSpLocks/>
          </p:cNvGrpSpPr>
          <p:nvPr/>
        </p:nvGrpSpPr>
        <p:grpSpPr bwMode="auto">
          <a:xfrm>
            <a:off x="2770638" y="2173478"/>
            <a:ext cx="2357438" cy="3929062"/>
            <a:chOff x="714348" y="2214554"/>
            <a:chExt cx="2357438" cy="3929078"/>
          </a:xfrm>
        </p:grpSpPr>
        <p:pic>
          <p:nvPicPr>
            <p:cNvPr id="6" name="Picture 4" descr="P1030584">
              <a:extLst>
                <a:ext uri="{FF2B5EF4-FFF2-40B4-BE49-F238E27FC236}">
                  <a16:creationId xmlns:a16="http://schemas.microsoft.com/office/drawing/2014/main" id="{ABAE2C37-8442-177A-C2A3-0D5888F923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48" y="2214554"/>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P1030595">
              <a:extLst>
                <a:ext uri="{FF2B5EF4-FFF2-40B4-BE49-F238E27FC236}">
                  <a16:creationId xmlns:a16="http://schemas.microsoft.com/office/drawing/2014/main" id="{36582AD3-99AC-F33C-BCAE-549DFE34E9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786" y="4429132"/>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Text Box 6">
            <a:extLst>
              <a:ext uri="{FF2B5EF4-FFF2-40B4-BE49-F238E27FC236}">
                <a16:creationId xmlns:a16="http://schemas.microsoft.com/office/drawing/2014/main" id="{FD3FBA63-DE30-98DD-E88B-F39BD7BC097C}"/>
              </a:ext>
            </a:extLst>
          </p:cNvPr>
          <p:cNvSpPr txBox="1">
            <a:spLocks noChangeArrowheads="1"/>
          </p:cNvSpPr>
          <p:nvPr/>
        </p:nvSpPr>
        <p:spPr bwMode="auto">
          <a:xfrm>
            <a:off x="2915101" y="1567053"/>
            <a:ext cx="24272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50000"/>
              </a:spcBef>
              <a:buClrTx/>
              <a:buFontTx/>
              <a:buNone/>
            </a:pPr>
            <a:r>
              <a:rPr lang="en-US" altLang="en-US" sz="1800" dirty="0">
                <a:solidFill>
                  <a:srgbClr val="FFFFFF"/>
                </a:solidFill>
                <a:latin typeface="Arial" panose="020B0604020202020204" pitchFamily="34" charset="0"/>
              </a:rPr>
              <a:t>Before Renovation</a:t>
            </a:r>
          </a:p>
        </p:txBody>
      </p:sp>
      <p:sp>
        <p:nvSpPr>
          <p:cNvPr id="9" name="Text Box 7">
            <a:extLst>
              <a:ext uri="{FF2B5EF4-FFF2-40B4-BE49-F238E27FC236}">
                <a16:creationId xmlns:a16="http://schemas.microsoft.com/office/drawing/2014/main" id="{60C3170F-A40B-E564-67B3-03F13B1C85CE}"/>
              </a:ext>
            </a:extLst>
          </p:cNvPr>
          <p:cNvSpPr txBox="1">
            <a:spLocks noChangeArrowheads="1"/>
          </p:cNvSpPr>
          <p:nvPr/>
        </p:nvSpPr>
        <p:spPr bwMode="auto">
          <a:xfrm>
            <a:off x="5342388" y="2030603"/>
            <a:ext cx="25146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50000"/>
              </a:spcBef>
              <a:buClrTx/>
              <a:buFontTx/>
              <a:buNone/>
            </a:pPr>
            <a:r>
              <a:rPr lang="en-US" altLang="en-US" sz="1800" dirty="0">
                <a:solidFill>
                  <a:srgbClr val="C00000"/>
                </a:solidFill>
                <a:latin typeface="Arial" panose="020B0604020202020204" pitchFamily="34" charset="0"/>
              </a:rPr>
              <a:t>SOLUTION: </a:t>
            </a:r>
          </a:p>
          <a:p>
            <a:pPr>
              <a:lnSpc>
                <a:spcPct val="100000"/>
              </a:lnSpc>
              <a:spcBef>
                <a:spcPct val="50000"/>
              </a:spcBef>
              <a:buClrTx/>
              <a:buFontTx/>
              <a:buChar char="-"/>
            </a:pPr>
            <a:r>
              <a:rPr lang="en-US" altLang="en-US" sz="1800" dirty="0">
                <a:latin typeface="Arial" panose="020B0604020202020204" pitchFamily="34" charset="0"/>
              </a:rPr>
              <a:t>Install internal shading panels</a:t>
            </a:r>
          </a:p>
          <a:p>
            <a:pPr>
              <a:lnSpc>
                <a:spcPct val="100000"/>
              </a:lnSpc>
              <a:spcBef>
                <a:spcPct val="50000"/>
              </a:spcBef>
              <a:buClrTx/>
              <a:buFontTx/>
              <a:buChar char="-"/>
            </a:pPr>
            <a:r>
              <a:rPr lang="en-US" altLang="en-US" sz="1800" dirty="0">
                <a:latin typeface="Arial" panose="020B0604020202020204" pitchFamily="34" charset="0"/>
              </a:rPr>
              <a:t>Create ventilation openings</a:t>
            </a:r>
          </a:p>
        </p:txBody>
      </p:sp>
      <p:sp>
        <p:nvSpPr>
          <p:cNvPr id="10" name="AutoShape 9">
            <a:extLst>
              <a:ext uri="{FF2B5EF4-FFF2-40B4-BE49-F238E27FC236}">
                <a16:creationId xmlns:a16="http://schemas.microsoft.com/office/drawing/2014/main" id="{0515678A-5B67-3DE7-1268-EFCFAC9FAD65}"/>
              </a:ext>
            </a:extLst>
          </p:cNvPr>
          <p:cNvSpPr>
            <a:spLocks noChangeArrowheads="1"/>
          </p:cNvSpPr>
          <p:nvPr/>
        </p:nvSpPr>
        <p:spPr bwMode="auto">
          <a:xfrm>
            <a:off x="5497169" y="3849433"/>
            <a:ext cx="1752600" cy="685800"/>
          </a:xfrm>
          <a:prstGeom prst="rightArrow">
            <a:avLst>
              <a:gd name="adj1" fmla="val 50000"/>
              <a:gd name="adj2" fmla="val 63889"/>
            </a:avLst>
          </a:prstGeom>
          <a:solidFill>
            <a:schemeClr val="accent1"/>
          </a:solidFill>
          <a:ln w="9525">
            <a:solidFill>
              <a:schemeClr val="tx1"/>
            </a:solidFill>
            <a:miter lim="800000"/>
            <a:headEnd/>
            <a:tailEnd/>
          </a:ln>
        </p:spPr>
        <p:txBody>
          <a:bodyPr wrap="none" anchor="ct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endParaRPr lang="en-US" altLang="en-US" sz="1800" dirty="0">
              <a:latin typeface="Arial" panose="020B0604020202020204" pitchFamily="34" charset="0"/>
            </a:endParaRPr>
          </a:p>
        </p:txBody>
      </p:sp>
      <p:grpSp>
        <p:nvGrpSpPr>
          <p:cNvPr id="11" name="Group 10">
            <a:extLst>
              <a:ext uri="{FF2B5EF4-FFF2-40B4-BE49-F238E27FC236}">
                <a16:creationId xmlns:a16="http://schemas.microsoft.com/office/drawing/2014/main" id="{CCD29B64-3465-2FB7-6184-912645C36CE1}"/>
              </a:ext>
            </a:extLst>
          </p:cNvPr>
          <p:cNvGrpSpPr>
            <a:grpSpLocks/>
          </p:cNvGrpSpPr>
          <p:nvPr/>
        </p:nvGrpSpPr>
        <p:grpSpPr bwMode="auto">
          <a:xfrm>
            <a:off x="7618863" y="2244915"/>
            <a:ext cx="2286000" cy="4019550"/>
            <a:chOff x="3504" y="1440"/>
            <a:chExt cx="1440" cy="2532"/>
          </a:xfrm>
        </p:grpSpPr>
        <p:grpSp>
          <p:nvGrpSpPr>
            <p:cNvPr id="12" name="Group 11">
              <a:extLst>
                <a:ext uri="{FF2B5EF4-FFF2-40B4-BE49-F238E27FC236}">
                  <a16:creationId xmlns:a16="http://schemas.microsoft.com/office/drawing/2014/main" id="{AB75AD39-039D-CE2B-4113-8AFF9BF272E5}"/>
                </a:ext>
              </a:extLst>
            </p:cNvPr>
            <p:cNvGrpSpPr>
              <a:grpSpLocks/>
            </p:cNvGrpSpPr>
            <p:nvPr/>
          </p:nvGrpSpPr>
          <p:grpSpPr bwMode="auto">
            <a:xfrm>
              <a:off x="3600" y="1440"/>
              <a:ext cx="1248" cy="1092"/>
              <a:chOff x="3600" y="1440"/>
              <a:chExt cx="1248" cy="1092"/>
            </a:xfrm>
          </p:grpSpPr>
          <p:pic>
            <p:nvPicPr>
              <p:cNvPr id="14" name="Picture 12">
                <a:extLst>
                  <a:ext uri="{FF2B5EF4-FFF2-40B4-BE49-F238E27FC236}">
                    <a16:creationId xmlns:a16="http://schemas.microsoft.com/office/drawing/2014/main" id="{37B940D1-B4E4-17C0-5C16-CA17C66311A4}"/>
                  </a:ext>
                </a:extLst>
              </p:cNvPr>
              <p:cNvPicPr>
                <a:picLocks noChangeAspect="1" noChangeArrowheads="1"/>
              </p:cNvPicPr>
              <p:nvPr/>
            </p:nvPicPr>
            <p:blipFill>
              <a:blip r:embed="rId5">
                <a:lum bright="30000"/>
                <a:extLst>
                  <a:ext uri="{28A0092B-C50C-407E-A947-70E740481C1C}">
                    <a14:useLocalDpi xmlns:a14="http://schemas.microsoft.com/office/drawing/2010/main" val="0"/>
                  </a:ext>
                </a:extLst>
              </a:blip>
              <a:srcRect/>
              <a:stretch>
                <a:fillRect/>
              </a:stretch>
            </p:blipFill>
            <p:spPr bwMode="auto">
              <a:xfrm>
                <a:off x="3600" y="1440"/>
                <a:ext cx="1248" cy="1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Line 13">
                <a:extLst>
                  <a:ext uri="{FF2B5EF4-FFF2-40B4-BE49-F238E27FC236}">
                    <a16:creationId xmlns:a16="http://schemas.microsoft.com/office/drawing/2014/main" id="{35C99964-12D3-0077-B98A-B2F9EC90A4D7}"/>
                  </a:ext>
                </a:extLst>
              </p:cNvPr>
              <p:cNvSpPr>
                <a:spLocks noChangeShapeType="1"/>
              </p:cNvSpPr>
              <p:nvPr/>
            </p:nvSpPr>
            <p:spPr bwMode="auto">
              <a:xfrm>
                <a:off x="4176" y="1584"/>
                <a:ext cx="144" cy="144"/>
              </a:xfrm>
              <a:prstGeom prst="line">
                <a:avLst/>
              </a:prstGeom>
              <a:noFill/>
              <a:ln w="28575">
                <a:solidFill>
                  <a:srgbClr val="CC3300"/>
                </a:solidFill>
                <a:round/>
                <a:headEnd/>
                <a:tailEnd/>
              </a:ln>
              <a:extLst>
                <a:ext uri="{909E8E84-426E-40DD-AFC4-6F175D3DCCD1}">
                  <a14:hiddenFill xmlns:a14="http://schemas.microsoft.com/office/drawing/2010/main">
                    <a:noFill/>
                  </a14:hiddenFill>
                </a:ext>
              </a:extLst>
            </p:spPr>
            <p:txBody>
              <a:bodyPr anchor="b"/>
              <a:lstStyle/>
              <a:p>
                <a:endParaRPr lang="en-US" dirty="0">
                  <a:latin typeface="Arial" panose="020B0604020202020204" pitchFamily="34" charset="0"/>
                </a:endParaRPr>
              </a:p>
            </p:txBody>
          </p:sp>
          <p:sp>
            <p:nvSpPr>
              <p:cNvPr id="16" name="Line 14">
                <a:extLst>
                  <a:ext uri="{FF2B5EF4-FFF2-40B4-BE49-F238E27FC236}">
                    <a16:creationId xmlns:a16="http://schemas.microsoft.com/office/drawing/2014/main" id="{677046E3-DF49-083F-618B-513DCA4C565A}"/>
                  </a:ext>
                </a:extLst>
              </p:cNvPr>
              <p:cNvSpPr>
                <a:spLocks noChangeShapeType="1"/>
              </p:cNvSpPr>
              <p:nvPr/>
            </p:nvSpPr>
            <p:spPr bwMode="auto">
              <a:xfrm flipV="1">
                <a:off x="4176" y="1584"/>
                <a:ext cx="144" cy="144"/>
              </a:xfrm>
              <a:prstGeom prst="line">
                <a:avLst/>
              </a:prstGeom>
              <a:noFill/>
              <a:ln w="28575">
                <a:solidFill>
                  <a:srgbClr val="CC3300"/>
                </a:solidFill>
                <a:round/>
                <a:headEnd/>
                <a:tailEnd/>
              </a:ln>
              <a:extLst>
                <a:ext uri="{909E8E84-426E-40DD-AFC4-6F175D3DCCD1}">
                  <a14:hiddenFill xmlns:a14="http://schemas.microsoft.com/office/drawing/2010/main">
                    <a:noFill/>
                  </a14:hiddenFill>
                </a:ext>
              </a:extLst>
            </p:spPr>
            <p:txBody>
              <a:bodyPr anchor="b"/>
              <a:lstStyle/>
              <a:p>
                <a:endParaRPr lang="en-US" dirty="0">
                  <a:latin typeface="Arial" panose="020B0604020202020204" pitchFamily="34" charset="0"/>
                </a:endParaRPr>
              </a:p>
            </p:txBody>
          </p:sp>
          <p:pic>
            <p:nvPicPr>
              <p:cNvPr id="17" name="Picture 15">
                <a:extLst>
                  <a:ext uri="{FF2B5EF4-FFF2-40B4-BE49-F238E27FC236}">
                    <a16:creationId xmlns:a16="http://schemas.microsoft.com/office/drawing/2014/main" id="{02292623-A8C7-C404-92A6-74BA2C36FB41}"/>
                  </a:ext>
                </a:extLst>
              </p:cNvPr>
              <p:cNvPicPr>
                <a:picLocks noChangeAspect="1" noChangeArrowheads="1"/>
              </p:cNvPicPr>
              <p:nvPr/>
            </p:nvPicPr>
            <p:blipFill>
              <a:blip r:embed="rId5">
                <a:lum bright="30000"/>
                <a:extLst>
                  <a:ext uri="{28A0092B-C50C-407E-A947-70E740481C1C}">
                    <a14:useLocalDpi xmlns:a14="http://schemas.microsoft.com/office/drawing/2010/main" val="0"/>
                  </a:ext>
                </a:extLst>
              </a:blip>
              <a:srcRect/>
              <a:stretch>
                <a:fillRect/>
              </a:stretch>
            </p:blipFill>
            <p:spPr bwMode="auto">
              <a:xfrm>
                <a:off x="3600" y="1440"/>
                <a:ext cx="1248" cy="1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9">
              <a:extLst>
                <a:ext uri="{FF2B5EF4-FFF2-40B4-BE49-F238E27FC236}">
                  <a16:creationId xmlns:a16="http://schemas.microsoft.com/office/drawing/2014/main" id="{0E4DDA66-F165-EFF1-206B-189BF83B87D3}"/>
                </a:ext>
              </a:extLst>
            </p:cNvPr>
            <p:cNvPicPr>
              <a:picLocks noChangeAspect="1" noChangeArrowheads="1"/>
            </p:cNvPicPr>
            <p:nvPr/>
          </p:nvPicPr>
          <p:blipFill>
            <a:blip r:embed="rId6">
              <a:lum bright="12000"/>
              <a:extLst>
                <a:ext uri="{28A0092B-C50C-407E-A947-70E740481C1C}">
                  <a14:useLocalDpi xmlns:a14="http://schemas.microsoft.com/office/drawing/2010/main" val="0"/>
                </a:ext>
              </a:extLst>
            </a:blip>
            <a:srcRect/>
            <a:stretch>
              <a:fillRect/>
            </a:stretch>
          </p:blipFill>
          <p:spPr bwMode="auto">
            <a:xfrm>
              <a:off x="3504" y="2880"/>
              <a:ext cx="1440" cy="1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AutoShape 7">
            <a:extLst>
              <a:ext uri="{FF2B5EF4-FFF2-40B4-BE49-F238E27FC236}">
                <a16:creationId xmlns:a16="http://schemas.microsoft.com/office/drawing/2014/main" id="{7A7C9C92-96E9-DE80-D8AE-1166BEA3C624}"/>
              </a:ext>
            </a:extLst>
          </p:cNvPr>
          <p:cNvSpPr>
            <a:spLocks noChangeArrowheads="1"/>
          </p:cNvSpPr>
          <p:nvPr/>
        </p:nvSpPr>
        <p:spPr bwMode="gray">
          <a:xfrm>
            <a:off x="7268027" y="1440037"/>
            <a:ext cx="2816225" cy="579437"/>
          </a:xfrm>
          <a:prstGeom prst="can">
            <a:avLst>
              <a:gd name="adj" fmla="val 27866"/>
            </a:avLst>
          </a:prstGeom>
          <a:gradFill rotWithShape="1">
            <a:gsLst>
              <a:gs pos="0">
                <a:srgbClr val="00B050"/>
              </a:gs>
              <a:gs pos="50000">
                <a:srgbClr val="00B050">
                  <a:alpha val="42000"/>
                </a:srgbClr>
              </a:gs>
              <a:gs pos="100000">
                <a:srgbClr val="00B050"/>
              </a:gs>
            </a:gsLst>
            <a:lin ang="0" scaled="1"/>
          </a:gradFill>
          <a:ln w="9525">
            <a:noFill/>
            <a:round/>
            <a:headEnd/>
            <a:tailEnd/>
          </a:ln>
          <a:effectLst/>
        </p:spPr>
        <p:txBody>
          <a:bodyPr wrap="none" anchor="ctr"/>
          <a:lstStyle/>
          <a:p>
            <a:pPr eaLnBrk="1" hangingPunct="1">
              <a:defRPr/>
            </a:pPr>
            <a:endParaRPr lang="en-US" dirty="0">
              <a:latin typeface="Arial" panose="020B0604020202020204" pitchFamily="34" charset="0"/>
              <a:cs typeface="Arial" panose="020B0604020202020204" pitchFamily="34" charset="0"/>
            </a:endParaRPr>
          </a:p>
        </p:txBody>
      </p:sp>
      <p:sp>
        <p:nvSpPr>
          <p:cNvPr id="19" name="Oval 24">
            <a:extLst>
              <a:ext uri="{FF2B5EF4-FFF2-40B4-BE49-F238E27FC236}">
                <a16:creationId xmlns:a16="http://schemas.microsoft.com/office/drawing/2014/main" id="{E75E3F3E-90D2-2867-C4F8-209A72C9EF54}"/>
              </a:ext>
            </a:extLst>
          </p:cNvPr>
          <p:cNvSpPr>
            <a:spLocks noChangeArrowheads="1"/>
          </p:cNvSpPr>
          <p:nvPr/>
        </p:nvSpPr>
        <p:spPr bwMode="auto">
          <a:xfrm>
            <a:off x="3485013" y="2173479"/>
            <a:ext cx="357188" cy="357187"/>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endParaRPr lang="en-US" altLang="en-US" sz="1800" dirty="0">
              <a:latin typeface="Arial" panose="020B0604020202020204" pitchFamily="34" charset="0"/>
            </a:endParaRPr>
          </a:p>
        </p:txBody>
      </p:sp>
      <p:sp>
        <p:nvSpPr>
          <p:cNvPr id="20" name="Oval 25">
            <a:extLst>
              <a:ext uri="{FF2B5EF4-FFF2-40B4-BE49-F238E27FC236}">
                <a16:creationId xmlns:a16="http://schemas.microsoft.com/office/drawing/2014/main" id="{AF83A6C4-EB49-C5E7-7630-9E441C2E8311}"/>
              </a:ext>
            </a:extLst>
          </p:cNvPr>
          <p:cNvSpPr>
            <a:spLocks noChangeArrowheads="1"/>
          </p:cNvSpPr>
          <p:nvPr/>
        </p:nvSpPr>
        <p:spPr bwMode="auto">
          <a:xfrm>
            <a:off x="8628513" y="2387790"/>
            <a:ext cx="357188" cy="357188"/>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endParaRPr lang="en-US" altLang="en-US" sz="1800" dirty="0">
              <a:latin typeface="Arial" panose="020B0604020202020204" pitchFamily="34" charset="0"/>
            </a:endParaRPr>
          </a:p>
        </p:txBody>
      </p:sp>
      <p:sp>
        <p:nvSpPr>
          <p:cNvPr id="21" name="Oval 26">
            <a:extLst>
              <a:ext uri="{FF2B5EF4-FFF2-40B4-BE49-F238E27FC236}">
                <a16:creationId xmlns:a16="http://schemas.microsoft.com/office/drawing/2014/main" id="{E093C268-0206-3E09-871B-D0813EEA15B1}"/>
              </a:ext>
            </a:extLst>
          </p:cNvPr>
          <p:cNvSpPr>
            <a:spLocks noChangeArrowheads="1"/>
          </p:cNvSpPr>
          <p:nvPr/>
        </p:nvSpPr>
        <p:spPr bwMode="auto">
          <a:xfrm>
            <a:off x="4485138" y="4316604"/>
            <a:ext cx="357188" cy="357187"/>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endParaRPr lang="en-US" altLang="en-US" sz="1800" dirty="0">
              <a:latin typeface="Arial" panose="020B0604020202020204" pitchFamily="34" charset="0"/>
            </a:endParaRPr>
          </a:p>
        </p:txBody>
      </p:sp>
      <p:sp>
        <p:nvSpPr>
          <p:cNvPr id="22" name="Oval 27">
            <a:extLst>
              <a:ext uri="{FF2B5EF4-FFF2-40B4-BE49-F238E27FC236}">
                <a16:creationId xmlns:a16="http://schemas.microsoft.com/office/drawing/2014/main" id="{CA331FB9-A993-966D-F1E2-ED68FDC2CC31}"/>
              </a:ext>
            </a:extLst>
          </p:cNvPr>
          <p:cNvSpPr>
            <a:spLocks noChangeArrowheads="1"/>
          </p:cNvSpPr>
          <p:nvPr/>
        </p:nvSpPr>
        <p:spPr bwMode="auto">
          <a:xfrm>
            <a:off x="9414327" y="4888104"/>
            <a:ext cx="357187" cy="357187"/>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endParaRPr lang="en-US" altLang="en-US" sz="1800" dirty="0">
              <a:latin typeface="Arial" panose="020B0604020202020204" pitchFamily="34" charset="0"/>
            </a:endParaRPr>
          </a:p>
        </p:txBody>
      </p:sp>
      <p:sp>
        <p:nvSpPr>
          <p:cNvPr id="23" name="Text Box 6">
            <a:extLst>
              <a:ext uri="{FF2B5EF4-FFF2-40B4-BE49-F238E27FC236}">
                <a16:creationId xmlns:a16="http://schemas.microsoft.com/office/drawing/2014/main" id="{A0337101-A17A-B94B-CD9F-0A013DBA92CD}"/>
              </a:ext>
            </a:extLst>
          </p:cNvPr>
          <p:cNvSpPr txBox="1">
            <a:spLocks noChangeArrowheads="1"/>
          </p:cNvSpPr>
          <p:nvPr/>
        </p:nvSpPr>
        <p:spPr bwMode="auto">
          <a:xfrm>
            <a:off x="7656965" y="1547365"/>
            <a:ext cx="24272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50000"/>
              </a:spcBef>
              <a:buClrTx/>
              <a:buFontTx/>
              <a:buNone/>
            </a:pPr>
            <a:r>
              <a:rPr lang="en-US" altLang="en-US" sz="1800" dirty="0">
                <a:solidFill>
                  <a:srgbClr val="FFFFFF"/>
                </a:solidFill>
                <a:latin typeface="Arial" panose="020B0604020202020204" pitchFamily="34" charset="0"/>
              </a:rPr>
              <a:t>After Renovation</a:t>
            </a:r>
          </a:p>
        </p:txBody>
      </p:sp>
    </p:spTree>
    <p:extLst>
      <p:ext uri="{BB962C8B-B14F-4D97-AF65-F5344CB8AC3E}">
        <p14:creationId xmlns:p14="http://schemas.microsoft.com/office/powerpoint/2010/main" val="3161002602"/>
      </p:ext>
    </p:extLst>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dirty="0" lang="en-US">
                <a:latin typeface="+mn-lt"/>
                <a:cs charset="0" panose="02020603050405020304" pitchFamily="18" typeface="Times New Roman"/>
              </a:rPr>
              <a:t>CONCEPT</a:t>
            </a:r>
          </a:p>
        </p:txBody>
      </p:sp>
      <p:sp>
        <p:nvSpPr>
          <p:cNvPr id="4" name="Rectangle 3"/>
          <p:cNvSpPr/>
          <p:nvPr/>
        </p:nvSpPr>
        <p:spPr>
          <a:xfrm>
            <a:off x="517339" y="1200708"/>
            <a:ext cx="11123118" cy="1323439"/>
          </a:xfrm>
          <a:prstGeom prst="rect">
            <a:avLst/>
          </a:prstGeom>
        </p:spPr>
        <p:txBody>
          <a:bodyPr wrap="square">
            <a:spAutoFit/>
          </a:bodyPr>
          <a:lstStyle/>
          <a:p>
            <a:pPr algn="just">
              <a:buSzPts val="1800"/>
              <a:buFont charset="0" panose="020B0604020202020204" pitchFamily="34" typeface="Arial"/>
              <a:buNone/>
            </a:pPr>
            <a:r>
              <a:rPr b="1" dirty="0" lang="en-US" sz="2000">
                <a:solidFill>
                  <a:srgbClr val="FF0000"/>
                </a:solidFill>
                <a:latin charset="0" panose="020B0604020202020204" pitchFamily="34" typeface="Arial"/>
              </a:rPr>
              <a:t>Luminous flux </a:t>
            </a:r>
            <a:r>
              <a:rPr dirty="0" lang="en-US" sz="2000">
                <a:latin charset="0" panose="020B0604020202020204" pitchFamily="34" typeface="Arial"/>
              </a:rPr>
              <a:t>is the measure of the power of light emitted by a light source, expressed in Lumens (lm). The luminous flux for 1 watt at a wavelength (within the optical range) of 555 </a:t>
            </a:r>
            <a:r>
              <a:rPr dirty="0" lang="en-US" sz="2000">
                <a:solidFill>
                  <a:srgbClr val="FF0000"/>
                </a:solidFill>
                <a:latin charset="0" panose="020B0604020202020204" pitchFamily="34" typeface="Arial"/>
              </a:rPr>
              <a:t>nm</a:t>
            </a:r>
            <a:r>
              <a:rPr dirty="0" lang="en-US" sz="2000">
                <a:latin charset="0" panose="020B0604020202020204" pitchFamily="34" typeface="Arial"/>
              </a:rPr>
              <a:t> is 683 lm. The human eye perceives differently at different wavelengths. The visible spectrum of human vision ranges from 380 nm to 780 nm.</a:t>
            </a:r>
            <a:endParaRPr altLang="en-US" dirty="0" lang="en-US" sz="2000">
              <a:latin charset="0" panose="020B0604020202020204" pitchFamily="34" typeface="Arial"/>
            </a:endParaRPr>
          </a:p>
        </p:txBody>
      </p:sp>
      <p:pic>
        <p:nvPicPr>
          <p:cNvPr descr="A light bulb with arrows pointing to the center&#10;&#10;Description automatically generated" id="5" name="Picture 4">
            <a:extLst>
              <a:ext uri="{FF2B5EF4-FFF2-40B4-BE49-F238E27FC236}">
                <a16:creationId xmlns:a16="http://schemas.microsoft.com/office/drawing/2014/main" id="{77A5CFD4-5C22-9885-1A58-8B041E5CE7AA}"/>
              </a:ext>
            </a:extLst>
          </p:cNvPr>
          <p:cNvPicPr/>
          <p:nvPr/>
        </p:nvPicPr>
        <p:blipFill rotWithShape="1">
          <a:blip r:embed="rId4">
            <a:extLst>
              <a:ext uri="{28A0092B-C50C-407E-A947-70E740481C1C}">
                <a14:useLocalDpi xmlns:a14="http://schemas.microsoft.com/office/drawing/2010/main" val="0"/>
              </a:ext>
            </a:extLst>
          </a:blip>
          <a:srcRect b="435" t="188"/>
          <a:stretch/>
        </p:blipFill>
        <p:spPr>
          <a:xfrm>
            <a:off x="4440598" y="2720744"/>
            <a:ext cx="3276600" cy="2703698"/>
          </a:xfrm>
          <a:prstGeom prst="rect">
            <a:avLst/>
          </a:prstGeom>
          <a:noFill/>
          <a:ln>
            <a:noFill/>
            <a:prstDash/>
          </a:ln>
        </p:spPr>
      </p:pic>
    </p:spTree>
    <p:extLst>
      <p:ext uri="{BB962C8B-B14F-4D97-AF65-F5344CB8AC3E}">
        <p14:creationId xmlns:p14="http://schemas.microsoft.com/office/powerpoint/2010/main" val="1218667933"/>
      </p:ext>
    </p:extLst>
  </p:cSld>
  <p:clrMapOvr>
    <a:masterClrMapping/>
  </p:clrMapOvr>
  <p:extLst>
    <p:ext uri="{6950BFC3-D8DA-4A85-94F7-54DA5524770B}">
      <p188:commentRel xmlns:p188="http://schemas.microsoft.com/office/powerpoint/2018/8/main" r:id="rId3"/>
    </p:ext>
  </p:extLst>
</p:sld>
</file>

<file path=ppt/slides/slide40.xml><?xml version="1.0" encoding="utf-8"?>
<p:sld xmlns:p="http://schemas.openxmlformats.org/presentationml/2006/main" xmlns:a="http://schemas.openxmlformats.org/drawingml/2006/main" xmlns:r="http://schemas.openxmlformats.org/officeDocument/2006/relationships">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altLang="en-US" dirty="0" lang="en-US"/>
              <a:t>UTILIZING NATURAL LIGHT</a:t>
            </a:r>
            <a:endParaRPr dirty="0" lang="en-VN">
              <a:solidFill>
                <a:schemeClr val="accent1">
                  <a:lumMod val="50000"/>
                </a:schemeClr>
              </a:solidFill>
            </a:endParaRPr>
          </a:p>
        </p:txBody>
      </p:sp>
      <p:pic>
        <p:nvPicPr>
          <p:cNvPr id="4" name="Object 4">
            <a:extLst>
              <a:ext uri="{FF2B5EF4-FFF2-40B4-BE49-F238E27FC236}">
                <a16:creationId xmlns:a16="http://schemas.microsoft.com/office/drawing/2014/main" id="{36161057-2D52-E19E-7B41-211CC5E2B049}"/>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38376" y="1247726"/>
            <a:ext cx="357187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pic>
      <p:pic>
        <p:nvPicPr>
          <p:cNvPr id="5" name="Picture 13">
            <a:extLst>
              <a:ext uri="{FF2B5EF4-FFF2-40B4-BE49-F238E27FC236}">
                <a16:creationId xmlns:a16="http://schemas.microsoft.com/office/drawing/2014/main" id="{59BCD7E4-6098-7D99-B3BD-1ABCD1C9D868}"/>
              </a:ext>
            </a:extLst>
          </p:cNvPr>
          <p:cNvPicPr>
            <a:picLocks noChangeArrowheads="1"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38376" y="3939266"/>
            <a:ext cx="3643313"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7">
            <a:extLst>
              <a:ext uri="{FF2B5EF4-FFF2-40B4-BE49-F238E27FC236}">
                <a16:creationId xmlns:a16="http://schemas.microsoft.com/office/drawing/2014/main" id="{B53AD2B6-75D3-CB34-A232-DA75B12D7EE8}"/>
              </a:ext>
            </a:extLst>
          </p:cNvPr>
          <p:cNvPicPr>
            <a:picLocks noChangeArrowheads="1"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23037" y="3939266"/>
            <a:ext cx="3386137"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5">
            <a:extLst>
              <a:ext uri="{FF2B5EF4-FFF2-40B4-BE49-F238E27FC236}">
                <a16:creationId xmlns:a16="http://schemas.microsoft.com/office/drawing/2014/main" id="{F6A1DA50-DCE8-4E36-9FC7-BAA7B0BB8417}"/>
              </a:ext>
            </a:extLst>
          </p:cNvPr>
          <p:cNvPicPr>
            <a:picLocks noChangeArrowheads="1"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523038" y="1247726"/>
            <a:ext cx="3386137"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6505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UTILIZING NATURAL LIGHT</a:t>
            </a:r>
            <a:endParaRPr lang="en-VN" dirty="0">
              <a:solidFill>
                <a:schemeClr val="accent1">
                  <a:lumMod val="50000"/>
                </a:schemeClr>
              </a:solidFill>
            </a:endParaRPr>
          </a:p>
        </p:txBody>
      </p:sp>
      <p:sp>
        <p:nvSpPr>
          <p:cNvPr id="2" name="Rectangle 1"/>
          <p:cNvSpPr/>
          <p:nvPr/>
        </p:nvSpPr>
        <p:spPr>
          <a:xfrm>
            <a:off x="517339" y="1355608"/>
            <a:ext cx="11123117" cy="4555093"/>
          </a:xfrm>
          <a:prstGeom prst="rect">
            <a:avLst/>
          </a:prstGeom>
        </p:spPr>
        <p:txBody>
          <a:bodyPr wrap="square">
            <a:spAutoFit/>
          </a:bodyPr>
          <a:lstStyle/>
          <a:p>
            <a:pPr>
              <a:spcBef>
                <a:spcPts val="600"/>
              </a:spcBef>
              <a:spcAft>
                <a:spcPts val="600"/>
              </a:spcAft>
            </a:pPr>
            <a:r>
              <a:rPr lang="en-US" altLang="en-US" sz="2000" b="1" dirty="0">
                <a:solidFill>
                  <a:srgbClr val="FF0000"/>
                </a:solidFill>
              </a:rPr>
              <a:t>Case study</a:t>
            </a:r>
          </a:p>
          <a:p>
            <a:pPr marL="342900" indent="-342900">
              <a:lnSpc>
                <a:spcPct val="100000"/>
              </a:lnSpc>
              <a:spcBef>
                <a:spcPts val="600"/>
              </a:spcBef>
              <a:spcAft>
                <a:spcPts val="600"/>
              </a:spcAft>
              <a:buFont typeface="Arial" panose="020B0604020202020204" pitchFamily="34" charset="0"/>
              <a:buChar char="•"/>
            </a:pPr>
            <a:r>
              <a:rPr lang="en-US" altLang="en-US" sz="2000" dirty="0"/>
              <a:t>Preventive Measures for Improvement:</a:t>
            </a:r>
          </a:p>
          <a:p>
            <a:pPr marL="800100" lvl="1" indent="-342900">
              <a:lnSpc>
                <a:spcPct val="100000"/>
              </a:lnSpc>
              <a:spcBef>
                <a:spcPts val="600"/>
              </a:spcBef>
              <a:spcAft>
                <a:spcPts val="600"/>
              </a:spcAft>
              <a:buFont typeface="Wingdings" panose="05000000000000000000" pitchFamily="2" charset="2"/>
              <a:buChar char="Ø"/>
            </a:pPr>
            <a:r>
              <a:rPr lang="en-US" altLang="en-US" sz="2000" dirty="0"/>
              <a:t>It is necessary to determine beforehand whether natural light affects product quality within the factory.</a:t>
            </a:r>
            <a:endParaRPr lang="vi-VN" altLang="en-US" sz="2000" dirty="0"/>
          </a:p>
          <a:p>
            <a:pPr marL="800100" lvl="1" indent="-342900">
              <a:lnSpc>
                <a:spcPct val="100000"/>
              </a:lnSpc>
              <a:spcBef>
                <a:spcPts val="600"/>
              </a:spcBef>
              <a:spcAft>
                <a:spcPts val="600"/>
              </a:spcAft>
              <a:buFont typeface="Wingdings" panose="05000000000000000000" pitchFamily="2" charset="2"/>
              <a:buChar char="Ø"/>
            </a:pPr>
            <a:r>
              <a:rPr lang="en-US" altLang="en-US" sz="2000" dirty="0"/>
              <a:t>Propose regular maintenance and inspections to prevent reduced natural light due to solar light pollution</a:t>
            </a:r>
          </a:p>
          <a:p>
            <a:pPr marL="342900" indent="-342900">
              <a:lnSpc>
                <a:spcPct val="100000"/>
              </a:lnSpc>
              <a:spcBef>
                <a:spcPts val="600"/>
              </a:spcBef>
              <a:spcAft>
                <a:spcPts val="600"/>
              </a:spcAft>
              <a:buFont typeface="Arial" panose="020B0604020202020204" pitchFamily="34" charset="0"/>
              <a:buChar char="•"/>
            </a:pPr>
            <a:r>
              <a:rPr lang="vi-VN" altLang="en-US" sz="2000" dirty="0"/>
              <a:t>Energy Saving Efficiency:</a:t>
            </a:r>
            <a:endParaRPr lang="en-US" altLang="en-US" sz="2000" dirty="0"/>
          </a:p>
          <a:p>
            <a:pPr marL="800100" lvl="1" indent="-342900">
              <a:lnSpc>
                <a:spcPct val="100000"/>
              </a:lnSpc>
              <a:spcBef>
                <a:spcPts val="600"/>
              </a:spcBef>
              <a:spcAft>
                <a:spcPts val="600"/>
              </a:spcAft>
              <a:buFont typeface="Wingdings" panose="05000000000000000000" pitchFamily="2" charset="2"/>
              <a:buChar char="Ø"/>
            </a:pPr>
            <a:r>
              <a:rPr lang="en-US" altLang="en-US" sz="2000" dirty="0"/>
              <a:t>Daily electricity savings = [Total electrical energy consumption (W) of lights turned on during daytime in areas with sunlight] x [Average daily natural light exposure time (h/d)]</a:t>
            </a:r>
            <a:endParaRPr lang="vi-VN" altLang="en-US" sz="2000" dirty="0"/>
          </a:p>
          <a:p>
            <a:pPr marL="800100" lvl="1" indent="-342900">
              <a:lnSpc>
                <a:spcPct val="100000"/>
              </a:lnSpc>
              <a:spcBef>
                <a:spcPts val="600"/>
              </a:spcBef>
              <a:spcAft>
                <a:spcPts val="600"/>
              </a:spcAft>
              <a:buFont typeface="Arial" panose="020B0604020202020204" pitchFamily="34" charset="0"/>
              <a:buChar char="•"/>
            </a:pPr>
            <a:endParaRPr lang="vi-VN" altLang="en-US" sz="2000" dirty="0"/>
          </a:p>
          <a:p>
            <a:pPr marL="800100" lvl="1" indent="-342900">
              <a:lnSpc>
                <a:spcPct val="100000"/>
              </a:lnSpc>
              <a:spcBef>
                <a:spcPts val="600"/>
              </a:spcBef>
              <a:spcAft>
                <a:spcPts val="600"/>
              </a:spcAft>
              <a:buFont typeface="Arial" panose="020B0604020202020204" pitchFamily="34" charset="0"/>
              <a:buChar char="•"/>
            </a:pPr>
            <a:endParaRPr lang="en-US" altLang="en-US" sz="2000" dirty="0"/>
          </a:p>
        </p:txBody>
      </p:sp>
    </p:spTree>
    <p:extLst>
      <p:ext uri="{BB962C8B-B14F-4D97-AF65-F5344CB8AC3E}">
        <p14:creationId xmlns:p14="http://schemas.microsoft.com/office/powerpoint/2010/main" val="485211412"/>
      </p:ext>
    </p:extLst>
  </p:cSld>
  <p:clrMapOvr>
    <a:masterClrMapping/>
  </p:clrMapOvr>
</p:sld>
</file>

<file path=ppt/slides/slide42.xml><?xml version="1.0" encoding="utf-8"?>
<p:sld xmlns:p="http://schemas.openxmlformats.org/presentationml/2006/main" xmlns:a="http://schemas.openxmlformats.org/drawingml/2006/main" xmlns:r="http://schemas.openxmlformats.org/officeDocument/2006/relationships">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90798"/>
            <a:ext cx="11123118" cy="495200"/>
          </a:xfrm>
        </p:spPr>
        <p:txBody>
          <a:bodyPr>
            <a:noAutofit/>
          </a:bodyPr>
          <a:lstStyle/>
          <a:p>
            <a:pPr>
              <a:buClrTx/>
            </a:pPr>
            <a:r>
              <a:rPr altLang="en-US" dirty="0" lang="en-US">
                <a:latin charset="0" panose="020B0604020202020204" pitchFamily="34" typeface="Arial"/>
              </a:rPr>
              <a:t>Replacing light bulbs with high-efficiency bulbs</a:t>
            </a:r>
          </a:p>
        </p:txBody>
      </p:sp>
      <p:grpSp>
        <p:nvGrpSpPr>
          <p:cNvPr id="4" name="Group 3">
            <a:extLst>
              <a:ext uri="{FF2B5EF4-FFF2-40B4-BE49-F238E27FC236}">
                <a16:creationId xmlns:a16="http://schemas.microsoft.com/office/drawing/2014/main" id="{D3D0604E-E80E-6D97-4360-D20B09E1FE3B}"/>
              </a:ext>
            </a:extLst>
          </p:cNvPr>
          <p:cNvGrpSpPr>
            <a:grpSpLocks/>
          </p:cNvGrpSpPr>
          <p:nvPr/>
        </p:nvGrpSpPr>
        <p:grpSpPr bwMode="auto">
          <a:xfrm>
            <a:off x="2164060" y="2958645"/>
            <a:ext cx="7829675" cy="2405061"/>
            <a:chOff x="0" y="0"/>
            <a:chExt cx="82303" cy="25276"/>
          </a:xfrm>
        </p:grpSpPr>
        <p:pic>
          <p:nvPicPr>
            <p:cNvPr id="5" name="Google Shape;433;p32">
              <a:extLst>
                <a:ext uri="{FF2B5EF4-FFF2-40B4-BE49-F238E27FC236}">
                  <a16:creationId xmlns:a16="http://schemas.microsoft.com/office/drawing/2014/main" id="{F9E4A0D9-9567-9BC9-5D0F-B3EA9EDE3677}"/>
                </a:ext>
              </a:extLst>
            </p:cNvPr>
            <p:cNvPicPr preferRelativeResize="0">
              <a:picLocks noChangeArrowheads="1" noChangeAspect="1"/>
            </p:cNvPicPr>
            <p:nvPr/>
          </p:nvPicPr>
          <p:blipFill>
            <a:blip cstate="print" r:embed="rId3">
              <a:extLst>
                <a:ext uri="{28A0092B-C50C-407E-A947-70E740481C1C}">
                  <a14:useLocalDpi xmlns:a14="http://schemas.microsoft.com/office/drawing/2010/main" val="0"/>
                </a:ext>
              </a:extLst>
            </a:blip>
            <a:srcRect b="517"/>
            <a:stretch>
              <a:fillRect/>
            </a:stretch>
          </p:blipFill>
          <p:spPr bwMode="auto">
            <a:xfrm>
              <a:off x="0" y="0"/>
              <a:ext cx="82303" cy="9857"/>
            </a:xfrm>
            <a:prstGeom prst="rect">
              <a:avLst/>
            </a:prstGeom>
            <a:noFill/>
            <a:extLst>
              <a:ext uri="{909E8E84-426E-40DD-AFC4-6F175D3DCCD1}">
                <a14:hiddenFill xmlns:a14="http://schemas.microsoft.com/office/drawing/2010/main">
                  <a:solidFill>
                    <a:srgbClr val="FFFFFF"/>
                  </a:solidFill>
                </a14:hiddenFill>
              </a:ext>
            </a:extLst>
          </p:spPr>
        </p:pic>
        <p:pic>
          <p:nvPicPr>
            <p:cNvPr id="6" name="Google Shape;434;p32">
              <a:extLst>
                <a:ext uri="{FF2B5EF4-FFF2-40B4-BE49-F238E27FC236}">
                  <a16:creationId xmlns:a16="http://schemas.microsoft.com/office/drawing/2014/main" id="{6F4742B4-4D6B-C5BE-A985-FAF41F7DFC1A}"/>
                </a:ext>
              </a:extLst>
            </p:cNvPr>
            <p:cNvPicPr preferRelativeResize="0">
              <a:picLocks noChangeArrowheads="1" noChangeAspect="1"/>
            </p:cNvPicPr>
            <p:nvPr/>
          </p:nvPicPr>
          <p:blipFill>
            <a:blip cstate="print" r:embed="rId4">
              <a:extLst>
                <a:ext uri="{28A0092B-C50C-407E-A947-70E740481C1C}">
                  <a14:useLocalDpi xmlns:a14="http://schemas.microsoft.com/office/drawing/2010/main" val="0"/>
                </a:ext>
              </a:extLst>
            </a:blip>
            <a:srcRect b="75201" t="92"/>
            <a:stretch>
              <a:fillRect/>
            </a:stretch>
          </p:blipFill>
          <p:spPr bwMode="auto">
            <a:xfrm>
              <a:off x="0" y="9857"/>
              <a:ext cx="82303" cy="7797"/>
            </a:xfrm>
            <a:prstGeom prst="rect">
              <a:avLst/>
            </a:prstGeom>
            <a:noFill/>
            <a:extLst>
              <a:ext uri="{909E8E84-426E-40DD-AFC4-6F175D3DCCD1}">
                <a14:hiddenFill xmlns:a14="http://schemas.microsoft.com/office/drawing/2010/main">
                  <a:solidFill>
                    <a:srgbClr val="FFFFFF"/>
                  </a:solidFill>
                </a14:hiddenFill>
              </a:ext>
            </a:extLst>
          </p:spPr>
        </p:pic>
        <p:pic>
          <p:nvPicPr>
            <p:cNvPr id="7" name="Google Shape;435;p32">
              <a:extLst>
                <a:ext uri="{FF2B5EF4-FFF2-40B4-BE49-F238E27FC236}">
                  <a16:creationId xmlns:a16="http://schemas.microsoft.com/office/drawing/2014/main" id="{7A27D2C3-6CDF-18EF-0A41-233D435E44FF}"/>
                </a:ext>
              </a:extLst>
            </p:cNvPr>
            <p:cNvPicPr preferRelativeResize="0">
              <a:picLocks noChangeArrowheads="1" noChangeAspect="1"/>
            </p:cNvPicPr>
            <p:nvPr/>
          </p:nvPicPr>
          <p:blipFill>
            <a:blip cstate="print" r:embed="rId4">
              <a:extLst>
                <a:ext uri="{28A0092B-C50C-407E-A947-70E740481C1C}">
                  <a14:useLocalDpi xmlns:a14="http://schemas.microsoft.com/office/drawing/2010/main" val="0"/>
                </a:ext>
              </a:extLst>
            </a:blip>
            <a:srcRect t="75296"/>
            <a:stretch>
              <a:fillRect/>
            </a:stretch>
          </p:blipFill>
          <p:spPr bwMode="auto">
            <a:xfrm>
              <a:off x="0" y="17480"/>
              <a:ext cx="82303" cy="779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Hộp Văn bản 6">
            <a:extLst>
              <a:ext uri="{FF2B5EF4-FFF2-40B4-BE49-F238E27FC236}">
                <a16:creationId xmlns:a16="http://schemas.microsoft.com/office/drawing/2014/main" id="{647EFAAB-87FB-D7F8-5E23-932240F578C4}"/>
              </a:ext>
            </a:extLst>
          </p:cNvPr>
          <p:cNvSpPr txBox="1"/>
          <p:nvPr/>
        </p:nvSpPr>
        <p:spPr>
          <a:xfrm>
            <a:off x="2314002" y="3534475"/>
            <a:ext cx="2158664" cy="246221"/>
          </a:xfrm>
          <a:prstGeom prst="rect">
            <a:avLst/>
          </a:prstGeom>
          <a:solidFill>
            <a:srgbClr val="FFFFFF"/>
          </a:solidFill>
        </p:spPr>
        <p:txBody>
          <a:bodyPr anchor="t" anchorCtr="0" bIns="0" compatLnSpc="1" forceAA="0" fromWordArt="0" horzOverflow="overflow" lIns="0" numCol="1" rIns="0" rot="0" rtlCol="0" spcCol="0" spcFirstLastPara="0" tIns="0" vert="horz" vertOverflow="overflow" wrap="square">
            <a:prstTxWarp prst="textNoShape">
              <a:avLst/>
            </a:prstTxWarp>
            <a:spAutoFit/>
          </a:bodyPr>
          <a:lstStyle/>
          <a:p>
            <a:pPr algn="r"/>
            <a:r>
              <a:rPr dirty="0" err="1" lang="vi-VN" sz="1600">
                <a:latin charset="0" panose="020B0604020202020204" pitchFamily="34" typeface="Arial"/>
                <a:ea typeface="+mn-lt"/>
                <a:cs charset="0" panose="020B0604020202020204" pitchFamily="34" typeface="Arial"/>
              </a:rPr>
              <a:t>Incandescent</a:t>
            </a:r>
            <a:r>
              <a:rPr dirty="0" lang="vi-VN" sz="1600">
                <a:latin charset="0" panose="020B0604020202020204" pitchFamily="34" typeface="Arial"/>
                <a:ea typeface="+mn-lt"/>
                <a:cs charset="0" panose="020B0604020202020204" pitchFamily="34" typeface="Arial"/>
              </a:rPr>
              <a:t> </a:t>
            </a:r>
            <a:r>
              <a:rPr dirty="0" err="1" lang="vi-VN" sz="1600">
                <a:latin charset="0" panose="020B0604020202020204" pitchFamily="34" typeface="Arial"/>
                <a:ea typeface="+mn-lt"/>
                <a:cs charset="0" panose="020B0604020202020204" pitchFamily="34" typeface="Arial"/>
              </a:rPr>
              <a:t>lamp</a:t>
            </a:r>
            <a:endParaRPr dirty="0" lang="vi-VN" sz="1600">
              <a:latin charset="0" panose="020B0604020202020204" pitchFamily="34" typeface="Arial"/>
            </a:endParaRPr>
          </a:p>
        </p:txBody>
      </p:sp>
      <p:sp>
        <p:nvSpPr>
          <p:cNvPr id="9" name="Hộp Văn bản 7">
            <a:extLst>
              <a:ext uri="{FF2B5EF4-FFF2-40B4-BE49-F238E27FC236}">
                <a16:creationId xmlns:a16="http://schemas.microsoft.com/office/drawing/2014/main" id="{79265B0B-408B-11FE-9BFF-53DAF958105F}"/>
              </a:ext>
            </a:extLst>
          </p:cNvPr>
          <p:cNvSpPr txBox="1"/>
          <p:nvPr/>
        </p:nvSpPr>
        <p:spPr>
          <a:xfrm>
            <a:off x="2314002" y="3910109"/>
            <a:ext cx="2158664" cy="246221"/>
          </a:xfrm>
          <a:prstGeom prst="rect">
            <a:avLst/>
          </a:prstGeom>
          <a:solidFill>
            <a:srgbClr val="FFFFFF"/>
          </a:solidFill>
        </p:spPr>
        <p:txBody>
          <a:bodyPr anchor="t" anchorCtr="0" bIns="0" compatLnSpc="1" forceAA="0" fromWordArt="0" horzOverflow="overflow" lIns="0" numCol="1" rIns="0" rot="0" rtlCol="0" spcCol="0" spcFirstLastPara="0" tIns="0" vert="horz" vertOverflow="overflow" wrap="square">
            <a:prstTxWarp prst="textNoShape">
              <a:avLst/>
            </a:prstTxWarp>
            <a:spAutoFit/>
          </a:bodyPr>
          <a:lstStyle/>
          <a:p>
            <a:pPr algn="r"/>
            <a:r>
              <a:rPr dirty="0" err="1" lang="vi-VN" sz="1600">
                <a:latin charset="0" panose="020B0604020202020204" pitchFamily="34" typeface="Arial"/>
                <a:ea typeface="+mn-lt"/>
                <a:cs charset="0" panose="020B0604020202020204" pitchFamily="34" typeface="Arial"/>
              </a:rPr>
              <a:t>fluorescent</a:t>
            </a:r>
            <a:r>
              <a:rPr dirty="0" lang="vi-VN" sz="1600">
                <a:latin charset="0" panose="020B0604020202020204" pitchFamily="34" typeface="Arial"/>
                <a:ea typeface="+mn-lt"/>
                <a:cs charset="0" panose="020B0604020202020204" pitchFamily="34" typeface="Arial"/>
              </a:rPr>
              <a:t> </a:t>
            </a:r>
            <a:r>
              <a:rPr dirty="0" err="1" lang="vi-VN" sz="1600">
                <a:latin charset="0" panose="020B0604020202020204" pitchFamily="34" typeface="Arial"/>
                <a:ea typeface="+mn-lt"/>
                <a:cs charset="0" panose="020B0604020202020204" pitchFamily="34" typeface="Arial"/>
              </a:rPr>
              <a:t>lamp</a:t>
            </a:r>
            <a:endParaRPr dirty="0" lang="vi-VN">
              <a:latin charset="0" panose="020B0604020202020204" pitchFamily="34" typeface="Arial"/>
              <a:ea typeface="+mn-lt"/>
              <a:cs charset="0" panose="020B0604020202020204" pitchFamily="34" typeface="Arial"/>
            </a:endParaRPr>
          </a:p>
        </p:txBody>
      </p:sp>
      <p:sp>
        <p:nvSpPr>
          <p:cNvPr id="10" name="Hộp Văn bản 8">
            <a:extLst>
              <a:ext uri="{FF2B5EF4-FFF2-40B4-BE49-F238E27FC236}">
                <a16:creationId xmlns:a16="http://schemas.microsoft.com/office/drawing/2014/main" id="{D3E7FA04-064E-759C-B975-129763364A98}"/>
              </a:ext>
            </a:extLst>
          </p:cNvPr>
          <p:cNvSpPr txBox="1"/>
          <p:nvPr/>
        </p:nvSpPr>
        <p:spPr>
          <a:xfrm>
            <a:off x="2195945" y="4285742"/>
            <a:ext cx="2308918" cy="492443"/>
          </a:xfrm>
          <a:prstGeom prst="rect">
            <a:avLst/>
          </a:prstGeom>
          <a:solidFill>
            <a:srgbClr val="FFFFFF"/>
          </a:solidFill>
        </p:spPr>
        <p:txBody>
          <a:bodyPr anchor="t" anchorCtr="0" bIns="0" compatLnSpc="1" forceAA="0" fromWordArt="0" horzOverflow="overflow" lIns="0" numCol="1" rIns="0" rot="0" rtlCol="0" spcCol="0" spcFirstLastPara="0" tIns="0" vert="horz" vertOverflow="overflow" wrap="square">
            <a:prstTxWarp prst="textNoShape">
              <a:avLst/>
            </a:prstTxWarp>
            <a:spAutoFit/>
          </a:bodyPr>
          <a:lstStyle/>
          <a:p>
            <a:pPr algn="r"/>
            <a:r>
              <a:rPr dirty="0" err="1" lang="vi-VN" sz="1600">
                <a:latin charset="0" panose="020B0604020202020204" pitchFamily="34" typeface="Arial"/>
                <a:ea typeface="+mn-lt"/>
                <a:cs charset="0" panose="020B0604020202020204" pitchFamily="34" typeface="Arial"/>
              </a:rPr>
              <a:t>Compact</a:t>
            </a:r>
            <a:r>
              <a:rPr dirty="0" lang="vi-VN" sz="1600">
                <a:latin charset="0" panose="020B0604020202020204" pitchFamily="34" typeface="Arial"/>
                <a:ea typeface="+mn-lt"/>
                <a:cs charset="0" panose="020B0604020202020204" pitchFamily="34" typeface="Arial"/>
              </a:rPr>
              <a:t> </a:t>
            </a:r>
            <a:r>
              <a:rPr dirty="0" err="1" lang="vi-VN" sz="1600">
                <a:latin charset="0" panose="020B0604020202020204" pitchFamily="34" typeface="Arial"/>
                <a:ea typeface="+mn-lt"/>
                <a:cs charset="0" panose="020B0604020202020204" pitchFamily="34" typeface="Arial"/>
              </a:rPr>
              <a:t>fluorescent</a:t>
            </a:r>
            <a:r>
              <a:rPr dirty="0" lang="vi-VN" sz="1600">
                <a:latin charset="0" panose="020B0604020202020204" pitchFamily="34" typeface="Arial"/>
                <a:ea typeface="+mn-lt"/>
                <a:cs charset="0" panose="020B0604020202020204" pitchFamily="34" typeface="Arial"/>
              </a:rPr>
              <a:t> </a:t>
            </a:r>
            <a:r>
              <a:rPr dirty="0" err="1" lang="vi-VN" sz="1600">
                <a:latin charset="0" panose="020B0604020202020204" pitchFamily="34" typeface="Arial"/>
                <a:ea typeface="+mn-lt"/>
                <a:cs charset="0" panose="020B0604020202020204" pitchFamily="34" typeface="Arial"/>
              </a:rPr>
              <a:t>lamp</a:t>
            </a:r>
            <a:endParaRPr dirty="0" lang="vi-VN" sz="1600">
              <a:latin charset="0" panose="020B0604020202020204" pitchFamily="34" typeface="Arial"/>
              <a:cs charset="0" panose="020B0604020202020204" pitchFamily="34" typeface="Arial"/>
            </a:endParaRPr>
          </a:p>
        </p:txBody>
      </p:sp>
      <p:sp>
        <p:nvSpPr>
          <p:cNvPr id="11" name="Hộp Văn bản 9">
            <a:extLst>
              <a:ext uri="{FF2B5EF4-FFF2-40B4-BE49-F238E27FC236}">
                <a16:creationId xmlns:a16="http://schemas.microsoft.com/office/drawing/2014/main" id="{C10E713E-157D-66AF-BCB9-A71500AB3588}"/>
              </a:ext>
            </a:extLst>
          </p:cNvPr>
          <p:cNvSpPr txBox="1"/>
          <p:nvPr/>
        </p:nvSpPr>
        <p:spPr>
          <a:xfrm>
            <a:off x="2346199" y="4569938"/>
            <a:ext cx="2158664" cy="246221"/>
          </a:xfrm>
          <a:prstGeom prst="rect">
            <a:avLst/>
          </a:prstGeom>
          <a:solidFill>
            <a:srgbClr val="FFFFFF"/>
          </a:solidFill>
        </p:spPr>
        <p:txBody>
          <a:bodyPr anchor="t" anchorCtr="0" bIns="0" compatLnSpc="1" forceAA="0" fromWordArt="0" horzOverflow="overflow" lIns="0" numCol="1" rIns="0" rot="0" rtlCol="0" spcCol="0" spcFirstLastPara="0" tIns="0" vert="horz" vertOverflow="overflow" wrap="square">
            <a:prstTxWarp prst="textNoShape">
              <a:avLst/>
            </a:prstTxWarp>
            <a:spAutoFit/>
          </a:bodyPr>
          <a:lstStyle/>
          <a:p>
            <a:pPr algn="r"/>
            <a:r>
              <a:rPr dirty="0" lang="vi-VN" sz="1600">
                <a:latin charset="0" panose="020B0604020202020204" pitchFamily="34" typeface="Arial"/>
                <a:ea typeface="+mn-lt"/>
                <a:cs charset="0" panose="020B0604020202020204" pitchFamily="34" typeface="Arial"/>
              </a:rPr>
              <a:t>LED </a:t>
            </a:r>
            <a:r>
              <a:rPr dirty="0" err="1" lang="vi-VN" sz="1600">
                <a:latin charset="0" panose="020B0604020202020204" pitchFamily="34" typeface="Arial"/>
                <a:ea typeface="+mn-lt"/>
                <a:cs charset="0" panose="020B0604020202020204" pitchFamily="34" typeface="Arial"/>
              </a:rPr>
              <a:t>lamp</a:t>
            </a:r>
            <a:endParaRPr dirty="0" lang="vi-VN">
              <a:latin charset="0" panose="020B0604020202020204" pitchFamily="34" typeface="Arial"/>
              <a:ea typeface="+mn-lt"/>
              <a:cs charset="0" panose="020B0604020202020204" pitchFamily="34" typeface="Arial"/>
            </a:endParaRPr>
          </a:p>
        </p:txBody>
      </p:sp>
      <p:sp>
        <p:nvSpPr>
          <p:cNvPr id="12" name="Hộp Văn bản 11">
            <a:extLst>
              <a:ext uri="{FF2B5EF4-FFF2-40B4-BE49-F238E27FC236}">
                <a16:creationId xmlns:a16="http://schemas.microsoft.com/office/drawing/2014/main" id="{E96632C1-96D6-DFE5-BBE2-EFC79A468F74}"/>
              </a:ext>
            </a:extLst>
          </p:cNvPr>
          <p:cNvSpPr txBox="1"/>
          <p:nvPr/>
        </p:nvSpPr>
        <p:spPr>
          <a:xfrm>
            <a:off x="4642933" y="3040785"/>
            <a:ext cx="2974325" cy="307777"/>
          </a:xfrm>
          <a:prstGeom prst="rect">
            <a:avLst/>
          </a:prstGeom>
          <a:solidFill>
            <a:srgbClr val="FFFFFF"/>
          </a:solidFill>
        </p:spPr>
        <p:txBody>
          <a:bodyPr anchor="t" anchorCtr="0" bIns="0" compatLnSpc="1" forceAA="0" fromWordArt="0" horzOverflow="overflow" lIns="0" numCol="1" rIns="0" rot="0" rtlCol="0" spcCol="0" spcFirstLastPara="0" tIns="0" vert="horz" vertOverflow="overflow" wrap="square">
            <a:prstTxWarp prst="textNoShape">
              <a:avLst/>
            </a:prstTxWarp>
            <a:spAutoFit/>
          </a:bodyPr>
          <a:lstStyle/>
          <a:p>
            <a:pPr algn="ctr"/>
            <a:r>
              <a:rPr dirty="0" err="1" lang="vi-VN" sz="2000">
                <a:latin charset="0" panose="020B0604020202020204" pitchFamily="34" typeface="Arial"/>
                <a:ea typeface="+mn-lt"/>
                <a:cs charset="0" panose="020B0604020202020204" pitchFamily="34" typeface="Arial"/>
              </a:rPr>
              <a:t>Luminous</a:t>
            </a:r>
            <a:r>
              <a:rPr dirty="0" lang="vi-VN" sz="2000">
                <a:latin charset="0" panose="020B0604020202020204" pitchFamily="34" typeface="Arial"/>
                <a:ea typeface="+mn-lt"/>
                <a:cs charset="0" panose="020B0604020202020204" pitchFamily="34" typeface="Arial"/>
              </a:rPr>
              <a:t> </a:t>
            </a:r>
            <a:r>
              <a:rPr dirty="0" err="1" lang="vi-VN" sz="2000">
                <a:latin charset="0" panose="020B0604020202020204" pitchFamily="34" typeface="Arial"/>
                <a:ea typeface="+mn-lt"/>
                <a:cs charset="0" panose="020B0604020202020204" pitchFamily="34" typeface="Arial"/>
              </a:rPr>
              <a:t>efficacy</a:t>
            </a:r>
            <a:r>
              <a:rPr dirty="0" lang="vi-VN" sz="2000">
                <a:latin charset="0" panose="020B0604020202020204" pitchFamily="34" typeface="Arial"/>
                <a:ea typeface="+mn-lt"/>
                <a:cs charset="0" panose="020B0604020202020204" pitchFamily="34" typeface="Arial"/>
              </a:rPr>
              <a:t>(</a:t>
            </a:r>
            <a:r>
              <a:rPr dirty="0" err="1" lang="vi-VN" sz="2000">
                <a:latin charset="0" panose="020B0604020202020204" pitchFamily="34" typeface="Arial"/>
                <a:ea typeface="+mn-lt"/>
                <a:cs charset="0" panose="020B0604020202020204" pitchFamily="34" typeface="Arial"/>
              </a:rPr>
              <a:t>lm</a:t>
            </a:r>
            <a:r>
              <a:rPr dirty="0" lang="vi-VN" sz="2000">
                <a:latin charset="0" panose="020B0604020202020204" pitchFamily="34" typeface="Arial"/>
                <a:ea typeface="+mn-lt"/>
                <a:cs charset="0" panose="020B0604020202020204" pitchFamily="34" typeface="Arial"/>
              </a:rPr>
              <a:t>/W)</a:t>
            </a:r>
            <a:endParaRPr dirty="0" lang="vi-VN" sz="2400">
              <a:latin charset="0" panose="020B0604020202020204" pitchFamily="34" typeface="Arial"/>
            </a:endParaRPr>
          </a:p>
        </p:txBody>
      </p:sp>
      <p:sp>
        <p:nvSpPr>
          <p:cNvPr id="2" name="Rectangle 1"/>
          <p:cNvSpPr/>
          <p:nvPr/>
        </p:nvSpPr>
        <p:spPr>
          <a:xfrm>
            <a:off x="517339" y="1422157"/>
            <a:ext cx="11123118" cy="1200329"/>
          </a:xfrm>
          <a:prstGeom prst="rect">
            <a:avLst/>
          </a:prstGeom>
        </p:spPr>
        <p:txBody>
          <a:bodyPr wrap="square">
            <a:spAutoFit/>
          </a:bodyPr>
          <a:lstStyle/>
          <a:p>
            <a:pPr>
              <a:lnSpc>
                <a:spcPct val="100000"/>
              </a:lnSpc>
              <a:buClrTx/>
              <a:buNone/>
            </a:pPr>
            <a:r>
              <a:rPr altLang="en-US" dirty="0" lang="en-US" sz="2400">
                <a:ea charset="0" panose="020B0604020202020204" typeface="#9Slide02 Noi dung dai"/>
                <a:cs charset="0" panose="020B0604020202020204" pitchFamily="34" typeface="Arial"/>
              </a:rPr>
              <a:t>Replacing light bulbs to improve lighting efficiency is a straightforward method to save energy. Effective replacement light sources should be chosen to ensure they are both energy-efficient and suitable without compromising lighting quality.</a:t>
            </a:r>
            <a:r>
              <a:rPr altLang="en-US" dirty="0" lang="vi-VN" sz="2400">
                <a:ea charset="0" panose="020B0604020202020204" typeface="#9Slide02 Noi dung dai"/>
                <a:cs charset="0" panose="020B0604020202020204" pitchFamily="34" typeface="Arial"/>
              </a:rPr>
              <a:t> </a:t>
            </a:r>
            <a:endParaRPr altLang="en-US" b="1" dirty="0" lang="en-US" sz="4400">
              <a:ea charset="0" panose="020B0604020202020204" typeface="#9Slide02 Noi dung dai"/>
              <a:cs charset="0" panose="020B0604020202020204" pitchFamily="34" typeface="Arial"/>
            </a:endParaRPr>
          </a:p>
        </p:txBody>
      </p:sp>
    </p:spTree>
    <p:extLst>
      <p:ext uri="{BB962C8B-B14F-4D97-AF65-F5344CB8AC3E}">
        <p14:creationId xmlns:p14="http://schemas.microsoft.com/office/powerpoint/2010/main" val="32656661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462748" y="563502"/>
            <a:ext cx="11123118" cy="495200"/>
          </a:xfrm>
        </p:spPr>
        <p:txBody>
          <a:bodyPr>
            <a:noAutofit/>
          </a:bodyPr>
          <a:lstStyle/>
          <a:p>
            <a:r>
              <a:rPr lang="en-US" altLang="en-US" dirty="0">
                <a:latin typeface="Arial" panose="020B0604020202020204" pitchFamily="34" charset="0"/>
              </a:rPr>
              <a:t>Replacing light bulbs with high-efficiency bulbs</a:t>
            </a:r>
            <a:endParaRPr lang="en-VN" dirty="0">
              <a:solidFill>
                <a:schemeClr val="accent1">
                  <a:lumMod val="50000"/>
                </a:schemeClr>
              </a:solidFill>
            </a:endParaRPr>
          </a:p>
        </p:txBody>
      </p:sp>
      <p:sp>
        <p:nvSpPr>
          <p:cNvPr id="2" name="Rectangle 1"/>
          <p:cNvSpPr/>
          <p:nvPr/>
        </p:nvSpPr>
        <p:spPr>
          <a:xfrm>
            <a:off x="462748" y="1570715"/>
            <a:ext cx="11123118" cy="3046988"/>
          </a:xfrm>
          <a:prstGeom prst="rect">
            <a:avLst/>
          </a:prstGeom>
        </p:spPr>
        <p:txBody>
          <a:bodyPr wrap="square">
            <a:spAutoFit/>
          </a:bodyPr>
          <a:lstStyle/>
          <a:p>
            <a:pPr>
              <a:lnSpc>
                <a:spcPct val="100000"/>
              </a:lnSpc>
              <a:buClrTx/>
              <a:buNone/>
            </a:pPr>
            <a:r>
              <a:rPr lang="en-US" altLang="en-US" sz="2400" b="1" dirty="0">
                <a:solidFill>
                  <a:srgbClr val="FF0000"/>
                </a:solidFill>
                <a:ea typeface="#9Slide02 Noi dung dai" panose="020B0604020202020204" charset="0"/>
                <a:cs typeface="Arial" panose="020B0604020202020204" pitchFamily="34" charset="0"/>
              </a:rPr>
              <a:t>Research Case: Replacing Low-Efficiency Bulbs with LED Lights</a:t>
            </a:r>
          </a:p>
          <a:p>
            <a:pPr marL="342900" indent="-342900">
              <a:lnSpc>
                <a:spcPct val="100000"/>
              </a:lnSpc>
              <a:buClrTx/>
              <a:buFont typeface="Arial" panose="020B0604020202020204" pitchFamily="34" charset="0"/>
              <a:buChar char="•"/>
            </a:pPr>
            <a:r>
              <a:rPr lang="en-US" altLang="en-US" sz="2400" dirty="0">
                <a:ea typeface="#9Slide02 Noi dung dai" panose="020B0604020202020204" charset="0"/>
                <a:cs typeface="Arial" panose="020B0604020202020204" pitchFamily="34" charset="0"/>
              </a:rPr>
              <a:t>Application Point: Incandescent and halogen bulbs are prime examples of low-efficiency lighting devices. We are considering replacing them with LED lights, which are high-efficiency lighting devices.</a:t>
            </a:r>
          </a:p>
          <a:p>
            <a:pPr marL="342900" indent="-342900">
              <a:lnSpc>
                <a:spcPct val="100000"/>
              </a:lnSpc>
              <a:buClrTx/>
              <a:buFont typeface="Arial" panose="020B0604020202020204" pitchFamily="34" charset="0"/>
              <a:buChar char="•"/>
            </a:pPr>
            <a:r>
              <a:rPr lang="en-US" altLang="en-US" sz="2400" dirty="0">
                <a:ea typeface="#9Slide02 Noi dung dai" panose="020B0604020202020204" charset="0"/>
                <a:cs typeface="Arial" panose="020B0604020202020204" pitchFamily="34" charset="0"/>
              </a:rPr>
              <a:t>Analysis and Measurement Method: To calculate the savings efficiency, determine the power consumption of incandescent and halogen bulbs, the quantity installed, the number of lights, and the annual lighting duration</a:t>
            </a:r>
            <a:r>
              <a:rPr lang="vi-VN" altLang="en-US" sz="2400" dirty="0">
                <a:ea typeface="#9Slide02 Noi dung dai" panose="020B0604020202020204" charset="0"/>
                <a:cs typeface="Arial" panose="020B0604020202020204" pitchFamily="34" charset="0"/>
              </a:rPr>
              <a:t>.</a:t>
            </a:r>
          </a:p>
          <a:p>
            <a:pPr marL="342900" indent="-342900">
              <a:lnSpc>
                <a:spcPct val="100000"/>
              </a:lnSpc>
              <a:buClrTx/>
            </a:pPr>
            <a:endParaRPr lang="en-US" altLang="en-US" sz="2400" dirty="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41754089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462748" y="563502"/>
            <a:ext cx="11123118" cy="495200"/>
          </a:xfrm>
        </p:spPr>
        <p:txBody>
          <a:bodyPr>
            <a:noAutofit/>
          </a:bodyPr>
          <a:lstStyle/>
          <a:p>
            <a:r>
              <a:rPr lang="en-US" altLang="en-US" dirty="0">
                <a:latin typeface="Arial" panose="020B0604020202020204" pitchFamily="34" charset="0"/>
              </a:rPr>
              <a:t>Replacing light bulbs with high-efficiency bulbs</a:t>
            </a:r>
            <a:endParaRPr lang="en-VN" dirty="0">
              <a:solidFill>
                <a:schemeClr val="accent1">
                  <a:lumMod val="50000"/>
                </a:schemeClr>
              </a:solidFill>
            </a:endParaRPr>
          </a:p>
        </p:txBody>
      </p:sp>
      <p:sp>
        <p:nvSpPr>
          <p:cNvPr id="2" name="Rectangle 1"/>
          <p:cNvSpPr/>
          <p:nvPr/>
        </p:nvSpPr>
        <p:spPr>
          <a:xfrm>
            <a:off x="462748" y="1570715"/>
            <a:ext cx="11123118" cy="5355312"/>
          </a:xfrm>
          <a:prstGeom prst="rect">
            <a:avLst/>
          </a:prstGeom>
        </p:spPr>
        <p:txBody>
          <a:bodyPr wrap="square">
            <a:spAutoFit/>
          </a:bodyPr>
          <a:lstStyle/>
          <a:p>
            <a:pPr>
              <a:lnSpc>
                <a:spcPct val="100000"/>
              </a:lnSpc>
              <a:buClrTx/>
              <a:buNone/>
            </a:pPr>
            <a:r>
              <a:rPr lang="en-US" altLang="en-US" sz="2400" b="1" dirty="0">
                <a:solidFill>
                  <a:srgbClr val="FF0000"/>
                </a:solidFill>
                <a:latin typeface="Arial" panose="020B0604020202020204" pitchFamily="34" charset="0"/>
                <a:ea typeface="#9Slide02 Noi dung dai" panose="020B0604020202020204" charset="0"/>
                <a:cs typeface="Arial" panose="020B0604020202020204" pitchFamily="34" charset="0"/>
              </a:rPr>
              <a:t>Research Case: Replacing Low-Efficiency Bulbs with LED Lights</a:t>
            </a:r>
          </a:p>
          <a:p>
            <a:pPr marL="342900" indent="-342900">
              <a:lnSpc>
                <a:spcPct val="100000"/>
              </a:lnSpc>
              <a:buClrTx/>
              <a:buFont typeface="Arial" panose="020B0604020202020204" pitchFamily="34" charset="0"/>
              <a:buChar char="•"/>
            </a:pPr>
            <a:r>
              <a:rPr lang="en-US" sz="2400" dirty="0">
                <a:latin typeface="Arial" panose="020B0604020202020204" pitchFamily="34" charset="0"/>
                <a:ea typeface="#9Slide02 Noi dung dai" panose="020B0604020202020204" charset="0"/>
                <a:cs typeface="Arial" panose="020B0604020202020204" pitchFamily="34" charset="0"/>
              </a:rPr>
              <a:t>Improvement Directions</a:t>
            </a:r>
            <a:r>
              <a:rPr lang="en-US" altLang="en-US" sz="2400" dirty="0">
                <a:latin typeface="Arial" panose="020B0604020202020204" pitchFamily="34" charset="0"/>
                <a:ea typeface="#9Slide02 Noi dung dai" panose="020B0604020202020204" charset="0"/>
                <a:cs typeface="Arial" panose="020B0604020202020204" pitchFamily="34" charset="0"/>
              </a:rPr>
              <a:t>: </a:t>
            </a:r>
            <a:endParaRPr lang="en-US" altLang="en-US"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buFont typeface="Wingdings" panose="05000000000000000000" pitchFamily="2" charset="2"/>
              <a:buChar char="Ø"/>
            </a:pPr>
            <a:r>
              <a:rPr lang="en-US" altLang="en-US" dirty="0">
                <a:ea typeface="#9Slide02 Noi dung dai" panose="020B0604020202020204" charset="0"/>
                <a:cs typeface="Arial" panose="020B0604020202020204" pitchFamily="34" charset="0"/>
              </a:rPr>
              <a:t>30 W incandescent bulbs </a:t>
            </a:r>
            <a:r>
              <a:rPr lang="vi-VN" altLang="en-US" dirty="0">
                <a:ea typeface="#9Slide02 Noi dung dai" panose="020B0604020202020204" charset="0"/>
                <a:cs typeface="Arial" panose="020B0604020202020204" pitchFamily="34" charset="0"/>
              </a:rPr>
              <a:t>→</a:t>
            </a:r>
            <a:r>
              <a:rPr lang="en-US" altLang="en-US" dirty="0">
                <a:ea typeface="#9Slide02 Noi dung dai" panose="020B0604020202020204" charset="0"/>
                <a:cs typeface="Arial" panose="020B0604020202020204" pitchFamily="34" charset="0"/>
              </a:rPr>
              <a:t> 4-5 W LED bulbs.</a:t>
            </a:r>
          </a:p>
          <a:p>
            <a:pPr marL="1085850" lvl="1" indent="-342900">
              <a:buClrTx/>
              <a:buFont typeface="Wingdings" panose="05000000000000000000" pitchFamily="2" charset="2"/>
              <a:buChar char="Ø"/>
            </a:pPr>
            <a:r>
              <a:rPr lang="en-US" altLang="en-US" dirty="0">
                <a:ea typeface="#9Slide02 Noi dung dai" panose="020B0604020202020204" charset="0"/>
                <a:cs typeface="Arial" panose="020B0604020202020204" pitchFamily="34" charset="0"/>
              </a:rPr>
              <a:t>60 W incandescent bulbs </a:t>
            </a:r>
            <a:r>
              <a:rPr lang="vi-VN" altLang="en-US" dirty="0">
                <a:ea typeface="#9Slide02 Noi dung dai" panose="020B0604020202020204" charset="0"/>
                <a:cs typeface="Arial" panose="020B0604020202020204" pitchFamily="34" charset="0"/>
              </a:rPr>
              <a:t>→ </a:t>
            </a:r>
            <a:r>
              <a:rPr lang="en-US" altLang="en-US" dirty="0">
                <a:ea typeface="#9Slide02 Noi dung dai" panose="020B0604020202020204" charset="0"/>
                <a:cs typeface="Arial" panose="020B0604020202020204" pitchFamily="34" charset="0"/>
              </a:rPr>
              <a:t>8-10 W LED bulbs</a:t>
            </a:r>
            <a:r>
              <a:rPr lang="vi-VN" altLang="en-US" dirty="0">
                <a:ea typeface="#9Slide02 Noi dung dai" panose="020B0604020202020204" charset="0"/>
                <a:cs typeface="Arial" panose="020B0604020202020204" pitchFamily="34" charset="0"/>
              </a:rPr>
              <a:t>.</a:t>
            </a:r>
          </a:p>
          <a:p>
            <a:pPr marL="1085850" lvl="1" indent="-342900">
              <a:buClrTx/>
              <a:buFont typeface="Wingdings" panose="05000000000000000000" pitchFamily="2" charset="2"/>
              <a:buChar char="Ø"/>
            </a:pPr>
            <a:r>
              <a:rPr lang="en-US" altLang="en-US" dirty="0">
                <a:ea typeface="#9Slide02 Noi dung dai" panose="020B0604020202020204" charset="0"/>
                <a:cs typeface="Arial" panose="020B0604020202020204" pitchFamily="34" charset="0"/>
              </a:rPr>
              <a:t>100 W incandescent bulbs </a:t>
            </a:r>
            <a:r>
              <a:rPr lang="vi-VN" altLang="en-US" dirty="0">
                <a:ea typeface="#9Slide02 Noi dung dai" panose="020B0604020202020204" charset="0"/>
                <a:cs typeface="Arial" panose="020B0604020202020204" pitchFamily="34" charset="0"/>
              </a:rPr>
              <a:t>→ </a:t>
            </a:r>
            <a:r>
              <a:rPr lang="en-US" altLang="en-US" dirty="0">
                <a:ea typeface="#9Slide02 Noi dung dai" panose="020B0604020202020204" charset="0"/>
                <a:cs typeface="Arial" panose="020B0604020202020204" pitchFamily="34" charset="0"/>
              </a:rPr>
              <a:t>15-20 W LED bulbs</a:t>
            </a:r>
            <a:r>
              <a:rPr lang="vi-VN" altLang="en-US" dirty="0">
                <a:ea typeface="#9Slide02 Noi dung dai" panose="020B0604020202020204" charset="0"/>
                <a:cs typeface="Arial" panose="020B0604020202020204" pitchFamily="34" charset="0"/>
              </a:rPr>
              <a:t>.</a:t>
            </a:r>
            <a:endParaRPr lang="en-US" altLang="en-US" dirty="0">
              <a:ea typeface="#9Slide02 Noi dung dai" panose="020B0604020202020204" charset="0"/>
              <a:cs typeface="Arial" panose="020B0604020202020204" pitchFamily="34" charset="0"/>
            </a:endParaRPr>
          </a:p>
          <a:p>
            <a:pPr marL="342900" indent="-342900">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buClrTx/>
              <a:buFont typeface="Arial" panose="020B0604020202020204" pitchFamily="34" charset="0"/>
              <a:buChar char="•"/>
            </a:pPr>
            <a:r>
              <a:rPr lang="vi-VN" altLang="en-US" sz="2400" dirty="0">
                <a:ea typeface="#9Slide02 Noi dung dai" panose="020B0604020202020204" charset="0"/>
                <a:cs typeface="Arial" panose="020B0604020202020204" pitchFamily="34" charset="0"/>
              </a:rPr>
              <a:t>Energy saving efficiency</a:t>
            </a:r>
          </a:p>
          <a:p>
            <a:pPr>
              <a:buClrTx/>
              <a:buNone/>
            </a:pPr>
            <a:r>
              <a:rPr lang="en-US" altLang="en-US" sz="2400" dirty="0">
                <a:latin typeface="Arial" panose="020B0604020202020204" pitchFamily="34" charset="0"/>
                <a:ea typeface="#9Slide02 Noi dung dai" panose="020B0604020202020204" charset="0"/>
                <a:cs typeface="Arial" panose="020B0604020202020204" pitchFamily="34" charset="0"/>
              </a:rPr>
              <a:t>Electricity savings per unit = [Power consumption of incandescent and halogen bulbs (W)] - [Power consumption of LED bulbs (W)]</a:t>
            </a:r>
            <a:endParaRPr lang="vi-VN" altLang="en-US" sz="2400" dirty="0">
              <a:ea typeface="#9Slide02 Noi dung dai" panose="020B0604020202020204" charset="0"/>
              <a:cs typeface="Arial" panose="020B0604020202020204" pitchFamily="34" charset="0"/>
            </a:endParaRPr>
          </a:p>
          <a:p>
            <a:pPr marL="342900" indent="-342900">
              <a:buClrTx/>
            </a:pPr>
            <a:endParaRPr lang="vi-VN" altLang="en-US" sz="2400" dirty="0">
              <a:ea typeface="#9Slide02 Noi dung dai" panose="020B0604020202020204" charset="0"/>
              <a:cs typeface="Arial" panose="020B0604020202020204" pitchFamily="34" charset="0"/>
            </a:endParaRPr>
          </a:p>
          <a:p>
            <a:pPr marL="342900" indent="-342900">
              <a:lnSpc>
                <a:spcPct val="100000"/>
              </a:lnSpc>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p:txBody>
      </p:sp>
      <p:grpSp>
        <p:nvGrpSpPr>
          <p:cNvPr id="4" name="Group 3">
            <a:extLst>
              <a:ext uri="{FF2B5EF4-FFF2-40B4-BE49-F238E27FC236}">
                <a16:creationId xmlns:a16="http://schemas.microsoft.com/office/drawing/2014/main" id="{214BE020-46BB-0AF4-48A9-A7A255AB162A}"/>
              </a:ext>
            </a:extLst>
          </p:cNvPr>
          <p:cNvGrpSpPr/>
          <p:nvPr/>
        </p:nvGrpSpPr>
        <p:grpSpPr>
          <a:xfrm>
            <a:off x="4989562" y="3227119"/>
            <a:ext cx="4850474" cy="2042504"/>
            <a:chOff x="2253342" y="3640216"/>
            <a:chExt cx="6672003" cy="2747460"/>
          </a:xfrm>
        </p:grpSpPr>
        <p:pic>
          <p:nvPicPr>
            <p:cNvPr id="5" name="그림 1">
              <a:extLst>
                <a:ext uri="{FF2B5EF4-FFF2-40B4-BE49-F238E27FC236}">
                  <a16:creationId xmlns:a16="http://schemas.microsoft.com/office/drawing/2014/main" id="{66D94E92-E83D-B797-1785-C9324F25EC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359"/>
            <a:stretch/>
          </p:blipFill>
          <p:spPr bwMode="auto">
            <a:xfrm rot="5400000">
              <a:off x="2091372" y="4043363"/>
              <a:ext cx="1561465" cy="1172210"/>
            </a:xfrm>
            <a:prstGeom prst="rect">
              <a:avLst/>
            </a:prstGeom>
            <a:noFill/>
            <a:ln>
              <a:noFill/>
            </a:ln>
            <a:extLst>
              <a:ext uri="{53640926-AAD7-44D8-BBD7-CCE9431645EC}">
                <a14:shadowObscured xmlns:a14="http://schemas.microsoft.com/office/drawing/2010/main"/>
              </a:ext>
            </a:extLst>
          </p:spPr>
        </p:pic>
        <p:pic>
          <p:nvPicPr>
            <p:cNvPr id="6" name="il_fi">
              <a:extLst>
                <a:ext uri="{FF2B5EF4-FFF2-40B4-BE49-F238E27FC236}">
                  <a16:creationId xmlns:a16="http://schemas.microsoft.com/office/drawing/2014/main" id="{943354B0-910F-7D9B-09D8-9C67169A8FE0}"/>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596322" y="3905250"/>
              <a:ext cx="1485265" cy="1448435"/>
            </a:xfrm>
            <a:prstGeom prst="rect">
              <a:avLst/>
            </a:prstGeom>
            <a:noFill/>
            <a:ln w="9525">
              <a:noFill/>
              <a:miter lim="800000"/>
              <a:headEnd/>
              <a:tailEnd/>
            </a:ln>
          </p:spPr>
        </p:pic>
        <p:sp>
          <p:nvSpPr>
            <p:cNvPr id="7" name="TextBox 6">
              <a:extLst>
                <a:ext uri="{FF2B5EF4-FFF2-40B4-BE49-F238E27FC236}">
                  <a16:creationId xmlns:a16="http://schemas.microsoft.com/office/drawing/2014/main" id="{7BBCA317-C889-2F1B-B2BC-ED9F7B87CDEF}"/>
                </a:ext>
              </a:extLst>
            </p:cNvPr>
            <p:cNvSpPr txBox="1"/>
            <p:nvPr/>
          </p:nvSpPr>
          <p:spPr>
            <a:xfrm>
              <a:off x="2253342" y="5529262"/>
              <a:ext cx="3048000" cy="85841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Incandescent bulbs and halogen bulbs</a:t>
              </a:r>
            </a:p>
          </p:txBody>
        </p:sp>
        <p:sp>
          <p:nvSpPr>
            <p:cNvPr id="8" name="Arrow: Right 5">
              <a:extLst>
                <a:ext uri="{FF2B5EF4-FFF2-40B4-BE49-F238E27FC236}">
                  <a16:creationId xmlns:a16="http://schemas.microsoft.com/office/drawing/2014/main" id="{16F89AD8-4514-F9FC-7E73-D4B3E9AA760F}"/>
                </a:ext>
              </a:extLst>
            </p:cNvPr>
            <p:cNvSpPr/>
            <p:nvPr/>
          </p:nvSpPr>
          <p:spPr>
            <a:xfrm>
              <a:off x="5625151" y="4348642"/>
              <a:ext cx="699188" cy="62372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9" name="그림 23">
              <a:extLst>
                <a:ext uri="{FF2B5EF4-FFF2-40B4-BE49-F238E27FC236}">
                  <a16:creationId xmlns:a16="http://schemas.microsoft.com/office/drawing/2014/main" id="{4B13A913-DCB2-D93A-9F1A-6D744E662C7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19302" y="3640216"/>
              <a:ext cx="2164812" cy="1889046"/>
            </a:xfrm>
            <a:prstGeom prst="rect">
              <a:avLst/>
            </a:prstGeom>
            <a:noFill/>
            <a:ln w="9525">
              <a:noFill/>
              <a:miter lim="800000"/>
              <a:headEnd/>
              <a:tailEnd/>
            </a:ln>
          </p:spPr>
        </p:pic>
        <p:sp>
          <p:nvSpPr>
            <p:cNvPr id="10" name="TextBox 9">
              <a:extLst>
                <a:ext uri="{FF2B5EF4-FFF2-40B4-BE49-F238E27FC236}">
                  <a16:creationId xmlns:a16="http://schemas.microsoft.com/office/drawing/2014/main" id="{B01BA4B2-F261-E0E0-A530-912DDC8231FD}"/>
                </a:ext>
              </a:extLst>
            </p:cNvPr>
            <p:cNvSpPr txBox="1"/>
            <p:nvPr/>
          </p:nvSpPr>
          <p:spPr>
            <a:xfrm>
              <a:off x="5877345" y="5563512"/>
              <a:ext cx="3048000" cy="490522"/>
            </a:xfrm>
            <a:prstGeom prst="rect">
              <a:avLst/>
            </a:prstGeom>
            <a:noFill/>
          </p:spPr>
          <p:txBody>
            <a:bodyPr wrap="square">
              <a:spAutoFit/>
            </a:bodyPr>
            <a:lstStyle/>
            <a:p>
              <a:pPr algn="ctr"/>
              <a:r>
                <a:rPr lang="en-US" altLang="en-US" dirty="0">
                  <a:latin typeface="Arial" panose="020B0604020202020204" pitchFamily="34" charset="0"/>
                  <a:ea typeface="#9Slide02 Noi dung dai" panose="020B0604020202020204" charset="0"/>
                  <a:cs typeface="Arial" panose="020B0604020202020204" pitchFamily="34" charset="0"/>
                </a:rPr>
                <a:t>LED bulbs</a:t>
              </a:r>
              <a:endParaRPr lang="en-US" dirty="0">
                <a:latin typeface="Arial" panose="020B0604020202020204" pitchFamily="34" charset="0"/>
              </a:endParaRPr>
            </a:p>
          </p:txBody>
        </p:sp>
      </p:grpSp>
    </p:spTree>
    <p:extLst>
      <p:ext uri="{BB962C8B-B14F-4D97-AF65-F5344CB8AC3E}">
        <p14:creationId xmlns:p14="http://schemas.microsoft.com/office/powerpoint/2010/main" val="14588907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462748" y="563502"/>
            <a:ext cx="11123118" cy="495200"/>
          </a:xfrm>
        </p:spPr>
        <p:txBody>
          <a:bodyPr>
            <a:noAutofit/>
          </a:bodyPr>
          <a:lstStyle/>
          <a:p>
            <a:r>
              <a:rPr lang="en-US" altLang="en-US" dirty="0">
                <a:latin typeface="Arial" panose="020B0604020202020204" pitchFamily="34" charset="0"/>
              </a:rPr>
              <a:t>Replacing light bulbs with high-efficiency bulbs</a:t>
            </a:r>
            <a:endParaRPr lang="en-VN" dirty="0">
              <a:solidFill>
                <a:schemeClr val="accent1">
                  <a:lumMod val="50000"/>
                </a:schemeClr>
              </a:solidFill>
            </a:endParaRPr>
          </a:p>
        </p:txBody>
      </p:sp>
      <p:sp>
        <p:nvSpPr>
          <p:cNvPr id="11" name="Rectangle 10"/>
          <p:cNvSpPr/>
          <p:nvPr/>
        </p:nvSpPr>
        <p:spPr>
          <a:xfrm>
            <a:off x="462748" y="1446369"/>
            <a:ext cx="11123118" cy="1569660"/>
          </a:xfrm>
          <a:prstGeom prst="rect">
            <a:avLst/>
          </a:prstGeom>
        </p:spPr>
        <p:txBody>
          <a:bodyPr wrap="square">
            <a:spAutoFit/>
          </a:bodyPr>
          <a:lstStyle/>
          <a:p>
            <a:pPr>
              <a:lnSpc>
                <a:spcPct val="100000"/>
              </a:lnSpc>
              <a:buClrTx/>
              <a:buNone/>
            </a:pPr>
            <a:r>
              <a:rPr lang="en-US" altLang="en-US" sz="2400" b="1" dirty="0">
                <a:solidFill>
                  <a:srgbClr val="FF0000"/>
                </a:solidFill>
                <a:ea typeface="#9Slide02 Noi dung dai" panose="020B0604020202020204" charset="0"/>
                <a:cs typeface="Arial" panose="020B0604020202020204" pitchFamily="34" charset="0"/>
              </a:rPr>
              <a:t>Example: Replacing Lighting System for </a:t>
            </a:r>
            <a:r>
              <a:rPr lang="en-US" altLang="en-US" sz="2400" b="1">
                <a:solidFill>
                  <a:srgbClr val="FF0000"/>
                </a:solidFill>
                <a:ea typeface="#9Slide02 Noi dung dai" panose="020B0604020202020204" charset="0"/>
                <a:cs typeface="Arial" panose="020B0604020202020204" pitchFamily="34" charset="0"/>
              </a:rPr>
              <a:t>a </a:t>
            </a:r>
            <a:r>
              <a:rPr lang="en-US" sz="2400" b="1">
                <a:solidFill>
                  <a:srgbClr val="FF0000"/>
                </a:solidFill>
              </a:rPr>
              <a:t>Production workshop</a:t>
            </a:r>
            <a:r>
              <a:rPr lang="vi-VN" altLang="en-US" sz="2400" b="1">
                <a:solidFill>
                  <a:srgbClr val="FF0000"/>
                </a:solidFill>
                <a:ea typeface="#9Slide02 Noi dung dai" panose="020B0604020202020204" charset="0"/>
                <a:cs typeface="Arial" panose="020B0604020202020204" pitchFamily="34" charset="0"/>
              </a:rPr>
              <a:t>.</a:t>
            </a:r>
            <a:endParaRPr lang="en-US" altLang="en-US" sz="2400" b="1" dirty="0">
              <a:solidFill>
                <a:srgbClr val="FF0000"/>
              </a:solidFill>
              <a:ea typeface="#9Slide02 Noi dung dai" panose="020B0604020202020204" charset="0"/>
              <a:cs typeface="Arial" panose="020B0604020202020204" pitchFamily="34" charset="0"/>
            </a:endParaRPr>
          </a:p>
          <a:p>
            <a:pPr>
              <a:lnSpc>
                <a:spcPct val="100000"/>
              </a:lnSpc>
              <a:buClrTx/>
              <a:buNone/>
            </a:pPr>
            <a:r>
              <a:rPr lang="en-US" altLang="en-US" sz="2400">
                <a:ea typeface="#9Slide02 Noi dung dai" panose="020B0604020202020204" charset="0"/>
                <a:cs typeface="Arial" panose="020B0604020202020204" pitchFamily="34" charset="0"/>
              </a:rPr>
              <a:t>A p</a:t>
            </a:r>
            <a:r>
              <a:rPr lang="en-US" sz="2400"/>
              <a:t>roduction workshop</a:t>
            </a:r>
            <a:r>
              <a:rPr lang="en-US" altLang="en-US" sz="2400">
                <a:ea typeface="#9Slide02 Noi dung dai" panose="020B0604020202020204" charset="0"/>
                <a:cs typeface="Arial" panose="020B0604020202020204" pitchFamily="34" charset="0"/>
              </a:rPr>
              <a:t> </a:t>
            </a:r>
            <a:r>
              <a:rPr lang="en-US" altLang="en-US" sz="2400" dirty="0">
                <a:ea typeface="#9Slide02 Noi dung dai" panose="020B0604020202020204" charset="0"/>
                <a:cs typeface="Arial" panose="020B0604020202020204" pitchFamily="34" charset="0"/>
              </a:rPr>
              <a:t>is currently using 415 fluorescent T8 tubes to illuminate its aisle spaces. Replacing all these T8 tubes with LED tubes (of equivalent luminous flux) would save energy </a:t>
            </a:r>
            <a:r>
              <a:rPr lang="en-US" altLang="en-US" sz="2400">
                <a:ea typeface="#9Slide02 Noi dung dai" panose="020B0604020202020204" charset="0"/>
                <a:cs typeface="Arial" panose="020B0604020202020204" pitchFamily="34" charset="0"/>
              </a:rPr>
              <a:t>for the p</a:t>
            </a:r>
            <a:r>
              <a:rPr lang="en-US" sz="2400"/>
              <a:t>roduction workshop</a:t>
            </a:r>
            <a:r>
              <a:rPr lang="vi-VN" altLang="en-US" sz="2400">
                <a:ea typeface="#9Slide02 Noi dung dai" panose="020B0604020202020204" charset="0"/>
                <a:cs typeface="Arial" panose="020B0604020202020204" pitchFamily="34" charset="0"/>
              </a:rPr>
              <a:t>.</a:t>
            </a:r>
            <a:endParaRPr lang="en-US" altLang="en-US" sz="2400" dirty="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1399593941"/>
      </p:ext>
    </p:extLst>
  </p:cSld>
  <p:clrMapOvr>
    <a:masterClrMapping/>
  </p:clrMapOvr>
  <p:extLst>
    <p:ext uri="{6950BFC3-D8DA-4A85-94F7-54DA5524770B}">
      <p188:commentRel xmlns:p188="http://schemas.microsoft.com/office/powerpoint/2018/8/main" r:id="rId3"/>
    </p:ext>
  </p:extLs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462748" y="563502"/>
            <a:ext cx="11123118" cy="495200"/>
          </a:xfrm>
        </p:spPr>
        <p:txBody>
          <a:bodyPr>
            <a:noAutofit/>
          </a:bodyPr>
          <a:lstStyle/>
          <a:p>
            <a:r>
              <a:rPr lang="en-US" altLang="en-US" dirty="0">
                <a:latin typeface="Arial" panose="020B0604020202020204" pitchFamily="34" charset="0"/>
              </a:rPr>
              <a:t>Replacing light bulbs with high-efficiency bulbs</a:t>
            </a:r>
            <a:endParaRPr lang="en-VN" dirty="0">
              <a:solidFill>
                <a:schemeClr val="accent1">
                  <a:lumMod val="50000"/>
                </a:schemeClr>
              </a:solidFill>
            </a:endParaRPr>
          </a:p>
        </p:txBody>
      </p:sp>
      <p:graphicFrame>
        <p:nvGraphicFramePr>
          <p:cNvPr id="11" name="Table 10">
            <a:extLst>
              <a:ext uri="{FF2B5EF4-FFF2-40B4-BE49-F238E27FC236}">
                <a16:creationId xmlns:a16="http://schemas.microsoft.com/office/drawing/2014/main" id="{13808DEA-6221-FC6C-25B1-84B00DC8C415}"/>
              </a:ext>
            </a:extLst>
          </p:cNvPr>
          <p:cNvGraphicFramePr>
            <a:graphicFrameLocks noGrp="1"/>
          </p:cNvGraphicFramePr>
          <p:nvPr>
            <p:extLst>
              <p:ext uri="{D42A27DB-BD31-4B8C-83A1-F6EECF244321}">
                <p14:modId xmlns:p14="http://schemas.microsoft.com/office/powerpoint/2010/main" val="657394872"/>
              </p:ext>
            </p:extLst>
          </p:nvPr>
        </p:nvGraphicFramePr>
        <p:xfrm>
          <a:off x="1801312" y="1315090"/>
          <a:ext cx="8445989" cy="4555967"/>
        </p:xfrm>
        <a:graphic>
          <a:graphicData uri="http://schemas.openxmlformats.org/drawingml/2006/table">
            <a:tbl>
              <a:tblPr>
                <a:tableStyleId>{5940675A-B579-460E-94D1-54222C63F5DA}</a:tableStyleId>
              </a:tblPr>
              <a:tblGrid>
                <a:gridCol w="4418941">
                  <a:extLst>
                    <a:ext uri="{9D8B030D-6E8A-4147-A177-3AD203B41FA5}">
                      <a16:colId xmlns:a16="http://schemas.microsoft.com/office/drawing/2014/main" val="3693772546"/>
                    </a:ext>
                  </a:extLst>
                </a:gridCol>
                <a:gridCol w="1324331">
                  <a:extLst>
                    <a:ext uri="{9D8B030D-6E8A-4147-A177-3AD203B41FA5}">
                      <a16:colId xmlns:a16="http://schemas.microsoft.com/office/drawing/2014/main" val="1772398814"/>
                    </a:ext>
                  </a:extLst>
                </a:gridCol>
                <a:gridCol w="1420616">
                  <a:extLst>
                    <a:ext uri="{9D8B030D-6E8A-4147-A177-3AD203B41FA5}">
                      <a16:colId xmlns:a16="http://schemas.microsoft.com/office/drawing/2014/main" val="2932997015"/>
                    </a:ext>
                  </a:extLst>
                </a:gridCol>
                <a:gridCol w="1282101">
                  <a:extLst>
                    <a:ext uri="{9D8B030D-6E8A-4147-A177-3AD203B41FA5}">
                      <a16:colId xmlns:a16="http://schemas.microsoft.com/office/drawing/2014/main" val="3549788501"/>
                    </a:ext>
                  </a:extLst>
                </a:gridCol>
              </a:tblGrid>
              <a:tr h="377248">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Thông </a:t>
                      </a:r>
                      <a:r>
                        <a:rPr lang="vi-VN" sz="1200" spc="5" dirty="0" err="1">
                          <a:effectLst/>
                          <a:latin typeface="Arial" panose="020B0604020202020204" pitchFamily="34" charset="0"/>
                        </a:rPr>
                        <a:t>s</a:t>
                      </a:r>
                      <a:r>
                        <a:rPr lang="vi-VN" sz="1200" dirty="0" err="1">
                          <a:effectLst/>
                          <a:latin typeface="Arial" panose="020B0604020202020204" pitchFamily="34" charset="0"/>
                        </a:rPr>
                        <a:t>ố</a:t>
                      </a:r>
                      <a:endParaRPr lang="en-US" sz="1200" dirty="0">
                        <a:effectLst/>
                        <a:latin typeface="Arial" panose="020B0604020202020204" pitchFamily="34" charset="0"/>
                        <a:ea typeface="Times New Roman" panose="02020603050405020304" pitchFamily="18" charset="0"/>
                      </a:endParaRPr>
                    </a:p>
                  </a:txBody>
                  <a:tcPr marL="0" marR="0" marT="0" marB="0" anchor="ctr"/>
                </a:tc>
                <a:tc>
                  <a:txBody>
                    <a:bodyPr/>
                    <a:lstStyle/>
                    <a:p>
                      <a:pPr marL="36195" marR="36195" indent="0" algn="ctr">
                        <a:lnSpc>
                          <a:spcPct val="120000"/>
                        </a:lnSpc>
                        <a:spcBef>
                          <a:spcPts val="200"/>
                        </a:spcBef>
                        <a:spcAft>
                          <a:spcPts val="200"/>
                        </a:spcAft>
                      </a:pPr>
                      <a:r>
                        <a:rPr lang="en-US" sz="1200" spc="-5" dirty="0">
                          <a:effectLst/>
                          <a:latin typeface="Arial" panose="020B0604020202020204" pitchFamily="34" charset="0"/>
                        </a:rPr>
                        <a:t>Unit</a:t>
                      </a:r>
                      <a:endParaRPr lang="en-US" sz="1200" dirty="0">
                        <a:effectLst/>
                        <a:latin typeface="Arial" panose="020B0604020202020204" pitchFamily="34" charset="0"/>
                        <a:ea typeface="Times New Roman" panose="02020603050405020304" pitchFamily="18" charset="0"/>
                      </a:endParaRPr>
                    </a:p>
                  </a:txBody>
                  <a:tcPr marL="0" marR="0" marT="0" marB="0" anchor="ctr"/>
                </a:tc>
                <a:tc>
                  <a:txBody>
                    <a:bodyPr/>
                    <a:lstStyle/>
                    <a:p>
                      <a:pPr marL="36195" marR="36195" indent="0" algn="ctr">
                        <a:lnSpc>
                          <a:spcPct val="120000"/>
                        </a:lnSpc>
                        <a:spcBef>
                          <a:spcPts val="200"/>
                        </a:spcBef>
                        <a:spcAft>
                          <a:spcPts val="200"/>
                        </a:spcAft>
                      </a:pPr>
                      <a:r>
                        <a:rPr lang="vi-VN" sz="1200" spc="-5" dirty="0" err="1">
                          <a:effectLst/>
                          <a:latin typeface="Arial" panose="020B0604020202020204" pitchFamily="34" charset="0"/>
                        </a:rPr>
                        <a:t>Fluorescent</a:t>
                      </a:r>
                      <a:r>
                        <a:rPr lang="vi-VN" sz="1200" spc="-5" dirty="0">
                          <a:effectLst/>
                          <a:latin typeface="Arial" panose="020B0604020202020204" pitchFamily="34" charset="0"/>
                        </a:rPr>
                        <a:t> </a:t>
                      </a:r>
                      <a:r>
                        <a:rPr lang="vi-VN" sz="1200" spc="-5" dirty="0" err="1">
                          <a:effectLst/>
                          <a:latin typeface="Arial" panose="020B0604020202020204" pitchFamily="34" charset="0"/>
                        </a:rPr>
                        <a:t>lamp</a:t>
                      </a:r>
                      <a:r>
                        <a:rPr lang="vi-VN" sz="1200" spc="-5" dirty="0">
                          <a:effectLst/>
                          <a:latin typeface="Arial" panose="020B0604020202020204" pitchFamily="34" charset="0"/>
                        </a:rPr>
                        <a:t> </a:t>
                      </a:r>
                      <a:r>
                        <a:rPr lang="en-US" sz="1200" spc="-5" dirty="0">
                          <a:effectLst/>
                          <a:latin typeface="Arial" panose="020B0604020202020204" pitchFamily="34" charset="0"/>
                        </a:rPr>
                        <a:t>T8</a:t>
                      </a:r>
                      <a:endParaRPr lang="en-US" sz="1200" dirty="0">
                        <a:effectLst/>
                        <a:latin typeface="Arial" panose="020B0604020202020204" pitchFamily="34" charset="0"/>
                        <a:ea typeface="Times New Roman" panose="02020603050405020304" pitchFamily="18" charset="0"/>
                      </a:endParaRPr>
                    </a:p>
                  </a:txBody>
                  <a:tcPr marL="0" marR="0" marT="0" marB="0" anchor="ctr"/>
                </a:tc>
                <a:tc>
                  <a:txBody>
                    <a:bodyPr/>
                    <a:lstStyle/>
                    <a:p>
                      <a:pPr marL="36195" marR="36195" indent="0" algn="ctr">
                        <a:lnSpc>
                          <a:spcPct val="120000"/>
                        </a:lnSpc>
                        <a:spcBef>
                          <a:spcPts val="200"/>
                        </a:spcBef>
                        <a:spcAft>
                          <a:spcPts val="200"/>
                        </a:spcAft>
                      </a:pPr>
                      <a:r>
                        <a:rPr lang="vi-VN" sz="1200" spc="-5" dirty="0">
                          <a:effectLst/>
                          <a:latin typeface="Arial" panose="020B0604020202020204" pitchFamily="34" charset="0"/>
                        </a:rPr>
                        <a:t>L</a:t>
                      </a:r>
                      <a:r>
                        <a:rPr lang="vi-VN" sz="1200" dirty="0">
                          <a:effectLst/>
                          <a:latin typeface="Arial" panose="020B0604020202020204" pitchFamily="34" charset="0"/>
                        </a:rPr>
                        <a:t>ED</a:t>
                      </a:r>
                      <a:endParaRPr lang="en-US" sz="1200" dirty="0">
                        <a:effectLst/>
                        <a:latin typeface="Arial" panose="020B0604020202020204" pitchFamily="34" charset="0"/>
                      </a:endParaRPr>
                    </a:p>
                    <a:p>
                      <a:pPr marL="36195" marR="36195" indent="0" algn="ctr">
                        <a:lnSpc>
                          <a:spcPct val="120000"/>
                        </a:lnSpc>
                        <a:spcBef>
                          <a:spcPts val="200"/>
                        </a:spcBef>
                        <a:spcAft>
                          <a:spcPts val="200"/>
                        </a:spcAft>
                      </a:pPr>
                      <a:r>
                        <a:rPr lang="vi-VN" sz="1200" dirty="0">
                          <a:effectLst/>
                          <a:latin typeface="Arial" panose="020B0604020202020204" pitchFamily="34" charset="0"/>
                        </a:rPr>
                        <a:t>18W</a:t>
                      </a:r>
                      <a:endParaRPr lang="en-US" sz="1200" dirty="0">
                        <a:effectLst/>
                        <a:latin typeface="Arial" panose="020B0604020202020204" pitchFamily="34" charset="0"/>
                        <a:ea typeface="Times New Roman" panose="02020603050405020304" pitchFamily="18" charset="0"/>
                      </a:endParaRPr>
                    </a:p>
                  </a:txBody>
                  <a:tcPr marL="0" marR="0" marT="0" marB="0" anchor="ctr"/>
                </a:tc>
                <a:extLst>
                  <a:ext uri="{0D108BD9-81ED-4DB2-BD59-A6C34878D82A}">
                    <a16:rowId xmlns:a16="http://schemas.microsoft.com/office/drawing/2014/main" val="1931179075"/>
                  </a:ext>
                </a:extLst>
              </a:tr>
              <a:tr h="207716">
                <a:tc>
                  <a:txBody>
                    <a:bodyPr/>
                    <a:lstStyle/>
                    <a:p>
                      <a:pPr marL="88900" indent="0" algn="l" fontAlgn="b"/>
                      <a:r>
                        <a:rPr lang="en-US" sz="1100" b="0" i="0" u="none" strike="noStrike" dirty="0">
                          <a:solidFill>
                            <a:srgbClr val="000000"/>
                          </a:solidFill>
                          <a:effectLst/>
                          <a:latin typeface="Arial" panose="020B0604020202020204" pitchFamily="34" charset="0"/>
                        </a:rPr>
                        <a:t>Power of bulbs</a:t>
                      </a:r>
                    </a:p>
                  </a:txBody>
                  <a:tcPr marL="5443" marR="5443" marT="5443" marB="0" anchor="b"/>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W</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36</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18</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299794966"/>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Ballast power</a:t>
                      </a:r>
                    </a:p>
                  </a:txBody>
                  <a:tcPr marL="5443" marR="5443" marT="5443" marB="0" anchor="b"/>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W</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92942392"/>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Total power consumption of a set of bulbs</a:t>
                      </a:r>
                    </a:p>
                  </a:txBody>
                  <a:tcPr marL="5443" marR="5443" marT="5443" marB="0" anchor="b"/>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W</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44</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18</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550201322"/>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Number of bulbs</a:t>
                      </a:r>
                    </a:p>
                  </a:txBody>
                  <a:tcPr marL="5443" marR="5443" marT="5443" marB="0" anchor="b"/>
                </a:tc>
                <a:tc>
                  <a:txBody>
                    <a:bodyPr/>
                    <a:lstStyle/>
                    <a:p>
                      <a:pPr marL="36195" marR="36195" indent="0" algn="ctr">
                        <a:lnSpc>
                          <a:spcPct val="120000"/>
                        </a:lnSpc>
                        <a:spcBef>
                          <a:spcPts val="200"/>
                        </a:spcBef>
                        <a:spcAft>
                          <a:spcPts val="200"/>
                        </a:spcAft>
                      </a:pPr>
                      <a:r>
                        <a:rPr lang="en-US" sz="1200" spc="-5" dirty="0">
                          <a:effectLst/>
                          <a:latin typeface="Arial" panose="020B0604020202020204" pitchFamily="34" charset="0"/>
                        </a:rPr>
                        <a:t>Bulb</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415</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415</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421209234"/>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Simultaneous use factor</a:t>
                      </a:r>
                    </a:p>
                  </a:txBody>
                  <a:tcPr marL="5443" marR="5443" marT="5443" marB="0" anchor="b"/>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4023661590"/>
                  </a:ext>
                </a:extLst>
              </a:tr>
              <a:tr h="208734">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Cost of bulbs, materials, and installation</a:t>
                      </a:r>
                    </a:p>
                  </a:txBody>
                  <a:tcPr marL="5443" marR="5443" marT="5443" marB="0" anchor="b"/>
                </a:tc>
                <a:tc>
                  <a:txBody>
                    <a:bodyPr/>
                    <a:lstStyle/>
                    <a:p>
                      <a:pPr marL="36195" marR="36195" indent="0" algn="ctr">
                        <a:lnSpc>
                          <a:spcPct val="120000"/>
                        </a:lnSpc>
                        <a:spcBef>
                          <a:spcPts val="200"/>
                        </a:spcBef>
                        <a:spcAft>
                          <a:spcPts val="200"/>
                        </a:spcAft>
                      </a:pPr>
                      <a:r>
                        <a:rPr lang="vi-VN" sz="1200" spc="-5" dirty="0">
                          <a:effectLst/>
                          <a:latin typeface="Arial" panose="020B0604020202020204" pitchFamily="34" charset="0"/>
                        </a:rPr>
                        <a:t>VND</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165.000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966525745"/>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Average daily operation</a:t>
                      </a:r>
                    </a:p>
                  </a:txBody>
                  <a:tcPr marL="5443" marR="5443" marT="5443" marB="0" anchor="b"/>
                </a:tc>
                <a:tc>
                  <a:txBody>
                    <a:bodyPr/>
                    <a:lstStyle/>
                    <a:p>
                      <a:pPr marL="36195" marR="36195" indent="0" algn="ctr">
                        <a:lnSpc>
                          <a:spcPct val="120000"/>
                        </a:lnSpc>
                        <a:spcBef>
                          <a:spcPts val="200"/>
                        </a:spcBef>
                        <a:spcAft>
                          <a:spcPts val="200"/>
                        </a:spcAft>
                      </a:pPr>
                      <a:r>
                        <a:rPr lang="en-US" sz="1200" spc="-5" dirty="0">
                          <a:effectLst/>
                          <a:latin typeface="Arial" panose="020B0604020202020204" pitchFamily="34" charset="0"/>
                        </a:rPr>
                        <a:t>Hour</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200"/>
                        </a:spcBef>
                        <a:spcAft>
                          <a:spcPts val="200"/>
                        </a:spcAft>
                      </a:pPr>
                      <a:r>
                        <a:rPr lang="vi-VN" sz="1200" dirty="0">
                          <a:effectLst/>
                          <a:latin typeface="Arial" panose="020B0604020202020204" pitchFamily="34" charset="0"/>
                        </a:rPr>
                        <a:t>8</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092731112"/>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Number of operating days in a year</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Day</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260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260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50984042"/>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Number of operating hours in a year</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Hour</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2.080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2.080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4214210709"/>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Electricity consumption</a:t>
                      </a:r>
                    </a:p>
                  </a:txBody>
                  <a:tcPr marL="5443" marR="5443" marT="5443" marB="0" anchor="b"/>
                </a:tc>
                <a:tc>
                  <a:txBody>
                    <a:bodyPr/>
                    <a:lstStyle/>
                    <a:p>
                      <a:pPr marL="36195" marR="36195" indent="0" algn="ctr">
                        <a:lnSpc>
                          <a:spcPct val="120000"/>
                        </a:lnSpc>
                        <a:spcBef>
                          <a:spcPts val="480"/>
                        </a:spcBef>
                        <a:spcAft>
                          <a:spcPts val="480"/>
                        </a:spcAft>
                      </a:pPr>
                      <a:r>
                        <a:rPr lang="vi-VN" sz="1200" dirty="0" err="1">
                          <a:effectLst/>
                          <a:latin typeface="Arial" panose="020B0604020202020204" pitchFamily="34" charset="0"/>
                        </a:rPr>
                        <a:t>kWh</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24.860</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12.430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686577808"/>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Annual electricity savings</a:t>
                      </a:r>
                    </a:p>
                  </a:txBody>
                  <a:tcPr marL="5443" marR="5443" marT="5443" marB="0" anchor="b"/>
                </a:tc>
                <a:tc>
                  <a:txBody>
                    <a:bodyPr/>
                    <a:lstStyle/>
                    <a:p>
                      <a:pPr marL="36195" marR="36195" indent="0" algn="ctr">
                        <a:lnSpc>
                          <a:spcPct val="120000"/>
                        </a:lnSpc>
                        <a:spcBef>
                          <a:spcPts val="480"/>
                        </a:spcBef>
                        <a:spcAft>
                          <a:spcPts val="480"/>
                        </a:spcAft>
                      </a:pPr>
                      <a:r>
                        <a:rPr lang="vi-VN" sz="1200" dirty="0" err="1">
                          <a:effectLst/>
                          <a:latin typeface="Arial" panose="020B0604020202020204" pitchFamily="34" charset="0"/>
                        </a:rPr>
                        <a:t>kWh</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12.430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310369737"/>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Average electricity price</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VNĐ</a:t>
                      </a:r>
                      <a:r>
                        <a:rPr lang="vi-VN" sz="1200" dirty="0">
                          <a:effectLst/>
                          <a:latin typeface="Arial" panose="020B0604020202020204" pitchFamily="34" charset="0"/>
                        </a:rPr>
                        <a:t> </a:t>
                      </a:r>
                      <a:r>
                        <a:rPr lang="vi-VN" sz="1200" spc="5" dirty="0">
                          <a:effectLst/>
                          <a:latin typeface="Arial" panose="020B0604020202020204" pitchFamily="34" charset="0"/>
                        </a:rPr>
                        <a:t>/</a:t>
                      </a:r>
                      <a:r>
                        <a:rPr lang="vi-VN" sz="1200" spc="-10" dirty="0" err="1">
                          <a:effectLst/>
                          <a:latin typeface="Arial" panose="020B0604020202020204" pitchFamily="34" charset="0"/>
                        </a:rPr>
                        <a:t>k</a:t>
                      </a:r>
                      <a:r>
                        <a:rPr lang="vi-VN" sz="1200" dirty="0" err="1">
                          <a:effectLst/>
                        </a:rPr>
                        <a:t>Wh</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2.371</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2.371</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1633599979"/>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Annual electricity cost</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VND</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58.943.439</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29.471.720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528030334"/>
                  </a:ext>
                </a:extLst>
              </a:tr>
              <a:tr h="207716">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Annual electricity cost savings</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VND</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29.471.720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30285215"/>
                  </a:ext>
                </a:extLst>
              </a:tr>
              <a:tr h="209243">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Total investment cost</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VND</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68.475.000</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369815345"/>
                  </a:ext>
                </a:extLst>
              </a:tr>
              <a:tr h="423577">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Net Present Value (NPV) (over 5 years, discounted at 12% per year)</a:t>
                      </a:r>
                    </a:p>
                  </a:txBody>
                  <a:tcPr marL="5443" marR="5443" marT="5443" marB="0" anchor="b"/>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ndParaRPr>
                    </a:p>
                    <a:p>
                      <a:pPr marL="36195" marR="36195" indent="0" algn="ctr">
                        <a:lnSpc>
                          <a:spcPct val="120000"/>
                        </a:lnSpc>
                        <a:spcBef>
                          <a:spcPts val="480"/>
                        </a:spcBef>
                        <a:spcAft>
                          <a:spcPts val="480"/>
                        </a:spcAft>
                      </a:pPr>
                      <a:r>
                        <a:rPr lang="en-US" sz="1200" spc="-5" dirty="0">
                          <a:effectLst/>
                          <a:latin typeface="Arial" panose="020B0604020202020204" pitchFamily="34" charset="0"/>
                        </a:rPr>
                        <a:t>VND</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ndParaRPr>
                    </a:p>
                    <a:p>
                      <a:pPr marL="36195" marR="36195" indent="0" algn="ctr">
                        <a:lnSpc>
                          <a:spcPct val="120000"/>
                        </a:lnSpc>
                        <a:spcBef>
                          <a:spcPts val="480"/>
                        </a:spcBef>
                        <a:spcAft>
                          <a:spcPts val="480"/>
                        </a:spcAft>
                      </a:pPr>
                      <a:r>
                        <a:rPr lang="vi-VN" sz="1200" dirty="0">
                          <a:effectLst/>
                          <a:latin typeface="Arial" panose="020B0604020202020204" pitchFamily="34" charset="0"/>
                        </a:rPr>
                        <a:t>37.763.955</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2512111106"/>
                  </a:ext>
                </a:extLst>
              </a:tr>
              <a:tr h="222989">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Payback period</a:t>
                      </a:r>
                    </a:p>
                  </a:txBody>
                  <a:tcPr marL="5443" marR="5443" marT="5443" marB="0" anchor="b"/>
                </a:tc>
                <a:tc>
                  <a:txBody>
                    <a:bodyPr/>
                    <a:lstStyle/>
                    <a:p>
                      <a:pPr marL="36195" marR="36195" indent="0" algn="ctr">
                        <a:lnSpc>
                          <a:spcPct val="120000"/>
                        </a:lnSpc>
                        <a:spcBef>
                          <a:spcPts val="480"/>
                        </a:spcBef>
                        <a:spcAft>
                          <a:spcPts val="480"/>
                        </a:spcAft>
                      </a:pPr>
                      <a:r>
                        <a:rPr lang="en-US" sz="1200" spc="-5" dirty="0">
                          <a:effectLst/>
                          <a:latin typeface="Arial" panose="020B0604020202020204" pitchFamily="34" charset="0"/>
                        </a:rPr>
                        <a:t>Year</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2,9</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25674553"/>
                  </a:ext>
                </a:extLst>
              </a:tr>
              <a:tr h="0">
                <a:tc>
                  <a:txBody>
                    <a:bodyPr/>
                    <a:lstStyle/>
                    <a:p>
                      <a:pPr marL="88900" indent="0" algn="l" defTabSz="914400" rtl="0" eaLnBrk="1" fontAlgn="b" latinLnBrk="0" hangingPunct="1"/>
                      <a:r>
                        <a:rPr lang="en-US" sz="1100" b="0" i="0" u="none" strike="noStrike" kern="1200" dirty="0">
                          <a:solidFill>
                            <a:srgbClr val="000000"/>
                          </a:solidFill>
                          <a:effectLst/>
                          <a:latin typeface="Arial" panose="020B0604020202020204" pitchFamily="34" charset="0"/>
                          <a:ea typeface="+mn-ea"/>
                          <a:cs typeface="+mn-cs"/>
                        </a:rPr>
                        <a:t>Internal Rate of Return (IRR)</a:t>
                      </a:r>
                    </a:p>
                  </a:txBody>
                  <a:tcPr marL="5443" marR="5443" marT="5443" marB="0" anchor="b"/>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 </a:t>
                      </a:r>
                      <a:endParaRPr lang="en-US" sz="1200" dirty="0">
                        <a:effectLst/>
                        <a:latin typeface="Arial" panose="020B0604020202020204" pitchFamily="34" charset="0"/>
                        <a:ea typeface="Times New Roman" panose="02020603050405020304" pitchFamily="18" charset="0"/>
                      </a:endParaRPr>
                    </a:p>
                  </a:txBody>
                  <a:tcPr marL="0" marR="0" marT="0" marB="0"/>
                </a:tc>
                <a:tc>
                  <a:txBody>
                    <a:bodyPr/>
                    <a:lstStyle/>
                    <a:p>
                      <a:pPr marL="36195" marR="36195" indent="0" algn="ctr">
                        <a:lnSpc>
                          <a:spcPct val="120000"/>
                        </a:lnSpc>
                        <a:spcBef>
                          <a:spcPts val="480"/>
                        </a:spcBef>
                        <a:spcAft>
                          <a:spcPts val="480"/>
                        </a:spcAft>
                      </a:pPr>
                      <a:r>
                        <a:rPr lang="vi-VN" sz="1200" dirty="0">
                          <a:effectLst/>
                          <a:latin typeface="Arial" panose="020B0604020202020204" pitchFamily="34" charset="0"/>
                        </a:rPr>
                        <a:t>32,6</a:t>
                      </a:r>
                      <a:endParaRPr lang="en-US" sz="1200" dirty="0">
                        <a:effectLst/>
                        <a:latin typeface="Arial" panose="020B0604020202020204" pitchFamily="34" charset="0"/>
                        <a:ea typeface="Times New Roman" panose="02020603050405020304" pitchFamily="18" charset="0"/>
                      </a:endParaRPr>
                    </a:p>
                  </a:txBody>
                  <a:tcPr marL="0" marR="0" marT="0" marB="0"/>
                </a:tc>
                <a:extLst>
                  <a:ext uri="{0D108BD9-81ED-4DB2-BD59-A6C34878D82A}">
                    <a16:rowId xmlns:a16="http://schemas.microsoft.com/office/drawing/2014/main" val="3858826853"/>
                  </a:ext>
                </a:extLst>
              </a:tr>
            </a:tbl>
          </a:graphicData>
        </a:graphic>
      </p:graphicFrame>
    </p:spTree>
    <p:extLst>
      <p:ext uri="{BB962C8B-B14F-4D97-AF65-F5344CB8AC3E}">
        <p14:creationId xmlns:p14="http://schemas.microsoft.com/office/powerpoint/2010/main" val="943461635"/>
      </p:ext>
    </p:extLst>
  </p:cSld>
  <p:clrMapOvr>
    <a:masterClrMapping/>
  </p:clrMapOvr>
  <p:extLst>
    <p:ext uri="{6950BFC3-D8DA-4A85-94F7-54DA5524770B}">
      <p188:commentRel xmlns:p188="http://schemas.microsoft.com/office/powerpoint/2018/8/main" r:id="rId3"/>
    </p:ext>
  </p:extLs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Minimizing unnecessary lighting</a:t>
            </a:r>
            <a:endParaRPr lang="en-VN" dirty="0">
              <a:solidFill>
                <a:schemeClr val="accent1">
                  <a:lumMod val="50000"/>
                </a:schemeClr>
              </a:solidFill>
            </a:endParaRPr>
          </a:p>
        </p:txBody>
      </p:sp>
      <p:pic>
        <p:nvPicPr>
          <p:cNvPr id="4" name="Picture 4" descr="Hệ điều khiển 2.png">
            <a:extLst>
              <a:ext uri="{FF2B5EF4-FFF2-40B4-BE49-F238E27FC236}">
                <a16:creationId xmlns:a16="http://schemas.microsoft.com/office/drawing/2014/main" id="{DB9F7CA6-0F25-B728-2833-785E1AD465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7339" y="1700875"/>
            <a:ext cx="5629701" cy="2477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Hệ điều khiển.png">
            <a:extLst>
              <a:ext uri="{FF2B5EF4-FFF2-40B4-BE49-F238E27FC236}">
                <a16:creationId xmlns:a16="http://schemas.microsoft.com/office/drawing/2014/main" id="{D7BD8A29-6D61-DEAA-9B4B-710F19EF161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24633" y="1700875"/>
            <a:ext cx="3915824" cy="247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251CD62F-D22A-6596-A6DA-4AF6D629571A}"/>
              </a:ext>
            </a:extLst>
          </p:cNvPr>
          <p:cNvSpPr>
            <a:spLocks noChangeArrowheads="1"/>
          </p:cNvSpPr>
          <p:nvPr/>
        </p:nvSpPr>
        <p:spPr bwMode="auto">
          <a:xfrm>
            <a:off x="1879840" y="4870932"/>
            <a:ext cx="8534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buClrTx/>
              <a:buNone/>
            </a:pPr>
            <a:r>
              <a:rPr lang="en-US" altLang="en-US" dirty="0">
                <a:latin typeface="Arial" panose="020B0604020202020204" pitchFamily="34" charset="0"/>
                <a:ea typeface="#9Slide02 Noi dung dai" panose="020B0604020202020204" charset="0"/>
                <a:cs typeface="Arial" panose="020B0604020202020204" pitchFamily="34" charset="0"/>
              </a:rPr>
              <a:t>Lighting Control Circuit Layout</a:t>
            </a:r>
            <a:endParaRPr lang="en-US" altLang="en-US" sz="3600" b="1"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3245337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4"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Minimizing unnecessary lighting</a:t>
            </a:r>
            <a:endParaRPr lang="en-VN" dirty="0">
              <a:solidFill>
                <a:schemeClr val="accent1">
                  <a:lumMod val="50000"/>
                </a:schemeClr>
              </a:solidFill>
            </a:endParaRPr>
          </a:p>
        </p:txBody>
      </p:sp>
      <p:grpSp>
        <p:nvGrpSpPr>
          <p:cNvPr id="7" name="Group 11">
            <a:extLst>
              <a:ext uri="{FF2B5EF4-FFF2-40B4-BE49-F238E27FC236}">
                <a16:creationId xmlns:a16="http://schemas.microsoft.com/office/drawing/2014/main" id="{6EFAC1E3-E7EA-6594-5E52-755FF6F61AD8}"/>
              </a:ext>
            </a:extLst>
          </p:cNvPr>
          <p:cNvGrpSpPr>
            <a:grpSpLocks/>
          </p:cNvGrpSpPr>
          <p:nvPr/>
        </p:nvGrpSpPr>
        <p:grpSpPr bwMode="auto">
          <a:xfrm>
            <a:off x="2024064" y="1908175"/>
            <a:ext cx="1716087" cy="3092450"/>
            <a:chOff x="427038" y="908050"/>
            <a:chExt cx="1716070" cy="3092454"/>
          </a:xfrm>
        </p:grpSpPr>
        <p:pic>
          <p:nvPicPr>
            <p:cNvPr id="8" name="Picture 3">
              <a:extLst>
                <a:ext uri="{FF2B5EF4-FFF2-40B4-BE49-F238E27FC236}">
                  <a16:creationId xmlns:a16="http://schemas.microsoft.com/office/drawing/2014/main" id="{1D69F7B0-E4CD-2374-85DA-CB58D4452E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038" y="908050"/>
              <a:ext cx="1552575"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576E8B20-BDF0-DD9C-9BE6-44BC5039684D}"/>
                </a:ext>
              </a:extLst>
            </p:cNvPr>
            <p:cNvSpPr/>
            <p:nvPr/>
          </p:nvSpPr>
          <p:spPr>
            <a:xfrm>
              <a:off x="428625" y="3714754"/>
              <a:ext cx="1714483"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dirty="0">
                  <a:solidFill>
                    <a:schemeClr val="tx1"/>
                  </a:solidFill>
                  <a:latin typeface="Arial" panose="020B0604020202020204" pitchFamily="34" charset="0"/>
                </a:rPr>
                <a:t>Timer</a:t>
              </a:r>
            </a:p>
          </p:txBody>
        </p:sp>
      </p:grpSp>
      <p:grpSp>
        <p:nvGrpSpPr>
          <p:cNvPr id="10" name="Group 12">
            <a:extLst>
              <a:ext uri="{FF2B5EF4-FFF2-40B4-BE49-F238E27FC236}">
                <a16:creationId xmlns:a16="http://schemas.microsoft.com/office/drawing/2014/main" id="{A65533B3-CA62-8CA9-50D1-19BE322B021F}"/>
              </a:ext>
            </a:extLst>
          </p:cNvPr>
          <p:cNvGrpSpPr>
            <a:grpSpLocks/>
          </p:cNvGrpSpPr>
          <p:nvPr/>
        </p:nvGrpSpPr>
        <p:grpSpPr bwMode="auto">
          <a:xfrm>
            <a:off x="3817939" y="1960564"/>
            <a:ext cx="1628775" cy="2947987"/>
            <a:chOff x="2222500" y="981075"/>
            <a:chExt cx="1628775" cy="2947991"/>
          </a:xfrm>
        </p:grpSpPr>
        <p:pic>
          <p:nvPicPr>
            <p:cNvPr id="11" name="Picture 4">
              <a:extLst>
                <a:ext uri="{FF2B5EF4-FFF2-40B4-BE49-F238E27FC236}">
                  <a16:creationId xmlns:a16="http://schemas.microsoft.com/office/drawing/2014/main" id="{95653064-EE48-6C16-68B4-58BC937934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2500" y="981075"/>
              <a:ext cx="1628775"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87CCDD86-6CEA-BB3E-D025-60030FE8D62A}"/>
                </a:ext>
              </a:extLst>
            </p:cNvPr>
            <p:cNvSpPr/>
            <p:nvPr/>
          </p:nvSpPr>
          <p:spPr>
            <a:xfrm>
              <a:off x="2286000" y="3643316"/>
              <a:ext cx="1500187"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dirty="0">
                  <a:solidFill>
                    <a:schemeClr val="tx1"/>
                  </a:solidFill>
                  <a:latin typeface="Arial" panose="020B0604020202020204" pitchFamily="34" charset="0"/>
                </a:rPr>
                <a:t>Motion sensor</a:t>
              </a:r>
            </a:p>
          </p:txBody>
        </p:sp>
      </p:grpSp>
      <p:grpSp>
        <p:nvGrpSpPr>
          <p:cNvPr id="13" name="Group 13">
            <a:extLst>
              <a:ext uri="{FF2B5EF4-FFF2-40B4-BE49-F238E27FC236}">
                <a16:creationId xmlns:a16="http://schemas.microsoft.com/office/drawing/2014/main" id="{5F1EB205-B9BD-14FD-BB69-EAD64AED595C}"/>
              </a:ext>
            </a:extLst>
          </p:cNvPr>
          <p:cNvGrpSpPr>
            <a:grpSpLocks/>
          </p:cNvGrpSpPr>
          <p:nvPr/>
        </p:nvGrpSpPr>
        <p:grpSpPr bwMode="auto">
          <a:xfrm>
            <a:off x="5561014" y="1960564"/>
            <a:ext cx="2693987" cy="3019425"/>
            <a:chOff x="3965575" y="981075"/>
            <a:chExt cx="2693988" cy="3019429"/>
          </a:xfrm>
        </p:grpSpPr>
        <p:pic>
          <p:nvPicPr>
            <p:cNvPr id="14" name="Picture 5">
              <a:extLst>
                <a:ext uri="{FF2B5EF4-FFF2-40B4-BE49-F238E27FC236}">
                  <a16:creationId xmlns:a16="http://schemas.microsoft.com/office/drawing/2014/main" id="{5B6ACF9E-AAA9-24C3-A8C5-2A913DF799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5575" y="981075"/>
              <a:ext cx="2693988"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a:extLst>
                <a:ext uri="{FF2B5EF4-FFF2-40B4-BE49-F238E27FC236}">
                  <a16:creationId xmlns:a16="http://schemas.microsoft.com/office/drawing/2014/main" id="{7F7E0745-59A8-A377-572E-AD62A9A91ED6}"/>
                </a:ext>
              </a:extLst>
            </p:cNvPr>
            <p:cNvSpPr/>
            <p:nvPr/>
          </p:nvSpPr>
          <p:spPr>
            <a:xfrm>
              <a:off x="4500562" y="3643316"/>
              <a:ext cx="1357314" cy="357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dirty="0">
                  <a:solidFill>
                    <a:schemeClr val="tx1"/>
                  </a:solidFill>
                  <a:latin typeface="Arial" panose="020B0604020202020204" pitchFamily="34" charset="0"/>
                </a:rPr>
                <a:t>Light sensor</a:t>
              </a:r>
            </a:p>
          </p:txBody>
        </p:sp>
      </p:grpSp>
      <p:grpSp>
        <p:nvGrpSpPr>
          <p:cNvPr id="16" name="Group 14">
            <a:extLst>
              <a:ext uri="{FF2B5EF4-FFF2-40B4-BE49-F238E27FC236}">
                <a16:creationId xmlns:a16="http://schemas.microsoft.com/office/drawing/2014/main" id="{746AE8BD-6B95-9D93-A91C-8F2D8CA25D75}"/>
              </a:ext>
            </a:extLst>
          </p:cNvPr>
          <p:cNvGrpSpPr>
            <a:grpSpLocks/>
          </p:cNvGrpSpPr>
          <p:nvPr/>
        </p:nvGrpSpPr>
        <p:grpSpPr bwMode="auto">
          <a:xfrm>
            <a:off x="8174039" y="2320925"/>
            <a:ext cx="2459037" cy="2230438"/>
            <a:chOff x="6650038" y="1341438"/>
            <a:chExt cx="2459037" cy="2230438"/>
          </a:xfrm>
        </p:grpSpPr>
        <p:pic>
          <p:nvPicPr>
            <p:cNvPr id="17" name="Picture 6">
              <a:extLst>
                <a:ext uri="{FF2B5EF4-FFF2-40B4-BE49-F238E27FC236}">
                  <a16:creationId xmlns:a16="http://schemas.microsoft.com/office/drawing/2014/main" id="{1C79334F-4069-D3FE-2A15-14C09BA07B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0038" y="1341438"/>
              <a:ext cx="2459037"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a:extLst>
                <a:ext uri="{FF2B5EF4-FFF2-40B4-BE49-F238E27FC236}">
                  <a16:creationId xmlns:a16="http://schemas.microsoft.com/office/drawing/2014/main" id="{368F0038-47F0-AC39-A358-676449574082}"/>
                </a:ext>
              </a:extLst>
            </p:cNvPr>
            <p:cNvSpPr/>
            <p:nvPr/>
          </p:nvSpPr>
          <p:spPr>
            <a:xfrm>
              <a:off x="6858000" y="3214688"/>
              <a:ext cx="2143125" cy="357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eaLnBrk="1" hangingPunct="1">
                <a:defRPr/>
              </a:pPr>
              <a:r>
                <a:rPr lang="en-US" sz="1600" dirty="0">
                  <a:solidFill>
                    <a:schemeClr val="tx1"/>
                  </a:solidFill>
                  <a:latin typeface="Arial" panose="020B0604020202020204" pitchFamily="34" charset="0"/>
                </a:rPr>
                <a:t>360-degree multi-function sensor</a:t>
              </a:r>
            </a:p>
          </p:txBody>
        </p:sp>
      </p:grpSp>
      <p:sp>
        <p:nvSpPr>
          <p:cNvPr id="19" name="Rectangle 18">
            <a:extLst>
              <a:ext uri="{FF2B5EF4-FFF2-40B4-BE49-F238E27FC236}">
                <a16:creationId xmlns:a16="http://schemas.microsoft.com/office/drawing/2014/main" id="{19A76855-54B4-E0BE-EC4E-69A6FDA9A5C5}"/>
              </a:ext>
            </a:extLst>
          </p:cNvPr>
          <p:cNvSpPr>
            <a:spLocks noChangeArrowheads="1"/>
          </p:cNvSpPr>
          <p:nvPr/>
        </p:nvSpPr>
        <p:spPr bwMode="auto">
          <a:xfrm>
            <a:off x="1992314" y="5292092"/>
            <a:ext cx="8534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ctr">
              <a:lnSpc>
                <a:spcPct val="100000"/>
              </a:lnSpc>
              <a:buClrTx/>
              <a:buNone/>
            </a:pPr>
            <a:r>
              <a:rPr lang="en-US" altLang="en-US" dirty="0">
                <a:latin typeface="Arial" panose="020B0604020202020204" pitchFamily="34" charset="0"/>
                <a:ea typeface="#9Slide02 Noi dung dai" panose="020B0604020202020204" charset="0"/>
                <a:cs typeface="Arial" panose="020B0604020202020204" pitchFamily="34" charset="0"/>
              </a:rPr>
              <a:t>Using automatic lighting control system</a:t>
            </a:r>
            <a:endParaRPr lang="en-US" altLang="en-US" sz="4800" b="1"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292614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4" presetClass="entr" presetSubtype="16"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ox(in)">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Minimizing unnecessary lighting</a:t>
            </a:r>
            <a:endParaRPr lang="en-VN" dirty="0">
              <a:solidFill>
                <a:schemeClr val="accent1">
                  <a:lumMod val="50000"/>
                </a:schemeClr>
              </a:solidFill>
            </a:endParaRPr>
          </a:p>
        </p:txBody>
      </p:sp>
      <p:sp>
        <p:nvSpPr>
          <p:cNvPr id="4"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11123117"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buClrTx/>
              <a:buNone/>
            </a:pPr>
            <a:r>
              <a:rPr lang="en-US" altLang="en-US" sz="2000" b="1" dirty="0">
                <a:solidFill>
                  <a:srgbClr val="FF0000"/>
                </a:solidFill>
                <a:latin typeface="Arial" panose="020B0604020202020204" pitchFamily="34" charset="0"/>
                <a:ea typeface="#9Slide02 Noi dung dai" panose="020B0604020202020204" charset="0"/>
                <a:cs typeface="Arial" panose="020B0604020202020204" pitchFamily="34" charset="0"/>
              </a:rPr>
              <a:t>Research Case: Using Motion Sensors</a:t>
            </a:r>
          </a:p>
          <a:p>
            <a:pPr marL="342900" indent="-342900">
              <a:lnSpc>
                <a:spcPct val="100000"/>
              </a:lnSpc>
              <a:buClrTx/>
            </a:pPr>
            <a:r>
              <a:rPr lang="vi-VN" altLang="en-US" sz="2000" dirty="0" err="1">
                <a:latin typeface="Arial" panose="020B0604020202020204" pitchFamily="34" charset="0"/>
                <a:ea typeface="#9Slide02 Noi dung dai" panose="020B0604020202020204" charset="0"/>
                <a:cs typeface="Arial" panose="020B0604020202020204" pitchFamily="34" charset="0"/>
              </a:rPr>
              <a:t>Application</a:t>
            </a:r>
            <a:r>
              <a:rPr lang="vi-VN" altLang="en-US" sz="2000" dirty="0">
                <a:latin typeface="Arial" panose="020B0604020202020204" pitchFamily="34" charset="0"/>
                <a:ea typeface="#9Slide02 Noi dung dai" panose="020B0604020202020204" charset="0"/>
                <a:cs typeface="Arial" panose="020B0604020202020204" pitchFamily="34" charset="0"/>
              </a:rPr>
              <a:t> </a:t>
            </a:r>
            <a:r>
              <a:rPr lang="vi-VN" altLang="en-US" sz="2000" dirty="0" err="1">
                <a:latin typeface="Arial" panose="020B0604020202020204" pitchFamily="34" charset="0"/>
                <a:ea typeface="#9Slide02 Noi dung dai" panose="020B0604020202020204" charset="0"/>
                <a:cs typeface="Arial" panose="020B0604020202020204" pitchFamily="34" charset="0"/>
              </a:rPr>
              <a:t>Point</a:t>
            </a:r>
            <a:r>
              <a:rPr lang="vi-VN" altLang="en-US" sz="2000" dirty="0">
                <a:latin typeface="Arial" panose="020B0604020202020204" pitchFamily="34" charset="0"/>
                <a:ea typeface="#9Slide02 Noi dung dai" panose="020B0604020202020204" charset="0"/>
                <a:cs typeface="Arial" panose="020B0604020202020204" pitchFamily="34" charset="0"/>
              </a:rPr>
              <a:t>:</a:t>
            </a:r>
            <a:r>
              <a:rPr lang="en-US" altLang="en-US" sz="2000" dirty="0">
                <a:latin typeface="Arial" panose="020B0604020202020204" pitchFamily="34" charset="0"/>
                <a:ea typeface="#9Slide02 Noi dung dai" panose="020B0604020202020204" charset="0"/>
                <a:cs typeface="Arial" panose="020B0604020202020204" pitchFamily="34" charset="0"/>
              </a:rPr>
              <a:t> </a:t>
            </a:r>
          </a:p>
          <a:p>
            <a:pPr marL="1085850" lvl="1" indent="-342900">
              <a:buClrTx/>
              <a:buFont typeface="Wingdings" panose="05000000000000000000" pitchFamily="2" charset="2"/>
              <a:buChar char="Ø"/>
            </a:pPr>
            <a:r>
              <a:rPr lang="en-US" altLang="en-US" dirty="0">
                <a:latin typeface="Arial" panose="020B0604020202020204" pitchFamily="34" charset="0"/>
                <a:ea typeface="#9Slide02 Noi dung dai" panose="020B0604020202020204" charset="0"/>
                <a:cs typeface="Arial" panose="020B0604020202020204" pitchFamily="34" charset="0"/>
              </a:rPr>
              <a:t>Considered for controlling lighting in areas without people, such as restrooms, staircases, hallways, etc., where lighting may not be necessary.</a:t>
            </a:r>
            <a:endParaRPr lang="vi-VN" altLang="en-US"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buFont typeface="Wingdings" panose="05000000000000000000" pitchFamily="2" charset="2"/>
              <a:buChar char="Ø"/>
            </a:pPr>
            <a:r>
              <a:rPr lang="en-US" altLang="en-US" dirty="0">
                <a:latin typeface="Arial" panose="020B0604020202020204" pitchFamily="34" charset="0"/>
                <a:ea typeface="#9Slide02 Noi dung dai" panose="020B0604020202020204" charset="0"/>
                <a:cs typeface="Arial" panose="020B0604020202020204" pitchFamily="34" charset="0"/>
              </a:rPr>
              <a:t>Considered for turning on lighting devices even in unnecessary areas during daytime when natural light is sufficient.</a:t>
            </a:r>
            <a:endParaRPr lang="vi-VN" altLang="en-US" dirty="0">
              <a:latin typeface="Arial" panose="020B0604020202020204" pitchFamily="34" charset="0"/>
              <a:ea typeface="#9Slide02 Noi dung dai" panose="020B0604020202020204" charset="0"/>
              <a:cs typeface="Arial" panose="020B0604020202020204" pitchFamily="34" charset="0"/>
            </a:endParaRPr>
          </a:p>
          <a:p>
            <a:pPr marL="342900" indent="-342900">
              <a:lnSpc>
                <a:spcPct val="100000"/>
              </a:lnSpc>
              <a:buClrTx/>
            </a:pPr>
            <a:r>
              <a:rPr lang="vi-VN" altLang="en-US" sz="2000" dirty="0" err="1">
                <a:latin typeface="Arial" panose="020B0604020202020204" pitchFamily="34" charset="0"/>
                <a:ea typeface="#9Slide02 Noi dung dai" panose="020B0604020202020204" charset="0"/>
                <a:cs typeface="Arial" panose="020B0604020202020204" pitchFamily="34" charset="0"/>
              </a:rPr>
              <a:t>Analysis</a:t>
            </a:r>
            <a:r>
              <a:rPr lang="vi-VN" altLang="en-US" sz="2000" dirty="0">
                <a:latin typeface="Arial" panose="020B0604020202020204" pitchFamily="34" charset="0"/>
                <a:ea typeface="#9Slide02 Noi dung dai" panose="020B0604020202020204" charset="0"/>
                <a:cs typeface="Arial" panose="020B0604020202020204" pitchFamily="34" charset="0"/>
              </a:rPr>
              <a:t> </a:t>
            </a:r>
            <a:r>
              <a:rPr lang="vi-VN" altLang="en-US" sz="2000" dirty="0" err="1">
                <a:latin typeface="Arial" panose="020B0604020202020204" pitchFamily="34" charset="0"/>
                <a:ea typeface="#9Slide02 Noi dung dai" panose="020B0604020202020204" charset="0"/>
                <a:cs typeface="Arial" panose="020B0604020202020204" pitchFamily="34" charset="0"/>
              </a:rPr>
              <a:t>and</a:t>
            </a:r>
            <a:r>
              <a:rPr lang="vi-VN" altLang="en-US" sz="2000" dirty="0">
                <a:latin typeface="Arial" panose="020B0604020202020204" pitchFamily="34" charset="0"/>
                <a:ea typeface="#9Slide02 Noi dung dai" panose="020B0604020202020204" charset="0"/>
                <a:cs typeface="Arial" panose="020B0604020202020204" pitchFamily="34" charset="0"/>
              </a:rPr>
              <a:t> </a:t>
            </a:r>
            <a:r>
              <a:rPr lang="vi-VN" altLang="en-US" sz="2000" dirty="0" err="1">
                <a:latin typeface="Arial" panose="020B0604020202020204" pitchFamily="34" charset="0"/>
                <a:ea typeface="#9Slide02 Noi dung dai" panose="020B0604020202020204" charset="0"/>
                <a:cs typeface="Arial" panose="020B0604020202020204" pitchFamily="34" charset="0"/>
              </a:rPr>
              <a:t>Measurement</a:t>
            </a:r>
            <a:r>
              <a:rPr lang="vi-VN" altLang="en-US" sz="2000" dirty="0">
                <a:latin typeface="Arial" panose="020B0604020202020204" pitchFamily="34" charset="0"/>
                <a:ea typeface="#9Slide02 Noi dung dai" panose="020B0604020202020204" charset="0"/>
                <a:cs typeface="Arial" panose="020B0604020202020204" pitchFamily="34" charset="0"/>
              </a:rPr>
              <a:t> </a:t>
            </a:r>
            <a:r>
              <a:rPr lang="vi-VN" altLang="en-US" sz="2000" dirty="0" err="1">
                <a:latin typeface="Arial" panose="020B0604020202020204" pitchFamily="34" charset="0"/>
                <a:ea typeface="#9Slide02 Noi dung dai" panose="020B0604020202020204" charset="0"/>
                <a:cs typeface="Arial" panose="020B0604020202020204" pitchFamily="34" charset="0"/>
              </a:rPr>
              <a:t>Method</a:t>
            </a:r>
            <a:r>
              <a:rPr lang="vi-VN" altLang="en-US" sz="2000" dirty="0">
                <a:latin typeface="Arial" panose="020B0604020202020204" pitchFamily="34" charset="0"/>
                <a:ea typeface="#9Slide02 Noi dung dai" panose="020B0604020202020204" charset="0"/>
                <a:cs typeface="Arial" panose="020B0604020202020204" pitchFamily="34" charset="0"/>
              </a:rPr>
              <a:t>:</a:t>
            </a:r>
            <a:r>
              <a:rPr lang="en-US" altLang="en-US" sz="2000" dirty="0">
                <a:latin typeface="Arial" panose="020B0604020202020204" pitchFamily="34" charset="0"/>
                <a:ea typeface="#9Slide02 Noi dung dai" panose="020B0604020202020204" charset="0"/>
                <a:cs typeface="Arial" panose="020B0604020202020204" pitchFamily="34" charset="0"/>
              </a:rPr>
              <a:t> </a:t>
            </a:r>
          </a:p>
          <a:p>
            <a:pPr marL="1085850" lvl="1" indent="-342900">
              <a:buClrTx/>
              <a:buFont typeface="Wingdings" panose="05000000000000000000" pitchFamily="2" charset="2"/>
              <a:buChar char="Ø"/>
            </a:pPr>
            <a:r>
              <a:rPr lang="en-US" altLang="en-US" dirty="0">
                <a:latin typeface="Arial" panose="020B0604020202020204" pitchFamily="34" charset="0"/>
                <a:ea typeface="#9Slide02 Noi dung dai" panose="020B0604020202020204" charset="0"/>
                <a:cs typeface="Arial" panose="020B0604020202020204" pitchFamily="34" charset="0"/>
              </a:rPr>
              <a:t>Identify lighting fixtures or areas where lights are turned on unnecessarily when no one is present.</a:t>
            </a:r>
            <a:endParaRPr lang="vi-VN" altLang="en-US"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buFont typeface="Wingdings" panose="05000000000000000000" pitchFamily="2" charset="2"/>
              <a:buChar char="Ø"/>
            </a:pPr>
            <a:r>
              <a:rPr lang="en-US" altLang="en-US" dirty="0">
                <a:latin typeface="Arial" panose="020B0604020202020204" pitchFamily="34" charset="0"/>
                <a:ea typeface="#9Slide02 Noi dung dai" panose="020B0604020202020204" charset="0"/>
                <a:cs typeface="Arial" panose="020B0604020202020204" pitchFamily="34" charset="0"/>
              </a:rPr>
              <a:t>Identify lighting fixtures or areas that are turned on unnecessarily during the day due to natural light.</a:t>
            </a:r>
            <a:endParaRPr lang="vi-VN" altLang="en-US"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buFont typeface="Wingdings" panose="05000000000000000000" pitchFamily="2" charset="2"/>
              <a:buChar char="Ø"/>
            </a:pPr>
            <a:r>
              <a:rPr lang="en-US" altLang="en-US" dirty="0">
                <a:latin typeface="Arial" panose="020B0604020202020204" pitchFamily="34" charset="0"/>
                <a:ea typeface="#9Slide02 Noi dung dai" panose="020B0604020202020204" charset="0"/>
                <a:cs typeface="Arial" panose="020B0604020202020204" pitchFamily="34" charset="0"/>
              </a:rPr>
              <a:t>To calculate energy efficiency, determine the power consumption, the number of installations, lighting levels, and the unnecessary lighting duration of lighting fixtures in the applicable area.</a:t>
            </a:r>
            <a:endParaRPr lang="vi-VN" altLang="en-US" dirty="0">
              <a:latin typeface="Arial" panose="020B0604020202020204" pitchFamily="34" charset="0"/>
              <a:ea typeface="#9Slide02 Noi dung dai" panose="020B0604020202020204" charset="0"/>
              <a:cs typeface="Arial" panose="020B0604020202020204" pitchFamily="34" charset="0"/>
            </a:endParaRPr>
          </a:p>
          <a:p>
            <a:pPr marL="342900" indent="-342900">
              <a:lnSpc>
                <a:spcPct val="100000"/>
              </a:lnSpc>
              <a:buClrTx/>
            </a:pPr>
            <a:endParaRPr lang="en-US" altLang="en-US" sz="2000"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186545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6"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CONCEPT</a:t>
            </a:r>
          </a:p>
        </p:txBody>
      </p:sp>
      <p:sp>
        <p:nvSpPr>
          <p:cNvPr id="7" name="Rectangle 6"/>
          <p:cNvSpPr/>
          <p:nvPr/>
        </p:nvSpPr>
        <p:spPr>
          <a:xfrm>
            <a:off x="517339" y="1253279"/>
            <a:ext cx="11123117" cy="1323439"/>
          </a:xfrm>
          <a:prstGeom prst="rect">
            <a:avLst/>
          </a:prstGeom>
        </p:spPr>
        <p:txBody>
          <a:bodyPr wrap="square">
            <a:spAutoFit/>
          </a:bodyPr>
          <a:lstStyle/>
          <a:p>
            <a:pPr lvl="0" eaLnBrk="0" fontAlgn="base" hangingPunct="0">
              <a:spcBef>
                <a:spcPct val="0"/>
              </a:spcBef>
              <a:spcAft>
                <a:spcPct val="0"/>
              </a:spcAft>
            </a:pPr>
            <a:r>
              <a:rPr lang="en-US" altLang="en-US" sz="2000" b="1" dirty="0">
                <a:solidFill>
                  <a:srgbClr val="FF0000"/>
                </a:solidFill>
                <a:latin typeface="Arial" panose="020B0604020202020204" pitchFamily="34" charset="0"/>
              </a:rPr>
              <a:t>Luminous intensity </a:t>
            </a:r>
            <a:r>
              <a:rPr lang="en-US" altLang="en-US" sz="2000" dirty="0">
                <a:latin typeface="Arial" panose="020B0604020202020204" pitchFamily="34" charset="0"/>
              </a:rPr>
              <a:t>is the luminous flux emitted in a particular direction within a solid angle Ω. The unit of measure for luminous intensity is the candela (cd). Candela is the fundamental unit in lighting technology, from which all other units are derived. 1 candela indicates that a light source emits 1 lumen per </a:t>
            </a:r>
            <a:r>
              <a:rPr lang="en-US" altLang="en-US" sz="2000" dirty="0" err="1">
                <a:solidFill>
                  <a:srgbClr val="FF0000"/>
                </a:solidFill>
                <a:latin typeface="Arial" panose="020B0604020202020204" pitchFamily="34" charset="0"/>
              </a:rPr>
              <a:t>steradian</a:t>
            </a:r>
            <a:r>
              <a:rPr lang="en-US" altLang="en-US" sz="2000" dirty="0">
                <a:latin typeface="Arial" panose="020B0604020202020204" pitchFamily="34" charset="0"/>
              </a:rPr>
              <a:t> in a specific direction.</a:t>
            </a:r>
          </a:p>
        </p:txBody>
      </p:sp>
      <p:pic>
        <p:nvPicPr>
          <p:cNvPr id="8" name="Picture 7">
            <a:extLst>
              <a:ext uri="{FF2B5EF4-FFF2-40B4-BE49-F238E27FC236}">
                <a16:creationId xmlns:a16="http://schemas.microsoft.com/office/drawing/2014/main" id="{0A2E41AB-905E-192D-2447-D87A18CEB922}"/>
              </a:ext>
            </a:extLst>
          </p:cNvPr>
          <p:cNvPicPr/>
          <p:nvPr/>
        </p:nvPicPr>
        <p:blipFill>
          <a:blip r:embed="rId4"/>
          <a:srcRect/>
          <a:stretch>
            <a:fillRect/>
          </a:stretch>
        </p:blipFill>
        <p:spPr>
          <a:xfrm>
            <a:off x="6078897" y="2702776"/>
            <a:ext cx="4419600" cy="3028446"/>
          </a:xfrm>
          <a:prstGeom prst="rect">
            <a:avLst/>
          </a:prstGeom>
          <a:noFill/>
          <a:ln>
            <a:noFill/>
            <a:prstDash/>
          </a:ln>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18DEB71-22B8-C14C-0DF2-6883A1040BB4}"/>
                  </a:ext>
                </a:extLst>
              </p:cNvPr>
              <p:cNvSpPr txBox="1"/>
              <p:nvPr/>
            </p:nvSpPr>
            <p:spPr>
              <a:xfrm>
                <a:off x="1394969" y="3769152"/>
                <a:ext cx="3881028" cy="89569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tx1"/>
                          </a:solidFill>
                          <a:latin typeface="Cambria Math" panose="02040503050406030204" pitchFamily="18" charset="0"/>
                          <a:ea typeface="Cambria Math" panose="02040503050406030204" pitchFamily="18" charset="0"/>
                        </a:rPr>
                        <m:t>𝐼</m:t>
                      </m:r>
                      <m:r>
                        <a:rPr lang="en-US" sz="2800" b="0" i="1" smtClean="0">
                          <a:solidFill>
                            <a:schemeClr val="tx1"/>
                          </a:solidFill>
                          <a:latin typeface="Cambria Math" panose="02040503050406030204" pitchFamily="18" charset="0"/>
                          <a:ea typeface="Cambria Math" panose="02040503050406030204" pitchFamily="18" charset="0"/>
                        </a:rPr>
                        <m:t>=</m:t>
                      </m:r>
                      <m:f>
                        <m:fPr>
                          <m:ctrlPr>
                            <a:rPr lang="en-US" sz="2800" b="0" i="1" smtClean="0">
                              <a:solidFill>
                                <a:schemeClr val="tx1"/>
                              </a:solidFill>
                              <a:latin typeface="Cambria Math" panose="02040503050406030204" pitchFamily="18" charset="0"/>
                              <a:ea typeface="Cambria Math" panose="02040503050406030204" pitchFamily="18" charset="0"/>
                            </a:rPr>
                          </m:ctrlPr>
                        </m:fPr>
                        <m:num>
                          <m:r>
                            <a:rPr lang="en-US" sz="2800" b="0" i="1" smtClean="0">
                              <a:solidFill>
                                <a:schemeClr val="tx1"/>
                              </a:solidFill>
                              <a:latin typeface="Cambria Math" panose="02040503050406030204" pitchFamily="18" charset="0"/>
                              <a:ea typeface="Cambria Math" panose="02040503050406030204" pitchFamily="18" charset="0"/>
                            </a:rPr>
                            <m:t>𝐿</m:t>
                          </m:r>
                          <m:r>
                            <a:rPr lang="en-US" sz="2800" i="1">
                              <a:latin typeface="Cambria Math" panose="02040503050406030204" pitchFamily="18" charset="0"/>
                              <a:ea typeface="Cambria Math" panose="02040503050406030204" pitchFamily="18" charset="0"/>
                            </a:rPr>
                            <m:t>𝑢𝑚𝑖𝑛𝑜𝑢𝑠</m:t>
                          </m:r>
                          <m:r>
                            <a:rPr lang="en-US" sz="2800" i="1">
                              <a:latin typeface="Cambria Math" panose="02040503050406030204" pitchFamily="18" charset="0"/>
                              <a:ea typeface="Cambria Math" panose="02040503050406030204" pitchFamily="18" charset="0"/>
                            </a:rPr>
                            <m:t> </m:t>
                          </m:r>
                          <m:r>
                            <a:rPr lang="en-US" sz="2800" i="1">
                              <a:latin typeface="Cambria Math" panose="02040503050406030204" pitchFamily="18" charset="0"/>
                              <a:ea typeface="Cambria Math" panose="02040503050406030204" pitchFamily="18" charset="0"/>
                            </a:rPr>
                            <m:t>𝑓𝑙𝑢𝑥</m:t>
                          </m:r>
                        </m:num>
                        <m:den>
                          <m:r>
                            <a:rPr lang="en-US" sz="2800" b="0" i="1" smtClean="0">
                              <a:solidFill>
                                <a:schemeClr val="tx1"/>
                              </a:solidFill>
                              <a:latin typeface="Cambria Math" panose="02040503050406030204" pitchFamily="18" charset="0"/>
                              <a:ea typeface="Cambria Math" panose="02040503050406030204" pitchFamily="18" charset="0"/>
                            </a:rPr>
                            <m:t>𝑆</m:t>
                          </m:r>
                          <m:r>
                            <a:rPr lang="en-US" sz="2800" i="1">
                              <a:latin typeface="Cambria Math" panose="02040503050406030204" pitchFamily="18" charset="0"/>
                              <a:ea typeface="Cambria Math" panose="02040503050406030204" pitchFamily="18" charset="0"/>
                            </a:rPr>
                            <m:t>𝑜𝑙𝑖𝑑</m:t>
                          </m:r>
                          <m:r>
                            <a:rPr lang="en-US" sz="2800" i="1">
                              <a:latin typeface="Cambria Math" panose="02040503050406030204" pitchFamily="18" charset="0"/>
                              <a:ea typeface="Cambria Math" panose="02040503050406030204" pitchFamily="18" charset="0"/>
                            </a:rPr>
                            <m:t> </m:t>
                          </m:r>
                          <m:r>
                            <a:rPr lang="en-US" sz="2800" i="1">
                              <a:latin typeface="Cambria Math" panose="02040503050406030204" pitchFamily="18" charset="0"/>
                              <a:ea typeface="Cambria Math" panose="02040503050406030204" pitchFamily="18" charset="0"/>
                            </a:rPr>
                            <m:t>𝑎𝑛𝑔𝑙𝑒</m:t>
                          </m:r>
                        </m:den>
                      </m:f>
                      <m:r>
                        <a:rPr lang="en-US" sz="2800" b="0" i="1" smtClean="0">
                          <a:solidFill>
                            <a:schemeClr val="tx1"/>
                          </a:solidFill>
                          <a:latin typeface="Cambria Math" panose="02040503050406030204" pitchFamily="18" charset="0"/>
                          <a:ea typeface="Cambria Math" panose="02040503050406030204" pitchFamily="18" charset="0"/>
                        </a:rPr>
                        <m:t>(</m:t>
                      </m:r>
                      <m:r>
                        <a:rPr lang="en-US" sz="2800" b="0" i="1" smtClean="0">
                          <a:solidFill>
                            <a:schemeClr val="tx1"/>
                          </a:solidFill>
                          <a:latin typeface="Cambria Math" panose="02040503050406030204" pitchFamily="18" charset="0"/>
                          <a:ea typeface="Cambria Math" panose="02040503050406030204" pitchFamily="18" charset="0"/>
                        </a:rPr>
                        <m:t>𝑐𝑑</m:t>
                      </m:r>
                      <m:r>
                        <a:rPr lang="en-US" sz="2800" b="0" i="1" smtClean="0">
                          <a:solidFill>
                            <a:schemeClr val="tx1"/>
                          </a:solidFill>
                          <a:latin typeface="Cambria Math" panose="02040503050406030204" pitchFamily="18" charset="0"/>
                          <a:ea typeface="Cambria Math" panose="02040503050406030204" pitchFamily="18" charset="0"/>
                        </a:rPr>
                        <m:t>)</m:t>
                      </m:r>
                    </m:oMath>
                  </m:oMathPara>
                </a14:m>
                <a:endParaRPr lang="en-US" sz="2800" dirty="0">
                  <a:solidFill>
                    <a:schemeClr val="tx1"/>
                  </a:solidFill>
                </a:endParaRPr>
              </a:p>
            </p:txBody>
          </p:sp>
        </mc:Choice>
        <mc:Fallback xmlns="">
          <p:sp>
            <p:nvSpPr>
              <p:cNvPr id="9" name="TextBox 8">
                <a:extLst>
                  <a:ext uri="{FF2B5EF4-FFF2-40B4-BE49-F238E27FC236}">
                    <a16:creationId xmlns:a16="http://schemas.microsoft.com/office/drawing/2014/main" id="{218DEB71-22B8-C14C-0DF2-6883A1040BB4}"/>
                  </a:ext>
                </a:extLst>
              </p:cNvPr>
              <p:cNvSpPr txBox="1">
                <a:spLocks noRot="1" noChangeAspect="1" noMove="1" noResize="1" noEditPoints="1" noAdjustHandles="1" noChangeArrowheads="1" noChangeShapeType="1" noTextEdit="1"/>
              </p:cNvSpPr>
              <p:nvPr/>
            </p:nvSpPr>
            <p:spPr>
              <a:xfrm>
                <a:off x="1394969" y="3769152"/>
                <a:ext cx="3881028" cy="895694"/>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06918662"/>
      </p:ext>
    </p:extLst>
  </p:cSld>
  <p:clrMapOvr>
    <a:masterClrMapping/>
  </p:clrMapOvr>
  <p:extLst>
    <p:ext uri="{6950BFC3-D8DA-4A85-94F7-54DA5524770B}">
      <p188:commentRel xmlns:p188="http://schemas.microsoft.com/office/powerpoint/2018/8/main" r:id="rId3"/>
    </p:ext>
  </p:extLs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Minimizing unnecessary lighting</a:t>
            </a:r>
            <a:endParaRPr lang="en-VN" dirty="0">
              <a:solidFill>
                <a:schemeClr val="accent1">
                  <a:lumMod val="50000"/>
                </a:schemeClr>
              </a:solidFill>
            </a:endParaRPr>
          </a:p>
        </p:txBody>
      </p:sp>
      <p:sp>
        <p:nvSpPr>
          <p:cNvPr id="9"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11123117"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buClrTx/>
              <a:buNone/>
            </a:pPr>
            <a:r>
              <a:rPr lang="en-US" altLang="en-US" sz="2400" b="1" dirty="0">
                <a:solidFill>
                  <a:srgbClr val="FF0000"/>
                </a:solidFill>
                <a:latin typeface="Arial" panose="020B0604020202020204" pitchFamily="34" charset="0"/>
                <a:ea typeface="#9Slide02 Noi dung dai" panose="020B0604020202020204" charset="0"/>
                <a:cs typeface="Arial" panose="020B0604020202020204" pitchFamily="34" charset="0"/>
              </a:rPr>
              <a:t>Research Case: Using Motion Sensors</a:t>
            </a:r>
          </a:p>
          <a:p>
            <a:pPr marL="342900" indent="-342900">
              <a:lnSpc>
                <a:spcPct val="100000"/>
              </a:lnSpc>
              <a:buClrTx/>
            </a:pPr>
            <a:r>
              <a:rPr lang="vi-VN" altLang="en-US" sz="2400" dirty="0" err="1">
                <a:latin typeface="Arial" panose="020B0604020202020204" pitchFamily="34" charset="0"/>
                <a:ea typeface="#9Slide02 Noi dung dai" panose="020B0604020202020204" charset="0"/>
                <a:cs typeface="Arial" panose="020B0604020202020204" pitchFamily="34" charset="0"/>
              </a:rPr>
              <a:t>Energy</a:t>
            </a:r>
            <a:r>
              <a:rPr lang="vi-VN" altLang="en-US" sz="2400" dirty="0">
                <a:latin typeface="Arial" panose="020B0604020202020204" pitchFamily="34" charset="0"/>
                <a:ea typeface="#9Slide02 Noi dung dai" panose="020B0604020202020204" charset="0"/>
                <a:cs typeface="Arial" panose="020B0604020202020204" pitchFamily="34" charset="0"/>
              </a:rPr>
              <a:t> </a:t>
            </a:r>
            <a:r>
              <a:rPr lang="vi-VN" altLang="en-US" sz="2400" dirty="0" err="1">
                <a:latin typeface="Arial" panose="020B0604020202020204" pitchFamily="34" charset="0"/>
                <a:ea typeface="#9Slide02 Noi dung dai" panose="020B0604020202020204" charset="0"/>
                <a:cs typeface="Arial" panose="020B0604020202020204" pitchFamily="34" charset="0"/>
              </a:rPr>
              <a:t>Saving</a:t>
            </a:r>
            <a:r>
              <a:rPr lang="vi-VN" altLang="en-US" sz="2400" dirty="0">
                <a:latin typeface="Arial" panose="020B0604020202020204" pitchFamily="34" charset="0"/>
                <a:ea typeface="#9Slide02 Noi dung dai" panose="020B0604020202020204" charset="0"/>
                <a:cs typeface="Arial" panose="020B0604020202020204" pitchFamily="34" charset="0"/>
              </a:rPr>
              <a:t> </a:t>
            </a:r>
            <a:r>
              <a:rPr lang="vi-VN" altLang="en-US" sz="2400" dirty="0" err="1">
                <a:latin typeface="Arial" panose="020B0604020202020204" pitchFamily="34" charset="0"/>
                <a:ea typeface="#9Slide02 Noi dung dai" panose="020B0604020202020204" charset="0"/>
                <a:cs typeface="Arial" panose="020B0604020202020204" pitchFamily="34" charset="0"/>
              </a:rPr>
              <a:t>Efficiency</a:t>
            </a:r>
            <a:endParaRPr lang="vi-VN" altLang="en-US" sz="2400"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pPr>
            <a:r>
              <a:rPr lang="en-US" altLang="en-US" sz="1800" dirty="0">
                <a:latin typeface="Arial" panose="020B0604020202020204" pitchFamily="34" charset="0"/>
                <a:ea typeface="#9Slide02 Noi dung dai" panose="020B0604020202020204" charset="0"/>
                <a:cs typeface="Arial" panose="020B0604020202020204" pitchFamily="34" charset="0"/>
              </a:rPr>
              <a:t>Electricity savings = [Total electricity consumption (</a:t>
            </a:r>
            <a:r>
              <a:rPr lang="en-US" altLang="en-US" sz="1800" dirty="0" err="1">
                <a:latin typeface="Arial" panose="020B0604020202020204" pitchFamily="34" charset="0"/>
                <a:ea typeface="#9Slide02 Noi dung dai" panose="020B0604020202020204" charset="0"/>
                <a:cs typeface="Arial" panose="020B0604020202020204" pitchFamily="34" charset="0"/>
              </a:rPr>
              <a:t>Wh</a:t>
            </a:r>
            <a:r>
              <a:rPr lang="en-US" altLang="en-US" sz="1800" dirty="0">
                <a:latin typeface="Arial" panose="020B0604020202020204" pitchFamily="34" charset="0"/>
                <a:ea typeface="#9Slide02 Noi dung dai" panose="020B0604020202020204" charset="0"/>
                <a:cs typeface="Arial" panose="020B0604020202020204" pitchFamily="34" charset="0"/>
              </a:rPr>
              <a:t>) for lighting] x [Percentage of time that can be turned off by motion sensor detection during lighting time (%) / 100]</a:t>
            </a:r>
            <a:endParaRPr lang="en-US" altLang="en-US" sz="2400" dirty="0">
              <a:latin typeface="Arial" panose="020B0604020202020204" pitchFamily="34" charset="0"/>
              <a:ea typeface="#9Slide02 Noi dung dai" panose="020B0604020202020204" charset="0"/>
              <a:cs typeface="Arial" panose="020B0604020202020204" pitchFamily="34" charset="0"/>
            </a:endParaRPr>
          </a:p>
        </p:txBody>
      </p:sp>
      <p:pic>
        <p:nvPicPr>
          <p:cNvPr id="10" name="그림 29">
            <a:extLst>
              <a:ext uri="{FF2B5EF4-FFF2-40B4-BE49-F238E27FC236}">
                <a16:creationId xmlns:a16="http://schemas.microsoft.com/office/drawing/2014/main" id="{51E903EC-F39F-A9C4-BE43-80E1E991C5D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1042" y="3139757"/>
            <a:ext cx="2416175" cy="2389505"/>
          </a:xfrm>
          <a:prstGeom prst="rect">
            <a:avLst/>
          </a:prstGeom>
          <a:noFill/>
          <a:ln w="9525">
            <a:noFill/>
            <a:miter lim="800000"/>
            <a:headEnd/>
            <a:tailEnd/>
          </a:ln>
        </p:spPr>
      </p:pic>
      <p:sp>
        <p:nvSpPr>
          <p:cNvPr id="11" name="TextBox 10">
            <a:extLst>
              <a:ext uri="{FF2B5EF4-FFF2-40B4-BE49-F238E27FC236}">
                <a16:creationId xmlns:a16="http://schemas.microsoft.com/office/drawing/2014/main" id="{B42AB770-B8D1-0BBA-4CB4-ECF8E3F40A90}"/>
              </a:ext>
            </a:extLst>
          </p:cNvPr>
          <p:cNvSpPr txBox="1"/>
          <p:nvPr/>
        </p:nvSpPr>
        <p:spPr>
          <a:xfrm>
            <a:off x="3096408" y="5573493"/>
            <a:ext cx="2865096" cy="646331"/>
          </a:xfrm>
          <a:prstGeom prst="rect">
            <a:avLst/>
          </a:prstGeom>
          <a:noFill/>
        </p:spPr>
        <p:txBody>
          <a:bodyPr wrap="square">
            <a:spAutoFit/>
          </a:bodyPr>
          <a:lstStyle/>
          <a:p>
            <a:pPr algn="ctr"/>
            <a:r>
              <a:rPr lang="en-US" dirty="0">
                <a:latin typeface="Arial" panose="020B0604020202020204" pitchFamily="34" charset="0"/>
              </a:rPr>
              <a:t>Human presence sensor using infrared detection</a:t>
            </a:r>
          </a:p>
        </p:txBody>
      </p:sp>
      <p:sp>
        <p:nvSpPr>
          <p:cNvPr id="12" name="Rectangle 11" descr="오토온">
            <a:extLst>
              <a:ext uri="{FF2B5EF4-FFF2-40B4-BE49-F238E27FC236}">
                <a16:creationId xmlns:a16="http://schemas.microsoft.com/office/drawing/2014/main" id="{13FC1602-81FC-A107-6BC4-B51993951458}"/>
              </a:ext>
            </a:extLst>
          </p:cNvPr>
          <p:cNvSpPr>
            <a:spLocks noChangeArrowheads="1"/>
          </p:cNvSpPr>
          <p:nvPr/>
        </p:nvSpPr>
        <p:spPr bwMode="auto">
          <a:xfrm>
            <a:off x="6755494" y="3139756"/>
            <a:ext cx="2819400" cy="2439675"/>
          </a:xfrm>
          <a:prstGeom prst="rect">
            <a:avLst/>
          </a:prstGeom>
          <a:blipFill dpi="0" rotWithShape="1">
            <a:blip r:embed="rId4"/>
            <a:srcRect/>
            <a:stretch>
              <a:fillRect/>
            </a:stretch>
          </a:blipFill>
          <a:ln>
            <a:noFill/>
          </a:ln>
          <a:extLst>
            <a:ext uri="{91240B29-F687-4F45-9708-019B960494DF}">
              <a14:hiddenLine xmlns:a14="http://schemas.microsoft.com/office/drawing/2010/main" w="19050">
                <a:solidFill>
                  <a:srgbClr val="000000"/>
                </a:solidFill>
                <a:miter lim="800000"/>
                <a:headEnd/>
                <a:tailEnd/>
              </a14:hiddenLine>
            </a:ext>
          </a:extLst>
        </p:spPr>
        <p:txBody>
          <a:bodyPr rot="0" vert="horz" wrap="none" lIns="91440" tIns="45720" rIns="91440" bIns="45720" anchor="ctr" anchorCtr="0" upright="1">
            <a:noAutofit/>
          </a:bodyPr>
          <a:lstStyle/>
          <a:p>
            <a:endParaRPr lang="en-US" dirty="0">
              <a:latin typeface="Arial" panose="020B0604020202020204" pitchFamily="34" charset="0"/>
            </a:endParaRPr>
          </a:p>
        </p:txBody>
      </p:sp>
      <p:sp>
        <p:nvSpPr>
          <p:cNvPr id="13" name="TextBox 12">
            <a:extLst>
              <a:ext uri="{FF2B5EF4-FFF2-40B4-BE49-F238E27FC236}">
                <a16:creationId xmlns:a16="http://schemas.microsoft.com/office/drawing/2014/main" id="{E9F98F78-83F7-C665-954F-9804BA2622BC}"/>
              </a:ext>
            </a:extLst>
          </p:cNvPr>
          <p:cNvSpPr txBox="1"/>
          <p:nvPr/>
        </p:nvSpPr>
        <p:spPr>
          <a:xfrm>
            <a:off x="6516009" y="5606150"/>
            <a:ext cx="3102428" cy="646331"/>
          </a:xfrm>
          <a:prstGeom prst="rect">
            <a:avLst/>
          </a:prstGeom>
          <a:noFill/>
        </p:spPr>
        <p:txBody>
          <a:bodyPr wrap="square">
            <a:spAutoFit/>
          </a:bodyPr>
          <a:lstStyle/>
          <a:p>
            <a:pPr algn="ctr"/>
            <a:r>
              <a:rPr lang="en-US" dirty="0">
                <a:latin typeface="Arial" panose="020B0604020202020204" pitchFamily="34" charset="0"/>
              </a:rPr>
              <a:t>Principle and RF body detection sensor</a:t>
            </a:r>
          </a:p>
        </p:txBody>
      </p:sp>
    </p:spTree>
    <p:extLst>
      <p:ext uri="{BB962C8B-B14F-4D97-AF65-F5344CB8AC3E}">
        <p14:creationId xmlns:p14="http://schemas.microsoft.com/office/powerpoint/2010/main" val="356615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Minimizing unnecessary lighting</a:t>
            </a:r>
            <a:endParaRPr lang="en-VN" dirty="0">
              <a:solidFill>
                <a:schemeClr val="accent1">
                  <a:lumMod val="50000"/>
                </a:schemeClr>
              </a:solidFill>
            </a:endParaRPr>
          </a:p>
        </p:txBody>
      </p:sp>
      <p:sp>
        <p:nvSpPr>
          <p:cNvPr id="4"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11123118"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buClrTx/>
              <a:buNone/>
            </a:pPr>
            <a:r>
              <a:rPr lang="en-US" altLang="en-US" sz="2400" b="1" dirty="0">
                <a:solidFill>
                  <a:srgbClr val="FF0000"/>
                </a:solidFill>
                <a:latin typeface="Arial" panose="020B0604020202020204" pitchFamily="34" charset="0"/>
                <a:ea typeface="#9Slide02 Noi dung dai" panose="020B0604020202020204" charset="0"/>
                <a:cs typeface="Arial" panose="020B0604020202020204" pitchFamily="34" charset="0"/>
              </a:rPr>
              <a:t>Research Case: Using Motion Sensors</a:t>
            </a:r>
          </a:p>
          <a:p>
            <a:pPr marL="342900" indent="-342900">
              <a:lnSpc>
                <a:spcPct val="100000"/>
              </a:lnSpc>
              <a:buClrTx/>
            </a:pPr>
            <a:r>
              <a:rPr lang="vi-VN" altLang="en-US" sz="2400" dirty="0" err="1">
                <a:latin typeface="Arial" panose="020B0604020202020204" pitchFamily="34" charset="0"/>
                <a:ea typeface="#9Slide02 Noi dung dai" panose="020B0604020202020204" charset="0"/>
                <a:cs typeface="Arial" panose="020B0604020202020204" pitchFamily="34" charset="0"/>
              </a:rPr>
              <a:t>Preventive</a:t>
            </a:r>
            <a:r>
              <a:rPr lang="vi-VN" altLang="en-US" sz="2400" dirty="0">
                <a:latin typeface="Arial" panose="020B0604020202020204" pitchFamily="34" charset="0"/>
                <a:ea typeface="#9Slide02 Noi dung dai" panose="020B0604020202020204" charset="0"/>
                <a:cs typeface="Arial" panose="020B0604020202020204" pitchFamily="34" charset="0"/>
              </a:rPr>
              <a:t> </a:t>
            </a:r>
            <a:r>
              <a:rPr lang="vi-VN" altLang="en-US" sz="2400" dirty="0" err="1">
                <a:latin typeface="Arial" panose="020B0604020202020204" pitchFamily="34" charset="0"/>
                <a:ea typeface="#9Slide02 Noi dung dai" panose="020B0604020202020204" charset="0"/>
                <a:cs typeface="Arial" panose="020B0604020202020204" pitchFamily="34" charset="0"/>
              </a:rPr>
              <a:t>Measures</a:t>
            </a:r>
            <a:r>
              <a:rPr lang="vi-VN" altLang="en-US" sz="2400" dirty="0">
                <a:latin typeface="Arial" panose="020B0604020202020204" pitchFamily="34" charset="0"/>
                <a:ea typeface="#9Slide02 Noi dung dai" panose="020B0604020202020204" charset="0"/>
                <a:cs typeface="Arial" panose="020B0604020202020204" pitchFamily="34" charset="0"/>
              </a:rPr>
              <a:t> </a:t>
            </a:r>
            <a:r>
              <a:rPr lang="vi-VN" altLang="en-US" sz="2400" dirty="0" err="1">
                <a:latin typeface="Arial" panose="020B0604020202020204" pitchFamily="34" charset="0"/>
                <a:ea typeface="#9Slide02 Noi dung dai" panose="020B0604020202020204" charset="0"/>
                <a:cs typeface="Arial" panose="020B0604020202020204" pitchFamily="34" charset="0"/>
              </a:rPr>
              <a:t>for</a:t>
            </a:r>
            <a:r>
              <a:rPr lang="vi-VN" altLang="en-US" sz="2400" dirty="0">
                <a:latin typeface="Arial" panose="020B0604020202020204" pitchFamily="34" charset="0"/>
                <a:ea typeface="#9Slide02 Noi dung dai" panose="020B0604020202020204" charset="0"/>
                <a:cs typeface="Arial" panose="020B0604020202020204" pitchFamily="34" charset="0"/>
              </a:rPr>
              <a:t> </a:t>
            </a:r>
            <a:r>
              <a:rPr lang="vi-VN" altLang="en-US" sz="2400" dirty="0" err="1">
                <a:latin typeface="Arial" panose="020B0604020202020204" pitchFamily="34" charset="0"/>
                <a:ea typeface="#9Slide02 Noi dung dai" panose="020B0604020202020204" charset="0"/>
                <a:cs typeface="Arial" panose="020B0604020202020204" pitchFamily="34" charset="0"/>
              </a:rPr>
              <a:t>Improvement</a:t>
            </a:r>
            <a:r>
              <a:rPr lang="vi-VN" altLang="en-US" sz="2400" dirty="0">
                <a:latin typeface="Arial" panose="020B0604020202020204" pitchFamily="34" charset="0"/>
                <a:ea typeface="#9Slide02 Noi dung dai" panose="020B0604020202020204" charset="0"/>
                <a:cs typeface="Arial" panose="020B0604020202020204" pitchFamily="34" charset="0"/>
              </a:rPr>
              <a:t>:</a:t>
            </a:r>
            <a:endParaRPr lang="en-US" altLang="en-US" sz="2400"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buFont typeface="Wingdings" panose="05000000000000000000" pitchFamily="2" charset="2"/>
              <a:buChar char="Ø"/>
            </a:pPr>
            <a:r>
              <a:rPr lang="en-US" altLang="en-US" sz="2400" dirty="0">
                <a:latin typeface="Arial" panose="020B0604020202020204" pitchFamily="34" charset="0"/>
                <a:ea typeface="#9Slide02 Noi dung dai" panose="020B0604020202020204" charset="0"/>
                <a:cs typeface="Arial" panose="020B0604020202020204" pitchFamily="34" charset="0"/>
              </a:rPr>
              <a:t>In areas with high foot traffic, such as restrooms, frequent switching on and off of lighting fixtures due to multiple users can potentially shorten the lifespan of the lighting equipment, so this aspect needs careful consideration.</a:t>
            </a:r>
            <a:endParaRPr lang="vi-VN" altLang="en-US" sz="2400"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buFont typeface="Wingdings" panose="05000000000000000000" pitchFamily="2" charset="2"/>
              <a:buChar char="Ø"/>
            </a:pPr>
            <a:r>
              <a:rPr lang="en-US" altLang="en-US" sz="2400" dirty="0">
                <a:latin typeface="Arial" panose="020B0604020202020204" pitchFamily="34" charset="0"/>
                <a:ea typeface="#9Slide02 Noi dung dai" panose="020B0604020202020204" charset="0"/>
                <a:cs typeface="Arial" panose="020B0604020202020204" pitchFamily="34" charset="0"/>
              </a:rPr>
              <a:t>Body motion sensors must be configured to control multiple lighting fixtures.</a:t>
            </a:r>
            <a:endParaRPr lang="vi-VN" altLang="en-US" sz="2400" dirty="0">
              <a:latin typeface="Arial" panose="020B0604020202020204" pitchFamily="34" charset="0"/>
              <a:ea typeface="#9Slide02 Noi dung dai" panose="020B0604020202020204" charset="0"/>
              <a:cs typeface="Arial" panose="020B0604020202020204" pitchFamily="34" charset="0"/>
            </a:endParaRPr>
          </a:p>
          <a:p>
            <a:pPr marL="342900" indent="-342900">
              <a:lnSpc>
                <a:spcPct val="100000"/>
              </a:lnSpc>
              <a:buClrTx/>
            </a:pPr>
            <a:endParaRPr lang="en-US" altLang="en-US" sz="2400"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409483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Minimizing unnecessary lighting</a:t>
            </a:r>
            <a:endParaRPr lang="en-VN" dirty="0">
              <a:solidFill>
                <a:schemeClr val="accent1">
                  <a:lumMod val="50000"/>
                </a:schemeClr>
              </a:solidFill>
            </a:endParaRPr>
          </a:p>
        </p:txBody>
      </p:sp>
      <p:pic>
        <p:nvPicPr>
          <p:cNvPr id="4" name="Picture 2">
            <a:extLst>
              <a:ext uri="{FF2B5EF4-FFF2-40B4-BE49-F238E27FC236}">
                <a16:creationId xmlns:a16="http://schemas.microsoft.com/office/drawing/2014/main" id="{E74FA588-FF89-52CB-08D8-835ED6D218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295400"/>
            <a:ext cx="8440738"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36">
            <a:extLst>
              <a:ext uri="{FF2B5EF4-FFF2-40B4-BE49-F238E27FC236}">
                <a16:creationId xmlns:a16="http://schemas.microsoft.com/office/drawing/2014/main" id="{5254F681-4E14-CC54-5B9B-84D0D169DBE4}"/>
              </a:ext>
            </a:extLst>
          </p:cNvPr>
          <p:cNvSpPr>
            <a:spLocks noChangeArrowheads="1"/>
          </p:cNvSpPr>
          <p:nvPr/>
        </p:nvSpPr>
        <p:spPr bwMode="gray">
          <a:xfrm>
            <a:off x="2106973" y="5029200"/>
            <a:ext cx="7943850" cy="1214438"/>
          </a:xfrm>
          <a:prstGeom prst="rightArrow">
            <a:avLst>
              <a:gd name="adj1" fmla="val 61074"/>
              <a:gd name="adj2" fmla="val 62648"/>
            </a:avLst>
          </a:prstGeom>
          <a:gradFill rotWithShape="1">
            <a:gsLst>
              <a:gs pos="0">
                <a:schemeClr val="bg2">
                  <a:gamma/>
                  <a:shade val="46275"/>
                  <a:invGamma/>
                  <a:alpha val="12000"/>
                </a:schemeClr>
              </a:gs>
              <a:gs pos="100000">
                <a:schemeClr val="bg2"/>
              </a:gs>
            </a:gsLst>
            <a:lin ang="0" scaled="1"/>
          </a:gradFill>
          <a:ln w="9525">
            <a:noFill/>
            <a:miter lim="800000"/>
            <a:headEnd/>
            <a:tailEnd/>
          </a:ln>
          <a:effectLst/>
        </p:spPr>
        <p:txBody>
          <a:bodyPr wrap="none" anchor="ctr"/>
          <a:lstStyle/>
          <a:p>
            <a:pPr>
              <a:spcBef>
                <a:spcPct val="0"/>
              </a:spcBef>
            </a:pPr>
            <a:r>
              <a:rPr lang="en-US" altLang="en-US" dirty="0">
                <a:latin typeface="Arial" panose="020B0604020202020204" pitchFamily="34" charset="0"/>
              </a:rPr>
              <a:t>Automatically turning off lights when sufficient light levels are reached</a:t>
            </a:r>
          </a:p>
        </p:txBody>
      </p:sp>
    </p:spTree>
    <p:extLst>
      <p:ext uri="{BB962C8B-B14F-4D97-AF65-F5344CB8AC3E}">
        <p14:creationId xmlns:p14="http://schemas.microsoft.com/office/powerpoint/2010/main" val="330462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Using Electronic Ballasts</a:t>
            </a:r>
            <a:endParaRPr lang="en-VN" dirty="0">
              <a:solidFill>
                <a:schemeClr val="accent1">
                  <a:lumMod val="50000"/>
                </a:schemeClr>
              </a:solidFill>
            </a:endParaRPr>
          </a:p>
        </p:txBody>
      </p:sp>
      <p:sp>
        <p:nvSpPr>
          <p:cNvPr id="4" name="Content Placeholder 2">
            <a:extLst>
              <a:ext uri="{FF2B5EF4-FFF2-40B4-BE49-F238E27FC236}">
                <a16:creationId xmlns:a16="http://schemas.microsoft.com/office/drawing/2014/main" id="{0DAC270C-3097-0F51-F708-7CAF7DEBAFE4}"/>
              </a:ext>
            </a:extLst>
          </p:cNvPr>
          <p:cNvSpPr txBox="1">
            <a:spLocks/>
          </p:cNvSpPr>
          <p:nvPr/>
        </p:nvSpPr>
        <p:spPr>
          <a:xfrm>
            <a:off x="517339" y="1249836"/>
            <a:ext cx="11123117" cy="2109787"/>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altLang="en-US" sz="2400" kern="0" dirty="0">
                <a:solidFill>
                  <a:schemeClr val="tx1"/>
                </a:solidFill>
              </a:rPr>
              <a:t>Electronic ballasts are commonly used to provide a higher voltage to start fluorescent tubes and then limit the current during operation. The losses in electronic ballasts for fluorescent tubes are around 2-3 W, compared to 10-15 W when using standard magnetic ballasts.</a:t>
            </a:r>
            <a:endParaRPr lang="fr-FR" altLang="en-US" sz="2400" b="1" kern="0" dirty="0">
              <a:solidFill>
                <a:schemeClr val="tx1"/>
              </a:solidFill>
              <a:sym typeface="Symbol" panose="05050102010706020507" pitchFamily="18" charset="2"/>
            </a:endParaRPr>
          </a:p>
        </p:txBody>
      </p:sp>
      <p:graphicFrame>
        <p:nvGraphicFramePr>
          <p:cNvPr id="5" name="Table 4">
            <a:extLst>
              <a:ext uri="{FF2B5EF4-FFF2-40B4-BE49-F238E27FC236}">
                <a16:creationId xmlns:a16="http://schemas.microsoft.com/office/drawing/2014/main" id="{54615D4A-EC48-58FB-CDC6-9478D0023716}"/>
              </a:ext>
            </a:extLst>
          </p:cNvPr>
          <p:cNvGraphicFramePr>
            <a:graphicFrameLocks noGrp="1"/>
          </p:cNvGraphicFramePr>
          <p:nvPr>
            <p:extLst>
              <p:ext uri="{D42A27DB-BD31-4B8C-83A1-F6EECF244321}">
                <p14:modId xmlns:p14="http://schemas.microsoft.com/office/powerpoint/2010/main" val="1265093140"/>
              </p:ext>
            </p:extLst>
          </p:nvPr>
        </p:nvGraphicFramePr>
        <p:xfrm>
          <a:off x="517339" y="2950191"/>
          <a:ext cx="10816398" cy="1863600"/>
        </p:xfrm>
        <a:graphic>
          <a:graphicData uri="http://schemas.openxmlformats.org/drawingml/2006/table">
            <a:tbl>
              <a:tblPr>
                <a:tableStyleId>{D27102A9-8310-4765-A935-A1911B00CA55}</a:tableStyleId>
              </a:tblPr>
              <a:tblGrid>
                <a:gridCol w="4777992">
                  <a:extLst>
                    <a:ext uri="{9D8B030D-6E8A-4147-A177-3AD203B41FA5}">
                      <a16:colId xmlns:a16="http://schemas.microsoft.com/office/drawing/2014/main" val="3766054018"/>
                    </a:ext>
                  </a:extLst>
                </a:gridCol>
                <a:gridCol w="2194056">
                  <a:extLst>
                    <a:ext uri="{9D8B030D-6E8A-4147-A177-3AD203B41FA5}">
                      <a16:colId xmlns:a16="http://schemas.microsoft.com/office/drawing/2014/main" val="71653469"/>
                    </a:ext>
                  </a:extLst>
                </a:gridCol>
                <a:gridCol w="2374711">
                  <a:extLst>
                    <a:ext uri="{9D8B030D-6E8A-4147-A177-3AD203B41FA5}">
                      <a16:colId xmlns:a16="http://schemas.microsoft.com/office/drawing/2014/main" val="1827024685"/>
                    </a:ext>
                  </a:extLst>
                </a:gridCol>
                <a:gridCol w="1469639">
                  <a:extLst>
                    <a:ext uri="{9D8B030D-6E8A-4147-A177-3AD203B41FA5}">
                      <a16:colId xmlns:a16="http://schemas.microsoft.com/office/drawing/2014/main" val="3471472646"/>
                    </a:ext>
                  </a:extLst>
                </a:gridCol>
              </a:tblGrid>
              <a:tr h="338455">
                <a:tc rowSpan="2">
                  <a:txBody>
                    <a:bodyPr/>
                    <a:lstStyle/>
                    <a:p>
                      <a:pPr marL="36195" marR="0" indent="0" algn="ctr">
                        <a:lnSpc>
                          <a:spcPct val="120000"/>
                        </a:lnSpc>
                        <a:spcBef>
                          <a:spcPts val="480"/>
                        </a:spcBef>
                        <a:spcAft>
                          <a:spcPts val="480"/>
                        </a:spcAft>
                      </a:pPr>
                      <a:r>
                        <a:rPr lang="en-US" sz="2200" spc="-5" dirty="0">
                          <a:effectLst/>
                          <a:latin typeface="Arial" panose="020B0604020202020204" pitchFamily="34" charset="0"/>
                        </a:rPr>
                        <a:t>Type</a:t>
                      </a:r>
                      <a:endParaRPr lang="en-US" sz="2200"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36195" marR="0" indent="0" algn="ctr">
                        <a:lnSpc>
                          <a:spcPct val="120000"/>
                        </a:lnSpc>
                        <a:spcBef>
                          <a:spcPts val="480"/>
                        </a:spcBef>
                        <a:spcAft>
                          <a:spcPts val="480"/>
                        </a:spcAft>
                      </a:pPr>
                      <a:r>
                        <a:rPr lang="en-US" sz="2200" spc="-40" dirty="0">
                          <a:effectLst/>
                          <a:latin typeface="Arial" panose="020B0604020202020204" pitchFamily="34" charset="0"/>
                        </a:rPr>
                        <a:t>Power consumption of the bulbs:</a:t>
                      </a:r>
                      <a:endParaRPr lang="en-US" sz="2200"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rowSpan="2">
                  <a:txBody>
                    <a:bodyPr/>
                    <a:lstStyle/>
                    <a:p>
                      <a:pPr marL="36195" marR="0" indent="0" algn="ctr">
                        <a:lnSpc>
                          <a:spcPct val="120000"/>
                        </a:lnSpc>
                        <a:spcBef>
                          <a:spcPts val="480"/>
                        </a:spcBef>
                        <a:spcAft>
                          <a:spcPts val="480"/>
                        </a:spcAft>
                      </a:pPr>
                      <a:r>
                        <a:rPr lang="en-US" sz="2200" spc="-5" dirty="0">
                          <a:effectLst/>
                          <a:latin typeface="Arial" panose="020B0604020202020204" pitchFamily="34" charset="0"/>
                        </a:rPr>
                        <a:t>Power saving</a:t>
                      </a:r>
                      <a:r>
                        <a:rPr lang="vi-VN" sz="2200" spc="5" dirty="0">
                          <a:effectLst/>
                          <a:latin typeface="Arial" panose="020B0604020202020204" pitchFamily="34" charset="0"/>
                        </a:rPr>
                        <a:t>(</a:t>
                      </a:r>
                      <a:r>
                        <a:rPr lang="vi-VN" sz="2200" dirty="0">
                          <a:effectLst/>
                          <a:latin typeface="Arial" panose="020B0604020202020204" pitchFamily="34" charset="0"/>
                        </a:rPr>
                        <a:t>W)</a:t>
                      </a:r>
                      <a:endParaRPr lang="en-US" sz="2200"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3649611"/>
                  </a:ext>
                </a:extLst>
              </a:tr>
              <a:tr h="451485">
                <a:tc vMerge="1">
                  <a:txBody>
                    <a:bodyPr/>
                    <a:lstStyle/>
                    <a:p>
                      <a:endParaRPr lang="en-US"/>
                    </a:p>
                  </a:txBody>
                  <a:tcPr/>
                </a:tc>
                <a:tc>
                  <a:txBody>
                    <a:bodyPr/>
                    <a:lstStyle/>
                    <a:p>
                      <a:pPr marL="36195" marR="0" indent="0" algn="ctr">
                        <a:lnSpc>
                          <a:spcPct val="120000"/>
                        </a:lnSpc>
                        <a:spcBef>
                          <a:spcPts val="480"/>
                        </a:spcBef>
                        <a:spcAft>
                          <a:spcPts val="480"/>
                        </a:spcAft>
                      </a:pPr>
                      <a:r>
                        <a:rPr lang="vi-VN" sz="2200" spc="-40" dirty="0" err="1">
                          <a:effectLst/>
                          <a:latin typeface="Arial" panose="020B0604020202020204" pitchFamily="34" charset="0"/>
                        </a:rPr>
                        <a:t>Magnetic</a:t>
                      </a:r>
                      <a:r>
                        <a:rPr lang="vi-VN" sz="2200" spc="-40" dirty="0">
                          <a:effectLst/>
                          <a:latin typeface="Arial" panose="020B0604020202020204" pitchFamily="34" charset="0"/>
                        </a:rPr>
                        <a:t> </a:t>
                      </a:r>
                      <a:r>
                        <a:rPr lang="vi-VN" sz="2200" spc="-40" dirty="0" err="1">
                          <a:effectLst/>
                          <a:latin typeface="Arial" panose="020B0604020202020204" pitchFamily="34" charset="0"/>
                        </a:rPr>
                        <a:t>ballast</a:t>
                      </a:r>
                      <a:r>
                        <a:rPr lang="vi-VN" sz="2200" spc="-40" dirty="0">
                          <a:effectLst/>
                          <a:latin typeface="Arial" panose="020B0604020202020204" pitchFamily="34" charset="0"/>
                        </a:rPr>
                        <a:t> (W)</a:t>
                      </a:r>
                      <a:endParaRPr lang="en-US" sz="2200"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spc="-5" dirty="0" err="1">
                          <a:effectLst/>
                          <a:latin typeface="Arial" panose="020B0604020202020204" pitchFamily="34" charset="0"/>
                        </a:rPr>
                        <a:t>Electronic</a:t>
                      </a:r>
                      <a:r>
                        <a:rPr lang="vi-VN" sz="2200" spc="-5" dirty="0">
                          <a:effectLst/>
                          <a:latin typeface="Arial" panose="020B0604020202020204" pitchFamily="34" charset="0"/>
                        </a:rPr>
                        <a:t> </a:t>
                      </a:r>
                      <a:r>
                        <a:rPr lang="vi-VN" sz="2200" spc="-5" dirty="0" err="1">
                          <a:effectLst/>
                          <a:latin typeface="Arial" panose="020B0604020202020204" pitchFamily="34" charset="0"/>
                        </a:rPr>
                        <a:t>ballast</a:t>
                      </a:r>
                      <a:r>
                        <a:rPr lang="vi-VN" sz="2200" spc="-5" dirty="0">
                          <a:effectLst/>
                          <a:latin typeface="Arial" panose="020B0604020202020204" pitchFamily="34" charset="0"/>
                        </a:rPr>
                        <a:t> (W)</a:t>
                      </a:r>
                      <a:endParaRPr lang="en-US" sz="2200"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900867180"/>
                  </a:ext>
                </a:extLst>
              </a:tr>
              <a:tr h="259080">
                <a:tc>
                  <a:txBody>
                    <a:bodyPr/>
                    <a:lstStyle/>
                    <a:p>
                      <a:pPr marL="36195" marR="0" indent="0" algn="just">
                        <a:lnSpc>
                          <a:spcPct val="120000"/>
                        </a:lnSpc>
                        <a:spcBef>
                          <a:spcPts val="480"/>
                        </a:spcBef>
                        <a:spcAft>
                          <a:spcPts val="480"/>
                        </a:spcAft>
                      </a:pPr>
                      <a:r>
                        <a:rPr lang="vi-VN" sz="2200" spc="-5" dirty="0" err="1">
                          <a:effectLst/>
                          <a:latin typeface="Arial" panose="020B0604020202020204" pitchFamily="34" charset="0"/>
                        </a:rPr>
                        <a:t>Fluorescent</a:t>
                      </a:r>
                      <a:r>
                        <a:rPr lang="vi-VN" sz="2200" spc="-5" dirty="0">
                          <a:effectLst/>
                          <a:latin typeface="Arial" panose="020B0604020202020204" pitchFamily="34" charset="0"/>
                        </a:rPr>
                        <a:t> </a:t>
                      </a:r>
                      <a:r>
                        <a:rPr lang="vi-VN" sz="2200" spc="-5" dirty="0" err="1">
                          <a:effectLst/>
                          <a:latin typeface="Arial" panose="020B0604020202020204" pitchFamily="34" charset="0"/>
                        </a:rPr>
                        <a:t>tube</a:t>
                      </a:r>
                      <a:r>
                        <a:rPr lang="vi-VN" sz="2200" spc="-5" dirty="0">
                          <a:effectLst/>
                          <a:latin typeface="Arial" panose="020B0604020202020204" pitchFamily="34" charset="0"/>
                        </a:rPr>
                        <a:t> 36W</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45</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38</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7</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0002474"/>
                  </a:ext>
                </a:extLst>
              </a:tr>
              <a:tr h="259080">
                <a:tc>
                  <a:txBody>
                    <a:bodyPr/>
                    <a:lstStyle/>
                    <a:p>
                      <a:pPr marL="36195" marR="0" indent="0" algn="l">
                        <a:lnSpc>
                          <a:spcPct val="120000"/>
                        </a:lnSpc>
                        <a:spcBef>
                          <a:spcPts val="480"/>
                        </a:spcBef>
                        <a:spcAft>
                          <a:spcPts val="480"/>
                        </a:spcAft>
                      </a:pPr>
                      <a:r>
                        <a:rPr lang="vi-VN" sz="2200" spc="-5" dirty="0" err="1">
                          <a:effectLst/>
                          <a:latin typeface="Arial" panose="020B0604020202020204" pitchFamily="34" charset="0"/>
                        </a:rPr>
                        <a:t>High-pressure</a:t>
                      </a:r>
                      <a:r>
                        <a:rPr lang="vi-VN" sz="2200" spc="-5" dirty="0">
                          <a:effectLst/>
                          <a:latin typeface="Arial" panose="020B0604020202020204" pitchFamily="34" charset="0"/>
                        </a:rPr>
                        <a:t> </a:t>
                      </a:r>
                      <a:r>
                        <a:rPr lang="vi-VN" sz="2200" spc="-5" dirty="0" err="1">
                          <a:effectLst/>
                          <a:latin typeface="Arial" panose="020B0604020202020204" pitchFamily="34" charset="0"/>
                        </a:rPr>
                        <a:t>Sodium</a:t>
                      </a:r>
                      <a:r>
                        <a:rPr lang="vi-VN" sz="2200" spc="-5" dirty="0">
                          <a:effectLst/>
                          <a:latin typeface="Arial" panose="020B0604020202020204" pitchFamily="34" charset="0"/>
                        </a:rPr>
                        <a:t> </a:t>
                      </a:r>
                      <a:r>
                        <a:rPr lang="vi-VN" sz="2200" spc="-5" dirty="0" err="1">
                          <a:effectLst/>
                          <a:latin typeface="Arial" panose="020B0604020202020204" pitchFamily="34" charset="0"/>
                        </a:rPr>
                        <a:t>lamp</a:t>
                      </a:r>
                      <a:r>
                        <a:rPr lang="vi-VN" sz="2200" spc="-5" dirty="0">
                          <a:effectLst/>
                          <a:latin typeface="Arial" panose="020B0604020202020204" pitchFamily="34" charset="0"/>
                        </a:rPr>
                        <a:t> 70W</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81</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75</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0" indent="0" algn="ctr">
                        <a:lnSpc>
                          <a:spcPct val="120000"/>
                        </a:lnSpc>
                        <a:spcBef>
                          <a:spcPts val="480"/>
                        </a:spcBef>
                        <a:spcAft>
                          <a:spcPts val="480"/>
                        </a:spcAft>
                      </a:pPr>
                      <a:r>
                        <a:rPr lang="vi-VN" sz="2200" dirty="0">
                          <a:effectLst/>
                          <a:latin typeface="Arial" panose="020B0604020202020204" pitchFamily="34" charset="0"/>
                        </a:rPr>
                        <a:t>6</a:t>
                      </a:r>
                      <a:endParaRPr lang="en-US" sz="22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50283516"/>
                  </a:ext>
                </a:extLst>
              </a:tr>
            </a:tbl>
          </a:graphicData>
        </a:graphic>
      </p:graphicFrame>
    </p:spTree>
    <p:extLst>
      <p:ext uri="{BB962C8B-B14F-4D97-AF65-F5344CB8AC3E}">
        <p14:creationId xmlns:p14="http://schemas.microsoft.com/office/powerpoint/2010/main" val="9124997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AREA-SPECIFIC LIGHTING</a:t>
            </a:r>
          </a:p>
        </p:txBody>
      </p:sp>
      <p:sp>
        <p:nvSpPr>
          <p:cNvPr id="4" name="TextBox 19">
            <a:extLst>
              <a:ext uri="{FF2B5EF4-FFF2-40B4-BE49-F238E27FC236}">
                <a16:creationId xmlns:a16="http://schemas.microsoft.com/office/drawing/2014/main" id="{33F7AEB3-F29D-61E3-EA92-29CF90D9DE71}"/>
              </a:ext>
            </a:extLst>
          </p:cNvPr>
          <p:cNvSpPr txBox="1">
            <a:spLocks noChangeArrowheads="1"/>
          </p:cNvSpPr>
          <p:nvPr/>
        </p:nvSpPr>
        <p:spPr bwMode="auto">
          <a:xfrm>
            <a:off x="517339" y="1456387"/>
            <a:ext cx="1112311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r>
              <a:rPr lang="en-US" altLang="en-US" sz="2400" dirty="0">
                <a:latin typeface="Arial" panose="020B0604020202020204" pitchFamily="34" charset="0"/>
              </a:rPr>
              <a:t>Area-specific lighting involves providing optimal illumination tailored to the specific work area, focusing directly on the actual working space.</a:t>
            </a:r>
          </a:p>
          <a:p>
            <a:pPr eaLnBrk="1" hangingPunct="1">
              <a:lnSpc>
                <a:spcPct val="100000"/>
              </a:lnSpc>
              <a:spcBef>
                <a:spcPct val="0"/>
              </a:spcBef>
              <a:buClrTx/>
              <a:buFontTx/>
              <a:buNone/>
            </a:pPr>
            <a:r>
              <a:rPr lang="en-US" altLang="en-US" sz="2400" dirty="0">
                <a:latin typeface="Arial" panose="020B0604020202020204" pitchFamily="34" charset="0"/>
              </a:rPr>
              <a:t>In contrast, general lighting for workshops or offices is maintained at a lower level."</a:t>
            </a:r>
          </a:p>
        </p:txBody>
      </p:sp>
      <p:pic>
        <p:nvPicPr>
          <p:cNvPr id="5" name="Picture 25">
            <a:extLst>
              <a:ext uri="{FF2B5EF4-FFF2-40B4-BE49-F238E27FC236}">
                <a16:creationId xmlns:a16="http://schemas.microsoft.com/office/drawing/2014/main" id="{01A776E4-0D61-63C9-6964-60B24C38B2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905" y="3662634"/>
            <a:ext cx="2838650"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6">
            <a:extLst>
              <a:ext uri="{FF2B5EF4-FFF2-40B4-BE49-F238E27FC236}">
                <a16:creationId xmlns:a16="http://schemas.microsoft.com/office/drawing/2014/main" id="{C5776866-99C8-0A9D-D49E-152307A2F1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195" y="3026047"/>
            <a:ext cx="3928854" cy="291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073166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Optimizing Lighting</a:t>
            </a:r>
            <a:endParaRPr lang="en-VN" dirty="0">
              <a:solidFill>
                <a:schemeClr val="accent1">
                  <a:lumMod val="50000"/>
                </a:schemeClr>
              </a:solidFill>
            </a:endParaRPr>
          </a:p>
        </p:txBody>
      </p:sp>
      <p:sp>
        <p:nvSpPr>
          <p:cNvPr id="4" name="Rectangle 5">
            <a:extLst>
              <a:ext uri="{FF2B5EF4-FFF2-40B4-BE49-F238E27FC236}">
                <a16:creationId xmlns:a16="http://schemas.microsoft.com/office/drawing/2014/main" id="{4BA0C958-745E-613C-8063-72A8D2DCE720}"/>
              </a:ext>
            </a:extLst>
          </p:cNvPr>
          <p:cNvSpPr>
            <a:spLocks noChangeArrowheads="1"/>
          </p:cNvSpPr>
          <p:nvPr/>
        </p:nvSpPr>
        <p:spPr bwMode="auto">
          <a:xfrm>
            <a:off x="517339" y="1328738"/>
            <a:ext cx="9254458"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buClrTx/>
              <a:buNone/>
            </a:pPr>
            <a:r>
              <a:rPr lang="en-US" altLang="en-US" sz="2200" b="1" dirty="0">
                <a:solidFill>
                  <a:srgbClr val="FF0000"/>
                </a:solidFill>
                <a:latin typeface="Arial" panose="020B0604020202020204" pitchFamily="34" charset="0"/>
                <a:ea typeface="#9Slide02 Noi dung dai" panose="020B0604020202020204" charset="0"/>
                <a:cs typeface="Arial" panose="020B0604020202020204" pitchFamily="34" charset="0"/>
              </a:rPr>
              <a:t>Case study:</a:t>
            </a:r>
          </a:p>
          <a:p>
            <a:pPr marL="342900" indent="-342900">
              <a:lnSpc>
                <a:spcPct val="100000"/>
              </a:lnSpc>
              <a:buClrTx/>
            </a:pPr>
            <a:r>
              <a:rPr lang="en-US" altLang="en-US" sz="2200" dirty="0">
                <a:latin typeface="Arial" panose="020B0604020202020204" pitchFamily="34" charset="0"/>
                <a:ea typeface="#9Slide02 Noi dung dai" panose="020B0604020202020204" charset="0"/>
                <a:cs typeface="Arial" panose="020B0604020202020204" pitchFamily="34" charset="0"/>
              </a:rPr>
              <a:t>Application Point: Maintaining appropriate lighting levels by reducing light output when using excessive lighting fixtures in the illuminated area.</a:t>
            </a:r>
          </a:p>
          <a:p>
            <a:pPr marL="342900" indent="-342900">
              <a:lnSpc>
                <a:spcPct val="100000"/>
              </a:lnSpc>
              <a:buClrTx/>
            </a:pPr>
            <a:r>
              <a:rPr lang="vi-VN" altLang="en-US" sz="2200" dirty="0">
                <a:latin typeface="Arial" panose="020B0604020202020204" pitchFamily="34" charset="0"/>
                <a:ea typeface="#9Slide02 Noi dung dai" panose="020B0604020202020204" charset="0"/>
                <a:cs typeface="Arial" panose="020B0604020202020204" pitchFamily="34" charset="0"/>
              </a:rPr>
              <a:t>Analysis and Measurement Method:</a:t>
            </a:r>
            <a:endParaRPr lang="en-US" altLang="en-US" sz="2200"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buFont typeface="Wingdings" panose="05000000000000000000" pitchFamily="2" charset="2"/>
              <a:buChar char="Ø"/>
            </a:pPr>
            <a:r>
              <a:rPr lang="en-US" altLang="en-US" sz="2200" dirty="0">
                <a:latin typeface="Arial" panose="020B0604020202020204" pitchFamily="34" charset="0"/>
                <a:ea typeface="#9Slide02 Noi dung dai" panose="020B0604020202020204" charset="0"/>
                <a:cs typeface="Arial" panose="020B0604020202020204" pitchFamily="34" charset="0"/>
              </a:rPr>
              <a:t>Measure brightness levels </a:t>
            </a:r>
          </a:p>
          <a:p>
            <a:pPr marL="1085850" lvl="1" indent="-342900">
              <a:buClrTx/>
              <a:buFont typeface="Wingdings" panose="05000000000000000000" pitchFamily="2" charset="2"/>
              <a:buChar char="Ø"/>
            </a:pPr>
            <a:r>
              <a:rPr lang="en-US" altLang="en-US" sz="2200" dirty="0">
                <a:latin typeface="Arial" panose="020B0604020202020204" pitchFamily="34" charset="0"/>
                <a:ea typeface="#9Slide02 Noi dung dai" panose="020B0604020202020204" charset="0"/>
                <a:cs typeface="Arial" panose="020B0604020202020204" pitchFamily="34" charset="0"/>
              </a:rPr>
              <a:t>Improvements are considered based on the illumination levels between the lighting fixtures.</a:t>
            </a:r>
            <a:endParaRPr lang="vi-VN" altLang="en-US" sz="2200"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buFont typeface="Wingdings" panose="05000000000000000000" pitchFamily="2" charset="2"/>
              <a:buChar char="Ø"/>
            </a:pPr>
            <a:r>
              <a:rPr lang="en-US" altLang="en-US" sz="2200" dirty="0">
                <a:latin typeface="Arial" panose="020B0604020202020204" pitchFamily="34" charset="0"/>
                <a:ea typeface="#9Slide02 Noi dung dai" panose="020B0604020202020204" charset="0"/>
                <a:cs typeface="Arial" panose="020B0604020202020204" pitchFamily="34" charset="0"/>
              </a:rPr>
              <a:t>To calculate energy efficiency, determine the power consumption, number of installations, lighting levels, and unnecessary lighting duration of lighting fixtures in the illuminated area.</a:t>
            </a:r>
            <a:endParaRPr lang="vi-VN" altLang="en-US" sz="2200"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buFont typeface="Wingdings" panose="05000000000000000000" pitchFamily="2" charset="2"/>
              <a:buChar char="Ø"/>
            </a:pPr>
            <a:r>
              <a:rPr lang="en-US" altLang="en-US" sz="2200" dirty="0">
                <a:latin typeface="Arial" panose="020B0604020202020204" pitchFamily="34" charset="0"/>
                <a:ea typeface="#9Slide02 Noi dung dai" panose="020B0604020202020204" charset="0"/>
                <a:cs typeface="Arial" panose="020B0604020202020204" pitchFamily="34" charset="0"/>
              </a:rPr>
              <a:t>Identify separate lighting circuits with switches.</a:t>
            </a:r>
            <a:endParaRPr lang="vi-VN" altLang="en-US" sz="2200" dirty="0">
              <a:latin typeface="Arial" panose="020B0604020202020204" pitchFamily="34" charset="0"/>
              <a:ea typeface="#9Slide02 Noi dung dai" panose="020B0604020202020204" charset="0"/>
              <a:cs typeface="Arial" panose="020B0604020202020204" pitchFamily="34" charset="0"/>
            </a:endParaRPr>
          </a:p>
          <a:p>
            <a:pPr marL="1085850" lvl="1" indent="-342900">
              <a:buClrTx/>
            </a:pPr>
            <a:endParaRPr lang="en-US" altLang="en-US" sz="1600" dirty="0">
              <a:latin typeface="Arial" panose="020B0604020202020204" pitchFamily="34" charset="0"/>
              <a:ea typeface="#9Slide02 Noi dung dai" panose="020B0604020202020204" charset="0"/>
              <a:cs typeface="Arial" panose="020B0604020202020204" pitchFamily="34" charset="0"/>
            </a:endParaRPr>
          </a:p>
        </p:txBody>
      </p:sp>
      <p:pic>
        <p:nvPicPr>
          <p:cNvPr id="5" name="그림 84">
            <a:extLst>
              <a:ext uri="{FF2B5EF4-FFF2-40B4-BE49-F238E27FC236}">
                <a16:creationId xmlns:a16="http://schemas.microsoft.com/office/drawing/2014/main" id="{E0F6936D-6306-2A1D-702B-8EEFB1E4612D}"/>
              </a:ext>
            </a:extLst>
          </p:cNvPr>
          <p:cNvPicPr/>
          <p:nvPr/>
        </p:nvPicPr>
        <p:blipFill>
          <a:blip r:embed="rId3" cstate="email">
            <a:extLst>
              <a:ext uri="{28A0092B-C50C-407E-A947-70E740481C1C}">
                <a14:useLocalDpi xmlns:a14="http://schemas.microsoft.com/office/drawing/2010/main"/>
              </a:ext>
            </a:extLst>
          </a:blip>
          <a:srcRect r="51163" b="4545"/>
          <a:stretch>
            <a:fillRect/>
          </a:stretch>
        </p:blipFill>
        <p:spPr bwMode="auto">
          <a:xfrm>
            <a:off x="9526817" y="1676400"/>
            <a:ext cx="2231158" cy="2092869"/>
          </a:xfrm>
          <a:prstGeom prst="rect">
            <a:avLst/>
          </a:prstGeom>
          <a:noFill/>
          <a:ln w="9525">
            <a:noFill/>
            <a:miter lim="800000"/>
            <a:headEnd/>
            <a:tailEnd/>
          </a:ln>
        </p:spPr>
      </p:pic>
      <p:pic>
        <p:nvPicPr>
          <p:cNvPr id="6" name="그림 85">
            <a:extLst>
              <a:ext uri="{FF2B5EF4-FFF2-40B4-BE49-F238E27FC236}">
                <a16:creationId xmlns:a16="http://schemas.microsoft.com/office/drawing/2014/main" id="{AE01ED4B-6662-1A9F-DEA7-3D4461121DE6}"/>
              </a:ext>
            </a:extLst>
          </p:cNvPr>
          <p:cNvPicPr/>
          <p:nvPr/>
        </p:nvPicPr>
        <p:blipFill>
          <a:blip r:embed="rId3" cstate="email">
            <a:extLst>
              <a:ext uri="{28A0092B-C50C-407E-A947-70E740481C1C}">
                <a14:useLocalDpi xmlns:a14="http://schemas.microsoft.com/office/drawing/2010/main"/>
              </a:ext>
            </a:extLst>
          </a:blip>
          <a:srcRect l="51163" t="9091"/>
          <a:stretch>
            <a:fillRect/>
          </a:stretch>
        </p:blipFill>
        <p:spPr bwMode="auto">
          <a:xfrm>
            <a:off x="9496971" y="3962400"/>
            <a:ext cx="2329727" cy="1864360"/>
          </a:xfrm>
          <a:prstGeom prst="rect">
            <a:avLst/>
          </a:prstGeom>
          <a:noFill/>
          <a:ln w="9525">
            <a:noFill/>
            <a:miter lim="800000"/>
            <a:headEnd/>
            <a:tailEnd/>
          </a:ln>
        </p:spPr>
      </p:pic>
    </p:spTree>
    <p:extLst>
      <p:ext uri="{BB962C8B-B14F-4D97-AF65-F5344CB8AC3E}">
        <p14:creationId xmlns:p14="http://schemas.microsoft.com/office/powerpoint/2010/main" val="356244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Optimizing Lighting</a:t>
            </a:r>
            <a:endParaRPr lang="en-VN" dirty="0">
              <a:solidFill>
                <a:schemeClr val="accent1">
                  <a:lumMod val="50000"/>
                </a:schemeClr>
              </a:solidFill>
            </a:endParaRPr>
          </a:p>
        </p:txBody>
      </p:sp>
      <p:pic>
        <p:nvPicPr>
          <p:cNvPr id="4" name="_x101615312" descr="EMB00000fd009af">
            <a:extLst>
              <a:ext uri="{FF2B5EF4-FFF2-40B4-BE49-F238E27FC236}">
                <a16:creationId xmlns:a16="http://schemas.microsoft.com/office/drawing/2014/main" id="{49DE8347-9786-AA45-04EA-2A1707F82C72}"/>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09800" y="2732514"/>
            <a:ext cx="3468710" cy="2600160"/>
          </a:xfrm>
          <a:prstGeom prst="rect">
            <a:avLst/>
          </a:prstGeom>
          <a:noFill/>
        </p:spPr>
      </p:pic>
      <p:pic>
        <p:nvPicPr>
          <p:cNvPr id="5" name="그림 43">
            <a:extLst>
              <a:ext uri="{FF2B5EF4-FFF2-40B4-BE49-F238E27FC236}">
                <a16:creationId xmlns:a16="http://schemas.microsoft.com/office/drawing/2014/main" id="{C9E0E8CF-E65F-7B9F-6384-C52575AADA8D}"/>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50927" y="2743200"/>
            <a:ext cx="4181786" cy="2589473"/>
          </a:xfrm>
          <a:prstGeom prst="rect">
            <a:avLst/>
          </a:prstGeom>
          <a:noFill/>
          <a:ln w="9525">
            <a:noFill/>
            <a:miter lim="800000"/>
            <a:headEnd/>
            <a:tailEnd/>
          </a:ln>
        </p:spPr>
      </p:pic>
      <p:sp>
        <p:nvSpPr>
          <p:cNvPr id="6" name="TextBox 5">
            <a:extLst>
              <a:ext uri="{FF2B5EF4-FFF2-40B4-BE49-F238E27FC236}">
                <a16:creationId xmlns:a16="http://schemas.microsoft.com/office/drawing/2014/main" id="{333F7417-F0A7-9216-86E7-5CB8924A3A85}"/>
              </a:ext>
            </a:extLst>
          </p:cNvPr>
          <p:cNvSpPr txBox="1"/>
          <p:nvPr/>
        </p:nvSpPr>
        <p:spPr>
          <a:xfrm>
            <a:off x="1828800" y="5520128"/>
            <a:ext cx="4114800" cy="646331"/>
          </a:xfrm>
          <a:prstGeom prst="rect">
            <a:avLst/>
          </a:prstGeom>
          <a:noFill/>
        </p:spPr>
        <p:txBody>
          <a:bodyPr wrap="square">
            <a:spAutoFit/>
          </a:bodyPr>
          <a:lstStyle/>
          <a:p>
            <a:r>
              <a:rPr lang="en-US" dirty="0">
                <a:latin typeface="Arial" panose="020B0604020202020204" pitchFamily="34" charset="0"/>
              </a:rPr>
              <a:t>Example: sequential lights turning off in an underground parking lot</a:t>
            </a:r>
          </a:p>
        </p:txBody>
      </p:sp>
      <p:sp>
        <p:nvSpPr>
          <p:cNvPr id="7" name="TextBox 6">
            <a:extLst>
              <a:ext uri="{FF2B5EF4-FFF2-40B4-BE49-F238E27FC236}">
                <a16:creationId xmlns:a16="http://schemas.microsoft.com/office/drawing/2014/main" id="{ED4EAB51-B23E-3B27-EFF4-DF7ABA8C3755}"/>
              </a:ext>
            </a:extLst>
          </p:cNvPr>
          <p:cNvSpPr txBox="1"/>
          <p:nvPr/>
        </p:nvSpPr>
        <p:spPr>
          <a:xfrm>
            <a:off x="6535178" y="5520128"/>
            <a:ext cx="3413284" cy="369332"/>
          </a:xfrm>
          <a:prstGeom prst="rect">
            <a:avLst/>
          </a:prstGeom>
          <a:noFill/>
        </p:spPr>
        <p:txBody>
          <a:bodyPr wrap="square">
            <a:spAutoFit/>
          </a:bodyPr>
          <a:lstStyle/>
          <a:p>
            <a:r>
              <a:rPr lang="en-US" dirty="0">
                <a:latin typeface="Arial" panose="020B0604020202020204" pitchFamily="34" charset="0"/>
              </a:rPr>
              <a:t>Smart lighting device</a:t>
            </a:r>
          </a:p>
        </p:txBody>
      </p:sp>
      <p:sp>
        <p:nvSpPr>
          <p:cNvPr id="2" name="Rectangle 1"/>
          <p:cNvSpPr/>
          <p:nvPr/>
        </p:nvSpPr>
        <p:spPr>
          <a:xfrm>
            <a:off x="517338" y="1461626"/>
            <a:ext cx="12052249" cy="830997"/>
          </a:xfrm>
          <a:prstGeom prst="rect">
            <a:avLst/>
          </a:prstGeom>
        </p:spPr>
        <p:txBody>
          <a:bodyPr wrap="square">
            <a:spAutoFit/>
          </a:bodyPr>
          <a:lstStyle/>
          <a:p>
            <a:pPr>
              <a:lnSpc>
                <a:spcPct val="100000"/>
              </a:lnSpc>
              <a:buClrTx/>
              <a:buNone/>
            </a:pPr>
            <a:r>
              <a:rPr lang="en-US" altLang="en-US" sz="2400" b="1" dirty="0">
                <a:solidFill>
                  <a:srgbClr val="FF0000"/>
                </a:solidFill>
                <a:latin typeface="Arial" panose="020B0604020202020204" pitchFamily="34" charset="0"/>
                <a:ea typeface="#9Slide02 Noi dung dai" panose="020B0604020202020204" charset="0"/>
                <a:cs typeface="Arial" panose="020B0604020202020204" pitchFamily="34" charset="0"/>
              </a:rPr>
              <a:t>Case study:</a:t>
            </a:r>
          </a:p>
          <a:p>
            <a:pPr marL="342900" indent="-342900">
              <a:lnSpc>
                <a:spcPct val="100000"/>
              </a:lnSpc>
              <a:buClrTx/>
            </a:pPr>
            <a:r>
              <a:rPr lang="en-US" altLang="en-US" sz="2400" dirty="0">
                <a:latin typeface="Arial" panose="020B0604020202020204" pitchFamily="34" charset="0"/>
                <a:ea typeface="#9Slide02 Noi dung dai" panose="020B0604020202020204" charset="0"/>
                <a:cs typeface="Arial" panose="020B0604020202020204" pitchFamily="34" charset="0"/>
              </a:rPr>
              <a:t>Energy Saving Efficiency: Calculated based on electricity consumption and downtime.</a:t>
            </a:r>
            <a:endParaRPr lang="en-US" altLang="en-US" sz="1600" dirty="0">
              <a:latin typeface="Arial" panose="020B0604020202020204" pitchFamily="34" charset="0"/>
              <a:ea typeface="#9Slide02 Noi dung dai" panose="020B0604020202020204" charset="0"/>
              <a:cs typeface="Arial" panose="020B0604020202020204" pitchFamily="34" charset="0"/>
            </a:endParaRPr>
          </a:p>
        </p:txBody>
      </p:sp>
    </p:spTree>
    <p:extLst>
      <p:ext uri="{BB962C8B-B14F-4D97-AF65-F5344CB8AC3E}">
        <p14:creationId xmlns:p14="http://schemas.microsoft.com/office/powerpoint/2010/main" val="12844377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DESIGNING AN OPTIMAL LIGHTING SYSTEM</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CE987B1A-F61D-1918-ACB0-E351869CCD89}"/>
              </a:ext>
            </a:extLst>
          </p:cNvPr>
          <p:cNvSpPr txBox="1">
            <a:spLocks noChangeArrowheads="1"/>
          </p:cNvSpPr>
          <p:nvPr/>
        </p:nvSpPr>
        <p:spPr bwMode="auto">
          <a:xfrm>
            <a:off x="517338" y="1512131"/>
            <a:ext cx="849018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marL="457200" indent="-457200">
              <a:lnSpc>
                <a:spcPct val="150000"/>
              </a:lnSpc>
              <a:spcBef>
                <a:spcPct val="0"/>
              </a:spcBef>
              <a:buClrTx/>
              <a:buFont typeface="Wingdings" panose="05000000000000000000" pitchFamily="2" charset="2"/>
              <a:buChar char="Ø"/>
            </a:pPr>
            <a:r>
              <a:rPr lang="en-US" altLang="en-US" dirty="0">
                <a:latin typeface="Arial" panose="020B0604020202020204" pitchFamily="34" charset="0"/>
              </a:rPr>
              <a:t>Some lighting standards</a:t>
            </a:r>
          </a:p>
          <a:p>
            <a:pPr marL="457200" indent="-457200">
              <a:lnSpc>
                <a:spcPct val="150000"/>
              </a:lnSpc>
              <a:spcBef>
                <a:spcPct val="0"/>
              </a:spcBef>
              <a:buClrTx/>
              <a:buFont typeface="Wingdings" panose="05000000000000000000" pitchFamily="2" charset="2"/>
              <a:buChar char="Ø"/>
            </a:pPr>
            <a:r>
              <a:rPr lang="en-US" altLang="en-US" dirty="0">
                <a:latin typeface="Arial" panose="020B0604020202020204" pitchFamily="34" charset="0"/>
              </a:rPr>
              <a:t>Specifications of common types of lights</a:t>
            </a:r>
          </a:p>
          <a:p>
            <a:pPr marL="457200" indent="-457200">
              <a:lnSpc>
                <a:spcPct val="150000"/>
              </a:lnSpc>
              <a:spcBef>
                <a:spcPct val="0"/>
              </a:spcBef>
              <a:buClrTx/>
              <a:buFont typeface="Wingdings" panose="05000000000000000000" pitchFamily="2" charset="2"/>
              <a:buChar char="Ø"/>
            </a:pPr>
            <a:r>
              <a:rPr lang="en-US" altLang="en-US" dirty="0">
                <a:latin typeface="Arial" panose="020B0604020202020204" pitchFamily="34" charset="0"/>
              </a:rPr>
              <a:t>Steps in lighting design</a:t>
            </a:r>
          </a:p>
        </p:txBody>
      </p:sp>
    </p:spTree>
    <p:extLst>
      <p:ext uri="{BB962C8B-B14F-4D97-AF65-F5344CB8AC3E}">
        <p14:creationId xmlns:p14="http://schemas.microsoft.com/office/powerpoint/2010/main" val="32409514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Steps in lighting design</a:t>
            </a:r>
          </a:p>
        </p:txBody>
      </p:sp>
      <p:sp>
        <p:nvSpPr>
          <p:cNvPr id="4" name="Rectangle 4">
            <a:extLst>
              <a:ext uri="{FF2B5EF4-FFF2-40B4-BE49-F238E27FC236}">
                <a16:creationId xmlns:a16="http://schemas.microsoft.com/office/drawing/2014/main" id="{4E7D2390-AE46-B770-EAC8-C55B4F7EE0D7}"/>
              </a:ext>
            </a:extLst>
          </p:cNvPr>
          <p:cNvSpPr>
            <a:spLocks noChangeArrowheads="1"/>
          </p:cNvSpPr>
          <p:nvPr/>
        </p:nvSpPr>
        <p:spPr bwMode="auto">
          <a:xfrm>
            <a:off x="641165" y="1327676"/>
            <a:ext cx="82153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eaLnBrk="1" hangingPunct="1">
              <a:lnSpc>
                <a:spcPct val="100000"/>
              </a:lnSpc>
              <a:spcBef>
                <a:spcPct val="0"/>
              </a:spcBef>
              <a:buClrTx/>
              <a:buFontTx/>
              <a:buNone/>
            </a:pPr>
            <a:r>
              <a:rPr lang="en-US" altLang="en-US" sz="2200" b="1" dirty="0">
                <a:solidFill>
                  <a:srgbClr val="C00000"/>
                </a:solidFill>
                <a:latin typeface="+mn-lt"/>
              </a:rPr>
              <a:t>Step 1: </a:t>
            </a:r>
            <a:r>
              <a:rPr lang="en-US" altLang="en-US" sz="2200" dirty="0">
                <a:latin typeface="+mn-lt"/>
              </a:rPr>
              <a:t>Determine the mounting height of the lights.</a:t>
            </a:r>
          </a:p>
        </p:txBody>
      </p:sp>
      <p:pic>
        <p:nvPicPr>
          <p:cNvPr id="5" name="Picture 4">
            <a:extLst>
              <a:ext uri="{FF2B5EF4-FFF2-40B4-BE49-F238E27FC236}">
                <a16:creationId xmlns:a16="http://schemas.microsoft.com/office/drawing/2014/main" id="{02104EF2-C4E4-EE0D-129E-89A869A22B58}"/>
              </a:ext>
            </a:extLst>
          </p:cNvPr>
          <p:cNvPicPr/>
          <p:nvPr/>
        </p:nvPicPr>
        <p:blipFill>
          <a:blip r:embed="rId3">
            <a:extLst>
              <a:ext uri="{28A0092B-C50C-407E-A947-70E740481C1C}">
                <a14:useLocalDpi xmlns:a14="http://schemas.microsoft.com/office/drawing/2010/main" val="0"/>
              </a:ext>
            </a:extLst>
          </a:blip>
          <a:srcRect/>
          <a:stretch>
            <a:fillRect/>
          </a:stretch>
        </p:blipFill>
        <p:spPr>
          <a:xfrm>
            <a:off x="7112407" y="2082128"/>
            <a:ext cx="3733800" cy="3402957"/>
          </a:xfrm>
          <a:prstGeom prst="rect">
            <a:avLst/>
          </a:prstGeom>
          <a:noFill/>
          <a:ln>
            <a:noFill/>
            <a:prstDash/>
          </a:ln>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97C0ED7-B137-28A1-B9FF-88E9D6AAF0D2}"/>
                  </a:ext>
                </a:extLst>
              </p:cNvPr>
              <p:cNvSpPr txBox="1"/>
              <p:nvPr/>
            </p:nvSpPr>
            <p:spPr>
              <a:xfrm>
                <a:off x="2996221" y="1903219"/>
                <a:ext cx="3048000" cy="338554"/>
              </a:xfrm>
              <a:prstGeom prst="rect">
                <a:avLst/>
              </a:prstGeom>
              <a:noFill/>
            </p:spPr>
            <p:txBody>
              <a:bodyPr wrap="square" lIns="0" tIns="0" rIns="0" bIns="0" rtlCol="0">
                <a:spAutoFit/>
              </a:bodyPr>
              <a:lstStyle/>
              <a:p>
                <a:pPr algn="l"/>
                <a14:m>
                  <m:oMathPara xmlns:m="http://schemas.openxmlformats.org/officeDocument/2006/math">
                    <m:oMathParaPr>
                      <m:jc m:val="centerGroup"/>
                    </m:oMathParaPr>
                    <m:oMath xmlns:m="http://schemas.openxmlformats.org/officeDocument/2006/math">
                      <m:r>
                        <a:rPr lang="en-US" sz="2200" b="0" i="1" smtClean="0">
                          <a:solidFill>
                            <a:schemeClr val="tx1"/>
                          </a:solidFill>
                          <a:latin typeface="Cambria Math" panose="02040503050406030204" pitchFamily="18" charset="0"/>
                        </a:rPr>
                        <m:t>𝐻</m:t>
                      </m:r>
                      <m:r>
                        <a:rPr lang="en-US" sz="2200" b="0" i="1" smtClean="0">
                          <a:solidFill>
                            <a:schemeClr val="tx1"/>
                          </a:solidFill>
                          <a:latin typeface="Cambria Math" panose="02040503050406030204" pitchFamily="18" charset="0"/>
                        </a:rPr>
                        <m:t>=</m:t>
                      </m:r>
                      <m:r>
                        <a:rPr lang="en-US" sz="2200" b="0" i="1" smtClean="0">
                          <a:solidFill>
                            <a:schemeClr val="tx1"/>
                          </a:solidFill>
                          <a:latin typeface="Cambria Math" panose="02040503050406030204" pitchFamily="18" charset="0"/>
                        </a:rPr>
                        <m:t>h</m:t>
                      </m:r>
                      <m:r>
                        <a:rPr lang="en-US" sz="2200" b="0" i="1" smtClean="0">
                          <a:solidFill>
                            <a:schemeClr val="tx1"/>
                          </a:solidFill>
                          <a:latin typeface="Cambria Math" panose="02040503050406030204" pitchFamily="18" charset="0"/>
                        </a:rPr>
                        <m:t>−</m:t>
                      </m:r>
                      <m:r>
                        <a:rPr lang="en-US" sz="2200" b="0" i="1" smtClean="0">
                          <a:solidFill>
                            <a:schemeClr val="tx1"/>
                          </a:solidFill>
                          <a:latin typeface="Cambria Math" panose="02040503050406030204" pitchFamily="18" charset="0"/>
                        </a:rPr>
                        <m:t>h</m:t>
                      </m:r>
                      <m:r>
                        <a:rPr lang="en-US" sz="2200" b="0" i="1" smtClean="0">
                          <a:solidFill>
                            <a:schemeClr val="tx1"/>
                          </a:solidFill>
                          <a:latin typeface="Cambria Math" panose="02040503050406030204" pitchFamily="18" charset="0"/>
                        </a:rPr>
                        <m:t>1−</m:t>
                      </m:r>
                      <m:r>
                        <a:rPr lang="en-US" sz="2200" b="0" i="1" smtClean="0">
                          <a:solidFill>
                            <a:schemeClr val="tx1"/>
                          </a:solidFill>
                          <a:latin typeface="Cambria Math" panose="02040503050406030204" pitchFamily="18" charset="0"/>
                        </a:rPr>
                        <m:t>h</m:t>
                      </m:r>
                      <m:r>
                        <a:rPr lang="en-US" sz="2200" b="0" i="1" smtClean="0">
                          <a:solidFill>
                            <a:schemeClr val="tx1"/>
                          </a:solidFill>
                          <a:latin typeface="Cambria Math" panose="02040503050406030204" pitchFamily="18" charset="0"/>
                        </a:rPr>
                        <m:t>2</m:t>
                      </m:r>
                    </m:oMath>
                  </m:oMathPara>
                </a14:m>
                <a:endParaRPr lang="en-US" sz="2200" dirty="0">
                  <a:solidFill>
                    <a:schemeClr val="tx1"/>
                  </a:solidFill>
                </a:endParaRPr>
              </a:p>
            </p:txBody>
          </p:sp>
        </mc:Choice>
        <mc:Fallback xmlns="">
          <p:sp>
            <p:nvSpPr>
              <p:cNvPr id="6" name="TextBox 5">
                <a:extLst>
                  <a:ext uri="{FF2B5EF4-FFF2-40B4-BE49-F238E27FC236}">
                    <a16:creationId xmlns:a16="http://schemas.microsoft.com/office/drawing/2014/main" id="{397C0ED7-B137-28A1-B9FF-88E9D6AAF0D2}"/>
                  </a:ext>
                </a:extLst>
              </p:cNvPr>
              <p:cNvSpPr txBox="1">
                <a:spLocks noRot="1" noChangeAspect="1" noMove="1" noResize="1" noEditPoints="1" noAdjustHandles="1" noChangeArrowheads="1" noChangeShapeType="1" noTextEdit="1"/>
              </p:cNvSpPr>
              <p:nvPr/>
            </p:nvSpPr>
            <p:spPr>
              <a:xfrm>
                <a:off x="2996221" y="1903219"/>
                <a:ext cx="3048000" cy="338554"/>
              </a:xfrm>
              <a:prstGeom prst="rect">
                <a:avLst/>
              </a:prstGeom>
              <a:blipFill>
                <a:blip r:embed="rId4"/>
                <a:stretch>
                  <a:fillRect b="-10714"/>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61A7574A-854D-4536-F643-89E103DB7C46}"/>
              </a:ext>
            </a:extLst>
          </p:cNvPr>
          <p:cNvSpPr txBox="1">
            <a:spLocks noChangeArrowheads="1"/>
          </p:cNvSpPr>
          <p:nvPr/>
        </p:nvSpPr>
        <p:spPr bwMode="auto">
          <a:xfrm>
            <a:off x="517339" y="2561862"/>
            <a:ext cx="6443019"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marL="342900" indent="-342900">
              <a:lnSpc>
                <a:spcPct val="100000"/>
              </a:lnSpc>
              <a:spcBef>
                <a:spcPct val="0"/>
              </a:spcBef>
              <a:buClrTx/>
            </a:pPr>
            <a:r>
              <a:rPr lang="en-US" altLang="en-US" sz="2200" dirty="0">
                <a:latin typeface="+mn-lt"/>
                <a:ea typeface="#9Slide02 Noi dung dai" panose="020B0604020202020204" charset="0"/>
              </a:rPr>
              <a:t>h is the height of the workshop;</a:t>
            </a:r>
          </a:p>
          <a:p>
            <a:pPr marL="342900" indent="-342900">
              <a:lnSpc>
                <a:spcPct val="100000"/>
              </a:lnSpc>
              <a:spcBef>
                <a:spcPct val="0"/>
              </a:spcBef>
              <a:buClrTx/>
            </a:pPr>
            <a:r>
              <a:rPr lang="en-US" altLang="en-US" sz="2200" dirty="0">
                <a:latin typeface="+mn-lt"/>
                <a:ea typeface="#9Slide02 Noi dung dai" panose="020B0604020202020204" charset="0"/>
              </a:rPr>
              <a:t>h1 is the distance from the ceiling to the light bulb, typically h1 = 0.5 - 0.7 meters;</a:t>
            </a:r>
          </a:p>
          <a:p>
            <a:pPr marL="342900" indent="-342900">
              <a:lnSpc>
                <a:spcPct val="100000"/>
              </a:lnSpc>
              <a:spcBef>
                <a:spcPct val="0"/>
              </a:spcBef>
              <a:buClrTx/>
            </a:pPr>
            <a:r>
              <a:rPr lang="en-US" altLang="en-US" sz="2200" dirty="0">
                <a:latin typeface="+mn-lt"/>
                <a:ea typeface="#9Slide02 Noi dung dai" panose="020B0604020202020204" charset="0"/>
              </a:rPr>
              <a:t>h2 is the height of the working surface, typically h2 = 0.7 - 0.9 meters.</a:t>
            </a:r>
            <a:endParaRPr lang="vi-VN" altLang="en-US" sz="2200" dirty="0">
              <a:latin typeface="+mn-lt"/>
              <a:ea typeface="#9Slide02 Noi dung dai" panose="020B0604020202020204" charset="0"/>
            </a:endParaRPr>
          </a:p>
        </p:txBody>
      </p:sp>
    </p:spTree>
    <p:extLst>
      <p:ext uri="{BB962C8B-B14F-4D97-AF65-F5344CB8AC3E}">
        <p14:creationId xmlns:p14="http://schemas.microsoft.com/office/powerpoint/2010/main" val="10198028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Steps in lighting design</a:t>
            </a:r>
          </a:p>
        </p:txBody>
      </p:sp>
      <p:sp>
        <p:nvSpPr>
          <p:cNvPr id="8" name="Rectangle 1">
            <a:extLst>
              <a:ext uri="{FF2B5EF4-FFF2-40B4-BE49-F238E27FC236}">
                <a16:creationId xmlns:a16="http://schemas.microsoft.com/office/drawing/2014/main" id="{77CEC174-FA04-76A9-BC0E-6361E62CD0E9}"/>
              </a:ext>
            </a:extLst>
          </p:cNvPr>
          <p:cNvSpPr>
            <a:spLocks noChangeArrowheads="1"/>
          </p:cNvSpPr>
          <p:nvPr/>
        </p:nvSpPr>
        <p:spPr bwMode="auto">
          <a:xfrm>
            <a:off x="517339" y="1273490"/>
            <a:ext cx="1091266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0"/>
              </a:spcBef>
              <a:buClrTx/>
              <a:buFontTx/>
              <a:buNone/>
            </a:pPr>
            <a:r>
              <a:rPr lang="en-US" altLang="en-US" sz="2400" b="1" dirty="0">
                <a:solidFill>
                  <a:srgbClr val="C00000"/>
                </a:solidFill>
                <a:latin typeface="Arial" panose="020B0604020202020204" pitchFamily="34" charset="0"/>
              </a:rPr>
              <a:t>Step 2:</a:t>
            </a:r>
          </a:p>
          <a:p>
            <a:pPr>
              <a:lnSpc>
                <a:spcPct val="100000"/>
              </a:lnSpc>
              <a:spcBef>
                <a:spcPct val="0"/>
              </a:spcBef>
              <a:buClrTx/>
              <a:buFontTx/>
              <a:buNone/>
            </a:pPr>
            <a:r>
              <a:rPr lang="en-US" altLang="en-US" sz="2400" dirty="0">
                <a:latin typeface="Arial" panose="020B0604020202020204" pitchFamily="34" charset="0"/>
              </a:rPr>
              <a:t>Determine the distance between two adjacent lights (L, m)</a:t>
            </a:r>
            <a:br>
              <a:rPr lang="en-US" altLang="en-US" sz="2400" dirty="0">
                <a:latin typeface="Arial" panose="020B0604020202020204" pitchFamily="34" charset="0"/>
              </a:rPr>
            </a:br>
            <a:r>
              <a:rPr lang="en-US" altLang="en-US" sz="2400" dirty="0">
                <a:latin typeface="Arial" panose="020B0604020202020204" pitchFamily="34" charset="0"/>
              </a:rPr>
              <a:t> according to the optimal L/H ratio. </a:t>
            </a:r>
          </a:p>
        </p:txBody>
      </p:sp>
      <p:graphicFrame>
        <p:nvGraphicFramePr>
          <p:cNvPr id="9" name="Table 8">
            <a:extLst>
              <a:ext uri="{FF2B5EF4-FFF2-40B4-BE49-F238E27FC236}">
                <a16:creationId xmlns:a16="http://schemas.microsoft.com/office/drawing/2014/main" id="{0BC2045C-A2E3-287A-00E2-6BF19DBA1EB3}"/>
              </a:ext>
            </a:extLst>
          </p:cNvPr>
          <p:cNvGraphicFramePr>
            <a:graphicFrameLocks noGrp="1"/>
          </p:cNvGraphicFramePr>
          <p:nvPr>
            <p:extLst>
              <p:ext uri="{D42A27DB-BD31-4B8C-83A1-F6EECF244321}">
                <p14:modId xmlns:p14="http://schemas.microsoft.com/office/powerpoint/2010/main" val="301296680"/>
              </p:ext>
            </p:extLst>
          </p:nvPr>
        </p:nvGraphicFramePr>
        <p:xfrm>
          <a:off x="4374109" y="2473819"/>
          <a:ext cx="6871645" cy="3654437"/>
        </p:xfrm>
        <a:graphic>
          <a:graphicData uri="http://schemas.openxmlformats.org/drawingml/2006/table">
            <a:tbl>
              <a:tblPr>
                <a:tableStyleId>{D27102A9-8310-4765-A935-A1911B00CA55}</a:tableStyleId>
              </a:tblPr>
              <a:tblGrid>
                <a:gridCol w="2323990">
                  <a:extLst>
                    <a:ext uri="{9D8B030D-6E8A-4147-A177-3AD203B41FA5}">
                      <a16:colId xmlns:a16="http://schemas.microsoft.com/office/drawing/2014/main" val="1708141463"/>
                    </a:ext>
                  </a:extLst>
                </a:gridCol>
                <a:gridCol w="861705">
                  <a:extLst>
                    <a:ext uri="{9D8B030D-6E8A-4147-A177-3AD203B41FA5}">
                      <a16:colId xmlns:a16="http://schemas.microsoft.com/office/drawing/2014/main" val="4082483087"/>
                    </a:ext>
                  </a:extLst>
                </a:gridCol>
                <a:gridCol w="861705">
                  <a:extLst>
                    <a:ext uri="{9D8B030D-6E8A-4147-A177-3AD203B41FA5}">
                      <a16:colId xmlns:a16="http://schemas.microsoft.com/office/drawing/2014/main" val="1112247830"/>
                    </a:ext>
                  </a:extLst>
                </a:gridCol>
                <a:gridCol w="912554">
                  <a:extLst>
                    <a:ext uri="{9D8B030D-6E8A-4147-A177-3AD203B41FA5}">
                      <a16:colId xmlns:a16="http://schemas.microsoft.com/office/drawing/2014/main" val="3318428260"/>
                    </a:ext>
                  </a:extLst>
                </a:gridCol>
                <a:gridCol w="912554">
                  <a:extLst>
                    <a:ext uri="{9D8B030D-6E8A-4147-A177-3AD203B41FA5}">
                      <a16:colId xmlns:a16="http://schemas.microsoft.com/office/drawing/2014/main" val="2538976194"/>
                    </a:ext>
                  </a:extLst>
                </a:gridCol>
                <a:gridCol w="999137">
                  <a:extLst>
                    <a:ext uri="{9D8B030D-6E8A-4147-A177-3AD203B41FA5}">
                      <a16:colId xmlns:a16="http://schemas.microsoft.com/office/drawing/2014/main" val="3745030070"/>
                    </a:ext>
                  </a:extLst>
                </a:gridCol>
              </a:tblGrid>
              <a:tr h="552813">
                <a:tc rowSpan="2">
                  <a:txBody>
                    <a:bodyPr/>
                    <a:lstStyle/>
                    <a:p>
                      <a:pPr marL="0" marR="0" indent="0" algn="ctr">
                        <a:lnSpc>
                          <a:spcPct val="120000"/>
                        </a:lnSpc>
                        <a:spcBef>
                          <a:spcPts val="480"/>
                        </a:spcBef>
                        <a:spcAft>
                          <a:spcPts val="480"/>
                        </a:spcAft>
                      </a:pPr>
                      <a:r>
                        <a:rPr lang="en-US" sz="1400" b="1" dirty="0">
                          <a:effectLst/>
                          <a:latin typeface="Arial" panose="020B0604020202020204" pitchFamily="34" charset="0"/>
                        </a:rPr>
                        <a:t>Types of Lights and Their Applications</a:t>
                      </a:r>
                      <a:endParaRPr lang="en-US" sz="1400" b="1"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indent="0" algn="ctr">
                        <a:lnSpc>
                          <a:spcPct val="120000"/>
                        </a:lnSpc>
                        <a:spcBef>
                          <a:spcPts val="480"/>
                        </a:spcBef>
                        <a:spcAft>
                          <a:spcPts val="480"/>
                        </a:spcAft>
                      </a:pPr>
                      <a:r>
                        <a:rPr lang="vi-VN" sz="1400" b="1" dirty="0">
                          <a:effectLst/>
                          <a:latin typeface="Arial" panose="020B0604020202020204" pitchFamily="34" charset="0"/>
                        </a:rPr>
                        <a:t>L/H </a:t>
                      </a:r>
                      <a:r>
                        <a:rPr lang="vi-VN" sz="1400" b="1" dirty="0" err="1">
                          <a:effectLst/>
                          <a:latin typeface="Arial" panose="020B0604020202020204" pitchFamily="34" charset="0"/>
                        </a:rPr>
                        <a:t>multiple</a:t>
                      </a:r>
                      <a:r>
                        <a:rPr lang="vi-VN" sz="1400" b="1" dirty="0">
                          <a:effectLst/>
                          <a:latin typeface="Arial" panose="020B0604020202020204" pitchFamily="34" charset="0"/>
                        </a:rPr>
                        <a:t> </a:t>
                      </a:r>
                      <a:r>
                        <a:rPr lang="vi-VN" sz="1400" b="1" dirty="0" err="1">
                          <a:effectLst/>
                          <a:latin typeface="Arial" panose="020B0604020202020204" pitchFamily="34" charset="0"/>
                        </a:rPr>
                        <a:t>row</a:t>
                      </a:r>
                      <a:r>
                        <a:rPr lang="vi-VN" sz="1400" b="1" dirty="0">
                          <a:effectLst/>
                          <a:latin typeface="Arial" panose="020B0604020202020204" pitchFamily="34" charset="0"/>
                        </a:rPr>
                        <a:t> </a:t>
                      </a:r>
                      <a:r>
                        <a:rPr lang="en-US" sz="1400" b="1" dirty="0">
                          <a:effectLst/>
                          <a:latin typeface="Arial" panose="020B0604020202020204" pitchFamily="34" charset="0"/>
                        </a:rPr>
                        <a:t> </a:t>
                      </a:r>
                      <a:r>
                        <a:rPr lang="vi-VN" sz="1400" b="1" dirty="0" err="1">
                          <a:effectLst/>
                          <a:latin typeface="Arial" panose="020B0604020202020204" pitchFamily="34" charset="0"/>
                        </a:rPr>
                        <a:t>arrangement</a:t>
                      </a:r>
                      <a:endParaRPr lang="en-US" sz="1400" b="1"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marL="0" marR="0" indent="0" algn="ctr">
                        <a:lnSpc>
                          <a:spcPct val="120000"/>
                        </a:lnSpc>
                        <a:spcBef>
                          <a:spcPts val="480"/>
                        </a:spcBef>
                        <a:spcAft>
                          <a:spcPts val="480"/>
                        </a:spcAft>
                      </a:pPr>
                      <a:r>
                        <a:rPr lang="vi-VN" sz="1400" b="1" dirty="0">
                          <a:effectLst/>
                          <a:latin typeface="Arial" panose="020B0604020202020204" pitchFamily="34" charset="0"/>
                        </a:rPr>
                        <a:t>L/H </a:t>
                      </a:r>
                      <a:r>
                        <a:rPr lang="vi-VN" sz="1400" b="1" dirty="0" err="1">
                          <a:effectLst/>
                          <a:latin typeface="Arial" panose="020B0604020202020204" pitchFamily="34" charset="0"/>
                        </a:rPr>
                        <a:t>single</a:t>
                      </a:r>
                      <a:r>
                        <a:rPr lang="vi-VN" sz="1400" b="1" dirty="0">
                          <a:effectLst/>
                          <a:latin typeface="Arial" panose="020B0604020202020204" pitchFamily="34" charset="0"/>
                        </a:rPr>
                        <a:t> </a:t>
                      </a:r>
                      <a:r>
                        <a:rPr lang="vi-VN" sz="1400" b="1" dirty="0" err="1">
                          <a:effectLst/>
                          <a:latin typeface="Arial" panose="020B0604020202020204" pitchFamily="34" charset="0"/>
                        </a:rPr>
                        <a:t>row</a:t>
                      </a:r>
                      <a:r>
                        <a:rPr lang="vi-VN" sz="1400" b="1" dirty="0">
                          <a:effectLst/>
                          <a:latin typeface="Arial" panose="020B0604020202020204" pitchFamily="34" charset="0"/>
                        </a:rPr>
                        <a:t> </a:t>
                      </a:r>
                      <a:r>
                        <a:rPr lang="vi-VN" sz="1400" b="1" dirty="0" err="1">
                          <a:effectLst/>
                          <a:latin typeface="Arial" panose="020B0604020202020204" pitchFamily="34" charset="0"/>
                        </a:rPr>
                        <a:t>arrangement</a:t>
                      </a:r>
                      <a:endParaRPr lang="en-US" sz="1400" b="1"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rowSpan="2">
                  <a:txBody>
                    <a:bodyPr/>
                    <a:lstStyle/>
                    <a:p>
                      <a:pPr marL="0" marR="0" indent="0" algn="ctr">
                        <a:lnSpc>
                          <a:spcPct val="120000"/>
                        </a:lnSpc>
                        <a:spcBef>
                          <a:spcPts val="480"/>
                        </a:spcBef>
                        <a:spcAft>
                          <a:spcPts val="480"/>
                        </a:spcAft>
                      </a:pPr>
                      <a:r>
                        <a:rPr lang="en-US" sz="1400" b="1" spc="-5" dirty="0">
                          <a:effectLst/>
                          <a:latin typeface="Arial" panose="020B0604020202020204" pitchFamily="34" charset="0"/>
                        </a:rPr>
                        <a:t>The limited width of the factory layout for a single row</a:t>
                      </a:r>
                      <a:endParaRPr lang="en-US" sz="1400" b="1"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6983209"/>
                  </a:ext>
                </a:extLst>
              </a:tr>
              <a:tr h="1105627">
                <a:tc vMerge="1">
                  <a:txBody>
                    <a:bodyPr/>
                    <a:lstStyle/>
                    <a:p>
                      <a:endParaRPr lang="en-US"/>
                    </a:p>
                  </a:txBody>
                  <a:tcPr/>
                </a:tc>
                <a:tc>
                  <a:txBody>
                    <a:bodyPr/>
                    <a:lstStyle/>
                    <a:p>
                      <a:pPr marL="0" marR="0" indent="0" algn="ctr">
                        <a:lnSpc>
                          <a:spcPct val="120000"/>
                        </a:lnSpc>
                        <a:spcBef>
                          <a:spcPts val="480"/>
                        </a:spcBef>
                        <a:spcAft>
                          <a:spcPts val="480"/>
                        </a:spcAft>
                      </a:pPr>
                      <a:r>
                        <a:rPr lang="en-US" sz="1400" b="1" spc="-5" dirty="0">
                          <a:effectLst/>
                          <a:latin typeface="Arial" panose="020B0604020202020204" pitchFamily="34" charset="0"/>
                        </a:rPr>
                        <a:t>O</a:t>
                      </a:r>
                      <a:r>
                        <a:rPr lang="vi-VN" sz="1400" b="1" spc="-5" dirty="0" err="1">
                          <a:effectLst/>
                          <a:latin typeface="Arial" panose="020B0604020202020204" pitchFamily="34" charset="0"/>
                        </a:rPr>
                        <a:t>ptimal</a:t>
                      </a:r>
                      <a:endParaRPr lang="en-US" sz="1400" b="1"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en-US" sz="1400" b="1" dirty="0">
                          <a:effectLst/>
                          <a:latin typeface="Arial" panose="020B0604020202020204" pitchFamily="34" charset="0"/>
                        </a:rPr>
                        <a:t>M</a:t>
                      </a:r>
                      <a:r>
                        <a:rPr lang="vi-VN" sz="1400" b="1" dirty="0" err="1">
                          <a:effectLst/>
                          <a:latin typeface="Arial" panose="020B0604020202020204" pitchFamily="34" charset="0"/>
                        </a:rPr>
                        <a:t>aximum</a:t>
                      </a:r>
                      <a:r>
                        <a:rPr lang="vi-VN" sz="1400" b="1" dirty="0">
                          <a:effectLst/>
                          <a:latin typeface="Arial" panose="020B0604020202020204" pitchFamily="34" charset="0"/>
                        </a:rPr>
                        <a:t> </a:t>
                      </a:r>
                      <a:endParaRPr lang="en-US" sz="1400" b="1"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en-US" sz="1400" b="1" spc="-5" dirty="0">
                          <a:effectLst/>
                          <a:latin typeface="Arial" panose="020B0604020202020204" pitchFamily="34" charset="0"/>
                        </a:rPr>
                        <a:t>O</a:t>
                      </a:r>
                      <a:r>
                        <a:rPr lang="vi-VN" sz="1400" b="1" spc="-5" dirty="0" err="1">
                          <a:effectLst/>
                          <a:latin typeface="Arial" panose="020B0604020202020204" pitchFamily="34" charset="0"/>
                        </a:rPr>
                        <a:t>ptimal</a:t>
                      </a:r>
                      <a:endParaRPr lang="en-US" sz="1400" b="1"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en-US" sz="1400" b="1" dirty="0">
                          <a:effectLst/>
                          <a:latin typeface="Arial" panose="020B0604020202020204" pitchFamily="34" charset="0"/>
                        </a:rPr>
                        <a:t>M</a:t>
                      </a:r>
                      <a:r>
                        <a:rPr lang="vi-VN" sz="1400" b="1" dirty="0" err="1">
                          <a:effectLst/>
                          <a:latin typeface="Arial" panose="020B0604020202020204" pitchFamily="34" charset="0"/>
                        </a:rPr>
                        <a:t>aximum</a:t>
                      </a:r>
                      <a:r>
                        <a:rPr lang="vi-VN" sz="1400" b="1" dirty="0">
                          <a:effectLst/>
                          <a:latin typeface="Arial" panose="020B0604020202020204" pitchFamily="34" charset="0"/>
                        </a:rPr>
                        <a:t> </a:t>
                      </a:r>
                      <a:endParaRPr lang="en-US" sz="1400" b="1" dirty="0">
                        <a:effectLst/>
                        <a:latin typeface="Arial" panose="020B0604020202020204" pitchFamily="34" charset="0"/>
                        <a:ea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536346832"/>
                  </a:ext>
                </a:extLst>
              </a:tr>
              <a:tr h="829220">
                <a:tc>
                  <a:txBody>
                    <a:bodyPr/>
                    <a:lstStyle/>
                    <a:p>
                      <a:pPr marL="36195" marR="0" indent="0" algn="l">
                        <a:lnSpc>
                          <a:spcPct val="120000"/>
                        </a:lnSpc>
                        <a:spcBef>
                          <a:spcPts val="480"/>
                        </a:spcBef>
                        <a:spcAft>
                          <a:spcPts val="480"/>
                        </a:spcAft>
                      </a:pPr>
                      <a:r>
                        <a:rPr lang="en-US" sz="1400" dirty="0">
                          <a:latin typeface="Arial" panose="020B0604020202020204" pitchFamily="34" charset="0"/>
                        </a:rPr>
                        <a:t>Factory lighting using universal </a:t>
                      </a:r>
                      <a:r>
                        <a:rPr lang="en-US" sz="1400" dirty="0" err="1">
                          <a:latin typeface="Arial" panose="020B0604020202020204" pitchFamily="34" charset="0"/>
                        </a:rPr>
                        <a:t>reflectors.r</a:t>
                      </a:r>
                      <a:r>
                        <a:rPr lang="en-US" sz="1400" dirty="0">
                          <a:latin typeface="Arial" panose="020B0604020202020204" pitchFamily="34" charset="0"/>
                        </a:rPr>
                        <a:t> enamel-coated reflectors</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2,3</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3,2</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1,9</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2,5</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1,3H</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372734"/>
                  </a:ext>
                </a:extLst>
              </a:tr>
              <a:tr h="584074">
                <a:tc>
                  <a:txBody>
                    <a:bodyPr/>
                    <a:lstStyle/>
                    <a:p>
                      <a:pPr marL="36195" marR="0" indent="0" algn="l">
                        <a:lnSpc>
                          <a:spcPct val="120000"/>
                        </a:lnSpc>
                        <a:spcBef>
                          <a:spcPts val="480"/>
                        </a:spcBef>
                        <a:spcAft>
                          <a:spcPts val="480"/>
                        </a:spcAft>
                      </a:pPr>
                      <a:r>
                        <a:rPr lang="en-US" sz="1400" spc="-5" dirty="0">
                          <a:effectLst/>
                          <a:latin typeface="Arial" panose="020B0604020202020204" pitchFamily="34" charset="0"/>
                        </a:rPr>
                        <a:t>Factory lighting using universal reflectors.</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1,8</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2,5</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1,8</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2,0</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1,2H</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33573772"/>
                  </a:ext>
                </a:extLst>
              </a:tr>
              <a:tr h="582703">
                <a:tc>
                  <a:txBody>
                    <a:bodyPr/>
                    <a:lstStyle/>
                    <a:p>
                      <a:pPr marL="36195" marR="0" indent="0" algn="l">
                        <a:lnSpc>
                          <a:spcPct val="120000"/>
                        </a:lnSpc>
                        <a:spcBef>
                          <a:spcPts val="480"/>
                        </a:spcBef>
                        <a:spcAft>
                          <a:spcPts val="480"/>
                        </a:spcAft>
                      </a:pPr>
                      <a:r>
                        <a:rPr lang="vi-VN" sz="1400" spc="-5" dirty="0">
                          <a:effectLst/>
                          <a:latin typeface="Arial" panose="020B0604020202020204" pitchFamily="34" charset="0"/>
                        </a:rPr>
                        <a:t>Office </a:t>
                      </a:r>
                      <a:r>
                        <a:rPr lang="vi-VN" sz="1400" spc="-5" dirty="0" err="1">
                          <a:effectLst/>
                          <a:latin typeface="Arial" panose="020B0604020202020204" pitchFamily="34" charset="0"/>
                        </a:rPr>
                        <a:t>lighting</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1,6</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1,8</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1,5</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1,8</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a:lnSpc>
                          <a:spcPct val="120000"/>
                        </a:lnSpc>
                        <a:spcBef>
                          <a:spcPts val="480"/>
                        </a:spcBef>
                        <a:spcAft>
                          <a:spcPts val="480"/>
                        </a:spcAft>
                      </a:pPr>
                      <a:r>
                        <a:rPr lang="vi-VN" sz="1400" dirty="0">
                          <a:effectLst/>
                          <a:latin typeface="Arial" panose="020B0604020202020204" pitchFamily="34" charset="0"/>
                        </a:rPr>
                        <a:t>1,0H</a:t>
                      </a:r>
                      <a:endParaRPr lang="en-US" sz="1400" dirty="0">
                        <a:effectLst/>
                        <a:latin typeface="Arial" panose="020B0604020202020204" pitchFamily="34" charset="0"/>
                        <a:ea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703317"/>
                  </a:ext>
                </a:extLst>
              </a:tr>
            </a:tbl>
          </a:graphicData>
        </a:graphic>
      </p:graphicFrame>
      <p:pic>
        <p:nvPicPr>
          <p:cNvPr id="10" name="Picture 9">
            <a:extLst>
              <a:ext uri="{FF2B5EF4-FFF2-40B4-BE49-F238E27FC236}">
                <a16:creationId xmlns:a16="http://schemas.microsoft.com/office/drawing/2014/main" id="{DC4D9AB6-B3F9-E7B9-3E42-1647C8EDF9D6}"/>
              </a:ext>
            </a:extLst>
          </p:cNvPr>
          <p:cNvPicPr/>
          <p:nvPr/>
        </p:nvPicPr>
        <p:blipFill>
          <a:blip r:embed="rId3">
            <a:extLst>
              <a:ext uri="{28A0092B-C50C-407E-A947-70E740481C1C}">
                <a14:useLocalDpi xmlns:a14="http://schemas.microsoft.com/office/drawing/2010/main" val="0"/>
              </a:ext>
            </a:extLst>
          </a:blip>
          <a:srcRect/>
          <a:stretch>
            <a:fillRect/>
          </a:stretch>
        </p:blipFill>
        <p:spPr>
          <a:xfrm>
            <a:off x="685800" y="3084394"/>
            <a:ext cx="3190164" cy="2120364"/>
          </a:xfrm>
          <a:prstGeom prst="rect">
            <a:avLst/>
          </a:prstGeom>
          <a:noFill/>
          <a:ln>
            <a:noFill/>
            <a:prstDash/>
          </a:ln>
        </p:spPr>
      </p:pic>
    </p:spTree>
    <p:extLst>
      <p:ext uri="{BB962C8B-B14F-4D97-AF65-F5344CB8AC3E}">
        <p14:creationId xmlns:p14="http://schemas.microsoft.com/office/powerpoint/2010/main" val="1029800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CONCEPT</a:t>
            </a:r>
          </a:p>
        </p:txBody>
      </p:sp>
      <p:sp>
        <p:nvSpPr>
          <p:cNvPr id="5" name="Rectangle 4"/>
          <p:cNvSpPr/>
          <p:nvPr/>
        </p:nvSpPr>
        <p:spPr>
          <a:xfrm>
            <a:off x="517340" y="1280574"/>
            <a:ext cx="11123117" cy="1323439"/>
          </a:xfrm>
          <a:prstGeom prst="rect">
            <a:avLst/>
          </a:prstGeom>
        </p:spPr>
        <p:txBody>
          <a:bodyPr wrap="square">
            <a:spAutoFit/>
          </a:bodyPr>
          <a:lstStyle/>
          <a:p>
            <a:pPr algn="just">
              <a:buSzPts val="1800"/>
              <a:buFont typeface="Arial" panose="020B0604020202020204" pitchFamily="34" charset="0"/>
              <a:buNone/>
            </a:pPr>
            <a:r>
              <a:rPr lang="en-US" sz="2000" b="1" dirty="0">
                <a:solidFill>
                  <a:srgbClr val="FF0000"/>
                </a:solidFill>
                <a:latin typeface="Arial" panose="020B0604020202020204" pitchFamily="34" charset="0"/>
              </a:rPr>
              <a:t>Illuminance</a:t>
            </a:r>
            <a:r>
              <a:rPr lang="en-US" sz="2000" dirty="0">
                <a:latin typeface="Arial" panose="020B0604020202020204" pitchFamily="34" charset="0"/>
              </a:rPr>
              <a:t> is the density of luminous flux on a unit area </a:t>
            </a:r>
            <a:r>
              <a:rPr lang="en-US" sz="2000" dirty="0" err="1">
                <a:latin typeface="Arial" panose="020B0604020202020204" pitchFamily="34" charset="0"/>
              </a:rPr>
              <a:t>dS</a:t>
            </a:r>
            <a:r>
              <a:rPr lang="en-US" sz="2000" dirty="0">
                <a:latin typeface="Arial" panose="020B0604020202020204" pitchFamily="34" charset="0"/>
              </a:rPr>
              <a:t> of a surface being illuminated, measured in lux (lx). Illuminance assesses the density of luminous flux, indicating the amount of luminous flux from a light source incident on a specific area. Illuminance decreases inversely with the square of the distance from the light source (inverse-square law).</a:t>
            </a:r>
            <a:endParaRPr lang="en-US" altLang="en-US" sz="2000" dirty="0">
              <a:latin typeface="Arial" panose="020B0604020202020204" pitchFamily="34" charset="0"/>
            </a:endParaRPr>
          </a:p>
        </p:txBody>
      </p:sp>
      <p:pic>
        <p:nvPicPr>
          <p:cNvPr id="6" name="Picture 5">
            <a:extLst>
              <a:ext uri="{FF2B5EF4-FFF2-40B4-BE49-F238E27FC236}">
                <a16:creationId xmlns:a16="http://schemas.microsoft.com/office/drawing/2014/main" id="{499B016B-EE8C-08E1-63C9-93AAD0380139}"/>
              </a:ext>
            </a:extLst>
          </p:cNvPr>
          <p:cNvPicPr/>
          <p:nvPr/>
        </p:nvPicPr>
        <p:blipFill>
          <a:blip r:embed="rId3"/>
          <a:srcRect/>
          <a:stretch>
            <a:fillRect/>
          </a:stretch>
        </p:blipFill>
        <p:spPr>
          <a:xfrm>
            <a:off x="2855795" y="3068509"/>
            <a:ext cx="3043154" cy="2362505"/>
          </a:xfrm>
          <a:prstGeom prst="rect">
            <a:avLst/>
          </a:prstGeom>
          <a:noFill/>
          <a:ln>
            <a:noFill/>
            <a:prstDash/>
          </a:ln>
        </p:spPr>
      </p:pic>
      <p:pic>
        <p:nvPicPr>
          <p:cNvPr id="7" name="Picture 6">
            <a:extLst>
              <a:ext uri="{FF2B5EF4-FFF2-40B4-BE49-F238E27FC236}">
                <a16:creationId xmlns:a16="http://schemas.microsoft.com/office/drawing/2014/main" id="{D97F6CDD-5FFB-2E51-BF40-1926FD144729}"/>
              </a:ext>
            </a:extLst>
          </p:cNvPr>
          <p:cNvPicPr>
            <a:picLocks noChangeAspect="1"/>
          </p:cNvPicPr>
          <p:nvPr/>
        </p:nvPicPr>
        <p:blipFill>
          <a:blip r:embed="rId4"/>
          <a:stretch>
            <a:fillRect/>
          </a:stretch>
        </p:blipFill>
        <p:spPr>
          <a:xfrm>
            <a:off x="7765791" y="2604013"/>
            <a:ext cx="3550264" cy="3291498"/>
          </a:xfrm>
          <a:prstGeom prst="rect">
            <a:avLst/>
          </a:prstGeom>
        </p:spPr>
      </p:pic>
      <p:pic>
        <p:nvPicPr>
          <p:cNvPr id="8" name="Picture 7"/>
          <p:cNvPicPr>
            <a:picLocks noChangeAspect="1"/>
          </p:cNvPicPr>
          <p:nvPr/>
        </p:nvPicPr>
        <p:blipFill>
          <a:blip r:embed="rId5"/>
          <a:stretch>
            <a:fillRect/>
          </a:stretch>
        </p:blipFill>
        <p:spPr>
          <a:xfrm>
            <a:off x="9321706" y="5594502"/>
            <a:ext cx="1000265" cy="200053"/>
          </a:xfrm>
          <a:prstGeom prst="rect">
            <a:avLst/>
          </a:prstGeom>
        </p:spPr>
      </p:pic>
      <p:sp>
        <p:nvSpPr>
          <p:cNvPr id="9" name="Rectangle 8"/>
          <p:cNvSpPr/>
          <p:nvPr/>
        </p:nvSpPr>
        <p:spPr>
          <a:xfrm>
            <a:off x="9404730" y="5541047"/>
            <a:ext cx="1054856" cy="307777"/>
          </a:xfrm>
          <a:prstGeom prst="rect">
            <a:avLst/>
          </a:prstGeom>
        </p:spPr>
        <p:txBody>
          <a:bodyPr wrap="square">
            <a:spAutoFit/>
          </a:bodyPr>
          <a:lstStyle/>
          <a:p>
            <a:pPr algn="just">
              <a:buSzPts val="1800"/>
              <a:buFont typeface="Arial" panose="020B0604020202020204" pitchFamily="34" charset="0"/>
              <a:buNone/>
            </a:pPr>
            <a:r>
              <a:rPr lang="en-US" altLang="en-US" sz="1400" dirty="0">
                <a:solidFill>
                  <a:srgbClr val="003366"/>
                </a:solidFill>
                <a:latin typeface="Arial" panose="020B0604020202020204" pitchFamily="34" charset="0"/>
              </a:rPr>
              <a:t>Distance</a:t>
            </a:r>
          </a:p>
        </p:txBody>
      </p:sp>
      <p:pic>
        <p:nvPicPr>
          <p:cNvPr id="10" name="Picture 9"/>
          <p:cNvPicPr>
            <a:picLocks noChangeAspect="1"/>
          </p:cNvPicPr>
          <p:nvPr/>
        </p:nvPicPr>
        <p:blipFill>
          <a:blip r:embed="rId6"/>
          <a:stretch>
            <a:fillRect/>
          </a:stretch>
        </p:blipFill>
        <p:spPr>
          <a:xfrm>
            <a:off x="8111989" y="5040347"/>
            <a:ext cx="2209982" cy="224969"/>
          </a:xfrm>
          <a:prstGeom prst="rect">
            <a:avLst/>
          </a:prstGeom>
        </p:spPr>
      </p:pic>
      <p:sp>
        <p:nvSpPr>
          <p:cNvPr id="14" name="Hình chữ nhật 8">
            <a:extLst>
              <a:ext uri="{FF2B5EF4-FFF2-40B4-BE49-F238E27FC236}">
                <a16:creationId xmlns:a16="http://schemas.microsoft.com/office/drawing/2014/main" id="{DD34EDFD-D57F-5D38-00FE-A4D66A5302B1}"/>
              </a:ext>
            </a:extLst>
          </p:cNvPr>
          <p:cNvSpPr/>
          <p:nvPr/>
        </p:nvSpPr>
        <p:spPr>
          <a:xfrm>
            <a:off x="8233404" y="5039725"/>
            <a:ext cx="2176603" cy="182579"/>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vi-VN" sz="1100" dirty="0">
                <a:solidFill>
                  <a:schemeClr val="tx1"/>
                </a:solidFill>
                <a:latin typeface="Arial" panose="020B0604020202020204" pitchFamily="34" charset="0"/>
                <a:ea typeface="#9Slide02 Noi dung dai"/>
              </a:rPr>
              <a:t>1 m</a:t>
            </a:r>
            <a:r>
              <a:rPr lang="vi-VN" sz="1100" baseline="30000" dirty="0">
                <a:solidFill>
                  <a:schemeClr val="tx1"/>
                </a:solidFill>
                <a:latin typeface="Arial" panose="020B0604020202020204" pitchFamily="34" charset="0"/>
                <a:ea typeface="#9Slide02 Noi dung dai"/>
              </a:rPr>
              <a:t>2</a:t>
            </a:r>
            <a:r>
              <a:rPr lang="vi-VN" sz="1100" dirty="0">
                <a:solidFill>
                  <a:schemeClr val="tx1"/>
                </a:solidFill>
                <a:latin typeface="Arial" panose="020B0604020202020204" pitchFamily="34" charset="0"/>
                <a:ea typeface="#9Slide02 Noi dung dai"/>
              </a:rPr>
              <a:t> </a:t>
            </a:r>
            <a:r>
              <a:rPr lang="vi-VN" sz="1100" dirty="0" err="1">
                <a:solidFill>
                  <a:schemeClr val="tx1"/>
                </a:solidFill>
                <a:latin typeface="Arial" panose="020B0604020202020204" pitchFamily="34" charset="0"/>
                <a:ea typeface="#9Slide02 Noi dung dai"/>
              </a:rPr>
              <a:t>Surface</a:t>
            </a:r>
            <a:r>
              <a:rPr lang="vi-VN" sz="1100" dirty="0">
                <a:solidFill>
                  <a:schemeClr val="tx1"/>
                </a:solidFill>
                <a:latin typeface="Arial" panose="020B0604020202020204" pitchFamily="34" charset="0"/>
                <a:ea typeface="#9Slide02 Noi dung dai"/>
              </a:rPr>
              <a:t> </a:t>
            </a:r>
            <a:r>
              <a:rPr lang="vi-VN" sz="1100" dirty="0" err="1">
                <a:solidFill>
                  <a:schemeClr val="tx1"/>
                </a:solidFill>
                <a:latin typeface="Arial" panose="020B0604020202020204" pitchFamily="34" charset="0"/>
                <a:ea typeface="#9Slide02 Noi dung dai"/>
              </a:rPr>
              <a:t>area</a:t>
            </a:r>
            <a:r>
              <a:rPr lang="vi-VN" sz="1100" dirty="0">
                <a:solidFill>
                  <a:schemeClr val="tx1"/>
                </a:solidFill>
                <a:latin typeface="Arial" panose="020B0604020202020204" pitchFamily="34" charset="0"/>
                <a:ea typeface="#9Slide02 Noi dung dai"/>
              </a:rPr>
              <a:t> </a:t>
            </a:r>
            <a:r>
              <a:rPr lang="vi-VN" sz="1100" dirty="0" err="1">
                <a:solidFill>
                  <a:schemeClr val="tx1"/>
                </a:solidFill>
                <a:latin typeface="Arial" panose="020B0604020202020204" pitchFamily="34" charset="0"/>
                <a:ea typeface="#9Slide02 Noi dung dai"/>
              </a:rPr>
              <a:t>of</a:t>
            </a:r>
            <a:r>
              <a:rPr lang="vi-VN" sz="1100" dirty="0">
                <a:solidFill>
                  <a:schemeClr val="tx1"/>
                </a:solidFill>
                <a:latin typeface="Arial" panose="020B0604020202020204" pitchFamily="34" charset="0"/>
                <a:ea typeface="#9Slide02 Noi dung dai"/>
              </a:rPr>
              <a:t> a </a:t>
            </a:r>
            <a:r>
              <a:rPr lang="vi-VN" sz="1100" dirty="0" err="1">
                <a:solidFill>
                  <a:schemeClr val="tx1"/>
                </a:solidFill>
                <a:latin typeface="Arial" panose="020B0604020202020204" pitchFamily="34" charset="0"/>
                <a:ea typeface="#9Slide02 Noi dung dai"/>
              </a:rPr>
              <a:t>sphere</a:t>
            </a:r>
            <a:endParaRPr lang="vi-VN" sz="1100" dirty="0">
              <a:solidFill>
                <a:schemeClr val="tx1"/>
              </a:solidFill>
              <a:latin typeface="Arial" panose="020B0604020202020204" pitchFamily="34" charset="0"/>
              <a:ea typeface="#9Slide02 Noi dung dai"/>
            </a:endParaRPr>
          </a:p>
        </p:txBody>
      </p:sp>
      <p:sp>
        <p:nvSpPr>
          <p:cNvPr id="15" name="Hình chữ nhật 6">
            <a:extLst>
              <a:ext uri="{FF2B5EF4-FFF2-40B4-BE49-F238E27FC236}">
                <a16:creationId xmlns:a16="http://schemas.microsoft.com/office/drawing/2014/main" id="{DA765420-D45A-359A-C1D5-57B12785B5AB}"/>
              </a:ext>
            </a:extLst>
          </p:cNvPr>
          <p:cNvSpPr/>
          <p:nvPr/>
        </p:nvSpPr>
        <p:spPr>
          <a:xfrm>
            <a:off x="9503195" y="3594471"/>
            <a:ext cx="1582959" cy="279693"/>
          </a:xfrm>
          <a:prstGeom prst="rect">
            <a:avLst/>
          </a:prstGeom>
          <a:solidFill>
            <a:srgbClr val="F6F6F6"/>
          </a:solid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100" dirty="0" err="1">
                <a:solidFill>
                  <a:srgbClr val="FFBD45"/>
                </a:solidFill>
                <a:latin typeface="Arial" panose="020B0604020202020204" pitchFamily="34" charset="0"/>
                <a:ea typeface="+mn-lt"/>
                <a:cs typeface="Arial" panose="020B0604020202020204" pitchFamily="34" charset="0"/>
              </a:rPr>
              <a:t>Light</a:t>
            </a:r>
            <a:r>
              <a:rPr lang="vi-VN" sz="1100" dirty="0">
                <a:solidFill>
                  <a:srgbClr val="FFBD45"/>
                </a:solidFill>
                <a:latin typeface="Arial" panose="020B0604020202020204" pitchFamily="34" charset="0"/>
                <a:ea typeface="+mn-lt"/>
                <a:cs typeface="Arial" panose="020B0604020202020204" pitchFamily="34" charset="0"/>
              </a:rPr>
              <a:t> </a:t>
            </a:r>
            <a:r>
              <a:rPr lang="vi-VN" sz="1100" dirty="0" err="1">
                <a:solidFill>
                  <a:srgbClr val="FFBD45"/>
                </a:solidFill>
                <a:latin typeface="Arial" panose="020B0604020202020204" pitchFamily="34" charset="0"/>
                <a:ea typeface="+mn-lt"/>
                <a:cs typeface="Arial" panose="020B0604020202020204" pitchFamily="34" charset="0"/>
              </a:rPr>
              <a:t>intensity</a:t>
            </a:r>
            <a:endParaRPr lang="vi-VN" sz="1100" dirty="0">
              <a:solidFill>
                <a:srgbClr val="FFBD45"/>
              </a:solidFill>
              <a:latin typeface="Arial" panose="020B0604020202020204" pitchFamily="34" charset="0"/>
              <a:ea typeface="#9Slide02 Noi dung dai"/>
            </a:endParaRPr>
          </a:p>
        </p:txBody>
      </p:sp>
      <p:sp>
        <p:nvSpPr>
          <p:cNvPr id="16" name="Hình chữ nhật 7">
            <a:extLst>
              <a:ext uri="{FF2B5EF4-FFF2-40B4-BE49-F238E27FC236}">
                <a16:creationId xmlns:a16="http://schemas.microsoft.com/office/drawing/2014/main" id="{BEBFEBAF-D8F3-D8CA-A330-E14A7EE3A66D}"/>
              </a:ext>
            </a:extLst>
          </p:cNvPr>
          <p:cNvSpPr/>
          <p:nvPr/>
        </p:nvSpPr>
        <p:spPr>
          <a:xfrm>
            <a:off x="7609057" y="3822514"/>
            <a:ext cx="1186003" cy="182579"/>
          </a:xfrm>
          <a:prstGeom prst="rect">
            <a:avLst/>
          </a:prstGeom>
          <a:solidFill>
            <a:srgbClr val="F2F2F2"/>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vi-VN" sz="1100" dirty="0" err="1">
                <a:solidFill>
                  <a:srgbClr val="FFBD45"/>
                </a:solidFill>
                <a:latin typeface="Arial" panose="020B0604020202020204" pitchFamily="34" charset="0"/>
                <a:ea typeface="+mn-lt"/>
                <a:cs typeface="Arial" panose="020B0604020202020204" pitchFamily="34" charset="0"/>
              </a:rPr>
              <a:t>Radius</a:t>
            </a:r>
            <a:r>
              <a:rPr lang="vi-VN" sz="1100" dirty="0">
                <a:solidFill>
                  <a:srgbClr val="FFBD45"/>
                </a:solidFill>
                <a:latin typeface="Arial" panose="020B0604020202020204" pitchFamily="34" charset="0"/>
                <a:ea typeface="+mn-lt"/>
                <a:cs typeface="Arial" panose="020B0604020202020204" pitchFamily="34" charset="0"/>
              </a:rPr>
              <a:t> </a:t>
            </a:r>
            <a:endParaRPr lang="vi-VN" dirty="0">
              <a:latin typeface="Arial" panose="020B0604020202020204" pitchFamily="34" charset="0"/>
            </a:endParaRPr>
          </a:p>
        </p:txBody>
      </p:sp>
      <p:sp>
        <p:nvSpPr>
          <p:cNvPr id="17" name="Hình chữ nhật 3">
            <a:extLst>
              <a:ext uri="{FF2B5EF4-FFF2-40B4-BE49-F238E27FC236}">
                <a16:creationId xmlns:a16="http://schemas.microsoft.com/office/drawing/2014/main" id="{4153DC39-9774-5A2D-FA73-5C5A16D348BE}"/>
              </a:ext>
            </a:extLst>
          </p:cNvPr>
          <p:cNvSpPr/>
          <p:nvPr/>
        </p:nvSpPr>
        <p:spPr>
          <a:xfrm>
            <a:off x="8632132" y="2661527"/>
            <a:ext cx="1169696" cy="233834"/>
          </a:xfrm>
          <a:prstGeom prst="rect">
            <a:avLst/>
          </a:prstGeom>
          <a:solidFill>
            <a:srgbClr val="C1C19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900" dirty="0" err="1">
                <a:solidFill>
                  <a:schemeClr val="bg1"/>
                </a:solidFill>
                <a:latin typeface="Arial" panose="020B0604020202020204" pitchFamily="34" charset="0"/>
                <a:ea typeface="#9Slide02 Noi dung dai"/>
              </a:rPr>
              <a:t>Luminous</a:t>
            </a:r>
            <a:r>
              <a:rPr lang="vi-VN" sz="900" dirty="0">
                <a:solidFill>
                  <a:schemeClr val="bg1"/>
                </a:solidFill>
                <a:latin typeface="Arial" panose="020B0604020202020204" pitchFamily="34" charset="0"/>
                <a:ea typeface="#9Slide02 Noi dung dai"/>
              </a:rPr>
              <a:t> </a:t>
            </a:r>
            <a:r>
              <a:rPr lang="vi-VN" sz="900" dirty="0" err="1">
                <a:solidFill>
                  <a:schemeClr val="bg1"/>
                </a:solidFill>
                <a:latin typeface="Arial" panose="020B0604020202020204" pitchFamily="34" charset="0"/>
                <a:ea typeface="#9Slide02 Noi dung dai"/>
              </a:rPr>
              <a:t>flux</a:t>
            </a:r>
            <a:endParaRPr lang="vi-VN" sz="900" dirty="0">
              <a:solidFill>
                <a:schemeClr val="bg1"/>
              </a:solidFill>
              <a:latin typeface="Arial" panose="020B0604020202020204" pitchFamily="34" charset="0"/>
              <a:ea typeface="#9Slide02 Noi dung dai"/>
            </a:endParaRPr>
          </a:p>
        </p:txBody>
      </p:sp>
    </p:spTree>
    <p:extLst>
      <p:ext uri="{BB962C8B-B14F-4D97-AF65-F5344CB8AC3E}">
        <p14:creationId xmlns:p14="http://schemas.microsoft.com/office/powerpoint/2010/main" val="2075752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Steps in lighting design</a:t>
            </a:r>
          </a:p>
        </p:txBody>
      </p:sp>
      <p:graphicFrame>
        <p:nvGraphicFramePr>
          <p:cNvPr id="6" name="Table 5">
            <a:extLst>
              <a:ext uri="{FF2B5EF4-FFF2-40B4-BE49-F238E27FC236}">
                <a16:creationId xmlns:a16="http://schemas.microsoft.com/office/drawing/2014/main" id="{55B82F46-FFDB-7F9D-ECDC-B9CC52DEBDD5}"/>
              </a:ext>
            </a:extLst>
          </p:cNvPr>
          <p:cNvGraphicFramePr>
            <a:graphicFrameLocks noGrp="1"/>
          </p:cNvGraphicFramePr>
          <p:nvPr>
            <p:extLst>
              <p:ext uri="{D42A27DB-BD31-4B8C-83A1-F6EECF244321}">
                <p14:modId xmlns:p14="http://schemas.microsoft.com/office/powerpoint/2010/main" val="1130736071"/>
              </p:ext>
            </p:extLst>
          </p:nvPr>
        </p:nvGraphicFramePr>
        <p:xfrm>
          <a:off x="2328429" y="2749927"/>
          <a:ext cx="7500937" cy="2857500"/>
        </p:xfrm>
        <a:graphic>
          <a:graphicData uri="http://schemas.openxmlformats.org/drawingml/2006/table">
            <a:tbl>
              <a:tblPr>
                <a:tableStyleId>{D27102A9-8310-4765-A935-A1911B00CA55}</a:tableStyleId>
              </a:tblPr>
              <a:tblGrid>
                <a:gridCol w="3658886">
                  <a:extLst>
                    <a:ext uri="{9D8B030D-6E8A-4147-A177-3AD203B41FA5}">
                      <a16:colId xmlns:a16="http://schemas.microsoft.com/office/drawing/2014/main" val="20000"/>
                    </a:ext>
                  </a:extLst>
                </a:gridCol>
                <a:gridCol w="1279218">
                  <a:extLst>
                    <a:ext uri="{9D8B030D-6E8A-4147-A177-3AD203B41FA5}">
                      <a16:colId xmlns:a16="http://schemas.microsoft.com/office/drawing/2014/main" val="20001"/>
                    </a:ext>
                  </a:extLst>
                </a:gridCol>
                <a:gridCol w="1419888">
                  <a:extLst>
                    <a:ext uri="{9D8B030D-6E8A-4147-A177-3AD203B41FA5}">
                      <a16:colId xmlns:a16="http://schemas.microsoft.com/office/drawing/2014/main" val="20002"/>
                    </a:ext>
                  </a:extLst>
                </a:gridCol>
                <a:gridCol w="1142945">
                  <a:extLst>
                    <a:ext uri="{9D8B030D-6E8A-4147-A177-3AD203B41FA5}">
                      <a16:colId xmlns:a16="http://schemas.microsoft.com/office/drawing/2014/main" val="20003"/>
                    </a:ext>
                  </a:extLst>
                </a:gridCol>
              </a:tblGrid>
              <a:tr h="714375">
                <a:tc>
                  <a:txBody>
                    <a:bodyPr/>
                    <a:lstStyle/>
                    <a:p>
                      <a:pPr algn="just">
                        <a:lnSpc>
                          <a:spcPct val="115000"/>
                        </a:lnSpc>
                        <a:spcBef>
                          <a:spcPts val="600"/>
                        </a:spcBef>
                        <a:spcAft>
                          <a:spcPts val="600"/>
                        </a:spcAft>
                      </a:pPr>
                      <a:endParaRPr lang="en-US" sz="24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ea typeface="#9Slide02 Noi dung dai" panose="020B0604020202020204" charset="0"/>
                        </a:rPr>
                        <a:t>ceiling</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rPr>
                        <a:t>wall</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rPr>
                        <a:t>floor</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714375">
                <a:tc>
                  <a:txBody>
                    <a:bodyPr/>
                    <a:lstStyle/>
                    <a:p>
                      <a:pPr algn="just">
                        <a:lnSpc>
                          <a:spcPct val="115000"/>
                        </a:lnSpc>
                        <a:spcBef>
                          <a:spcPts val="600"/>
                        </a:spcBef>
                        <a:spcAft>
                          <a:spcPts val="600"/>
                        </a:spcAft>
                      </a:pPr>
                      <a:r>
                        <a:rPr lang="en-US" sz="2400" dirty="0">
                          <a:latin typeface="Arial" panose="020B0604020202020204" pitchFamily="34" charset="0"/>
                          <a:ea typeface="#9Slide02 Noi dung dai" panose="020B0604020202020204" charset="0"/>
                        </a:rPr>
                        <a:t>Air-conditioned room</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ea typeface="#9Slide02 Noi dung dai" panose="020B0604020202020204" charset="0"/>
                        </a:rPr>
                        <a:t>0.7</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ea typeface="#9Slide02 Noi dung dai" panose="020B0604020202020204" charset="0"/>
                        </a:rPr>
                        <a:t>0.5</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ea typeface="#9Slide02 Noi dung dai" panose="020B0604020202020204" charset="0"/>
                        </a:rPr>
                        <a:t>0.2</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714375">
                <a:tc>
                  <a:txBody>
                    <a:bodyPr/>
                    <a:lstStyle/>
                    <a:p>
                      <a:pPr algn="just">
                        <a:lnSpc>
                          <a:spcPct val="115000"/>
                        </a:lnSpc>
                        <a:spcBef>
                          <a:spcPts val="600"/>
                        </a:spcBef>
                        <a:spcAft>
                          <a:spcPts val="600"/>
                        </a:spcAft>
                      </a:pPr>
                      <a:r>
                        <a:rPr lang="en-US" sz="2400" dirty="0">
                          <a:latin typeface="Arial" panose="020B0604020202020204" pitchFamily="34" charset="0"/>
                          <a:ea typeface="#9Slide02 Noi dung dai" panose="020B0604020202020204" charset="0"/>
                        </a:rPr>
                        <a:t>Light industry</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ea typeface="#9Slide02 Noi dung dai" panose="020B0604020202020204" charset="0"/>
                        </a:rPr>
                        <a:t>0.5</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ea typeface="#9Slide02 Noi dung dai" panose="020B0604020202020204" charset="0"/>
                        </a:rPr>
                        <a:t>0.3</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ea typeface="#9Slide02 Noi dung dai" panose="020B0604020202020204" charset="0"/>
                        </a:rPr>
                        <a:t>0.1</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14375">
                <a:tc>
                  <a:txBody>
                    <a:bodyPr/>
                    <a:lstStyle/>
                    <a:p>
                      <a:pPr algn="just">
                        <a:lnSpc>
                          <a:spcPct val="115000"/>
                        </a:lnSpc>
                        <a:spcBef>
                          <a:spcPts val="600"/>
                        </a:spcBef>
                        <a:spcAft>
                          <a:spcPts val="600"/>
                        </a:spcAft>
                      </a:pPr>
                      <a:r>
                        <a:rPr lang="en-US" sz="2400" dirty="0">
                          <a:latin typeface="Arial" panose="020B0604020202020204" pitchFamily="34" charset="0"/>
                          <a:ea typeface="#9Slide02 Noi dung dai" panose="020B0604020202020204" charset="0"/>
                        </a:rPr>
                        <a:t>Heavy industry</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ea typeface="#9Slide02 Noi dung dai" panose="020B0604020202020204" charset="0"/>
                        </a:rPr>
                        <a:t>0.3</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ea typeface="#9Slide02 Noi dung dai" panose="020B0604020202020204" charset="0"/>
                        </a:rPr>
                        <a:t>0.2</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5000"/>
                        </a:lnSpc>
                        <a:spcBef>
                          <a:spcPts val="600"/>
                        </a:spcBef>
                        <a:spcAft>
                          <a:spcPts val="600"/>
                        </a:spcAft>
                      </a:pPr>
                      <a:r>
                        <a:rPr lang="en-US" sz="2400" dirty="0">
                          <a:latin typeface="Arial" panose="020B0604020202020204" pitchFamily="34" charset="0"/>
                          <a:ea typeface="#9Slide02 Noi dung dai" panose="020B0604020202020204" charset="0"/>
                        </a:rPr>
                        <a:t>0.1</a:t>
                      </a:r>
                      <a:endParaRPr lang="en-US" sz="2000" dirty="0">
                        <a:latin typeface="Arial" panose="020B0604020202020204" pitchFamily="34" charset="0"/>
                        <a:ea typeface="#9Slide02 Noi dung dai" panose="020B060402020202020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7" name="Rectangle 1">
            <a:extLst>
              <a:ext uri="{FF2B5EF4-FFF2-40B4-BE49-F238E27FC236}">
                <a16:creationId xmlns:a16="http://schemas.microsoft.com/office/drawing/2014/main" id="{D8C36920-EDAA-866C-6311-25C065737E8E}"/>
              </a:ext>
            </a:extLst>
          </p:cNvPr>
          <p:cNvSpPr>
            <a:spLocks noChangeArrowheads="1"/>
          </p:cNvSpPr>
          <p:nvPr/>
        </p:nvSpPr>
        <p:spPr bwMode="auto">
          <a:xfrm>
            <a:off x="517339" y="1303756"/>
            <a:ext cx="862127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0"/>
              </a:spcBef>
              <a:buClrTx/>
              <a:buNone/>
            </a:pPr>
            <a:r>
              <a:rPr lang="en-US" altLang="en-US" sz="2400" b="1" dirty="0">
                <a:solidFill>
                  <a:srgbClr val="C00000"/>
                </a:solidFill>
                <a:latin typeface="Arial" panose="020B0604020202020204" pitchFamily="34" charset="0"/>
                <a:cs typeface="Arial" panose="020B0604020202020204" pitchFamily="34" charset="0"/>
              </a:rPr>
              <a:t>Step 3:</a:t>
            </a:r>
          </a:p>
          <a:p>
            <a:pPr>
              <a:lnSpc>
                <a:spcPct val="100000"/>
              </a:lnSpc>
              <a:spcBef>
                <a:spcPct val="0"/>
              </a:spcBef>
              <a:buClrTx/>
              <a:buNone/>
            </a:pPr>
            <a:endParaRPr lang="en-US" altLang="en-US" sz="2400" dirty="0">
              <a:latin typeface="Arial" panose="020B0604020202020204" pitchFamily="34" charset="0"/>
              <a:cs typeface="Arial" panose="020B0604020202020204" pitchFamily="34" charset="0"/>
            </a:endParaRPr>
          </a:p>
          <a:p>
            <a:pPr>
              <a:lnSpc>
                <a:spcPct val="100000"/>
              </a:lnSpc>
              <a:spcBef>
                <a:spcPct val="0"/>
              </a:spcBef>
              <a:buNone/>
            </a:pPr>
            <a:r>
              <a:rPr lang="en-US" sz="2400" dirty="0">
                <a:latin typeface="Arial" panose="020B0604020202020204" pitchFamily="34" charset="0"/>
                <a:ea typeface="#9Slide02 Noi dung dai"/>
              </a:rPr>
              <a:t>The typical reflectance values used for parameters L5, L6, L7</a:t>
            </a:r>
            <a:r>
              <a:rPr lang="en-US" altLang="en-US" sz="2400" dirty="0">
                <a:latin typeface="Arial" panose="020B0604020202020204" pitchFamily="34" charset="0"/>
                <a:ea typeface="#9Slide02 Noi dung dai"/>
              </a:rPr>
              <a:t>:</a:t>
            </a:r>
            <a:endParaRPr lang="en-US" altLang="en-US" sz="1200" dirty="0">
              <a:latin typeface="Arial" panose="020B0604020202020204" pitchFamily="34" charset="0"/>
              <a:ea typeface="#9Slide02 Noi dung dai" panose="020B0604020202020204" charset="0"/>
            </a:endParaRPr>
          </a:p>
          <a:p>
            <a:pPr>
              <a:lnSpc>
                <a:spcPct val="100000"/>
              </a:lnSpc>
              <a:spcBef>
                <a:spcPct val="0"/>
              </a:spcBef>
              <a:buClrTx/>
              <a:buFontTx/>
              <a:buNone/>
            </a:pPr>
            <a:endParaRPr lang="en-US" altLang="en-US" sz="3600" dirty="0">
              <a:latin typeface="Arial" panose="020B0604020202020204" pitchFamily="34" charset="0"/>
            </a:endParaRPr>
          </a:p>
        </p:txBody>
      </p:sp>
    </p:spTree>
    <p:extLst>
      <p:ext uri="{BB962C8B-B14F-4D97-AF65-F5344CB8AC3E}">
        <p14:creationId xmlns:p14="http://schemas.microsoft.com/office/powerpoint/2010/main" val="22287738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Steps in lighting design</a:t>
            </a:r>
          </a:p>
        </p:txBody>
      </p:sp>
      <p:sp>
        <p:nvSpPr>
          <p:cNvPr id="6" name="Rectangle 2">
            <a:extLst>
              <a:ext uri="{FF2B5EF4-FFF2-40B4-BE49-F238E27FC236}">
                <a16:creationId xmlns:a16="http://schemas.microsoft.com/office/drawing/2014/main" id="{FC8A5D27-EC0A-FA79-4D98-C3F31EAE5508}"/>
              </a:ext>
            </a:extLst>
          </p:cNvPr>
          <p:cNvSpPr>
            <a:spLocks noChangeArrowheads="1"/>
          </p:cNvSpPr>
          <p:nvPr/>
        </p:nvSpPr>
        <p:spPr bwMode="auto">
          <a:xfrm>
            <a:off x="517339" y="1262671"/>
            <a:ext cx="569579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0"/>
              </a:spcBef>
              <a:buClrTx/>
              <a:buFontTx/>
              <a:buNone/>
            </a:pPr>
            <a:r>
              <a:rPr lang="en-US" altLang="en-US" sz="2200" b="1" dirty="0">
                <a:solidFill>
                  <a:srgbClr val="C00000"/>
                </a:solidFill>
                <a:latin typeface="Arial" panose="020B0604020202020204" pitchFamily="34" charset="0"/>
                <a:ea typeface="#9Slide02 Noi dung dai" panose="020B0604020202020204" charset="0"/>
              </a:rPr>
              <a:t>Step 4</a:t>
            </a:r>
            <a:r>
              <a:rPr lang="en-US" altLang="en-US" sz="2200" dirty="0">
                <a:solidFill>
                  <a:srgbClr val="C00000"/>
                </a:solidFill>
                <a:latin typeface="Arial" panose="020B0604020202020204" pitchFamily="34" charset="0"/>
                <a:ea typeface="#9Slide02 Noi dung dai" panose="020B0604020202020204" charset="0"/>
              </a:rPr>
              <a:t>: </a:t>
            </a:r>
          </a:p>
          <a:p>
            <a:pPr>
              <a:lnSpc>
                <a:spcPct val="100000"/>
              </a:lnSpc>
              <a:spcBef>
                <a:spcPct val="0"/>
              </a:spcBef>
              <a:buClrTx/>
              <a:buFontTx/>
              <a:buNone/>
            </a:pPr>
            <a:r>
              <a:rPr lang="en-US" altLang="en-US" sz="2200" dirty="0">
                <a:latin typeface="Arial" panose="020B0604020202020204" pitchFamily="34" charset="0"/>
                <a:ea typeface="#9Slide02 Noi dung dai" panose="020B0604020202020204" charset="0"/>
              </a:rPr>
              <a:t>Calculate the index for a room size of a x b: </a:t>
            </a:r>
          </a:p>
          <a:p>
            <a:pPr>
              <a:lnSpc>
                <a:spcPct val="100000"/>
              </a:lnSpc>
              <a:spcBef>
                <a:spcPct val="0"/>
              </a:spcBef>
              <a:buClrTx/>
              <a:buFontTx/>
              <a:buNone/>
            </a:pPr>
            <a:endParaRPr lang="en-US" altLang="en-US" sz="2200" dirty="0">
              <a:latin typeface="Arial" panose="020B0604020202020204" pitchFamily="34" charset="0"/>
            </a:endParaRPr>
          </a:p>
        </p:txBody>
      </p:sp>
      <p:sp>
        <p:nvSpPr>
          <p:cNvPr id="7" name="Rectangle 4">
            <a:extLst>
              <a:ext uri="{FF2B5EF4-FFF2-40B4-BE49-F238E27FC236}">
                <a16:creationId xmlns:a16="http://schemas.microsoft.com/office/drawing/2014/main" id="{A070A794-5964-B105-233F-2BDA10CD8E17}"/>
              </a:ext>
            </a:extLst>
          </p:cNvPr>
          <p:cNvSpPr>
            <a:spLocks noChangeArrowheads="1"/>
          </p:cNvSpPr>
          <p:nvPr/>
        </p:nvSpPr>
        <p:spPr bwMode="auto">
          <a:xfrm>
            <a:off x="517339" y="3019567"/>
            <a:ext cx="1112311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nSpc>
                <a:spcPct val="100000"/>
              </a:lnSpc>
              <a:spcBef>
                <a:spcPct val="0"/>
              </a:spcBef>
              <a:buClrTx/>
              <a:buFontTx/>
              <a:buNone/>
            </a:pPr>
            <a:r>
              <a:rPr lang="en-US" altLang="en-US" sz="2200" b="1" dirty="0">
                <a:solidFill>
                  <a:srgbClr val="C00000"/>
                </a:solidFill>
                <a:latin typeface="Arial" panose="020B0604020202020204" pitchFamily="34" charset="0"/>
              </a:rPr>
              <a:t>Step 5</a:t>
            </a:r>
            <a:r>
              <a:rPr lang="en-US" altLang="en-US" sz="2200" dirty="0">
                <a:solidFill>
                  <a:srgbClr val="C00000"/>
                </a:solidFill>
                <a:latin typeface="Arial" panose="020B0604020202020204" pitchFamily="34" charset="0"/>
              </a:rPr>
              <a:t>: </a:t>
            </a:r>
            <a:r>
              <a:rPr lang="en-US" altLang="en-US" sz="2200" dirty="0">
                <a:latin typeface="Arial" panose="020B0604020202020204" pitchFamily="34" charset="0"/>
              </a:rPr>
              <a:t>find the utilization factor (KSD) using the reflectance coefficients and the φ table:</a:t>
            </a:r>
          </a:p>
          <a:p>
            <a:pPr algn="just">
              <a:lnSpc>
                <a:spcPct val="100000"/>
              </a:lnSpc>
              <a:spcBef>
                <a:spcPct val="0"/>
              </a:spcBef>
              <a:buClrTx/>
              <a:buFontTx/>
              <a:buNone/>
            </a:pPr>
            <a:r>
              <a:rPr lang="en-US" altLang="en-US" sz="2200" dirty="0">
                <a:latin typeface="Arial" panose="020B0604020202020204" pitchFamily="34" charset="0"/>
              </a:rPr>
              <a:t>- The utilization factor is determined as a percentage of the lumens emitted by the ceiling light source and transmitted to the working surface</a:t>
            </a:r>
          </a:p>
          <a:p>
            <a:pPr algn="just">
              <a:lnSpc>
                <a:spcPct val="100000"/>
              </a:lnSpc>
              <a:spcBef>
                <a:spcPct val="0"/>
              </a:spcBef>
              <a:buClrTx/>
              <a:buFontTx/>
              <a:buNone/>
            </a:pPr>
            <a:r>
              <a:rPr lang="en-US" altLang="en-US" sz="2200" dirty="0">
                <a:latin typeface="Arial" panose="020B0604020202020204" pitchFamily="34" charset="0"/>
              </a:rPr>
              <a:t>- This factor includes both direct light emitted from the light source as well as light reflected off the room surfaces</a:t>
            </a:r>
          </a:p>
          <a:p>
            <a:pPr algn="just">
              <a:lnSpc>
                <a:spcPct val="100000"/>
              </a:lnSpc>
              <a:spcBef>
                <a:spcPct val="0"/>
              </a:spcBef>
              <a:buClrTx/>
              <a:buFontTx/>
              <a:buNone/>
            </a:pPr>
            <a:r>
              <a:rPr lang="en-US" altLang="en-US" sz="2200" dirty="0">
                <a:latin typeface="Arial" panose="020B0604020202020204" pitchFamily="34" charset="0"/>
              </a:rPr>
              <a:t>- Manufacturers provide a specific table derived from photometric test reports for each lighting fixture</a:t>
            </a:r>
          </a:p>
          <a:p>
            <a:pPr algn="just">
              <a:lnSpc>
                <a:spcPct val="100000"/>
              </a:lnSpc>
              <a:spcBef>
                <a:spcPct val="0"/>
              </a:spcBef>
              <a:buClrTx/>
              <a:buFontTx/>
              <a:buNone/>
            </a:pPr>
            <a:r>
              <a:rPr lang="en-US" altLang="en-US" sz="2200" dirty="0">
                <a:latin typeface="Arial" panose="020B0604020202020204" pitchFamily="34" charset="0"/>
              </a:rPr>
              <a:t>- For twin-tube fluorescent lamps, the utilization factor is 0.66, corresponding to a room index of 2.5</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8093BF6-121C-3BDE-51B9-81B62F4C2BDF}"/>
                  </a:ext>
                </a:extLst>
              </p:cNvPr>
              <p:cNvSpPr txBox="1"/>
              <p:nvPr/>
            </p:nvSpPr>
            <p:spPr>
              <a:xfrm>
                <a:off x="4554898" y="2125091"/>
                <a:ext cx="3048000" cy="766748"/>
              </a:xfrm>
              <a:prstGeom prst="rect">
                <a:avLst/>
              </a:prstGeom>
              <a:noFill/>
            </p:spPr>
            <p:txBody>
              <a:bodyPr wrap="square" lIns="0" tIns="0" rIns="0" bIns="0" rtlCol="0">
                <a:spAutoFit/>
              </a:bodyPr>
              <a:lstStyle/>
              <a:p>
                <a:pPr algn="l"/>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ea typeface="Cambria Math" panose="02040503050406030204" pitchFamily="18" charset="0"/>
                        </a:rPr>
                        <m:t>𝜑</m:t>
                      </m:r>
                      <m:r>
                        <a:rPr lang="en-US" sz="2400" b="0" i="1" smtClean="0">
                          <a:solidFill>
                            <a:schemeClr val="tx1"/>
                          </a:solidFill>
                          <a:latin typeface="Cambria Math" panose="02040503050406030204" pitchFamily="18" charset="0"/>
                        </a:rPr>
                        <m:t>=</m:t>
                      </m:r>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𝑎</m:t>
                          </m:r>
                          <m:r>
                            <a:rPr lang="en-US" sz="2400" b="0" i="1" smtClean="0">
                              <a:solidFill>
                                <a:schemeClr val="tx1"/>
                              </a:solidFill>
                              <a:latin typeface="Cambria Math" panose="02040503050406030204" pitchFamily="18" charset="0"/>
                              <a:ea typeface="Cambria Math" panose="02040503050406030204" pitchFamily="18" charset="0"/>
                            </a:rPr>
                            <m:t>×</m:t>
                          </m:r>
                          <m:r>
                            <a:rPr lang="en-US" sz="2400" b="0" i="1" smtClean="0">
                              <a:solidFill>
                                <a:schemeClr val="tx1"/>
                              </a:solidFill>
                              <a:latin typeface="Cambria Math" panose="02040503050406030204" pitchFamily="18" charset="0"/>
                              <a:ea typeface="Cambria Math" panose="02040503050406030204" pitchFamily="18" charset="0"/>
                            </a:rPr>
                            <m:t>𝑏</m:t>
                          </m:r>
                        </m:num>
                        <m:den>
                          <m:r>
                            <a:rPr lang="en-US" sz="2400" b="0" i="1" smtClean="0">
                              <a:solidFill>
                                <a:schemeClr val="tx1"/>
                              </a:solidFill>
                              <a:latin typeface="Cambria Math" panose="02040503050406030204" pitchFamily="18" charset="0"/>
                            </a:rPr>
                            <m:t>𝐻</m:t>
                          </m:r>
                          <m:r>
                            <a:rPr lang="en-US" sz="2400" b="0" i="1" smtClean="0">
                              <a:solidFill>
                                <a:schemeClr val="tx1"/>
                              </a:solidFill>
                              <a:latin typeface="Cambria Math" panose="02040503050406030204" pitchFamily="18" charset="0"/>
                              <a:ea typeface="Cambria Math" panose="02040503050406030204" pitchFamily="18" charset="0"/>
                            </a:rPr>
                            <m:t>×(</m:t>
                          </m:r>
                          <m:r>
                            <a:rPr lang="en-US" sz="2400" b="0" i="1" smtClean="0">
                              <a:solidFill>
                                <a:schemeClr val="tx1"/>
                              </a:solidFill>
                              <a:latin typeface="Cambria Math" panose="02040503050406030204" pitchFamily="18" charset="0"/>
                              <a:ea typeface="Cambria Math" panose="02040503050406030204" pitchFamily="18" charset="0"/>
                            </a:rPr>
                            <m:t>𝑎</m:t>
                          </m:r>
                          <m:r>
                            <a:rPr lang="en-US" sz="2400" b="0" i="1" smtClean="0">
                              <a:solidFill>
                                <a:schemeClr val="tx1"/>
                              </a:solidFill>
                              <a:latin typeface="Cambria Math" panose="02040503050406030204" pitchFamily="18" charset="0"/>
                              <a:ea typeface="Cambria Math" panose="02040503050406030204" pitchFamily="18" charset="0"/>
                            </a:rPr>
                            <m:t>+</m:t>
                          </m:r>
                          <m:r>
                            <a:rPr lang="en-US" sz="2400" b="0" i="1" smtClean="0">
                              <a:solidFill>
                                <a:schemeClr val="tx1"/>
                              </a:solidFill>
                              <a:latin typeface="Cambria Math" panose="02040503050406030204" pitchFamily="18" charset="0"/>
                              <a:ea typeface="Cambria Math" panose="02040503050406030204" pitchFamily="18" charset="0"/>
                            </a:rPr>
                            <m:t>𝑏</m:t>
                          </m:r>
                          <m:r>
                            <a:rPr lang="en-US" sz="2400" b="0" i="1" smtClean="0">
                              <a:solidFill>
                                <a:schemeClr val="tx1"/>
                              </a:solidFill>
                              <a:latin typeface="Cambria Math" panose="02040503050406030204" pitchFamily="18" charset="0"/>
                              <a:ea typeface="Cambria Math" panose="02040503050406030204" pitchFamily="18" charset="0"/>
                            </a:rPr>
                            <m:t>)</m:t>
                          </m:r>
                        </m:den>
                      </m:f>
                    </m:oMath>
                  </m:oMathPara>
                </a14:m>
                <a:endParaRPr lang="en-US" sz="2400" dirty="0">
                  <a:solidFill>
                    <a:schemeClr val="tx1"/>
                  </a:solidFill>
                  <a:latin typeface="Arial" panose="020B0604020202020204" pitchFamily="34" charset="0"/>
                </a:endParaRPr>
              </a:p>
            </p:txBody>
          </p:sp>
        </mc:Choice>
        <mc:Fallback xmlns="">
          <p:sp>
            <p:nvSpPr>
              <p:cNvPr id="11" name="TextBox 10">
                <a:extLst>
                  <a:ext uri="{FF2B5EF4-FFF2-40B4-BE49-F238E27FC236}">
                    <a16:creationId xmlns:a16="http://schemas.microsoft.com/office/drawing/2014/main" id="{88093BF6-121C-3BDE-51B9-81B62F4C2BDF}"/>
                  </a:ext>
                </a:extLst>
              </p:cNvPr>
              <p:cNvSpPr txBox="1">
                <a:spLocks noRot="1" noChangeAspect="1" noMove="1" noResize="1" noEditPoints="1" noAdjustHandles="1" noChangeArrowheads="1" noChangeShapeType="1" noTextEdit="1"/>
              </p:cNvSpPr>
              <p:nvPr/>
            </p:nvSpPr>
            <p:spPr>
              <a:xfrm>
                <a:off x="4554898" y="2125091"/>
                <a:ext cx="3048000" cy="766748"/>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216845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Steps in lighting design</a:t>
            </a:r>
          </a:p>
        </p:txBody>
      </p:sp>
      <p:sp>
        <p:nvSpPr>
          <p:cNvPr id="6" name="Rectangle 1">
            <a:extLst>
              <a:ext uri="{FF2B5EF4-FFF2-40B4-BE49-F238E27FC236}">
                <a16:creationId xmlns:a16="http://schemas.microsoft.com/office/drawing/2014/main" id="{4A46054D-E132-A753-AE03-B7612FC79C0B}"/>
              </a:ext>
            </a:extLst>
          </p:cNvPr>
          <p:cNvSpPr>
            <a:spLocks noChangeArrowheads="1"/>
          </p:cNvSpPr>
          <p:nvPr/>
        </p:nvSpPr>
        <p:spPr bwMode="auto">
          <a:xfrm>
            <a:off x="517339" y="1465775"/>
            <a:ext cx="11123117"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00000"/>
              </a:lnSpc>
              <a:spcBef>
                <a:spcPct val="0"/>
              </a:spcBef>
              <a:buClrTx/>
              <a:buFontTx/>
              <a:buNone/>
            </a:pPr>
            <a:r>
              <a:rPr lang="en-US" altLang="en-US" sz="2000" b="1" dirty="0">
                <a:solidFill>
                  <a:srgbClr val="C00000"/>
                </a:solidFill>
                <a:latin typeface="+mn-lt"/>
              </a:rPr>
              <a:t>Step 6</a:t>
            </a:r>
            <a:r>
              <a:rPr lang="en-US" altLang="en-US" sz="2000" dirty="0">
                <a:solidFill>
                  <a:srgbClr val="C00000"/>
                </a:solidFill>
                <a:latin typeface="+mn-lt"/>
              </a:rPr>
              <a:t>:</a:t>
            </a:r>
            <a:r>
              <a:rPr lang="en-US" altLang="en-US" sz="2000" dirty="0">
                <a:latin typeface="+mn-lt"/>
              </a:rPr>
              <a:t> Determine the luminous flux of the bulb</a:t>
            </a:r>
          </a:p>
          <a:p>
            <a:pPr algn="just">
              <a:lnSpc>
                <a:spcPct val="100000"/>
              </a:lnSpc>
              <a:spcBef>
                <a:spcPct val="0"/>
              </a:spcBef>
              <a:buClrTx/>
              <a:buFontTx/>
              <a:buNone/>
            </a:pPr>
            <a:endParaRPr lang="pt-BR" altLang="en-US" sz="2000" dirty="0">
              <a:latin typeface="+mn-lt"/>
            </a:endParaRPr>
          </a:p>
          <a:p>
            <a:pPr algn="just">
              <a:lnSpc>
                <a:spcPct val="100000"/>
              </a:lnSpc>
              <a:spcBef>
                <a:spcPct val="0"/>
              </a:spcBef>
              <a:buClrTx/>
              <a:buFontTx/>
              <a:buNone/>
            </a:pPr>
            <a:endParaRPr lang="pt-BR" altLang="en-US" sz="2000" dirty="0">
              <a:latin typeface="+mn-lt"/>
            </a:endParaRPr>
          </a:p>
          <a:p>
            <a:pPr algn="just">
              <a:lnSpc>
                <a:spcPct val="100000"/>
              </a:lnSpc>
              <a:spcBef>
                <a:spcPct val="0"/>
              </a:spcBef>
              <a:buClrTx/>
              <a:buFontTx/>
              <a:buNone/>
            </a:pPr>
            <a:endParaRPr lang="pt-BR" altLang="en-US" sz="2000" dirty="0">
              <a:latin typeface="+mn-lt"/>
            </a:endParaRPr>
          </a:p>
          <a:p>
            <a:pPr marL="342900" indent="-342900" algn="just">
              <a:lnSpc>
                <a:spcPct val="100000"/>
              </a:lnSpc>
              <a:spcBef>
                <a:spcPct val="0"/>
              </a:spcBef>
              <a:buClrTx/>
            </a:pPr>
            <a:r>
              <a:rPr lang="en-US" altLang="en-US" sz="2000" dirty="0">
                <a:latin typeface="+mn-lt"/>
              </a:rPr>
              <a:t>k is the reserve factor.</a:t>
            </a:r>
            <a:endParaRPr lang="vi-VN" altLang="en-US" sz="2000" dirty="0">
              <a:latin typeface="+mn-lt"/>
            </a:endParaRPr>
          </a:p>
          <a:p>
            <a:pPr marL="342900" indent="-342900" algn="just">
              <a:lnSpc>
                <a:spcPct val="100000"/>
              </a:lnSpc>
              <a:spcBef>
                <a:spcPct val="0"/>
              </a:spcBef>
              <a:buClrTx/>
            </a:pPr>
            <a:r>
              <a:rPr lang="en-US" altLang="en-US" sz="2000" dirty="0">
                <a:latin typeface="+mn-lt"/>
              </a:rPr>
              <a:t>E is the illuminance required by the factory (lx); S is the area of the factory (m2)</a:t>
            </a:r>
            <a:r>
              <a:rPr lang="vi-VN" altLang="en-US" sz="2000" dirty="0">
                <a:latin typeface="+mn-lt"/>
              </a:rPr>
              <a:t>;</a:t>
            </a:r>
          </a:p>
          <a:p>
            <a:pPr marL="342900" indent="-342900" algn="just">
              <a:lnSpc>
                <a:spcPct val="100000"/>
              </a:lnSpc>
              <a:spcBef>
                <a:spcPct val="0"/>
              </a:spcBef>
              <a:buClrTx/>
            </a:pPr>
            <a:r>
              <a:rPr lang="en-US" altLang="en-US" sz="2000" dirty="0">
                <a:latin typeface="+mn-lt"/>
              </a:rPr>
              <a:t>Z is the calculation factor, typically Z = 0.8 – 1.4;</a:t>
            </a:r>
            <a:endParaRPr lang="vi-VN" altLang="en-US" sz="2000" dirty="0">
              <a:latin typeface="+mn-lt"/>
            </a:endParaRPr>
          </a:p>
          <a:p>
            <a:pPr marL="342900" indent="-342900" algn="just">
              <a:lnSpc>
                <a:spcPct val="100000"/>
              </a:lnSpc>
              <a:spcBef>
                <a:spcPct val="0"/>
              </a:spcBef>
              <a:buClrTx/>
            </a:pPr>
            <a:r>
              <a:rPr lang="en-US" altLang="en-US" sz="2000" dirty="0">
                <a:latin typeface="+mn-lt"/>
              </a:rPr>
              <a:t>n is the number of bulbs determined precisely after arranging the lights on the ground.</a:t>
            </a:r>
            <a:endParaRPr lang="vi-VN" altLang="en-US" sz="2000" dirty="0">
              <a:latin typeface="+mn-lt"/>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253BB2E2-08ED-833A-9A71-CC4021FC5292}"/>
                  </a:ext>
                </a:extLst>
              </p:cNvPr>
              <p:cNvSpPr txBox="1"/>
              <p:nvPr/>
            </p:nvSpPr>
            <p:spPr>
              <a:xfrm>
                <a:off x="4197824" y="1992748"/>
                <a:ext cx="3048000" cy="63620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sz="2000" b="0" i="1" smtClean="0">
                          <a:solidFill>
                            <a:schemeClr val="tx1"/>
                          </a:solidFill>
                          <a:latin typeface="Cambria Math" panose="02040503050406030204" pitchFamily="18" charset="0"/>
                          <a:ea typeface="Cambria Math" panose="02040503050406030204" pitchFamily="18" charset="0"/>
                        </a:rPr>
                        <m:t>Φ</m:t>
                      </m:r>
                      <m:r>
                        <a:rPr lang="en-US" sz="2000" b="0" i="1" smtClean="0">
                          <a:solidFill>
                            <a:schemeClr val="tx1"/>
                          </a:solidFill>
                          <a:latin typeface="Cambria Math" panose="02040503050406030204" pitchFamily="18" charset="0"/>
                        </a:rPr>
                        <m:t>=</m:t>
                      </m:r>
                      <m:f>
                        <m:fPr>
                          <m:ctrlPr>
                            <a:rPr lang="en-US" sz="2000" b="0" i="1" smtClean="0">
                              <a:solidFill>
                                <a:schemeClr val="tx1"/>
                              </a:solidFill>
                              <a:latin typeface="Cambria Math" panose="02040503050406030204" pitchFamily="18" charset="0"/>
                            </a:rPr>
                          </m:ctrlPr>
                        </m:fPr>
                        <m:num>
                          <m:r>
                            <a:rPr lang="en-US" sz="2000" b="0" i="1" smtClean="0">
                              <a:solidFill>
                                <a:schemeClr val="tx1"/>
                              </a:solidFill>
                              <a:latin typeface="Cambria Math" panose="02040503050406030204" pitchFamily="18" charset="0"/>
                            </a:rPr>
                            <m:t>𝑘</m:t>
                          </m:r>
                          <m:r>
                            <a:rPr lang="en-US" sz="2000" i="1">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𝐸</m:t>
                          </m:r>
                          <m:r>
                            <a:rPr lang="en-US" sz="2000" b="0" i="1" smtClean="0">
                              <a:solidFill>
                                <a:schemeClr val="tx1"/>
                              </a:solidFill>
                              <a:latin typeface="Cambria Math" panose="02040503050406030204" pitchFamily="18" charset="0"/>
                              <a:ea typeface="Cambria Math" panose="02040503050406030204" pitchFamily="18" charset="0"/>
                            </a:rPr>
                            <m:t>×</m:t>
                          </m:r>
                          <m:r>
                            <a:rPr lang="en-US" sz="2000" i="1">
                              <a:latin typeface="Cambria Math" panose="02040503050406030204" pitchFamily="18" charset="0"/>
                              <a:ea typeface="Cambria Math" panose="02040503050406030204" pitchFamily="18" charset="0"/>
                            </a:rPr>
                            <m:t>𝑆</m:t>
                          </m:r>
                          <m:r>
                            <a:rPr lang="en-US" sz="2000" i="1">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𝑍</m:t>
                          </m:r>
                        </m:num>
                        <m:den>
                          <m:r>
                            <a:rPr lang="en-US" sz="2000" b="0" i="1" smtClean="0">
                              <a:solidFill>
                                <a:schemeClr val="tx1"/>
                              </a:solidFill>
                              <a:latin typeface="Cambria Math" panose="02040503050406030204" pitchFamily="18" charset="0"/>
                            </a:rPr>
                            <m:t>𝑛</m:t>
                          </m:r>
                          <m:r>
                            <a:rPr lang="en-US" sz="2000" i="1">
                              <a:latin typeface="Cambria Math" panose="02040503050406030204" pitchFamily="18" charset="0"/>
                              <a:ea typeface="Cambria Math" panose="02040503050406030204" pitchFamily="18" charset="0"/>
                            </a:rPr>
                            <m:t>×</m:t>
                          </m:r>
                          <m:sSub>
                            <m:sSubPr>
                              <m:ctrlPr>
                                <a:rPr lang="en-US" sz="2000" b="0" i="1" smtClean="0">
                                  <a:latin typeface="Cambria Math" panose="02040503050406030204" pitchFamily="18" charset="0"/>
                                  <a:ea typeface="Cambria Math" panose="02040503050406030204" pitchFamily="18" charset="0"/>
                                </a:rPr>
                              </m:ctrlPr>
                            </m:sSubPr>
                            <m:e>
                              <m:r>
                                <a:rPr lang="en-US" sz="2000" b="0" i="1" smtClean="0">
                                  <a:latin typeface="Cambria Math" panose="02040503050406030204" pitchFamily="18" charset="0"/>
                                  <a:ea typeface="Cambria Math" panose="02040503050406030204" pitchFamily="18" charset="0"/>
                                </a:rPr>
                                <m:t>𝑘</m:t>
                              </m:r>
                            </m:e>
                            <m:sub>
                              <m:r>
                                <a:rPr lang="en-US" sz="2000" b="0" i="1" smtClean="0">
                                  <a:latin typeface="Cambria Math" panose="02040503050406030204" pitchFamily="18" charset="0"/>
                                  <a:ea typeface="Cambria Math" panose="02040503050406030204" pitchFamily="18" charset="0"/>
                                </a:rPr>
                                <m:t>𝑠𝑑</m:t>
                              </m:r>
                            </m:sub>
                          </m:sSub>
                        </m:den>
                      </m:f>
                    </m:oMath>
                  </m:oMathPara>
                </a14:m>
                <a:endParaRPr lang="en-US" sz="2000" dirty="0">
                  <a:solidFill>
                    <a:schemeClr val="tx1"/>
                  </a:solidFill>
                </a:endParaRPr>
              </a:p>
            </p:txBody>
          </p:sp>
        </mc:Choice>
        <mc:Fallback xmlns="">
          <p:sp>
            <p:nvSpPr>
              <p:cNvPr id="7" name="TextBox 6">
                <a:extLst>
                  <a:ext uri="{FF2B5EF4-FFF2-40B4-BE49-F238E27FC236}">
                    <a16:creationId xmlns:a16="http://schemas.microsoft.com/office/drawing/2014/main" id="{253BB2E2-08ED-833A-9A71-CC4021FC5292}"/>
                  </a:ext>
                </a:extLst>
              </p:cNvPr>
              <p:cNvSpPr txBox="1">
                <a:spLocks noRot="1" noChangeAspect="1" noMove="1" noResize="1" noEditPoints="1" noAdjustHandles="1" noChangeArrowheads="1" noChangeShapeType="1" noTextEdit="1"/>
              </p:cNvSpPr>
              <p:nvPr/>
            </p:nvSpPr>
            <p:spPr>
              <a:xfrm>
                <a:off x="4197824" y="1992748"/>
                <a:ext cx="3048000" cy="636200"/>
              </a:xfrm>
              <a:prstGeom prst="rect">
                <a:avLst/>
              </a:prstGeom>
              <a:blipFill>
                <a:blip r:embed="rId3"/>
                <a:stretch>
                  <a:fillRect b="-962"/>
                </a:stretch>
              </a:blipFill>
            </p:spPr>
            <p:txBody>
              <a:bodyPr/>
              <a:lstStyle/>
              <a:p>
                <a:r>
                  <a:rPr lang="en-US">
                    <a:noFill/>
                  </a:rPr>
                  <a:t> </a:t>
                </a:r>
              </a:p>
            </p:txBody>
          </p:sp>
        </mc:Fallback>
      </mc:AlternateContent>
      <p:graphicFrame>
        <p:nvGraphicFramePr>
          <p:cNvPr id="11" name="Table 10">
            <a:extLst>
              <a:ext uri="{FF2B5EF4-FFF2-40B4-BE49-F238E27FC236}">
                <a16:creationId xmlns:a16="http://schemas.microsoft.com/office/drawing/2014/main" id="{67E35415-6DFA-7AFB-86CD-7791E80CE06A}"/>
              </a:ext>
            </a:extLst>
          </p:cNvPr>
          <p:cNvGraphicFramePr>
            <a:graphicFrameLocks noGrp="1"/>
          </p:cNvGraphicFramePr>
          <p:nvPr>
            <p:extLst>
              <p:ext uri="{D42A27DB-BD31-4B8C-83A1-F6EECF244321}">
                <p14:modId xmlns:p14="http://schemas.microsoft.com/office/powerpoint/2010/main" val="4092283512"/>
              </p:ext>
            </p:extLst>
          </p:nvPr>
        </p:nvGraphicFramePr>
        <p:xfrm>
          <a:off x="2116497" y="4287986"/>
          <a:ext cx="7924800" cy="1672463"/>
        </p:xfrm>
        <a:graphic>
          <a:graphicData uri="http://schemas.openxmlformats.org/drawingml/2006/table">
            <a:tbl>
              <a:tblPr firstRow="1" firstCol="1" bandRow="1">
                <a:tableStyleId>{D27102A9-8310-4765-A935-A1911B00CA55}</a:tableStyleId>
              </a:tblPr>
              <a:tblGrid>
                <a:gridCol w="3363477">
                  <a:extLst>
                    <a:ext uri="{9D8B030D-6E8A-4147-A177-3AD203B41FA5}">
                      <a16:colId xmlns:a16="http://schemas.microsoft.com/office/drawing/2014/main" val="2754736817"/>
                    </a:ext>
                  </a:extLst>
                </a:gridCol>
                <a:gridCol w="1665723">
                  <a:extLst>
                    <a:ext uri="{9D8B030D-6E8A-4147-A177-3AD203B41FA5}">
                      <a16:colId xmlns:a16="http://schemas.microsoft.com/office/drawing/2014/main" val="903979251"/>
                    </a:ext>
                  </a:extLst>
                </a:gridCol>
                <a:gridCol w="1418230">
                  <a:extLst>
                    <a:ext uri="{9D8B030D-6E8A-4147-A177-3AD203B41FA5}">
                      <a16:colId xmlns:a16="http://schemas.microsoft.com/office/drawing/2014/main" val="1001777832"/>
                    </a:ext>
                  </a:extLst>
                </a:gridCol>
                <a:gridCol w="1477370">
                  <a:extLst>
                    <a:ext uri="{9D8B030D-6E8A-4147-A177-3AD203B41FA5}">
                      <a16:colId xmlns:a16="http://schemas.microsoft.com/office/drawing/2014/main" val="3217061330"/>
                    </a:ext>
                  </a:extLst>
                </a:gridCol>
              </a:tblGrid>
              <a:tr h="0">
                <a:tc rowSpan="2">
                  <a:txBody>
                    <a:bodyPr/>
                    <a:lstStyle/>
                    <a:p>
                      <a:pPr marL="0" marR="0" indent="0" algn="ctr">
                        <a:lnSpc>
                          <a:spcPct val="122000"/>
                        </a:lnSpc>
                        <a:spcBef>
                          <a:spcPts val="300"/>
                        </a:spcBef>
                        <a:spcAft>
                          <a:spcPts val="300"/>
                        </a:spcAft>
                      </a:pPr>
                      <a:r>
                        <a:rPr lang="en-US" sz="1600" dirty="0">
                          <a:solidFill>
                            <a:schemeClr val="tx1"/>
                          </a:solidFill>
                          <a:effectLst/>
                          <a:latin typeface="Arial" panose="020B0604020202020204" pitchFamily="34" charset="0"/>
                        </a:rPr>
                        <a:t>E</a:t>
                      </a:r>
                      <a:r>
                        <a:rPr lang="vi-VN" sz="1600" dirty="0" err="1">
                          <a:solidFill>
                            <a:schemeClr val="tx1"/>
                          </a:solidFill>
                          <a:effectLst/>
                          <a:latin typeface="Arial" panose="020B0604020202020204" pitchFamily="34" charset="0"/>
                        </a:rPr>
                        <a:t>nvironmental</a:t>
                      </a:r>
                      <a:r>
                        <a:rPr lang="vi-VN" sz="1600" dirty="0">
                          <a:solidFill>
                            <a:schemeClr val="tx1"/>
                          </a:solidFill>
                          <a:effectLst/>
                          <a:latin typeface="Arial" panose="020B0604020202020204" pitchFamily="34" charset="0"/>
                        </a:rPr>
                        <a:t> </a:t>
                      </a:r>
                      <a:r>
                        <a:rPr lang="vi-VN" sz="1600" dirty="0" err="1">
                          <a:solidFill>
                            <a:schemeClr val="tx1"/>
                          </a:solidFill>
                          <a:effectLst/>
                          <a:latin typeface="Arial" panose="020B0604020202020204" pitchFamily="34" charset="0"/>
                        </a:rPr>
                        <a:t>properties</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marL="0" marR="0" indent="0" algn="ctr">
                        <a:lnSpc>
                          <a:spcPct val="122000"/>
                        </a:lnSpc>
                        <a:spcBef>
                          <a:spcPts val="300"/>
                        </a:spcBef>
                        <a:spcAft>
                          <a:spcPts val="300"/>
                        </a:spcAft>
                      </a:pPr>
                      <a:r>
                        <a:rPr lang="en-US" sz="1600" dirty="0">
                          <a:solidFill>
                            <a:schemeClr val="tx1"/>
                          </a:solidFill>
                          <a:effectLst/>
                          <a:latin typeface="Arial" panose="020B0604020202020204" pitchFamily="34" charset="0"/>
                        </a:rPr>
                        <a:t>Minimum times to clean the bulb/month.</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36195" indent="0" algn="ctr">
                        <a:lnSpc>
                          <a:spcPct val="122000"/>
                        </a:lnSpc>
                        <a:spcBef>
                          <a:spcPts val="160"/>
                        </a:spcBef>
                        <a:spcAft>
                          <a:spcPts val="0"/>
                        </a:spcAft>
                      </a:pPr>
                      <a:r>
                        <a:rPr lang="en-US" sz="1600" spc="-5" dirty="0">
                          <a:solidFill>
                            <a:schemeClr val="tx1"/>
                          </a:solidFill>
                          <a:effectLst/>
                          <a:latin typeface="Arial" panose="020B0604020202020204" pitchFamily="34" charset="0"/>
                        </a:rPr>
                        <a:t>R</a:t>
                      </a:r>
                      <a:r>
                        <a:rPr lang="vi-VN" sz="1600" spc="-5" dirty="0" err="1">
                          <a:solidFill>
                            <a:schemeClr val="tx1"/>
                          </a:solidFill>
                          <a:effectLst/>
                          <a:latin typeface="Arial" panose="020B0604020202020204" pitchFamily="34" charset="0"/>
                        </a:rPr>
                        <a:t>eserve</a:t>
                      </a:r>
                      <a:r>
                        <a:rPr lang="vi-VN" sz="1600" spc="-5" dirty="0">
                          <a:solidFill>
                            <a:schemeClr val="tx1"/>
                          </a:solidFill>
                          <a:effectLst/>
                          <a:latin typeface="Arial" panose="020B0604020202020204" pitchFamily="34" charset="0"/>
                        </a:rPr>
                        <a:t> </a:t>
                      </a:r>
                      <a:r>
                        <a:rPr lang="vi-VN" sz="1600" spc="-5" dirty="0" err="1">
                          <a:solidFill>
                            <a:schemeClr val="tx1"/>
                          </a:solidFill>
                          <a:effectLst/>
                          <a:latin typeface="Arial" panose="020B0604020202020204" pitchFamily="34" charset="0"/>
                        </a:rPr>
                        <a:t>factor</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extLst>
                  <a:ext uri="{0D108BD9-81ED-4DB2-BD59-A6C34878D82A}">
                    <a16:rowId xmlns:a16="http://schemas.microsoft.com/office/drawing/2014/main" val="420436765"/>
                  </a:ext>
                </a:extLst>
              </a:tr>
              <a:tr h="0">
                <a:tc vMerge="1">
                  <a:txBody>
                    <a:bodyPr/>
                    <a:lstStyle/>
                    <a:p>
                      <a:endParaRPr lang="en-US"/>
                    </a:p>
                  </a:txBody>
                  <a:tcPr/>
                </a:tc>
                <a:tc vMerge="1">
                  <a:txBody>
                    <a:bodyPr/>
                    <a:lstStyle/>
                    <a:p>
                      <a:endParaRPr lang="en-US"/>
                    </a:p>
                  </a:txBody>
                  <a:tcPr/>
                </a:tc>
                <a:tc>
                  <a:txBody>
                    <a:bodyPr/>
                    <a:lstStyle/>
                    <a:p>
                      <a:pPr marL="0" marR="0" indent="0" algn="ctr">
                        <a:lnSpc>
                          <a:spcPct val="122000"/>
                        </a:lnSpc>
                        <a:spcBef>
                          <a:spcPts val="160"/>
                        </a:spcBef>
                        <a:spcAft>
                          <a:spcPts val="0"/>
                        </a:spcAft>
                      </a:pPr>
                      <a:r>
                        <a:rPr lang="vi-VN" sz="1600" spc="-5" dirty="0" err="1">
                          <a:solidFill>
                            <a:schemeClr val="tx1"/>
                          </a:solidFill>
                          <a:effectLst/>
                          <a:latin typeface="Arial" panose="020B0604020202020204" pitchFamily="34" charset="0"/>
                        </a:rPr>
                        <a:t>Fluorescent</a:t>
                      </a:r>
                      <a:r>
                        <a:rPr lang="vi-VN" sz="1600" spc="-5" dirty="0">
                          <a:solidFill>
                            <a:schemeClr val="tx1"/>
                          </a:solidFill>
                          <a:effectLst/>
                          <a:latin typeface="Arial" panose="020B0604020202020204" pitchFamily="34" charset="0"/>
                        </a:rPr>
                        <a:t> </a:t>
                      </a:r>
                      <a:r>
                        <a:rPr lang="vi-VN" sz="1600" spc="-5" dirty="0" err="1">
                          <a:solidFill>
                            <a:schemeClr val="tx1"/>
                          </a:solidFill>
                          <a:effectLst/>
                          <a:latin typeface="Arial" panose="020B0604020202020204" pitchFamily="34" charset="0"/>
                        </a:rPr>
                        <a:t>tube</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22000"/>
                        </a:lnSpc>
                        <a:spcBef>
                          <a:spcPts val="300"/>
                        </a:spcBef>
                        <a:spcAft>
                          <a:spcPts val="300"/>
                        </a:spcAft>
                      </a:pPr>
                      <a:r>
                        <a:rPr lang="vi-VN" sz="1600" spc="-5" dirty="0" err="1">
                          <a:solidFill>
                            <a:schemeClr val="tx1"/>
                          </a:solidFill>
                          <a:effectLst/>
                          <a:latin typeface="Arial" panose="020B0604020202020204" pitchFamily="34" charset="0"/>
                        </a:rPr>
                        <a:t>Incandescent</a:t>
                      </a:r>
                      <a:r>
                        <a:rPr lang="vi-VN" sz="1600" spc="-5" dirty="0">
                          <a:solidFill>
                            <a:schemeClr val="tx1"/>
                          </a:solidFill>
                          <a:effectLst/>
                          <a:latin typeface="Arial" panose="020B0604020202020204" pitchFamily="34" charset="0"/>
                        </a:rPr>
                        <a:t> </a:t>
                      </a:r>
                      <a:r>
                        <a:rPr lang="vi-VN" sz="1600" spc="-5" dirty="0" err="1">
                          <a:solidFill>
                            <a:schemeClr val="tx1"/>
                          </a:solidFill>
                          <a:effectLst/>
                          <a:latin typeface="Arial" panose="020B0604020202020204" pitchFamily="34" charset="0"/>
                        </a:rPr>
                        <a:t>bulb</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71124572"/>
                  </a:ext>
                </a:extLst>
              </a:tr>
              <a:tr h="0">
                <a:tc>
                  <a:txBody>
                    <a:bodyPr/>
                    <a:lstStyle/>
                    <a:p>
                      <a:pPr marL="0" marR="0" indent="0" algn="l">
                        <a:lnSpc>
                          <a:spcPct val="122000"/>
                        </a:lnSpc>
                        <a:spcBef>
                          <a:spcPts val="300"/>
                        </a:spcBef>
                        <a:spcAft>
                          <a:spcPts val="300"/>
                        </a:spcAft>
                      </a:pPr>
                      <a:r>
                        <a:rPr lang="vi-VN" sz="1600" spc="-5" dirty="0" err="1">
                          <a:solidFill>
                            <a:schemeClr val="tx1"/>
                          </a:solidFill>
                          <a:effectLst/>
                          <a:latin typeface="Arial" panose="020B0604020202020204" pitchFamily="34" charset="0"/>
                        </a:rPr>
                        <a:t>Heavy</a:t>
                      </a:r>
                      <a:r>
                        <a:rPr lang="vi-VN" sz="1600" spc="-5" dirty="0">
                          <a:solidFill>
                            <a:schemeClr val="tx1"/>
                          </a:solidFill>
                          <a:effectLst/>
                          <a:latin typeface="Arial" panose="020B0604020202020204" pitchFamily="34" charset="0"/>
                        </a:rPr>
                        <a:t> </a:t>
                      </a:r>
                      <a:r>
                        <a:rPr lang="vi-VN" sz="1600" spc="-5" dirty="0" err="1">
                          <a:solidFill>
                            <a:schemeClr val="tx1"/>
                          </a:solidFill>
                          <a:effectLst/>
                          <a:latin typeface="Arial" panose="020B0604020202020204" pitchFamily="34" charset="0"/>
                        </a:rPr>
                        <a:t>smoke</a:t>
                      </a:r>
                      <a:r>
                        <a:rPr lang="vi-VN" sz="1600" spc="-5" dirty="0">
                          <a:solidFill>
                            <a:schemeClr val="tx1"/>
                          </a:solidFill>
                          <a:effectLst/>
                          <a:latin typeface="Arial" panose="020B0604020202020204" pitchFamily="34" charset="0"/>
                        </a:rPr>
                        <a:t>, </a:t>
                      </a:r>
                      <a:r>
                        <a:rPr lang="vi-VN" sz="1600" spc="-5" dirty="0" err="1">
                          <a:solidFill>
                            <a:schemeClr val="tx1"/>
                          </a:solidFill>
                          <a:effectLst/>
                          <a:latin typeface="Arial" panose="020B0604020202020204" pitchFamily="34" charset="0"/>
                        </a:rPr>
                        <a:t>soot</a:t>
                      </a:r>
                      <a:r>
                        <a:rPr lang="vi-VN" sz="1600" spc="-5" dirty="0">
                          <a:solidFill>
                            <a:schemeClr val="tx1"/>
                          </a:solidFill>
                          <a:effectLst/>
                          <a:latin typeface="Arial" panose="020B0604020202020204" pitchFamily="34" charset="0"/>
                        </a:rPr>
                        <a:t>, </a:t>
                      </a:r>
                      <a:r>
                        <a:rPr lang="vi-VN" sz="1600" spc="-5" dirty="0" err="1">
                          <a:solidFill>
                            <a:schemeClr val="tx1"/>
                          </a:solidFill>
                          <a:effectLst/>
                          <a:latin typeface="Arial" panose="020B0604020202020204" pitchFamily="34" charset="0"/>
                        </a:rPr>
                        <a:t>fume</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22000"/>
                        </a:lnSpc>
                        <a:spcBef>
                          <a:spcPts val="300"/>
                        </a:spcBef>
                        <a:spcAft>
                          <a:spcPts val="300"/>
                        </a:spcAft>
                      </a:pPr>
                      <a:r>
                        <a:rPr lang="vi-VN" sz="1600" dirty="0">
                          <a:solidFill>
                            <a:schemeClr val="tx1"/>
                          </a:solidFill>
                          <a:effectLst/>
                          <a:latin typeface="Arial" panose="020B0604020202020204" pitchFamily="34" charset="0"/>
                        </a:rPr>
                        <a:t>4</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22000"/>
                        </a:lnSpc>
                        <a:spcBef>
                          <a:spcPts val="300"/>
                        </a:spcBef>
                        <a:spcAft>
                          <a:spcPts val="300"/>
                        </a:spcAft>
                      </a:pPr>
                      <a:r>
                        <a:rPr lang="vi-VN" sz="1600" dirty="0">
                          <a:solidFill>
                            <a:schemeClr val="tx1"/>
                          </a:solidFill>
                          <a:effectLst/>
                          <a:latin typeface="Arial" panose="020B0604020202020204" pitchFamily="34" charset="0"/>
                        </a:rPr>
                        <a:t>2</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22000"/>
                        </a:lnSpc>
                        <a:spcBef>
                          <a:spcPts val="300"/>
                        </a:spcBef>
                        <a:spcAft>
                          <a:spcPts val="300"/>
                        </a:spcAft>
                      </a:pPr>
                      <a:r>
                        <a:rPr lang="vi-VN" sz="1600" dirty="0">
                          <a:solidFill>
                            <a:schemeClr val="tx1"/>
                          </a:solidFill>
                          <a:effectLst/>
                          <a:latin typeface="Arial" panose="020B0604020202020204" pitchFamily="34" charset="0"/>
                        </a:rPr>
                        <a:t>1,7</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67851900"/>
                  </a:ext>
                </a:extLst>
              </a:tr>
              <a:tr h="0">
                <a:tc>
                  <a:txBody>
                    <a:bodyPr/>
                    <a:lstStyle/>
                    <a:p>
                      <a:pPr marL="0" marR="0" indent="0" algn="l">
                        <a:lnSpc>
                          <a:spcPct val="122000"/>
                        </a:lnSpc>
                        <a:spcBef>
                          <a:spcPts val="300"/>
                        </a:spcBef>
                        <a:spcAft>
                          <a:spcPts val="300"/>
                        </a:spcAft>
                      </a:pPr>
                      <a:r>
                        <a:rPr lang="vi-VN" sz="1600" spc="5" dirty="0" err="1">
                          <a:solidFill>
                            <a:schemeClr val="tx1"/>
                          </a:solidFill>
                          <a:effectLst/>
                          <a:latin typeface="Arial" panose="020B0604020202020204" pitchFamily="34" charset="0"/>
                        </a:rPr>
                        <a:t>Moderate</a:t>
                      </a:r>
                      <a:r>
                        <a:rPr lang="vi-VN" sz="1600" spc="5" dirty="0">
                          <a:solidFill>
                            <a:schemeClr val="tx1"/>
                          </a:solidFill>
                          <a:effectLst/>
                          <a:latin typeface="Arial" panose="020B0604020202020204" pitchFamily="34" charset="0"/>
                        </a:rPr>
                        <a:t> </a:t>
                      </a:r>
                      <a:r>
                        <a:rPr lang="vi-VN" sz="1600" spc="5" dirty="0" err="1">
                          <a:solidFill>
                            <a:schemeClr val="tx1"/>
                          </a:solidFill>
                          <a:effectLst/>
                          <a:latin typeface="Arial" panose="020B0604020202020204" pitchFamily="34" charset="0"/>
                        </a:rPr>
                        <a:t>smoke</a:t>
                      </a:r>
                      <a:r>
                        <a:rPr lang="vi-VN" sz="1600" spc="5" dirty="0">
                          <a:solidFill>
                            <a:schemeClr val="tx1"/>
                          </a:solidFill>
                          <a:effectLst/>
                          <a:latin typeface="Arial" panose="020B0604020202020204" pitchFamily="34" charset="0"/>
                        </a:rPr>
                        <a:t>, </a:t>
                      </a:r>
                      <a:r>
                        <a:rPr lang="vi-VN" sz="1600" spc="5" dirty="0" err="1">
                          <a:solidFill>
                            <a:schemeClr val="tx1"/>
                          </a:solidFill>
                          <a:effectLst/>
                          <a:latin typeface="Arial" panose="020B0604020202020204" pitchFamily="34" charset="0"/>
                        </a:rPr>
                        <a:t>soot</a:t>
                      </a:r>
                      <a:r>
                        <a:rPr lang="vi-VN" sz="1600" spc="5" dirty="0">
                          <a:solidFill>
                            <a:schemeClr val="tx1"/>
                          </a:solidFill>
                          <a:effectLst/>
                          <a:latin typeface="Arial" panose="020B0604020202020204" pitchFamily="34" charset="0"/>
                        </a:rPr>
                        <a:t>, </a:t>
                      </a:r>
                      <a:r>
                        <a:rPr lang="vi-VN" sz="1600" spc="5" dirty="0" err="1">
                          <a:solidFill>
                            <a:schemeClr val="tx1"/>
                          </a:solidFill>
                          <a:effectLst/>
                          <a:latin typeface="Arial" panose="020B0604020202020204" pitchFamily="34" charset="0"/>
                        </a:rPr>
                        <a:t>fume</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22000"/>
                        </a:lnSpc>
                        <a:spcBef>
                          <a:spcPts val="300"/>
                        </a:spcBef>
                        <a:spcAft>
                          <a:spcPts val="300"/>
                        </a:spcAft>
                      </a:pPr>
                      <a:r>
                        <a:rPr lang="vi-VN" sz="1600" dirty="0">
                          <a:solidFill>
                            <a:schemeClr val="tx1"/>
                          </a:solidFill>
                          <a:effectLst/>
                          <a:latin typeface="Arial" panose="020B0604020202020204" pitchFamily="34" charset="0"/>
                        </a:rPr>
                        <a:t>3</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22000"/>
                        </a:lnSpc>
                        <a:spcBef>
                          <a:spcPts val="300"/>
                        </a:spcBef>
                        <a:spcAft>
                          <a:spcPts val="300"/>
                        </a:spcAft>
                      </a:pPr>
                      <a:r>
                        <a:rPr lang="vi-VN" sz="1600" dirty="0">
                          <a:solidFill>
                            <a:schemeClr val="tx1"/>
                          </a:solidFill>
                          <a:effectLst/>
                          <a:latin typeface="Arial" panose="020B0604020202020204" pitchFamily="34" charset="0"/>
                        </a:rPr>
                        <a:t>1,8</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22000"/>
                        </a:lnSpc>
                        <a:spcBef>
                          <a:spcPts val="300"/>
                        </a:spcBef>
                        <a:spcAft>
                          <a:spcPts val="300"/>
                        </a:spcAft>
                      </a:pPr>
                      <a:r>
                        <a:rPr lang="vi-VN" sz="1600" dirty="0">
                          <a:solidFill>
                            <a:schemeClr val="tx1"/>
                          </a:solidFill>
                          <a:effectLst/>
                          <a:latin typeface="Arial" panose="020B0604020202020204" pitchFamily="34" charset="0"/>
                        </a:rPr>
                        <a:t>1,5</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1701652"/>
                  </a:ext>
                </a:extLst>
              </a:tr>
              <a:tr h="0">
                <a:tc>
                  <a:txBody>
                    <a:bodyPr/>
                    <a:lstStyle/>
                    <a:p>
                      <a:pPr marL="0" marR="0" indent="0" algn="l">
                        <a:lnSpc>
                          <a:spcPct val="122000"/>
                        </a:lnSpc>
                        <a:spcBef>
                          <a:spcPts val="300"/>
                        </a:spcBef>
                        <a:spcAft>
                          <a:spcPts val="300"/>
                        </a:spcAft>
                      </a:pPr>
                      <a:r>
                        <a:rPr lang="vi-VN" sz="1600" spc="-10" dirty="0" err="1">
                          <a:solidFill>
                            <a:schemeClr val="tx1"/>
                          </a:solidFill>
                          <a:effectLst/>
                          <a:latin typeface="Arial" panose="020B0604020202020204" pitchFamily="34" charset="0"/>
                        </a:rPr>
                        <a:t>Light</a:t>
                      </a:r>
                      <a:r>
                        <a:rPr lang="vi-VN" sz="1600" spc="-10" dirty="0">
                          <a:solidFill>
                            <a:schemeClr val="tx1"/>
                          </a:solidFill>
                          <a:effectLst/>
                          <a:latin typeface="Arial" panose="020B0604020202020204" pitchFamily="34" charset="0"/>
                        </a:rPr>
                        <a:t> </a:t>
                      </a:r>
                      <a:r>
                        <a:rPr lang="vi-VN" sz="1600" spc="-10" dirty="0" err="1">
                          <a:solidFill>
                            <a:schemeClr val="tx1"/>
                          </a:solidFill>
                          <a:effectLst/>
                          <a:latin typeface="Arial" panose="020B0604020202020204" pitchFamily="34" charset="0"/>
                        </a:rPr>
                        <a:t>smoke</a:t>
                      </a:r>
                      <a:r>
                        <a:rPr lang="vi-VN" sz="1600" spc="-10" dirty="0">
                          <a:solidFill>
                            <a:schemeClr val="tx1"/>
                          </a:solidFill>
                          <a:effectLst/>
                          <a:latin typeface="Arial" panose="020B0604020202020204" pitchFamily="34" charset="0"/>
                        </a:rPr>
                        <a:t>, </a:t>
                      </a:r>
                      <a:r>
                        <a:rPr lang="vi-VN" sz="1600" spc="-10" dirty="0" err="1">
                          <a:solidFill>
                            <a:schemeClr val="tx1"/>
                          </a:solidFill>
                          <a:effectLst/>
                          <a:latin typeface="Arial" panose="020B0604020202020204" pitchFamily="34" charset="0"/>
                        </a:rPr>
                        <a:t>soot</a:t>
                      </a:r>
                      <a:r>
                        <a:rPr lang="vi-VN" sz="1600" spc="-10" dirty="0">
                          <a:solidFill>
                            <a:schemeClr val="tx1"/>
                          </a:solidFill>
                          <a:effectLst/>
                          <a:latin typeface="Arial" panose="020B0604020202020204" pitchFamily="34" charset="0"/>
                        </a:rPr>
                        <a:t>, </a:t>
                      </a:r>
                      <a:r>
                        <a:rPr lang="vi-VN" sz="1600" spc="-10" dirty="0" err="1">
                          <a:solidFill>
                            <a:schemeClr val="tx1"/>
                          </a:solidFill>
                          <a:effectLst/>
                          <a:latin typeface="Arial" panose="020B0604020202020204" pitchFamily="34" charset="0"/>
                        </a:rPr>
                        <a:t>fume</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22000"/>
                        </a:lnSpc>
                        <a:spcBef>
                          <a:spcPts val="300"/>
                        </a:spcBef>
                        <a:spcAft>
                          <a:spcPts val="300"/>
                        </a:spcAft>
                      </a:pPr>
                      <a:r>
                        <a:rPr lang="en-US" sz="1600" dirty="0">
                          <a:solidFill>
                            <a:schemeClr val="tx1"/>
                          </a:solidFill>
                          <a:effectLst/>
                          <a:latin typeface="Arial" panose="020B0604020202020204" pitchFamily="34" charset="0"/>
                        </a:rPr>
                        <a:t>2</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22000"/>
                        </a:lnSpc>
                        <a:spcBef>
                          <a:spcPts val="300"/>
                        </a:spcBef>
                        <a:spcAft>
                          <a:spcPts val="300"/>
                        </a:spcAft>
                      </a:pPr>
                      <a:r>
                        <a:rPr lang="en-US" sz="1600" dirty="0">
                          <a:solidFill>
                            <a:schemeClr val="tx1"/>
                          </a:solidFill>
                          <a:effectLst/>
                          <a:latin typeface="Arial" panose="020B0604020202020204" pitchFamily="34" charset="0"/>
                        </a:rPr>
                        <a:t>1,5</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a:lnSpc>
                          <a:spcPct val="122000"/>
                        </a:lnSpc>
                        <a:spcBef>
                          <a:spcPts val="300"/>
                        </a:spcBef>
                        <a:spcAft>
                          <a:spcPts val="300"/>
                        </a:spcAft>
                      </a:pPr>
                      <a:r>
                        <a:rPr lang="en-US" sz="1600" dirty="0">
                          <a:solidFill>
                            <a:schemeClr val="tx1"/>
                          </a:solidFill>
                          <a:effectLst/>
                          <a:latin typeface="Arial" panose="020B0604020202020204" pitchFamily="34" charset="0"/>
                        </a:rPr>
                        <a:t>1,3</a:t>
                      </a:r>
                      <a:endParaRPr lang="en-US" sz="1600" dirty="0">
                        <a:solidFill>
                          <a:schemeClr val="tx1"/>
                        </a:solidFill>
                        <a:effectLst/>
                        <a:latin typeface="Arial" panose="020B0604020202020204" pitchFamily="34"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56212008"/>
                  </a:ext>
                </a:extLst>
              </a:tr>
            </a:tbl>
          </a:graphicData>
        </a:graphic>
      </p:graphicFrame>
    </p:spTree>
    <p:extLst>
      <p:ext uri="{BB962C8B-B14F-4D97-AF65-F5344CB8AC3E}">
        <p14:creationId xmlns:p14="http://schemas.microsoft.com/office/powerpoint/2010/main" val="18486196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sp>
        <p:nvSpPr>
          <p:cNvPr id="85" name="Rectangle 1">
            <a:extLst>
              <a:ext uri="{FF2B5EF4-FFF2-40B4-BE49-F238E27FC236}">
                <a16:creationId xmlns:a16="http://schemas.microsoft.com/office/drawing/2014/main" id="{4A46054D-E132-A753-AE03-B7612FC79C0B}"/>
              </a:ext>
            </a:extLst>
          </p:cNvPr>
          <p:cNvSpPr>
            <a:spLocks noChangeArrowheads="1"/>
          </p:cNvSpPr>
          <p:nvPr/>
        </p:nvSpPr>
        <p:spPr bwMode="auto">
          <a:xfrm>
            <a:off x="518614" y="1291526"/>
            <a:ext cx="10890914" cy="36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lnSpc>
                <a:spcPct val="115000"/>
              </a:lnSpc>
              <a:spcBef>
                <a:spcPct val="20000"/>
              </a:spcBef>
              <a:buClr>
                <a:srgbClr val="00783C"/>
              </a:buClr>
              <a:buChar char="•"/>
              <a:defRPr sz="2800">
                <a:solidFill>
                  <a:schemeClr val="tx1"/>
                </a:solidFill>
                <a:latin typeface="Trebuchet MS" panose="020B0603020202020204" pitchFamily="34" charset="0"/>
              </a:defRPr>
            </a:lvl1pPr>
            <a:lvl2pPr marL="742950" indent="-285750">
              <a:spcBef>
                <a:spcPct val="20000"/>
              </a:spcBef>
              <a:buClr>
                <a:srgbClr val="00783C"/>
              </a:buClr>
              <a:buFont typeface="Wingdings" panose="05000000000000000000" pitchFamily="2" charset="2"/>
              <a:buChar char="§"/>
              <a:defRPr sz="2000">
                <a:solidFill>
                  <a:schemeClr val="tx1"/>
                </a:solidFill>
                <a:latin typeface="Trebuchet MS" panose="020B0603020202020204" pitchFamily="34" charset="0"/>
              </a:defRPr>
            </a:lvl2pPr>
            <a:lvl3pPr marL="1143000" indent="-228600">
              <a:spcBef>
                <a:spcPct val="20000"/>
              </a:spcBef>
              <a:buClr>
                <a:srgbClr val="00783C"/>
              </a:buClr>
              <a:buChar char="•"/>
              <a:defRPr sz="2000">
                <a:solidFill>
                  <a:schemeClr val="tx1"/>
                </a:solidFill>
                <a:latin typeface="Trebuchet MS" panose="020B0603020202020204" pitchFamily="34" charset="0"/>
              </a:defRPr>
            </a:lvl3pPr>
            <a:lvl4pPr marL="1600200" indent="-228600">
              <a:spcBef>
                <a:spcPct val="20000"/>
              </a:spcBef>
              <a:buClr>
                <a:srgbClr val="00783C"/>
              </a:buClr>
              <a:buChar char="–"/>
              <a:defRPr sz="2000">
                <a:solidFill>
                  <a:schemeClr val="tx1"/>
                </a:solidFill>
                <a:latin typeface="Trebuchet MS" panose="020B0603020202020204" pitchFamily="34" charset="0"/>
              </a:defRPr>
            </a:lvl4pPr>
            <a:lvl5pPr marL="2057400" indent="-228600">
              <a:spcBef>
                <a:spcPct val="20000"/>
              </a:spcBef>
              <a:buClr>
                <a:srgbClr val="00783C"/>
              </a:buClr>
              <a:buChar char="»"/>
              <a:defRPr sz="2000">
                <a:solidFill>
                  <a:schemeClr val="tx1"/>
                </a:solidFill>
                <a:latin typeface="Trebuchet MS" panose="020B0603020202020204" pitchFamily="34" charset="0"/>
              </a:defRPr>
            </a:lvl5pPr>
            <a:lvl6pPr marL="25146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6pPr>
            <a:lvl7pPr marL="29718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7pPr>
            <a:lvl8pPr marL="34290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8pPr>
            <a:lvl9pPr marL="3886200" indent="-228600" eaLnBrk="0" fontAlgn="base" hangingPunct="0">
              <a:spcBef>
                <a:spcPct val="20000"/>
              </a:spcBef>
              <a:spcAft>
                <a:spcPct val="0"/>
              </a:spcAft>
              <a:buClr>
                <a:srgbClr val="00783C"/>
              </a:buClr>
              <a:buChar char="»"/>
              <a:defRPr sz="2000">
                <a:solidFill>
                  <a:schemeClr val="tx1"/>
                </a:solidFill>
                <a:latin typeface="Trebuchet MS" panose="020B0603020202020204" pitchFamily="34" charset="0"/>
              </a:defRPr>
            </a:lvl9pPr>
          </a:lstStyle>
          <a:p>
            <a:pPr algn="just">
              <a:lnSpc>
                <a:spcPct val="150000"/>
              </a:lnSpc>
              <a:spcBef>
                <a:spcPct val="0"/>
              </a:spcBef>
              <a:buClrTx/>
              <a:buFontTx/>
              <a:buNone/>
            </a:pPr>
            <a:r>
              <a:rPr lang="vi-VN" altLang="en-US" sz="2200" b="1" dirty="0" err="1">
                <a:solidFill>
                  <a:srgbClr val="FF0000"/>
                </a:solidFill>
                <a:latin typeface="Arial" panose="020B0604020202020204" pitchFamily="34" charset="0"/>
              </a:rPr>
              <a:t>Step</a:t>
            </a:r>
            <a:r>
              <a:rPr lang="vi-VN" altLang="en-US" sz="2200" b="1" dirty="0">
                <a:solidFill>
                  <a:srgbClr val="FF0000"/>
                </a:solidFill>
                <a:latin typeface="Arial" panose="020B0604020202020204" pitchFamily="34" charset="0"/>
              </a:rPr>
              <a:t> 7:</a:t>
            </a:r>
            <a:r>
              <a:rPr lang="vi-VN" altLang="en-US" sz="2200" dirty="0">
                <a:latin typeface="Arial" panose="020B0604020202020204" pitchFamily="34" charset="0"/>
              </a:rPr>
              <a:t> </a:t>
            </a:r>
            <a:r>
              <a:rPr lang="en-US" altLang="en-US" sz="2200" dirty="0">
                <a:latin typeface="Arial" panose="020B0604020202020204" pitchFamily="34" charset="0"/>
              </a:rPr>
              <a:t>Refer to the handbook to find a bulb with luminous flux greater than or equal to the calculated luminous flux from step 6.</a:t>
            </a:r>
            <a:r>
              <a:rPr lang="vi-VN" altLang="en-US" sz="2200" dirty="0">
                <a:latin typeface="Arial" panose="020B0604020202020204" pitchFamily="34" charset="0"/>
              </a:rPr>
              <a:t>.</a:t>
            </a:r>
          </a:p>
          <a:p>
            <a:pPr algn="just">
              <a:lnSpc>
                <a:spcPct val="150000"/>
              </a:lnSpc>
              <a:spcBef>
                <a:spcPct val="0"/>
              </a:spcBef>
              <a:buClrTx/>
              <a:buFontTx/>
              <a:buNone/>
            </a:pPr>
            <a:r>
              <a:rPr lang="vi-VN" altLang="en-US" sz="2200" b="1" dirty="0" err="1">
                <a:solidFill>
                  <a:srgbClr val="FF0000"/>
                </a:solidFill>
                <a:latin typeface="Arial" panose="020B0604020202020204" pitchFamily="34" charset="0"/>
              </a:rPr>
              <a:t>Step</a:t>
            </a:r>
            <a:r>
              <a:rPr lang="vi-VN" altLang="en-US" sz="2200" b="1" dirty="0">
                <a:solidFill>
                  <a:srgbClr val="FF0000"/>
                </a:solidFill>
                <a:latin typeface="Arial" panose="020B0604020202020204" pitchFamily="34" charset="0"/>
              </a:rPr>
              <a:t> 8:</a:t>
            </a:r>
            <a:r>
              <a:rPr lang="vi-VN" altLang="en-US" sz="2200" dirty="0">
                <a:latin typeface="Arial" panose="020B0604020202020204" pitchFamily="34" charset="0"/>
              </a:rPr>
              <a:t> </a:t>
            </a:r>
            <a:r>
              <a:rPr lang="en-US" altLang="en-US" sz="2200" dirty="0">
                <a:latin typeface="Arial" panose="020B0604020202020204" pitchFamily="34" charset="0"/>
              </a:rPr>
              <a:t>Draw the lighting power distribution diagram on the ground</a:t>
            </a:r>
            <a:r>
              <a:rPr lang="vi-VN" altLang="en-US" sz="2200" dirty="0">
                <a:latin typeface="Arial" panose="020B0604020202020204" pitchFamily="34" charset="0"/>
              </a:rPr>
              <a:t>. </a:t>
            </a:r>
          </a:p>
          <a:p>
            <a:pPr algn="just">
              <a:lnSpc>
                <a:spcPct val="150000"/>
              </a:lnSpc>
              <a:spcBef>
                <a:spcPct val="0"/>
              </a:spcBef>
              <a:buClrTx/>
              <a:buFontTx/>
              <a:buNone/>
            </a:pPr>
            <a:r>
              <a:rPr lang="vi-VN" altLang="en-US" sz="2200" b="1" dirty="0" err="1">
                <a:solidFill>
                  <a:srgbClr val="FF0000"/>
                </a:solidFill>
                <a:latin typeface="Arial" panose="020B0604020202020204" pitchFamily="34" charset="0"/>
              </a:rPr>
              <a:t>Step</a:t>
            </a:r>
            <a:r>
              <a:rPr lang="vi-VN" altLang="en-US" sz="2200" b="1" dirty="0">
                <a:solidFill>
                  <a:srgbClr val="FF0000"/>
                </a:solidFill>
                <a:latin typeface="Arial" panose="020B0604020202020204" pitchFamily="34" charset="0"/>
              </a:rPr>
              <a:t> 9:</a:t>
            </a:r>
            <a:r>
              <a:rPr lang="vi-VN" altLang="en-US" sz="2200" dirty="0">
                <a:latin typeface="Arial" panose="020B0604020202020204" pitchFamily="34" charset="0"/>
              </a:rPr>
              <a:t> </a:t>
            </a:r>
            <a:r>
              <a:rPr lang="en-US" altLang="en-US" sz="2200" dirty="0">
                <a:latin typeface="Arial" panose="020B0604020202020204" pitchFamily="34" charset="0"/>
              </a:rPr>
              <a:t>Draw the principle diagram for supplying electricity to the lighting.</a:t>
            </a:r>
            <a:r>
              <a:rPr lang="vi-VN" altLang="en-US" sz="2200" dirty="0">
                <a:latin typeface="Arial" panose="020B0604020202020204" pitchFamily="34" charset="0"/>
              </a:rPr>
              <a:t>. </a:t>
            </a:r>
          </a:p>
          <a:p>
            <a:pPr algn="just">
              <a:lnSpc>
                <a:spcPct val="150000"/>
              </a:lnSpc>
              <a:spcBef>
                <a:spcPct val="0"/>
              </a:spcBef>
              <a:buClrTx/>
              <a:buFontTx/>
              <a:buNone/>
            </a:pPr>
            <a:r>
              <a:rPr lang="vi-VN" altLang="en-US" sz="2200" b="1" dirty="0" err="1">
                <a:solidFill>
                  <a:srgbClr val="FF0000"/>
                </a:solidFill>
                <a:latin typeface="Arial" panose="020B0604020202020204" pitchFamily="34" charset="0"/>
              </a:rPr>
              <a:t>Step</a:t>
            </a:r>
            <a:r>
              <a:rPr lang="vi-VN" altLang="en-US" sz="2200" b="1" dirty="0">
                <a:solidFill>
                  <a:srgbClr val="FF0000"/>
                </a:solidFill>
                <a:latin typeface="Arial" panose="020B0604020202020204" pitchFamily="34" charset="0"/>
              </a:rPr>
              <a:t> 10:</a:t>
            </a:r>
            <a:r>
              <a:rPr lang="vi-VN" altLang="en-US" sz="2200" dirty="0">
                <a:latin typeface="Arial" panose="020B0604020202020204" pitchFamily="34" charset="0"/>
              </a:rPr>
              <a:t> </a:t>
            </a:r>
            <a:r>
              <a:rPr lang="en-US" altLang="en-US" sz="2200" dirty="0">
                <a:latin typeface="Arial" panose="020B0604020202020204" pitchFamily="34" charset="0"/>
              </a:rPr>
              <a:t>Select the elements on the principle diagram.</a:t>
            </a:r>
            <a:endParaRPr lang="vi-VN" altLang="en-US" sz="2200" dirty="0">
              <a:latin typeface="Arial" panose="020B0604020202020204" pitchFamily="34" charset="0"/>
            </a:endParaRPr>
          </a:p>
          <a:p>
            <a:pPr algn="just">
              <a:lnSpc>
                <a:spcPct val="150000"/>
              </a:lnSpc>
              <a:spcBef>
                <a:spcPct val="0"/>
              </a:spcBef>
              <a:buClrTx/>
              <a:buFontTx/>
              <a:buNone/>
            </a:pPr>
            <a:endParaRPr lang="en-US" altLang="en-US" sz="2200" dirty="0">
              <a:latin typeface="Arial" panose="020B0604020202020204" pitchFamily="34" charset="0"/>
            </a:endParaRPr>
          </a:p>
          <a:p>
            <a:pPr algn="just">
              <a:lnSpc>
                <a:spcPct val="150000"/>
              </a:lnSpc>
              <a:spcBef>
                <a:spcPct val="0"/>
              </a:spcBef>
              <a:buClrTx/>
              <a:buFontTx/>
              <a:buNone/>
            </a:pPr>
            <a:endParaRPr lang="pt-BR" altLang="en-US" sz="2200" dirty="0">
              <a:latin typeface="Arial" panose="020B0604020202020204" pitchFamily="34" charset="0"/>
            </a:endParaRPr>
          </a:p>
        </p:txBody>
      </p:sp>
      <p:sp>
        <p:nvSpPr>
          <p:cNvPr id="86"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Steps in lighting design</a:t>
            </a:r>
          </a:p>
        </p:txBody>
      </p:sp>
    </p:spTree>
    <p:extLst>
      <p:ext uri="{BB962C8B-B14F-4D97-AF65-F5344CB8AC3E}">
        <p14:creationId xmlns:p14="http://schemas.microsoft.com/office/powerpoint/2010/main" val="40827639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Maintenance of the lighting system</a:t>
            </a:r>
          </a:p>
        </p:txBody>
      </p:sp>
      <p:sp>
        <p:nvSpPr>
          <p:cNvPr id="9" name="Content Placeholder 2">
            <a:extLst>
              <a:ext uri="{FF2B5EF4-FFF2-40B4-BE49-F238E27FC236}">
                <a16:creationId xmlns:a16="http://schemas.microsoft.com/office/drawing/2014/main" id="{22FFC17D-6AC0-E442-1571-483DE9A7AFBA}"/>
              </a:ext>
            </a:extLst>
          </p:cNvPr>
          <p:cNvSpPr txBox="1">
            <a:spLocks/>
          </p:cNvSpPr>
          <p:nvPr/>
        </p:nvSpPr>
        <p:spPr>
          <a:xfrm>
            <a:off x="517339" y="1538289"/>
            <a:ext cx="11123118" cy="4105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Regularly clean lamps, reflectors, and reflective surfaces.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Replace faulty and soon-to-fail bulbs.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Replace protective lenses when yellowed.</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Replace groups of lights when light levels decrease by more than 20-30%.</a:t>
            </a:r>
            <a:endParaRPr kumimoji="0" lang="vi-VN"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endParaRPr>
          </a:p>
        </p:txBody>
      </p:sp>
      <p:sp>
        <p:nvSpPr>
          <p:cNvPr id="11" name="Rectangle 10">
            <a:extLst>
              <a:ext uri="{FF2B5EF4-FFF2-40B4-BE49-F238E27FC236}">
                <a16:creationId xmlns:a16="http://schemas.microsoft.com/office/drawing/2014/main" id="{5AC1C561-171D-C98C-6404-FD57DD2E3E65}"/>
              </a:ext>
            </a:extLst>
          </p:cNvPr>
          <p:cNvSpPr/>
          <p:nvPr/>
        </p:nvSpPr>
        <p:spPr>
          <a:xfrm>
            <a:off x="517339" y="3971498"/>
            <a:ext cx="11123117" cy="914187"/>
          </a:xfrm>
          <a:prstGeom prst="rect">
            <a:avLst/>
          </a:prstGeom>
          <a:solidFill>
            <a:srgbClr val="4FC1E9"/>
          </a:solidFill>
          <a:ln w="12700" cap="flat" cmpd="sng" algn="ctr">
            <a:solidFill>
              <a:srgbClr val="4FC1E9">
                <a:shade val="50000"/>
              </a:srgb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FFFFFF"/>
                </a:solidFill>
                <a:effectLst/>
                <a:uLnTx/>
                <a:uFillTx/>
                <a:ea typeface="+mn-ea"/>
                <a:cs typeface="+mn-cs"/>
              </a:rPr>
              <a:t>Lamps and reflectors covered in dust → reduce light output by 50%.</a:t>
            </a:r>
            <a:endParaRPr kumimoji="0" lang="fr-FR" sz="2800" b="0" i="0" u="none" strike="noStrike" kern="0" cap="none" spc="0" normalizeH="0" baseline="0" noProof="0" dirty="0">
              <a:ln>
                <a:noFill/>
              </a:ln>
              <a:solidFill>
                <a:srgbClr val="FFFFFF"/>
              </a:solidFill>
              <a:effectLst/>
              <a:uLnTx/>
              <a:uFillTx/>
              <a:ea typeface="+mn-ea"/>
              <a:cs typeface="+mn-cs"/>
            </a:endParaRPr>
          </a:p>
        </p:txBody>
      </p:sp>
    </p:spTree>
    <p:extLst>
      <p:ext uri="{BB962C8B-B14F-4D97-AF65-F5344CB8AC3E}">
        <p14:creationId xmlns:p14="http://schemas.microsoft.com/office/powerpoint/2010/main" val="21462990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CONCLUSION</a:t>
            </a:r>
          </a:p>
        </p:txBody>
      </p:sp>
      <p:sp>
        <p:nvSpPr>
          <p:cNvPr id="6" name="Rectangle 3">
            <a:extLst>
              <a:ext uri="{FF2B5EF4-FFF2-40B4-BE49-F238E27FC236}">
                <a16:creationId xmlns:a16="http://schemas.microsoft.com/office/drawing/2014/main" id="{71E721C6-E37F-DA44-C255-3264D137B077}"/>
              </a:ext>
            </a:extLst>
          </p:cNvPr>
          <p:cNvSpPr txBox="1">
            <a:spLocks/>
          </p:cNvSpPr>
          <p:nvPr/>
        </p:nvSpPr>
        <p:spPr>
          <a:xfrm>
            <a:off x="517339" y="1388659"/>
            <a:ext cx="11123118" cy="44640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10000"/>
              </a:lnSpc>
              <a:spcBef>
                <a:spcPts val="1000"/>
              </a:spcBef>
              <a:spcAft>
                <a:spcPts val="0"/>
              </a:spcAft>
              <a:buClrTx/>
              <a:buSzTx/>
              <a:buFontTx/>
              <a:buNone/>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 For an energy-efficient lighting system:</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 Choose an appropriate number of lights.</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Determine suitable light quality.</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Utilize natural light.</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Design logically according to needs.</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Regularly audit and assess.</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rPr>
              <a:t>Maintain and </a:t>
            </a:r>
            <a:r>
              <a:rPr kumimoji="0" lang="en-US" altLang="en-US" sz="2400" b="0" i="0" u="none" strike="noStrike" kern="1200" cap="none" spc="0" normalizeH="0" baseline="0" noProof="0">
                <a:ln>
                  <a:noFill/>
                </a:ln>
                <a:solidFill>
                  <a:sysClr val="windowText" lastClr="000000"/>
                </a:solidFill>
                <a:effectLst/>
                <a:uLnTx/>
                <a:uFillTx/>
                <a:latin typeface="Arial" panose="020B0604020202020204" pitchFamily="34" charset="0"/>
                <a:ea typeface="+mn-ea"/>
                <a:cs typeface="+mn-cs"/>
              </a:rPr>
              <a:t>upkeep.</a:t>
            </a:r>
          </a:p>
          <a:p>
            <a:pPr marL="228600" marR="0" lvl="0" indent="-228600" algn="just"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lang="en-US" altLang="en-US" sz="2400">
                <a:solidFill>
                  <a:sysClr val="windowText" lastClr="000000"/>
                </a:solidFill>
              </a:rPr>
              <a:t>Select the most efficient lighting technology</a:t>
            </a:r>
            <a:endParaRPr kumimoji="0" lang="en-US" altLang="en-US" sz="2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96528585"/>
      </p:ext>
    </p:extLst>
  </p:cSld>
  <p:clrMapOvr>
    <a:masterClrMapping/>
  </p:clrMapOvr>
  <p:extLst>
    <p:ext uri="{6950BFC3-D8DA-4A85-94F7-54DA5524770B}">
      <p188:commentRel xmlns:p188="http://schemas.microsoft.com/office/powerpoint/2018/8/main" r:id="rId3"/>
    </p:ext>
  </p:extLs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QUIZ</a:t>
            </a:r>
          </a:p>
        </p:txBody>
      </p:sp>
      <p:pic>
        <p:nvPicPr>
          <p:cNvPr id="4" name="Hình ảnh 1">
            <a:extLst>
              <a:ext uri="{FF2B5EF4-FFF2-40B4-BE49-F238E27FC236}">
                <a16:creationId xmlns:a16="http://schemas.microsoft.com/office/drawing/2014/main" id="{DA5677D4-C6F6-5D36-FCFB-6A81C1599C6E}"/>
              </a:ext>
            </a:extLst>
          </p:cNvPr>
          <p:cNvPicPr>
            <a:picLocks noChangeAspect="1"/>
          </p:cNvPicPr>
          <p:nvPr/>
        </p:nvPicPr>
        <p:blipFill>
          <a:blip r:embed="rId4"/>
          <a:stretch>
            <a:fillRect/>
          </a:stretch>
        </p:blipFill>
        <p:spPr>
          <a:xfrm>
            <a:off x="1652587" y="1367926"/>
            <a:ext cx="8886825" cy="4629150"/>
          </a:xfrm>
          <a:prstGeom prst="rect">
            <a:avLst/>
          </a:prstGeom>
        </p:spPr>
      </p:pic>
    </p:spTree>
    <p:extLst>
      <p:ext uri="{BB962C8B-B14F-4D97-AF65-F5344CB8AC3E}">
        <p14:creationId xmlns:p14="http://schemas.microsoft.com/office/powerpoint/2010/main" val="4143219974"/>
      </p:ext>
    </p:extLst>
  </p:cSld>
  <p:clrMapOvr>
    <a:masterClrMapping/>
  </p:clrMapOvr>
  <p:extLst>
    <p:ext uri="{6950BFC3-D8DA-4A85-94F7-54DA5524770B}">
      <p188:commentRel xmlns:p188="http://schemas.microsoft.com/office/powerpoint/2018/8/main" r:id="rId3"/>
    </p:ext>
  </p:extLs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QUIZ</a:t>
            </a:r>
          </a:p>
        </p:txBody>
      </p:sp>
      <p:pic>
        <p:nvPicPr>
          <p:cNvPr id="5" name="Hình ảnh 1">
            <a:extLst>
              <a:ext uri="{FF2B5EF4-FFF2-40B4-BE49-F238E27FC236}">
                <a16:creationId xmlns:a16="http://schemas.microsoft.com/office/drawing/2014/main" id="{1976B5D4-ECB9-5426-4290-DDD25085AD78}"/>
              </a:ext>
            </a:extLst>
          </p:cNvPr>
          <p:cNvPicPr>
            <a:picLocks noChangeAspect="1"/>
          </p:cNvPicPr>
          <p:nvPr/>
        </p:nvPicPr>
        <p:blipFill>
          <a:blip r:embed="rId3"/>
          <a:stretch>
            <a:fillRect/>
          </a:stretch>
        </p:blipFill>
        <p:spPr>
          <a:xfrm>
            <a:off x="1702160" y="1348026"/>
            <a:ext cx="8753475" cy="4848225"/>
          </a:xfrm>
          <a:prstGeom prst="rect">
            <a:avLst/>
          </a:prstGeom>
        </p:spPr>
      </p:pic>
    </p:spTree>
    <p:extLst>
      <p:ext uri="{BB962C8B-B14F-4D97-AF65-F5344CB8AC3E}">
        <p14:creationId xmlns:p14="http://schemas.microsoft.com/office/powerpoint/2010/main" val="39294859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altLang="en-US" dirty="0"/>
              <a:t>QUIZ</a:t>
            </a:r>
          </a:p>
        </p:txBody>
      </p:sp>
      <p:pic>
        <p:nvPicPr>
          <p:cNvPr id="4" name="Picture 3">
            <a:extLst>
              <a:ext uri="{FF2B5EF4-FFF2-40B4-BE49-F238E27FC236}">
                <a16:creationId xmlns:a16="http://schemas.microsoft.com/office/drawing/2014/main" id="{BF9BF100-88EB-EB09-1A63-7A2C226B769E}"/>
              </a:ext>
            </a:extLst>
          </p:cNvPr>
          <p:cNvPicPr>
            <a:picLocks noChangeAspect="1"/>
          </p:cNvPicPr>
          <p:nvPr/>
        </p:nvPicPr>
        <p:blipFill>
          <a:blip r:embed="rId3"/>
          <a:stretch>
            <a:fillRect/>
          </a:stretch>
        </p:blipFill>
        <p:spPr>
          <a:xfrm>
            <a:off x="770322" y="1521748"/>
            <a:ext cx="10617152" cy="4442299"/>
          </a:xfrm>
          <a:prstGeom prst="rect">
            <a:avLst/>
          </a:prstGeom>
        </p:spPr>
      </p:pic>
    </p:spTree>
    <p:extLst>
      <p:ext uri="{BB962C8B-B14F-4D97-AF65-F5344CB8AC3E}">
        <p14:creationId xmlns:p14="http://schemas.microsoft.com/office/powerpoint/2010/main" val="25528356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dirty="0">
                <a:solidFill>
                  <a:schemeClr val="accent1">
                    <a:lumMod val="50000"/>
                  </a:schemeClr>
                </a:solidFill>
                <a:latin typeface="+mn-lt"/>
                <a:ea typeface="Fira Sans Extra Condensed Medium"/>
                <a:cs typeface="Fira Sans Extra Condensed Medium"/>
                <a:sym typeface="Fira Sans Extra Condensed Medium"/>
              </a:rPr>
              <a:t>Thank you!</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extLst>
      <p:ext uri="{BB962C8B-B14F-4D97-AF65-F5344CB8AC3E}">
        <p14:creationId xmlns:p14="http://schemas.microsoft.com/office/powerpoint/2010/main" val="3115118655"/>
      </p:ext>
    </p:extLst>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Shape 416"/>
        <p:cNvGrpSpPr/>
        <p:nvPr/>
      </p:nvGrpSpPr>
      <p:grpSpPr>
        <a:xfrm>
          <a:off x="0" y="0"/>
          <a:ext cx="0" cy="0"/>
          <a:chOff x="0" y="0"/>
          <a:chExt cx="0" cy="0"/>
        </a:xfrm>
      </p:grpSpPr>
      <p:sp>
        <p:nvSpPr>
          <p:cNvPr id="4"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dirty="0" lang="en-US">
                <a:latin typeface="+mn-lt"/>
                <a:cs charset="0" panose="02020603050405020304" pitchFamily="18" typeface="Times New Roman"/>
              </a:rPr>
              <a:t>CONCEPT</a:t>
            </a:r>
          </a:p>
        </p:txBody>
      </p:sp>
      <p:sp>
        <p:nvSpPr>
          <p:cNvPr id="5" name="Rectangle 3">
            <a:extLst>
              <a:ext uri="{FF2B5EF4-FFF2-40B4-BE49-F238E27FC236}">
                <a16:creationId xmlns:a16="http://schemas.microsoft.com/office/drawing/2014/main" id="{5FE30F95-48C2-9CE0-E24A-3783BE7A8F7E}"/>
              </a:ext>
            </a:extLst>
          </p:cNvPr>
          <p:cNvSpPr>
            <a:spLocks noChangeArrowheads="1"/>
          </p:cNvSpPr>
          <p:nvPr/>
        </p:nvSpPr>
        <p:spPr bwMode="auto">
          <a:xfrm>
            <a:off x="517339" y="1248002"/>
            <a:ext cx="6496935" cy="1524000"/>
          </a:xfrm>
          <a:prstGeom prst="rect">
            <a:avLst/>
          </a:prstGeom>
          <a:noFill/>
          <a:ln>
            <a:noFill/>
          </a:ln>
        </p:spPr>
        <p:txBody>
          <a:bodyPr anchor="t" anchorCtr="0" bIns="45700" lIns="91425" rIns="91425" spcFirstLastPara="1" tIns="45700" wrap="square">
            <a:noAutofit/>
          </a:bodyPr>
          <a:lstStyle/>
          <a:p>
            <a:pPr algn="just">
              <a:buSzPts val="1800"/>
              <a:buFont charset="0" panose="020B0604020202020204" pitchFamily="34" typeface="Arial"/>
              <a:buNone/>
            </a:pPr>
            <a:r>
              <a:rPr altLang="en-US" b="1" dirty="0" lang="en-US" sz="2400">
                <a:solidFill>
                  <a:srgbClr val="FF0000"/>
                </a:solidFill>
                <a:latin charset="0" panose="020B0604020202020204" pitchFamily="34" typeface="Arial"/>
              </a:rPr>
              <a:t>Average illuminance </a:t>
            </a:r>
            <a:r>
              <a:rPr altLang="en-US" dirty="0" lang="en-US" sz="2400">
                <a:latin charset="0" panose="020B0604020202020204" pitchFamily="34" typeface="Arial"/>
              </a:rPr>
              <a:t>is defined as the luminous flux Φ incident on a surface area A.</a:t>
            </a:r>
          </a:p>
          <a:p>
            <a:pPr algn="just">
              <a:buSzPts val="1800"/>
              <a:buFont charset="0" panose="020B0604020202020204" pitchFamily="34" typeface="Arial"/>
              <a:buNone/>
            </a:pPr>
            <a:endParaRPr altLang="en-US" b="1" dirty="0" lang="en-US" sz="2400">
              <a:solidFill>
                <a:srgbClr val="FF0000"/>
              </a:solidFill>
              <a:latin charset="0" panose="020B0604020202020204" pitchFamily="34" typeface="Arial"/>
            </a:endParaRPr>
          </a:p>
        </p:txBody>
      </p:sp>
      <p:pic>
        <p:nvPicPr>
          <p:cNvPr id="6" name="Picture 5">
            <a:extLst>
              <a:ext uri="{FF2B5EF4-FFF2-40B4-BE49-F238E27FC236}">
                <a16:creationId xmlns:a16="http://schemas.microsoft.com/office/drawing/2014/main" id="{1D12DE68-FF59-65DA-C8D7-21D38FEE4F3F}"/>
              </a:ext>
            </a:extLst>
          </p:cNvPr>
          <p:cNvPicPr/>
          <p:nvPr/>
        </p:nvPicPr>
        <p:blipFill rotWithShape="1">
          <a:blip r:embed="rId3"/>
          <a:srcRect l="205" r="226"/>
          <a:stretch/>
        </p:blipFill>
        <p:spPr>
          <a:xfrm>
            <a:off x="8425544" y="1154416"/>
            <a:ext cx="2438401" cy="2500312"/>
          </a:xfrm>
          <a:prstGeom prst="rect">
            <a:avLst/>
          </a:prstGeom>
          <a:noFill/>
          <a:ln>
            <a:noFill/>
            <a:prstDash/>
          </a:ln>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592E3A15-1BB0-8451-9AF2-133882185721}"/>
                  </a:ext>
                </a:extLst>
              </p:cNvPr>
              <p:cNvSpPr txBox="1"/>
              <p:nvPr/>
            </p:nvSpPr>
            <p:spPr>
              <a:xfrm>
                <a:off x="1752600" y="2341880"/>
                <a:ext cx="4958171" cy="819135"/>
              </a:xfrm>
              <a:prstGeom prst="rect">
                <a:avLst/>
              </a:prstGeom>
              <a:noFill/>
            </p:spPr>
            <p:txBody>
              <a:bodyPr bIns="0" lIns="0" rIns="0" rtlCol="0" tIns="0" wrap="square">
                <a:spAutoFit/>
              </a:bodyPr>
              <a:lstStyle/>
              <a:p>
                <a:pPr/>
                <a14:m>
                  <m:oMathPara xmlns:m="http://schemas.openxmlformats.org/officeDocument/2006/math">
                    <m:oMathParaPr>
                      <m:jc m:val="centerGroup"/>
                    </m:oMathParaPr>
                    <m:oMath xmlns:m="http://schemas.openxmlformats.org/officeDocument/2006/math">
                      <m:r>
                        <a:rPr b="0" i="1" lang="en-US" smtClean="0" sz="2800">
                          <a:solidFill>
                            <a:schemeClr val="tx1"/>
                          </a:solidFill>
                          <a:latin charset="0" panose="02040503050406030204" pitchFamily="18" typeface="Cambria Math"/>
                          <a:ea charset="0" panose="02040503050406030204" pitchFamily="18" typeface="Cambria Math"/>
                        </a:rPr>
                        <m:t>𝐸𝑚</m:t>
                      </m:r>
                      <m:r>
                        <a:rPr b="0" i="1" lang="en-US" smtClean="0" sz="2800">
                          <a:solidFill>
                            <a:schemeClr val="tx1"/>
                          </a:solidFill>
                          <a:latin charset="0" panose="02040503050406030204" pitchFamily="18" typeface="Cambria Math"/>
                          <a:ea charset="0" panose="02040503050406030204" pitchFamily="18" typeface="Cambria Math"/>
                        </a:rPr>
                        <m:t>=</m:t>
                      </m:r>
                      <m:f>
                        <m:fPr>
                          <m:ctrlPr>
                            <a:rPr b="0" i="1" lang="en-US" smtClean="0" sz="2800">
                              <a:solidFill>
                                <a:schemeClr val="tx1"/>
                              </a:solidFill>
                              <a:latin charset="0" panose="02040503050406030204" pitchFamily="18" typeface="Cambria Math"/>
                              <a:ea charset="0" panose="02040503050406030204" pitchFamily="18" typeface="Cambria Math"/>
                            </a:rPr>
                          </m:ctrlPr>
                        </m:fPr>
                        <m:num>
                          <m:r>
                            <a:rPr i="1" lang="en-US" sz="2800">
                              <a:latin charset="0" panose="02040503050406030204" pitchFamily="18" typeface="Cambria Math"/>
                              <a:ea charset="0" panose="02040503050406030204" pitchFamily="18" typeface="Cambria Math"/>
                            </a:rPr>
                            <m:t>𝐿𝑢𝑚𝑖𝑛𝑜𝑢𝑠</m:t>
                          </m:r>
                          <m:r>
                            <a:rPr i="1" lang="en-US" sz="2800">
                              <a:latin charset="0" panose="02040503050406030204" pitchFamily="18" typeface="Cambria Math"/>
                              <a:ea charset="0" panose="02040503050406030204" pitchFamily="18" typeface="Cambria Math"/>
                            </a:rPr>
                            <m:t> </m:t>
                          </m:r>
                          <m:r>
                            <a:rPr i="1" lang="en-US" sz="2800">
                              <a:latin charset="0" panose="02040503050406030204" pitchFamily="18" typeface="Cambria Math"/>
                              <a:ea charset="0" panose="02040503050406030204" pitchFamily="18" typeface="Cambria Math"/>
                            </a:rPr>
                            <m:t>𝑓𝑙𝑢𝑥</m:t>
                          </m:r>
                        </m:num>
                        <m:den>
                          <m:r>
                            <a:rPr i="1" lang="en-US" sz="2800">
                              <a:latin charset="0" panose="02040503050406030204" pitchFamily="18" typeface="Cambria Math"/>
                              <a:ea charset="0" panose="02040503050406030204" pitchFamily="18" typeface="Cambria Math"/>
                            </a:rPr>
                            <m:t>𝐴𝑟𝑒𝑎</m:t>
                          </m:r>
                        </m:den>
                      </m:f>
                      <m:r>
                        <a:rPr b="0" i="1" lang="en-US" smtClean="0" sz="2800">
                          <a:solidFill>
                            <a:schemeClr val="tx1"/>
                          </a:solidFill>
                          <a:latin charset="0" panose="02040503050406030204" pitchFamily="18" typeface="Cambria Math"/>
                          <a:ea charset="0" panose="02040503050406030204" pitchFamily="18" typeface="Cambria Math"/>
                        </a:rPr>
                        <m:t>(</m:t>
                      </m:r>
                      <m:r>
                        <a:rPr b="0" i="1" lang="en-US" smtClean="0" sz="2800">
                          <a:solidFill>
                            <a:schemeClr val="tx1"/>
                          </a:solidFill>
                          <a:latin charset="0" panose="02040503050406030204" pitchFamily="18" typeface="Cambria Math"/>
                          <a:ea charset="0" panose="02040503050406030204" pitchFamily="18" typeface="Cambria Math"/>
                        </a:rPr>
                        <m:t>𝑙𝑢𝑥</m:t>
                      </m:r>
                      <m:r>
                        <a:rPr b="0" i="1" lang="en-US" smtClean="0" sz="2800">
                          <a:solidFill>
                            <a:schemeClr val="tx1"/>
                          </a:solidFill>
                          <a:latin charset="0" panose="02040503050406030204" pitchFamily="18" typeface="Cambria Math"/>
                          <a:ea charset="0" panose="02040503050406030204" pitchFamily="18" typeface="Cambria Math"/>
                        </a:rPr>
                        <m:t>)</m:t>
                      </m:r>
                    </m:oMath>
                  </m:oMathPara>
                </a14:m>
                <a:endParaRPr dirty="0" lang="en-US" sz="2800">
                  <a:solidFill>
                    <a:schemeClr val="tx1"/>
                  </a:solidFill>
                  <a:latin charset="0" panose="020B0604020202020204" pitchFamily="34" typeface="Arial"/>
                </a:endParaRPr>
              </a:p>
            </p:txBody>
          </p:sp>
        </mc:Choice>
        <mc:Fallback xmlns="">
          <p:sp>
            <p:nvSpPr>
              <p:cNvPr id="7" name="TextBox 6">
                <a:extLst>
                  <a:ext uri="{FF2B5EF4-FFF2-40B4-BE49-F238E27FC236}">
                    <a16:creationId xmlns:a16="http://schemas.microsoft.com/office/drawing/2014/main" id="{592E3A15-1BB0-8451-9AF2-133882185721}"/>
                  </a:ext>
                </a:extLst>
              </p:cNvPr>
              <p:cNvSpPr txBox="1">
                <a:spLocks noAdjustHandles="1" noChangeArrowheads="1" noChangeAspect="1" noChangeShapeType="1" noEditPoints="1" noMove="1" noResize="1" noRot="1" noTextEdit="1"/>
              </p:cNvSpPr>
              <p:nvPr/>
            </p:nvSpPr>
            <p:spPr>
              <a:xfrm>
                <a:off x="1752600" y="2341880"/>
                <a:ext cx="4958171" cy="819135"/>
              </a:xfrm>
              <a:prstGeom prst="rect">
                <a:avLst/>
              </a:prstGeom>
              <a:blipFill>
                <a:blip r:embed="rId4"/>
                <a:stretch>
                  <a:fillRect/>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2C16E3D9-A95A-0ACC-D530-C98AAAEEBD9C}"/>
              </a:ext>
            </a:extLst>
          </p:cNvPr>
          <p:cNvPicPr/>
          <p:nvPr/>
        </p:nvPicPr>
        <p:blipFill>
          <a:blip r:embed="rId5"/>
          <a:srcRect/>
          <a:stretch>
            <a:fillRect/>
          </a:stretch>
        </p:blipFill>
        <p:spPr>
          <a:xfrm>
            <a:off x="7522274" y="3805033"/>
            <a:ext cx="3954652" cy="1958975"/>
          </a:xfrm>
          <a:prstGeom prst="rect">
            <a:avLst/>
          </a:prstGeom>
          <a:noFill/>
          <a:ln>
            <a:noFill/>
            <a:prstDash/>
          </a:ln>
        </p:spPr>
      </p:pic>
      <p:sp>
        <p:nvSpPr>
          <p:cNvPr id="10" name="Rectangle 9"/>
          <p:cNvSpPr/>
          <p:nvPr/>
        </p:nvSpPr>
        <p:spPr>
          <a:xfrm>
            <a:off x="517338" y="3865880"/>
            <a:ext cx="6496935" cy="1200329"/>
          </a:xfrm>
          <a:prstGeom prst="rect">
            <a:avLst/>
          </a:prstGeom>
        </p:spPr>
        <p:txBody>
          <a:bodyPr wrap="square">
            <a:spAutoFit/>
          </a:bodyPr>
          <a:lstStyle/>
          <a:p>
            <a:pPr algn="just" lvl="0">
              <a:buSzPts val="1800"/>
            </a:pPr>
            <a:r>
              <a:rPr altLang="en-US" b="1" dirty="0" lang="en-US" sz="2400">
                <a:solidFill>
                  <a:srgbClr val="FF0000"/>
                </a:solidFill>
                <a:latin charset="0" panose="020B0604020202020204" pitchFamily="34" typeface="Arial"/>
              </a:rPr>
              <a:t>Illuminance at a point </a:t>
            </a:r>
            <a:r>
              <a:rPr altLang="en-US" dirty="0" lang="en-US" sz="2400">
                <a:solidFill>
                  <a:prstClr val="black"/>
                </a:solidFill>
                <a:latin charset="0" panose="020B0604020202020204" pitchFamily="34" typeface="Arial"/>
              </a:rPr>
              <a:t>is calculated using the luminous intensity (I) and the difference (a) between the light source and the given point</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A9B93816-850D-7D96-261F-993B4AB73C5F}"/>
                  </a:ext>
                </a:extLst>
              </p:cNvPr>
              <p:cNvSpPr txBox="1"/>
              <p:nvPr/>
            </p:nvSpPr>
            <p:spPr>
              <a:xfrm>
                <a:off x="1778000" y="5187858"/>
                <a:ext cx="4958171" cy="806631"/>
              </a:xfrm>
              <a:prstGeom prst="rect">
                <a:avLst/>
              </a:prstGeom>
              <a:noFill/>
            </p:spPr>
            <p:txBody>
              <a:bodyPr bIns="0" lIns="0" rIns="0" rtlCol="0" tIns="0" wrap="square">
                <a:spAutoFit/>
              </a:bodyPr>
              <a:lstStyle/>
              <a:p>
                <a:pPr/>
                <a14:m>
                  <m:oMathPara xmlns:m="http://schemas.openxmlformats.org/officeDocument/2006/math">
                    <m:oMathParaPr>
                      <m:jc m:val="centerGroup"/>
                    </m:oMathParaPr>
                    <m:oMath xmlns:m="http://schemas.openxmlformats.org/officeDocument/2006/math">
                      <m:r>
                        <a:rPr b="0" i="1" lang="en-US" smtClean="0" sz="2800">
                          <a:solidFill>
                            <a:schemeClr val="tx1"/>
                          </a:solidFill>
                          <a:latin charset="0" panose="02040503050406030204" pitchFamily="18" typeface="Cambria Math"/>
                          <a:ea charset="0" panose="02040503050406030204" pitchFamily="18" typeface="Cambria Math"/>
                        </a:rPr>
                        <m:t>𝐸𝑝</m:t>
                      </m:r>
                      <m:r>
                        <a:rPr b="0" i="1" lang="en-US" smtClean="0" sz="2800">
                          <a:solidFill>
                            <a:schemeClr val="tx1"/>
                          </a:solidFill>
                          <a:latin charset="0" panose="02040503050406030204" pitchFamily="18" typeface="Cambria Math"/>
                          <a:ea charset="0" panose="02040503050406030204" pitchFamily="18" typeface="Cambria Math"/>
                        </a:rPr>
                        <m:t>=</m:t>
                      </m:r>
                      <m:f>
                        <m:fPr>
                          <m:ctrlPr>
                            <a:rPr b="0" i="1" lang="en-US" smtClean="0" sz="2800">
                              <a:solidFill>
                                <a:schemeClr val="tx1"/>
                              </a:solidFill>
                              <a:latin charset="0" panose="02040503050406030204" pitchFamily="18" typeface="Cambria Math"/>
                              <a:ea charset="0" panose="02040503050406030204" pitchFamily="18" typeface="Cambria Math"/>
                            </a:rPr>
                          </m:ctrlPr>
                        </m:fPr>
                        <m:num>
                          <m:r>
                            <a:rPr i="1" lang="en-US" sz="2800">
                              <a:latin charset="0" panose="02040503050406030204" pitchFamily="18" typeface="Cambria Math"/>
                              <a:ea charset="0" panose="02040503050406030204" pitchFamily="18" typeface="Cambria Math"/>
                            </a:rPr>
                            <m:t>𝐿𝑢𝑚𝑖𝑛𝑜𝑢𝑠</m:t>
                          </m:r>
                          <m:r>
                            <a:rPr i="1" lang="en-US" sz="2800">
                              <a:latin charset="0" panose="02040503050406030204" pitchFamily="18" typeface="Cambria Math"/>
                              <a:ea charset="0" panose="02040503050406030204" pitchFamily="18" typeface="Cambria Math"/>
                            </a:rPr>
                            <m:t> </m:t>
                          </m:r>
                          <m:r>
                            <a:rPr i="1" lang="en-US" sz="2800">
                              <a:latin charset="0" panose="02040503050406030204" pitchFamily="18" typeface="Cambria Math"/>
                              <a:ea charset="0" panose="02040503050406030204" pitchFamily="18" typeface="Cambria Math"/>
                            </a:rPr>
                            <m:t>𝑖𝑛𝑡𝑒𝑛𝑠𝑖𝑡𝑦</m:t>
                          </m:r>
                        </m:num>
                        <m:den>
                          <m:sSup>
                            <m:sSupPr>
                              <m:ctrlPr>
                                <a:rPr b="0" i="1" lang="en-US" smtClean="0" sz="2800">
                                  <a:solidFill>
                                    <a:schemeClr val="tx1"/>
                                  </a:solidFill>
                                  <a:latin charset="0" panose="02040503050406030204" pitchFamily="18" typeface="Cambria Math"/>
                                  <a:ea charset="0" panose="02040503050406030204" pitchFamily="18" typeface="Cambria Math"/>
                                </a:rPr>
                              </m:ctrlPr>
                            </m:sSupPr>
                            <m:e>
                              <m:r>
                                <a:rPr i="1" lang="en-US" sz="2800">
                                  <a:latin charset="0" panose="02040503050406030204" pitchFamily="18" typeface="Cambria Math"/>
                                  <a:ea charset="0" panose="02040503050406030204" pitchFamily="18" typeface="Cambria Math"/>
                                </a:rPr>
                                <m:t>𝐷𝑖𝑠𝑡𝑎𝑛𝑐𝑒</m:t>
                              </m:r>
                            </m:e>
                            <m:sup>
                              <m:r>
                                <a:rPr b="0" i="1" lang="en-US" smtClean="0" sz="2800">
                                  <a:solidFill>
                                    <a:schemeClr val="tx1"/>
                                  </a:solidFill>
                                  <a:latin charset="0" panose="02040503050406030204" pitchFamily="18" typeface="Cambria Math"/>
                                  <a:ea charset="0" panose="02040503050406030204" pitchFamily="18" typeface="Cambria Math"/>
                                </a:rPr>
                                <m:t>2</m:t>
                              </m:r>
                            </m:sup>
                          </m:sSup>
                        </m:den>
                      </m:f>
                      <m:r>
                        <a:rPr b="0" i="1" lang="en-US" smtClean="0" sz="2800">
                          <a:solidFill>
                            <a:schemeClr val="tx1"/>
                          </a:solidFill>
                          <a:latin charset="0" panose="02040503050406030204" pitchFamily="18" typeface="Cambria Math"/>
                          <a:ea charset="0" panose="02040503050406030204" pitchFamily="18" typeface="Cambria Math"/>
                        </a:rPr>
                        <m:t>(</m:t>
                      </m:r>
                      <m:r>
                        <a:rPr b="0" i="1" lang="en-US" smtClean="0" sz="2800">
                          <a:solidFill>
                            <a:schemeClr val="tx1"/>
                          </a:solidFill>
                          <a:latin charset="0" panose="02040503050406030204" pitchFamily="18" typeface="Cambria Math"/>
                          <a:ea charset="0" panose="02040503050406030204" pitchFamily="18" typeface="Cambria Math"/>
                        </a:rPr>
                        <m:t>𝑙𝑢𝑥</m:t>
                      </m:r>
                      <m:r>
                        <a:rPr b="0" i="1" lang="en-US" smtClean="0" sz="2800">
                          <a:solidFill>
                            <a:schemeClr val="tx1"/>
                          </a:solidFill>
                          <a:latin charset="0" panose="02040503050406030204" pitchFamily="18" typeface="Cambria Math"/>
                          <a:ea charset="0" panose="02040503050406030204" pitchFamily="18" typeface="Cambria Math"/>
                        </a:rPr>
                        <m:t>)</m:t>
                      </m:r>
                    </m:oMath>
                  </m:oMathPara>
                </a14:m>
                <a:endParaRPr dirty="0" lang="en-US" sz="2800">
                  <a:solidFill>
                    <a:schemeClr val="tx1"/>
                  </a:solidFill>
                  <a:latin charset="0" panose="020B0604020202020204" pitchFamily="34" typeface="Arial"/>
                </a:endParaRPr>
              </a:p>
            </p:txBody>
          </p:sp>
        </mc:Choice>
        <mc:Fallback xmlns="">
          <p:sp>
            <p:nvSpPr>
              <p:cNvPr id="11" name="TextBox 10">
                <a:extLst>
                  <a:ext uri="{FF2B5EF4-FFF2-40B4-BE49-F238E27FC236}">
                    <a16:creationId xmlns:a16="http://schemas.microsoft.com/office/drawing/2014/main" id="{A9B93816-850D-7D96-261F-993B4AB73C5F}"/>
                  </a:ext>
                </a:extLst>
              </p:cNvPr>
              <p:cNvSpPr txBox="1">
                <a:spLocks noAdjustHandles="1" noChangeArrowheads="1" noChangeAspect="1" noChangeShapeType="1" noEditPoints="1" noMove="1" noResize="1" noRot="1" noTextEdit="1"/>
              </p:cNvSpPr>
              <p:nvPr/>
            </p:nvSpPr>
            <p:spPr>
              <a:xfrm>
                <a:off x="1778000" y="5187858"/>
                <a:ext cx="4958171" cy="806631"/>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34182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CONCEPT</a:t>
            </a:r>
          </a:p>
        </p:txBody>
      </p:sp>
      <p:sp>
        <p:nvSpPr>
          <p:cNvPr id="5" name="TextBox 4">
            <a:extLst>
              <a:ext uri="{FF2B5EF4-FFF2-40B4-BE49-F238E27FC236}">
                <a16:creationId xmlns:a16="http://schemas.microsoft.com/office/drawing/2014/main" id="{3CEBD08C-F05A-BC91-190B-81BE79436C8A}"/>
              </a:ext>
            </a:extLst>
          </p:cNvPr>
          <p:cNvSpPr txBox="1"/>
          <p:nvPr/>
        </p:nvSpPr>
        <p:spPr>
          <a:xfrm>
            <a:off x="517340" y="1227357"/>
            <a:ext cx="11123117" cy="1815882"/>
          </a:xfrm>
          <a:prstGeom prst="rect">
            <a:avLst/>
          </a:prstGeom>
          <a:noFill/>
          <a:ln>
            <a:noFill/>
          </a:ln>
        </p:spPr>
        <p:txBody>
          <a:bodyPr spcFirstLastPara="1" wrap="square" lIns="91425" tIns="45700" rIns="91425" bIns="45700" anchor="t" anchorCtr="0">
            <a:noAutofit/>
          </a:bodyPr>
          <a:lstStyle>
            <a:defPPr>
              <a:defRPr lang="en-US"/>
            </a:defPPr>
            <a:lvl1pPr algn="just">
              <a:buSzPts val="1800"/>
              <a:buFont typeface="Arial" panose="020B0604020202020204" pitchFamily="34" charset="0"/>
              <a:buNone/>
              <a:defRPr sz="2800">
                <a:solidFill>
                  <a:schemeClr val="tx1">
                    <a:lumMod val="50000"/>
                    <a:lumOff val="50000"/>
                  </a:schemeClr>
                </a:solidFill>
              </a:defRPr>
            </a:lvl1pPr>
          </a:lstStyle>
          <a:p>
            <a:r>
              <a:rPr lang="en-US" sz="2400" b="1" dirty="0">
                <a:solidFill>
                  <a:srgbClr val="FF0000"/>
                </a:solidFill>
                <a:latin typeface="Arial" panose="020B0604020202020204" pitchFamily="34" charset="0"/>
              </a:rPr>
              <a:t>Luminous efficacy </a:t>
            </a:r>
            <a:r>
              <a:rPr lang="en-US" sz="2400" dirty="0">
                <a:solidFill>
                  <a:schemeClr val="tx1"/>
                </a:solidFill>
                <a:latin typeface="Arial" panose="020B0604020202020204" pitchFamily="34" charset="0"/>
              </a:rPr>
              <a:t>is calculated as the ratio of luminous flux to electrical power consumption of the lamp, defined as lumens per watt (</a:t>
            </a:r>
            <a:r>
              <a:rPr lang="en-US" sz="2400" dirty="0" err="1">
                <a:solidFill>
                  <a:schemeClr val="tx1"/>
                </a:solidFill>
                <a:latin typeface="Arial" panose="020B0604020202020204" pitchFamily="34" charset="0"/>
              </a:rPr>
              <a:t>lm</a:t>
            </a:r>
            <a:r>
              <a:rPr lang="en-US" sz="2400" dirty="0">
                <a:solidFill>
                  <a:schemeClr val="tx1"/>
                </a:solidFill>
                <a:latin typeface="Arial" panose="020B0604020202020204" pitchFamily="34" charset="0"/>
              </a:rPr>
              <a:t>/W).</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3861C4E-EB6B-CC59-922B-AC2FFE367197}"/>
                  </a:ext>
                </a:extLst>
              </p:cNvPr>
              <p:cNvSpPr txBox="1"/>
              <p:nvPr/>
            </p:nvSpPr>
            <p:spPr>
              <a:xfrm>
                <a:off x="533400" y="3755749"/>
                <a:ext cx="4958171" cy="89171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800" i="1" smtClean="0">
                          <a:solidFill>
                            <a:schemeClr val="tx1"/>
                          </a:solidFill>
                          <a:latin typeface="Cambria Math" panose="02040503050406030204" pitchFamily="18" charset="0"/>
                          <a:ea typeface="Cambria Math" panose="02040503050406030204" pitchFamily="18" charset="0"/>
                        </a:rPr>
                        <m:t>𝜂</m:t>
                      </m:r>
                      <m:r>
                        <a:rPr lang="en-US" sz="2800" b="0" i="1" smtClean="0">
                          <a:solidFill>
                            <a:schemeClr val="tx1"/>
                          </a:solidFill>
                          <a:latin typeface="Cambria Math" panose="02040503050406030204" pitchFamily="18" charset="0"/>
                          <a:ea typeface="Cambria Math" panose="02040503050406030204" pitchFamily="18" charset="0"/>
                        </a:rPr>
                        <m:t>=</m:t>
                      </m:r>
                      <m:f>
                        <m:fPr>
                          <m:ctrlPr>
                            <a:rPr lang="en-US" sz="2800" b="0" i="1" smtClean="0">
                              <a:solidFill>
                                <a:schemeClr val="tx1"/>
                              </a:solidFill>
                              <a:latin typeface="Cambria Math" panose="02040503050406030204" pitchFamily="18" charset="0"/>
                              <a:ea typeface="Cambria Math" panose="02040503050406030204" pitchFamily="18" charset="0"/>
                            </a:rPr>
                          </m:ctrlPr>
                        </m:fPr>
                        <m:num>
                          <m:r>
                            <a:rPr lang="en-US" sz="2800" i="1">
                              <a:latin typeface="Cambria Math" panose="02040503050406030204" pitchFamily="18" charset="0"/>
                              <a:ea typeface="Cambria Math" panose="02040503050406030204" pitchFamily="18" charset="0"/>
                            </a:rPr>
                            <m:t>𝐿𝑢𝑚𝑖𝑛𝑜𝑢𝑠</m:t>
                          </m:r>
                          <m:r>
                            <a:rPr lang="en-US" sz="2800" i="1">
                              <a:latin typeface="Cambria Math" panose="02040503050406030204" pitchFamily="18" charset="0"/>
                              <a:ea typeface="Cambria Math" panose="02040503050406030204" pitchFamily="18" charset="0"/>
                            </a:rPr>
                            <m:t> </m:t>
                          </m:r>
                          <m:r>
                            <a:rPr lang="en-US" sz="2800" i="1">
                              <a:latin typeface="Cambria Math" panose="02040503050406030204" pitchFamily="18" charset="0"/>
                              <a:ea typeface="Cambria Math" panose="02040503050406030204" pitchFamily="18" charset="0"/>
                            </a:rPr>
                            <m:t>𝑓𝑙𝑢𝑥</m:t>
                          </m:r>
                        </m:num>
                        <m:den>
                          <m:r>
                            <a:rPr lang="en-US" sz="2800" i="1">
                              <a:latin typeface="Cambria Math" panose="02040503050406030204" pitchFamily="18" charset="0"/>
                              <a:ea typeface="Cambria Math" panose="02040503050406030204" pitchFamily="18" charset="0"/>
                            </a:rPr>
                            <m:t>𝐸𝑙𝑒𝑐𝑡𝑟𝑖𝑐𝑎𝑙</m:t>
                          </m:r>
                          <m:r>
                            <a:rPr lang="en-US" sz="2800" i="1">
                              <a:latin typeface="Cambria Math" panose="02040503050406030204" pitchFamily="18" charset="0"/>
                              <a:ea typeface="Cambria Math" panose="02040503050406030204" pitchFamily="18" charset="0"/>
                            </a:rPr>
                            <m:t> </m:t>
                          </m:r>
                          <m:r>
                            <a:rPr lang="en-US" sz="2800" i="1">
                              <a:latin typeface="Cambria Math" panose="02040503050406030204" pitchFamily="18" charset="0"/>
                              <a:ea typeface="Cambria Math" panose="02040503050406030204" pitchFamily="18" charset="0"/>
                            </a:rPr>
                            <m:t>𝑝𝑜𝑤𝑒𝑟</m:t>
                          </m:r>
                        </m:den>
                      </m:f>
                      <m:r>
                        <a:rPr lang="en-US" sz="2800" b="0" i="1" smtClean="0">
                          <a:solidFill>
                            <a:schemeClr val="tx1"/>
                          </a:solidFill>
                          <a:latin typeface="Cambria Math" panose="02040503050406030204" pitchFamily="18" charset="0"/>
                          <a:ea typeface="Cambria Math" panose="02040503050406030204" pitchFamily="18" charset="0"/>
                        </a:rPr>
                        <m:t>=</m:t>
                      </m:r>
                      <m:f>
                        <m:fPr>
                          <m:ctrlPr>
                            <a:rPr lang="en-US" sz="2800" b="0" i="1" smtClean="0">
                              <a:solidFill>
                                <a:schemeClr val="tx1"/>
                              </a:solidFill>
                              <a:latin typeface="Cambria Math" panose="02040503050406030204" pitchFamily="18" charset="0"/>
                              <a:ea typeface="Cambria Math" panose="02040503050406030204" pitchFamily="18" charset="0"/>
                            </a:rPr>
                          </m:ctrlPr>
                        </m:fPr>
                        <m:num>
                          <m:r>
                            <a:rPr lang="en-US" sz="2800" b="0" i="1" smtClean="0">
                              <a:solidFill>
                                <a:schemeClr val="tx1"/>
                              </a:solidFill>
                              <a:latin typeface="Cambria Math" panose="02040503050406030204" pitchFamily="18" charset="0"/>
                              <a:ea typeface="Cambria Math" panose="02040503050406030204" pitchFamily="18" charset="0"/>
                            </a:rPr>
                            <m:t>𝑙𝑢𝑚𝑒𝑛</m:t>
                          </m:r>
                        </m:num>
                        <m:den>
                          <m:r>
                            <a:rPr lang="en-US" sz="2800" b="0" i="1" smtClean="0">
                              <a:solidFill>
                                <a:schemeClr val="tx1"/>
                              </a:solidFill>
                              <a:latin typeface="Cambria Math" panose="02040503050406030204" pitchFamily="18" charset="0"/>
                              <a:ea typeface="Cambria Math" panose="02040503050406030204" pitchFamily="18" charset="0"/>
                            </a:rPr>
                            <m:t>𝑊</m:t>
                          </m:r>
                        </m:den>
                      </m:f>
                    </m:oMath>
                  </m:oMathPara>
                </a14:m>
                <a:endParaRPr lang="en-US" sz="2800" dirty="0">
                  <a:solidFill>
                    <a:schemeClr val="tx1"/>
                  </a:solidFill>
                  <a:latin typeface="Arial" panose="020B0604020202020204" pitchFamily="34" charset="0"/>
                </a:endParaRPr>
              </a:p>
            </p:txBody>
          </p:sp>
        </mc:Choice>
        <mc:Fallback xmlns="">
          <p:sp>
            <p:nvSpPr>
              <p:cNvPr id="9" name="TextBox 8">
                <a:extLst>
                  <a:ext uri="{FF2B5EF4-FFF2-40B4-BE49-F238E27FC236}">
                    <a16:creationId xmlns:a16="http://schemas.microsoft.com/office/drawing/2014/main" id="{23861C4E-EB6B-CC59-922B-AC2FFE367197}"/>
                  </a:ext>
                </a:extLst>
              </p:cNvPr>
              <p:cNvSpPr txBox="1">
                <a:spLocks noRot="1" noChangeAspect="1" noMove="1" noResize="1" noEditPoints="1" noAdjustHandles="1" noChangeArrowheads="1" noChangeShapeType="1" noTextEdit="1"/>
              </p:cNvSpPr>
              <p:nvPr/>
            </p:nvSpPr>
            <p:spPr>
              <a:xfrm>
                <a:off x="533400" y="3755749"/>
                <a:ext cx="4958171" cy="891719"/>
              </a:xfrm>
              <a:prstGeom prst="rect">
                <a:avLst/>
              </a:prstGeom>
              <a:blipFill>
                <a:blip r:embed="rId6"/>
                <a:stretch>
                  <a:fillRect/>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2D030B5E-8812-13BB-569C-01FEB93B34AE}"/>
              </a:ext>
            </a:extLst>
          </p:cNvPr>
          <p:cNvPicPr>
            <a:picLocks noChangeAspect="1"/>
          </p:cNvPicPr>
          <p:nvPr/>
        </p:nvPicPr>
        <p:blipFill>
          <a:blip r:embed="rId7"/>
          <a:stretch>
            <a:fillRect/>
          </a:stretch>
        </p:blipFill>
        <p:spPr>
          <a:xfrm>
            <a:off x="6096000" y="2233176"/>
            <a:ext cx="5243349" cy="3773251"/>
          </a:xfrm>
          <a:prstGeom prst="rect">
            <a:avLst/>
          </a:prstGeom>
        </p:spPr>
      </p:pic>
    </p:spTree>
    <p:extLst>
      <p:ext uri="{BB962C8B-B14F-4D97-AF65-F5344CB8AC3E}">
        <p14:creationId xmlns:p14="http://schemas.microsoft.com/office/powerpoint/2010/main" val="1339405175"/>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r>
              <a:rPr lang="en-US" dirty="0">
                <a:latin typeface="+mn-lt"/>
                <a:cs typeface="Times New Roman" panose="02020603050405020304" pitchFamily="18" charset="0"/>
              </a:rPr>
              <a:t>LIGHT QUALITY</a:t>
            </a:r>
          </a:p>
        </p:txBody>
      </p:sp>
      <p:sp>
        <p:nvSpPr>
          <p:cNvPr id="2" name="Rectangle 1"/>
          <p:cNvSpPr/>
          <p:nvPr/>
        </p:nvSpPr>
        <p:spPr>
          <a:xfrm>
            <a:off x="517339" y="1514679"/>
            <a:ext cx="8597632" cy="2793842"/>
          </a:xfrm>
          <a:prstGeom prst="rect">
            <a:avLst/>
          </a:prstGeom>
        </p:spPr>
        <p:txBody>
          <a:bodyPr wrap="square">
            <a:spAutoFit/>
          </a:bodyPr>
          <a:lstStyle/>
          <a:p>
            <a:pPr>
              <a:lnSpc>
                <a:spcPct val="150000"/>
              </a:lnSpc>
              <a:buClrTx/>
              <a:buNone/>
            </a:pPr>
            <a:r>
              <a:rPr lang="en-US" altLang="en-US" sz="2400" b="1" dirty="0">
                <a:latin typeface="Arial" panose="020B0604020202020204" pitchFamily="34" charset="0"/>
              </a:rPr>
              <a:t>Factors that indicate light quality</a:t>
            </a:r>
          </a:p>
          <a:p>
            <a:pPr>
              <a:lnSpc>
                <a:spcPct val="150000"/>
              </a:lnSpc>
              <a:buClrTx/>
            </a:pPr>
            <a:r>
              <a:rPr lang="en-US" altLang="en-US" sz="2400" b="1" dirty="0">
                <a:latin typeface="Arial" panose="020B0604020202020204" pitchFamily="34" charset="0"/>
              </a:rPr>
              <a:t>1. Glare</a:t>
            </a:r>
          </a:p>
          <a:p>
            <a:pPr>
              <a:lnSpc>
                <a:spcPct val="150000"/>
              </a:lnSpc>
              <a:buClrTx/>
            </a:pPr>
            <a:r>
              <a:rPr lang="en-US" altLang="en-US" sz="2400" b="1" dirty="0">
                <a:latin typeface="Arial" panose="020B0604020202020204" pitchFamily="34" charset="0"/>
              </a:rPr>
              <a:t>2. Uniformity</a:t>
            </a:r>
          </a:p>
          <a:p>
            <a:pPr>
              <a:lnSpc>
                <a:spcPct val="150000"/>
              </a:lnSpc>
              <a:buClrTx/>
            </a:pPr>
            <a:r>
              <a:rPr lang="en-US" altLang="en-US" sz="2400" b="1" dirty="0">
                <a:latin typeface="Arial" panose="020B0604020202020204" pitchFamily="34" charset="0"/>
              </a:rPr>
              <a:t>3. Color rendering index	</a:t>
            </a:r>
          </a:p>
          <a:p>
            <a:pPr>
              <a:lnSpc>
                <a:spcPct val="150000"/>
              </a:lnSpc>
              <a:buClrTx/>
            </a:pPr>
            <a:r>
              <a:rPr lang="en-US" altLang="en-US" sz="2400" b="1" dirty="0">
                <a:latin typeface="Arial" panose="020B0604020202020204" pitchFamily="34" charset="0"/>
              </a:rPr>
              <a:t>4. Light color or color temperature</a:t>
            </a:r>
            <a:endParaRPr lang="en-US" altLang="en-US" sz="2000" dirty="0">
              <a:latin typeface="Arial" panose="020B0604020202020204" pitchFamily="34" charset="0"/>
            </a:endParaRPr>
          </a:p>
        </p:txBody>
      </p:sp>
    </p:spTree>
    <p:extLst>
      <p:ext uri="{BB962C8B-B14F-4D97-AF65-F5344CB8AC3E}">
        <p14:creationId xmlns:p14="http://schemas.microsoft.com/office/powerpoint/2010/main" val="975452955"/>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TotalTime>
  <Words>3336</Words>
  <Application>Microsoft Office PowerPoint</Application>
  <PresentationFormat>Widescreen</PresentationFormat>
  <Paragraphs>545</Paragraphs>
  <Slides>69</Slides>
  <Notes>69</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69</vt:i4>
      </vt:variant>
    </vt:vector>
  </HeadingPairs>
  <TitlesOfParts>
    <vt:vector size="81" baseType="lpstr">
      <vt:lpstr>#9Slide02 Noi dung dai</vt:lpstr>
      <vt:lpstr>Aptos</vt:lpstr>
      <vt:lpstr>Arial</vt:lpstr>
      <vt:lpstr>Calibri</vt:lpstr>
      <vt:lpstr>Cambria Math</vt:lpstr>
      <vt:lpstr>Fira Sans Extra Condensed</vt:lpstr>
      <vt:lpstr>Roboto</vt:lpstr>
      <vt:lpstr>Symbol</vt:lpstr>
      <vt:lpstr>Trebuchet MS</vt:lpstr>
      <vt:lpstr>Wingdings</vt:lpstr>
      <vt:lpstr>Energy Saving Infographics by Slidesgo</vt:lpstr>
      <vt:lpstr>Bitmap Image</vt:lpstr>
      <vt:lpstr>PowerPoint Presentation</vt:lpstr>
      <vt:lpstr>CONTENTS</vt:lpstr>
      <vt:lpstr>PowerPoint Presentation</vt:lpstr>
      <vt:lpstr>CONCEPT</vt:lpstr>
      <vt:lpstr>CONCEPT</vt:lpstr>
      <vt:lpstr>CONCEPT</vt:lpstr>
      <vt:lpstr>CONCEPT</vt:lpstr>
      <vt:lpstr>CONCEPT</vt:lpstr>
      <vt:lpstr>LIGHT QUALITY</vt:lpstr>
      <vt:lpstr>1. Glare</vt:lpstr>
      <vt:lpstr>2. Uniformity </vt:lpstr>
      <vt:lpstr>3. Color Rendering Index  </vt:lpstr>
      <vt:lpstr>4. Color temperature </vt:lpstr>
      <vt:lpstr>4. Color temperature </vt:lpstr>
      <vt:lpstr>Determining the color temperature</vt:lpstr>
      <vt:lpstr>Determining the Color Rendering Index (CRI)</vt:lpstr>
      <vt:lpstr>Standards for illuminance and glare</vt:lpstr>
      <vt:lpstr>Standards for illuminance and glare</vt:lpstr>
      <vt:lpstr>Causes of ineffective lighting systems</vt:lpstr>
      <vt:lpstr>PowerPoint Presentation</vt:lpstr>
      <vt:lpstr>Types of lighting lamps</vt:lpstr>
      <vt:lpstr>Comparing luminous efficiency</vt:lpstr>
      <vt:lpstr>Comparing lighting quality</vt:lpstr>
      <vt:lpstr>AUXILIARY DEVICES IN LIGHTING SYSTEMS</vt:lpstr>
      <vt:lpstr>Ballast</vt:lpstr>
      <vt:lpstr>Ballast</vt:lpstr>
      <vt:lpstr>Reflective Surface (Lamp Reflector)</vt:lpstr>
      <vt:lpstr>Choosing light reflectors</vt:lpstr>
      <vt:lpstr>Choosing light reflectors</vt:lpstr>
      <vt:lpstr>Visual comfort</vt:lpstr>
      <vt:lpstr>What defines an efficient lighting system?</vt:lpstr>
      <vt:lpstr>Choosing light bulbs</vt:lpstr>
      <vt:lpstr>Common errors in lamp usage</vt:lpstr>
      <vt:lpstr>CHOOSING LIGHT SOURCES</vt:lpstr>
      <vt:lpstr>PowerPoint Presentation</vt:lpstr>
      <vt:lpstr>UTILIZING NATURAL LIGHT</vt:lpstr>
      <vt:lpstr>UTILIZING NATURAL LIGHT</vt:lpstr>
      <vt:lpstr>UTILIZING NATURAL LIGHT</vt:lpstr>
      <vt:lpstr>UTILIZING NATURAL LIGHT</vt:lpstr>
      <vt:lpstr>UTILIZING NATURAL LIGHT</vt:lpstr>
      <vt:lpstr>UTILIZING NATURAL LIGHT</vt:lpstr>
      <vt:lpstr>Replacing light bulbs with high-efficiency bulbs</vt:lpstr>
      <vt:lpstr>Replacing light bulbs with high-efficiency bulbs</vt:lpstr>
      <vt:lpstr>Replacing light bulbs with high-efficiency bulbs</vt:lpstr>
      <vt:lpstr>Replacing light bulbs with high-efficiency bulbs</vt:lpstr>
      <vt:lpstr>Replacing light bulbs with high-efficiency bulbs</vt:lpstr>
      <vt:lpstr>Minimizing unnecessary lighting</vt:lpstr>
      <vt:lpstr>Minimizing unnecessary lighting</vt:lpstr>
      <vt:lpstr>Minimizing unnecessary lighting</vt:lpstr>
      <vt:lpstr>Minimizing unnecessary lighting</vt:lpstr>
      <vt:lpstr>Minimizing unnecessary lighting</vt:lpstr>
      <vt:lpstr>Minimizing unnecessary lighting</vt:lpstr>
      <vt:lpstr>Using Electronic Ballasts</vt:lpstr>
      <vt:lpstr>AREA-SPECIFIC LIGHTING</vt:lpstr>
      <vt:lpstr>Optimizing Lighting</vt:lpstr>
      <vt:lpstr>Optimizing Lighting</vt:lpstr>
      <vt:lpstr>DESIGNING AN OPTIMAL LIGHTING SYSTEM</vt:lpstr>
      <vt:lpstr>Steps in lighting design</vt:lpstr>
      <vt:lpstr>Steps in lighting design</vt:lpstr>
      <vt:lpstr>Steps in lighting design</vt:lpstr>
      <vt:lpstr>Steps in lighting design</vt:lpstr>
      <vt:lpstr>Steps in lighting design</vt:lpstr>
      <vt:lpstr>Steps in lighting design</vt:lpstr>
      <vt:lpstr>Maintenance of the lighting system</vt:lpstr>
      <vt:lpstr>CONCLUSION</vt:lpstr>
      <vt:lpstr>QUIZ</vt:lpstr>
      <vt:lpstr>QUIZ</vt:lpstr>
      <vt:lpstr>QUIZ</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Đào Kim Thịnh</cp:lastModifiedBy>
  <cp:revision>39</cp:revision>
  <dcterms:created xsi:type="dcterms:W3CDTF">2025-03-10T08:25:07Z</dcterms:created>
  <dcterms:modified xsi:type="dcterms:W3CDTF">2025-05-07T07:19:53Z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1587872</vt:lpwstr>
  </property>
  <property fmtid="{D5CDD505-2E9C-101B-9397-08002B2CF9AE}" name="NXPowerLiteSettings" pid="3">
    <vt:lpwstr>F7000400038000</vt:lpwstr>
  </property>
  <property fmtid="{D5CDD505-2E9C-101B-9397-08002B2CF9AE}" name="NXPowerLiteVersion" pid="4">
    <vt:lpwstr>S11.0.1</vt:lpwstr>
  </property>
</Properties>
</file>