
<file path=[Content_Types].xml><?xml version="1.0" encoding="utf-8"?>
<Types xmlns="http://schemas.openxmlformats.org/package/2006/content-types">
  <Default ContentType="application/vnd.openxmlformats-officedocument.oleObject" Extension="bin"/>
  <Default ContentType="image/x-emf" Extension="emf"/>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770" r:id="rId3"/>
    <p:sldId id="775" r:id="rId4"/>
    <p:sldId id="765" r:id="rId5"/>
    <p:sldId id="766" r:id="rId6"/>
    <p:sldId id="767" r:id="rId7"/>
    <p:sldId id="466" r:id="rId8"/>
    <p:sldId id="447" r:id="rId9"/>
    <p:sldId id="448" r:id="rId10"/>
    <p:sldId id="773" r:id="rId11"/>
    <p:sldId id="450" r:id="rId12"/>
    <p:sldId id="774" r:id="rId13"/>
    <p:sldId id="768" r:id="rId14"/>
    <p:sldId id="469" r:id="rId15"/>
    <p:sldId id="488" r:id="rId16"/>
    <p:sldId id="470" r:id="rId17"/>
    <p:sldId id="471" r:id="rId18"/>
    <p:sldId id="472" r:id="rId19"/>
    <p:sldId id="473" r:id="rId20"/>
    <p:sldId id="479" r:id="rId21"/>
    <p:sldId id="480" r:id="rId22"/>
    <p:sldId id="485" r:id="rId23"/>
    <p:sldId id="486" r:id="rId24"/>
    <p:sldId id="513" r:id="rId25"/>
    <p:sldId id="510" r:id="rId26"/>
    <p:sldId id="676" r:id="rId27"/>
    <p:sldId id="680" r:id="rId28"/>
    <p:sldId id="677" r:id="rId29"/>
    <p:sldId id="687" r:id="rId30"/>
    <p:sldId id="313"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71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89" autoAdjust="0"/>
    <p:restoredTop sz="94660"/>
  </p:normalViewPr>
  <p:slideViewPr>
    <p:cSldViewPr snapToGrid="0">
      <p:cViewPr varScale="1">
        <p:scale>
          <a:sx n="114" d="100"/>
          <a:sy n="114" d="100"/>
        </p:scale>
        <p:origin x="184" y="2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086154-801C-4E8F-B2A2-9E85C4416280}" type="datetimeFigureOut">
              <a:rPr lang="en-US" smtClean="0"/>
              <a:t>5/6/25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17702-81EA-47EB-AEFB-FE05C444ED9F}" type="slidenum">
              <a:rPr lang="en-US" smtClean="0"/>
              <a:t>‹#›</a:t>
            </a:fld>
            <a:endParaRPr lang="en-US"/>
          </a:p>
        </p:txBody>
      </p:sp>
    </p:spTree>
    <p:extLst>
      <p:ext uri="{BB962C8B-B14F-4D97-AF65-F5344CB8AC3E}">
        <p14:creationId xmlns:p14="http://schemas.microsoft.com/office/powerpoint/2010/main" val="1921316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a:extLst>
              <a:ext uri="{FF2B5EF4-FFF2-40B4-BE49-F238E27FC236}">
                <a16:creationId xmlns:a16="http://schemas.microsoft.com/office/drawing/2014/main" id="{1FB4E4E3-6904-B825-3214-3048C81F581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EF63A881-D873-4266-8D4C-740FFEAA69C8}" type="slidenum">
              <a:rPr lang="en-GB" altLang="en-US" smtClean="0">
                <a:latin typeface="Arial" panose="020B0604020202020204" pitchFamily="34" charset="0"/>
              </a:rPr>
              <a:pPr fontAlgn="base">
                <a:spcBef>
                  <a:spcPct val="0"/>
                </a:spcBef>
                <a:spcAft>
                  <a:spcPct val="0"/>
                </a:spcAft>
              </a:pPr>
              <a:t>14</a:t>
            </a:fld>
            <a:endParaRPr lang="en-GB" altLang="en-US">
              <a:latin typeface="Arial" panose="020B0604020202020204" pitchFamily="34" charset="0"/>
            </a:endParaRPr>
          </a:p>
        </p:txBody>
      </p:sp>
      <p:sp>
        <p:nvSpPr>
          <p:cNvPr id="163843" name="Rectangle 2">
            <a:extLst>
              <a:ext uri="{FF2B5EF4-FFF2-40B4-BE49-F238E27FC236}">
                <a16:creationId xmlns:a16="http://schemas.microsoft.com/office/drawing/2014/main" id="{17D0E649-86F1-F0D7-98B8-B234885761A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4" name="Rectangle 3">
            <a:extLst>
              <a:ext uri="{FF2B5EF4-FFF2-40B4-BE49-F238E27FC236}">
                <a16:creationId xmlns:a16="http://schemas.microsoft.com/office/drawing/2014/main" id="{74B0744E-CC5A-D7D2-E07D-B567109A11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a:extLst>
              <a:ext uri="{FF2B5EF4-FFF2-40B4-BE49-F238E27FC236}">
                <a16:creationId xmlns:a16="http://schemas.microsoft.com/office/drawing/2014/main" id="{9609600A-46DE-25F7-11E5-A818524CBD3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2B29A9DD-0480-4BBD-9614-B383E5270B90}" type="slidenum">
              <a:rPr lang="en-GB" altLang="en-US" smtClean="0">
                <a:latin typeface="Arial" panose="020B0604020202020204" pitchFamily="34" charset="0"/>
              </a:rPr>
              <a:pPr fontAlgn="base">
                <a:spcBef>
                  <a:spcPct val="0"/>
                </a:spcBef>
                <a:spcAft>
                  <a:spcPct val="0"/>
                </a:spcAft>
              </a:pPr>
              <a:t>15</a:t>
            </a:fld>
            <a:endParaRPr lang="en-GB" altLang="en-US">
              <a:latin typeface="Arial" panose="020B0604020202020204" pitchFamily="34" charset="0"/>
            </a:endParaRPr>
          </a:p>
        </p:txBody>
      </p:sp>
      <p:sp>
        <p:nvSpPr>
          <p:cNvPr id="165891" name="Rectangle 2">
            <a:extLst>
              <a:ext uri="{FF2B5EF4-FFF2-40B4-BE49-F238E27FC236}">
                <a16:creationId xmlns:a16="http://schemas.microsoft.com/office/drawing/2014/main" id="{E15A0AFA-66A2-D086-4228-47C1735BF25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2" name="Rectangle 3">
            <a:extLst>
              <a:ext uri="{FF2B5EF4-FFF2-40B4-BE49-F238E27FC236}">
                <a16:creationId xmlns:a16="http://schemas.microsoft.com/office/drawing/2014/main" id="{45D110A8-8C94-18C0-6E22-03AC25D7941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dirty="0" err="1">
                <a:ea typeface="ＭＳ Ｐゴシック" panose="020B0600070205080204" pitchFamily="34" charset="-128"/>
              </a:rPr>
              <a:t>Dòng</a:t>
            </a:r>
            <a:r>
              <a:rPr lang="en-GB" altLang="en-US" dirty="0">
                <a:ea typeface="ＭＳ Ｐゴシック" panose="020B0600070205080204" pitchFamily="34" charset="-128"/>
              </a:rPr>
              <a:t> </a:t>
            </a:r>
            <a:r>
              <a:rPr lang="en-GB" altLang="en-US" dirty="0" err="1">
                <a:ea typeface="ＭＳ Ｐゴシック" panose="020B0600070205080204" pitchFamily="34" charset="-128"/>
              </a:rPr>
              <a:t>tiền</a:t>
            </a:r>
            <a:r>
              <a:rPr lang="en-GB" altLang="en-US" dirty="0">
                <a:ea typeface="ＭＳ Ｐゴシック" panose="020B0600070205080204" pitchFamily="34" charset="-128"/>
              </a:rPr>
              <a:t> </a:t>
            </a:r>
            <a:r>
              <a:rPr lang="en-GB" altLang="en-US" dirty="0" err="1">
                <a:ea typeface="ＭＳ Ｐゴシック" panose="020B0600070205080204" pitchFamily="34" charset="-128"/>
              </a:rPr>
              <a:t>dự</a:t>
            </a:r>
            <a:r>
              <a:rPr lang="en-GB" altLang="en-US" dirty="0">
                <a:ea typeface="ＭＳ Ｐゴシック" panose="020B0600070205080204" pitchFamily="34" charset="-128"/>
              </a:rPr>
              <a:t> </a:t>
            </a:r>
            <a:r>
              <a:rPr lang="en-GB" altLang="en-US" dirty="0" err="1">
                <a:ea typeface="ＭＳ Ｐゴシック" panose="020B0600070205080204" pitchFamily="34" charset="-128"/>
              </a:rPr>
              <a:t>án</a:t>
            </a:r>
            <a:r>
              <a:rPr lang="en-GB" altLang="en-US" dirty="0">
                <a:ea typeface="ＭＳ Ｐゴシック" panose="020B0600070205080204" pitchFamily="34" charset="-128"/>
              </a:rPr>
              <a:t> </a:t>
            </a:r>
            <a:r>
              <a:rPr lang="en-GB" altLang="en-US" dirty="0" err="1">
                <a:ea typeface="ＭＳ Ｐゴシック" panose="020B0600070205080204" pitchFamily="34" charset="-128"/>
              </a:rPr>
              <a:t>được</a:t>
            </a:r>
            <a:r>
              <a:rPr lang="en-GB" altLang="en-US" dirty="0">
                <a:ea typeface="ＭＳ Ｐゴシック" panose="020B0600070205080204" pitchFamily="34" charset="-128"/>
              </a:rPr>
              <a:t> </a:t>
            </a:r>
            <a:r>
              <a:rPr lang="en-GB" altLang="en-US" dirty="0" err="1">
                <a:ea typeface="ＭＳ Ｐゴシック" panose="020B0600070205080204" pitchFamily="34" charset="-128"/>
              </a:rPr>
              <a:t>đưa</a:t>
            </a:r>
            <a:r>
              <a:rPr lang="en-GB" altLang="en-US" dirty="0">
                <a:ea typeface="ＭＳ Ｐゴシック" panose="020B0600070205080204" pitchFamily="34" charset="-128"/>
              </a:rPr>
              <a:t> </a:t>
            </a:r>
            <a:r>
              <a:rPr lang="en-GB" altLang="en-US" dirty="0" err="1">
                <a:ea typeface="ＭＳ Ｐゴシック" panose="020B0600070205080204" pitchFamily="34" charset="-128"/>
              </a:rPr>
              <a:t>vào</a:t>
            </a:r>
            <a:r>
              <a:rPr lang="en-GB" altLang="en-US" dirty="0">
                <a:ea typeface="ＭＳ Ｐゴシック" panose="020B0600070205080204" pitchFamily="34" charset="-128"/>
              </a:rPr>
              <a:t> </a:t>
            </a:r>
            <a:r>
              <a:rPr lang="en-GB" altLang="en-US" dirty="0" err="1">
                <a:ea typeface="ＭＳ Ｐゴシック" panose="020B0600070205080204" pitchFamily="34" charset="-128"/>
              </a:rPr>
              <a:t>tính</a:t>
            </a:r>
            <a:r>
              <a:rPr lang="en-GB" altLang="en-US" dirty="0">
                <a:ea typeface="ＭＳ Ｐゴシック" panose="020B0600070205080204" pitchFamily="34" charset="-128"/>
              </a:rPr>
              <a:t> </a:t>
            </a:r>
            <a:r>
              <a:rPr lang="en-GB" altLang="en-US" dirty="0" err="1">
                <a:ea typeface="ＭＳ Ｐゴシック" panose="020B0600070205080204" pitchFamily="34" charset="-128"/>
              </a:rPr>
              <a:t>toán</a:t>
            </a:r>
            <a:r>
              <a:rPr lang="en-GB" altLang="en-US" dirty="0">
                <a:ea typeface="ＭＳ Ｐゴシック" panose="020B0600070205080204" pitchFamily="34" charset="-128"/>
              </a:rPr>
              <a:t> </a:t>
            </a:r>
            <a:r>
              <a:rPr lang="en-GB" altLang="en-US" dirty="0" err="1">
                <a:ea typeface="ＭＳ Ｐゴシック" panose="020B0600070205080204" pitchFamily="34" charset="-128"/>
              </a:rPr>
              <a:t>dạng</a:t>
            </a:r>
            <a:r>
              <a:rPr lang="en-GB" altLang="en-US" dirty="0">
                <a:ea typeface="ＭＳ Ｐゴシック" panose="020B0600070205080204" pitchFamily="34" charset="-128"/>
              </a:rPr>
              <a:t> </a:t>
            </a:r>
            <a:r>
              <a:rPr lang="en-GB" altLang="en-US" dirty="0" err="1">
                <a:ea typeface="ＭＳ Ｐゴシック" panose="020B0600070205080204" pitchFamily="34" charset="-128"/>
              </a:rPr>
              <a:t>bảng</a:t>
            </a:r>
            <a:r>
              <a:rPr lang="en-GB" altLang="en-US" dirty="0">
                <a:ea typeface="ＭＳ Ｐゴシック" panose="020B0600070205080204" pitchFamily="34" charset="-128"/>
              </a:rPr>
              <a:t> </a:t>
            </a:r>
            <a:r>
              <a:rPr lang="en-GB" altLang="en-US" dirty="0" err="1">
                <a:ea typeface="ＭＳ Ｐゴシック" panose="020B0600070205080204" pitchFamily="34" charset="-128"/>
              </a:rPr>
              <a:t>theo</a:t>
            </a:r>
            <a:r>
              <a:rPr lang="en-GB" altLang="en-US" dirty="0">
                <a:ea typeface="ＭＳ Ｐゴシック" panose="020B0600070205080204" pitchFamily="34" charset="-128"/>
              </a:rPr>
              <a:t> </a:t>
            </a:r>
            <a:r>
              <a:rPr lang="en-GB" altLang="en-US" dirty="0" err="1">
                <a:ea typeface="ＭＳ Ｐゴシック" panose="020B0600070205080204" pitchFamily="34" charset="-128"/>
              </a:rPr>
              <a:t>định</a:t>
            </a:r>
            <a:r>
              <a:rPr lang="en-GB" altLang="en-US" dirty="0">
                <a:ea typeface="ＭＳ Ｐゴシック" panose="020B0600070205080204" pitchFamily="34" charset="-128"/>
              </a:rPr>
              <a:t> </a:t>
            </a:r>
            <a:r>
              <a:rPr lang="en-GB" altLang="en-US" dirty="0" err="1">
                <a:ea typeface="ＭＳ Ｐゴシック" panose="020B0600070205080204" pitchFamily="34" charset="-128"/>
              </a:rPr>
              <a:t>dạng</a:t>
            </a:r>
            <a:r>
              <a:rPr lang="en-GB" altLang="en-US" dirty="0">
                <a:ea typeface="ＭＳ Ｐゴシック" panose="020B0600070205080204" pitchFamily="34" charset="-128"/>
              </a:rPr>
              <a:t> </a:t>
            </a:r>
            <a:r>
              <a:rPr lang="en-GB" altLang="en-US" dirty="0" err="1">
                <a:ea typeface="ＭＳ Ｐゴシック" panose="020B0600070205080204" pitchFamily="34" charset="-128"/>
              </a:rPr>
              <a:t>phù</a:t>
            </a:r>
            <a:r>
              <a:rPr lang="en-GB" altLang="en-US" dirty="0">
                <a:ea typeface="ＭＳ Ｐゴシック" panose="020B0600070205080204" pitchFamily="34" charset="-128"/>
              </a:rPr>
              <a:t> </a:t>
            </a:r>
            <a:r>
              <a:rPr lang="en-GB" altLang="en-US" dirty="0" err="1">
                <a:ea typeface="ＭＳ Ｐゴシック" panose="020B0600070205080204" pitchFamily="34" charset="-128"/>
              </a:rPr>
              <a:t>hợp</a:t>
            </a:r>
            <a:r>
              <a:rPr lang="en-GB" altLang="en-US" dirty="0">
                <a:ea typeface="ＭＳ Ｐゴシック" panose="020B0600070205080204" pitchFamily="34" charset="-128"/>
              </a:rPr>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a:extLst>
              <a:ext uri="{FF2B5EF4-FFF2-40B4-BE49-F238E27FC236}">
                <a16:creationId xmlns:a16="http://schemas.microsoft.com/office/drawing/2014/main" id="{CD9EC1C0-C111-C2AD-9940-4142FB86298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B8ACFF09-DFB0-4759-AD68-652432846977}" type="slidenum">
              <a:rPr lang="en-GB" altLang="en-US" smtClean="0">
                <a:latin typeface="Arial" panose="020B0604020202020204" pitchFamily="34" charset="0"/>
              </a:rPr>
              <a:pPr fontAlgn="base">
                <a:spcBef>
                  <a:spcPct val="0"/>
                </a:spcBef>
                <a:spcAft>
                  <a:spcPct val="0"/>
                </a:spcAft>
              </a:pPr>
              <a:t>16</a:t>
            </a:fld>
            <a:endParaRPr lang="en-GB" altLang="en-US">
              <a:latin typeface="Arial" panose="020B0604020202020204" pitchFamily="34" charset="0"/>
            </a:endParaRPr>
          </a:p>
        </p:txBody>
      </p:sp>
      <p:sp>
        <p:nvSpPr>
          <p:cNvPr id="167939" name="Rectangle 2">
            <a:extLst>
              <a:ext uri="{FF2B5EF4-FFF2-40B4-BE49-F238E27FC236}">
                <a16:creationId xmlns:a16="http://schemas.microsoft.com/office/drawing/2014/main" id="{C8BC2F54-FF20-BB76-DBF9-291CA0C8C5C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40" name="Rectangle 3">
            <a:extLst>
              <a:ext uri="{FF2B5EF4-FFF2-40B4-BE49-F238E27FC236}">
                <a16:creationId xmlns:a16="http://schemas.microsoft.com/office/drawing/2014/main" id="{F2CAAF30-6ABA-9164-E1F3-CF36871854D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a:extLst>
              <a:ext uri="{FF2B5EF4-FFF2-40B4-BE49-F238E27FC236}">
                <a16:creationId xmlns:a16="http://schemas.microsoft.com/office/drawing/2014/main" id="{788BCB92-4FDA-5A91-5CE9-2DEDA47970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CAD4FF62-F928-4C55-A875-1C0F9C491922}" type="slidenum">
              <a:rPr lang="en-GB" altLang="en-US" smtClean="0">
                <a:latin typeface="Arial" panose="020B0604020202020204" pitchFamily="34" charset="0"/>
              </a:rPr>
              <a:pPr fontAlgn="base">
                <a:spcBef>
                  <a:spcPct val="0"/>
                </a:spcBef>
                <a:spcAft>
                  <a:spcPct val="0"/>
                </a:spcAft>
              </a:pPr>
              <a:t>17</a:t>
            </a:fld>
            <a:endParaRPr lang="en-GB" altLang="en-US">
              <a:latin typeface="Arial" panose="020B0604020202020204" pitchFamily="34" charset="0"/>
            </a:endParaRPr>
          </a:p>
        </p:txBody>
      </p:sp>
      <p:sp>
        <p:nvSpPr>
          <p:cNvPr id="169987" name="Rectangle 2">
            <a:extLst>
              <a:ext uri="{FF2B5EF4-FFF2-40B4-BE49-F238E27FC236}">
                <a16:creationId xmlns:a16="http://schemas.microsoft.com/office/drawing/2014/main" id="{72765A91-F45A-B089-B405-6623DB0B9D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8" name="Rectangle 3">
            <a:extLst>
              <a:ext uri="{FF2B5EF4-FFF2-40B4-BE49-F238E27FC236}">
                <a16:creationId xmlns:a16="http://schemas.microsoft.com/office/drawing/2014/main" id="{CBE5F0A3-E9F7-F2AB-1941-5F76774DDEC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dirty="0" err="1">
                <a:ea typeface="ＭＳ Ｐゴシック" panose="020B0600070205080204" pitchFamily="34" charset="-128"/>
              </a:rPr>
              <a:t>Tài</a:t>
            </a:r>
            <a:r>
              <a:rPr lang="en-GB" altLang="en-US" dirty="0">
                <a:ea typeface="ＭＳ Ｐゴシック" panose="020B0600070205080204" pitchFamily="34" charset="-128"/>
              </a:rPr>
              <a:t> </a:t>
            </a:r>
            <a:r>
              <a:rPr lang="en-GB" altLang="en-US" dirty="0" err="1">
                <a:ea typeface="ＭＳ Ｐゴシック" panose="020B0600070205080204" pitchFamily="34" charset="-128"/>
              </a:rPr>
              <a:t>trợ</a:t>
            </a:r>
            <a:r>
              <a:rPr lang="en-GB" altLang="en-US" dirty="0">
                <a:ea typeface="ＭＳ Ｐゴシック" panose="020B0600070205080204" pitchFamily="34" charset="-128"/>
              </a:rPr>
              <a:t> </a:t>
            </a:r>
            <a:r>
              <a:rPr lang="en-GB" altLang="en-US" dirty="0" err="1">
                <a:ea typeface="ＭＳ Ｐゴシック" panose="020B0600070205080204" pitchFamily="34" charset="-128"/>
              </a:rPr>
              <a:t>hoàn</a:t>
            </a:r>
            <a:r>
              <a:rPr lang="en-GB" altLang="en-US" dirty="0">
                <a:ea typeface="ＭＳ Ｐゴシック" panose="020B0600070205080204" pitchFamily="34" charset="-128"/>
              </a:rPr>
              <a:t> </a:t>
            </a:r>
            <a:r>
              <a:rPr lang="en-GB" altLang="en-US" dirty="0" err="1">
                <a:ea typeface="ＭＳ Ｐゴシック" panose="020B0600070205080204" pitchFamily="34" charset="-128"/>
              </a:rPr>
              <a:t>toàn</a:t>
            </a:r>
            <a:r>
              <a:rPr lang="en-GB" altLang="en-US" dirty="0">
                <a:ea typeface="ＭＳ Ｐゴシック" panose="020B0600070205080204" pitchFamily="34" charset="-128"/>
              </a:rPr>
              <a:t> </a:t>
            </a:r>
            <a:r>
              <a:rPr lang="en-GB" altLang="en-US" dirty="0" err="1">
                <a:ea typeface="ＭＳ Ｐゴシック" panose="020B0600070205080204" pitchFamily="34" charset="-128"/>
              </a:rPr>
              <a:t>băng</a:t>
            </a:r>
            <a:r>
              <a:rPr lang="en-GB" altLang="en-US" dirty="0">
                <a:ea typeface="ＭＳ Ｐゴシック" panose="020B0600070205080204" pitchFamily="34" charset="-128"/>
              </a:rPr>
              <a:t> </a:t>
            </a:r>
            <a:r>
              <a:rPr lang="en-GB" altLang="en-US" dirty="0" err="1">
                <a:ea typeface="ＭＳ Ｐゴシック" panose="020B0600070205080204" pitchFamily="34" charset="-128"/>
              </a:rPr>
              <a:t>vốn</a:t>
            </a:r>
            <a:r>
              <a:rPr lang="en-GB" altLang="en-US" dirty="0">
                <a:ea typeface="ＭＳ Ｐゴシック" panose="020B0600070205080204" pitchFamily="34" charset="-128"/>
              </a:rPr>
              <a:t> </a:t>
            </a:r>
            <a:r>
              <a:rPr lang="en-GB" altLang="en-US" dirty="0" err="1">
                <a:ea typeface="ＭＳ Ｐゴシック" panose="020B0600070205080204" pitchFamily="34" charset="-128"/>
              </a:rPr>
              <a:t>chủ</a:t>
            </a:r>
            <a:r>
              <a:rPr lang="en-GB" altLang="en-US" dirty="0">
                <a:ea typeface="ＭＳ Ｐゴシック" panose="020B0600070205080204" pitchFamily="34" charset="-128"/>
              </a:rPr>
              <a:t> </a:t>
            </a:r>
            <a:r>
              <a:rPr lang="en-GB" altLang="en-US" dirty="0" err="1">
                <a:ea typeface="ＭＳ Ｐゴシック" panose="020B0600070205080204" pitchFamily="34" charset="-128"/>
              </a:rPr>
              <a:t>sở</a:t>
            </a:r>
            <a:r>
              <a:rPr lang="en-GB" altLang="en-US" dirty="0">
                <a:ea typeface="ＭＳ Ｐゴシック" panose="020B0600070205080204" pitchFamily="34" charset="-128"/>
              </a:rPr>
              <a:t> </a:t>
            </a:r>
            <a:r>
              <a:rPr lang="en-GB" altLang="en-US" dirty="0" err="1">
                <a:ea typeface="ＭＳ Ｐゴシック" panose="020B0600070205080204" pitchFamily="34" charset="-128"/>
              </a:rPr>
              <a:t>hữu</a:t>
            </a:r>
            <a:r>
              <a:rPr lang="en-GB" altLang="en-US" dirty="0">
                <a:ea typeface="ＭＳ Ｐゴシック" panose="020B0600070205080204" pitchFamily="34" charset="-128"/>
              </a:rPr>
              <a:t>.</a:t>
            </a:r>
          </a:p>
          <a:p>
            <a:pPr eaLnBrk="1" hangingPunct="1"/>
            <a:r>
              <a:rPr lang="en-GB" altLang="en-US" dirty="0" err="1">
                <a:ea typeface="ＭＳ Ｐゴシック" panose="020B0600070205080204" pitchFamily="34" charset="-128"/>
              </a:rPr>
              <a:t>Trường</a:t>
            </a:r>
            <a:r>
              <a:rPr lang="en-GB" altLang="en-US" dirty="0">
                <a:ea typeface="ＭＳ Ｐゴシック" panose="020B0600070205080204" pitchFamily="34" charset="-128"/>
              </a:rPr>
              <a:t> </a:t>
            </a:r>
            <a:r>
              <a:rPr lang="en-GB" altLang="en-US" dirty="0" err="1">
                <a:ea typeface="ＭＳ Ｐゴシック" panose="020B0600070205080204" pitchFamily="34" charset="-128"/>
              </a:rPr>
              <a:t>hợp</a:t>
            </a:r>
            <a:r>
              <a:rPr lang="en-GB" altLang="en-US" dirty="0">
                <a:ea typeface="ＭＳ Ｐゴシック" panose="020B0600070205080204" pitchFamily="34" charset="-128"/>
              </a:rPr>
              <a:t> </a:t>
            </a:r>
            <a:r>
              <a:rPr lang="en-GB" altLang="en-US" dirty="0" err="1">
                <a:ea typeface="ＭＳ Ｐゴシック" panose="020B0600070205080204" pitchFamily="34" charset="-128"/>
              </a:rPr>
              <a:t>này</a:t>
            </a:r>
            <a:r>
              <a:rPr lang="en-GB" altLang="en-US" dirty="0">
                <a:ea typeface="ＭＳ Ｐゴシック" panose="020B0600070205080204" pitchFamily="34" charset="-128"/>
              </a:rPr>
              <a:t> </a:t>
            </a:r>
            <a:r>
              <a:rPr lang="en-GB" altLang="en-US" dirty="0" err="1">
                <a:ea typeface="ＭＳ Ｐゴシック" panose="020B0600070205080204" pitchFamily="34" charset="-128"/>
              </a:rPr>
              <a:t>sẽ</a:t>
            </a:r>
            <a:r>
              <a:rPr lang="en-GB" altLang="en-US" dirty="0">
                <a:ea typeface="ＭＳ Ｐゴシック" panose="020B0600070205080204" pitchFamily="34" charset="-128"/>
              </a:rPr>
              <a:t> </a:t>
            </a:r>
            <a:r>
              <a:rPr lang="en-GB" altLang="en-US" dirty="0" err="1">
                <a:ea typeface="ＭＳ Ｐゴシック" panose="020B0600070205080204" pitchFamily="34" charset="-128"/>
              </a:rPr>
              <a:t>không</a:t>
            </a:r>
            <a:r>
              <a:rPr lang="en-GB" altLang="en-US" dirty="0">
                <a:ea typeface="ＭＳ Ｐゴシック" panose="020B0600070205080204" pitchFamily="34" charset="-128"/>
              </a:rPr>
              <a:t> </a:t>
            </a:r>
            <a:r>
              <a:rPr lang="en-GB" altLang="en-US" dirty="0" err="1">
                <a:ea typeface="ＭＳ Ｐゴシック" panose="020B0600070205080204" pitchFamily="34" charset="-128"/>
              </a:rPr>
              <a:t>có</a:t>
            </a:r>
            <a:r>
              <a:rPr lang="en-GB" altLang="en-US" dirty="0">
                <a:ea typeface="ＭＳ Ｐゴシック" panose="020B0600070205080204" pitchFamily="34" charset="-128"/>
              </a:rPr>
              <a:t> </a:t>
            </a:r>
            <a:r>
              <a:rPr lang="en-GB" altLang="en-US" dirty="0" err="1">
                <a:ea typeface="ＭＳ Ｐゴシック" panose="020B0600070205080204" pitchFamily="34" charset="-128"/>
              </a:rPr>
              <a:t>được</a:t>
            </a:r>
            <a:r>
              <a:rPr lang="en-GB" altLang="en-US" dirty="0">
                <a:ea typeface="ＭＳ Ｐゴシック" panose="020B0600070205080204" pitchFamily="34" charset="-128"/>
              </a:rPr>
              <a:t> </a:t>
            </a:r>
            <a:r>
              <a:rPr lang="en-GB" altLang="en-US" dirty="0" err="1">
                <a:ea typeface="ＭＳ Ｐゴシック" panose="020B0600070205080204" pitchFamily="34" charset="-128"/>
              </a:rPr>
              <a:t>lợi</a:t>
            </a:r>
            <a:r>
              <a:rPr lang="en-GB" altLang="en-US" dirty="0">
                <a:ea typeface="ＭＳ Ｐゴシック" panose="020B0600070205080204" pitchFamily="34" charset="-128"/>
              </a:rPr>
              <a:t> </a:t>
            </a:r>
            <a:r>
              <a:rPr lang="en-GB" altLang="en-US" dirty="0" err="1">
                <a:ea typeface="ＭＳ Ｐゴシック" panose="020B0600070205080204" pitchFamily="34" charset="-128"/>
              </a:rPr>
              <a:t>ích</a:t>
            </a:r>
            <a:r>
              <a:rPr lang="en-GB" altLang="en-US" dirty="0">
                <a:ea typeface="ＭＳ Ｐゴシック" panose="020B0600070205080204" pitchFamily="34" charset="-128"/>
              </a:rPr>
              <a:t> </a:t>
            </a:r>
            <a:r>
              <a:rPr lang="en-GB" altLang="en-US" dirty="0" err="1">
                <a:ea typeface="ＭＳ Ｐゴシック" panose="020B0600070205080204" pitchFamily="34" charset="-128"/>
              </a:rPr>
              <a:t>thuế</a:t>
            </a:r>
            <a:r>
              <a:rPr lang="en-GB" altLang="en-US" dirty="0">
                <a:ea typeface="ＭＳ Ｐゴシック" panose="020B0600070205080204" pitchFamily="34" charset="-128"/>
              </a:rPr>
              <a:t> </a:t>
            </a:r>
            <a:r>
              <a:rPr lang="en-GB" altLang="en-US" dirty="0" err="1">
                <a:ea typeface="ＭＳ Ｐゴシック" panose="020B0600070205080204" pitchFamily="34" charset="-128"/>
              </a:rPr>
              <a:t>từ</a:t>
            </a:r>
            <a:r>
              <a:rPr lang="en-GB" altLang="en-US" dirty="0">
                <a:ea typeface="ＭＳ Ｐゴシック" panose="020B0600070205080204" pitchFamily="34" charset="-128"/>
              </a:rPr>
              <a:t> </a:t>
            </a:r>
            <a:r>
              <a:rPr lang="en-GB" altLang="en-US" dirty="0" err="1">
                <a:ea typeface="ＭＳ Ｐゴシック" panose="020B0600070205080204" pitchFamily="34" charset="-128"/>
              </a:rPr>
              <a:t>các</a:t>
            </a:r>
            <a:r>
              <a:rPr lang="en-GB" altLang="en-US" dirty="0">
                <a:ea typeface="ＭＳ Ｐゴシック" panose="020B0600070205080204" pitchFamily="34" charset="-128"/>
              </a:rPr>
              <a:t> </a:t>
            </a:r>
            <a:r>
              <a:rPr lang="en-GB" altLang="en-US" dirty="0" err="1">
                <a:ea typeface="ＭＳ Ｐゴシック" panose="020B0600070205080204" pitchFamily="34" charset="-128"/>
              </a:rPr>
              <a:t>phần</a:t>
            </a:r>
            <a:r>
              <a:rPr lang="en-GB" altLang="en-US" dirty="0">
                <a:ea typeface="ＭＳ Ｐゴシック" panose="020B0600070205080204" pitchFamily="34" charset="-128"/>
              </a:rPr>
              <a:t> </a:t>
            </a:r>
            <a:r>
              <a:rPr lang="en-GB" altLang="en-US" dirty="0" err="1">
                <a:ea typeface="ＭＳ Ｐゴシック" panose="020B0600070205080204" pitchFamily="34" charset="-128"/>
              </a:rPr>
              <a:t>trả</a:t>
            </a:r>
            <a:r>
              <a:rPr lang="en-GB" altLang="en-US" dirty="0">
                <a:ea typeface="ＭＳ Ｐゴシック" panose="020B0600070205080204" pitchFamily="34" charset="-128"/>
              </a:rPr>
              <a:t> </a:t>
            </a:r>
            <a:r>
              <a:rPr lang="en-GB" altLang="en-US" dirty="0" err="1">
                <a:ea typeface="ＭＳ Ｐゴシック" panose="020B0600070205080204" pitchFamily="34" charset="-128"/>
              </a:rPr>
              <a:t>lãi</a:t>
            </a:r>
            <a:r>
              <a:rPr lang="en-GB" altLang="en-US" dirty="0">
                <a:ea typeface="ＭＳ Ｐゴシック" panose="020B0600070205080204" pitchFamily="34" charset="-128"/>
              </a:rPr>
              <a:t> </a:t>
            </a:r>
            <a:r>
              <a:rPr lang="en-GB" altLang="en-US" dirty="0" err="1">
                <a:ea typeface="ＭＳ Ｐゴシック" panose="020B0600070205080204" pitchFamily="34" charset="-128"/>
              </a:rPr>
              <a:t>vay</a:t>
            </a:r>
            <a:r>
              <a:rPr lang="en-GB" altLang="en-US" dirty="0">
                <a:ea typeface="ＭＳ Ｐゴシック" panose="020B0600070205080204" pitchFamily="34" charset="-128"/>
              </a:rPr>
              <a:t> </a:t>
            </a:r>
            <a:r>
              <a:rPr lang="en-GB" altLang="en-US" dirty="0" err="1">
                <a:ea typeface="ＭＳ Ｐゴシック" panose="020B0600070205080204" pitchFamily="34" charset="-128"/>
              </a:rPr>
              <a:t>nợ</a:t>
            </a:r>
            <a:r>
              <a:rPr lang="en-GB" altLang="en-US" dirty="0">
                <a:ea typeface="ＭＳ Ｐゴシック" panose="020B0600070205080204" pitchFamily="34" charset="-128"/>
              </a:rPr>
              <a:t>.</a:t>
            </a:r>
          </a:p>
          <a:p>
            <a:pPr eaLnBrk="1" hangingPunct="1"/>
            <a:r>
              <a:rPr lang="en-GB" altLang="en-US" dirty="0" err="1">
                <a:ea typeface="ＭＳ Ｐゴシック" panose="020B0600070205080204" pitchFamily="34" charset="-128"/>
              </a:rPr>
              <a:t>Sẽ</a:t>
            </a:r>
            <a:r>
              <a:rPr lang="en-GB" altLang="en-US" dirty="0">
                <a:ea typeface="ＭＳ Ｐゴシック" panose="020B0600070205080204" pitchFamily="34" charset="-128"/>
              </a:rPr>
              <a:t> </a:t>
            </a:r>
            <a:r>
              <a:rPr lang="en-GB" altLang="en-US" dirty="0" err="1">
                <a:ea typeface="ＭＳ Ｐゴシック" panose="020B0600070205080204" pitchFamily="34" charset="-128"/>
              </a:rPr>
              <a:t>khó</a:t>
            </a:r>
            <a:r>
              <a:rPr lang="en-GB" altLang="en-US" dirty="0">
                <a:ea typeface="ＭＳ Ｐゴシック" panose="020B0600070205080204" pitchFamily="34" charset="-128"/>
              </a:rPr>
              <a:t> </a:t>
            </a:r>
            <a:r>
              <a:rPr lang="en-GB" altLang="en-US" dirty="0" err="1">
                <a:ea typeface="ＭＳ Ｐゴシック" panose="020B0600070205080204" pitchFamily="34" charset="-128"/>
              </a:rPr>
              <a:t>thực</a:t>
            </a:r>
            <a:r>
              <a:rPr lang="en-GB" altLang="en-US" dirty="0">
                <a:ea typeface="ＭＳ Ｐゴシック" panose="020B0600070205080204" pitchFamily="34" charset="-128"/>
              </a:rPr>
              <a:t> </a:t>
            </a:r>
            <a:r>
              <a:rPr lang="en-GB" altLang="en-US" dirty="0" err="1">
                <a:ea typeface="ＭＳ Ｐゴシック" panose="020B0600070205080204" pitchFamily="34" charset="-128"/>
              </a:rPr>
              <a:t>hiện</a:t>
            </a:r>
            <a:r>
              <a:rPr lang="en-GB" altLang="en-US" dirty="0">
                <a:ea typeface="ＭＳ Ｐゴシック" panose="020B0600070205080204" pitchFamily="34" charset="-128"/>
              </a:rPr>
              <a:t> </a:t>
            </a:r>
            <a:r>
              <a:rPr lang="en-GB" altLang="en-US" dirty="0" err="1">
                <a:ea typeface="ＭＳ Ｐゴシック" panose="020B0600070205080204" pitchFamily="34" charset="-128"/>
              </a:rPr>
              <a:t>với</a:t>
            </a:r>
            <a:r>
              <a:rPr lang="en-GB" altLang="en-US" dirty="0">
                <a:ea typeface="ＭＳ Ｐゴシック" panose="020B0600070205080204" pitchFamily="34" charset="-128"/>
              </a:rPr>
              <a:t> </a:t>
            </a:r>
            <a:r>
              <a:rPr lang="en-GB" altLang="en-US" dirty="0" err="1">
                <a:ea typeface="ＭＳ Ｐゴシック" panose="020B0600070205080204" pitchFamily="34" charset="-128"/>
              </a:rPr>
              <a:t>các</a:t>
            </a:r>
            <a:r>
              <a:rPr lang="en-GB" altLang="en-US" dirty="0">
                <a:ea typeface="ＭＳ Ｐゴシック" panose="020B0600070205080204" pitchFamily="34" charset="-128"/>
              </a:rPr>
              <a:t> </a:t>
            </a:r>
            <a:r>
              <a:rPr lang="en-GB" altLang="en-US" dirty="0" err="1">
                <a:ea typeface="ＭＳ Ｐゴシック" panose="020B0600070205080204" pitchFamily="34" charset="-128"/>
              </a:rPr>
              <a:t>dự</a:t>
            </a:r>
            <a:r>
              <a:rPr lang="en-GB" altLang="en-US" dirty="0">
                <a:ea typeface="ＭＳ Ｐゴシック" panose="020B0600070205080204" pitchFamily="34" charset="-128"/>
              </a:rPr>
              <a:t> </a:t>
            </a:r>
            <a:r>
              <a:rPr lang="en-GB" altLang="en-US" dirty="0" err="1">
                <a:ea typeface="ＭＳ Ｐゴシック" panose="020B0600070205080204" pitchFamily="34" charset="-128"/>
              </a:rPr>
              <a:t>án</a:t>
            </a:r>
            <a:r>
              <a:rPr lang="en-GB" altLang="en-US" dirty="0">
                <a:ea typeface="ＭＳ Ｐゴシック" panose="020B0600070205080204" pitchFamily="34" charset="-128"/>
              </a:rPr>
              <a:t> </a:t>
            </a:r>
            <a:r>
              <a:rPr lang="en-GB" altLang="en-US" dirty="0" err="1">
                <a:ea typeface="ＭＳ Ｐゴシック" panose="020B0600070205080204" pitchFamily="34" charset="-128"/>
              </a:rPr>
              <a:t>đòi</a:t>
            </a:r>
            <a:r>
              <a:rPr lang="en-GB" altLang="en-US" dirty="0">
                <a:ea typeface="ＭＳ Ｐゴシック" panose="020B0600070205080204" pitchFamily="34" charset="-128"/>
              </a:rPr>
              <a:t> </a:t>
            </a:r>
            <a:r>
              <a:rPr lang="en-GB" altLang="en-US" dirty="0" err="1">
                <a:ea typeface="ＭＳ Ｐゴシック" panose="020B0600070205080204" pitchFamily="34" charset="-128"/>
              </a:rPr>
              <a:t>hỏi</a:t>
            </a:r>
            <a:r>
              <a:rPr lang="en-GB" altLang="en-US" dirty="0">
                <a:ea typeface="ＭＳ Ｐゴシック" panose="020B0600070205080204" pitchFamily="34" charset="-128"/>
              </a:rPr>
              <a:t> </a:t>
            </a:r>
            <a:r>
              <a:rPr lang="en-GB" altLang="en-US" dirty="0" err="1">
                <a:ea typeface="ＭＳ Ｐゴシック" panose="020B0600070205080204" pitchFamily="34" charset="-128"/>
              </a:rPr>
              <a:t>vốn</a:t>
            </a:r>
            <a:r>
              <a:rPr lang="en-GB" altLang="en-US" dirty="0">
                <a:ea typeface="ＭＳ Ｐゴシック" panose="020B0600070205080204" pitchFamily="34" charset="-128"/>
              </a:rPr>
              <a:t> </a:t>
            </a:r>
            <a:r>
              <a:rPr lang="en-GB" altLang="en-US" dirty="0" err="1">
                <a:ea typeface="ＭＳ Ｐゴシック" panose="020B0600070205080204" pitchFamily="34" charset="-128"/>
              </a:rPr>
              <a:t>lớn</a:t>
            </a:r>
            <a:r>
              <a:rPr lang="en-GB" altLang="en-US" dirty="0">
                <a:ea typeface="ＭＳ Ｐゴシック" panose="020B0600070205080204" pitchFamily="34" charset="-128"/>
              </a:rPr>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a:extLst>
              <a:ext uri="{FF2B5EF4-FFF2-40B4-BE49-F238E27FC236}">
                <a16:creationId xmlns:a16="http://schemas.microsoft.com/office/drawing/2014/main" id="{4E2C4A0F-2271-DC2F-5AB4-137E8661A7F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A3645032-5F44-4BA2-ADB3-1390DA1FC0FC}" type="slidenum">
              <a:rPr lang="en-GB" altLang="en-US" smtClean="0">
                <a:latin typeface="Arial" panose="020B0604020202020204" pitchFamily="34" charset="0"/>
              </a:rPr>
              <a:pPr fontAlgn="base">
                <a:spcBef>
                  <a:spcPct val="0"/>
                </a:spcBef>
                <a:spcAft>
                  <a:spcPct val="0"/>
                </a:spcAft>
              </a:pPr>
              <a:t>18</a:t>
            </a:fld>
            <a:endParaRPr lang="en-GB" altLang="en-US">
              <a:latin typeface="Arial" panose="020B0604020202020204" pitchFamily="34" charset="0"/>
            </a:endParaRPr>
          </a:p>
        </p:txBody>
      </p:sp>
      <p:sp>
        <p:nvSpPr>
          <p:cNvPr id="172035" name="Rectangle 2">
            <a:extLst>
              <a:ext uri="{FF2B5EF4-FFF2-40B4-BE49-F238E27FC236}">
                <a16:creationId xmlns:a16="http://schemas.microsoft.com/office/drawing/2014/main" id="{22332073-2859-E33A-BC17-DF3131A27DD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6" name="Rectangle 3">
            <a:extLst>
              <a:ext uri="{FF2B5EF4-FFF2-40B4-BE49-F238E27FC236}">
                <a16:creationId xmlns:a16="http://schemas.microsoft.com/office/drawing/2014/main" id="{1B0A87F5-F3E7-4930-5078-D82938154F2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a:extLst>
              <a:ext uri="{FF2B5EF4-FFF2-40B4-BE49-F238E27FC236}">
                <a16:creationId xmlns:a16="http://schemas.microsoft.com/office/drawing/2014/main" id="{C7477E57-75D3-3596-43B8-99500A2A003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C66C57CE-EC61-40E6-86BA-683D1BE58F88}" type="slidenum">
              <a:rPr lang="en-GB" altLang="en-US" smtClean="0">
                <a:latin typeface="Arial" panose="020B0604020202020204" pitchFamily="34" charset="0"/>
              </a:rPr>
              <a:pPr fontAlgn="base">
                <a:spcBef>
                  <a:spcPct val="0"/>
                </a:spcBef>
                <a:spcAft>
                  <a:spcPct val="0"/>
                </a:spcAft>
              </a:pPr>
              <a:t>19</a:t>
            </a:fld>
            <a:endParaRPr lang="en-GB" altLang="en-US">
              <a:latin typeface="Arial" panose="020B0604020202020204" pitchFamily="34" charset="0"/>
            </a:endParaRPr>
          </a:p>
        </p:txBody>
      </p:sp>
      <p:sp>
        <p:nvSpPr>
          <p:cNvPr id="174083" name="Rectangle 2">
            <a:extLst>
              <a:ext uri="{FF2B5EF4-FFF2-40B4-BE49-F238E27FC236}">
                <a16:creationId xmlns:a16="http://schemas.microsoft.com/office/drawing/2014/main" id="{4F4A4172-CCE6-A11D-C73F-16E17B94218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4" name="Rectangle 3">
            <a:extLst>
              <a:ext uri="{FF2B5EF4-FFF2-40B4-BE49-F238E27FC236}">
                <a16:creationId xmlns:a16="http://schemas.microsoft.com/office/drawing/2014/main" id="{EA8E1F69-0984-B261-8AAE-6D7E1E9F5FF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Vay ngân hàng là biện pháp đơn giản nhất có thể thực hiện tuy nhiên vẫn còn có các biện pháp khác để huy động vốn.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a:extLst>
              <a:ext uri="{FF2B5EF4-FFF2-40B4-BE49-F238E27FC236}">
                <a16:creationId xmlns:a16="http://schemas.microsoft.com/office/drawing/2014/main" id="{47539303-3471-FAD7-019B-2F53EA47990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87EDB3FD-A229-4A55-86D0-CF08A15FE5F9}" type="slidenum">
              <a:rPr lang="en-GB" altLang="en-US" smtClean="0">
                <a:latin typeface="Arial" panose="020B0604020202020204" pitchFamily="34" charset="0"/>
              </a:rPr>
              <a:pPr fontAlgn="base">
                <a:spcBef>
                  <a:spcPct val="0"/>
                </a:spcBef>
                <a:spcAft>
                  <a:spcPct val="0"/>
                </a:spcAft>
              </a:pPr>
              <a:t>20</a:t>
            </a:fld>
            <a:endParaRPr lang="en-GB" altLang="en-US">
              <a:latin typeface="Arial" panose="020B0604020202020204" pitchFamily="34" charset="0"/>
            </a:endParaRPr>
          </a:p>
        </p:txBody>
      </p:sp>
      <p:sp>
        <p:nvSpPr>
          <p:cNvPr id="176131" name="Rectangle 2">
            <a:extLst>
              <a:ext uri="{FF2B5EF4-FFF2-40B4-BE49-F238E27FC236}">
                <a16:creationId xmlns:a16="http://schemas.microsoft.com/office/drawing/2014/main" id="{782C1A09-9775-0C67-6DDD-945A807038A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6132" name="Rectangle 3">
            <a:extLst>
              <a:ext uri="{FF2B5EF4-FFF2-40B4-BE49-F238E27FC236}">
                <a16:creationId xmlns:a16="http://schemas.microsoft.com/office/drawing/2014/main" id="{075486BB-2EB5-E407-8BF4-D3693381E05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Các hình thức thuê chưa thực sự phổ biến ở Việt Nam hiện nay, đặc biệt là thuê vốn.</a:t>
            </a:r>
          </a:p>
          <a:p>
            <a:pPr eaLnBrk="1" hangingPunct="1"/>
            <a:r>
              <a:rPr lang="en-GB" altLang="en-US">
                <a:ea typeface="ＭＳ Ｐゴシック" panose="020B0600070205080204" pitchFamily="34" charset="-128"/>
              </a:rPr>
              <a:t>Cần có khung pháp lý và qui định chặt chẽ trong trường hợp thuê vốn.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a:extLst>
              <a:ext uri="{FF2B5EF4-FFF2-40B4-BE49-F238E27FC236}">
                <a16:creationId xmlns:a16="http://schemas.microsoft.com/office/drawing/2014/main" id="{42B84A56-2526-FD17-324C-E1980FC3AB2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1142C81E-E61A-491D-AA0A-5D68EC15F900}" type="slidenum">
              <a:rPr lang="en-GB" altLang="en-US" smtClean="0">
                <a:latin typeface="Arial" panose="020B0604020202020204" pitchFamily="34" charset="0"/>
              </a:rPr>
              <a:pPr fontAlgn="base">
                <a:spcBef>
                  <a:spcPct val="0"/>
                </a:spcBef>
                <a:spcAft>
                  <a:spcPct val="0"/>
                </a:spcAft>
              </a:pPr>
              <a:t>21</a:t>
            </a:fld>
            <a:endParaRPr lang="en-GB" altLang="en-US">
              <a:latin typeface="Arial" panose="020B0604020202020204" pitchFamily="34" charset="0"/>
            </a:endParaRPr>
          </a:p>
        </p:txBody>
      </p:sp>
      <p:sp>
        <p:nvSpPr>
          <p:cNvPr id="178179" name="Rectangle 2">
            <a:extLst>
              <a:ext uri="{FF2B5EF4-FFF2-40B4-BE49-F238E27FC236}">
                <a16:creationId xmlns:a16="http://schemas.microsoft.com/office/drawing/2014/main" id="{3CC3AFC7-0BE5-AF1A-89E9-5BDE180BB3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80" name="Rectangle 3">
            <a:extLst>
              <a:ext uri="{FF2B5EF4-FFF2-40B4-BE49-F238E27FC236}">
                <a16:creationId xmlns:a16="http://schemas.microsoft.com/office/drawing/2014/main" id="{A73D0432-9D03-2F28-C8C9-C9D4EA0D62B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a:extLst>
              <a:ext uri="{FF2B5EF4-FFF2-40B4-BE49-F238E27FC236}">
                <a16:creationId xmlns:a16="http://schemas.microsoft.com/office/drawing/2014/main" id="{249C78CD-2EFE-F3C8-E995-F3039ACDB54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FBAAC81F-8732-4AB0-B89B-6DC0E8E41858}" type="slidenum">
              <a:rPr lang="en-GB" altLang="en-US" smtClean="0">
                <a:latin typeface="Arial" panose="020B0604020202020204" pitchFamily="34" charset="0"/>
              </a:rPr>
              <a:pPr fontAlgn="base">
                <a:spcBef>
                  <a:spcPct val="0"/>
                </a:spcBef>
                <a:spcAft>
                  <a:spcPct val="0"/>
                </a:spcAft>
              </a:pPr>
              <a:t>22</a:t>
            </a:fld>
            <a:endParaRPr lang="en-GB" altLang="en-US">
              <a:latin typeface="Arial" panose="020B0604020202020204" pitchFamily="34" charset="0"/>
            </a:endParaRPr>
          </a:p>
        </p:txBody>
      </p:sp>
      <p:sp>
        <p:nvSpPr>
          <p:cNvPr id="180227" name="Rectangle 2">
            <a:extLst>
              <a:ext uri="{FF2B5EF4-FFF2-40B4-BE49-F238E27FC236}">
                <a16:creationId xmlns:a16="http://schemas.microsoft.com/office/drawing/2014/main" id="{73E7ED6B-B246-523A-CC9B-05D452EF272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28" name="Rectangle 3">
            <a:extLst>
              <a:ext uri="{FF2B5EF4-FFF2-40B4-BE49-F238E27FC236}">
                <a16:creationId xmlns:a16="http://schemas.microsoft.com/office/drawing/2014/main" id="{520D83C9-052C-200B-9D2F-553C987C02D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a:extLst>
              <a:ext uri="{FF2B5EF4-FFF2-40B4-BE49-F238E27FC236}">
                <a16:creationId xmlns:a16="http://schemas.microsoft.com/office/drawing/2014/main" id="{D4371E77-B8BB-1551-1197-D03E39BF13D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2550826A-84AE-42B6-9308-0A669085CDF4}" type="slidenum">
              <a:rPr lang="en-GB" altLang="en-US" smtClean="0">
                <a:latin typeface="Arial" panose="020B0604020202020204" pitchFamily="34" charset="0"/>
              </a:rPr>
              <a:pPr fontAlgn="base">
                <a:spcBef>
                  <a:spcPct val="0"/>
                </a:spcBef>
                <a:spcAft>
                  <a:spcPct val="0"/>
                </a:spcAft>
              </a:pPr>
              <a:t>23</a:t>
            </a:fld>
            <a:endParaRPr lang="en-GB" altLang="en-US">
              <a:latin typeface="Arial" panose="020B0604020202020204" pitchFamily="34" charset="0"/>
            </a:endParaRPr>
          </a:p>
        </p:txBody>
      </p:sp>
      <p:sp>
        <p:nvSpPr>
          <p:cNvPr id="182275" name="Rectangle 2">
            <a:extLst>
              <a:ext uri="{FF2B5EF4-FFF2-40B4-BE49-F238E27FC236}">
                <a16:creationId xmlns:a16="http://schemas.microsoft.com/office/drawing/2014/main" id="{DEC17833-BF2E-F366-4581-1C7A9BB0F7C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2276" name="Rectangle 3">
            <a:extLst>
              <a:ext uri="{FF2B5EF4-FFF2-40B4-BE49-F238E27FC236}">
                <a16:creationId xmlns:a16="http://schemas.microsoft.com/office/drawing/2014/main" id="{11B24240-F414-2E34-9B7A-A40E073434B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a:extLst>
              <a:ext uri="{FF2B5EF4-FFF2-40B4-BE49-F238E27FC236}">
                <a16:creationId xmlns:a16="http://schemas.microsoft.com/office/drawing/2014/main" id="{14138172-6502-3DBF-6303-2B4C5CC40F9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880AFDF8-F77C-4064-81E7-C409F18AD7E4}" type="slidenum">
              <a:rPr lang="en-GB" altLang="en-US" smtClean="0">
                <a:latin typeface="Arial" panose="020B0604020202020204" pitchFamily="34" charset="0"/>
              </a:rPr>
              <a:pPr fontAlgn="base">
                <a:spcBef>
                  <a:spcPct val="0"/>
                </a:spcBef>
                <a:spcAft>
                  <a:spcPct val="0"/>
                </a:spcAft>
              </a:pPr>
              <a:t>2</a:t>
            </a:fld>
            <a:endParaRPr lang="en-GB" altLang="en-US">
              <a:latin typeface="Arial" panose="020B0604020202020204" pitchFamily="34" charset="0"/>
            </a:endParaRPr>
          </a:p>
        </p:txBody>
      </p:sp>
      <p:sp>
        <p:nvSpPr>
          <p:cNvPr id="133123" name="Rectangle 2">
            <a:extLst>
              <a:ext uri="{FF2B5EF4-FFF2-40B4-BE49-F238E27FC236}">
                <a16:creationId xmlns:a16="http://schemas.microsoft.com/office/drawing/2014/main" id="{B03EABF4-1AC2-42F8-221B-43432D43432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4" name="Rectangle 3">
            <a:extLst>
              <a:ext uri="{FF2B5EF4-FFF2-40B4-BE49-F238E27FC236}">
                <a16:creationId xmlns:a16="http://schemas.microsoft.com/office/drawing/2014/main" id="{82CB336C-2344-982A-D745-5AEE5489879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Luôn có các lựa chọn khác nhau về vốn khi tiến hành triển khai dự án TKNL.</a:t>
            </a:r>
          </a:p>
          <a:p>
            <a:pPr eaLnBrk="1" hangingPunct="1"/>
            <a:r>
              <a:rPr lang="en-GB" altLang="en-US">
                <a:ea typeface="ＭＳ Ｐゴシック" panose="020B0600070205080204" pitchFamily="34" charset="-128"/>
              </a:rPr>
              <a:t>Do dự án TKNL cũng là một dự an đòi hỏi hiệu quả, do vậy việc sử dụng nguồn vốn tài trợ như thế nào để đạt được hiệu quả cao là hết sức quan trọng.</a:t>
            </a:r>
          </a:p>
          <a:p>
            <a:pPr eaLnBrk="1" hangingPunct="1"/>
            <a:r>
              <a:rPr lang="en-GB" altLang="en-US">
                <a:ea typeface="ＭＳ Ｐゴシック" panose="020B0600070205080204" pitchFamily="34" charset="-128"/>
              </a:rPr>
              <a:t>Thông thường các công ty nên xem lựa chọn vay vốn để thực hiện dự án, do lựa chọn này làm giảm áp lực về vốn cho công ty và thu được một phần lợi ích từ thuế.</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indent="0" algn="just">
              <a:lnSpc>
                <a:spcPts val="1400"/>
              </a:lnSpc>
              <a:spcBef>
                <a:spcPts val="600"/>
              </a:spcBef>
              <a:buNone/>
            </a:pPr>
            <a:r>
              <a:rPr lang="fr-FR" sz="1200" dirty="0">
                <a:solidFill>
                  <a:srgbClr val="000000"/>
                </a:solidFill>
                <a:ea typeface="ＭＳ Ｐゴシック" panose="020B0600070205080204" pitchFamily="34" charset="-128"/>
              </a:rPr>
              <a:t>Ý </a:t>
            </a:r>
            <a:r>
              <a:rPr lang="fr-FR" sz="1200" dirty="0" err="1">
                <a:solidFill>
                  <a:srgbClr val="000000"/>
                </a:solidFill>
                <a:ea typeface="ＭＳ Ｐゴシック" panose="020B0600070205080204" pitchFamily="34" charset="-128"/>
              </a:rPr>
              <a:t>nghĩa</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của</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việc</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trích</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khấu</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hao</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tài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sản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cố</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định</a:t>
            </a:r>
            <a:r>
              <a:rPr lang="fr-FR" sz="1200" dirty="0">
                <a:solidFill>
                  <a:srgbClr val="000000"/>
                </a:solidFill>
                <a:ea typeface="ＭＳ Ｐゴシック" panose="020B0600070205080204" pitchFamily="34" charset="-128"/>
              </a:rPr>
              <a:t> (TS) </a:t>
            </a:r>
            <a:r>
              <a:rPr lang="fr-FR" sz="1200" dirty="0" err="1">
                <a:solidFill>
                  <a:srgbClr val="000000"/>
                </a:solidFill>
                <a:ea typeface="ＭＳ Ｐゴシック" panose="020B0600070205080204" pitchFamily="34" charset="-128"/>
              </a:rPr>
              <a:t>của</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dự</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án</a:t>
            </a:r>
            <a:r>
              <a:rPr lang="fr-FR" sz="1200" dirty="0">
                <a:solidFill>
                  <a:srgbClr val="000000"/>
                </a:solidFill>
                <a:ea typeface="ＭＳ Ｐゴシック" panose="020B0600070205080204" pitchFamily="34" charset="-128"/>
              </a:rPr>
              <a:t> là </a:t>
            </a:r>
            <a:r>
              <a:rPr lang="fr-FR" sz="1200" dirty="0" err="1">
                <a:solidFill>
                  <a:srgbClr val="000000"/>
                </a:solidFill>
                <a:ea typeface="ＭＳ Ｐゴシック" panose="020B0600070205080204" pitchFamily="34" charset="-128"/>
              </a:rPr>
              <a:t>để</a:t>
            </a:r>
            <a:r>
              <a:rPr lang="fr-FR" sz="1200" dirty="0">
                <a:solidFill>
                  <a:srgbClr val="000000"/>
                </a:solidFill>
                <a:ea typeface="ＭＳ Ｐゴシック" panose="020B0600070205080204" pitchFamily="34" charset="-128"/>
              </a:rPr>
              <a:t>…</a:t>
            </a:r>
            <a:endParaRPr lang="en-US" sz="1200" dirty="0">
              <a:solidFill>
                <a:srgbClr val="000000"/>
              </a:solidFill>
              <a:ea typeface="ＭＳ Ｐゴシック" panose="020B0600070205080204" pitchFamily="34" charset="-128"/>
            </a:endParaRPr>
          </a:p>
          <a:p>
            <a:pPr algn="just">
              <a:lnSpc>
                <a:spcPts val="1400"/>
              </a:lnSpc>
            </a:pPr>
            <a:r>
              <a:rPr lang="fr-FR" sz="1200" dirty="0">
                <a:solidFill>
                  <a:srgbClr val="000000"/>
                </a:solidFill>
                <a:ea typeface="ＭＳ Ｐゴシック" panose="020B0600070205080204" pitchFamily="34" charset="-128"/>
              </a:rPr>
              <a:t>   A) </a:t>
            </a:r>
            <a:r>
              <a:rPr lang="fr-FR" sz="1200" dirty="0" err="1">
                <a:solidFill>
                  <a:srgbClr val="000000"/>
                </a:solidFill>
                <a:ea typeface="ＭＳ Ｐゴシック" panose="020B0600070205080204" pitchFamily="34" charset="-128"/>
              </a:rPr>
              <a:t>phản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ánh</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sự</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giảm</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giá</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của</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tài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sản</a:t>
            </a:r>
            <a:r>
              <a:rPr lang="fr-FR" sz="1200" dirty="0">
                <a:solidFill>
                  <a:srgbClr val="000000"/>
                </a:solidFill>
                <a:ea typeface="ＭＳ Ｐゴシック" panose="020B0600070205080204" pitchFamily="34" charset="-128"/>
              </a:rPr>
              <a:t>                       B) </a:t>
            </a:r>
            <a:r>
              <a:rPr lang="fr-FR" sz="1200" dirty="0" err="1">
                <a:solidFill>
                  <a:srgbClr val="000000"/>
                </a:solidFill>
                <a:ea typeface="ＭＳ Ｐゴシック" panose="020B0600070205080204" pitchFamily="34" charset="-128"/>
              </a:rPr>
              <a:t>biết</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giá</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trị</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còn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lại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của</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tài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sản</a:t>
            </a:r>
            <a:r>
              <a:rPr lang="fr-FR" sz="1200" dirty="0">
                <a:solidFill>
                  <a:srgbClr val="000000"/>
                </a:solidFill>
                <a:ea typeface="ＭＳ Ｐゴシック" panose="020B0600070205080204" pitchFamily="34" charset="-128"/>
              </a:rPr>
              <a:t>    </a:t>
            </a:r>
            <a:endParaRPr lang="en-US" sz="1200" dirty="0">
              <a:solidFill>
                <a:srgbClr val="000000"/>
              </a:solidFill>
              <a:ea typeface="ＭＳ Ｐゴシック" panose="020B0600070205080204" pitchFamily="34" charset="-128"/>
            </a:endParaRPr>
          </a:p>
          <a:p>
            <a:pPr algn="just">
              <a:lnSpc>
                <a:spcPts val="1400"/>
              </a:lnSpc>
            </a:pPr>
            <a:r>
              <a:rPr lang="fr-FR" sz="1200" dirty="0">
                <a:solidFill>
                  <a:srgbClr val="000000"/>
                </a:solidFill>
                <a:ea typeface="ＭＳ Ｐゴシック" panose="020B0600070205080204" pitchFamily="34" charset="-128"/>
              </a:rPr>
              <a:t>   C) </a:t>
            </a:r>
            <a:r>
              <a:rPr lang="fr-FR" sz="1200" dirty="0" err="1">
                <a:solidFill>
                  <a:srgbClr val="000000"/>
                </a:solidFill>
                <a:ea typeface="ＭＳ Ｐゴシック" panose="020B0600070205080204" pitchFamily="34" charset="-128"/>
              </a:rPr>
              <a:t>thể</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hiện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tuổi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thọ</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khai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thác</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của</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tài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sản</a:t>
            </a:r>
            <a:r>
              <a:rPr lang="fr-FR" sz="1200" dirty="0">
                <a:solidFill>
                  <a:srgbClr val="000000"/>
                </a:solidFill>
                <a:ea typeface="ＭＳ Ｐゴシック" panose="020B0600070205080204" pitchFamily="34" charset="-128"/>
              </a:rPr>
              <a:t>   </a:t>
            </a:r>
            <a:r>
              <a:rPr lang="fr-FR" sz="1200" u="sng" dirty="0">
                <a:solidFill>
                  <a:srgbClr val="000000"/>
                </a:solidFill>
                <a:ea typeface="ＭＳ Ｐゴシック" panose="020B0600070205080204" pitchFamily="34" charset="-128"/>
              </a:rPr>
              <a:t>D) </a:t>
            </a:r>
            <a:r>
              <a:rPr lang="fr-FR" sz="1200" u="sng" dirty="0" err="1">
                <a:solidFill>
                  <a:srgbClr val="000000"/>
                </a:solidFill>
                <a:ea typeface="ＭＳ Ｐゴシック" panose="020B0600070205080204" pitchFamily="34" charset="-128"/>
              </a:rPr>
              <a:t>hỗ</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trợ</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không</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đánh</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thuế</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số</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tiền</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đã</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đầu</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tư</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vào</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tài</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sản</a:t>
            </a:r>
            <a:endParaRPr lang="en-US" sz="1200" u="sng" dirty="0">
              <a:solidFill>
                <a:srgbClr val="000000"/>
              </a:solidFill>
              <a:ea typeface="ＭＳ Ｐゴシック" panose="020B0600070205080204" pitchFamily="34" charset="-128"/>
            </a:endParaRPr>
          </a:p>
          <a:p>
            <a:pPr marL="0" indent="0" algn="just">
              <a:lnSpc>
                <a:spcPts val="1400"/>
              </a:lnSpc>
              <a:buNone/>
            </a:pPr>
            <a:r>
              <a:rPr lang="fr-FR" sz="1200" dirty="0">
                <a:solidFill>
                  <a:srgbClr val="000000"/>
                </a:solidFill>
                <a:ea typeface="ＭＳ Ｐゴシック" panose="020B0600070205080204" pitchFamily="34" charset="-128"/>
              </a:rPr>
              <a:t>2. </a:t>
            </a:r>
            <a:r>
              <a:rPr lang="fr-FR" sz="1200" dirty="0" err="1">
                <a:solidFill>
                  <a:srgbClr val="000000"/>
                </a:solidFill>
                <a:ea typeface="ＭＳ Ｐゴシック" panose="020B0600070205080204" pitchFamily="34" charset="-128"/>
              </a:rPr>
              <a:t>Dòng</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tiền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tích</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lũy</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của</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một</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dự</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án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có</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thể</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đổi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dấu</a:t>
            </a:r>
            <a:r>
              <a:rPr lang="fr-FR" sz="1200" dirty="0">
                <a:solidFill>
                  <a:srgbClr val="000000"/>
                </a:solidFill>
                <a:ea typeface="ＭＳ Ｐゴシック" panose="020B0600070205080204" pitchFamily="34" charset="-128"/>
              </a:rPr>
              <a:t> bao </a:t>
            </a:r>
            <a:r>
              <a:rPr lang="fr-FR" sz="1200" dirty="0" err="1">
                <a:solidFill>
                  <a:srgbClr val="000000"/>
                </a:solidFill>
                <a:ea typeface="ＭＳ Ｐゴシック" panose="020B0600070205080204" pitchFamily="34" charset="-128"/>
              </a:rPr>
              <a:t>nhiêu</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lần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trong</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suốt</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vòng</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đời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dự</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án</a:t>
            </a:r>
            <a:r>
              <a:rPr lang="fr-FR" sz="1200" dirty="0">
                <a:solidFill>
                  <a:srgbClr val="000000"/>
                </a:solidFill>
                <a:ea typeface="ＭＳ Ｐゴシック" panose="020B0600070205080204" pitchFamily="34" charset="-128"/>
              </a:rPr>
              <a:t>?</a:t>
            </a:r>
            <a:endParaRPr lang="en-US" sz="1200" dirty="0">
              <a:solidFill>
                <a:srgbClr val="000000"/>
              </a:solidFill>
              <a:ea typeface="ＭＳ Ｐゴシック" panose="020B0600070205080204" pitchFamily="34" charset="-128"/>
            </a:endParaRPr>
          </a:p>
          <a:p>
            <a:pPr algn="just">
              <a:lnSpc>
                <a:spcPts val="1400"/>
              </a:lnSpc>
            </a:pPr>
            <a:r>
              <a:rPr lang="fr-FR" sz="1200" dirty="0">
                <a:solidFill>
                  <a:srgbClr val="000000"/>
                </a:solidFill>
                <a:ea typeface="ＭＳ Ｐゴシック" panose="020B0600070205080204" pitchFamily="34" charset="-128"/>
              </a:rPr>
              <a:t>    A) 0 </a:t>
            </a:r>
            <a:r>
              <a:rPr lang="fr-FR" sz="1200" dirty="0" err="1">
                <a:solidFill>
                  <a:srgbClr val="000000"/>
                </a:solidFill>
                <a:ea typeface="ＭＳ Ｐゴシック" panose="020B0600070205080204" pitchFamily="34" charset="-128"/>
              </a:rPr>
              <a:t>lần</a:t>
            </a:r>
            <a:r>
              <a:rPr lang="fr-FR" sz="1200" dirty="0">
                <a:solidFill>
                  <a:srgbClr val="000000"/>
                </a:solidFill>
                <a:ea typeface="ＭＳ Ｐゴシック" panose="020B0600070205080204" pitchFamily="34" charset="-128"/>
              </a:rPr>
              <a:t>                   B) 1 </a:t>
            </a:r>
            <a:r>
              <a:rPr lang="fr-FR" sz="1200" dirty="0" err="1">
                <a:solidFill>
                  <a:srgbClr val="000000"/>
                </a:solidFill>
                <a:ea typeface="ＭＳ Ｐゴシック" panose="020B0600070205080204" pitchFamily="34" charset="-128"/>
              </a:rPr>
              <a:t>lần</a:t>
            </a:r>
            <a:r>
              <a:rPr lang="fr-FR" sz="1200" dirty="0">
                <a:solidFill>
                  <a:srgbClr val="000000"/>
                </a:solidFill>
                <a:ea typeface="ＭＳ Ｐゴシック" panose="020B0600070205080204" pitchFamily="34" charset="-128"/>
              </a:rPr>
              <a:t>                   C) </a:t>
            </a:r>
            <a:r>
              <a:rPr lang="fr-FR" sz="1200" dirty="0" err="1">
                <a:solidFill>
                  <a:srgbClr val="000000"/>
                </a:solidFill>
                <a:ea typeface="ＭＳ Ｐゴシック" panose="020B0600070205080204" pitchFamily="34" charset="-128"/>
              </a:rPr>
              <a:t>nhiều</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lần</a:t>
            </a:r>
            <a:r>
              <a:rPr lang="fr-FR" sz="1200" dirty="0">
                <a:solidFill>
                  <a:srgbClr val="000000"/>
                </a:solidFill>
                <a:ea typeface="ＭＳ Ｐゴシック" panose="020B0600070205080204" pitchFamily="34" charset="-128"/>
              </a:rPr>
              <a:t>                </a:t>
            </a:r>
            <a:r>
              <a:rPr lang="fr-FR" sz="1200" u="sng" dirty="0">
                <a:solidFill>
                  <a:srgbClr val="000000"/>
                </a:solidFill>
                <a:ea typeface="ＭＳ Ｐゴシック" panose="020B0600070205080204" pitchFamily="34" charset="-128"/>
              </a:rPr>
              <a:t>D) </a:t>
            </a:r>
            <a:r>
              <a:rPr lang="fr-FR" sz="1200" u="sng" dirty="0" err="1">
                <a:solidFill>
                  <a:srgbClr val="000000"/>
                </a:solidFill>
                <a:ea typeface="ＭＳ Ｐゴシック" panose="020B0600070205080204" pitchFamily="34" charset="-128"/>
              </a:rPr>
              <a:t>không</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xác</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định</a:t>
            </a:r>
            <a:endParaRPr lang="en-US" sz="1200" u="sng" dirty="0">
              <a:solidFill>
                <a:srgbClr val="000000"/>
              </a:solidFill>
              <a:ea typeface="ＭＳ Ｐゴシック" panose="020B0600070205080204" pitchFamily="34" charset="-128"/>
            </a:endParaRPr>
          </a:p>
          <a:p>
            <a:pPr marL="0" indent="0" algn="just">
              <a:lnSpc>
                <a:spcPts val="1400"/>
              </a:lnSpc>
              <a:buNone/>
            </a:pPr>
            <a:r>
              <a:rPr lang="fr-FR" sz="1200" dirty="0">
                <a:solidFill>
                  <a:srgbClr val="000000"/>
                </a:solidFill>
                <a:ea typeface="ＭＳ Ｐゴシック" panose="020B0600070205080204" pitchFamily="34" charset="-128"/>
              </a:rPr>
              <a:t>3. Chi </a:t>
            </a:r>
            <a:r>
              <a:rPr lang="fr-FR" sz="1200" dirty="0" err="1">
                <a:solidFill>
                  <a:srgbClr val="000000"/>
                </a:solidFill>
                <a:ea typeface="ＭＳ Ｐゴシック" panose="020B0600070205080204" pitchFamily="34" charset="-128"/>
              </a:rPr>
              <a:t>phí</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cơ</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hội</a:t>
            </a:r>
            <a:r>
              <a:rPr lang="fr-FR" sz="1200" dirty="0">
                <a:solidFill>
                  <a:srgbClr val="000000"/>
                </a:solidFill>
                <a:ea typeface="ＭＳ Ｐゴシック" panose="020B0600070205080204" pitchFamily="34" charset="-128"/>
              </a:rPr>
              <a:t> là </a:t>
            </a:r>
            <a:r>
              <a:rPr lang="fr-FR" sz="1200" dirty="0" err="1">
                <a:solidFill>
                  <a:srgbClr val="000000"/>
                </a:solidFill>
                <a:ea typeface="ＭＳ Ｐゴシック" panose="020B0600070205080204" pitchFamily="34" charset="-128"/>
              </a:rPr>
              <a:t>của</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một</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dự</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án</a:t>
            </a:r>
            <a:r>
              <a:rPr lang="fr-FR" sz="1200" dirty="0">
                <a:solidFill>
                  <a:srgbClr val="000000"/>
                </a:solidFill>
                <a:ea typeface="ＭＳ Ｐゴシック" panose="020B0600070205080204" pitchFamily="34" charset="-128"/>
              </a:rPr>
              <a:t> là:</a:t>
            </a:r>
            <a:endParaRPr lang="en-US" sz="1200" dirty="0">
              <a:solidFill>
                <a:srgbClr val="000000"/>
              </a:solidFill>
              <a:ea typeface="ＭＳ Ｐゴシック" panose="020B0600070205080204" pitchFamily="34" charset="-128"/>
            </a:endParaRPr>
          </a:p>
          <a:p>
            <a:pPr algn="just">
              <a:lnSpc>
                <a:spcPts val="1400"/>
              </a:lnSpc>
            </a:pPr>
            <a:r>
              <a:rPr lang="fr-FR" sz="1200" dirty="0">
                <a:solidFill>
                  <a:srgbClr val="000000"/>
                </a:solidFill>
                <a:ea typeface="ＭＳ Ｐゴシック" panose="020B0600070205080204" pitchFamily="34" charset="-128"/>
              </a:rPr>
              <a:t>   A) Chi </a:t>
            </a:r>
            <a:r>
              <a:rPr lang="fr-FR" sz="1200" dirty="0" err="1">
                <a:solidFill>
                  <a:srgbClr val="000000"/>
                </a:solidFill>
                <a:ea typeface="ＭＳ Ｐゴシック" panose="020B0600070205080204" pitchFamily="34" charset="-128"/>
              </a:rPr>
              <a:t>phí</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biến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đổi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theo</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sản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lượng</a:t>
            </a:r>
            <a:r>
              <a:rPr lang="fr-FR" sz="1200" dirty="0">
                <a:solidFill>
                  <a:srgbClr val="000000"/>
                </a:solidFill>
                <a:ea typeface="ＭＳ Ｐゴシック" panose="020B0600070205080204" pitchFamily="34" charset="-128"/>
              </a:rPr>
              <a:t>                              B) Chi </a:t>
            </a:r>
            <a:r>
              <a:rPr lang="fr-FR" sz="1200" dirty="0" err="1">
                <a:solidFill>
                  <a:srgbClr val="000000"/>
                </a:solidFill>
                <a:ea typeface="ＭＳ Ｐゴシック" panose="020B0600070205080204" pitchFamily="34" charset="-128"/>
              </a:rPr>
              <a:t>phí</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xuất</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hiện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trong</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tương</a:t>
            </a:r>
            <a:r>
              <a:rPr lang="fr-FR" sz="1200" dirty="0">
                <a:solidFill>
                  <a:srgbClr val="000000"/>
                </a:solidFill>
                <a:ea typeface="ＭＳ Ｐゴシック" panose="020B0600070205080204" pitchFamily="34" charset="-128"/>
              </a:rPr>
              <a:t> lai</a:t>
            </a:r>
            <a:endParaRPr lang="en-US" sz="1200" dirty="0">
              <a:solidFill>
                <a:srgbClr val="000000"/>
              </a:solidFill>
              <a:ea typeface="ＭＳ Ｐゴシック" panose="020B0600070205080204" pitchFamily="34" charset="-128"/>
            </a:endParaRPr>
          </a:p>
          <a:p>
            <a:pPr algn="just">
              <a:lnSpc>
                <a:spcPts val="1400"/>
              </a:lnSpc>
            </a:pPr>
            <a:r>
              <a:rPr lang="fr-FR" sz="1200" dirty="0">
                <a:solidFill>
                  <a:srgbClr val="000000"/>
                </a:solidFill>
                <a:ea typeface="ＭＳ Ｐゴシック" panose="020B0600070205080204" pitchFamily="34" charset="-128"/>
              </a:rPr>
              <a:t>   </a:t>
            </a:r>
            <a:r>
              <a:rPr lang="fr-FR" sz="1200" u="sng" dirty="0">
                <a:solidFill>
                  <a:srgbClr val="000000"/>
                </a:solidFill>
                <a:ea typeface="ＭＳ Ｐゴシック" panose="020B0600070205080204" pitchFamily="34" charset="-128"/>
              </a:rPr>
              <a:t>C) </a:t>
            </a:r>
            <a:r>
              <a:rPr lang="fr-FR" sz="1200" u="sng" dirty="0" err="1">
                <a:solidFill>
                  <a:srgbClr val="000000"/>
                </a:solidFill>
                <a:ea typeface="ＭＳ Ｐゴシック" panose="020B0600070205080204" pitchFamily="34" charset="-128"/>
              </a:rPr>
              <a:t>Lợi</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ích</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mất</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đi</a:t>
            </a:r>
            <a:r>
              <a:rPr lang="fr-FR" sz="1200" u="sng" dirty="0">
                <a:solidFill>
                  <a:srgbClr val="000000"/>
                </a:solidFill>
                <a:ea typeface="ＭＳ Ｐゴシック" panose="020B0600070205080204" pitchFamily="34" charset="-128"/>
              </a:rPr>
              <a:t> do </a:t>
            </a:r>
            <a:r>
              <a:rPr lang="fr-FR" sz="1200" u="sng" dirty="0" err="1">
                <a:solidFill>
                  <a:srgbClr val="000000"/>
                </a:solidFill>
                <a:ea typeface="ＭＳ Ｐゴシック" panose="020B0600070205080204" pitchFamily="34" charset="-128"/>
              </a:rPr>
              <a:t>không</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lựa</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chọn</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dự</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án</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khác</a:t>
            </a:r>
            <a:r>
              <a:rPr lang="fr-FR" sz="1200" u="sng" dirty="0">
                <a:solidFill>
                  <a:srgbClr val="000000"/>
                </a:solidFill>
                <a:ea typeface="ＭＳ Ｐゴシック" panose="020B0600070205080204" pitchFamily="34" charset="-128"/>
              </a:rPr>
              <a:t> </a:t>
            </a:r>
            <a:r>
              <a:rPr lang="fr-FR" sz="1200" dirty="0">
                <a:solidFill>
                  <a:srgbClr val="000000"/>
                </a:solidFill>
                <a:ea typeface="ＭＳ Ｐゴシック" panose="020B0600070205080204" pitchFamily="34" charset="-128"/>
              </a:rPr>
              <a:t>        D) Chi </a:t>
            </a:r>
            <a:r>
              <a:rPr lang="fr-FR" sz="1200" dirty="0" err="1">
                <a:solidFill>
                  <a:srgbClr val="000000"/>
                </a:solidFill>
                <a:ea typeface="ＭＳ Ｐゴシック" panose="020B0600070205080204" pitchFamily="34" charset="-128"/>
              </a:rPr>
              <a:t>phí</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phát</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sinh</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trong</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quá</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khứ</a:t>
            </a:r>
            <a:endParaRPr lang="en-US" sz="1200" dirty="0">
              <a:solidFill>
                <a:srgbClr val="000000"/>
              </a:solidFill>
              <a:ea typeface="ＭＳ Ｐゴシック" panose="020B0600070205080204" pitchFamily="34" charset="-128"/>
            </a:endParaRPr>
          </a:p>
          <a:p>
            <a:pPr marL="0" indent="0" algn="just">
              <a:lnSpc>
                <a:spcPts val="1400"/>
              </a:lnSpc>
              <a:buNone/>
            </a:pPr>
            <a:r>
              <a:rPr lang="fr-FR" sz="1200" dirty="0">
                <a:solidFill>
                  <a:srgbClr val="000000"/>
                </a:solidFill>
                <a:ea typeface="ＭＳ Ｐゴシック" panose="020B0600070205080204" pitchFamily="34" charset="-128"/>
              </a:rPr>
              <a:t>4. </a:t>
            </a:r>
            <a:r>
              <a:rPr lang="fr-FR" sz="1200" dirty="0" err="1">
                <a:solidFill>
                  <a:srgbClr val="000000"/>
                </a:solidFill>
                <a:ea typeface="ＭＳ Ｐゴシック" panose="020B0600070205080204" pitchFamily="34" charset="-128"/>
              </a:rPr>
              <a:t>Nếu</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một</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dự</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án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có</a:t>
            </a:r>
            <a:r>
              <a:rPr lang="fr-FR" sz="1200" dirty="0">
                <a:solidFill>
                  <a:srgbClr val="000000"/>
                </a:solidFill>
                <a:ea typeface="ＭＳ Ｐゴシック" panose="020B0600070205080204" pitchFamily="34" charset="-128"/>
              </a:rPr>
              <a:t> IRR </a:t>
            </a:r>
            <a:r>
              <a:rPr lang="fr-FR" sz="1200" dirty="0" err="1">
                <a:solidFill>
                  <a:srgbClr val="000000"/>
                </a:solidFill>
                <a:ea typeface="ＭＳ Ｐゴシック" panose="020B0600070205080204" pitchFamily="34" charset="-128"/>
              </a:rPr>
              <a:t>nhỏ</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hơn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lãi</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suất</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vay</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thì</a:t>
            </a:r>
            <a:r>
              <a:rPr lang="fr-FR" sz="1200" dirty="0">
                <a:solidFill>
                  <a:srgbClr val="000000"/>
                </a:solidFill>
                <a:ea typeface="ＭＳ Ｐゴシック" panose="020B0600070205080204" pitchFamily="34" charset="-128"/>
              </a:rPr>
              <a:t> :</a:t>
            </a:r>
            <a:endParaRPr lang="en-US" sz="1200" dirty="0">
              <a:solidFill>
                <a:srgbClr val="000000"/>
              </a:solidFill>
              <a:ea typeface="ＭＳ Ｐゴシック" panose="020B0600070205080204" pitchFamily="34" charset="-128"/>
            </a:endParaRPr>
          </a:p>
          <a:p>
            <a:pPr algn="just">
              <a:lnSpc>
                <a:spcPts val="1400"/>
              </a:lnSpc>
            </a:pPr>
            <a:r>
              <a:rPr lang="fr-FR" sz="1200" dirty="0">
                <a:solidFill>
                  <a:srgbClr val="000000"/>
                </a:solidFill>
                <a:ea typeface="ＭＳ Ｐゴシック" panose="020B0600070205080204" pitchFamily="34" charset="-128"/>
              </a:rPr>
              <a:t>   </a:t>
            </a:r>
            <a:r>
              <a:rPr lang="fr-FR" sz="1200" u="sng" dirty="0">
                <a:solidFill>
                  <a:srgbClr val="000000"/>
                </a:solidFill>
                <a:ea typeface="ＭＳ Ｐゴシック" panose="020B0600070205080204" pitchFamily="34" charset="-128"/>
              </a:rPr>
              <a:t>A) </a:t>
            </a:r>
            <a:r>
              <a:rPr lang="fr-FR" sz="1200" u="sng" dirty="0" err="1">
                <a:solidFill>
                  <a:srgbClr val="000000"/>
                </a:solidFill>
                <a:ea typeface="ＭＳ Ｐゴシック" panose="020B0600070205080204" pitchFamily="34" charset="-128"/>
              </a:rPr>
              <a:t>không</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nên</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vay</a:t>
            </a:r>
            <a:r>
              <a:rPr lang="fr-FR" sz="1200" u="sng" dirty="0">
                <a:solidFill>
                  <a:srgbClr val="000000"/>
                </a:solidFill>
                <a:ea typeface="ＭＳ Ｐゴシック" panose="020B0600070205080204" pitchFamily="34" charset="-128"/>
              </a:rPr>
              <a:t> </a:t>
            </a:r>
            <a:r>
              <a:rPr lang="fr-FR" sz="1200" u="sng" dirty="0" err="1">
                <a:solidFill>
                  <a:srgbClr val="000000"/>
                </a:solidFill>
                <a:ea typeface="ＭＳ Ｐゴシック" panose="020B0600070205080204" pitchFamily="34" charset="-128"/>
              </a:rPr>
              <a:t>vốn</a:t>
            </a:r>
            <a:r>
              <a:rPr lang="fr-FR" sz="1200" u="sng" dirty="0">
                <a:solidFill>
                  <a:srgbClr val="000000"/>
                </a:solidFill>
                <a:ea typeface="ＭＳ Ｐゴシック" panose="020B0600070205080204" pitchFamily="34" charset="-128"/>
              </a:rPr>
              <a:t>   </a:t>
            </a:r>
            <a:r>
              <a:rPr lang="fr-FR" sz="1200" dirty="0">
                <a:solidFill>
                  <a:srgbClr val="000000"/>
                </a:solidFill>
                <a:ea typeface="ＭＳ Ｐゴシック" panose="020B0600070205080204" pitchFamily="34" charset="-128"/>
              </a:rPr>
              <a:t>				B) </a:t>
            </a:r>
            <a:r>
              <a:rPr lang="fr-FR" sz="1200" dirty="0" err="1">
                <a:solidFill>
                  <a:srgbClr val="000000"/>
                </a:solidFill>
                <a:ea typeface="ＭＳ Ｐゴシック" panose="020B0600070205080204" pitchFamily="34" charset="-128"/>
              </a:rPr>
              <a:t>không</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nên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đầu</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tư</a:t>
            </a:r>
            <a:r>
              <a:rPr lang="fr-FR" sz="1200" dirty="0">
                <a:solidFill>
                  <a:srgbClr val="000000"/>
                </a:solidFill>
                <a:ea typeface="ＭＳ Ｐゴシック" panose="020B0600070205080204" pitchFamily="34" charset="-128"/>
              </a:rPr>
              <a:t>    </a:t>
            </a:r>
          </a:p>
          <a:p>
            <a:pPr algn="just">
              <a:lnSpc>
                <a:spcPts val="1400"/>
              </a:lnSpc>
            </a:pPr>
            <a:r>
              <a:rPr lang="fr-FR" sz="1200" dirty="0">
                <a:solidFill>
                  <a:srgbClr val="000000"/>
                </a:solidFill>
                <a:ea typeface="ＭＳ Ｐゴシック" panose="020B0600070205080204" pitchFamily="34" charset="-128"/>
              </a:rPr>
              <a:t>   C) IRR </a:t>
            </a:r>
            <a:r>
              <a:rPr lang="fr-FR" sz="1200" dirty="0" err="1">
                <a:solidFill>
                  <a:srgbClr val="000000"/>
                </a:solidFill>
                <a:ea typeface="ＭＳ Ｐゴシック" panose="020B0600070205080204" pitchFamily="34" charset="-128"/>
              </a:rPr>
              <a:t>csh</a:t>
            </a:r>
            <a:r>
              <a:rPr lang="fr-FR" sz="1200" dirty="0">
                <a:solidFill>
                  <a:srgbClr val="000000"/>
                </a:solidFill>
                <a:ea typeface="ＭＳ Ｐゴシック" panose="020B0600070205080204" pitchFamily="34" charset="-128"/>
              </a:rPr>
              <a:t> = IRR </a:t>
            </a:r>
            <a:r>
              <a:rPr lang="fr-FR" sz="1200" dirty="0" err="1">
                <a:solidFill>
                  <a:srgbClr val="000000"/>
                </a:solidFill>
                <a:ea typeface="ＭＳ Ｐゴシック" panose="020B0600070205080204" pitchFamily="34" charset="-128"/>
              </a:rPr>
              <a:t>dự</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án</a:t>
            </a:r>
            <a:r>
              <a:rPr lang="fr-FR" sz="1200" dirty="0">
                <a:solidFill>
                  <a:srgbClr val="000000"/>
                </a:solidFill>
                <a:ea typeface="ＭＳ Ｐゴシック" panose="020B0600070205080204" pitchFamily="34" charset="-128"/>
              </a:rPr>
              <a:t>   				D) </a:t>
            </a:r>
            <a:r>
              <a:rPr lang="fr-FR" sz="1200" dirty="0" err="1">
                <a:solidFill>
                  <a:srgbClr val="000000"/>
                </a:solidFill>
                <a:ea typeface="ＭＳ Ｐゴシック" panose="020B0600070205080204" pitchFamily="34" charset="-128"/>
              </a:rPr>
              <a:t>không</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đáp</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án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nào</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đúng</a:t>
            </a:r>
            <a:endParaRPr lang="en-US" sz="1200" dirty="0">
              <a:solidFill>
                <a:srgbClr val="000000"/>
              </a:solidFill>
              <a:ea typeface="ＭＳ Ｐゴシック" panose="020B0600070205080204" pitchFamily="34" charset="-128"/>
            </a:endParaRPr>
          </a:p>
          <a:p>
            <a:pPr marL="0" indent="0" algn="just">
              <a:lnSpc>
                <a:spcPts val="1400"/>
              </a:lnSpc>
              <a:buNone/>
            </a:pPr>
            <a:r>
              <a:rPr lang="fr-FR" sz="1200" dirty="0">
                <a:solidFill>
                  <a:srgbClr val="000000"/>
                </a:solidFill>
                <a:ea typeface="ＭＳ Ｐゴシック" panose="020B0600070205080204" pitchFamily="34" charset="-128"/>
              </a:rPr>
              <a:t>5. </a:t>
            </a:r>
            <a:r>
              <a:rPr lang="fr-FR" sz="1200" dirty="0" err="1">
                <a:solidFill>
                  <a:srgbClr val="000000"/>
                </a:solidFill>
                <a:ea typeface="ＭＳ Ｐゴシック" panose="020B0600070205080204" pitchFamily="34" charset="-128"/>
              </a:rPr>
              <a:t>Chọn</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công</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thức</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đúng</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trong</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các</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câu</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sau</a:t>
            </a:r>
            <a:r>
              <a:rPr lang="fr-FR" sz="1200" dirty="0">
                <a:solidFill>
                  <a:srgbClr val="000000"/>
                </a:solidFill>
                <a:ea typeface="ＭＳ Ｐゴシック" panose="020B0600070205080204" pitchFamily="34" charset="-128"/>
              </a:rPr>
              <a:t> </a:t>
            </a:r>
            <a:r>
              <a:rPr lang="fr-FR" sz="1200" dirty="0" err="1">
                <a:solidFill>
                  <a:srgbClr val="000000"/>
                </a:solidFill>
                <a:ea typeface="ＭＳ Ｐゴシック" panose="020B0600070205080204" pitchFamily="34" charset="-128"/>
              </a:rPr>
              <a:t>đây</a:t>
            </a:r>
            <a:r>
              <a:rPr lang="fr-FR" sz="1200" dirty="0">
                <a:solidFill>
                  <a:srgbClr val="000000"/>
                </a:solidFill>
                <a:ea typeface="ＭＳ Ｐゴシック" panose="020B0600070205080204" pitchFamily="34" charset="-128"/>
              </a:rPr>
              <a:t>:</a:t>
            </a:r>
            <a:endParaRPr lang="en-US" sz="1200" dirty="0">
              <a:solidFill>
                <a:srgbClr val="000000"/>
              </a:solidFill>
              <a:ea typeface="ＭＳ Ｐゴシック" panose="020B0600070205080204" pitchFamily="34" charset="-128"/>
            </a:endParaRPr>
          </a:p>
          <a:p>
            <a:pPr algn="just">
              <a:lnSpc>
                <a:spcPts val="1400"/>
              </a:lnSpc>
            </a:pPr>
            <a:r>
              <a:rPr lang="fr-FR" sz="1200" dirty="0">
                <a:solidFill>
                  <a:srgbClr val="000000"/>
                </a:solidFill>
                <a:ea typeface="ＭＳ Ｐゴシック" panose="020B0600070205080204" pitchFamily="34" charset="-128"/>
              </a:rPr>
              <a:t>A) CFAT =CFBT*(1-Ts) + NI			</a:t>
            </a:r>
            <a:r>
              <a:rPr lang="fr-FR" sz="1200" u="sng" dirty="0">
                <a:solidFill>
                  <a:srgbClr val="000000"/>
                </a:solidFill>
                <a:ea typeface="ＭＳ Ｐゴシック" panose="020B0600070205080204" pitchFamily="34" charset="-128"/>
              </a:rPr>
              <a:t>B) CFAT =CFBT*(1-Ts) + D*Ts</a:t>
            </a:r>
            <a:endParaRPr lang="en-US" sz="1200" u="sng" dirty="0">
              <a:solidFill>
                <a:srgbClr val="000000"/>
              </a:solidFill>
              <a:ea typeface="ＭＳ Ｐゴシック" panose="020B0600070205080204" pitchFamily="34" charset="-128"/>
            </a:endParaRPr>
          </a:p>
          <a:p>
            <a:pPr algn="just">
              <a:lnSpc>
                <a:spcPts val="1400"/>
              </a:lnSpc>
            </a:pPr>
            <a:r>
              <a:rPr lang="fr-FR" sz="1200" dirty="0">
                <a:solidFill>
                  <a:srgbClr val="000000"/>
                </a:solidFill>
                <a:ea typeface="ＭＳ Ｐゴシック" panose="020B0600070205080204" pitchFamily="34" charset="-128"/>
              </a:rPr>
              <a:t>C) CFAT =CFBT+ NI				D) CFAT =CFBT*(1-Ts) + D</a:t>
            </a:r>
            <a:endParaRPr lang="en-US" sz="1200" dirty="0">
              <a:solidFill>
                <a:srgbClr val="000000"/>
              </a:solidFill>
              <a:ea typeface="ＭＳ Ｐゴシック" panose="020B0600070205080204" pitchFamily="34" charset="-128"/>
            </a:endParaRPr>
          </a:p>
          <a:p>
            <a:endParaRPr lang="en-US" dirty="0"/>
          </a:p>
        </p:txBody>
      </p:sp>
      <p:sp>
        <p:nvSpPr>
          <p:cNvPr id="4" name="Slide Number Placeholder 3"/>
          <p:cNvSpPr>
            <a:spLocks noGrp="1"/>
          </p:cNvSpPr>
          <p:nvPr>
            <p:ph type="sldNum" sz="quarter" idx="5"/>
          </p:nvPr>
        </p:nvSpPr>
        <p:spPr/>
        <p:txBody>
          <a:bodyPr/>
          <a:lstStyle/>
          <a:p>
            <a:pPr>
              <a:defRPr/>
            </a:pPr>
            <a:fld id="{A55FFE1B-A022-43FB-B9CD-B9F2BCA3DFF9}" type="slidenum">
              <a:rPr lang="en-US" altLang="en-US" smtClean="0"/>
              <a:pPr>
                <a:defRPr/>
              </a:pPr>
              <a:t>29</a:t>
            </a:fld>
            <a:endParaRPr lang="en-US" altLang="en-US"/>
          </a:p>
        </p:txBody>
      </p:sp>
    </p:spTree>
    <p:extLst>
      <p:ext uri="{BB962C8B-B14F-4D97-AF65-F5344CB8AC3E}">
        <p14:creationId xmlns:p14="http://schemas.microsoft.com/office/powerpoint/2010/main" val="24167570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1046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a:extLst>
              <a:ext uri="{FF2B5EF4-FFF2-40B4-BE49-F238E27FC236}">
                <a16:creationId xmlns:a16="http://schemas.microsoft.com/office/drawing/2014/main" id="{03B0944B-726F-081F-E78E-8F6BED27DF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79D5A12A-E1EE-4040-992F-B67FF75F81E7}" type="slidenum">
              <a:rPr lang="en-GB" altLang="en-US" smtClean="0">
                <a:latin typeface="Arial" panose="020B0604020202020204" pitchFamily="34" charset="0"/>
              </a:rPr>
              <a:pPr fontAlgn="base">
                <a:spcBef>
                  <a:spcPct val="0"/>
                </a:spcBef>
                <a:spcAft>
                  <a:spcPct val="0"/>
                </a:spcAft>
              </a:pPr>
              <a:t>4</a:t>
            </a:fld>
            <a:endParaRPr lang="en-GB" altLang="en-US">
              <a:latin typeface="Arial" panose="020B0604020202020204" pitchFamily="34" charset="0"/>
            </a:endParaRPr>
          </a:p>
        </p:txBody>
      </p:sp>
      <p:sp>
        <p:nvSpPr>
          <p:cNvPr id="139267" name="Rectangle 2">
            <a:extLst>
              <a:ext uri="{FF2B5EF4-FFF2-40B4-BE49-F238E27FC236}">
                <a16:creationId xmlns:a16="http://schemas.microsoft.com/office/drawing/2014/main" id="{B023EDA8-33BF-427D-C365-38147422584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8" name="Rectangle 3">
            <a:extLst>
              <a:ext uri="{FF2B5EF4-FFF2-40B4-BE49-F238E27FC236}">
                <a16:creationId xmlns:a16="http://schemas.microsoft.com/office/drawing/2014/main" id="{F9138D60-EABC-4C9A-5C27-B48DCAD4EE4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dirty="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a:extLst>
              <a:ext uri="{FF2B5EF4-FFF2-40B4-BE49-F238E27FC236}">
                <a16:creationId xmlns:a16="http://schemas.microsoft.com/office/drawing/2014/main" id="{0DE9DBFB-D6B8-1D97-D8D8-1CBA0555D6E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14F9259E-32F9-4DDA-8C98-C3ABC2F04D4C}" type="slidenum">
              <a:rPr lang="en-GB" altLang="en-US" smtClean="0">
                <a:latin typeface="Arial" panose="020B0604020202020204" pitchFamily="34" charset="0"/>
              </a:rPr>
              <a:pPr fontAlgn="base">
                <a:spcBef>
                  <a:spcPct val="0"/>
                </a:spcBef>
                <a:spcAft>
                  <a:spcPct val="0"/>
                </a:spcAft>
              </a:pPr>
              <a:t>5</a:t>
            </a:fld>
            <a:endParaRPr lang="en-GB" altLang="en-US">
              <a:latin typeface="Arial" panose="020B0604020202020204" pitchFamily="34" charset="0"/>
            </a:endParaRPr>
          </a:p>
        </p:txBody>
      </p:sp>
      <p:sp>
        <p:nvSpPr>
          <p:cNvPr id="143363" name="Rectangle 2">
            <a:extLst>
              <a:ext uri="{FF2B5EF4-FFF2-40B4-BE49-F238E27FC236}">
                <a16:creationId xmlns:a16="http://schemas.microsoft.com/office/drawing/2014/main" id="{B9F7411B-AEF4-78D4-7F42-71EF16B85E3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4" name="Rectangle 3">
            <a:extLst>
              <a:ext uri="{FF2B5EF4-FFF2-40B4-BE49-F238E27FC236}">
                <a16:creationId xmlns:a16="http://schemas.microsoft.com/office/drawing/2014/main" id="{E91DD886-B7AD-EC6F-3409-FAE43903BC8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dirty="0">
                <a:ea typeface="ＭＳ Ｐゴシック" panose="020B0600070205080204" pitchFamily="34" charset="-128"/>
              </a:rPr>
              <a:t>BỔ SUNG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a:extLst>
              <a:ext uri="{FF2B5EF4-FFF2-40B4-BE49-F238E27FC236}">
                <a16:creationId xmlns:a16="http://schemas.microsoft.com/office/drawing/2014/main" id="{AD91F068-5903-9A5D-7827-848725F8C19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0EF354CD-2FBD-4168-8EFB-5790F278B5C5}" type="slidenum">
              <a:rPr lang="en-GB" altLang="en-US" smtClean="0">
                <a:latin typeface="Arial" panose="020B0604020202020204" pitchFamily="34" charset="0"/>
              </a:rPr>
              <a:pPr fontAlgn="base">
                <a:spcBef>
                  <a:spcPct val="0"/>
                </a:spcBef>
                <a:spcAft>
                  <a:spcPct val="0"/>
                </a:spcAft>
              </a:pPr>
              <a:t>6</a:t>
            </a:fld>
            <a:endParaRPr lang="en-GB" altLang="en-US">
              <a:latin typeface="Arial" panose="020B0604020202020204" pitchFamily="34" charset="0"/>
            </a:endParaRPr>
          </a:p>
        </p:txBody>
      </p:sp>
      <p:sp>
        <p:nvSpPr>
          <p:cNvPr id="147459" name="Rectangle 2">
            <a:extLst>
              <a:ext uri="{FF2B5EF4-FFF2-40B4-BE49-F238E27FC236}">
                <a16:creationId xmlns:a16="http://schemas.microsoft.com/office/drawing/2014/main" id="{2795268F-A9A6-31CB-78D2-C1DCEB867E4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60" name="Rectangle 3">
            <a:extLst>
              <a:ext uri="{FF2B5EF4-FFF2-40B4-BE49-F238E27FC236}">
                <a16:creationId xmlns:a16="http://schemas.microsoft.com/office/drawing/2014/main" id="{69C71378-B6B0-2E9F-1C01-266A30951FD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a:ea typeface="ＭＳ Ｐゴシック" panose="020B0600070205080204" pitchFamily="34" charset="-128"/>
              </a:rPr>
              <a:t>Hợp đồng hiệu quả chưa phổ biến ở Việt Nam, cần có khung pháp lý chặt chẽ để thực hiện hợp đồng.</a:t>
            </a:r>
          </a:p>
          <a:p>
            <a:pPr eaLnBrk="1" hangingPunct="1"/>
            <a:r>
              <a:rPr lang="en-GB" altLang="en-US">
                <a:ea typeface="ＭＳ Ｐゴシック" panose="020B0600070205080204" pitchFamily="34" charset="-128"/>
              </a:rPr>
              <a:t>Các hoạt động đo lường và xác nhận tiết kiệm có vai trò cực kỳ quan trọng đối với loại hợp đồng này. Thực hiện tốt M&amp;V sẽ tránh được các tranh cãi không đáng có sau này.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a:extLst>
              <a:ext uri="{FF2B5EF4-FFF2-40B4-BE49-F238E27FC236}">
                <a16:creationId xmlns:a16="http://schemas.microsoft.com/office/drawing/2014/main" id="{E958289C-A82C-BEBF-88ED-C87D6889372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F3D7CABA-2A1A-4069-907F-A145AD566B9E}" type="slidenum">
              <a:rPr lang="en-GB" altLang="en-US" smtClean="0">
                <a:latin typeface="Arial" panose="020B0604020202020204" pitchFamily="34" charset="0"/>
              </a:rPr>
              <a:pPr fontAlgn="base">
                <a:spcBef>
                  <a:spcPct val="0"/>
                </a:spcBef>
                <a:spcAft>
                  <a:spcPct val="0"/>
                </a:spcAft>
              </a:pPr>
              <a:t>8</a:t>
            </a:fld>
            <a:endParaRPr lang="en-GB" altLang="en-US">
              <a:latin typeface="Arial" panose="020B0604020202020204" pitchFamily="34" charset="0"/>
            </a:endParaRPr>
          </a:p>
        </p:txBody>
      </p:sp>
      <p:sp>
        <p:nvSpPr>
          <p:cNvPr id="152579" name="Rectangle 2">
            <a:extLst>
              <a:ext uri="{FF2B5EF4-FFF2-40B4-BE49-F238E27FC236}">
                <a16:creationId xmlns:a16="http://schemas.microsoft.com/office/drawing/2014/main" id="{AA7A2687-5E5E-A15C-4FE2-09CD5311A9E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80" name="Rectangle 3">
            <a:extLst>
              <a:ext uri="{FF2B5EF4-FFF2-40B4-BE49-F238E27FC236}">
                <a16:creationId xmlns:a16="http://schemas.microsoft.com/office/drawing/2014/main" id="{7E062AA7-BCF0-C5AA-473F-47AF903405F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a:ea typeface="ＭＳ Ｐゴシック"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a:extLst>
              <a:ext uri="{FF2B5EF4-FFF2-40B4-BE49-F238E27FC236}">
                <a16:creationId xmlns:a16="http://schemas.microsoft.com/office/drawing/2014/main" id="{6EE0A6D1-907A-A45A-4EC0-CA5DFFA3F9B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Notes Placeholder 2">
            <a:extLst>
              <a:ext uri="{FF2B5EF4-FFF2-40B4-BE49-F238E27FC236}">
                <a16:creationId xmlns:a16="http://schemas.microsoft.com/office/drawing/2014/main" id="{0E062A1C-ED5B-EBD4-BD86-3DE64D122A6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ea typeface="ＭＳ Ｐゴシック" panose="020B0600070205080204" pitchFamily="34" charset="-128"/>
            </a:endParaRPr>
          </a:p>
        </p:txBody>
      </p:sp>
      <p:sp>
        <p:nvSpPr>
          <p:cNvPr id="154628" name="Slide Number Placeholder 3">
            <a:extLst>
              <a:ext uri="{FF2B5EF4-FFF2-40B4-BE49-F238E27FC236}">
                <a16:creationId xmlns:a16="http://schemas.microsoft.com/office/drawing/2014/main" id="{7CE90F1F-712E-4636-4393-31AF4B2F0C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09BBC2A8-FB5F-45C4-BC86-D959E3A7CE6A}" type="slidenum">
              <a:rPr lang="en-US" altLang="en-US" smtClean="0">
                <a:latin typeface="Arial" panose="020B0604020202020204" pitchFamily="34" charset="0"/>
              </a:rPr>
              <a:pPr fontAlgn="base">
                <a:spcBef>
                  <a:spcPct val="0"/>
                </a:spcBef>
                <a:spcAft>
                  <a:spcPct val="0"/>
                </a:spcAft>
              </a:pPr>
              <a:t>9</a:t>
            </a:fld>
            <a:endParaRPr lang="en-US"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a:extLst>
              <a:ext uri="{FF2B5EF4-FFF2-40B4-BE49-F238E27FC236}">
                <a16:creationId xmlns:a16="http://schemas.microsoft.com/office/drawing/2014/main" id="{09178BAB-FC65-DDC3-3097-C54EAA31C77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a:extLst>
              <a:ext uri="{FF2B5EF4-FFF2-40B4-BE49-F238E27FC236}">
                <a16:creationId xmlns:a16="http://schemas.microsoft.com/office/drawing/2014/main" id="{EB394964-759A-B641-8A70-A7C4AC2A142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ea typeface="ＭＳ Ｐゴシック" panose="020B0600070205080204" pitchFamily="34" charset="-128"/>
            </a:endParaRPr>
          </a:p>
        </p:txBody>
      </p:sp>
      <p:sp>
        <p:nvSpPr>
          <p:cNvPr id="158724" name="Slide Number Placeholder 3">
            <a:extLst>
              <a:ext uri="{FF2B5EF4-FFF2-40B4-BE49-F238E27FC236}">
                <a16:creationId xmlns:a16="http://schemas.microsoft.com/office/drawing/2014/main" id="{89E98826-C496-ED63-EA38-21BE48EBC91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fontAlgn="base">
              <a:spcBef>
                <a:spcPct val="0"/>
              </a:spcBef>
              <a:spcAft>
                <a:spcPct val="0"/>
              </a:spcAft>
            </a:pPr>
            <a:fld id="{EE775B85-8782-421B-B1D0-5029B13DE847}" type="slidenum">
              <a:rPr lang="en-US" altLang="en-US" smtClean="0">
                <a:latin typeface="Arial" panose="020B0604020202020204" pitchFamily="34" charset="0"/>
              </a:rPr>
              <a:pPr fontAlgn="base">
                <a:spcBef>
                  <a:spcPct val="0"/>
                </a:spcBef>
                <a:spcAft>
                  <a:spcPct val="0"/>
                </a:spcAft>
              </a:pPr>
              <a:t>11</a:t>
            </a:fld>
            <a:endParaRPr lang="en-US"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A55FFE1B-A022-43FB-B9CD-B9F2BCA3DFF9}" type="slidenum">
              <a:rPr lang="en-US" altLang="en-US" smtClean="0"/>
              <a:pPr>
                <a:defRPr/>
              </a:pPr>
              <a:t>13</a:t>
            </a:fld>
            <a:endParaRPr lang="en-US" altLang="en-US"/>
          </a:p>
        </p:txBody>
      </p:sp>
    </p:spTree>
    <p:extLst>
      <p:ext uri="{BB962C8B-B14F-4D97-AF65-F5344CB8AC3E}">
        <p14:creationId xmlns:p14="http://schemas.microsoft.com/office/powerpoint/2010/main" val="11280300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extLst>
      <p:ext uri="{BB962C8B-B14F-4D97-AF65-F5344CB8AC3E}">
        <p14:creationId xmlns:p14="http://schemas.microsoft.com/office/powerpoint/2010/main" val="3067325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83468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185339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358763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666240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532849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67017132"/>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672961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83288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023585636"/>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arget="../media/image5.emf" Type="http://schemas.openxmlformats.org/officeDocument/2006/relationships/image"/><Relationship Id="rId2" Target="../notesSlides/notesSlide13.xml" Type="http://schemas.openxmlformats.org/officeDocument/2006/relationships/notesSlide"/><Relationship Id="rId1" Target="../slideLayouts/slideLayout1.xml" Type="http://schemas.openxmlformats.org/officeDocument/2006/relationships/slideLayout"/><Relationship Id="rId4" Target="../media/image5.emf" Type="http://schemas.openxmlformats.org/officeDocument/2006/relationships/image"/></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arget="../media/image6.emf" Type="http://schemas.openxmlformats.org/officeDocument/2006/relationships/image"/><Relationship Id="rId2" Target="../notesSlides/notesSlide15.xml" Type="http://schemas.openxmlformats.org/officeDocument/2006/relationships/notesSlide"/><Relationship Id="rId1" Target="../slideLayouts/slideLayout1.xml" Type="http://schemas.openxmlformats.org/officeDocument/2006/relationships/slideLayout"/><Relationship Id="rId4" Target="../media/image6.emf" Type="http://schemas.openxmlformats.org/officeDocument/2006/relationships/image"/></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arget="../media/image7.emf" Type="http://schemas.openxmlformats.org/officeDocument/2006/relationships/image"/><Relationship Id="rId2" Target="../notesSlides/notesSlide17.xml" Type="http://schemas.openxmlformats.org/officeDocument/2006/relationships/notesSlide"/><Relationship Id="rId1" Target="../slideLayouts/slideLayout7.xml" Type="http://schemas.openxmlformats.org/officeDocument/2006/relationships/slideLayout"/><Relationship Id="rId4" Target="../media/image7.emf" Type="http://schemas.openxmlformats.org/officeDocument/2006/relationships/image"/></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arget="../media/image8.emf" Type="http://schemas.openxmlformats.org/officeDocument/2006/relationships/image"/><Relationship Id="rId2" Target="../notesSlides/notesSlide19.xml" Type="http://schemas.openxmlformats.org/officeDocument/2006/relationships/notesSlide"/><Relationship Id="rId1" Target="../slideLayouts/slideLayout1.xml" Type="http://schemas.openxmlformats.org/officeDocument/2006/relationships/slideLayout"/><Relationship Id="rId4" Target="../media/image8.emf" Type="http://schemas.openxmlformats.org/officeDocument/2006/relationships/image"/></Relationships>
</file>

<file path=ppt/slides/_rels/slide24.xml.rels><?xml version="1.0" encoding="UTF-8" standalone="yes" ?><Relationships xmlns="http://schemas.openxmlformats.org/package/2006/relationships"><Relationship Id="rId2" Target="../media/image9.png" Type="http://schemas.openxmlformats.org/officeDocument/2006/relationships/image"/><Relationship Id="rId1" Target="../slideLayouts/slideLayout1.xml" Type="http://schemas.openxmlformats.org/officeDocument/2006/relationships/slideLayout"/></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096000"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Subtitle 3">
            <a:extLst>
              <a:ext uri="{FF2B5EF4-FFF2-40B4-BE49-F238E27FC236}">
                <a16:creationId xmlns:a16="http://schemas.microsoft.com/office/drawing/2014/main" id="{3880EFA9-7BDA-D1C6-96C4-05C17EE58633}"/>
              </a:ext>
            </a:extLst>
          </p:cNvPr>
          <p:cNvSpPr>
            <a:spLocks noGrp="1"/>
          </p:cNvSpPr>
          <p:nvPr>
            <p:ph type="subTitle" idx="1"/>
          </p:nvPr>
        </p:nvSpPr>
        <p:spPr>
          <a:xfrm>
            <a:off x="679295" y="2785741"/>
            <a:ext cx="5849521" cy="1979507"/>
          </a:xfrm>
        </p:spPr>
        <p:txBody>
          <a:bodyPr>
            <a:normAutofit/>
          </a:bodyPr>
          <a:lstStyle/>
          <a:p>
            <a:r>
              <a:rPr lang="en-US" sz="1000" b="1" dirty="0">
                <a:latin typeface="Arial" panose="020B0604020202020204" pitchFamily="34" charset="0"/>
                <a:ea typeface="Times New Roman" panose="02020603050405020304" pitchFamily="18" charset="0"/>
                <a:cs typeface="Arial" panose="020B0604020202020204" pitchFamily="34" charset="0"/>
              </a:rPr>
              <a:t>
</a:t>
            </a:r>
            <a:r>
              <a:rPr lang="en-US" sz="2000" b="1" dirty="0">
                <a:solidFill>
                  <a:schemeClr val="accent2">
                    <a:lumMod val="50000"/>
                  </a:schemeClr>
                </a:solidFill>
                <a:latin typeface="Arial" panose="020B0604020202020204" pitchFamily="34" charset="0"/>
                <a:cs typeface="Arial" panose="020B0604020202020204" pitchFamily="34" charset="0"/>
              </a:rPr>
              <a:t>Module 20: Financial economic analysis &amp; Some practical studies</a:t>
            </a:r>
            <a:endParaRPr lang="en-US" sz="2000" b="1" dirty="0">
              <a:solidFill>
                <a:schemeClr val="accent2">
                  <a:lumMod val="50000"/>
                </a:schemeClr>
              </a:solidFill>
              <a:latin typeface="Arial" panose="020B0604020202020204" pitchFamily="34" charset="0"/>
              <a:cs typeface="Arial" panose="020B0604020202020204" pitchFamily="34" charset="0"/>
              <a:sym typeface="Fira Sans Extra Condensed Medium"/>
            </a:endParaRPr>
          </a:p>
        </p:txBody>
      </p:sp>
      <p:sp>
        <p:nvSpPr>
          <p:cNvPr id="5" name="Google Shape;46;p15">
            <a:extLst>
              <a:ext uri="{FF2B5EF4-FFF2-40B4-BE49-F238E27FC236}">
                <a16:creationId xmlns:a16="http://schemas.microsoft.com/office/drawing/2014/main" id="{5D5882DC-2009-6634-044F-F581C68B28A4}"/>
              </a:ext>
            </a:extLst>
          </p:cNvPr>
          <p:cNvSpPr txBox="1">
            <a:spLocks noGrp="1"/>
          </p:cNvSpPr>
          <p:nvPr>
            <p:ph type="ctrTitle"/>
          </p:nvPr>
        </p:nvSpPr>
        <p:spPr>
          <a:xfrm>
            <a:off x="679295" y="805870"/>
            <a:ext cx="6275388" cy="1056384"/>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b="1" kern="0" dirty="0">
                <a:solidFill>
                  <a:schemeClr val="accent1">
                    <a:lumMod val="50000"/>
                  </a:schemeClr>
                </a:solidFill>
              </a:rPr>
              <a:t>TRAINING PROGRAMME </a:t>
            </a:r>
            <a:br>
              <a:rPr lang="en-US" sz="2400" b="1" kern="0" dirty="0">
                <a:solidFill>
                  <a:schemeClr val="accent1">
                    <a:lumMod val="50000"/>
                  </a:schemeClr>
                </a:solidFill>
              </a:rPr>
            </a:br>
            <a:r>
              <a:rPr lang="en-US" sz="2400" b="1" kern="0" dirty="0">
                <a:solidFill>
                  <a:schemeClr val="accent1">
                    <a:lumMod val="50000"/>
                  </a:schemeClr>
                </a:solidFill>
              </a:rPr>
              <a:t>FOR INDUSTRIAL ENTERPRISEs</a:t>
            </a:r>
          </a:p>
        </p:txBody>
      </p:sp>
      <p:sp>
        <p:nvSpPr>
          <p:cNvPr id="6" name="TextBox 5">
            <a:extLst>
              <a:ext uri="{FF2B5EF4-FFF2-40B4-BE49-F238E27FC236}">
                <a16:creationId xmlns:a16="http://schemas.microsoft.com/office/drawing/2014/main" id="{79A6F85C-270D-3600-4425-D7685CE19981}"/>
              </a:ext>
            </a:extLst>
          </p:cNvPr>
          <p:cNvSpPr txBox="1"/>
          <p:nvPr/>
        </p:nvSpPr>
        <p:spPr>
          <a:xfrm>
            <a:off x="843035" y="1916582"/>
            <a:ext cx="2638993" cy="276999"/>
          </a:xfrm>
          <a:prstGeom prst="rect">
            <a:avLst/>
          </a:prstGeom>
          <a:noFill/>
        </p:spPr>
        <p:txBody>
          <a:bodyPr wrap="square" rtlCol="0" anchor="ctr">
            <a:spAutoFit/>
          </a:bodyPr>
          <a:lstStyle/>
          <a:p>
            <a:r>
              <a:rPr lang="en-US" sz="1200" b="1" dirty="0">
                <a:solidFill>
                  <a:srgbClr val="00B0F0"/>
                </a:solidFill>
              </a:rPr>
              <a:t>MANAGEMENT OFFICERS </a:t>
            </a:r>
            <a:endParaRPr lang="ko-KR" altLang="en-US" sz="1200" b="1" dirty="0">
              <a:solidFill>
                <a:srgbClr val="00B0F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15BEDC96-728E-4E6E-9866-CAC14A9CC975}"/>
              </a:ext>
            </a:extLst>
          </p:cNvPr>
          <p:cNvSpPr>
            <a:spLocks noGrp="1" noChangeArrowheads="1"/>
          </p:cNvSpPr>
          <p:nvPr>
            <p:ph type="title"/>
          </p:nvPr>
        </p:nvSpPr>
        <p:spPr>
          <a:xfrm>
            <a:off x="834231" y="549275"/>
            <a:ext cx="10523538" cy="654050"/>
          </a:xfrm>
        </p:spPr>
        <p:txBody>
          <a:bodyPr/>
          <a:lstStyle/>
          <a:p>
            <a:pPr algn="ctr"/>
            <a:r>
              <a:rPr lang="en-US" altLang="en-US" sz="3200" dirty="0">
                <a:solidFill>
                  <a:srgbClr val="337177"/>
                </a:solidFill>
                <a:ea typeface="ＭＳ Ｐゴシック" panose="020B0600070205080204" pitchFamily="34" charset="-128"/>
              </a:rPr>
              <a:t>Guaranteed savings</a:t>
            </a:r>
            <a:endParaRPr lang="en-GB" altLang="en-US" sz="3200" dirty="0">
              <a:solidFill>
                <a:srgbClr val="337177"/>
              </a:solidFill>
              <a:ea typeface="ＭＳ Ｐゴシック" panose="020B0600070205080204" pitchFamily="34" charset="-128"/>
            </a:endParaRPr>
          </a:p>
        </p:txBody>
      </p:sp>
      <p:sp>
        <p:nvSpPr>
          <p:cNvPr id="5" name="Text Placeholder 4">
            <a:extLst>
              <a:ext uri="{FF2B5EF4-FFF2-40B4-BE49-F238E27FC236}">
                <a16:creationId xmlns:a16="http://schemas.microsoft.com/office/drawing/2014/main" id="{957A8285-B16D-48A9-8BE3-6D77E3ECB284}"/>
              </a:ext>
            </a:extLst>
          </p:cNvPr>
          <p:cNvSpPr txBox="1">
            <a:spLocks noChangeArrowheads="1"/>
          </p:cNvSpPr>
          <p:nvPr/>
        </p:nvSpPr>
        <p:spPr>
          <a:xfrm>
            <a:off x="2324102" y="1519238"/>
            <a:ext cx="1921668" cy="538162"/>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altLang="en-US" b="1" kern="0" dirty="0">
                <a:solidFill>
                  <a:srgbClr val="003399"/>
                </a:solidFill>
                <a:ea typeface="ＭＳ Ｐゴシック" panose="020B0600070205080204" pitchFamily="34" charset="-128"/>
                <a:cs typeface="Arial" panose="020B0604020202020204" pitchFamily="34" charset="0"/>
              </a:rPr>
              <a:t>Advantages</a:t>
            </a:r>
          </a:p>
        </p:txBody>
      </p:sp>
      <p:sp>
        <p:nvSpPr>
          <p:cNvPr id="6" name="Text Placeholder 6">
            <a:extLst>
              <a:ext uri="{FF2B5EF4-FFF2-40B4-BE49-F238E27FC236}">
                <a16:creationId xmlns:a16="http://schemas.microsoft.com/office/drawing/2014/main" id="{4CB6FF44-3994-43F9-9EDC-3F6DB41CD812}"/>
              </a:ext>
            </a:extLst>
          </p:cNvPr>
          <p:cNvSpPr txBox="1">
            <a:spLocks noChangeArrowheads="1"/>
          </p:cNvSpPr>
          <p:nvPr/>
        </p:nvSpPr>
        <p:spPr>
          <a:xfrm>
            <a:off x="7800974" y="1524000"/>
            <a:ext cx="2409826" cy="457200"/>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altLang="en-US" sz="2000" b="1" kern="0">
                <a:solidFill>
                  <a:srgbClr val="C00000"/>
                </a:solidFill>
                <a:ea typeface="ＭＳ Ｐゴシック" panose="020B0600070205080204" pitchFamily="34" charset="-128"/>
                <a:cs typeface="Arial" panose="020B0604020202020204" pitchFamily="34" charset="0"/>
              </a:rPr>
              <a:t>Disadvantages</a:t>
            </a:r>
            <a:endParaRPr lang="en-US" altLang="en-US" sz="2000" b="1" kern="0" dirty="0">
              <a:solidFill>
                <a:srgbClr val="C00000"/>
              </a:solidFill>
              <a:ea typeface="ＭＳ Ｐゴシック" panose="020B0600070205080204" pitchFamily="34" charset="-128"/>
              <a:cs typeface="Arial" panose="020B0604020202020204" pitchFamily="34" charset="0"/>
            </a:endParaRPr>
          </a:p>
        </p:txBody>
      </p:sp>
      <p:sp>
        <p:nvSpPr>
          <p:cNvPr id="7" name="Content Placeholder 5">
            <a:extLst>
              <a:ext uri="{FF2B5EF4-FFF2-40B4-BE49-F238E27FC236}">
                <a16:creationId xmlns:a16="http://schemas.microsoft.com/office/drawing/2014/main" id="{CDA6E3F0-E715-42DB-8BB5-CBEEFC9492A6}"/>
              </a:ext>
            </a:extLst>
          </p:cNvPr>
          <p:cNvSpPr>
            <a:spLocks noGrp="1"/>
          </p:cNvSpPr>
          <p:nvPr>
            <p:ph idx="1"/>
          </p:nvPr>
        </p:nvSpPr>
        <p:spPr>
          <a:xfrm>
            <a:off x="927652" y="2340941"/>
            <a:ext cx="5168348" cy="3313734"/>
          </a:xfrm>
        </p:spPr>
        <p:txBody>
          <a:bodyPr rtlCol="0">
            <a:normAutofit/>
          </a:bodyPr>
          <a:lstStyle/>
          <a:p>
            <a:pPr fontAlgn="auto">
              <a:spcAft>
                <a:spcPts val="0"/>
              </a:spcAft>
              <a:defRPr/>
            </a:pPr>
            <a:r>
              <a:rPr lang="en-US" dirty="0">
                <a:solidFill>
                  <a:srgbClr val="000000"/>
                </a:solidFill>
              </a:rPr>
              <a:t>Saving amount is guaranteed. </a:t>
            </a:r>
          </a:p>
          <a:p>
            <a:pPr fontAlgn="auto">
              <a:spcAft>
                <a:spcPts val="0"/>
              </a:spcAft>
              <a:defRPr/>
            </a:pPr>
            <a:r>
              <a:rPr lang="en-US" dirty="0">
                <a:solidFill>
                  <a:srgbClr val="000000"/>
                </a:solidFill>
              </a:rPr>
              <a:t>Scope of application is not limited.</a:t>
            </a:r>
          </a:p>
          <a:p>
            <a:pPr fontAlgn="auto">
              <a:spcAft>
                <a:spcPts val="0"/>
              </a:spcAft>
              <a:defRPr/>
            </a:pPr>
            <a:r>
              <a:rPr lang="en-US" dirty="0">
                <a:solidFill>
                  <a:srgbClr val="000000"/>
                </a:solidFill>
              </a:rPr>
              <a:t>One party handles everything.</a:t>
            </a:r>
          </a:p>
          <a:p>
            <a:pPr fontAlgn="auto">
              <a:spcAft>
                <a:spcPts val="0"/>
              </a:spcAft>
              <a:defRPr/>
            </a:pPr>
            <a:r>
              <a:rPr lang="en-US" dirty="0">
                <a:solidFill>
                  <a:srgbClr val="000000"/>
                </a:solidFill>
              </a:rPr>
              <a:t>Service provider bears most of the risks.</a:t>
            </a:r>
          </a:p>
          <a:p>
            <a:pPr fontAlgn="auto">
              <a:spcAft>
                <a:spcPts val="0"/>
              </a:spcAft>
              <a:defRPr/>
            </a:pPr>
            <a:r>
              <a:rPr lang="en-US" dirty="0">
                <a:solidFill>
                  <a:srgbClr val="000000"/>
                </a:solidFill>
              </a:rPr>
              <a:t>Easy to secure external financing.</a:t>
            </a:r>
          </a:p>
          <a:p>
            <a:pPr fontAlgn="auto">
              <a:spcAft>
                <a:spcPts val="0"/>
              </a:spcAft>
              <a:defRPr/>
            </a:pPr>
            <a:endParaRPr lang="en-US" dirty="0">
              <a:solidFill>
                <a:srgbClr val="000000"/>
              </a:solidFill>
            </a:endParaRPr>
          </a:p>
        </p:txBody>
      </p:sp>
      <p:sp>
        <p:nvSpPr>
          <p:cNvPr id="8" name="Content Placeholder 7">
            <a:extLst>
              <a:ext uri="{FF2B5EF4-FFF2-40B4-BE49-F238E27FC236}">
                <a16:creationId xmlns:a16="http://schemas.microsoft.com/office/drawing/2014/main" id="{FF508CE7-E812-44AA-9390-24E80008ED0D}"/>
              </a:ext>
            </a:extLst>
          </p:cNvPr>
          <p:cNvSpPr txBox="1">
            <a:spLocks/>
          </p:cNvSpPr>
          <p:nvPr/>
        </p:nvSpPr>
        <p:spPr>
          <a:xfrm>
            <a:off x="6612317" y="2493065"/>
            <a:ext cx="4983336" cy="2535860"/>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buFont typeface="Arial" panose="020B0604020202020204" pitchFamily="34" charset="0"/>
              <a:buChar char="•"/>
              <a:defRPr/>
            </a:pPr>
            <a:r>
              <a:rPr lang="en-US" altLang="en-US" sz="2000" kern="0" dirty="0">
                <a:ea typeface="ＭＳ Ｐゴシック" panose="020B0600070205080204" pitchFamily="34" charset="-128"/>
                <a:cs typeface="Arial" panose="020B0604020202020204" pitchFamily="34" charset="0"/>
              </a:rPr>
              <a:t>Costs more than the direct contractor model.</a:t>
            </a:r>
          </a:p>
          <a:p>
            <a:pPr marL="342900" indent="-342900">
              <a:buFont typeface="Arial" panose="020B0604020202020204" pitchFamily="34" charset="0"/>
              <a:buChar char="•"/>
              <a:defRPr/>
            </a:pPr>
            <a:r>
              <a:rPr lang="en-US" altLang="en-US" sz="2000" kern="0" dirty="0">
                <a:ea typeface="ＭＳ Ｐゴシック" panose="020B0600070205080204" pitchFamily="34" charset="-128"/>
                <a:cs typeface="Arial" panose="020B0604020202020204" pitchFamily="34" charset="0"/>
              </a:rPr>
              <a:t>Requires skilled service providers.</a:t>
            </a:r>
          </a:p>
          <a:p>
            <a:pPr marL="342900" indent="-342900">
              <a:buFont typeface="Arial" panose="020B0604020202020204" pitchFamily="34" charset="0"/>
              <a:buChar char="•"/>
              <a:defRPr/>
            </a:pPr>
            <a:r>
              <a:rPr lang="en-US" altLang="en-US" sz="2000" kern="0" dirty="0">
                <a:ea typeface="ＭＳ Ｐゴシック" panose="020B0600070205080204" pitchFamily="34" charset="-128"/>
                <a:cs typeface="Arial" panose="020B0604020202020204" pitchFamily="34" charset="0"/>
              </a:rPr>
              <a:t>Repayment risk for the project owner.</a:t>
            </a:r>
          </a:p>
        </p:txBody>
      </p:sp>
    </p:spTree>
    <p:extLst>
      <p:ext uri="{BB962C8B-B14F-4D97-AF65-F5344CB8AC3E}">
        <p14:creationId xmlns:p14="http://schemas.microsoft.com/office/powerpoint/2010/main" val="233925241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wipe(left)">
                                      <p:cBhvr>
                                        <p:cTn id="15" dur="500"/>
                                        <p:tgtEl>
                                          <p:spTgt spid="7">
                                            <p:txEl>
                                              <p:pRg st="0" end="0"/>
                                            </p:txEl>
                                          </p:spTgt>
                                        </p:tgtEl>
                                      </p:cBhvr>
                                    </p:animEffect>
                                  </p:childTnLst>
                                </p:cTn>
                              </p:par>
                              <p:par>
                                <p:cTn id="16" presetID="22" presetClass="entr" presetSubtype="8"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wipe(left)">
                                      <p:cBhvr>
                                        <p:cTn id="18" dur="500"/>
                                        <p:tgtEl>
                                          <p:spTgt spid="7">
                                            <p:txEl>
                                              <p:pRg st="1" end="1"/>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wipe(left)">
                                      <p:cBhvr>
                                        <p:cTn id="21" dur="500"/>
                                        <p:tgtEl>
                                          <p:spTgt spid="7">
                                            <p:txEl>
                                              <p:pRg st="2" end="2"/>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7">
                                            <p:txEl>
                                              <p:pRg st="3" end="3"/>
                                            </p:txEl>
                                          </p:spTgt>
                                        </p:tgtEl>
                                        <p:attrNameLst>
                                          <p:attrName>style.visibility</p:attrName>
                                        </p:attrNameLst>
                                      </p:cBhvr>
                                      <p:to>
                                        <p:strVal val="visible"/>
                                      </p:to>
                                    </p:set>
                                    <p:animEffect transition="in" filter="wipe(left)">
                                      <p:cBhvr>
                                        <p:cTn id="24" dur="500"/>
                                        <p:tgtEl>
                                          <p:spTgt spid="7">
                                            <p:txEl>
                                              <p:pRg st="3" end="3"/>
                                            </p:txEl>
                                          </p:spTgt>
                                        </p:tgtEl>
                                      </p:cBhvr>
                                    </p:animEffect>
                                  </p:childTnLst>
                                </p:cTn>
                              </p:par>
                              <p:par>
                                <p:cTn id="25" presetID="22" presetClass="entr" presetSubtype="8" fill="hold" nodeType="with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500"/>
                                        <p:tgtEl>
                                          <p:spTgt spid="7">
                                            <p:txEl>
                                              <p:pRg st="4" end="4"/>
                                            </p:txEl>
                                          </p:spTgt>
                                        </p:tgtEl>
                                      </p:cBhvr>
                                    </p:animEffect>
                                  </p:childTnLst>
                                </p:cTn>
                              </p:par>
                              <p:par>
                                <p:cTn id="28" presetID="22" presetClass="entr" presetSubtype="8" fill="hold" nodeType="with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wipe(left)">
                                      <p:cBhvr>
                                        <p:cTn id="30" dur="500"/>
                                        <p:tgtEl>
                                          <p:spTgt spid="8">
                                            <p:txEl>
                                              <p:pRg st="0" end="0"/>
                                            </p:txEl>
                                          </p:spTgt>
                                        </p:tgtEl>
                                      </p:cBhvr>
                                    </p:animEffect>
                                  </p:childTnLst>
                                </p:cTn>
                              </p:par>
                              <p:par>
                                <p:cTn id="31" presetID="22" presetClass="entr" presetSubtype="8" fill="hold" nodeType="withEffect">
                                  <p:stCondLst>
                                    <p:cond delay="0"/>
                                  </p:stCondLst>
                                  <p:childTnLst>
                                    <p:set>
                                      <p:cBhvr>
                                        <p:cTn id="32" dur="1" fill="hold">
                                          <p:stCondLst>
                                            <p:cond delay="0"/>
                                          </p:stCondLst>
                                        </p:cTn>
                                        <p:tgtEl>
                                          <p:spTgt spid="8">
                                            <p:txEl>
                                              <p:pRg st="1" end="1"/>
                                            </p:txEl>
                                          </p:spTgt>
                                        </p:tgtEl>
                                        <p:attrNameLst>
                                          <p:attrName>style.visibility</p:attrName>
                                        </p:attrNameLst>
                                      </p:cBhvr>
                                      <p:to>
                                        <p:strVal val="visible"/>
                                      </p:to>
                                    </p:set>
                                    <p:animEffect transition="in" filter="wipe(left)">
                                      <p:cBhvr>
                                        <p:cTn id="33" dur="500"/>
                                        <p:tgtEl>
                                          <p:spTgt spid="8">
                                            <p:txEl>
                                              <p:pRg st="1" end="1"/>
                                            </p:txEl>
                                          </p:spTgt>
                                        </p:tgtEl>
                                      </p:cBhvr>
                                    </p:animEffect>
                                  </p:childTnLst>
                                </p:cTn>
                              </p:par>
                              <p:par>
                                <p:cTn id="34" presetID="22" presetClass="entr" presetSubtype="8" fill="hold" nodeType="withEffect">
                                  <p:stCondLst>
                                    <p:cond delay="0"/>
                                  </p:stCondLst>
                                  <p:childTnLst>
                                    <p:set>
                                      <p:cBhvr>
                                        <p:cTn id="35" dur="1" fill="hold">
                                          <p:stCondLst>
                                            <p:cond delay="0"/>
                                          </p:stCondLst>
                                        </p:cTn>
                                        <p:tgtEl>
                                          <p:spTgt spid="8">
                                            <p:txEl>
                                              <p:pRg st="2" end="2"/>
                                            </p:txEl>
                                          </p:spTgt>
                                        </p:tgtEl>
                                        <p:attrNameLst>
                                          <p:attrName>style.visibility</p:attrName>
                                        </p:attrNameLst>
                                      </p:cBhvr>
                                      <p:to>
                                        <p:strVal val="visible"/>
                                      </p:to>
                                    </p:set>
                                    <p:animEffect transition="in" filter="wipe(left)">
                                      <p:cBhvr>
                                        <p:cTn id="36"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13FC422-8040-FA50-D859-8A67FC07C9E3}"/>
              </a:ext>
            </a:extLst>
          </p:cNvPr>
          <p:cNvGrpSpPr/>
          <p:nvPr/>
        </p:nvGrpSpPr>
        <p:grpSpPr>
          <a:xfrm>
            <a:off x="2085947" y="1366304"/>
            <a:ext cx="8105775" cy="5025172"/>
            <a:chOff x="1952625" y="1211263"/>
            <a:chExt cx="8105775" cy="5025172"/>
          </a:xfrm>
        </p:grpSpPr>
        <p:sp>
          <p:nvSpPr>
            <p:cNvPr id="10" name="Rounded Rectangle 9">
              <a:extLst>
                <a:ext uri="{FF2B5EF4-FFF2-40B4-BE49-F238E27FC236}">
                  <a16:creationId xmlns:a16="http://schemas.microsoft.com/office/drawing/2014/main" id="{A27B08EF-2139-291B-0649-EFF31377C2D6}"/>
                </a:ext>
              </a:extLst>
            </p:cNvPr>
            <p:cNvSpPr/>
            <p:nvPr/>
          </p:nvSpPr>
          <p:spPr>
            <a:xfrm>
              <a:off x="7620000" y="1211263"/>
              <a:ext cx="2286000" cy="1074737"/>
            </a:xfrm>
            <a:prstGeom prst="roundRect">
              <a:avLst/>
            </a:prstGeom>
            <a:solidFill>
              <a:srgbClr val="CC99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dirty="0">
                  <a:latin typeface="Arial" panose="020B0604020202020204" pitchFamily="34" charset="0"/>
                </a:rPr>
                <a:t>Banks</a:t>
              </a:r>
            </a:p>
          </p:txBody>
        </p:sp>
        <p:sp>
          <p:nvSpPr>
            <p:cNvPr id="11" name="Rounded Rectangle 10">
              <a:extLst>
                <a:ext uri="{FF2B5EF4-FFF2-40B4-BE49-F238E27FC236}">
                  <a16:creationId xmlns:a16="http://schemas.microsoft.com/office/drawing/2014/main" id="{5509B9FA-71A4-0DBB-8F8B-61E0DB2C418C}"/>
                </a:ext>
              </a:extLst>
            </p:cNvPr>
            <p:cNvSpPr/>
            <p:nvPr/>
          </p:nvSpPr>
          <p:spPr>
            <a:xfrm>
              <a:off x="1952625" y="4143375"/>
              <a:ext cx="2286000" cy="1418511"/>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dirty="0">
                  <a:latin typeface="Arial" panose="020B0604020202020204" pitchFamily="34" charset="0"/>
                </a:rPr>
                <a:t>Project owners</a:t>
              </a:r>
            </a:p>
          </p:txBody>
        </p:sp>
        <p:sp>
          <p:nvSpPr>
            <p:cNvPr id="12" name="Rounded Rectangle 11">
              <a:extLst>
                <a:ext uri="{FF2B5EF4-FFF2-40B4-BE49-F238E27FC236}">
                  <a16:creationId xmlns:a16="http://schemas.microsoft.com/office/drawing/2014/main" id="{ED822020-64F8-793E-E91C-DF6F98DE0B41}"/>
                </a:ext>
              </a:extLst>
            </p:cNvPr>
            <p:cNvSpPr/>
            <p:nvPr/>
          </p:nvSpPr>
          <p:spPr>
            <a:xfrm>
              <a:off x="7558088" y="4071938"/>
              <a:ext cx="2500312" cy="1350962"/>
            </a:xfrm>
            <a:prstGeom prst="round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dirty="0">
                  <a:latin typeface="Arial" panose="020B0604020202020204" pitchFamily="34" charset="0"/>
                </a:rPr>
                <a:t>Equipment suppliers/ Contractors</a:t>
              </a:r>
            </a:p>
          </p:txBody>
        </p:sp>
        <p:cxnSp>
          <p:nvCxnSpPr>
            <p:cNvPr id="13" name="Straight Arrow Connector 12">
              <a:extLst>
                <a:ext uri="{FF2B5EF4-FFF2-40B4-BE49-F238E27FC236}">
                  <a16:creationId xmlns:a16="http://schemas.microsoft.com/office/drawing/2014/main" id="{43144E34-19D3-3DB5-4FE4-2BC4D1D0E73D}"/>
                </a:ext>
              </a:extLst>
            </p:cNvPr>
            <p:cNvCxnSpPr/>
            <p:nvPr/>
          </p:nvCxnSpPr>
          <p:spPr>
            <a:xfrm flipV="1">
              <a:off x="4238625" y="4495800"/>
              <a:ext cx="3305175" cy="4763"/>
            </a:xfrm>
            <a:prstGeom prst="straightConnector1">
              <a:avLst/>
            </a:prstGeom>
            <a:ln w="57150">
              <a:solidFill>
                <a:schemeClr val="accent1">
                  <a:lumMod val="50000"/>
                </a:schemeClr>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4F14CB0E-7DA5-D3E6-890A-478DF76D7DCC}"/>
                </a:ext>
              </a:extLst>
            </p:cNvPr>
            <p:cNvCxnSpPr/>
            <p:nvPr/>
          </p:nvCxnSpPr>
          <p:spPr>
            <a:xfrm rot="10800000">
              <a:off x="4343400" y="5181600"/>
              <a:ext cx="3124200" cy="1588"/>
            </a:xfrm>
            <a:prstGeom prst="straightConnector1">
              <a:avLst/>
            </a:prstGeom>
            <a:ln w="57150">
              <a:solidFill>
                <a:srgbClr val="008000"/>
              </a:solidFill>
              <a:tailEnd type="stealth" w="lg"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9ADC5F9-2915-C2F0-D09B-73FDB8C43BB4}"/>
                </a:ext>
              </a:extLst>
            </p:cNvPr>
            <p:cNvSpPr txBox="1">
              <a:spLocks noChangeArrowheads="1"/>
            </p:cNvSpPr>
            <p:nvPr/>
          </p:nvSpPr>
          <p:spPr bwMode="auto">
            <a:xfrm>
              <a:off x="4667250" y="3957638"/>
              <a:ext cx="23086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None/>
              </a:pPr>
              <a:r>
                <a:rPr lang="en-US" altLang="en-US" sz="2400" dirty="0">
                  <a:solidFill>
                    <a:srgbClr val="0000FF"/>
                  </a:solidFill>
                  <a:latin typeface="Arial" panose="020B0604020202020204" pitchFamily="34" charset="0"/>
                  <a:ea typeface="ＭＳ Ｐゴシック" panose="020B0600070205080204" pitchFamily="34" charset="-128"/>
                </a:rPr>
                <a:t>Shared savings</a:t>
              </a:r>
            </a:p>
          </p:txBody>
        </p:sp>
        <p:sp>
          <p:nvSpPr>
            <p:cNvPr id="16" name="TextBox 15">
              <a:extLst>
                <a:ext uri="{FF2B5EF4-FFF2-40B4-BE49-F238E27FC236}">
                  <a16:creationId xmlns:a16="http://schemas.microsoft.com/office/drawing/2014/main" id="{7397F1E2-2D6D-D466-132E-D0281A4E30F3}"/>
                </a:ext>
              </a:extLst>
            </p:cNvPr>
            <p:cNvSpPr txBox="1">
              <a:spLocks noChangeArrowheads="1"/>
            </p:cNvSpPr>
            <p:nvPr/>
          </p:nvSpPr>
          <p:spPr bwMode="auto">
            <a:xfrm>
              <a:off x="4179888" y="5405438"/>
              <a:ext cx="37369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400" dirty="0">
                  <a:solidFill>
                    <a:srgbClr val="008000"/>
                  </a:solidFill>
                  <a:latin typeface="Arial" panose="020B0604020202020204" pitchFamily="34" charset="0"/>
                  <a:ea typeface="ＭＳ Ｐゴシック" panose="020B0600070205080204" pitchFamily="34" charset="-128"/>
                </a:rPr>
                <a:t>Capital investment </a:t>
              </a:r>
            </a:p>
            <a:p>
              <a:pPr eaLnBrk="1" hangingPunct="1">
                <a:lnSpc>
                  <a:spcPct val="100000"/>
                </a:lnSpc>
                <a:spcBef>
                  <a:spcPct val="0"/>
                </a:spcBef>
                <a:buFontTx/>
                <a:buNone/>
              </a:pPr>
              <a:r>
                <a:rPr lang="en-US" altLang="en-US" sz="2400" dirty="0">
                  <a:solidFill>
                    <a:srgbClr val="008000"/>
                  </a:solidFill>
                  <a:latin typeface="Arial" panose="020B0604020202020204" pitchFamily="34" charset="0"/>
                  <a:ea typeface="ＭＳ Ｐゴシック" panose="020B0600070205080204" pitchFamily="34" charset="-128"/>
                </a:rPr>
                <a:t>+ energy savings services</a:t>
              </a:r>
            </a:p>
          </p:txBody>
        </p:sp>
        <p:cxnSp>
          <p:nvCxnSpPr>
            <p:cNvPr id="17" name="Straight Arrow Connector 16">
              <a:extLst>
                <a:ext uri="{FF2B5EF4-FFF2-40B4-BE49-F238E27FC236}">
                  <a16:creationId xmlns:a16="http://schemas.microsoft.com/office/drawing/2014/main" id="{84235584-D9F0-6BE1-484A-42154BDB00C5}"/>
                </a:ext>
              </a:extLst>
            </p:cNvPr>
            <p:cNvCxnSpPr/>
            <p:nvPr/>
          </p:nvCxnSpPr>
          <p:spPr>
            <a:xfrm rot="5400000">
              <a:off x="8365332" y="3182144"/>
              <a:ext cx="1709737" cy="3175"/>
            </a:xfrm>
            <a:prstGeom prst="straightConnector1">
              <a:avLst/>
            </a:prstGeom>
            <a:ln w="57150">
              <a:solidFill>
                <a:srgbClr val="CC7900"/>
              </a:solidFill>
              <a:tailEnd type="stealth" w="lg" len="me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1DC161B-20E9-F300-DB42-8391A35C0304}"/>
                </a:ext>
              </a:extLst>
            </p:cNvPr>
            <p:cNvSpPr txBox="1">
              <a:spLocks noChangeArrowheads="1"/>
            </p:cNvSpPr>
            <p:nvPr/>
          </p:nvSpPr>
          <p:spPr bwMode="auto">
            <a:xfrm>
              <a:off x="3578222" y="2714625"/>
              <a:ext cx="435134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None/>
              </a:pPr>
              <a:r>
                <a:rPr lang="en-US" altLang="en-US" sz="2200" dirty="0">
                  <a:solidFill>
                    <a:srgbClr val="006600"/>
                  </a:solidFill>
                  <a:latin typeface="Arial" panose="020B0604020202020204" pitchFamily="34" charset="0"/>
                  <a:ea typeface="ＭＳ Ｐゴシック" panose="020B0600070205080204" pitchFamily="34" charset="-128"/>
                </a:rPr>
                <a:t>Principal and interest repayment</a:t>
              </a:r>
            </a:p>
          </p:txBody>
        </p:sp>
        <p:sp>
          <p:nvSpPr>
            <p:cNvPr id="20" name="TextBox 19">
              <a:extLst>
                <a:ext uri="{FF2B5EF4-FFF2-40B4-BE49-F238E27FC236}">
                  <a16:creationId xmlns:a16="http://schemas.microsoft.com/office/drawing/2014/main" id="{42493ACB-7B32-EFB3-D41E-A413223B9D28}"/>
                </a:ext>
              </a:extLst>
            </p:cNvPr>
            <p:cNvSpPr txBox="1">
              <a:spLocks noChangeArrowheads="1"/>
            </p:cNvSpPr>
            <p:nvPr/>
          </p:nvSpPr>
          <p:spPr bwMode="auto">
            <a:xfrm rot="5400000">
              <a:off x="8682440" y="2863205"/>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400" dirty="0">
                  <a:solidFill>
                    <a:srgbClr val="CC7900"/>
                  </a:solidFill>
                  <a:latin typeface="Arial" panose="020B0604020202020204" pitchFamily="34" charset="0"/>
                  <a:ea typeface="ＭＳ Ｐゴシック" panose="020B0600070205080204" pitchFamily="34" charset="-128"/>
                </a:rPr>
                <a:t>Investment</a:t>
              </a:r>
            </a:p>
          </p:txBody>
        </p:sp>
        <p:cxnSp>
          <p:nvCxnSpPr>
            <p:cNvPr id="23" name="Straight Arrow Connector 22">
              <a:extLst>
                <a:ext uri="{FF2B5EF4-FFF2-40B4-BE49-F238E27FC236}">
                  <a16:creationId xmlns:a16="http://schemas.microsoft.com/office/drawing/2014/main" id="{4B9E898E-386A-8492-6F92-3D3588393AFE}"/>
                </a:ext>
              </a:extLst>
            </p:cNvPr>
            <p:cNvCxnSpPr/>
            <p:nvPr/>
          </p:nvCxnSpPr>
          <p:spPr>
            <a:xfrm rot="5400000" flipH="1" flipV="1">
              <a:off x="7296150" y="3141663"/>
              <a:ext cx="1712913" cy="1587"/>
            </a:xfrm>
            <a:prstGeom prst="straightConnector1">
              <a:avLst/>
            </a:prstGeom>
            <a:ln w="57150">
              <a:solidFill>
                <a:srgbClr val="006600"/>
              </a:solidFill>
              <a:tailEnd type="stealth" w="lg" len="med"/>
            </a:ln>
          </p:spPr>
          <p:style>
            <a:lnRef idx="1">
              <a:schemeClr val="accent1"/>
            </a:lnRef>
            <a:fillRef idx="0">
              <a:schemeClr val="accent1"/>
            </a:fillRef>
            <a:effectRef idx="0">
              <a:schemeClr val="accent1"/>
            </a:effectRef>
            <a:fontRef idx="minor">
              <a:schemeClr val="tx1"/>
            </a:fontRef>
          </p:style>
        </p:cxnSp>
      </p:grpSp>
      <p:sp>
        <p:nvSpPr>
          <p:cNvPr id="3" name="Rectangle 2">
            <a:extLst>
              <a:ext uri="{FF2B5EF4-FFF2-40B4-BE49-F238E27FC236}">
                <a16:creationId xmlns:a16="http://schemas.microsoft.com/office/drawing/2014/main" id="{7215E3BA-90C3-552B-B103-DC13AF88455F}"/>
              </a:ext>
            </a:extLst>
          </p:cNvPr>
          <p:cNvSpPr>
            <a:spLocks noGrp="1" noChangeArrowheads="1"/>
          </p:cNvSpPr>
          <p:nvPr>
            <p:ph type="title"/>
          </p:nvPr>
        </p:nvSpPr>
        <p:spPr>
          <a:xfrm>
            <a:off x="1315215" y="436030"/>
            <a:ext cx="9144000" cy="715962"/>
          </a:xfrm>
        </p:spPr>
        <p:txBody>
          <a:bodyPr/>
          <a:lstStyle/>
          <a:p>
            <a:pPr algn="ctr"/>
            <a:r>
              <a:rPr lang="en-US" altLang="en-US" sz="3200" dirty="0">
                <a:solidFill>
                  <a:srgbClr val="337177"/>
                </a:solidFill>
                <a:ea typeface="ＭＳ Ｐゴシック" panose="020B0600070205080204" pitchFamily="34" charset="-128"/>
              </a:rPr>
              <a:t>Shared savings</a:t>
            </a:r>
            <a:endParaRPr lang="en-GB" altLang="en-US" sz="3200" dirty="0">
              <a:solidFill>
                <a:srgbClr val="337177"/>
              </a:solidFill>
              <a:ea typeface="ＭＳ Ｐゴシック" panose="020B0600070205080204" pitchFamily="34" charset="-128"/>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58C74E77-229F-4BF8-8A08-82F6937D35C3}"/>
              </a:ext>
            </a:extLst>
          </p:cNvPr>
          <p:cNvSpPr>
            <a:spLocks noGrp="1" noChangeArrowheads="1"/>
          </p:cNvSpPr>
          <p:nvPr>
            <p:ph type="title"/>
          </p:nvPr>
        </p:nvSpPr>
        <p:spPr>
          <a:xfrm>
            <a:off x="978807" y="538163"/>
            <a:ext cx="10523538" cy="654050"/>
          </a:xfrm>
        </p:spPr>
        <p:txBody>
          <a:bodyPr/>
          <a:lstStyle/>
          <a:p>
            <a:pPr algn="ctr"/>
            <a:r>
              <a:rPr lang="en-US" altLang="en-US" sz="3200" dirty="0">
                <a:solidFill>
                  <a:srgbClr val="337177"/>
                </a:solidFill>
                <a:ea typeface="ＭＳ Ｐゴシック" panose="020B0600070205080204" pitchFamily="34" charset="-128"/>
              </a:rPr>
              <a:t>Shared savings</a:t>
            </a:r>
            <a:endParaRPr lang="en-GB" altLang="en-US" sz="3200" dirty="0">
              <a:solidFill>
                <a:srgbClr val="337177"/>
              </a:solidFill>
              <a:ea typeface="ＭＳ Ｐゴシック" panose="020B0600070205080204" pitchFamily="34" charset="-128"/>
            </a:endParaRPr>
          </a:p>
        </p:txBody>
      </p:sp>
      <p:sp>
        <p:nvSpPr>
          <p:cNvPr id="5" name="Text Placeholder 2">
            <a:extLst>
              <a:ext uri="{FF2B5EF4-FFF2-40B4-BE49-F238E27FC236}">
                <a16:creationId xmlns:a16="http://schemas.microsoft.com/office/drawing/2014/main" id="{60355562-7520-4C04-B9E9-F53A7500590B}"/>
              </a:ext>
            </a:extLst>
          </p:cNvPr>
          <p:cNvSpPr txBox="1">
            <a:spLocks noChangeArrowheads="1"/>
          </p:cNvSpPr>
          <p:nvPr/>
        </p:nvSpPr>
        <p:spPr>
          <a:xfrm>
            <a:off x="2438399" y="1595438"/>
            <a:ext cx="2062161" cy="466725"/>
          </a:xfrm>
          <a:prstGeom prst="rect">
            <a:avLst/>
          </a:prstGeom>
          <a:noFill/>
          <a:ln>
            <a:noFill/>
          </a:ln>
        </p:spPr>
        <p:txBody>
          <a:bodyPr spcFirstLastPara="1" wrap="square" lIns="91425" tIns="91425" rIns="91425" bIns="91425" anchor="t" anchorCtr="0">
            <a:normAutofit fontScale="92500" lnSpcReduction="10000"/>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altLang="en-US" b="1" kern="0" dirty="0">
                <a:solidFill>
                  <a:srgbClr val="003399"/>
                </a:solidFill>
                <a:ea typeface="ＭＳ Ｐゴシック" panose="020B0600070205080204" pitchFamily="34" charset="-128"/>
                <a:cs typeface="Arial" panose="020B0604020202020204" pitchFamily="34" charset="0"/>
              </a:rPr>
              <a:t>Advantages</a:t>
            </a:r>
          </a:p>
        </p:txBody>
      </p:sp>
      <p:sp>
        <p:nvSpPr>
          <p:cNvPr id="6" name="Content Placeholder 3">
            <a:extLst>
              <a:ext uri="{FF2B5EF4-FFF2-40B4-BE49-F238E27FC236}">
                <a16:creationId xmlns:a16="http://schemas.microsoft.com/office/drawing/2014/main" id="{DF0F6068-78B6-4801-9D6A-CCE5FBAABBE2}"/>
              </a:ext>
            </a:extLst>
          </p:cNvPr>
          <p:cNvSpPr txBox="1">
            <a:spLocks/>
          </p:cNvSpPr>
          <p:nvPr/>
        </p:nvSpPr>
        <p:spPr>
          <a:xfrm>
            <a:off x="1066800" y="2209800"/>
            <a:ext cx="5029200" cy="3414713"/>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buFont typeface="Arial" panose="020B0604020202020204" pitchFamily="34" charset="0"/>
              <a:buChar char="•"/>
              <a:defRPr/>
            </a:pPr>
            <a:r>
              <a:rPr lang="en-US" altLang="en-US" kern="0" dirty="0">
                <a:ea typeface="ＭＳ Ｐゴシック" panose="020B0600070205080204" pitchFamily="34" charset="-128"/>
                <a:cs typeface="Arial" panose="020B0604020202020204" pitchFamily="34" charset="0"/>
              </a:rPr>
              <a:t>Investors do not need capital.</a:t>
            </a:r>
          </a:p>
          <a:p>
            <a:pPr marL="342900" indent="-342900">
              <a:buFont typeface="Arial" panose="020B0604020202020204" pitchFamily="34" charset="0"/>
              <a:buChar char="•"/>
              <a:defRPr/>
            </a:pPr>
            <a:r>
              <a:rPr lang="en-US" kern="0" dirty="0"/>
              <a:t>Scope is not limited. </a:t>
            </a:r>
          </a:p>
          <a:p>
            <a:pPr marL="342900" indent="-342900">
              <a:buFont typeface="Arial" panose="020B0604020202020204" pitchFamily="34" charset="0"/>
              <a:buChar char="•"/>
              <a:defRPr/>
            </a:pPr>
            <a:r>
              <a:rPr lang="en-US" kern="0" dirty="0"/>
              <a:t>One party handles everything </a:t>
            </a:r>
            <a:r>
              <a:rPr lang="en-US" altLang="en-US" kern="0" dirty="0">
                <a:ea typeface="ＭＳ Ｐゴシック" panose="020B0600070205080204" pitchFamily="34" charset="-128"/>
                <a:cs typeface="Arial" panose="020B0604020202020204" pitchFamily="34" charset="0"/>
              </a:rPr>
              <a:t>(turnkey contract). </a:t>
            </a:r>
          </a:p>
          <a:p>
            <a:pPr marL="342900" indent="-342900">
              <a:buFont typeface="Arial" panose="020B0604020202020204" pitchFamily="34" charset="0"/>
              <a:buChar char="•"/>
              <a:defRPr/>
            </a:pPr>
            <a:r>
              <a:rPr lang="en-US" altLang="en-US" kern="0" dirty="0">
                <a:ea typeface="ＭＳ Ｐゴシック" panose="020B0600070205080204" pitchFamily="34" charset="-128"/>
                <a:cs typeface="Arial" panose="020B0604020202020204" pitchFamily="34" charset="0"/>
              </a:rPr>
              <a:t>Service provider bears most of the risks.</a:t>
            </a:r>
          </a:p>
        </p:txBody>
      </p:sp>
      <p:sp>
        <p:nvSpPr>
          <p:cNvPr id="7" name="Text Placeholder 4">
            <a:extLst>
              <a:ext uri="{FF2B5EF4-FFF2-40B4-BE49-F238E27FC236}">
                <a16:creationId xmlns:a16="http://schemas.microsoft.com/office/drawing/2014/main" id="{DF0998EF-9EC1-4D56-A531-44571A9BB96C}"/>
              </a:ext>
            </a:extLst>
          </p:cNvPr>
          <p:cNvSpPr txBox="1">
            <a:spLocks noChangeArrowheads="1"/>
          </p:cNvSpPr>
          <p:nvPr/>
        </p:nvSpPr>
        <p:spPr>
          <a:xfrm>
            <a:off x="7843836" y="1595438"/>
            <a:ext cx="2519364" cy="461962"/>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altLang="en-US" b="1" kern="0">
                <a:solidFill>
                  <a:srgbClr val="C00000"/>
                </a:solidFill>
                <a:ea typeface="ＭＳ Ｐゴシック" panose="020B0600070205080204" pitchFamily="34" charset="-128"/>
                <a:cs typeface="Arial" panose="020B0604020202020204" pitchFamily="34" charset="0"/>
              </a:rPr>
              <a:t>Disadvantages</a:t>
            </a:r>
            <a:endParaRPr lang="en-US" altLang="en-US" b="1" kern="0" dirty="0">
              <a:solidFill>
                <a:srgbClr val="C00000"/>
              </a:solidFill>
              <a:ea typeface="ＭＳ Ｐゴシック" panose="020B0600070205080204" pitchFamily="34" charset="-128"/>
              <a:cs typeface="Arial" panose="020B0604020202020204" pitchFamily="34" charset="0"/>
            </a:endParaRPr>
          </a:p>
        </p:txBody>
      </p:sp>
      <p:sp>
        <p:nvSpPr>
          <p:cNvPr id="8" name="Content Placeholder 5">
            <a:extLst>
              <a:ext uri="{FF2B5EF4-FFF2-40B4-BE49-F238E27FC236}">
                <a16:creationId xmlns:a16="http://schemas.microsoft.com/office/drawing/2014/main" id="{1F6C595C-F107-4361-A537-A23F154698EB}"/>
              </a:ext>
            </a:extLst>
          </p:cNvPr>
          <p:cNvSpPr txBox="1">
            <a:spLocks/>
          </p:cNvSpPr>
          <p:nvPr/>
        </p:nvSpPr>
        <p:spPr>
          <a:xfrm>
            <a:off x="6662737" y="2209800"/>
            <a:ext cx="4424361" cy="3643313"/>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buFont typeface="Arial" panose="020B0604020202020204" pitchFamily="34" charset="0"/>
              <a:buChar char="•"/>
              <a:defRPr/>
            </a:pPr>
            <a:r>
              <a:rPr lang="en-US" altLang="en-US" kern="0" dirty="0">
                <a:ea typeface="ＭＳ Ｐゴシック" panose="020B0600070205080204" pitchFamily="34" charset="-128"/>
                <a:cs typeface="Arial" panose="020B0604020202020204" pitchFamily="34" charset="0"/>
              </a:rPr>
              <a:t>The costs are higher compared to both direct contract and guaranteed savings models.</a:t>
            </a:r>
          </a:p>
          <a:p>
            <a:pPr marL="342900" indent="-342900">
              <a:buFont typeface="Arial" panose="020B0604020202020204" pitchFamily="34" charset="0"/>
              <a:buChar char="•"/>
              <a:defRPr/>
            </a:pPr>
            <a:r>
              <a:rPr lang="en-US" altLang="en-US" kern="0" dirty="0">
                <a:ea typeface="ＭＳ Ｐゴシック" panose="020B0600070205080204" pitchFamily="34" charset="-128"/>
                <a:cs typeface="Arial" panose="020B0604020202020204" pitchFamily="34" charset="0"/>
              </a:rPr>
              <a:t>Requires skilled service providers.</a:t>
            </a:r>
          </a:p>
        </p:txBody>
      </p:sp>
    </p:spTree>
    <p:extLst>
      <p:ext uri="{BB962C8B-B14F-4D97-AF65-F5344CB8AC3E}">
        <p14:creationId xmlns:p14="http://schemas.microsoft.com/office/powerpoint/2010/main" val="196507532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wipe(left)">
                                      <p:cBhvr>
                                        <p:cTn id="16" dur="500"/>
                                        <p:tgtEl>
                                          <p:spTgt spid="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wipe(left)">
                                      <p:cBhvr>
                                        <p:cTn id="21" dur="500"/>
                                        <p:tgtEl>
                                          <p:spTgt spid="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par>
                                <p:cTn id="27" presetID="22" presetClass="entr" presetSubtype="8" fill="hold"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wipe(left)">
                                      <p:cBhvr>
                                        <p:cTn id="29"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DC46B-53F2-4FAE-A977-DD5D6CA46B41}"/>
              </a:ext>
            </a:extLst>
          </p:cNvPr>
          <p:cNvSpPr>
            <a:spLocks noGrp="1"/>
          </p:cNvSpPr>
          <p:nvPr>
            <p:ph type="title"/>
          </p:nvPr>
        </p:nvSpPr>
        <p:spPr>
          <a:xfrm>
            <a:off x="838200" y="450033"/>
            <a:ext cx="10515600" cy="777875"/>
          </a:xfrm>
        </p:spPr>
        <p:txBody>
          <a:bodyPr/>
          <a:lstStyle/>
          <a:p>
            <a:pPr algn="ctr"/>
            <a:r>
              <a:rPr lang="en-GB" sz="3200" dirty="0" err="1">
                <a:solidFill>
                  <a:srgbClr val="337177"/>
                </a:solidFill>
                <a:ea typeface="ＭＳ Ｐゴシック" panose="020B0600070205080204" pitchFamily="34" charset="-128"/>
              </a:rPr>
              <a:t>Quizz</a:t>
            </a:r>
            <a:endParaRPr lang="en-US" sz="3200" dirty="0">
              <a:solidFill>
                <a:srgbClr val="337177"/>
              </a:solidFill>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E20612E-EE5E-45D2-9727-A9B6D68B6DA3}"/>
              </a:ext>
            </a:extLst>
          </p:cNvPr>
          <p:cNvSpPr>
            <a:spLocks noGrp="1"/>
          </p:cNvSpPr>
          <p:nvPr>
            <p:ph idx="1"/>
          </p:nvPr>
        </p:nvSpPr>
        <p:spPr>
          <a:xfrm>
            <a:off x="838200" y="1325217"/>
            <a:ext cx="10515600" cy="4585253"/>
          </a:xfrm>
        </p:spPr>
        <p:txBody>
          <a:bodyPr>
            <a:noAutofit/>
          </a:bodyPr>
          <a:lstStyle/>
          <a:p>
            <a:pPr marL="342900" indent="-342900" algn="just">
              <a:lnSpc>
                <a:spcPct val="120000"/>
              </a:lnSpc>
              <a:spcBef>
                <a:spcPts val="600"/>
              </a:spcBef>
              <a:buFont typeface="Arial" panose="020B0604020202020204" pitchFamily="34" charset="0"/>
              <a:buAutoNum type="arabicPeriod"/>
            </a:pPr>
            <a:r>
              <a:rPr lang="en-US" sz="1600" dirty="0">
                <a:solidFill>
                  <a:srgbClr val="000000"/>
                </a:solidFill>
                <a:ea typeface="ＭＳ Ｐゴシック" panose="020B0600070205080204" pitchFamily="34" charset="-128"/>
              </a:rPr>
              <a:t>What financial methods can businesses use to implement projects?</a:t>
            </a:r>
          </a:p>
          <a:p>
            <a:pPr marL="0" indent="0" algn="just">
              <a:lnSpc>
                <a:spcPct val="120000"/>
              </a:lnSpc>
              <a:spcBef>
                <a:spcPts val="600"/>
              </a:spcBef>
              <a:buNone/>
            </a:pPr>
            <a:r>
              <a:rPr lang="en-US" sz="1600" dirty="0">
                <a:solidFill>
                  <a:srgbClr val="000000"/>
                </a:solidFill>
                <a:ea typeface="ＭＳ Ｐゴシック" panose="020B0600070205080204" pitchFamily="34" charset="-128"/>
              </a:rPr>
              <a:t>	A) </a:t>
            </a:r>
            <a:r>
              <a:rPr lang="en-US" altLang="en-US" sz="1600" dirty="0">
                <a:solidFill>
                  <a:srgbClr val="000000"/>
                </a:solidFill>
                <a:ea typeface="ＭＳ Ｐゴシック" panose="020B0600070205080204" pitchFamily="34" charset="-128"/>
              </a:rPr>
              <a:t>Using equity</a:t>
            </a:r>
            <a:r>
              <a:rPr lang="en-US" sz="1600" dirty="0">
                <a:solidFill>
                  <a:srgbClr val="000000"/>
                </a:solidFill>
                <a:ea typeface="ＭＳ Ｐゴシック" panose="020B0600070205080204" pitchFamily="34" charset="-128"/>
              </a:rPr>
              <a:t>           	B) </a:t>
            </a:r>
            <a:r>
              <a:rPr lang="en-US" altLang="en-US" sz="1600" dirty="0">
                <a:solidFill>
                  <a:srgbClr val="000000"/>
                </a:solidFill>
                <a:ea typeface="ＭＳ Ｐゴシック" panose="020B0600070205080204" pitchFamily="34" charset="-128"/>
              </a:rPr>
              <a:t>Using the loan                         </a:t>
            </a:r>
            <a:r>
              <a:rPr lang="en-US" sz="1600" dirty="0">
                <a:solidFill>
                  <a:srgbClr val="000000"/>
                </a:solidFill>
                <a:ea typeface="ＭＳ Ｐゴシック" panose="020B0600070205080204" pitchFamily="34" charset="-128"/>
              </a:rPr>
              <a:t>C) </a:t>
            </a:r>
            <a:r>
              <a:rPr lang="en-US" altLang="en-US" sz="1600" dirty="0">
                <a:solidFill>
                  <a:srgbClr val="000000"/>
                </a:solidFill>
                <a:ea typeface="ＭＳ Ｐゴシック" panose="020B0600070205080204" pitchFamily="34" charset="-128"/>
              </a:rPr>
              <a:t>Using the finance lease 	</a:t>
            </a:r>
          </a:p>
          <a:p>
            <a:pPr marL="0" indent="0" algn="just">
              <a:lnSpc>
                <a:spcPct val="120000"/>
              </a:lnSpc>
              <a:spcBef>
                <a:spcPts val="600"/>
              </a:spcBef>
              <a:buNone/>
            </a:pPr>
            <a:r>
              <a:rPr lang="en-US" sz="1600" b="1" dirty="0">
                <a:solidFill>
                  <a:srgbClr val="000000"/>
                </a:solidFill>
                <a:ea typeface="ＭＳ Ｐゴシック" panose="020B0600070205080204" pitchFamily="34" charset="-128"/>
              </a:rPr>
              <a:t>	D) </a:t>
            </a:r>
            <a:r>
              <a:rPr lang="en-US" altLang="en-US" sz="1600" b="1" dirty="0">
                <a:solidFill>
                  <a:srgbClr val="000000"/>
                </a:solidFill>
                <a:ea typeface="ＭＳ Ｐゴシック" panose="020B0600070205080204" pitchFamily="34" charset="-128"/>
              </a:rPr>
              <a:t>Using equity, Using the loan, Using the finance lease, Using contracts effectively </a:t>
            </a:r>
            <a:endParaRPr lang="en-US" sz="1600" b="1" dirty="0">
              <a:solidFill>
                <a:srgbClr val="000000"/>
              </a:solidFill>
              <a:ea typeface="ＭＳ Ｐゴシック" panose="020B0600070205080204" pitchFamily="34" charset="-128"/>
            </a:endParaRPr>
          </a:p>
          <a:p>
            <a:pPr marL="0" indent="0" algn="just">
              <a:lnSpc>
                <a:spcPct val="120000"/>
              </a:lnSpc>
              <a:buNone/>
            </a:pPr>
            <a:r>
              <a:rPr lang="en-US" sz="1600" dirty="0">
                <a:solidFill>
                  <a:srgbClr val="000000"/>
                </a:solidFill>
                <a:ea typeface="ＭＳ Ｐゴシック" panose="020B0600070205080204" pitchFamily="34" charset="-128"/>
              </a:rPr>
              <a:t>2. Advantage of using equity?</a:t>
            </a:r>
          </a:p>
          <a:p>
            <a:pPr marL="0" indent="0" algn="just">
              <a:lnSpc>
                <a:spcPct val="120000"/>
              </a:lnSpc>
              <a:buNone/>
            </a:pPr>
            <a:r>
              <a:rPr lang="en-US" sz="1600" dirty="0">
                <a:solidFill>
                  <a:srgbClr val="000000"/>
                </a:solidFill>
                <a:ea typeface="ＭＳ Ｐゴシック" panose="020B0600070205080204" pitchFamily="34" charset="-128"/>
              </a:rPr>
              <a:t>	A) </a:t>
            </a:r>
            <a:r>
              <a:rPr lang="en-US" altLang="en-US" sz="1600" dirty="0">
                <a:solidFill>
                  <a:srgbClr val="000000"/>
                </a:solidFill>
                <a:ea typeface="ＭＳ Ｐゴシック" panose="020B0600070205080204" pitchFamily="34" charset="-128"/>
              </a:rPr>
              <a:t>Necessity of supervision, monitoring and independent verification</a:t>
            </a:r>
          </a:p>
          <a:p>
            <a:pPr marL="0" indent="0" algn="just">
              <a:lnSpc>
                <a:spcPct val="120000"/>
              </a:lnSpc>
              <a:buNone/>
            </a:pPr>
            <a:r>
              <a:rPr lang="en-US" sz="1600" dirty="0">
                <a:solidFill>
                  <a:srgbClr val="000000"/>
                </a:solidFill>
                <a:ea typeface="ＭＳ Ｐゴシック" panose="020B0600070205080204" pitchFamily="34" charset="-128"/>
              </a:rPr>
              <a:t>	</a:t>
            </a:r>
            <a:r>
              <a:rPr lang="en-US" sz="1600" b="1" dirty="0">
                <a:solidFill>
                  <a:srgbClr val="000000"/>
                </a:solidFill>
                <a:ea typeface="ＭＳ Ｐゴシック" panose="020B0600070205080204" pitchFamily="34" charset="-128"/>
              </a:rPr>
              <a:t>B) </a:t>
            </a:r>
            <a:r>
              <a:rPr lang="en-US" altLang="en-US" sz="1600" b="1" dirty="0">
                <a:solidFill>
                  <a:srgbClr val="000000"/>
                </a:solidFill>
                <a:ea typeface="ＭＳ Ｐゴシック" panose="020B0600070205080204" pitchFamily="34" charset="-128"/>
              </a:rPr>
              <a:t>Low cost.</a:t>
            </a:r>
          </a:p>
          <a:p>
            <a:pPr marL="0" indent="0" algn="just">
              <a:lnSpc>
                <a:spcPct val="120000"/>
              </a:lnSpc>
              <a:buNone/>
            </a:pPr>
            <a:r>
              <a:rPr lang="en-US" sz="1600" dirty="0">
                <a:solidFill>
                  <a:srgbClr val="000000"/>
                </a:solidFill>
                <a:ea typeface="ＭＳ Ｐゴシック" panose="020B0600070205080204" pitchFamily="34" charset="-128"/>
              </a:rPr>
              <a:t>	C) </a:t>
            </a:r>
            <a:r>
              <a:rPr lang="en-US" altLang="en-US" sz="1600" dirty="0">
                <a:solidFill>
                  <a:srgbClr val="000000"/>
                </a:solidFill>
                <a:ea typeface="ＭＳ Ｐゴシック" panose="020B0600070205080204" pitchFamily="34" charset="-128"/>
                <a:cs typeface="Arial" panose="020B0604020202020204" pitchFamily="34" charset="0"/>
              </a:rPr>
              <a:t>Necessity of trusted relationships and equipment suppliers</a:t>
            </a:r>
            <a:endParaRPr lang="en-US" altLang="en-US" sz="1600" dirty="0">
              <a:solidFill>
                <a:srgbClr val="000000"/>
              </a:solidFill>
              <a:ea typeface="ＭＳ Ｐゴシック" panose="020B0600070205080204" pitchFamily="34" charset="-128"/>
            </a:endParaRPr>
          </a:p>
          <a:p>
            <a:pPr marL="0" indent="0" algn="just">
              <a:lnSpc>
                <a:spcPct val="120000"/>
              </a:lnSpc>
              <a:buNone/>
            </a:pPr>
            <a:r>
              <a:rPr lang="en-US" sz="1600" dirty="0">
                <a:solidFill>
                  <a:srgbClr val="000000"/>
                </a:solidFill>
                <a:ea typeface="ＭＳ Ｐゴシック" panose="020B0600070205080204" pitchFamily="34" charset="-128"/>
              </a:rPr>
              <a:t>	D) </a:t>
            </a:r>
            <a:r>
              <a:rPr lang="en-US" altLang="en-US" sz="1600" dirty="0">
                <a:solidFill>
                  <a:srgbClr val="000000"/>
                </a:solidFill>
                <a:ea typeface="ＭＳ Ｐゴシック" panose="020B0600070205080204" pitchFamily="34" charset="-128"/>
              </a:rPr>
              <a:t>Scope limited.</a:t>
            </a:r>
            <a:endParaRPr lang="en-US" sz="1600" dirty="0">
              <a:solidFill>
                <a:srgbClr val="000000"/>
              </a:solidFill>
              <a:ea typeface="ＭＳ Ｐゴシック" panose="020B0600070205080204" pitchFamily="34" charset="-128"/>
            </a:endParaRPr>
          </a:p>
          <a:p>
            <a:pPr marL="0" indent="0" algn="just">
              <a:lnSpc>
                <a:spcPct val="120000"/>
              </a:lnSpc>
              <a:buNone/>
            </a:pPr>
            <a:r>
              <a:rPr lang="en-US" sz="1600" dirty="0">
                <a:solidFill>
                  <a:srgbClr val="000000"/>
                </a:solidFill>
                <a:ea typeface="ＭＳ Ｐゴシック" panose="020B0600070205080204" pitchFamily="34" charset="-128"/>
              </a:rPr>
              <a:t>3. With ESCOs offers, which choice do facility managers usually prefer?</a:t>
            </a:r>
          </a:p>
          <a:p>
            <a:pPr marL="342900" indent="-342900" algn="just">
              <a:lnSpc>
                <a:spcPct val="120000"/>
              </a:lnSpc>
              <a:buAutoNum type="alphaUcParenR"/>
            </a:pPr>
            <a:r>
              <a:rPr lang="en-US" altLang="en-US" sz="1600" b="1" dirty="0">
                <a:solidFill>
                  <a:srgbClr val="000000"/>
                </a:solidFill>
                <a:ea typeface="ＭＳ Ｐゴシック" panose="020B0600070205080204" pitchFamily="34" charset="-128"/>
              </a:rPr>
              <a:t>Guaranteed savings;</a:t>
            </a:r>
            <a:r>
              <a:rPr lang="en-US" altLang="en-US" sz="1600" dirty="0">
                <a:solidFill>
                  <a:srgbClr val="000000"/>
                </a:solidFill>
                <a:ea typeface="ＭＳ Ｐゴシック" panose="020B0600070205080204" pitchFamily="34" charset="-128"/>
              </a:rPr>
              <a:t>	</a:t>
            </a:r>
            <a:r>
              <a:rPr lang="en-US" sz="1600" dirty="0">
                <a:solidFill>
                  <a:srgbClr val="000000"/>
                </a:solidFill>
                <a:ea typeface="ＭＳ Ｐゴシック" panose="020B0600070205080204" pitchFamily="34" charset="-128"/>
              </a:rPr>
              <a:t>B) Shared savings</a:t>
            </a:r>
            <a:r>
              <a:rPr lang="en-US" altLang="en-US" sz="1600" dirty="0">
                <a:solidFill>
                  <a:srgbClr val="000000"/>
                </a:solidFill>
                <a:ea typeface="ＭＳ Ｐゴシック" panose="020B0600070205080204" pitchFamily="34" charset="-128"/>
              </a:rPr>
              <a:t>;     </a:t>
            </a:r>
            <a:r>
              <a:rPr lang="en-US" sz="1600" dirty="0">
                <a:solidFill>
                  <a:srgbClr val="000000"/>
                </a:solidFill>
                <a:ea typeface="ＭＳ Ｐゴシック" panose="020B0600070205080204" pitchFamily="34" charset="-128"/>
              </a:rPr>
              <a:t>C) A combination of the above options</a:t>
            </a:r>
          </a:p>
          <a:p>
            <a:pPr marL="0" indent="0" algn="just">
              <a:lnSpc>
                <a:spcPct val="120000"/>
              </a:lnSpc>
              <a:buNone/>
            </a:pPr>
            <a:r>
              <a:rPr lang="en-US" sz="1600" dirty="0">
                <a:solidFill>
                  <a:srgbClr val="000000"/>
                </a:solidFill>
                <a:ea typeface="ＭＳ Ｐゴシック" panose="020B0600070205080204" pitchFamily="34" charset="-128"/>
              </a:rPr>
              <a:t>4. Disadvantage of “guaranteed savings” option? </a:t>
            </a:r>
          </a:p>
          <a:p>
            <a:pPr marL="0" indent="0" algn="just">
              <a:lnSpc>
                <a:spcPct val="120000"/>
              </a:lnSpc>
              <a:buNone/>
            </a:pPr>
            <a:r>
              <a:rPr lang="en-US" sz="1600" b="1" dirty="0">
                <a:solidFill>
                  <a:srgbClr val="000000"/>
                </a:solidFill>
                <a:ea typeface="ＭＳ Ｐゴシック" panose="020B0600070205080204" pitchFamily="34" charset="-128"/>
              </a:rPr>
              <a:t>A) </a:t>
            </a:r>
            <a:r>
              <a:rPr lang="en-US" altLang="en-US" sz="1600" b="1" dirty="0">
                <a:solidFill>
                  <a:srgbClr val="000000"/>
                </a:solidFill>
                <a:ea typeface="ＭＳ Ｐゴシック" panose="020B0600070205080204" pitchFamily="34" charset="-128"/>
              </a:rPr>
              <a:t>Requires skilled service providers.</a:t>
            </a:r>
          </a:p>
          <a:p>
            <a:pPr marL="0" indent="0" algn="just">
              <a:lnSpc>
                <a:spcPct val="120000"/>
              </a:lnSpc>
              <a:buNone/>
            </a:pPr>
            <a:r>
              <a:rPr lang="en-US" sz="1600" dirty="0">
                <a:solidFill>
                  <a:srgbClr val="000000"/>
                </a:solidFill>
                <a:ea typeface="ＭＳ Ｐゴシック" panose="020B0600070205080204" pitchFamily="34" charset="-128"/>
              </a:rPr>
              <a:t>B) Saving amount is guaranteed. </a:t>
            </a:r>
          </a:p>
          <a:p>
            <a:pPr marL="0" indent="0" algn="just">
              <a:lnSpc>
                <a:spcPct val="120000"/>
              </a:lnSpc>
              <a:buNone/>
            </a:pPr>
            <a:r>
              <a:rPr lang="en-US" sz="1600" dirty="0">
                <a:solidFill>
                  <a:srgbClr val="000000"/>
                </a:solidFill>
                <a:ea typeface="ＭＳ Ｐゴシック" panose="020B0600070205080204" pitchFamily="34" charset="-128"/>
              </a:rPr>
              <a:t>C) Service provider bears most of the risks.</a:t>
            </a:r>
          </a:p>
          <a:p>
            <a:pPr marL="0" indent="0" algn="just">
              <a:lnSpc>
                <a:spcPct val="120000"/>
              </a:lnSpc>
              <a:buNone/>
            </a:pPr>
            <a:r>
              <a:rPr lang="en-US" sz="1600" dirty="0">
                <a:solidFill>
                  <a:srgbClr val="000000"/>
                </a:solidFill>
                <a:ea typeface="ＭＳ Ｐゴシック" panose="020B0600070205080204" pitchFamily="34" charset="-128"/>
              </a:rPr>
              <a:t>D) </a:t>
            </a:r>
            <a:r>
              <a:rPr lang="en-US" sz="1600" dirty="0">
                <a:solidFill>
                  <a:srgbClr val="000000"/>
                </a:solidFill>
              </a:rPr>
              <a:t>Easy to secure external financing.</a:t>
            </a:r>
          </a:p>
          <a:p>
            <a:pPr marL="0" indent="0" algn="just">
              <a:lnSpc>
                <a:spcPct val="120000"/>
              </a:lnSpc>
              <a:buNone/>
            </a:pPr>
            <a:endParaRPr lang="en-US" sz="1600" dirty="0">
              <a:solidFill>
                <a:srgbClr val="000000"/>
              </a:solidFill>
              <a:ea typeface="ＭＳ Ｐゴシック" panose="020B0600070205080204" pitchFamily="34" charset="-128"/>
            </a:endParaRPr>
          </a:p>
        </p:txBody>
      </p:sp>
    </p:spTree>
    <p:extLst>
      <p:ext uri="{BB962C8B-B14F-4D97-AF65-F5344CB8AC3E}">
        <p14:creationId xmlns:p14="http://schemas.microsoft.com/office/powerpoint/2010/main" val="1685052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3">
            <a:extLst>
              <a:ext uri="{FF2B5EF4-FFF2-40B4-BE49-F238E27FC236}">
                <a16:creationId xmlns:a16="http://schemas.microsoft.com/office/drawing/2014/main" id="{DBCF0E41-7E9B-A42B-E2B0-ECDE6E484AF7}"/>
              </a:ext>
            </a:extLst>
          </p:cNvPr>
          <p:cNvSpPr>
            <a:spLocks noGrp="1" noChangeArrowheads="1"/>
          </p:cNvSpPr>
          <p:nvPr>
            <p:ph idx="1"/>
          </p:nvPr>
        </p:nvSpPr>
        <p:spPr>
          <a:xfrm>
            <a:off x="696686" y="1371599"/>
            <a:ext cx="10798628" cy="5344886"/>
          </a:xfrm>
        </p:spPr>
        <p:txBody>
          <a:bodyPr>
            <a:normAutofit/>
          </a:bodyPr>
          <a:lstStyle/>
          <a:p>
            <a:pPr algn="just">
              <a:lnSpc>
                <a:spcPct val="150000"/>
              </a:lnSpc>
            </a:pPr>
            <a:r>
              <a:rPr lang="en-US" altLang="en-US" sz="1800" dirty="0">
                <a:solidFill>
                  <a:srgbClr val="000000"/>
                </a:solidFill>
                <a:ea typeface="ＭＳ Ｐゴシック" panose="020B0600070205080204" pitchFamily="34" charset="-128"/>
              </a:rPr>
              <a:t>Assume </a:t>
            </a:r>
            <a:r>
              <a:rPr lang="en-US" altLang="en-US" sz="1800" dirty="0" err="1">
                <a:solidFill>
                  <a:srgbClr val="000000"/>
                </a:solidFill>
                <a:ea typeface="ＭＳ Ｐゴシック" panose="020B0600070205080204" pitchFamily="34" charset="-128"/>
              </a:rPr>
              <a:t>PizzaCo</a:t>
            </a:r>
            <a:r>
              <a:rPr lang="en-US" altLang="en-US" sz="1800" dirty="0">
                <a:solidFill>
                  <a:srgbClr val="000000"/>
                </a:solidFill>
                <a:ea typeface="ＭＳ Ｐゴシック" panose="020B0600070205080204" pitchFamily="34" charset="-128"/>
              </a:rPr>
              <a:t> (the facility owner) needs a chilled water system for a specific production purpose. The installation cost of a new system is $2.5 million. The equipment's lifespan is 15 years, but it's only needed for 5 years, after which the cooling system is expected to be sold at an estimated market value of $1,200,000 (book value at year 5 = $669,500). The water-cooled system will save </a:t>
            </a:r>
            <a:r>
              <a:rPr lang="en-US" altLang="en-US" sz="1800" dirty="0" err="1">
                <a:solidFill>
                  <a:srgbClr val="000000"/>
                </a:solidFill>
                <a:ea typeface="ＭＳ Ｐゴシック" panose="020B0600070205080204" pitchFamily="34" charset="-128"/>
              </a:rPr>
              <a:t>PizzaCo</a:t>
            </a:r>
            <a:r>
              <a:rPr lang="en-US" altLang="en-US" sz="1800" dirty="0">
                <a:solidFill>
                  <a:srgbClr val="000000"/>
                </a:solidFill>
                <a:ea typeface="ＭＳ Ｐゴシック" panose="020B0600070205080204" pitchFamily="34" charset="-128"/>
              </a:rPr>
              <a:t> $1 million annually in energy costs. </a:t>
            </a:r>
            <a:r>
              <a:rPr lang="en-US" altLang="en-US" sz="1800" dirty="0" err="1">
                <a:solidFill>
                  <a:srgbClr val="000000"/>
                </a:solidFill>
                <a:ea typeface="ＭＳ Ｐゴシック" panose="020B0600070205080204" pitchFamily="34" charset="-128"/>
              </a:rPr>
              <a:t>PizzaCo's</a:t>
            </a:r>
            <a:r>
              <a:rPr lang="en-US" altLang="en-US" sz="1800" dirty="0">
                <a:solidFill>
                  <a:srgbClr val="000000"/>
                </a:solidFill>
                <a:ea typeface="ＭＳ Ｐゴシック" panose="020B0600070205080204" pitchFamily="34" charset="-128"/>
              </a:rPr>
              <a:t> tax rate is 34%. Annual equipment maintenance and insurance costs are $50,000. </a:t>
            </a:r>
            <a:r>
              <a:rPr lang="en-US" altLang="en-US" sz="1800" dirty="0" err="1">
                <a:solidFill>
                  <a:srgbClr val="000000"/>
                </a:solidFill>
                <a:ea typeface="ＭＳ Ｐゴシック" panose="020B0600070205080204" pitchFamily="34" charset="-128"/>
              </a:rPr>
              <a:t>PizzaCo's</a:t>
            </a:r>
            <a:r>
              <a:rPr lang="en-US" altLang="en-US" sz="1800" dirty="0">
                <a:solidFill>
                  <a:srgbClr val="000000"/>
                </a:solidFill>
                <a:ea typeface="ＭＳ Ｐゴシック" panose="020B0600070205080204" pitchFamily="34" charset="-128"/>
              </a:rPr>
              <a:t> MARR (Minimum Acceptable Rate of Return) is 18%. At the end of year 5, if </a:t>
            </a:r>
            <a:r>
              <a:rPr lang="en-US" altLang="en-US" sz="1800" dirty="0" err="1">
                <a:solidFill>
                  <a:srgbClr val="000000"/>
                </a:solidFill>
                <a:ea typeface="ＭＳ Ｐゴシック" panose="020B0600070205080204" pitchFamily="34" charset="-128"/>
              </a:rPr>
              <a:t>PizzaCo</a:t>
            </a:r>
            <a:r>
              <a:rPr lang="en-US" altLang="en-US" sz="1800" dirty="0">
                <a:solidFill>
                  <a:srgbClr val="000000"/>
                </a:solidFill>
                <a:ea typeface="ＭＳ Ｐゴシック" panose="020B0600070205080204" pitchFamily="34" charset="-128"/>
              </a:rPr>
              <a:t> plans to sell the equipment above its book value, it will realize additional income known as "capital gain" (equal to market value minus book value) and will be taxed accordingly. If </a:t>
            </a:r>
            <a:r>
              <a:rPr lang="en-US" altLang="en-US" sz="1800" dirty="0" err="1">
                <a:solidFill>
                  <a:srgbClr val="000000"/>
                </a:solidFill>
                <a:ea typeface="ＭＳ Ｐゴシック" panose="020B0600070205080204" pitchFamily="34" charset="-128"/>
              </a:rPr>
              <a:t>PizzaCo</a:t>
            </a:r>
            <a:r>
              <a:rPr lang="en-US" altLang="en-US" sz="1800" dirty="0">
                <a:solidFill>
                  <a:srgbClr val="000000"/>
                </a:solidFill>
                <a:ea typeface="ＭＳ Ｐゴシック" panose="020B0600070205080204" pitchFamily="34" charset="-128"/>
              </a:rPr>
              <a:t> sells the equipment below book value, it will incur a "capital loss".</a:t>
            </a:r>
            <a:r>
              <a:rPr lang="en-GB" altLang="en-US" sz="1800" dirty="0">
                <a:solidFill>
                  <a:srgbClr val="000000"/>
                </a:solidFill>
                <a:ea typeface="ＭＳ Ｐゴシック" panose="020B0600070205080204" pitchFamily="34" charset="-128"/>
              </a:rPr>
              <a:t> </a:t>
            </a:r>
          </a:p>
          <a:p>
            <a:pPr>
              <a:lnSpc>
                <a:spcPct val="150000"/>
              </a:lnSpc>
            </a:pPr>
            <a:r>
              <a:rPr lang="en-US" altLang="en-US" sz="1800" dirty="0" err="1">
                <a:solidFill>
                  <a:srgbClr val="000000"/>
                </a:solidFill>
                <a:ea typeface="ＭＳ Ｐゴシック" panose="020B0600070205080204" pitchFamily="34" charset="-128"/>
              </a:rPr>
              <a:t>PizzaCo</a:t>
            </a:r>
            <a:r>
              <a:rPr lang="en-US" altLang="en-US" sz="1800" dirty="0">
                <a:solidFill>
                  <a:srgbClr val="000000"/>
                </a:solidFill>
                <a:ea typeface="ＭＳ Ｐゴシック" panose="020B0600070205080204" pitchFamily="34" charset="-128"/>
              </a:rPr>
              <a:t> needs to determine the most effective investment approach.</a:t>
            </a:r>
            <a:endParaRPr lang="en-GB" altLang="en-US" sz="1800" dirty="0">
              <a:solidFill>
                <a:srgbClr val="000000"/>
              </a:solidFill>
              <a:ea typeface="ＭＳ Ｐゴシック" panose="020B0600070205080204" pitchFamily="34" charset="-128"/>
            </a:endParaRPr>
          </a:p>
        </p:txBody>
      </p:sp>
      <p:sp>
        <p:nvSpPr>
          <p:cNvPr id="3" name="Rectangle 2">
            <a:extLst>
              <a:ext uri="{FF2B5EF4-FFF2-40B4-BE49-F238E27FC236}">
                <a16:creationId xmlns:a16="http://schemas.microsoft.com/office/drawing/2014/main" id="{18953938-90DE-EC1A-C9FB-BA16485E3385}"/>
              </a:ext>
            </a:extLst>
          </p:cNvPr>
          <p:cNvSpPr>
            <a:spLocks noGrp="1" noChangeArrowheads="1"/>
          </p:cNvSpPr>
          <p:nvPr>
            <p:ph type="title"/>
          </p:nvPr>
        </p:nvSpPr>
        <p:spPr>
          <a:xfrm>
            <a:off x="838200" y="555171"/>
            <a:ext cx="10515600" cy="531507"/>
          </a:xfrm>
        </p:spPr>
        <p:txBody>
          <a:bodyPr/>
          <a:lstStyle/>
          <a:p>
            <a:pPr algn="ctr"/>
            <a:r>
              <a:rPr lang="en-US" altLang="en-US" sz="3200" dirty="0">
                <a:solidFill>
                  <a:srgbClr val="337177"/>
                </a:solidFill>
                <a:ea typeface="ＭＳ Ｐゴシック" panose="020B0600070205080204" pitchFamily="34" charset="-128"/>
              </a:rPr>
              <a:t>APPLICATION EXAMPLE </a:t>
            </a:r>
            <a:endParaRPr lang="en-GB" altLang="en-US" sz="3200" dirty="0">
              <a:solidFill>
                <a:srgbClr val="337177"/>
              </a:solidFill>
              <a:ea typeface="ＭＳ Ｐゴシック" panose="020B0600070205080204"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Rectangle 3">
            <a:extLst>
              <a:ext uri="{FF2B5EF4-FFF2-40B4-BE49-F238E27FC236}">
                <a16:creationId xmlns:a16="http://schemas.microsoft.com/office/drawing/2014/main" id="{F27E6BB6-1F5C-10BE-FE90-24E19FA8BD50}"/>
              </a:ext>
            </a:extLst>
          </p:cNvPr>
          <p:cNvSpPr>
            <a:spLocks noChangeArrowheads="1"/>
          </p:cNvSpPr>
          <p:nvPr/>
        </p:nvSpPr>
        <p:spPr bwMode="auto">
          <a:xfrm>
            <a:off x="745435" y="1202915"/>
            <a:ext cx="741790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1600" dirty="0">
                <a:solidFill>
                  <a:schemeClr val="tx1"/>
                </a:solidFill>
                <a:latin typeface="Arial" panose="020B0604020202020204" pitchFamily="34" charset="0"/>
                <a:ea typeface="ＭＳ Ｐゴシック" panose="020B0600070205080204" pitchFamily="34" charset="-128"/>
              </a:rPr>
              <a:t>EOY = End of year</a:t>
            </a:r>
            <a:endParaRPr lang="en-GB" altLang="en-US" sz="16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600" dirty="0">
                <a:solidFill>
                  <a:schemeClr val="tx1"/>
                </a:solidFill>
                <a:latin typeface="Arial" panose="020B0604020202020204" pitchFamily="34" charset="0"/>
                <a:ea typeface="ＭＳ Ｐゴシック" panose="020B0600070205080204" pitchFamily="34" charset="-128"/>
              </a:rPr>
              <a:t>Saving  =  Pre-tax cash flow</a:t>
            </a:r>
            <a:endParaRPr lang="en-GB" altLang="en-US" sz="16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None/>
            </a:pPr>
            <a:r>
              <a:rPr lang="en-US" altLang="en-US" sz="1600" dirty="0" err="1">
                <a:solidFill>
                  <a:schemeClr val="tx1"/>
                </a:solidFill>
                <a:latin typeface="Arial" panose="020B0604020202020204" pitchFamily="34" charset="0"/>
                <a:ea typeface="ＭＳ Ｐゴシック" panose="020B0600070205080204" pitchFamily="34" charset="-128"/>
              </a:rPr>
              <a:t>Depr</a:t>
            </a:r>
            <a:r>
              <a:rPr lang="en-US" altLang="en-US" sz="1600" dirty="0">
                <a:solidFill>
                  <a:schemeClr val="tx1"/>
                </a:solidFill>
                <a:latin typeface="Arial" panose="020B0604020202020204" pitchFamily="34" charset="0"/>
                <a:ea typeface="ＭＳ Ｐゴシック" panose="020B0600070205080204" pitchFamily="34" charset="-128"/>
              </a:rPr>
              <a:t>. = depreciation</a:t>
            </a:r>
            <a:endParaRPr lang="en-GB" altLang="en-US" sz="16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None/>
            </a:pPr>
            <a:r>
              <a:rPr lang="en-US" altLang="en-US" sz="1600" dirty="0">
                <a:solidFill>
                  <a:schemeClr val="tx1"/>
                </a:solidFill>
                <a:latin typeface="Arial" panose="020B0604020202020204" pitchFamily="34" charset="0"/>
                <a:ea typeface="ＭＳ Ｐゴシック" panose="020B0600070205080204" pitchFamily="34" charset="-128"/>
              </a:rPr>
              <a:t>Taxable income  =  Saving – </a:t>
            </a:r>
            <a:r>
              <a:rPr lang="en-US" altLang="en-US" sz="1600" dirty="0" err="1">
                <a:solidFill>
                  <a:schemeClr val="tx1"/>
                </a:solidFill>
                <a:latin typeface="Arial" panose="020B0604020202020204" pitchFamily="34" charset="0"/>
                <a:ea typeface="ＭＳ Ｐゴシック" panose="020B0600070205080204" pitchFamily="34" charset="-128"/>
              </a:rPr>
              <a:t>Depr</a:t>
            </a:r>
            <a:r>
              <a:rPr lang="en-US" altLang="en-US" sz="1600" dirty="0">
                <a:solidFill>
                  <a:schemeClr val="tx1"/>
                </a:solidFill>
                <a:latin typeface="Arial" panose="020B0604020202020204" pitchFamily="34" charset="0"/>
                <a:ea typeface="ＭＳ Ｐゴシック" panose="020B0600070205080204" pitchFamily="34" charset="-128"/>
              </a:rPr>
              <a:t>. – pay interest</a:t>
            </a:r>
            <a:endParaRPr lang="en-GB" altLang="en-US" sz="16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600" dirty="0">
                <a:solidFill>
                  <a:schemeClr val="tx1"/>
                </a:solidFill>
                <a:latin typeface="Arial" panose="020B0604020202020204" pitchFamily="34" charset="0"/>
                <a:ea typeface="ＭＳ Ｐゴシック" panose="020B0600070205080204" pitchFamily="34" charset="-128"/>
              </a:rPr>
              <a:t>Tax  =  (Taxable income)*(tax rate)</a:t>
            </a:r>
            <a:endParaRPr lang="en-GB" altLang="en-US" sz="16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r>
              <a:rPr lang="en-US" altLang="en-US" sz="1600" dirty="0">
                <a:solidFill>
                  <a:schemeClr val="tx1"/>
                </a:solidFill>
                <a:latin typeface="Arial" panose="020B0604020202020204" pitchFamily="34" charset="0"/>
                <a:ea typeface="ＭＳ Ｐゴシック" panose="020B0600070205080204" pitchFamily="34" charset="-128"/>
              </a:rPr>
              <a:t>ATCF  =  After-tax cash flow = Saving – Total cost – Tax</a:t>
            </a:r>
          </a:p>
        </p:txBody>
      </p:sp>
      <p:sp>
        <p:nvSpPr>
          <p:cNvPr id="164868" name="Rectangle 4">
            <a:extLst>
              <a:ext uri="{FF2B5EF4-FFF2-40B4-BE49-F238E27FC236}">
                <a16:creationId xmlns:a16="http://schemas.microsoft.com/office/drawing/2014/main" id="{35B1E37A-F913-9EFC-AED9-EC0A7A255729}"/>
              </a:ext>
            </a:extLst>
          </p:cNvPr>
          <p:cNvSpPr>
            <a:spLocks noChangeArrowheads="1"/>
          </p:cNvSpPr>
          <p:nvPr/>
        </p:nvSpPr>
        <p:spPr bwMode="auto">
          <a:xfrm>
            <a:off x="2988418" y="2711020"/>
            <a:ext cx="50200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None/>
            </a:pPr>
            <a:r>
              <a:rPr lang="en-US" altLang="en-US" sz="1600" b="1" dirty="0">
                <a:solidFill>
                  <a:srgbClr val="1A171B"/>
                </a:solidFill>
                <a:latin typeface="Arial" panose="020B0604020202020204" pitchFamily="34" charset="0"/>
                <a:ea typeface="ＭＳ Ｐゴシック" panose="020B0600070205080204" pitchFamily="34" charset="-128"/>
                <a:cs typeface="Times New Roman" panose="02020603050405020304" pitchFamily="18" charset="0"/>
              </a:rPr>
              <a:t>Table of calculation formula in economic analysis</a:t>
            </a:r>
            <a:endParaRPr lang="en-GB" altLang="en-US" sz="1600" dirty="0">
              <a:solidFill>
                <a:schemeClr val="tx1"/>
              </a:solidFill>
              <a:latin typeface="Arial" panose="020B0604020202020204" pitchFamily="34" charset="0"/>
              <a:ea typeface="ＭＳ Ｐゴシック" panose="020B0600070205080204" pitchFamily="34" charset="-128"/>
              <a:cs typeface="Times New Roman" panose="02020603050405020304" pitchFamily="18" charset="0"/>
            </a:endParaRPr>
          </a:p>
        </p:txBody>
      </p:sp>
      <p:graphicFrame>
        <p:nvGraphicFramePr>
          <p:cNvPr id="52286" name="Group 62">
            <a:extLst>
              <a:ext uri="{FF2B5EF4-FFF2-40B4-BE49-F238E27FC236}">
                <a16:creationId xmlns:a16="http://schemas.microsoft.com/office/drawing/2014/main" id="{177B3B71-9E4D-9286-66E7-C8F8BBA7ABBA}"/>
              </a:ext>
            </a:extLst>
          </p:cNvPr>
          <p:cNvGraphicFramePr>
            <a:graphicFrameLocks noGrp="1"/>
          </p:cNvGraphicFramePr>
          <p:nvPr>
            <p:extLst>
              <p:ext uri="{D42A27DB-BD31-4B8C-83A1-F6EECF244321}">
                <p14:modId xmlns:p14="http://schemas.microsoft.com/office/powerpoint/2010/main" val="1246082080"/>
              </p:ext>
            </p:extLst>
          </p:nvPr>
        </p:nvGraphicFramePr>
        <p:xfrm>
          <a:off x="1523999" y="3160644"/>
          <a:ext cx="9144000" cy="2804072"/>
        </p:xfrm>
        <a:graphic>
          <a:graphicData uri="http://schemas.openxmlformats.org/drawingml/2006/table">
            <a:tbl>
              <a:tblPr/>
              <a:tblGrid>
                <a:gridCol w="755650">
                  <a:extLst>
                    <a:ext uri="{9D8B030D-6E8A-4147-A177-3AD203B41FA5}">
                      <a16:colId xmlns:a16="http://schemas.microsoft.com/office/drawing/2014/main" val="20000"/>
                    </a:ext>
                  </a:extLst>
                </a:gridCol>
                <a:gridCol w="1362075">
                  <a:extLst>
                    <a:ext uri="{9D8B030D-6E8A-4147-A177-3AD203B41FA5}">
                      <a16:colId xmlns:a16="http://schemas.microsoft.com/office/drawing/2014/main" val="20001"/>
                    </a:ext>
                  </a:extLst>
                </a:gridCol>
                <a:gridCol w="855663">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723900">
                  <a:extLst>
                    <a:ext uri="{9D8B030D-6E8A-4147-A177-3AD203B41FA5}">
                      <a16:colId xmlns:a16="http://schemas.microsoft.com/office/drawing/2014/main" val="20004"/>
                    </a:ext>
                  </a:extLst>
                </a:gridCol>
                <a:gridCol w="971550">
                  <a:extLst>
                    <a:ext uri="{9D8B030D-6E8A-4147-A177-3AD203B41FA5}">
                      <a16:colId xmlns:a16="http://schemas.microsoft.com/office/drawing/2014/main" val="20005"/>
                    </a:ext>
                  </a:extLst>
                </a:gridCol>
                <a:gridCol w="1020763">
                  <a:extLst>
                    <a:ext uri="{9D8B030D-6E8A-4147-A177-3AD203B41FA5}">
                      <a16:colId xmlns:a16="http://schemas.microsoft.com/office/drawing/2014/main" val="20006"/>
                    </a:ext>
                  </a:extLst>
                </a:gridCol>
                <a:gridCol w="965200">
                  <a:extLst>
                    <a:ext uri="{9D8B030D-6E8A-4147-A177-3AD203B41FA5}">
                      <a16:colId xmlns:a16="http://schemas.microsoft.com/office/drawing/2014/main" val="20007"/>
                    </a:ext>
                  </a:extLst>
                </a:gridCol>
                <a:gridCol w="1138237">
                  <a:extLst>
                    <a:ext uri="{9D8B030D-6E8A-4147-A177-3AD203B41FA5}">
                      <a16:colId xmlns:a16="http://schemas.microsoft.com/office/drawing/2014/main" val="20008"/>
                    </a:ext>
                  </a:extLst>
                </a:gridCol>
                <a:gridCol w="755650">
                  <a:extLst>
                    <a:ext uri="{9D8B030D-6E8A-4147-A177-3AD203B41FA5}">
                      <a16:colId xmlns:a16="http://schemas.microsoft.com/office/drawing/2014/main" val="20009"/>
                    </a:ext>
                  </a:extLst>
                </a:gridCol>
              </a:tblGrid>
              <a:tr h="335229">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A</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B</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C</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D</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E</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F</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G</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H</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I</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J</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79041">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EOY</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Saving</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err="1">
                          <a:ln>
                            <a:noFill/>
                          </a:ln>
                          <a:solidFill>
                            <a:schemeClr val="tx1"/>
                          </a:solidFill>
                          <a:effectLst/>
                          <a:latin typeface="Times New Roman" pitchFamily="18" charset="0"/>
                          <a:cs typeface="Times New Roman" pitchFamily="18" charset="0"/>
                        </a:rPr>
                        <a:t>Depr</a:t>
                      </a:r>
                      <a:r>
                        <a:rPr kumimoji="0" lang="en-US" sz="1600" b="0" i="0" u="none" strike="noStrike" cap="none" normalizeH="0" baseline="0" dirty="0">
                          <a:ln>
                            <a:noFill/>
                          </a:ln>
                          <a:solidFill>
                            <a:schemeClr val="tx1"/>
                          </a:solidFill>
                          <a:effectLst/>
                          <a:latin typeface="Times New Roman" pitchFamily="18" charset="0"/>
                          <a:cs typeface="Times New Roman" pitchFamily="18" charset="0"/>
                        </a:rPr>
                        <a:t>.</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Pay</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Total</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remaining principal</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Taxable income</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Tax</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ATCF</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35229">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6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6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6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defRPr/>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Principal</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interest</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6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6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6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6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6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1066664">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n</a:t>
                      </a:r>
                      <a:endParaRPr kumimoji="0" lang="en-GB" sz="1600" b="0" i="0" u="none" strike="noStrike" cap="none" normalizeH="0" baseline="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n+1</a:t>
                      </a:r>
                      <a:endParaRPr kumimoji="0" lang="en-GB" sz="1600" b="0" i="0" u="none" strike="noStrike" cap="none" normalizeH="0" baseline="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n+2</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defRPr/>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 straight-line depreciation</a:t>
                      </a:r>
                      <a:endParaRPr kumimoji="0" lang="en-GB" sz="1600" b="0" i="0" u="none" strike="noStrike" cap="none" normalizeH="0" baseline="0" dirty="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600" b="0" i="0" u="none" strike="noStrike" cap="none" normalizeH="0" baseline="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GB" sz="1600" b="0" i="0" u="none" strike="noStrike" cap="none" normalizeH="0" baseline="0" dirty="0">
                        <a:ln>
                          <a:noFill/>
                        </a:ln>
                        <a:solidFill>
                          <a:schemeClr val="tx1"/>
                        </a:solidFill>
                        <a:effectLst/>
                        <a:latin typeface="Arial" pitchFamily="34"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=(D)+(E)</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=(G at year n) </a:t>
                      </a:r>
                      <a:r>
                        <a:rPr kumimoji="0" lang="en-US" sz="1600" b="0" i="0" u="none" strike="noStrike" cap="none" normalizeH="0" baseline="0" dirty="0">
                          <a:ln>
                            <a:noFill/>
                          </a:ln>
                          <a:solidFill>
                            <a:schemeClr val="tx1"/>
                          </a:solidFill>
                          <a:effectLst/>
                          <a:latin typeface="Arial"/>
                          <a:cs typeface="Times New Roman" pitchFamily="18" charset="0"/>
                        </a:rPr>
                        <a:t>–</a:t>
                      </a:r>
                      <a:r>
                        <a:rPr kumimoji="0" lang="en-US" sz="1600" b="0" i="0" u="none" strike="noStrike" cap="none" normalizeH="0" baseline="0" dirty="0">
                          <a:ln>
                            <a:noFill/>
                          </a:ln>
                          <a:solidFill>
                            <a:schemeClr val="tx1"/>
                          </a:solidFill>
                          <a:effectLst/>
                          <a:latin typeface="Times New Roman" pitchFamily="18" charset="0"/>
                          <a:cs typeface="Times New Roman" pitchFamily="18" charset="0"/>
                        </a:rPr>
                        <a:t> (D at year n+1)</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a:ln>
                            <a:noFill/>
                          </a:ln>
                          <a:solidFill>
                            <a:schemeClr val="tx1"/>
                          </a:solidFill>
                          <a:effectLst/>
                          <a:latin typeface="Times New Roman" pitchFamily="18" charset="0"/>
                          <a:cs typeface="Times New Roman" pitchFamily="18" charset="0"/>
                        </a:rPr>
                        <a:t>=(B)-(C)-(E)</a:t>
                      </a:r>
                      <a:endParaRPr kumimoji="0" lang="en-US" sz="1600" b="0" i="0" u="none" strike="noStrike" cap="none" normalizeH="0" baseline="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=(H)*(tax rate)</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Tx/>
                        <a:buFont typeface="Wingdings" pitchFamily="2" charset="2"/>
                        <a:buNone/>
                        <a:tabLst/>
                      </a:pPr>
                      <a:r>
                        <a:rPr kumimoji="0" lang="en-US" sz="1600" b="0" i="0" u="none" strike="noStrike" cap="none" normalizeH="0" baseline="0" dirty="0">
                          <a:ln>
                            <a:noFill/>
                          </a:ln>
                          <a:solidFill>
                            <a:schemeClr val="tx1"/>
                          </a:solidFill>
                          <a:effectLst/>
                          <a:latin typeface="Times New Roman" pitchFamily="18" charset="0"/>
                          <a:cs typeface="Times New Roman" pitchFamily="18" charset="0"/>
                        </a:rPr>
                        <a:t>=(B)-(F)-(I)</a:t>
                      </a:r>
                      <a:endParaRPr kumimoji="0" lang="en-US" sz="1600" b="0" i="0" u="none" strike="noStrike" cap="none" normalizeH="0" baseline="0" dirty="0">
                        <a:ln>
                          <a:noFill/>
                        </a:ln>
                        <a:solidFill>
                          <a:schemeClr val="tx1"/>
                        </a:solidFill>
                        <a:effectLst/>
                        <a:latin typeface="Times New Roman" pitchFamily="18" charset="0"/>
                      </a:endParaRPr>
                    </a:p>
                  </a:txBody>
                  <a:tcPr marT="45709" marB="45709"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bl>
          </a:graphicData>
        </a:graphic>
      </p:graphicFrame>
      <p:sp>
        <p:nvSpPr>
          <p:cNvPr id="3" name="Rectangle 2">
            <a:extLst>
              <a:ext uri="{FF2B5EF4-FFF2-40B4-BE49-F238E27FC236}">
                <a16:creationId xmlns:a16="http://schemas.microsoft.com/office/drawing/2014/main" id="{DF3716E1-587D-3AF8-D961-C4EF6CE18C15}"/>
              </a:ext>
            </a:extLst>
          </p:cNvPr>
          <p:cNvSpPr>
            <a:spLocks noGrp="1" noChangeArrowheads="1"/>
          </p:cNvSpPr>
          <p:nvPr>
            <p:ph type="title"/>
          </p:nvPr>
        </p:nvSpPr>
        <p:spPr>
          <a:xfrm>
            <a:off x="838200" y="543743"/>
            <a:ext cx="10515600" cy="542203"/>
          </a:xfrm>
        </p:spPr>
        <p:txBody>
          <a:bodyPr/>
          <a:lstStyle/>
          <a:p>
            <a:pPr algn="ctr"/>
            <a:r>
              <a:rPr lang="en-US" altLang="en-US" sz="3200" dirty="0">
                <a:solidFill>
                  <a:srgbClr val="337177"/>
                </a:solidFill>
                <a:ea typeface="ＭＳ Ｐゴシック" panose="020B0600070205080204" pitchFamily="34" charset="-128"/>
              </a:rPr>
              <a:t>Cash flow calculation formula</a:t>
            </a:r>
            <a:endParaRPr lang="en-GB" altLang="en-US" sz="3200" dirty="0">
              <a:solidFill>
                <a:srgbClr val="337177"/>
              </a:solidFill>
              <a:ea typeface="ＭＳ Ｐゴシック" panose="020B0600070205080204"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Rectangle 3">
            <a:extLst>
              <a:ext uri="{FF2B5EF4-FFF2-40B4-BE49-F238E27FC236}">
                <a16:creationId xmlns:a16="http://schemas.microsoft.com/office/drawing/2014/main" id="{09A6BBB7-C257-0850-5C9A-49E7F088D1B3}"/>
              </a:ext>
            </a:extLst>
          </p:cNvPr>
          <p:cNvSpPr>
            <a:spLocks noGrp="1" noChangeArrowheads="1"/>
          </p:cNvSpPr>
          <p:nvPr>
            <p:ph idx="1"/>
          </p:nvPr>
        </p:nvSpPr>
        <p:spPr>
          <a:xfrm>
            <a:off x="1295400" y="3429000"/>
            <a:ext cx="10058400" cy="2305050"/>
          </a:xfrm>
        </p:spPr>
        <p:txBody>
          <a:bodyPr/>
          <a:lstStyle/>
          <a:p>
            <a:pPr>
              <a:lnSpc>
                <a:spcPct val="150000"/>
              </a:lnSpc>
            </a:pPr>
            <a:r>
              <a:rPr lang="en-US" altLang="en-US" sz="1800" dirty="0">
                <a:solidFill>
                  <a:srgbClr val="000000"/>
                </a:solidFill>
                <a:ea typeface="ＭＳ Ｐゴシック" panose="020B0600070205080204" pitchFamily="34" charset="-128"/>
              </a:rPr>
              <a:t>When the equipment is installed, </a:t>
            </a:r>
            <a:r>
              <a:rPr lang="en-US" altLang="en-US" sz="1800" dirty="0" err="1">
                <a:solidFill>
                  <a:srgbClr val="000000"/>
                </a:solidFill>
                <a:ea typeface="ＭＳ Ｐゴシック" panose="020B0600070205080204" pitchFamily="34" charset="-128"/>
              </a:rPr>
              <a:t>PizzaCo</a:t>
            </a:r>
            <a:r>
              <a:rPr lang="en-US" altLang="en-US" sz="1800" dirty="0">
                <a:solidFill>
                  <a:srgbClr val="000000"/>
                </a:solidFill>
                <a:ea typeface="ＭＳ Ｐゴシック" panose="020B0600070205080204" pitchFamily="34" charset="-128"/>
              </a:rPr>
              <a:t> will save $1 million annually for 5 years, but will incur $50,000 per year for maintenance and insurance. At the end of year 5 of the project, </a:t>
            </a:r>
            <a:r>
              <a:rPr lang="en-US" altLang="en-US" sz="1800" dirty="0" err="1">
                <a:solidFill>
                  <a:srgbClr val="000000"/>
                </a:solidFill>
                <a:ea typeface="ＭＳ Ｐゴシック" panose="020B0600070205080204" pitchFamily="34" charset="-128"/>
              </a:rPr>
              <a:t>PizzaCo</a:t>
            </a:r>
            <a:r>
              <a:rPr lang="en-US" altLang="en-US" sz="1800" dirty="0">
                <a:solidFill>
                  <a:srgbClr val="000000"/>
                </a:solidFill>
                <a:ea typeface="ＭＳ Ｐゴシック" panose="020B0600070205080204" pitchFamily="34" charset="-128"/>
              </a:rPr>
              <a:t> expects to sell the equipment for a market value of $1,200,000. Assuming a MARR of 18%, and the equipment is depreciated over 5 years with a residual value of 0.</a:t>
            </a:r>
            <a:r>
              <a:rPr lang="en-GB" altLang="en-US" sz="1800" dirty="0">
                <a:solidFill>
                  <a:srgbClr val="000000"/>
                </a:solidFill>
                <a:ea typeface="ＭＳ Ｐゴシック" panose="020B0600070205080204" pitchFamily="34" charset="-128"/>
              </a:rPr>
              <a:t> </a:t>
            </a:r>
          </a:p>
        </p:txBody>
      </p:sp>
      <p:grpSp>
        <p:nvGrpSpPr>
          <p:cNvPr id="166916" name="Group 4">
            <a:extLst>
              <a:ext uri="{FF2B5EF4-FFF2-40B4-BE49-F238E27FC236}">
                <a16:creationId xmlns:a16="http://schemas.microsoft.com/office/drawing/2014/main" id="{FC461E54-F341-8801-9874-861D52487617}"/>
              </a:ext>
            </a:extLst>
          </p:cNvPr>
          <p:cNvGrpSpPr>
            <a:grpSpLocks/>
          </p:cNvGrpSpPr>
          <p:nvPr/>
        </p:nvGrpSpPr>
        <p:grpSpPr bwMode="auto">
          <a:xfrm>
            <a:off x="2358665" y="1457835"/>
            <a:ext cx="7474669" cy="1971165"/>
            <a:chOff x="2880" y="2700"/>
            <a:chExt cx="6358" cy="1493"/>
          </a:xfrm>
        </p:grpSpPr>
        <p:sp>
          <p:nvSpPr>
            <p:cNvPr id="166917" name="Text Box 5">
              <a:extLst>
                <a:ext uri="{FF2B5EF4-FFF2-40B4-BE49-F238E27FC236}">
                  <a16:creationId xmlns:a16="http://schemas.microsoft.com/office/drawing/2014/main" id="{B44315E8-8E61-55E1-B9A3-168BE3D76B02}"/>
                </a:ext>
              </a:extLst>
            </p:cNvPr>
            <p:cNvSpPr txBox="1">
              <a:spLocks noChangeArrowheads="1"/>
            </p:cNvSpPr>
            <p:nvPr/>
          </p:nvSpPr>
          <p:spPr bwMode="auto">
            <a:xfrm>
              <a:off x="2880" y="2700"/>
              <a:ext cx="2520" cy="108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1800" dirty="0">
                <a:solidFill>
                  <a:schemeClr val="tx1"/>
                </a:solidFill>
                <a:latin typeface="+mn-lt"/>
                <a:ea typeface="Batang" panose="02030600000101010101" pitchFamily="18" charset="-127"/>
              </a:endParaRPr>
            </a:p>
            <a:p>
              <a:pPr algn="ctr" eaLnBrk="1" hangingPunct="1">
                <a:lnSpc>
                  <a:spcPct val="100000"/>
                </a:lnSpc>
                <a:spcBef>
                  <a:spcPct val="0"/>
                </a:spcBef>
                <a:buFontTx/>
                <a:buNone/>
              </a:pPr>
              <a:r>
                <a:rPr lang="en-GB" altLang="ko-KR" sz="1800" dirty="0">
                  <a:solidFill>
                    <a:schemeClr val="tx1"/>
                  </a:solidFill>
                  <a:latin typeface="+mn-lt"/>
                  <a:ea typeface="Batang" panose="02030600000101010101" pitchFamily="18" charset="-127"/>
                </a:rPr>
                <a:t>Manufacturer of water-cooled cooling systems</a:t>
              </a:r>
              <a:endParaRPr lang="en-GB" altLang="en-US" sz="1800" dirty="0">
                <a:solidFill>
                  <a:schemeClr val="tx1"/>
                </a:solidFill>
                <a:latin typeface="+mn-lt"/>
                <a:ea typeface="ＭＳ Ｐゴシック" panose="020B0600070205080204" pitchFamily="34" charset="-128"/>
              </a:endParaRPr>
            </a:p>
          </p:txBody>
        </p:sp>
        <p:sp>
          <p:nvSpPr>
            <p:cNvPr id="166918" name="Text Box 6">
              <a:extLst>
                <a:ext uri="{FF2B5EF4-FFF2-40B4-BE49-F238E27FC236}">
                  <a16:creationId xmlns:a16="http://schemas.microsoft.com/office/drawing/2014/main" id="{A084FB33-C2E1-526E-E96A-C2A0615A0F10}"/>
                </a:ext>
              </a:extLst>
            </p:cNvPr>
            <p:cNvSpPr txBox="1">
              <a:spLocks noChangeArrowheads="1"/>
            </p:cNvSpPr>
            <p:nvPr/>
          </p:nvSpPr>
          <p:spPr bwMode="auto">
            <a:xfrm>
              <a:off x="7618" y="2860"/>
              <a:ext cx="1620" cy="90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1800">
                <a:solidFill>
                  <a:schemeClr val="tx1"/>
                </a:solidFill>
                <a:latin typeface="+mn-lt"/>
                <a:ea typeface="Batang" panose="02030600000101010101" pitchFamily="18" charset="-127"/>
              </a:endParaRPr>
            </a:p>
            <a:p>
              <a:pPr eaLnBrk="1" hangingPunct="1">
                <a:lnSpc>
                  <a:spcPct val="100000"/>
                </a:lnSpc>
                <a:spcBef>
                  <a:spcPct val="0"/>
                </a:spcBef>
                <a:buFontTx/>
                <a:buNone/>
              </a:pPr>
              <a:r>
                <a:rPr lang="en-GB" altLang="ko-KR" sz="1800">
                  <a:solidFill>
                    <a:schemeClr val="tx1"/>
                  </a:solidFill>
                  <a:latin typeface="+mn-lt"/>
                  <a:ea typeface="Batang" panose="02030600000101010101" pitchFamily="18" charset="-127"/>
                </a:rPr>
                <a:t>PizzaCo</a:t>
              </a:r>
              <a:endParaRPr lang="en-GB" altLang="en-US" sz="1800">
                <a:solidFill>
                  <a:schemeClr val="tx1"/>
                </a:solidFill>
                <a:latin typeface="+mn-lt"/>
                <a:ea typeface="ＭＳ Ｐゴシック" panose="020B0600070205080204" pitchFamily="34" charset="-128"/>
              </a:endParaRPr>
            </a:p>
          </p:txBody>
        </p:sp>
        <p:sp>
          <p:nvSpPr>
            <p:cNvPr id="166919" name="Line 7">
              <a:extLst>
                <a:ext uri="{FF2B5EF4-FFF2-40B4-BE49-F238E27FC236}">
                  <a16:creationId xmlns:a16="http://schemas.microsoft.com/office/drawing/2014/main" id="{D2A528CC-7DCD-2F7F-60A9-A939BA4F27A5}"/>
                </a:ext>
              </a:extLst>
            </p:cNvPr>
            <p:cNvSpPr>
              <a:spLocks noChangeShapeType="1"/>
            </p:cNvSpPr>
            <p:nvPr/>
          </p:nvSpPr>
          <p:spPr bwMode="auto">
            <a:xfrm flipV="1">
              <a:off x="5400" y="3576"/>
              <a:ext cx="1888" cy="2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6920" name="Line 8">
              <a:extLst>
                <a:ext uri="{FF2B5EF4-FFF2-40B4-BE49-F238E27FC236}">
                  <a16:creationId xmlns:a16="http://schemas.microsoft.com/office/drawing/2014/main" id="{42F1A4C4-5307-607D-E3B7-EA3E13CC9118}"/>
                </a:ext>
              </a:extLst>
            </p:cNvPr>
            <p:cNvSpPr>
              <a:spLocks noChangeShapeType="1"/>
            </p:cNvSpPr>
            <p:nvPr/>
          </p:nvSpPr>
          <p:spPr bwMode="auto">
            <a:xfrm flipH="1">
              <a:off x="5400" y="3060"/>
              <a:ext cx="188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6921" name="Text Box 9">
              <a:extLst>
                <a:ext uri="{FF2B5EF4-FFF2-40B4-BE49-F238E27FC236}">
                  <a16:creationId xmlns:a16="http://schemas.microsoft.com/office/drawing/2014/main" id="{A76BF6B4-2A9D-6795-EAD0-16F6E62D5005}"/>
                </a:ext>
              </a:extLst>
            </p:cNvPr>
            <p:cNvSpPr txBox="1">
              <a:spLocks noChangeArrowheads="1"/>
            </p:cNvSpPr>
            <p:nvPr/>
          </p:nvSpPr>
          <p:spPr bwMode="auto">
            <a:xfrm>
              <a:off x="5556" y="2700"/>
              <a:ext cx="1620" cy="54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ko-KR" sz="1800" dirty="0">
                  <a:solidFill>
                    <a:schemeClr val="tx1"/>
                  </a:solidFill>
                  <a:latin typeface="+mn-lt"/>
                  <a:ea typeface="Batang" panose="02030600000101010101" pitchFamily="18" charset="-127"/>
                </a:rPr>
                <a:t>Purchase cost</a:t>
              </a:r>
              <a:endParaRPr lang="en-GB" altLang="en-US" sz="1800" dirty="0">
                <a:solidFill>
                  <a:schemeClr val="tx1"/>
                </a:solidFill>
                <a:latin typeface="+mn-lt"/>
                <a:ea typeface="ＭＳ Ｐゴシック" panose="020B0600070205080204" pitchFamily="34" charset="-128"/>
              </a:endParaRPr>
            </a:p>
          </p:txBody>
        </p:sp>
        <p:sp>
          <p:nvSpPr>
            <p:cNvPr id="166922" name="Text Box 10">
              <a:extLst>
                <a:ext uri="{FF2B5EF4-FFF2-40B4-BE49-F238E27FC236}">
                  <a16:creationId xmlns:a16="http://schemas.microsoft.com/office/drawing/2014/main" id="{B17E90F2-0C4D-8FC9-23C9-B9C0D6CB6E98}"/>
                </a:ext>
              </a:extLst>
            </p:cNvPr>
            <p:cNvSpPr txBox="1">
              <a:spLocks noChangeArrowheads="1"/>
            </p:cNvSpPr>
            <p:nvPr/>
          </p:nvSpPr>
          <p:spPr bwMode="auto">
            <a:xfrm>
              <a:off x="5656" y="3653"/>
              <a:ext cx="1440" cy="54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a:solidFill>
                    <a:schemeClr val="tx1"/>
                  </a:solidFill>
                  <a:latin typeface="+mn-lt"/>
                  <a:ea typeface="Batang" panose="02030600000101010101" pitchFamily="18" charset="-127"/>
                </a:rPr>
                <a:t>Equipment</a:t>
              </a:r>
              <a:endParaRPr lang="en-GB" altLang="en-US" sz="1800" dirty="0">
                <a:solidFill>
                  <a:schemeClr val="tx1"/>
                </a:solidFill>
                <a:latin typeface="+mn-lt"/>
                <a:ea typeface="ＭＳ Ｐゴシック" panose="020B0600070205080204" pitchFamily="34" charset="-128"/>
              </a:endParaRPr>
            </a:p>
          </p:txBody>
        </p:sp>
        <p:sp>
          <p:nvSpPr>
            <p:cNvPr id="166923" name="AutoShape 11">
              <a:extLst>
                <a:ext uri="{FF2B5EF4-FFF2-40B4-BE49-F238E27FC236}">
                  <a16:creationId xmlns:a16="http://schemas.microsoft.com/office/drawing/2014/main" id="{E1CC1A24-706B-E0A1-585B-FAA464519295}"/>
                </a:ext>
              </a:extLst>
            </p:cNvPr>
            <p:cNvSpPr>
              <a:spLocks noChangeArrowheads="1"/>
            </p:cNvSpPr>
            <p:nvPr/>
          </p:nvSpPr>
          <p:spPr bwMode="auto">
            <a:xfrm>
              <a:off x="7288" y="2816"/>
              <a:ext cx="1620"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mn-lt"/>
                <a:ea typeface="ＭＳ Ｐゴシック" panose="020B0600070205080204" pitchFamily="34" charset="-128"/>
              </a:endParaRPr>
            </a:p>
          </p:txBody>
        </p:sp>
      </p:grpSp>
      <p:sp>
        <p:nvSpPr>
          <p:cNvPr id="3" name="Rectangle 2">
            <a:extLst>
              <a:ext uri="{FF2B5EF4-FFF2-40B4-BE49-F238E27FC236}">
                <a16:creationId xmlns:a16="http://schemas.microsoft.com/office/drawing/2014/main" id="{2AECDFE6-16CA-E1E3-35ED-C24688FEA21D}"/>
              </a:ext>
            </a:extLst>
          </p:cNvPr>
          <p:cNvSpPr>
            <a:spLocks noGrp="1" noChangeArrowheads="1"/>
          </p:cNvSpPr>
          <p:nvPr>
            <p:ph type="title"/>
          </p:nvPr>
        </p:nvSpPr>
        <p:spPr>
          <a:xfrm>
            <a:off x="1485900" y="603547"/>
            <a:ext cx="9220200" cy="449035"/>
          </a:xfrm>
        </p:spPr>
        <p:txBody>
          <a:bodyPr/>
          <a:lstStyle/>
          <a:p>
            <a:pPr algn="ctr"/>
            <a:r>
              <a:rPr lang="en-US" altLang="en-US" sz="3200" dirty="0">
                <a:solidFill>
                  <a:srgbClr val="337177"/>
                </a:solidFill>
                <a:ea typeface="ＭＳ Ｐゴシック" panose="020B0600070205080204" pitchFamily="34" charset="-128"/>
              </a:rPr>
              <a:t>Equity financing</a:t>
            </a:r>
            <a:endParaRPr lang="en-GB" altLang="en-US" sz="3200" dirty="0">
              <a:solidFill>
                <a:srgbClr val="337177"/>
              </a:solidFill>
              <a:ea typeface="ＭＳ Ｐゴシック" panose="020B0600070205080204"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028" name="Rectangle 2">
            <a:extLst>
              <a:ext uri="{FF2B5EF4-FFF2-40B4-BE49-F238E27FC236}">
                <a16:creationId xmlns:a16="http://schemas.microsoft.com/office/drawing/2014/main" id="{015804B9-D8A2-2663-FD78-8D1365666CD7}"/>
              </a:ext>
            </a:extLst>
          </p:cNvPr>
          <p:cNvSpPr>
            <a:spLocks noChangeArrowheads="1" noGrp="1"/>
          </p:cNvSpPr>
          <p:nvPr>
            <p:ph type="title"/>
          </p:nvPr>
        </p:nvSpPr>
        <p:spPr>
          <a:xfrm>
            <a:off x="344556" y="574124"/>
            <a:ext cx="11502887" cy="514447"/>
          </a:xfrm>
        </p:spPr>
        <p:txBody>
          <a:bodyPr rtlCol="0">
            <a:noAutofit/>
          </a:bodyPr>
          <a:lstStyle/>
          <a:p>
            <a:pPr algn="ctr">
              <a:defRPr/>
            </a:pPr>
            <a:r>
              <a:rPr b="1" dirty="0" lang="en-US" sz="3200">
                <a:solidFill>
                  <a:srgbClr val="337177"/>
                </a:solidFill>
                <a:ea charset="-128" panose="020B0600070205080204" pitchFamily="34" typeface="ＭＳ Ｐゴシック"/>
              </a:rPr>
              <a:t>Economic analysis for the case of using equity financing</a:t>
            </a:r>
            <a:endParaRPr b="1" dirty="0" lang="en-GB" sz="3200">
              <a:solidFill>
                <a:srgbClr val="337177"/>
              </a:solidFill>
              <a:ea charset="-128" panose="020B0600070205080204" pitchFamily="34" typeface="ＭＳ Ｐゴシック"/>
            </a:endParaRPr>
          </a:p>
        </p:txBody>
      </p:sp>
      <p:sp>
        <p:nvSpPr>
          <p:cNvPr id="168963" name="Rectangle 109">
            <a:extLst>
              <a:ext uri="{FF2B5EF4-FFF2-40B4-BE49-F238E27FC236}">
                <a16:creationId xmlns:a16="http://schemas.microsoft.com/office/drawing/2014/main" id="{39E1C7E4-DD20-0F86-B98C-56F36D6D22E8}"/>
              </a:ext>
            </a:extLst>
          </p:cNvPr>
          <p:cNvSpPr>
            <a:spLocks noChangeArrowheads="1"/>
          </p:cNvSpPr>
          <p:nvPr/>
        </p:nvSpPr>
        <p:spPr bwMode="auto">
          <a:xfrm>
            <a:off x="1295400" y="4096528"/>
            <a:ext cx="10058400" cy="2062162"/>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wrap="square">
            <a:spAutoFit/>
          </a:bodyPr>
          <a:lstStyle>
            <a:lvl1pPr>
              <a:lnSpc>
                <a:spcPct val="90000"/>
              </a:lnSpc>
              <a:spcBef>
                <a:spcPts val="1000"/>
              </a:spcBef>
              <a:buFont charset="0" panose="020B0604020202020204" pitchFamily="34" typeface="Arial"/>
              <a:buChar char="•"/>
              <a:tabLst>
                <a:tab algn="l" pos="854075"/>
              </a:tabLst>
              <a:defRPr sz="2800">
                <a:solidFill>
                  <a:srgbClr val="7F7F7F"/>
                </a:solidFill>
                <a:latin charset="0" panose="02000000000000000000" pitchFamily="2" typeface="#9Slide02 Noi dung dai"/>
              </a:defRPr>
            </a:lvl1pPr>
            <a:lvl2pPr indent="-285750" marL="742950">
              <a:lnSpc>
                <a:spcPct val="90000"/>
              </a:lnSpc>
              <a:spcBef>
                <a:spcPts val="500"/>
              </a:spcBef>
              <a:buFont charset="0" panose="020B0604020202020204" pitchFamily="34" typeface="Arial"/>
              <a:buChar char="•"/>
              <a:tabLst>
                <a:tab algn="l" pos="854075"/>
              </a:tabLst>
              <a:defRPr sz="2400">
                <a:solidFill>
                  <a:srgbClr val="7F7F7F"/>
                </a:solidFill>
                <a:latin charset="0" panose="02000000000000000000" pitchFamily="2" typeface="#9Slide02 Noi dung dai"/>
              </a:defRPr>
            </a:lvl2pPr>
            <a:lvl3pPr indent="-228600" marL="1143000">
              <a:lnSpc>
                <a:spcPct val="90000"/>
              </a:lnSpc>
              <a:spcBef>
                <a:spcPts val="500"/>
              </a:spcBef>
              <a:buFont charset="0" panose="020B0604020202020204" pitchFamily="34" typeface="Arial"/>
              <a:buChar char="•"/>
              <a:tabLst>
                <a:tab algn="l" pos="854075"/>
              </a:tabLst>
              <a:defRPr sz="2000">
                <a:solidFill>
                  <a:srgbClr val="7F7F7F"/>
                </a:solidFill>
                <a:latin charset="0" panose="02000000000000000000" pitchFamily="2" typeface="#9Slide02 Noi dung dai"/>
              </a:defRPr>
            </a:lvl3pPr>
            <a:lvl4pPr indent="-228600" marL="1600200">
              <a:lnSpc>
                <a:spcPct val="90000"/>
              </a:lnSpc>
              <a:spcBef>
                <a:spcPts val="500"/>
              </a:spcBef>
              <a:buFont charset="0" panose="020B0604020202020204" pitchFamily="34" typeface="Arial"/>
              <a:buChar char="•"/>
              <a:tabLst>
                <a:tab algn="l" pos="854075"/>
              </a:tabLst>
              <a:defRPr>
                <a:solidFill>
                  <a:srgbClr val="7F7F7F"/>
                </a:solidFill>
                <a:latin charset="0" panose="02000000000000000000" pitchFamily="2" typeface="#9Slide02 Noi dung dai"/>
              </a:defRPr>
            </a:lvl4pPr>
            <a:lvl5pPr indent="-228600" marL="2057400">
              <a:lnSpc>
                <a:spcPct val="90000"/>
              </a:lnSpc>
              <a:spcBef>
                <a:spcPts val="500"/>
              </a:spcBef>
              <a:buFont charset="0" panose="020B0604020202020204" pitchFamily="34" typeface="Arial"/>
              <a:buChar char="•"/>
              <a:tabLst>
                <a:tab algn="l" pos="854075"/>
              </a:tabLst>
              <a:defRPr>
                <a:solidFill>
                  <a:srgbClr val="7F7F7F"/>
                </a:solidFill>
                <a:latin charset="0" panose="02000000000000000000" pitchFamily="2" typeface="#9Slide02 Noi dung dai"/>
              </a:defRPr>
            </a:lvl5pPr>
            <a:lvl6pPr fontAlgn="base" indent="-228600" marL="2514600">
              <a:lnSpc>
                <a:spcPct val="90000"/>
              </a:lnSpc>
              <a:spcBef>
                <a:spcPts val="500"/>
              </a:spcBef>
              <a:spcAft>
                <a:spcPct val="0"/>
              </a:spcAft>
              <a:buFont charset="0" panose="020B0604020202020204" pitchFamily="34" typeface="Arial"/>
              <a:buChar char="•"/>
              <a:tabLst>
                <a:tab algn="l" pos="854075"/>
              </a:tabLst>
              <a:defRPr>
                <a:solidFill>
                  <a:srgbClr val="7F7F7F"/>
                </a:solidFill>
                <a:latin charset="0" panose="02000000000000000000" pitchFamily="2" typeface="#9Slide02 Noi dung dai"/>
              </a:defRPr>
            </a:lvl6pPr>
            <a:lvl7pPr fontAlgn="base" indent="-228600" marL="2971800">
              <a:lnSpc>
                <a:spcPct val="90000"/>
              </a:lnSpc>
              <a:spcBef>
                <a:spcPts val="500"/>
              </a:spcBef>
              <a:spcAft>
                <a:spcPct val="0"/>
              </a:spcAft>
              <a:buFont charset="0" panose="020B0604020202020204" pitchFamily="34" typeface="Arial"/>
              <a:buChar char="•"/>
              <a:tabLst>
                <a:tab algn="l" pos="854075"/>
              </a:tabLst>
              <a:defRPr>
                <a:solidFill>
                  <a:srgbClr val="7F7F7F"/>
                </a:solidFill>
                <a:latin charset="0" panose="02000000000000000000" pitchFamily="2" typeface="#9Slide02 Noi dung dai"/>
              </a:defRPr>
            </a:lvl7pPr>
            <a:lvl8pPr fontAlgn="base" indent="-228600" marL="3429000">
              <a:lnSpc>
                <a:spcPct val="90000"/>
              </a:lnSpc>
              <a:spcBef>
                <a:spcPts val="500"/>
              </a:spcBef>
              <a:spcAft>
                <a:spcPct val="0"/>
              </a:spcAft>
              <a:buFont charset="0" panose="020B0604020202020204" pitchFamily="34" typeface="Arial"/>
              <a:buChar char="•"/>
              <a:tabLst>
                <a:tab algn="l" pos="854075"/>
              </a:tabLst>
              <a:defRPr>
                <a:solidFill>
                  <a:srgbClr val="7F7F7F"/>
                </a:solidFill>
                <a:latin charset="0" panose="02000000000000000000" pitchFamily="2" typeface="#9Slide02 Noi dung dai"/>
              </a:defRPr>
            </a:lvl8pPr>
            <a:lvl9pPr fontAlgn="base" indent="-228600" marL="3886200">
              <a:lnSpc>
                <a:spcPct val="90000"/>
              </a:lnSpc>
              <a:spcBef>
                <a:spcPts val="500"/>
              </a:spcBef>
              <a:spcAft>
                <a:spcPct val="0"/>
              </a:spcAft>
              <a:buFont charset="0" panose="020B0604020202020204" pitchFamily="34" typeface="Arial"/>
              <a:buChar char="•"/>
              <a:tabLst>
                <a:tab algn="l" pos="854075"/>
              </a:tabLst>
              <a:defRPr>
                <a:solidFill>
                  <a:srgbClr val="7F7F7F"/>
                </a:solidFill>
                <a:latin charset="0" panose="02000000000000000000" pitchFamily="2" typeface="#9Slide02 Noi dung dai"/>
              </a:defRPr>
            </a:lvl9pPr>
          </a:lstStyle>
          <a:p>
            <a:pPr eaLnBrk="1" hangingPunct="1">
              <a:lnSpc>
                <a:spcPct val="100000"/>
              </a:lnSpc>
              <a:spcBef>
                <a:spcPct val="0"/>
              </a:spcBef>
              <a:buFontTx/>
              <a:buNone/>
            </a:pPr>
            <a:r>
              <a:rPr altLang="en-US" dirty="0" lang="en-US" sz="1600" u="sng">
                <a:solidFill>
                  <a:schemeClr val="tx1"/>
                </a:solidFill>
                <a:latin charset="0" panose="020B0604020202020204" pitchFamily="34" typeface="Arial"/>
                <a:ea charset="-128" panose="020B0600070205080204" pitchFamily="34" typeface="ＭＳ Ｐゴシック"/>
              </a:rPr>
              <a:t>Note</a:t>
            </a:r>
            <a:r>
              <a:rPr altLang="en-US" dirty="0" lang="en-US" sz="1600">
                <a:solidFill>
                  <a:schemeClr val="tx1"/>
                </a:solidFill>
                <a:latin charset="0" panose="020B0604020202020204" pitchFamily="34" typeface="Arial"/>
                <a:ea charset="-128" panose="020B0600070205080204" pitchFamily="34" typeface="ＭＳ Ｐゴシック"/>
              </a:rPr>
              <a:t>: 	Loan amount:  		0</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dirty="0" lang="en-US" sz="1600">
                <a:solidFill>
                  <a:schemeClr val="tx1"/>
                </a:solidFill>
                <a:latin charset="0" panose="020B0604020202020204" pitchFamily="34" typeface="Arial"/>
                <a:ea charset="-128" panose="020B0600070205080204" pitchFamily="34" typeface="ＭＳ Ｐゴシック"/>
              </a:rPr>
              <a:t>	Financial loan rate:	  	0%  	MARR = 		18%</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dirty="0" lang="en-US" sz="1600">
                <a:solidFill>
                  <a:schemeClr val="tx1"/>
                </a:solidFill>
                <a:latin charset="0" panose="020B0604020202020204" pitchFamily="34" typeface="Arial"/>
                <a:ea charset="-128" panose="020B0600070205080204" pitchFamily="34" typeface="ＭＳ Ｐゴシック"/>
              </a:rPr>
              <a:t>      						Tax rate	= 	34%</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None/>
            </a:pPr>
            <a:r>
              <a:rPr altLang="en-US" dirty="0" lang="en-US" sz="1600">
                <a:solidFill>
                  <a:schemeClr val="tx1"/>
                </a:solidFill>
                <a:latin charset="0" panose="020B0604020202020204" pitchFamily="34" typeface="Arial"/>
                <a:ea charset="-128" panose="020B0600070205080204" pitchFamily="34" typeface="ＭＳ Ｐゴシック"/>
              </a:rPr>
              <a:t>Straight-line depreciation.</a:t>
            </a:r>
            <a:br>
              <a:rPr altLang="en-US" dirty="0" lang="en-US" sz="1600">
                <a:solidFill>
                  <a:schemeClr val="tx1"/>
                </a:solidFill>
                <a:latin charset="0" panose="020B0604020202020204" pitchFamily="34" typeface="Arial"/>
                <a:ea charset="-128" panose="020B0600070205080204" pitchFamily="34" typeface="ＭＳ Ｐゴシック"/>
              </a:rPr>
            </a:br>
            <a:r>
              <a:rPr altLang="en-US" dirty="0" lang="en-US" sz="1600">
                <a:solidFill>
                  <a:schemeClr val="tx1"/>
                </a:solidFill>
                <a:latin charset="0" panose="020B0604020202020204" pitchFamily="34" typeface="Arial"/>
                <a:ea charset="-128" panose="020B0600070205080204" pitchFamily="34" typeface="ＭＳ Ｐゴシック"/>
              </a:rPr>
              <a:t>Book value at the end of year 5:			0</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None/>
            </a:pPr>
            <a:r>
              <a:rPr altLang="en-US" dirty="0" lang="en-US" sz="1600">
                <a:solidFill>
                  <a:schemeClr val="tx1"/>
                </a:solidFill>
                <a:latin charset="0" panose="020B0604020202020204" pitchFamily="34" typeface="Arial"/>
                <a:ea charset="-128" panose="020B0600070205080204" pitchFamily="34" typeface="ＭＳ Ｐゴシック"/>
              </a:rPr>
              <a:t>Estimation of market value at the end of year 5:			1,200,000</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None/>
            </a:pPr>
            <a:r>
              <a:rPr altLang="en-US" dirty="0" lang="en-US" sz="1600">
                <a:solidFill>
                  <a:schemeClr val="tx1"/>
                </a:solidFill>
                <a:latin charset="0" panose="020B0604020202020204" pitchFamily="34" typeface="Arial"/>
                <a:ea charset="-128" panose="020B0600070205080204" pitchFamily="34" typeface="ＭＳ Ｐゴシック"/>
              </a:rPr>
              <a:t>EOY 5* representing the market value and book value of the equipment</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None/>
            </a:pPr>
            <a:r>
              <a:rPr altLang="en-US" dirty="0" lang="en-US" sz="1600">
                <a:solidFill>
                  <a:schemeClr val="tx1"/>
                </a:solidFill>
                <a:latin charset="0" panose="020B0604020202020204" pitchFamily="34" typeface="Arial"/>
                <a:ea charset="-128" panose="020B0600070205080204" pitchFamily="34" typeface="ＭＳ Ｐゴシック"/>
              </a:rPr>
              <a:t>Taxable income: 	=(Market value – Book value) =(1,200,000 - 0) = $ 1,200,000</a:t>
            </a:r>
          </a:p>
        </p:txBody>
      </p:sp>
      <p:pic>
        <p:nvPicPr>
          <p:cNvPr id="168964" name="Object 128">
            <a:extLst>
              <a:ext uri="{FF2B5EF4-FFF2-40B4-BE49-F238E27FC236}">
                <a16:creationId xmlns:a16="http://schemas.microsoft.com/office/drawing/2014/main" id="{7D20A72F-C8DE-4934-3371-EE262B82F78F}"/>
              </a:ext>
            </a:extLst>
          </p:cNvPr>
          <p:cNvPicPr>
            <a:picLocks noChangeArrowheads="1" noChangeAspect="1"/>
          </p:cNvPicPr>
          <p:nvPr/>
        </p:nvPicPr>
        <p:blipFill>
          <a:blip r:embed="rId3"/>
          <a:srcRect/>
          <a:stretch>
            <a:fillRect/>
          </a:stretch>
        </p:blipFill>
        <p:spPr bwMode="auto">
          <a:xfrm>
            <a:off x="1766888" y="1395413"/>
            <a:ext cx="8659812" cy="2757487"/>
          </a:xfrm>
          <a:prstGeom prst="rect">
            <a:avLst/>
          </a:prstGeom>
          <a:noFill/>
          <a:ln>
            <a:noFill/>
          </a:ln>
          <a:effectLst/>
        </p:spPr>
      </p:pic>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1011" name="Group 3">
            <a:extLst>
              <a:ext uri="{FF2B5EF4-FFF2-40B4-BE49-F238E27FC236}">
                <a16:creationId xmlns:a16="http://schemas.microsoft.com/office/drawing/2014/main" id="{59C9239E-6A31-2AF0-6FAF-7FECCD502C4E}"/>
              </a:ext>
            </a:extLst>
          </p:cNvPr>
          <p:cNvGrpSpPr>
            <a:grpSpLocks/>
          </p:cNvGrpSpPr>
          <p:nvPr/>
        </p:nvGrpSpPr>
        <p:grpSpPr bwMode="auto">
          <a:xfrm>
            <a:off x="1981200" y="1981200"/>
            <a:ext cx="7673729" cy="3593467"/>
            <a:chOff x="1530" y="12573"/>
            <a:chExt cx="7097" cy="2554"/>
          </a:xfrm>
        </p:grpSpPr>
        <p:sp>
          <p:nvSpPr>
            <p:cNvPr id="171012" name="Text Box 4">
              <a:extLst>
                <a:ext uri="{FF2B5EF4-FFF2-40B4-BE49-F238E27FC236}">
                  <a16:creationId xmlns:a16="http://schemas.microsoft.com/office/drawing/2014/main" id="{5F1B5F15-5269-1010-EAD0-655FBEAD0D9C}"/>
                </a:ext>
              </a:extLst>
            </p:cNvPr>
            <p:cNvSpPr txBox="1">
              <a:spLocks noChangeArrowheads="1"/>
            </p:cNvSpPr>
            <p:nvPr/>
          </p:nvSpPr>
          <p:spPr bwMode="auto">
            <a:xfrm>
              <a:off x="5572" y="13420"/>
              <a:ext cx="189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en-US" sz="2000" dirty="0">
                  <a:solidFill>
                    <a:schemeClr val="tx1"/>
                  </a:solidFill>
                  <a:latin typeface="Arial" panose="020B0604020202020204" pitchFamily="34" charset="0"/>
                  <a:ea typeface="ＭＳ Ｐゴシック" panose="020B0600070205080204" pitchFamily="34" charset="-128"/>
                </a:rPr>
                <a:t>Pay principal</a:t>
              </a:r>
            </a:p>
            <a:p>
              <a:pPr eaLnBrk="1" hangingPunct="1">
                <a:lnSpc>
                  <a:spcPct val="100000"/>
                </a:lnSpc>
                <a:spcBef>
                  <a:spcPct val="0"/>
                </a:spcBef>
                <a:buFontTx/>
                <a:buNone/>
              </a:pPr>
              <a:endParaRPr lang="en-GB" altLang="en-US" sz="2000" dirty="0">
                <a:solidFill>
                  <a:schemeClr val="tx1"/>
                </a:solidFill>
                <a:latin typeface="Arial" panose="020B0604020202020204" pitchFamily="34" charset="0"/>
                <a:ea typeface="ＭＳ Ｐゴシック" panose="020B0600070205080204" pitchFamily="34" charset="-128"/>
              </a:endParaRPr>
            </a:p>
            <a:p>
              <a:pPr eaLnBrk="1" hangingPunct="1">
                <a:lnSpc>
                  <a:spcPct val="100000"/>
                </a:lnSpc>
                <a:spcBef>
                  <a:spcPct val="0"/>
                </a:spcBef>
                <a:buFontTx/>
                <a:buNone/>
              </a:pPr>
              <a:endParaRPr lang="en-GB" altLang="en-US" sz="2000" dirty="0">
                <a:solidFill>
                  <a:schemeClr val="tx1"/>
                </a:solidFill>
                <a:latin typeface="Arial" panose="020B0604020202020204" pitchFamily="34" charset="0"/>
                <a:ea typeface="ＭＳ Ｐゴシック" panose="020B0600070205080204" pitchFamily="34" charset="-128"/>
              </a:endParaRPr>
            </a:p>
          </p:txBody>
        </p:sp>
        <p:sp>
          <p:nvSpPr>
            <p:cNvPr id="171013" name="Text Box 5">
              <a:extLst>
                <a:ext uri="{FF2B5EF4-FFF2-40B4-BE49-F238E27FC236}">
                  <a16:creationId xmlns:a16="http://schemas.microsoft.com/office/drawing/2014/main" id="{6F0C6D33-00A9-A108-913E-4E0B13EE58DC}"/>
                </a:ext>
              </a:extLst>
            </p:cNvPr>
            <p:cNvSpPr txBox="1">
              <a:spLocks noChangeArrowheads="1"/>
            </p:cNvSpPr>
            <p:nvPr/>
          </p:nvSpPr>
          <p:spPr bwMode="auto">
            <a:xfrm>
              <a:off x="4453" y="13763"/>
              <a:ext cx="1787"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2000" dirty="0">
                  <a:solidFill>
                    <a:schemeClr val="tx1"/>
                  </a:solidFill>
                  <a:latin typeface="Arial" panose="020B0604020202020204" pitchFamily="34" charset="0"/>
                  <a:ea typeface="Batang" panose="02030600000101010101" pitchFamily="18" charset="-127"/>
                </a:rPr>
                <a:t>Purchase cost</a:t>
              </a:r>
              <a:endParaRPr lang="en-GB" altLang="en-US" sz="2000" dirty="0">
                <a:solidFill>
                  <a:schemeClr val="tx1"/>
                </a:solidFill>
                <a:latin typeface="Arial" panose="020B0604020202020204" pitchFamily="34" charset="0"/>
                <a:ea typeface="ＭＳ Ｐゴシック" panose="020B0600070205080204" pitchFamily="34" charset="-128"/>
              </a:endParaRPr>
            </a:p>
          </p:txBody>
        </p:sp>
        <p:sp>
          <p:nvSpPr>
            <p:cNvPr id="171014" name="Text Box 6">
              <a:extLst>
                <a:ext uri="{FF2B5EF4-FFF2-40B4-BE49-F238E27FC236}">
                  <a16:creationId xmlns:a16="http://schemas.microsoft.com/office/drawing/2014/main" id="{0EF1CE5B-FB71-4715-6E51-83EED9AD5656}"/>
                </a:ext>
              </a:extLst>
            </p:cNvPr>
            <p:cNvSpPr txBox="1">
              <a:spLocks noChangeArrowheads="1"/>
            </p:cNvSpPr>
            <p:nvPr/>
          </p:nvSpPr>
          <p:spPr bwMode="auto">
            <a:xfrm>
              <a:off x="6840" y="12573"/>
              <a:ext cx="1787" cy="72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dirty="0">
                <a:solidFill>
                  <a:schemeClr val="tx1"/>
                </a:solidFill>
                <a:latin typeface="Arial" panose="020B0604020202020204" pitchFamily="34" charset="0"/>
                <a:ea typeface="Batang" panose="02030600000101010101" pitchFamily="18" charset="-127"/>
              </a:endParaRPr>
            </a:p>
            <a:p>
              <a:pPr eaLnBrk="1" hangingPunct="1">
                <a:lnSpc>
                  <a:spcPct val="100000"/>
                </a:lnSpc>
                <a:spcBef>
                  <a:spcPct val="0"/>
                </a:spcBef>
                <a:buFontTx/>
                <a:buNone/>
              </a:pPr>
              <a:r>
                <a:rPr lang="en-GB" altLang="en-US" sz="2000" dirty="0">
                  <a:solidFill>
                    <a:schemeClr val="tx1"/>
                  </a:solidFill>
                  <a:latin typeface="Arial" panose="020B0604020202020204" pitchFamily="34" charset="0"/>
                  <a:ea typeface="Batang" panose="02030600000101010101" pitchFamily="18" charset="-127"/>
                </a:rPr>
                <a:t>Bank</a:t>
              </a:r>
              <a:endParaRPr lang="en-GB" altLang="en-US" sz="2000" dirty="0">
                <a:solidFill>
                  <a:schemeClr val="tx1"/>
                </a:solidFill>
                <a:latin typeface="Arial" panose="020B0604020202020204" pitchFamily="34" charset="0"/>
                <a:ea typeface="ＭＳ Ｐゴシック" panose="020B0600070205080204" pitchFamily="34" charset="-128"/>
              </a:endParaRPr>
            </a:p>
          </p:txBody>
        </p:sp>
        <p:sp>
          <p:nvSpPr>
            <p:cNvPr id="171015" name="Text Box 7">
              <a:extLst>
                <a:ext uri="{FF2B5EF4-FFF2-40B4-BE49-F238E27FC236}">
                  <a16:creationId xmlns:a16="http://schemas.microsoft.com/office/drawing/2014/main" id="{613DE860-F278-91BE-2A00-A9613CC25874}"/>
                </a:ext>
              </a:extLst>
            </p:cNvPr>
            <p:cNvSpPr txBox="1">
              <a:spLocks noChangeArrowheads="1"/>
            </p:cNvSpPr>
            <p:nvPr/>
          </p:nvSpPr>
          <p:spPr bwMode="auto">
            <a:xfrm>
              <a:off x="1530" y="13678"/>
              <a:ext cx="2644" cy="108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dirty="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None/>
              </a:pPr>
              <a:r>
                <a:rPr lang="en-GB" altLang="ko-KR" sz="2000" dirty="0">
                  <a:solidFill>
                    <a:schemeClr val="tx1"/>
                  </a:solidFill>
                  <a:latin typeface="Arial" panose="020B0604020202020204" pitchFamily="34" charset="0"/>
                  <a:ea typeface="Batang" panose="02030600000101010101" pitchFamily="18" charset="-127"/>
                </a:rPr>
                <a:t>Manufacturer of water-cooled cooling systems</a:t>
              </a:r>
              <a:endParaRPr lang="en-GB" altLang="en-US" sz="2000" dirty="0">
                <a:solidFill>
                  <a:schemeClr val="tx1"/>
                </a:solidFill>
                <a:latin typeface="Arial" panose="020B0604020202020204" pitchFamily="34" charset="0"/>
                <a:ea typeface="ＭＳ Ｐゴシック" panose="020B0600070205080204" pitchFamily="34" charset="-128"/>
              </a:endParaRPr>
            </a:p>
          </p:txBody>
        </p:sp>
        <p:sp>
          <p:nvSpPr>
            <p:cNvPr id="171016" name="Text Box 8">
              <a:extLst>
                <a:ext uri="{FF2B5EF4-FFF2-40B4-BE49-F238E27FC236}">
                  <a16:creationId xmlns:a16="http://schemas.microsoft.com/office/drawing/2014/main" id="{1A443BF7-3BEB-C2A6-BB16-D5027D13B933}"/>
                </a:ext>
              </a:extLst>
            </p:cNvPr>
            <p:cNvSpPr txBox="1">
              <a:spLocks noChangeArrowheads="1"/>
            </p:cNvSpPr>
            <p:nvPr/>
          </p:nvSpPr>
          <p:spPr bwMode="auto">
            <a:xfrm>
              <a:off x="7020" y="13940"/>
              <a:ext cx="1104" cy="90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a:solidFill>
                  <a:schemeClr val="tx1"/>
                </a:solidFill>
                <a:latin typeface="Arial" panose="020B0604020202020204" pitchFamily="34" charset="0"/>
                <a:ea typeface="Batang" panose="02030600000101010101" pitchFamily="18" charset="-127"/>
              </a:endParaRPr>
            </a:p>
            <a:p>
              <a:pPr eaLnBrk="1" hangingPunct="1">
                <a:lnSpc>
                  <a:spcPct val="100000"/>
                </a:lnSpc>
                <a:spcBef>
                  <a:spcPct val="0"/>
                </a:spcBef>
                <a:buFontTx/>
                <a:buNone/>
              </a:pPr>
              <a:r>
                <a:rPr lang="en-GB" altLang="ko-KR" sz="2000">
                  <a:solidFill>
                    <a:schemeClr val="tx1"/>
                  </a:solidFill>
                  <a:latin typeface="Arial" panose="020B0604020202020204" pitchFamily="34" charset="0"/>
                  <a:ea typeface="Batang" panose="02030600000101010101" pitchFamily="18" charset="-127"/>
                </a:rPr>
                <a:t>PizzaCo</a:t>
              </a:r>
              <a:endParaRPr lang="en-GB" altLang="en-US" sz="2000">
                <a:solidFill>
                  <a:schemeClr val="tx1"/>
                </a:solidFill>
                <a:latin typeface="Arial" panose="020B0604020202020204" pitchFamily="34" charset="0"/>
                <a:ea typeface="ＭＳ Ｐゴシック" panose="020B0600070205080204" pitchFamily="34" charset="-128"/>
              </a:endParaRPr>
            </a:p>
          </p:txBody>
        </p:sp>
        <p:sp>
          <p:nvSpPr>
            <p:cNvPr id="171017" name="Line 9">
              <a:extLst>
                <a:ext uri="{FF2B5EF4-FFF2-40B4-BE49-F238E27FC236}">
                  <a16:creationId xmlns:a16="http://schemas.microsoft.com/office/drawing/2014/main" id="{C6956E5D-A855-8AC1-9910-E44BED5A0FF4}"/>
                </a:ext>
              </a:extLst>
            </p:cNvPr>
            <p:cNvSpPr>
              <a:spLocks noChangeShapeType="1"/>
            </p:cNvSpPr>
            <p:nvPr/>
          </p:nvSpPr>
          <p:spPr bwMode="auto">
            <a:xfrm>
              <a:off x="4174" y="14580"/>
              <a:ext cx="248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1018" name="Line 10">
              <a:extLst>
                <a:ext uri="{FF2B5EF4-FFF2-40B4-BE49-F238E27FC236}">
                  <a16:creationId xmlns:a16="http://schemas.microsoft.com/office/drawing/2014/main" id="{5C7F180C-C1D6-C36E-5FC9-95E680C1E725}"/>
                </a:ext>
              </a:extLst>
            </p:cNvPr>
            <p:cNvSpPr>
              <a:spLocks noChangeShapeType="1"/>
            </p:cNvSpPr>
            <p:nvPr/>
          </p:nvSpPr>
          <p:spPr bwMode="auto">
            <a:xfrm flipH="1" flipV="1">
              <a:off x="4174" y="14040"/>
              <a:ext cx="2486"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1019" name="Text Box 11">
              <a:extLst>
                <a:ext uri="{FF2B5EF4-FFF2-40B4-BE49-F238E27FC236}">
                  <a16:creationId xmlns:a16="http://schemas.microsoft.com/office/drawing/2014/main" id="{17BAC166-985B-E0A7-EDB1-F05DB5A92D4E}"/>
                </a:ext>
              </a:extLst>
            </p:cNvPr>
            <p:cNvSpPr txBox="1">
              <a:spLocks noChangeArrowheads="1"/>
            </p:cNvSpPr>
            <p:nvPr/>
          </p:nvSpPr>
          <p:spPr bwMode="auto">
            <a:xfrm>
              <a:off x="4680" y="14587"/>
              <a:ext cx="14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en-US" sz="2000" dirty="0">
                  <a:solidFill>
                    <a:schemeClr val="tx1"/>
                  </a:solidFill>
                  <a:latin typeface="Arial" panose="020B0604020202020204" pitchFamily="34" charset="0"/>
                  <a:ea typeface="Batang" panose="02030600000101010101" pitchFamily="18" charset="-127"/>
                </a:rPr>
                <a:t>Equipment</a:t>
              </a:r>
              <a:endParaRPr lang="en-GB" altLang="en-US" sz="2000" dirty="0">
                <a:solidFill>
                  <a:schemeClr val="tx1"/>
                </a:solidFill>
                <a:latin typeface="Arial" panose="020B0604020202020204" pitchFamily="34" charset="0"/>
                <a:ea typeface="ＭＳ Ｐゴシック" panose="020B0600070205080204" pitchFamily="34" charset="-128"/>
              </a:endParaRPr>
            </a:p>
          </p:txBody>
        </p:sp>
        <p:sp>
          <p:nvSpPr>
            <p:cNvPr id="171020" name="AutoShape 12">
              <a:extLst>
                <a:ext uri="{FF2B5EF4-FFF2-40B4-BE49-F238E27FC236}">
                  <a16:creationId xmlns:a16="http://schemas.microsoft.com/office/drawing/2014/main" id="{115AFD8B-6B69-92F4-4E92-668283CB0D9C}"/>
                </a:ext>
              </a:extLst>
            </p:cNvPr>
            <p:cNvSpPr>
              <a:spLocks noChangeArrowheads="1"/>
            </p:cNvSpPr>
            <p:nvPr/>
          </p:nvSpPr>
          <p:spPr bwMode="auto">
            <a:xfrm>
              <a:off x="6660" y="13860"/>
              <a:ext cx="1787"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sp>
          <p:nvSpPr>
            <p:cNvPr id="171021" name="AutoShape 13">
              <a:extLst>
                <a:ext uri="{FF2B5EF4-FFF2-40B4-BE49-F238E27FC236}">
                  <a16:creationId xmlns:a16="http://schemas.microsoft.com/office/drawing/2014/main" id="{B90E069B-A5BB-87A7-B9D6-17E2BE5B83F7}"/>
                </a:ext>
              </a:extLst>
            </p:cNvPr>
            <p:cNvSpPr>
              <a:spLocks noChangeArrowheads="1"/>
            </p:cNvSpPr>
            <p:nvPr/>
          </p:nvSpPr>
          <p:spPr bwMode="auto">
            <a:xfrm>
              <a:off x="6660" y="12600"/>
              <a:ext cx="1787" cy="72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sp>
          <p:nvSpPr>
            <p:cNvPr id="171022" name="Line 14">
              <a:extLst>
                <a:ext uri="{FF2B5EF4-FFF2-40B4-BE49-F238E27FC236}">
                  <a16:creationId xmlns:a16="http://schemas.microsoft.com/office/drawing/2014/main" id="{41A91FC4-4EE6-CF56-1928-6E73255E2A09}"/>
                </a:ext>
              </a:extLst>
            </p:cNvPr>
            <p:cNvSpPr>
              <a:spLocks noChangeShapeType="1"/>
            </p:cNvSpPr>
            <p:nvPr/>
          </p:nvSpPr>
          <p:spPr bwMode="auto">
            <a:xfrm>
              <a:off x="7020" y="13320"/>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171023" name="Line 15">
              <a:extLst>
                <a:ext uri="{FF2B5EF4-FFF2-40B4-BE49-F238E27FC236}">
                  <a16:creationId xmlns:a16="http://schemas.microsoft.com/office/drawing/2014/main" id="{7808F53A-E7E4-F324-EB22-22BC383087B8}"/>
                </a:ext>
              </a:extLst>
            </p:cNvPr>
            <p:cNvSpPr>
              <a:spLocks noChangeShapeType="1"/>
            </p:cNvSpPr>
            <p:nvPr/>
          </p:nvSpPr>
          <p:spPr bwMode="auto">
            <a:xfrm flipV="1">
              <a:off x="7560" y="13320"/>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3" name="Rectangle 2">
            <a:extLst>
              <a:ext uri="{FF2B5EF4-FFF2-40B4-BE49-F238E27FC236}">
                <a16:creationId xmlns:a16="http://schemas.microsoft.com/office/drawing/2014/main" id="{E96E9C8A-04F3-47B2-D095-F4404B419620}"/>
              </a:ext>
            </a:extLst>
          </p:cNvPr>
          <p:cNvSpPr>
            <a:spLocks noGrp="1" noChangeArrowheads="1"/>
          </p:cNvSpPr>
          <p:nvPr>
            <p:ph type="title"/>
          </p:nvPr>
        </p:nvSpPr>
        <p:spPr>
          <a:xfrm>
            <a:off x="414130" y="462643"/>
            <a:ext cx="10515600" cy="490479"/>
          </a:xfrm>
        </p:spPr>
        <p:txBody>
          <a:bodyPr>
            <a:normAutofit fontScale="90000"/>
          </a:bodyPr>
          <a:lstStyle/>
          <a:p>
            <a:pPr algn="ctr"/>
            <a:r>
              <a:rPr lang="en-US" sz="4000" dirty="0"/>
              <a:t>Bank loans</a:t>
            </a:r>
            <a:endParaRPr lang="en-GB" altLang="en-US" sz="4000" dirty="0">
              <a:solidFill>
                <a:srgbClr val="003399"/>
              </a:solidFill>
              <a:ea typeface="ＭＳ Ｐゴシック" panose="020B0600070205080204" pitchFamily="34" charset="-128"/>
            </a:endParaRPr>
          </a:p>
        </p:txBody>
      </p:sp>
    </p:spTree>
  </p:cSld>
  <p:clrMapOvr>
    <a:masterClrMapping/>
  </p:clrMapOvr>
  <p:transition spd="med">
    <p:fade/>
  </p:transition>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73058" name="Rectangle 2">
            <a:extLst>
              <a:ext uri="{FF2B5EF4-FFF2-40B4-BE49-F238E27FC236}">
                <a16:creationId xmlns:a16="http://schemas.microsoft.com/office/drawing/2014/main" id="{46E82484-E04B-80CF-61E2-C190B0061B6B}"/>
              </a:ext>
            </a:extLst>
          </p:cNvPr>
          <p:cNvSpPr>
            <a:spLocks noChangeArrowheads="1" noGrp="1"/>
          </p:cNvSpPr>
          <p:nvPr>
            <p:ph type="title"/>
          </p:nvPr>
        </p:nvSpPr>
        <p:spPr>
          <a:xfrm>
            <a:off x="942975" y="212726"/>
            <a:ext cx="10515600" cy="835026"/>
          </a:xfrm>
        </p:spPr>
        <p:txBody>
          <a:bodyPr/>
          <a:lstStyle/>
          <a:p>
            <a:pPr algn="ctr"/>
            <a:r>
              <a:rPr altLang="en-US" dirty="0" lang="en-US" sz="3200">
                <a:solidFill>
                  <a:srgbClr val="337177"/>
                </a:solidFill>
                <a:ea charset="-128" panose="020B0600070205080204" pitchFamily="34" typeface="ＭＳ Ｐゴシック"/>
              </a:rPr>
              <a:t>Economic analysis for the loan</a:t>
            </a:r>
            <a:endParaRPr altLang="en-US" dirty="0" lang="en-GB" sz="3200">
              <a:solidFill>
                <a:srgbClr val="337177"/>
              </a:solidFill>
              <a:ea charset="-128" panose="020B0600070205080204" pitchFamily="34" typeface="ＭＳ Ｐゴシック"/>
            </a:endParaRPr>
          </a:p>
        </p:txBody>
      </p:sp>
      <p:sp>
        <p:nvSpPr>
          <p:cNvPr id="173059" name="Rectangle 109">
            <a:extLst>
              <a:ext uri="{FF2B5EF4-FFF2-40B4-BE49-F238E27FC236}">
                <a16:creationId xmlns:a16="http://schemas.microsoft.com/office/drawing/2014/main" id="{07E0878E-122E-B443-7642-FCD59ED1AF9F}"/>
              </a:ext>
            </a:extLst>
          </p:cNvPr>
          <p:cNvSpPr>
            <a:spLocks noChangeArrowheads="1"/>
          </p:cNvSpPr>
          <p:nvPr/>
        </p:nvSpPr>
        <p:spPr bwMode="auto">
          <a:xfrm>
            <a:off x="1628775" y="4085838"/>
            <a:ext cx="9144000" cy="206216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charset="0" panose="020B0604020202020204" pitchFamily="34" typeface="Arial"/>
              <a:buChar char="•"/>
              <a:tabLst>
                <a:tab algn="l" pos="1371600"/>
              </a:tabLst>
              <a:defRPr sz="2800">
                <a:solidFill>
                  <a:srgbClr val="7F7F7F"/>
                </a:solidFill>
                <a:latin charset="0" panose="02000000000000000000" pitchFamily="2" typeface="#9Slide02 Noi dung dai"/>
              </a:defRPr>
            </a:lvl1pPr>
            <a:lvl2pPr indent="-285750" marL="742950">
              <a:lnSpc>
                <a:spcPct val="90000"/>
              </a:lnSpc>
              <a:spcBef>
                <a:spcPts val="500"/>
              </a:spcBef>
              <a:buFont charset="0" panose="020B0604020202020204" pitchFamily="34" typeface="Arial"/>
              <a:buChar char="•"/>
              <a:tabLst>
                <a:tab algn="l" pos="1371600"/>
              </a:tabLst>
              <a:defRPr sz="2400">
                <a:solidFill>
                  <a:srgbClr val="7F7F7F"/>
                </a:solidFill>
                <a:latin charset="0" panose="02000000000000000000" pitchFamily="2" typeface="#9Slide02 Noi dung dai"/>
              </a:defRPr>
            </a:lvl2pPr>
            <a:lvl3pPr indent="-228600" marL="1143000">
              <a:lnSpc>
                <a:spcPct val="90000"/>
              </a:lnSpc>
              <a:spcBef>
                <a:spcPts val="500"/>
              </a:spcBef>
              <a:buFont charset="0" panose="020B0604020202020204" pitchFamily="34" typeface="Arial"/>
              <a:buChar char="•"/>
              <a:tabLst>
                <a:tab algn="l" pos="1371600"/>
              </a:tabLst>
              <a:defRPr sz="2000">
                <a:solidFill>
                  <a:srgbClr val="7F7F7F"/>
                </a:solidFill>
                <a:latin charset="0" panose="02000000000000000000" pitchFamily="2" typeface="#9Slide02 Noi dung dai"/>
              </a:defRPr>
            </a:lvl3pPr>
            <a:lvl4pPr indent="-228600" marL="1600200">
              <a:lnSpc>
                <a:spcPct val="90000"/>
              </a:lnSpc>
              <a:spcBef>
                <a:spcPts val="500"/>
              </a:spcBef>
              <a:buFont charset="0" panose="020B0604020202020204" pitchFamily="34" typeface="Arial"/>
              <a:buChar char="•"/>
              <a:tabLst>
                <a:tab algn="l" pos="1371600"/>
              </a:tabLst>
              <a:defRPr>
                <a:solidFill>
                  <a:srgbClr val="7F7F7F"/>
                </a:solidFill>
                <a:latin charset="0" panose="02000000000000000000" pitchFamily="2" typeface="#9Slide02 Noi dung dai"/>
              </a:defRPr>
            </a:lvl4pPr>
            <a:lvl5pPr indent="-228600" marL="2057400">
              <a:lnSpc>
                <a:spcPct val="90000"/>
              </a:lnSpc>
              <a:spcBef>
                <a:spcPts val="500"/>
              </a:spcBef>
              <a:buFont charset="0" panose="020B0604020202020204" pitchFamily="34" typeface="Arial"/>
              <a:buChar char="•"/>
              <a:tabLst>
                <a:tab algn="l" pos="1371600"/>
              </a:tabLst>
              <a:defRPr>
                <a:solidFill>
                  <a:srgbClr val="7F7F7F"/>
                </a:solidFill>
                <a:latin charset="0" panose="02000000000000000000" pitchFamily="2" typeface="#9Slide02 Noi dung dai"/>
              </a:defRPr>
            </a:lvl5pPr>
            <a:lvl6pPr fontAlgn="base" indent="-228600" marL="2514600">
              <a:lnSpc>
                <a:spcPct val="90000"/>
              </a:lnSpc>
              <a:spcBef>
                <a:spcPts val="500"/>
              </a:spcBef>
              <a:spcAft>
                <a:spcPct val="0"/>
              </a:spcAft>
              <a:buFont charset="0" panose="020B0604020202020204" pitchFamily="34" typeface="Arial"/>
              <a:buChar char="•"/>
              <a:tabLst>
                <a:tab algn="l" pos="1371600"/>
              </a:tabLst>
              <a:defRPr>
                <a:solidFill>
                  <a:srgbClr val="7F7F7F"/>
                </a:solidFill>
                <a:latin charset="0" panose="02000000000000000000" pitchFamily="2" typeface="#9Slide02 Noi dung dai"/>
              </a:defRPr>
            </a:lvl6pPr>
            <a:lvl7pPr fontAlgn="base" indent="-228600" marL="2971800">
              <a:lnSpc>
                <a:spcPct val="90000"/>
              </a:lnSpc>
              <a:spcBef>
                <a:spcPts val="500"/>
              </a:spcBef>
              <a:spcAft>
                <a:spcPct val="0"/>
              </a:spcAft>
              <a:buFont charset="0" panose="020B0604020202020204" pitchFamily="34" typeface="Arial"/>
              <a:buChar char="•"/>
              <a:tabLst>
                <a:tab algn="l" pos="1371600"/>
              </a:tabLst>
              <a:defRPr>
                <a:solidFill>
                  <a:srgbClr val="7F7F7F"/>
                </a:solidFill>
                <a:latin charset="0" panose="02000000000000000000" pitchFamily="2" typeface="#9Slide02 Noi dung dai"/>
              </a:defRPr>
            </a:lvl7pPr>
            <a:lvl8pPr fontAlgn="base" indent="-228600" marL="3429000">
              <a:lnSpc>
                <a:spcPct val="90000"/>
              </a:lnSpc>
              <a:spcBef>
                <a:spcPts val="500"/>
              </a:spcBef>
              <a:spcAft>
                <a:spcPct val="0"/>
              </a:spcAft>
              <a:buFont charset="0" panose="020B0604020202020204" pitchFamily="34" typeface="Arial"/>
              <a:buChar char="•"/>
              <a:tabLst>
                <a:tab algn="l" pos="1371600"/>
              </a:tabLst>
              <a:defRPr>
                <a:solidFill>
                  <a:srgbClr val="7F7F7F"/>
                </a:solidFill>
                <a:latin charset="0" panose="02000000000000000000" pitchFamily="2" typeface="#9Slide02 Noi dung dai"/>
              </a:defRPr>
            </a:lvl8pPr>
            <a:lvl9pPr fontAlgn="base" indent="-228600" marL="3886200">
              <a:lnSpc>
                <a:spcPct val="90000"/>
              </a:lnSpc>
              <a:spcBef>
                <a:spcPts val="500"/>
              </a:spcBef>
              <a:spcAft>
                <a:spcPct val="0"/>
              </a:spcAft>
              <a:buFont charset="0" panose="020B0604020202020204" pitchFamily="34" typeface="Arial"/>
              <a:buChar char="•"/>
              <a:tabLst>
                <a:tab algn="l" pos="1371600"/>
              </a:tabLst>
              <a:defRPr>
                <a:solidFill>
                  <a:srgbClr val="7F7F7F"/>
                </a:solidFill>
                <a:latin charset="0" panose="02000000000000000000" pitchFamily="2" typeface="#9Slide02 Noi dung dai"/>
              </a:defRPr>
            </a:lvl9pPr>
          </a:lstStyle>
          <a:p>
            <a:pPr eaLnBrk="1" hangingPunct="1">
              <a:lnSpc>
                <a:spcPct val="100000"/>
              </a:lnSpc>
              <a:spcBef>
                <a:spcPct val="0"/>
              </a:spcBef>
              <a:buNone/>
            </a:pPr>
            <a:r>
              <a:rPr altLang="en-US" dirty="0" lang="en-US" sz="1600" u="sng">
                <a:solidFill>
                  <a:schemeClr val="tx1"/>
                </a:solidFill>
                <a:latin charset="0" panose="020B0604020202020204" pitchFamily="34" typeface="Arial"/>
                <a:ea charset="-128" panose="020B0600070205080204" pitchFamily="34" typeface="ＭＳ Ｐゴシック"/>
              </a:rPr>
              <a:t>Note</a:t>
            </a:r>
            <a:r>
              <a:rPr altLang="en-US" dirty="0" lang="en-US" sz="1600">
                <a:solidFill>
                  <a:schemeClr val="tx1"/>
                </a:solidFill>
                <a:latin charset="0" panose="020B0604020202020204" pitchFamily="34" typeface="Arial"/>
                <a:ea charset="-128" panose="020B0600070205080204" pitchFamily="34" typeface="ＭＳ Ｐゴシック"/>
              </a:rPr>
              <a:t>: Loan amount:  2,500,000 (for equipment purchase in year 0)</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dirty="0" lang="en-US" sz="1600">
                <a:solidFill>
                  <a:schemeClr val="tx1"/>
                </a:solidFill>
                <a:latin charset="0" panose="020B0604020202020204" pitchFamily="34" typeface="Arial"/>
                <a:ea charset="-128" panose="020B0600070205080204" pitchFamily="34" typeface="ＭＳ Ｐゴシック"/>
              </a:rPr>
              <a:t>         Financial loan rate:	  	15%  	MARR = 		18%</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dirty="0" lang="en-US" sz="1600">
                <a:solidFill>
                  <a:schemeClr val="tx1"/>
                </a:solidFill>
                <a:latin charset="0" panose="020B0604020202020204" pitchFamily="34" typeface="Arial"/>
                <a:ea charset="-128" panose="020B0600070205080204" pitchFamily="34" typeface="ＭＳ Ｐゴシック"/>
              </a:rPr>
              <a:t>      					Tax rate = 	34%</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dirty="0" lang="en-US" sz="1600">
                <a:solidFill>
                  <a:schemeClr val="tx1"/>
                </a:solidFill>
                <a:latin charset="0" panose="020B0604020202020204" pitchFamily="34" typeface="Arial"/>
                <a:ea charset="-128" panose="020B0600070205080204" pitchFamily="34" typeface="ＭＳ Ｐゴシック"/>
              </a:rPr>
              <a:t>Straight-line depreciation.</a:t>
            </a:r>
            <a:br>
              <a:rPr altLang="en-US" dirty="0" lang="en-US" sz="1600">
                <a:solidFill>
                  <a:schemeClr val="tx1"/>
                </a:solidFill>
                <a:latin charset="0" panose="020B0604020202020204" pitchFamily="34" typeface="Arial"/>
                <a:ea charset="-128" panose="020B0600070205080204" pitchFamily="34" typeface="ＭＳ Ｐゴシック"/>
              </a:rPr>
            </a:br>
            <a:r>
              <a:rPr altLang="en-US" dirty="0" lang="en-US" sz="1600">
                <a:solidFill>
                  <a:schemeClr val="tx1"/>
                </a:solidFill>
                <a:latin charset="0" panose="020B0604020202020204" pitchFamily="34" typeface="Arial"/>
                <a:ea charset="-128" panose="020B0600070205080204" pitchFamily="34" typeface="ＭＳ Ｐゴシック"/>
              </a:rPr>
              <a:t>Book value at the end of year 5 :			0</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dirty="0" lang="en-US" sz="1600">
                <a:solidFill>
                  <a:schemeClr val="tx1"/>
                </a:solidFill>
                <a:latin charset="0" panose="020B0604020202020204" pitchFamily="34" typeface="Arial"/>
                <a:ea charset="-128" panose="020B0600070205080204" pitchFamily="34" typeface="ＭＳ Ｐゴシック"/>
              </a:rPr>
              <a:t>Estimation of market value at the end of year 5:			1,200,000</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dirty="0" lang="en-US" sz="1600">
                <a:solidFill>
                  <a:schemeClr val="tx1"/>
                </a:solidFill>
                <a:latin charset="0" panose="020B0604020202020204" pitchFamily="34" typeface="Arial"/>
                <a:ea charset="-128" panose="020B0600070205080204" pitchFamily="34" typeface="ＭＳ Ｐゴシック"/>
              </a:rPr>
              <a:t>EOY 5* representing the market value and book value of the equipment</a:t>
            </a:r>
            <a:endParaRPr altLang="en-US" dirty="0" lang="en-GB" sz="1600">
              <a:solidFill>
                <a:schemeClr val="tx1"/>
              </a:solidFill>
              <a:latin charset="0" panose="020B0604020202020204" pitchFamily="34" typeface="Arial"/>
              <a:ea charset="-128" panose="020B0600070205080204" pitchFamily="34" typeface="ＭＳ Ｐゴシック"/>
            </a:endParaRPr>
          </a:p>
          <a:p>
            <a:pPr eaLnBrk="1" hangingPunct="1">
              <a:lnSpc>
                <a:spcPct val="100000"/>
              </a:lnSpc>
              <a:spcBef>
                <a:spcPct val="0"/>
              </a:spcBef>
              <a:buFontTx/>
              <a:buNone/>
            </a:pPr>
            <a:r>
              <a:rPr altLang="en-US" dirty="0" lang="en-US" sz="1600">
                <a:solidFill>
                  <a:schemeClr val="tx1"/>
                </a:solidFill>
                <a:latin charset="0" panose="020B0604020202020204" pitchFamily="34" typeface="Arial"/>
                <a:ea charset="-128" panose="020B0600070205080204" pitchFamily="34" typeface="ＭＳ Ｐゴシック"/>
              </a:rPr>
              <a:t>Taxable income = (Market value – Book value) =(1,200,000 - 0) = $ 1,200,000</a:t>
            </a:r>
          </a:p>
        </p:txBody>
      </p:sp>
      <p:pic>
        <p:nvPicPr>
          <p:cNvPr id="173060" name="Object 127">
            <a:extLst>
              <a:ext uri="{FF2B5EF4-FFF2-40B4-BE49-F238E27FC236}">
                <a16:creationId xmlns:a16="http://schemas.microsoft.com/office/drawing/2014/main" id="{58CA3BF9-75E6-02A1-5A09-5A79C3137C77}"/>
              </a:ext>
            </a:extLst>
          </p:cNvPr>
          <p:cNvPicPr>
            <a:picLocks noChangeArrowheads="1" noChangeAspect="1"/>
          </p:cNvPicPr>
          <p:nvPr/>
        </p:nvPicPr>
        <p:blipFill>
          <a:blip r:embed="rId3"/>
          <a:srcRect/>
          <a:stretch>
            <a:fillRect/>
          </a:stretch>
        </p:blipFill>
        <p:spPr bwMode="auto">
          <a:xfrm>
            <a:off x="1317625" y="1176338"/>
            <a:ext cx="9766300" cy="289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a:extLst>
              <a:ext uri="{FF2B5EF4-FFF2-40B4-BE49-F238E27FC236}">
                <a16:creationId xmlns:a16="http://schemas.microsoft.com/office/drawing/2014/main" id="{4CD9A25E-3648-F580-DBFC-9178DB823233}"/>
              </a:ext>
            </a:extLst>
          </p:cNvPr>
          <p:cNvSpPr>
            <a:spLocks noGrp="1" noChangeArrowheads="1"/>
          </p:cNvSpPr>
          <p:nvPr>
            <p:ph type="title"/>
          </p:nvPr>
        </p:nvSpPr>
        <p:spPr>
          <a:xfrm>
            <a:off x="2209800" y="647936"/>
            <a:ext cx="7772400" cy="418864"/>
          </a:xfrm>
        </p:spPr>
        <p:txBody>
          <a:bodyPr/>
          <a:lstStyle/>
          <a:p>
            <a:pPr algn="ctr"/>
            <a:r>
              <a:rPr lang="en-US" altLang="en-US" sz="3200" dirty="0">
                <a:solidFill>
                  <a:srgbClr val="337177"/>
                </a:solidFill>
                <a:ea typeface="ＭＳ Ｐゴシック" panose="020B0600070205080204" pitchFamily="34" charset="-128"/>
              </a:rPr>
              <a:t>Some financial options</a:t>
            </a:r>
            <a:endParaRPr lang="en-GB" altLang="en-US" sz="3200" dirty="0">
              <a:solidFill>
                <a:srgbClr val="337177"/>
              </a:solidFill>
              <a:ea typeface="ＭＳ Ｐゴシック" panose="020B0600070205080204" pitchFamily="34" charset="-128"/>
            </a:endParaRPr>
          </a:p>
        </p:txBody>
      </p:sp>
      <p:sp>
        <p:nvSpPr>
          <p:cNvPr id="132099" name="Rectangle 3">
            <a:extLst>
              <a:ext uri="{FF2B5EF4-FFF2-40B4-BE49-F238E27FC236}">
                <a16:creationId xmlns:a16="http://schemas.microsoft.com/office/drawing/2014/main" id="{345C56EF-E4C6-EEF6-A141-5B5573874998}"/>
              </a:ext>
            </a:extLst>
          </p:cNvPr>
          <p:cNvSpPr>
            <a:spLocks noGrp="1" noChangeArrowheads="1"/>
          </p:cNvSpPr>
          <p:nvPr>
            <p:ph idx="1"/>
          </p:nvPr>
        </p:nvSpPr>
        <p:spPr>
          <a:xfrm>
            <a:off x="1066800" y="1861457"/>
            <a:ext cx="10058400" cy="3657600"/>
          </a:xfrm>
          <a:ln>
            <a:solidFill>
              <a:srgbClr val="003399"/>
            </a:solidFill>
            <a:miter lim="800000"/>
            <a:headEnd/>
            <a:tailEnd/>
          </a:ln>
        </p:spPr>
        <p:txBody>
          <a:bodyPr/>
          <a:lstStyle/>
          <a:p>
            <a:r>
              <a:rPr lang="en-US" altLang="en-US" dirty="0">
                <a:solidFill>
                  <a:srgbClr val="000000"/>
                </a:solidFill>
                <a:ea typeface="ＭＳ Ｐゴシック" panose="020B0600070205080204" pitchFamily="34" charset="-128"/>
              </a:rPr>
              <a:t>Using equity (ex: using retained earnings)</a:t>
            </a:r>
          </a:p>
          <a:p>
            <a:r>
              <a:rPr lang="en-US" altLang="en-US" dirty="0">
                <a:solidFill>
                  <a:srgbClr val="000000"/>
                </a:solidFill>
                <a:ea typeface="ＭＳ Ｐゴシック" panose="020B0600070205080204" pitchFamily="34" charset="-128"/>
              </a:rPr>
              <a:t>Using the loan</a:t>
            </a:r>
          </a:p>
          <a:p>
            <a:r>
              <a:rPr lang="en-US" altLang="en-US" dirty="0">
                <a:solidFill>
                  <a:srgbClr val="000000"/>
                </a:solidFill>
                <a:ea typeface="ＭＳ Ｐゴシック" panose="020B0600070205080204" pitchFamily="34" charset="-128"/>
              </a:rPr>
              <a:t>Using the finance lease option</a:t>
            </a:r>
          </a:p>
          <a:p>
            <a:r>
              <a:rPr lang="en-US" altLang="en-US" dirty="0">
                <a:solidFill>
                  <a:srgbClr val="000000"/>
                </a:solidFill>
                <a:ea typeface="ＭＳ Ｐゴシック" panose="020B0600070205080204" pitchFamily="34" charset="-128"/>
              </a:rPr>
              <a:t>Using contracts effectively (</a:t>
            </a:r>
            <a:r>
              <a:rPr lang="en-US" altLang="en-US" i="1" dirty="0">
                <a:solidFill>
                  <a:srgbClr val="000000"/>
                </a:solidFill>
                <a:ea typeface="ＭＳ Ｐゴシック" panose="020B0600070205080204" pitchFamily="34" charset="-128"/>
              </a:rPr>
              <a:t>Performance Contract</a:t>
            </a:r>
            <a:r>
              <a:rPr lang="en-US" altLang="en-US" dirty="0">
                <a:solidFill>
                  <a:srgbClr val="000000"/>
                </a:solidFill>
                <a:ea typeface="ＭＳ Ｐゴシック" panose="020B0600070205080204" pitchFamily="34" charset="-128"/>
              </a:rPr>
              <a:t>)</a:t>
            </a:r>
            <a:endParaRPr lang="en-GB" altLang="en-US" dirty="0">
              <a:solidFill>
                <a:srgbClr val="000000"/>
              </a:solidFill>
              <a:ea typeface="ＭＳ Ｐゴシック" panose="020B0600070205080204" pitchFamily="34" charset="-128"/>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5107" name="Group 3">
            <a:extLst>
              <a:ext uri="{FF2B5EF4-FFF2-40B4-BE49-F238E27FC236}">
                <a16:creationId xmlns:a16="http://schemas.microsoft.com/office/drawing/2014/main" id="{0DC56006-66F5-E638-6F94-B5951307671B}"/>
              </a:ext>
            </a:extLst>
          </p:cNvPr>
          <p:cNvGrpSpPr>
            <a:grpSpLocks/>
          </p:cNvGrpSpPr>
          <p:nvPr/>
        </p:nvGrpSpPr>
        <p:grpSpPr bwMode="auto">
          <a:xfrm>
            <a:off x="2286000" y="2286000"/>
            <a:ext cx="7268125" cy="2285999"/>
            <a:chOff x="1869" y="1440"/>
            <a:chExt cx="5853" cy="1485"/>
          </a:xfrm>
        </p:grpSpPr>
        <p:sp>
          <p:nvSpPr>
            <p:cNvPr id="175108" name="Text Box 4">
              <a:extLst>
                <a:ext uri="{FF2B5EF4-FFF2-40B4-BE49-F238E27FC236}">
                  <a16:creationId xmlns:a16="http://schemas.microsoft.com/office/drawing/2014/main" id="{076DCF67-2117-52FD-E342-1720A0E6BA91}"/>
                </a:ext>
              </a:extLst>
            </p:cNvPr>
            <p:cNvSpPr txBox="1">
              <a:spLocks noChangeArrowheads="1"/>
            </p:cNvSpPr>
            <p:nvPr/>
          </p:nvSpPr>
          <p:spPr bwMode="auto">
            <a:xfrm>
              <a:off x="4692" y="1537"/>
              <a:ext cx="162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a:solidFill>
                    <a:schemeClr val="tx1"/>
                  </a:solidFill>
                  <a:latin typeface="Arial" panose="020B0604020202020204" pitchFamily="34" charset="0"/>
                  <a:ea typeface="Batang" panose="02030600000101010101" pitchFamily="18" charset="-127"/>
                </a:rPr>
                <a:t>Rental payment</a:t>
              </a:r>
              <a:endParaRPr lang="en-GB" altLang="en-US" sz="1800" dirty="0">
                <a:solidFill>
                  <a:schemeClr val="tx1"/>
                </a:solidFill>
                <a:latin typeface="Arial" panose="020B0604020202020204" pitchFamily="34" charset="0"/>
                <a:ea typeface="ＭＳ Ｐゴシック" panose="020B0600070205080204" pitchFamily="34" charset="-128"/>
              </a:endParaRPr>
            </a:p>
          </p:txBody>
        </p:sp>
        <p:sp>
          <p:nvSpPr>
            <p:cNvPr id="175109" name="Text Box 5">
              <a:extLst>
                <a:ext uri="{FF2B5EF4-FFF2-40B4-BE49-F238E27FC236}">
                  <a16:creationId xmlns:a16="http://schemas.microsoft.com/office/drawing/2014/main" id="{9D784DA3-EB7C-CACD-F340-F5AFDEFD5D13}"/>
                </a:ext>
              </a:extLst>
            </p:cNvPr>
            <p:cNvSpPr txBox="1">
              <a:spLocks noChangeArrowheads="1"/>
            </p:cNvSpPr>
            <p:nvPr/>
          </p:nvSpPr>
          <p:spPr bwMode="auto">
            <a:xfrm>
              <a:off x="1869" y="1440"/>
              <a:ext cx="2694" cy="126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dirty="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None/>
              </a:pPr>
              <a:r>
                <a:rPr lang="en-GB" altLang="ko-KR" sz="1800" dirty="0">
                  <a:solidFill>
                    <a:schemeClr val="tx1"/>
                  </a:solidFill>
                  <a:latin typeface="Arial" panose="020B0604020202020204" pitchFamily="34" charset="0"/>
                  <a:ea typeface="Batang" panose="02030600000101010101" pitchFamily="18" charset="-127"/>
                </a:rPr>
                <a:t>Manufacturer of water-cooled cooling systems</a:t>
              </a:r>
            </a:p>
            <a:p>
              <a:pPr algn="ctr" eaLnBrk="1" hangingPunct="1">
                <a:lnSpc>
                  <a:spcPct val="100000"/>
                </a:lnSpc>
                <a:spcBef>
                  <a:spcPct val="0"/>
                </a:spcBef>
                <a:buFontTx/>
                <a:buNone/>
              </a:pPr>
              <a:r>
                <a:rPr lang="en-GB" altLang="ko-KR" sz="1800" dirty="0">
                  <a:solidFill>
                    <a:schemeClr val="tx1"/>
                  </a:solidFill>
                  <a:latin typeface="Arial" panose="020B0604020202020204" pitchFamily="34" charset="0"/>
                  <a:ea typeface="Batang" panose="02030600000101010101" pitchFamily="18" charset="-127"/>
                </a:rPr>
                <a:t>(Lender)</a:t>
              </a:r>
              <a:endParaRPr lang="en-GB" altLang="en-US" sz="1800" dirty="0">
                <a:solidFill>
                  <a:schemeClr val="tx1"/>
                </a:solidFill>
                <a:latin typeface="Arial" panose="020B0604020202020204" pitchFamily="34" charset="0"/>
                <a:ea typeface="ＭＳ Ｐゴシック" panose="020B0600070205080204" pitchFamily="34" charset="-128"/>
              </a:endParaRPr>
            </a:p>
          </p:txBody>
        </p:sp>
        <p:sp>
          <p:nvSpPr>
            <p:cNvPr id="175110" name="Text Box 6">
              <a:extLst>
                <a:ext uri="{FF2B5EF4-FFF2-40B4-BE49-F238E27FC236}">
                  <a16:creationId xmlns:a16="http://schemas.microsoft.com/office/drawing/2014/main" id="{E11F6BC4-B503-4290-EBC7-0C8E7E1B0977}"/>
                </a:ext>
              </a:extLst>
            </p:cNvPr>
            <p:cNvSpPr txBox="1">
              <a:spLocks noChangeArrowheads="1"/>
            </p:cNvSpPr>
            <p:nvPr/>
          </p:nvSpPr>
          <p:spPr bwMode="auto">
            <a:xfrm>
              <a:off x="6102" y="1628"/>
              <a:ext cx="1620" cy="108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dirty="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dirty="0" err="1">
                  <a:solidFill>
                    <a:schemeClr val="tx1"/>
                  </a:solidFill>
                  <a:latin typeface="Arial" panose="020B0604020202020204" pitchFamily="34" charset="0"/>
                  <a:ea typeface="Batang" panose="02030600000101010101" pitchFamily="18" charset="-127"/>
                </a:rPr>
                <a:t>PizzaCo</a:t>
              </a:r>
              <a:endParaRPr lang="en-GB" altLang="ko-KR" sz="1800" dirty="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dirty="0">
                  <a:solidFill>
                    <a:schemeClr val="tx1"/>
                  </a:solidFill>
                  <a:latin typeface="Arial" panose="020B0604020202020204" pitchFamily="34" charset="0"/>
                  <a:ea typeface="Batang" panose="02030600000101010101" pitchFamily="18" charset="-127"/>
                </a:rPr>
                <a:t>(Borrower)</a:t>
              </a:r>
              <a:endParaRPr lang="en-GB" altLang="en-US" sz="1800" dirty="0">
                <a:solidFill>
                  <a:schemeClr val="tx1"/>
                </a:solidFill>
                <a:latin typeface="Arial" panose="020B0604020202020204" pitchFamily="34" charset="0"/>
                <a:ea typeface="ＭＳ Ｐゴシック" panose="020B0600070205080204" pitchFamily="34" charset="-128"/>
              </a:endParaRPr>
            </a:p>
          </p:txBody>
        </p:sp>
        <p:sp>
          <p:nvSpPr>
            <p:cNvPr id="175111" name="Line 7">
              <a:extLst>
                <a:ext uri="{FF2B5EF4-FFF2-40B4-BE49-F238E27FC236}">
                  <a16:creationId xmlns:a16="http://schemas.microsoft.com/office/drawing/2014/main" id="{7BB376B2-F884-FEBD-7260-EA2D87A847FF}"/>
                </a:ext>
              </a:extLst>
            </p:cNvPr>
            <p:cNvSpPr>
              <a:spLocks noChangeShapeType="1"/>
            </p:cNvSpPr>
            <p:nvPr/>
          </p:nvSpPr>
          <p:spPr bwMode="auto">
            <a:xfrm>
              <a:off x="4583" y="2332"/>
              <a:ext cx="16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en-US"/>
            </a:p>
          </p:txBody>
        </p:sp>
        <p:sp>
          <p:nvSpPr>
            <p:cNvPr id="175112" name="Line 8">
              <a:extLst>
                <a:ext uri="{FF2B5EF4-FFF2-40B4-BE49-F238E27FC236}">
                  <a16:creationId xmlns:a16="http://schemas.microsoft.com/office/drawing/2014/main" id="{24E2196F-9A6D-F730-189F-3D9ED4126528}"/>
                </a:ext>
              </a:extLst>
            </p:cNvPr>
            <p:cNvSpPr>
              <a:spLocks noChangeShapeType="1"/>
            </p:cNvSpPr>
            <p:nvPr/>
          </p:nvSpPr>
          <p:spPr bwMode="auto">
            <a:xfrm flipH="1" flipV="1">
              <a:off x="4563" y="1890"/>
              <a:ext cx="164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en-US"/>
            </a:p>
          </p:txBody>
        </p:sp>
        <p:sp>
          <p:nvSpPr>
            <p:cNvPr id="175113" name="Text Box 9">
              <a:extLst>
                <a:ext uri="{FF2B5EF4-FFF2-40B4-BE49-F238E27FC236}">
                  <a16:creationId xmlns:a16="http://schemas.microsoft.com/office/drawing/2014/main" id="{08956FC2-EC57-CBA5-A829-D9305B7B4C10}"/>
                </a:ext>
              </a:extLst>
            </p:cNvPr>
            <p:cNvSpPr txBox="1">
              <a:spLocks noChangeArrowheads="1"/>
            </p:cNvSpPr>
            <p:nvPr/>
          </p:nvSpPr>
          <p:spPr bwMode="auto">
            <a:xfrm>
              <a:off x="4574" y="2385"/>
              <a:ext cx="162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a:solidFill>
                    <a:schemeClr val="tx1"/>
                  </a:solidFill>
                  <a:latin typeface="Arial" panose="020B0604020202020204" pitchFamily="34" charset="0"/>
                  <a:ea typeface="Batang" panose="02030600000101010101" pitchFamily="18" charset="-127"/>
                </a:rPr>
                <a:t>Rental equipment</a:t>
              </a:r>
              <a:endParaRPr lang="en-GB" altLang="en-US" sz="1800" dirty="0">
                <a:solidFill>
                  <a:schemeClr val="tx1"/>
                </a:solidFill>
                <a:latin typeface="Arial" panose="020B0604020202020204" pitchFamily="34" charset="0"/>
                <a:ea typeface="ＭＳ Ｐゴシック" panose="020B0600070205080204" pitchFamily="34" charset="-128"/>
              </a:endParaRPr>
            </a:p>
          </p:txBody>
        </p:sp>
        <p:sp>
          <p:nvSpPr>
            <p:cNvPr id="175114" name="AutoShape 10">
              <a:extLst>
                <a:ext uri="{FF2B5EF4-FFF2-40B4-BE49-F238E27FC236}">
                  <a16:creationId xmlns:a16="http://schemas.microsoft.com/office/drawing/2014/main" id="{10C1E29B-E2A4-194E-DAA9-768FB3F51DF4}"/>
                </a:ext>
              </a:extLst>
            </p:cNvPr>
            <p:cNvSpPr>
              <a:spLocks noChangeArrowheads="1"/>
            </p:cNvSpPr>
            <p:nvPr/>
          </p:nvSpPr>
          <p:spPr bwMode="auto">
            <a:xfrm>
              <a:off x="6192" y="1620"/>
              <a:ext cx="1440"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grpSp>
      <p:sp>
        <p:nvSpPr>
          <p:cNvPr id="3" name="Rectangle 2">
            <a:extLst>
              <a:ext uri="{FF2B5EF4-FFF2-40B4-BE49-F238E27FC236}">
                <a16:creationId xmlns:a16="http://schemas.microsoft.com/office/drawing/2014/main" id="{2405969D-D1D2-81EC-2092-3CA495B66B05}"/>
              </a:ext>
            </a:extLst>
          </p:cNvPr>
          <p:cNvSpPr>
            <a:spLocks noGrp="1" noChangeArrowheads="1"/>
          </p:cNvSpPr>
          <p:nvPr>
            <p:ph type="title"/>
          </p:nvPr>
        </p:nvSpPr>
        <p:spPr>
          <a:xfrm>
            <a:off x="838200" y="365126"/>
            <a:ext cx="10515600" cy="673966"/>
          </a:xfrm>
        </p:spPr>
        <p:txBody>
          <a:bodyPr/>
          <a:lstStyle/>
          <a:p>
            <a:pPr algn="ctr"/>
            <a:r>
              <a:rPr lang="en-US" altLang="en-US" sz="3200" dirty="0">
                <a:solidFill>
                  <a:srgbClr val="337177"/>
                </a:solidFill>
                <a:ea typeface="ＭＳ Ｐゴシック" panose="020B0600070205080204" pitchFamily="34" charset="-128"/>
              </a:rPr>
              <a:t>Operating lease</a:t>
            </a:r>
            <a:endParaRPr lang="en-GB" altLang="en-US" sz="3200" dirty="0">
              <a:solidFill>
                <a:srgbClr val="337177"/>
              </a:solidFill>
              <a:ea typeface="ＭＳ Ｐゴシック" panose="020B0600070205080204" pitchFamily="34" charset="-128"/>
            </a:endParaRPr>
          </a:p>
        </p:txBody>
      </p:sp>
    </p:spTree>
  </p:cSld>
  <p:clrMapOvr>
    <a:masterClrMapping/>
  </p:clrMapOvr>
  <p:transition spd="med">
    <p:fade/>
  </p:transition>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77154" name="Rectangle 2">
            <a:extLst>
              <a:ext uri="{FF2B5EF4-FFF2-40B4-BE49-F238E27FC236}">
                <a16:creationId xmlns:a16="http://schemas.microsoft.com/office/drawing/2014/main" id="{DBE6B364-3201-B1C9-BE6A-0BEDB33455FB}"/>
              </a:ext>
            </a:extLst>
          </p:cNvPr>
          <p:cNvSpPr>
            <a:spLocks noChangeArrowheads="1" noGrp="1"/>
          </p:cNvSpPr>
          <p:nvPr>
            <p:ph type="title"/>
          </p:nvPr>
        </p:nvSpPr>
        <p:spPr>
          <a:xfrm>
            <a:off x="838200" y="397783"/>
            <a:ext cx="10515600" cy="761310"/>
          </a:xfrm>
        </p:spPr>
        <p:txBody>
          <a:bodyPr>
            <a:normAutofit/>
          </a:bodyPr>
          <a:lstStyle/>
          <a:p>
            <a:pPr algn="ctr"/>
            <a:r>
              <a:rPr dirty="0" lang="en-US" sz="3200">
                <a:solidFill>
                  <a:srgbClr val="337177"/>
                </a:solidFill>
              </a:rPr>
              <a:t>Economic analysis of leasing contracts</a:t>
            </a:r>
            <a:endParaRPr altLang="en-US" dirty="0" lang="en-GB" sz="3200">
              <a:solidFill>
                <a:srgbClr val="337177"/>
              </a:solidFill>
              <a:ea charset="-128" panose="020B0600070205080204" pitchFamily="34" typeface="ＭＳ Ｐゴシック"/>
            </a:endParaRPr>
          </a:p>
        </p:txBody>
      </p:sp>
      <p:pic>
        <p:nvPicPr>
          <p:cNvPr id="177155" name="Object 116">
            <a:extLst>
              <a:ext uri="{FF2B5EF4-FFF2-40B4-BE49-F238E27FC236}">
                <a16:creationId xmlns:a16="http://schemas.microsoft.com/office/drawing/2014/main" id="{F128434D-98CA-0A83-01BA-0AE29885C7D6}"/>
              </a:ext>
            </a:extLst>
          </p:cNvPr>
          <p:cNvPicPr>
            <a:picLocks noChangeArrowheads="1" noChangeAspect="1"/>
          </p:cNvPicPr>
          <p:nvPr/>
        </p:nvPicPr>
        <p:blipFill>
          <a:blip r:embed="rId3"/>
          <a:srcRect/>
          <a:stretch>
            <a:fillRect/>
          </a:stretch>
        </p:blipFill>
        <p:spPr bwMode="auto">
          <a:xfrm>
            <a:off x="1347788" y="1657350"/>
            <a:ext cx="9401175" cy="392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p14:dur="700" spd="med">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E53E4880-7730-7621-F7BA-E6F6262DE84F}"/>
              </a:ext>
            </a:extLst>
          </p:cNvPr>
          <p:cNvSpPr>
            <a:spLocks noGrp="1" noChangeArrowheads="1"/>
          </p:cNvSpPr>
          <p:nvPr>
            <p:ph type="title"/>
          </p:nvPr>
        </p:nvSpPr>
        <p:spPr>
          <a:xfrm>
            <a:off x="2019300" y="590853"/>
            <a:ext cx="8153400" cy="473556"/>
          </a:xfrm>
        </p:spPr>
        <p:txBody>
          <a:bodyPr rtlCol="0">
            <a:normAutofit fontScale="90000"/>
          </a:bodyPr>
          <a:lstStyle/>
          <a:p>
            <a:pPr algn="ctr">
              <a:defRPr/>
            </a:pPr>
            <a:r>
              <a:rPr lang="en-US" altLang="en-US" sz="3200" b="1" dirty="0">
                <a:solidFill>
                  <a:srgbClr val="337177"/>
                </a:solidFill>
                <a:ea typeface="ＭＳ Ｐゴシック" panose="020B0600070205080204" pitchFamily="34" charset="-128"/>
              </a:rPr>
              <a:t>Transactions with efficient contracts</a:t>
            </a:r>
            <a:endParaRPr lang="en-GB" altLang="en-US" sz="3200" b="1" dirty="0">
              <a:solidFill>
                <a:srgbClr val="337177"/>
              </a:solidFill>
              <a:ea typeface="ＭＳ Ｐゴシック" panose="020B0600070205080204" pitchFamily="34" charset="-128"/>
            </a:endParaRPr>
          </a:p>
        </p:txBody>
      </p:sp>
      <p:grpSp>
        <p:nvGrpSpPr>
          <p:cNvPr id="179203" name="Group 3">
            <a:extLst>
              <a:ext uri="{FF2B5EF4-FFF2-40B4-BE49-F238E27FC236}">
                <a16:creationId xmlns:a16="http://schemas.microsoft.com/office/drawing/2014/main" id="{C1B1D957-DD46-2258-CD75-8903BF30320B}"/>
              </a:ext>
            </a:extLst>
          </p:cNvPr>
          <p:cNvGrpSpPr>
            <a:grpSpLocks/>
          </p:cNvGrpSpPr>
          <p:nvPr/>
        </p:nvGrpSpPr>
        <p:grpSpPr bwMode="auto">
          <a:xfrm>
            <a:off x="2102541" y="1676400"/>
            <a:ext cx="7986918" cy="4485657"/>
            <a:chOff x="2046" y="7197"/>
            <a:chExt cx="8397" cy="3936"/>
          </a:xfrm>
        </p:grpSpPr>
        <p:sp>
          <p:nvSpPr>
            <p:cNvPr id="179204" name="Text Box 4">
              <a:extLst>
                <a:ext uri="{FF2B5EF4-FFF2-40B4-BE49-F238E27FC236}">
                  <a16:creationId xmlns:a16="http://schemas.microsoft.com/office/drawing/2014/main" id="{2AE72042-C7A3-A8B6-CFEB-746F4D2E2B08}"/>
                </a:ext>
              </a:extLst>
            </p:cNvPr>
            <p:cNvSpPr txBox="1">
              <a:spLocks noChangeArrowheads="1"/>
            </p:cNvSpPr>
            <p:nvPr/>
          </p:nvSpPr>
          <p:spPr bwMode="auto">
            <a:xfrm>
              <a:off x="6012" y="8054"/>
              <a:ext cx="1572"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600" dirty="0">
                  <a:solidFill>
                    <a:schemeClr val="tx1"/>
                  </a:solidFill>
                  <a:latin typeface="Arial" panose="020B0604020202020204" pitchFamily="34" charset="0"/>
                  <a:ea typeface="Batang" panose="02030600000101010101" pitchFamily="18" charset="-127"/>
                </a:rPr>
                <a:t>Loan payment to ESCO</a:t>
              </a:r>
              <a:endParaRPr lang="en-GB" altLang="en-US" sz="1600" dirty="0">
                <a:solidFill>
                  <a:schemeClr val="tx1"/>
                </a:solidFill>
                <a:latin typeface="Arial" panose="020B0604020202020204" pitchFamily="34" charset="0"/>
                <a:ea typeface="ＭＳ Ｐゴシック" panose="020B0600070205080204" pitchFamily="34" charset="-128"/>
              </a:endParaRPr>
            </a:p>
          </p:txBody>
        </p:sp>
        <p:sp>
          <p:nvSpPr>
            <p:cNvPr id="179205" name="Text Box 5">
              <a:extLst>
                <a:ext uri="{FF2B5EF4-FFF2-40B4-BE49-F238E27FC236}">
                  <a16:creationId xmlns:a16="http://schemas.microsoft.com/office/drawing/2014/main" id="{DBBD018D-7E0D-4C8D-CB90-562DA6F89571}"/>
                </a:ext>
              </a:extLst>
            </p:cNvPr>
            <p:cNvSpPr txBox="1">
              <a:spLocks noChangeArrowheads="1"/>
            </p:cNvSpPr>
            <p:nvPr/>
          </p:nvSpPr>
          <p:spPr bwMode="auto">
            <a:xfrm>
              <a:off x="5164" y="8621"/>
              <a:ext cx="1426"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dirty="0">
                  <a:solidFill>
                    <a:schemeClr val="tx1"/>
                  </a:solidFill>
                  <a:latin typeface="Arial" panose="020B0604020202020204" pitchFamily="34" charset="0"/>
                  <a:ea typeface="Batang" panose="02030600000101010101" pitchFamily="18" charset="-127"/>
                </a:rPr>
                <a:t>Equipment</a:t>
              </a:r>
              <a:endParaRPr lang="en-GB" altLang="en-US" sz="1800" dirty="0">
                <a:solidFill>
                  <a:schemeClr val="tx1"/>
                </a:solidFill>
                <a:latin typeface="Arial" panose="020B0604020202020204" pitchFamily="34" charset="0"/>
                <a:ea typeface="ＭＳ Ｐゴシック" panose="020B0600070205080204" pitchFamily="34" charset="-128"/>
              </a:endParaRPr>
            </a:p>
          </p:txBody>
        </p:sp>
        <p:sp>
          <p:nvSpPr>
            <p:cNvPr id="179206" name="Text Box 6">
              <a:extLst>
                <a:ext uri="{FF2B5EF4-FFF2-40B4-BE49-F238E27FC236}">
                  <a16:creationId xmlns:a16="http://schemas.microsoft.com/office/drawing/2014/main" id="{0F59BE9F-1486-598D-EFF8-4F13A9400130}"/>
                </a:ext>
              </a:extLst>
            </p:cNvPr>
            <p:cNvSpPr txBox="1">
              <a:spLocks noChangeArrowheads="1"/>
            </p:cNvSpPr>
            <p:nvPr/>
          </p:nvSpPr>
          <p:spPr bwMode="auto">
            <a:xfrm>
              <a:off x="7149" y="7197"/>
              <a:ext cx="1620" cy="72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1800">
                <a:solidFill>
                  <a:schemeClr val="tx1"/>
                </a:solidFill>
                <a:latin typeface="Arial" panose="020B0604020202020204" pitchFamily="34" charset="0"/>
                <a:ea typeface="Batang" panose="02030600000101010101" pitchFamily="18" charset="-127"/>
              </a:endParaRPr>
            </a:p>
            <a:p>
              <a:pP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PizzaCo</a:t>
              </a:r>
            </a:p>
            <a:p>
              <a:pPr eaLnBrk="1" hangingPunct="1">
                <a:lnSpc>
                  <a:spcPct val="100000"/>
                </a:lnSpc>
                <a:spcBef>
                  <a:spcPct val="0"/>
                </a:spcBef>
                <a:buFontTx/>
                <a:buNone/>
              </a:pP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07" name="Text Box 7">
              <a:extLst>
                <a:ext uri="{FF2B5EF4-FFF2-40B4-BE49-F238E27FC236}">
                  <a16:creationId xmlns:a16="http://schemas.microsoft.com/office/drawing/2014/main" id="{0B38ECF9-077F-DC5B-853D-3A22A3D24150}"/>
                </a:ext>
              </a:extLst>
            </p:cNvPr>
            <p:cNvSpPr txBox="1">
              <a:spLocks noChangeArrowheads="1"/>
            </p:cNvSpPr>
            <p:nvPr/>
          </p:nvSpPr>
          <p:spPr bwMode="auto">
            <a:xfrm>
              <a:off x="2046" y="8483"/>
              <a:ext cx="2520" cy="108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1800" dirty="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dirty="0">
                  <a:solidFill>
                    <a:schemeClr val="tx1"/>
                  </a:solidFill>
                  <a:latin typeface="Arial" panose="020B0604020202020204" pitchFamily="34" charset="0"/>
                  <a:ea typeface="Batang" panose="02030600000101010101" pitchFamily="18" charset="-127"/>
                </a:rPr>
                <a:t>Manufacturer of water-cooled cooling systems</a:t>
              </a:r>
            </a:p>
          </p:txBody>
        </p:sp>
        <p:sp>
          <p:nvSpPr>
            <p:cNvPr id="179208" name="Text Box 8">
              <a:extLst>
                <a:ext uri="{FF2B5EF4-FFF2-40B4-BE49-F238E27FC236}">
                  <a16:creationId xmlns:a16="http://schemas.microsoft.com/office/drawing/2014/main" id="{E14460DB-8B3F-702B-8BD0-96D0D9D20B2E}"/>
                </a:ext>
              </a:extLst>
            </p:cNvPr>
            <p:cNvSpPr txBox="1">
              <a:spLocks noChangeArrowheads="1"/>
            </p:cNvSpPr>
            <p:nvPr/>
          </p:nvSpPr>
          <p:spPr bwMode="auto">
            <a:xfrm>
              <a:off x="6965" y="8738"/>
              <a:ext cx="1620" cy="900"/>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a:solidFill>
                  <a:schemeClr val="tx1"/>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a:solidFill>
                    <a:schemeClr val="tx1"/>
                  </a:solidFill>
                  <a:latin typeface="Arial" panose="020B0604020202020204" pitchFamily="34" charset="0"/>
                  <a:ea typeface="Batang" panose="02030600000101010101" pitchFamily="18" charset="-127"/>
                </a:rPr>
                <a:t>ESCO</a:t>
              </a:r>
              <a:endParaRPr lang="en-GB" altLang="en-US" sz="1800">
                <a:solidFill>
                  <a:schemeClr val="tx1"/>
                </a:solidFill>
                <a:latin typeface="Arial" panose="020B0604020202020204" pitchFamily="34" charset="0"/>
                <a:ea typeface="ＭＳ Ｐゴシック" panose="020B0600070205080204" pitchFamily="34" charset="-128"/>
              </a:endParaRPr>
            </a:p>
          </p:txBody>
        </p:sp>
        <p:sp>
          <p:nvSpPr>
            <p:cNvPr id="179209" name="Line 9">
              <a:extLst>
                <a:ext uri="{FF2B5EF4-FFF2-40B4-BE49-F238E27FC236}">
                  <a16:creationId xmlns:a16="http://schemas.microsoft.com/office/drawing/2014/main" id="{3135B7C9-480D-6F8B-97BC-1D7B034D1882}"/>
                </a:ext>
              </a:extLst>
            </p:cNvPr>
            <p:cNvSpPr>
              <a:spLocks noChangeShapeType="1"/>
            </p:cNvSpPr>
            <p:nvPr/>
          </p:nvSpPr>
          <p:spPr bwMode="auto">
            <a:xfrm>
              <a:off x="4566" y="9311"/>
              <a:ext cx="2520" cy="1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9210" name="Line 10">
              <a:extLst>
                <a:ext uri="{FF2B5EF4-FFF2-40B4-BE49-F238E27FC236}">
                  <a16:creationId xmlns:a16="http://schemas.microsoft.com/office/drawing/2014/main" id="{2A04138C-5F6E-6D6E-FDB5-BDB6C5E50319}"/>
                </a:ext>
              </a:extLst>
            </p:cNvPr>
            <p:cNvSpPr>
              <a:spLocks noChangeShapeType="1"/>
            </p:cNvSpPr>
            <p:nvPr/>
          </p:nvSpPr>
          <p:spPr bwMode="auto">
            <a:xfrm flipH="1" flipV="1">
              <a:off x="4566" y="8953"/>
              <a:ext cx="252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9211" name="Text Box 11">
              <a:extLst>
                <a:ext uri="{FF2B5EF4-FFF2-40B4-BE49-F238E27FC236}">
                  <a16:creationId xmlns:a16="http://schemas.microsoft.com/office/drawing/2014/main" id="{F872E349-EAF1-F1E4-ACA7-375FFC0146C6}"/>
                </a:ext>
              </a:extLst>
            </p:cNvPr>
            <p:cNvSpPr txBox="1">
              <a:spLocks noChangeArrowheads="1"/>
            </p:cNvSpPr>
            <p:nvPr/>
          </p:nvSpPr>
          <p:spPr bwMode="auto">
            <a:xfrm>
              <a:off x="4802" y="9311"/>
              <a:ext cx="1873"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600" dirty="0">
                  <a:solidFill>
                    <a:schemeClr val="tx1"/>
                  </a:solidFill>
                  <a:latin typeface="Arial" panose="020B0604020202020204" pitchFamily="34" charset="0"/>
                  <a:ea typeface="Batang" panose="02030600000101010101" pitchFamily="18" charset="-127"/>
                </a:rPr>
                <a:t>Purchasing cost</a:t>
              </a:r>
              <a:endParaRPr lang="en-GB" altLang="en-US" sz="1600" dirty="0">
                <a:solidFill>
                  <a:schemeClr val="tx1"/>
                </a:solidFill>
                <a:latin typeface="Arial" panose="020B0604020202020204" pitchFamily="34" charset="0"/>
                <a:ea typeface="ＭＳ Ｐゴシック" panose="020B0600070205080204" pitchFamily="34" charset="-128"/>
              </a:endParaRPr>
            </a:p>
          </p:txBody>
        </p:sp>
        <p:sp>
          <p:nvSpPr>
            <p:cNvPr id="179212" name="AutoShape 12">
              <a:extLst>
                <a:ext uri="{FF2B5EF4-FFF2-40B4-BE49-F238E27FC236}">
                  <a16:creationId xmlns:a16="http://schemas.microsoft.com/office/drawing/2014/main" id="{B0755E3D-D307-E3D6-4928-7B34345FBF7B}"/>
                </a:ext>
              </a:extLst>
            </p:cNvPr>
            <p:cNvSpPr>
              <a:spLocks noChangeArrowheads="1"/>
            </p:cNvSpPr>
            <p:nvPr/>
          </p:nvSpPr>
          <p:spPr bwMode="auto">
            <a:xfrm>
              <a:off x="7062" y="8711"/>
              <a:ext cx="1440"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sp>
          <p:nvSpPr>
            <p:cNvPr id="179213" name="AutoShape 13">
              <a:extLst>
                <a:ext uri="{FF2B5EF4-FFF2-40B4-BE49-F238E27FC236}">
                  <a16:creationId xmlns:a16="http://schemas.microsoft.com/office/drawing/2014/main" id="{CE38998A-FD1D-D2D7-E4A6-B058B02E8E8F}"/>
                </a:ext>
              </a:extLst>
            </p:cNvPr>
            <p:cNvSpPr>
              <a:spLocks noChangeArrowheads="1"/>
            </p:cNvSpPr>
            <p:nvPr/>
          </p:nvSpPr>
          <p:spPr bwMode="auto">
            <a:xfrm>
              <a:off x="6972" y="7246"/>
              <a:ext cx="1440" cy="72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1800">
                <a:solidFill>
                  <a:schemeClr val="tx1"/>
                </a:solidFill>
                <a:latin typeface="Arial" panose="020B0604020202020204" pitchFamily="34" charset="0"/>
                <a:ea typeface="ＭＳ Ｐゴシック" panose="020B0600070205080204" pitchFamily="34" charset="-128"/>
              </a:endParaRPr>
            </a:p>
          </p:txBody>
        </p:sp>
        <p:sp>
          <p:nvSpPr>
            <p:cNvPr id="179214" name="Line 14">
              <a:extLst>
                <a:ext uri="{FF2B5EF4-FFF2-40B4-BE49-F238E27FC236}">
                  <a16:creationId xmlns:a16="http://schemas.microsoft.com/office/drawing/2014/main" id="{90D4D3F5-2D07-1D52-D3B1-6C11D794ED64}"/>
                </a:ext>
              </a:extLst>
            </p:cNvPr>
            <p:cNvSpPr>
              <a:spLocks noChangeShapeType="1"/>
            </p:cNvSpPr>
            <p:nvPr/>
          </p:nvSpPr>
          <p:spPr bwMode="auto">
            <a:xfrm>
              <a:off x="7512" y="8068"/>
              <a:ext cx="0" cy="540"/>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9215" name="Line 15">
              <a:extLst>
                <a:ext uri="{FF2B5EF4-FFF2-40B4-BE49-F238E27FC236}">
                  <a16:creationId xmlns:a16="http://schemas.microsoft.com/office/drawing/2014/main" id="{B4441826-CB38-F612-710F-91CC26CD5BFA}"/>
                </a:ext>
              </a:extLst>
            </p:cNvPr>
            <p:cNvSpPr>
              <a:spLocks noChangeShapeType="1"/>
            </p:cNvSpPr>
            <p:nvPr/>
          </p:nvSpPr>
          <p:spPr bwMode="auto">
            <a:xfrm flipV="1">
              <a:off x="7959" y="8068"/>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9216" name="Text Box 16">
              <a:extLst>
                <a:ext uri="{FF2B5EF4-FFF2-40B4-BE49-F238E27FC236}">
                  <a16:creationId xmlns:a16="http://schemas.microsoft.com/office/drawing/2014/main" id="{9EB6D5B7-5D0E-C105-FD64-F80998E0F1A9}"/>
                </a:ext>
              </a:extLst>
            </p:cNvPr>
            <p:cNvSpPr txBox="1">
              <a:spLocks noChangeArrowheads="1"/>
            </p:cNvSpPr>
            <p:nvPr/>
          </p:nvSpPr>
          <p:spPr bwMode="auto">
            <a:xfrm>
              <a:off x="8052" y="8069"/>
              <a:ext cx="2391" cy="1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dirty="0">
                  <a:solidFill>
                    <a:schemeClr val="tx1"/>
                  </a:solidFill>
                  <a:latin typeface="Arial" panose="020B0604020202020204" pitchFamily="34" charset="0"/>
                  <a:ea typeface="Batang" panose="02030600000101010101" pitchFamily="18" charset="-127"/>
                </a:rPr>
                <a:t>Install energy-saving equipment </a:t>
              </a:r>
              <a:endParaRPr lang="en-GB" altLang="en-US" sz="1800" dirty="0">
                <a:solidFill>
                  <a:schemeClr val="tx1"/>
                </a:solidFill>
                <a:latin typeface="Arial" panose="020B0604020202020204" pitchFamily="34" charset="0"/>
                <a:ea typeface="ＭＳ Ｐゴシック" panose="020B0600070205080204" pitchFamily="34" charset="-128"/>
              </a:endParaRPr>
            </a:p>
          </p:txBody>
        </p:sp>
        <p:sp>
          <p:nvSpPr>
            <p:cNvPr id="179217" name="Text Box 17">
              <a:extLst>
                <a:ext uri="{FF2B5EF4-FFF2-40B4-BE49-F238E27FC236}">
                  <a16:creationId xmlns:a16="http://schemas.microsoft.com/office/drawing/2014/main" id="{658B8C98-DB67-BBF1-D2C9-0C9D59192464}"/>
                </a:ext>
              </a:extLst>
            </p:cNvPr>
            <p:cNvSpPr txBox="1">
              <a:spLocks noChangeArrowheads="1"/>
            </p:cNvSpPr>
            <p:nvPr/>
          </p:nvSpPr>
          <p:spPr bwMode="auto">
            <a:xfrm>
              <a:off x="6675" y="10488"/>
              <a:ext cx="2200" cy="645"/>
            </a:xfrm>
            <a:prstGeom prst="rect">
              <a:avLst/>
            </a:prstGeom>
            <a:solidFill>
              <a:srgbClr val="FFFFFF">
                <a:alpha val="0"/>
              </a:srgbClr>
            </a:solidFill>
            <a:ln w="9525">
              <a:solidFill>
                <a:srgbClr val="000000"/>
              </a:solidFill>
              <a:miter lim="800000"/>
              <a:headEnd/>
              <a:tailEnd/>
            </a:ln>
          </p:spPr>
          <p:txBody>
            <a:bodyPr lIns="18000" tIns="18000" rIns="18000" bIns="18000"/>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a:solidFill>
                    <a:schemeClr val="tx1"/>
                  </a:solidFill>
                  <a:latin typeface="Arial" panose="020B0604020202020204" pitchFamily="34" charset="0"/>
                  <a:ea typeface="Batang" panose="02030600000101010101" pitchFamily="18" charset="-127"/>
                </a:rPr>
                <a:t>Financial company/ bank</a:t>
              </a:r>
              <a:endParaRPr lang="en-GB" altLang="en-US" sz="1800" dirty="0">
                <a:solidFill>
                  <a:schemeClr val="tx1"/>
                </a:solidFill>
                <a:latin typeface="Arial" panose="020B0604020202020204" pitchFamily="34" charset="0"/>
                <a:ea typeface="ＭＳ Ｐゴシック" panose="020B0600070205080204" pitchFamily="34" charset="-128"/>
              </a:endParaRPr>
            </a:p>
          </p:txBody>
        </p:sp>
        <p:sp>
          <p:nvSpPr>
            <p:cNvPr id="179218" name="Line 18">
              <a:extLst>
                <a:ext uri="{FF2B5EF4-FFF2-40B4-BE49-F238E27FC236}">
                  <a16:creationId xmlns:a16="http://schemas.microsoft.com/office/drawing/2014/main" id="{B2D99DA0-E36D-2123-09F8-0BDFB8B8F6E5}"/>
                </a:ext>
              </a:extLst>
            </p:cNvPr>
            <p:cNvSpPr>
              <a:spLocks noChangeShapeType="1"/>
            </p:cNvSpPr>
            <p:nvPr/>
          </p:nvSpPr>
          <p:spPr bwMode="auto">
            <a:xfrm>
              <a:off x="7512" y="9720"/>
              <a:ext cx="0" cy="540"/>
            </a:xfrm>
            <a:prstGeom prst="line">
              <a:avLst/>
            </a:prstGeom>
            <a:noFill/>
            <a:ln w="9525">
              <a:solidFill>
                <a:srgbClr val="000000"/>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79219" name="Line 19">
              <a:extLst>
                <a:ext uri="{FF2B5EF4-FFF2-40B4-BE49-F238E27FC236}">
                  <a16:creationId xmlns:a16="http://schemas.microsoft.com/office/drawing/2014/main" id="{6C880CB4-58CF-12D0-2783-21C04A3C03A5}"/>
                </a:ext>
              </a:extLst>
            </p:cNvPr>
            <p:cNvSpPr>
              <a:spLocks noChangeShapeType="1"/>
            </p:cNvSpPr>
            <p:nvPr/>
          </p:nvSpPr>
          <p:spPr bwMode="auto">
            <a:xfrm flipV="1">
              <a:off x="8052" y="9720"/>
              <a:ext cx="0" cy="540"/>
            </a:xfrm>
            <a:prstGeom prst="line">
              <a:avLst/>
            </a:prstGeom>
            <a:noFill/>
            <a:ln w="952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179220" name="Text Box 20">
              <a:extLst>
                <a:ext uri="{FF2B5EF4-FFF2-40B4-BE49-F238E27FC236}">
                  <a16:creationId xmlns:a16="http://schemas.microsoft.com/office/drawing/2014/main" id="{E71A8514-A568-9D34-D0B6-5289ADB9FE60}"/>
                </a:ext>
              </a:extLst>
            </p:cNvPr>
            <p:cNvSpPr txBox="1">
              <a:spLocks noChangeArrowheads="1"/>
            </p:cNvSpPr>
            <p:nvPr/>
          </p:nvSpPr>
          <p:spPr bwMode="auto">
            <a:xfrm>
              <a:off x="6875" y="9858"/>
              <a:ext cx="90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en-US" sz="1800" dirty="0">
                  <a:solidFill>
                    <a:schemeClr val="tx1"/>
                  </a:solidFill>
                  <a:latin typeface="Arial" panose="020B0604020202020204" pitchFamily="34" charset="0"/>
                  <a:ea typeface="Batang" panose="02030600000101010101" pitchFamily="18" charset="-127"/>
                </a:rPr>
                <a:t>Loan</a:t>
              </a:r>
              <a:endParaRPr lang="en-GB" altLang="en-US" sz="1800" dirty="0">
                <a:solidFill>
                  <a:schemeClr val="tx1"/>
                </a:solidFill>
                <a:latin typeface="Arial" panose="020B0604020202020204" pitchFamily="34" charset="0"/>
                <a:ea typeface="ＭＳ Ｐゴシック" panose="020B0600070205080204" pitchFamily="34" charset="-128"/>
              </a:endParaRPr>
            </a:p>
          </p:txBody>
        </p:sp>
        <p:sp>
          <p:nvSpPr>
            <p:cNvPr id="179221" name="Text Box 21">
              <a:extLst>
                <a:ext uri="{FF2B5EF4-FFF2-40B4-BE49-F238E27FC236}">
                  <a16:creationId xmlns:a16="http://schemas.microsoft.com/office/drawing/2014/main" id="{7FBB2202-6C57-DF6E-28BF-53D30953946B}"/>
                </a:ext>
              </a:extLst>
            </p:cNvPr>
            <p:cNvSpPr txBox="1">
              <a:spLocks noChangeArrowheads="1"/>
            </p:cNvSpPr>
            <p:nvPr/>
          </p:nvSpPr>
          <p:spPr bwMode="auto">
            <a:xfrm>
              <a:off x="8052" y="9835"/>
              <a:ext cx="1620"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en-US" sz="1600" dirty="0">
                  <a:solidFill>
                    <a:schemeClr val="tx1"/>
                  </a:solidFill>
                  <a:latin typeface="Arial" panose="020B0604020202020204" pitchFamily="34" charset="0"/>
                  <a:ea typeface="Batang" panose="02030600000101010101" pitchFamily="18" charset="-127"/>
                </a:rPr>
                <a:t>Loan payment</a:t>
              </a:r>
              <a:endParaRPr lang="en-GB" altLang="en-US" sz="1600" dirty="0">
                <a:solidFill>
                  <a:schemeClr val="tx1"/>
                </a:solidFill>
                <a:latin typeface="Arial" panose="020B0604020202020204" pitchFamily="34" charset="0"/>
                <a:ea typeface="ＭＳ Ｐゴシック" panose="020B0600070205080204" pitchFamily="34" charset="-128"/>
              </a:endParaRPr>
            </a:p>
          </p:txBody>
        </p:sp>
      </p:grpSp>
    </p:spTree>
  </p:cSld>
  <p:clrMapOvr>
    <a:masterClrMapping/>
  </p:clrMapOvr>
  <p:transition spd="med">
    <p:fade/>
  </p:transition>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id="{62DD0306-308F-0EAD-FB27-CBBB810799D7}"/>
              </a:ext>
            </a:extLst>
          </p:cNvPr>
          <p:cNvSpPr>
            <a:spLocks noChangeArrowheads="1" noGrp="1"/>
          </p:cNvSpPr>
          <p:nvPr>
            <p:ph type="title"/>
          </p:nvPr>
        </p:nvSpPr>
        <p:spPr>
          <a:xfrm>
            <a:off x="2146300" y="537186"/>
            <a:ext cx="8153400" cy="563563"/>
          </a:xfrm>
        </p:spPr>
        <p:txBody>
          <a:bodyPr rtlCol="0">
            <a:normAutofit fontScale="90000"/>
          </a:bodyPr>
          <a:lstStyle/>
          <a:p>
            <a:pPr algn="ctr">
              <a:defRPr/>
            </a:pPr>
            <a:r>
              <a:rPr altLang="en-US" b="1" dirty="0" lang="en-US" sz="3200">
                <a:solidFill>
                  <a:srgbClr val="337177"/>
                </a:solidFill>
                <a:ea charset="-128" panose="020B0600070205080204" pitchFamily="34" typeface="ＭＳ Ｐゴシック"/>
              </a:rPr>
              <a:t>Economic analysis for efficient contracts</a:t>
            </a:r>
            <a:endParaRPr altLang="en-US" b="1" dirty="0" lang="en-GB" sz="3200">
              <a:solidFill>
                <a:srgbClr val="337177"/>
              </a:solidFill>
              <a:ea charset="-128" panose="020B0600070205080204" pitchFamily="34" typeface="ＭＳ Ｐゴシック"/>
            </a:endParaRPr>
          </a:p>
        </p:txBody>
      </p:sp>
      <p:pic>
        <p:nvPicPr>
          <p:cNvPr id="181251" name="Object 99">
            <a:extLst>
              <a:ext uri="{FF2B5EF4-FFF2-40B4-BE49-F238E27FC236}">
                <a16:creationId xmlns:a16="http://schemas.microsoft.com/office/drawing/2014/main" id="{2CAC9A50-F170-F75F-93E1-1D5E216D62C5}"/>
              </a:ext>
            </a:extLst>
          </p:cNvPr>
          <p:cNvPicPr>
            <a:picLocks noChangeArrowheads="1" noChangeAspect="1"/>
          </p:cNvPicPr>
          <p:nvPr/>
        </p:nvPicPr>
        <p:blipFill>
          <a:blip r:embed="rId3"/>
          <a:srcRect/>
          <a:stretch>
            <a:fillRect/>
          </a:stretch>
        </p:blipFill>
        <p:spPr bwMode="auto">
          <a:xfrm>
            <a:off x="1582738" y="2016125"/>
            <a:ext cx="9280525" cy="351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3">
            <a:extLst>
              <a:ext uri="{FF2B5EF4-FFF2-40B4-BE49-F238E27FC236}">
                <a16:creationId xmlns:a16="http://schemas.microsoft.com/office/drawing/2014/main" id="{0FC7EA68-695C-1587-01AE-0F2D0DB8450D}"/>
              </a:ext>
            </a:extLst>
          </p:cNvPr>
          <p:cNvSpPr>
            <a:spLocks noGrp="1" noChangeArrowheads="1"/>
          </p:cNvSpPr>
          <p:nvPr>
            <p:ph type="title"/>
          </p:nvPr>
        </p:nvSpPr>
        <p:spPr>
          <a:xfrm>
            <a:off x="1409700" y="315567"/>
            <a:ext cx="9372600" cy="854765"/>
          </a:xfrm>
        </p:spPr>
        <p:txBody>
          <a:bodyPr>
            <a:normAutofit/>
          </a:bodyPr>
          <a:lstStyle/>
          <a:p>
            <a:pPr>
              <a:defRPr/>
            </a:pPr>
            <a:r>
              <a:rPr lang="en-US" altLang="en-US" sz="3200" b="1" dirty="0">
                <a:solidFill>
                  <a:srgbClr val="337177"/>
                </a:solidFill>
                <a:ea typeface="ＭＳ Ｐゴシック" panose="020B0600070205080204" pitchFamily="34" charset="-128"/>
              </a:rPr>
              <a:t>Example of calculating an EE project</a:t>
            </a:r>
          </a:p>
        </p:txBody>
      </p:sp>
      <p:pic>
        <p:nvPicPr>
          <p:cNvPr id="184323" name="Picture 2">
            <a:extLst>
              <a:ext uri="{FF2B5EF4-FFF2-40B4-BE49-F238E27FC236}">
                <a16:creationId xmlns:a16="http://schemas.microsoft.com/office/drawing/2014/main" id="{31D11A53-A6B8-B84A-EE2B-1734A5E693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9576" y="1807028"/>
            <a:ext cx="6858000"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CAAB066-723D-CEBB-5B2A-9C68A6DB7C22}"/>
              </a:ext>
            </a:extLst>
          </p:cNvPr>
          <p:cNvSpPr txBox="1"/>
          <p:nvPr/>
        </p:nvSpPr>
        <p:spPr>
          <a:xfrm>
            <a:off x="544286" y="1304014"/>
            <a:ext cx="6096000" cy="369332"/>
          </a:xfrm>
          <a:prstGeom prst="rect">
            <a:avLst/>
          </a:prstGeom>
          <a:noFill/>
        </p:spPr>
        <p:txBody>
          <a:bodyPr wrap="square">
            <a:spAutoFit/>
          </a:bodyPr>
          <a:lstStyle/>
          <a:p>
            <a:r>
              <a:rPr lang="en-US" altLang="en-US" sz="1800" b="1" dirty="0">
                <a:solidFill>
                  <a:srgbClr val="337177"/>
                </a:solidFill>
                <a:ea typeface="ＭＳ Ｐゴシック" panose="020B0600070205080204" pitchFamily="34" charset="-128"/>
              </a:rPr>
              <a:t>Technology diagram of cement production</a:t>
            </a:r>
            <a:endParaRPr lang="en-VN" dirty="0"/>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28D61D6B-41CA-9DB9-04B5-EE21FC3912E7}"/>
              </a:ext>
            </a:extLst>
          </p:cNvPr>
          <p:cNvGraphicFramePr>
            <a:graphicFrameLocks noGrp="1"/>
          </p:cNvGraphicFramePr>
          <p:nvPr>
            <p:extLst>
              <p:ext uri="{D42A27DB-BD31-4B8C-83A1-F6EECF244321}">
                <p14:modId xmlns:p14="http://schemas.microsoft.com/office/powerpoint/2010/main" val="880475149"/>
              </p:ext>
            </p:extLst>
          </p:nvPr>
        </p:nvGraphicFramePr>
        <p:xfrm>
          <a:off x="3270483" y="1298584"/>
          <a:ext cx="8382000" cy="5362233"/>
        </p:xfrm>
        <a:graphic>
          <a:graphicData uri="http://schemas.openxmlformats.org/drawingml/2006/table">
            <a:tbl>
              <a:tblPr/>
              <a:tblGrid>
                <a:gridCol w="635000">
                  <a:extLst>
                    <a:ext uri="{9D8B030D-6E8A-4147-A177-3AD203B41FA5}">
                      <a16:colId xmlns:a16="http://schemas.microsoft.com/office/drawing/2014/main" val="20000"/>
                    </a:ext>
                  </a:extLst>
                </a:gridCol>
                <a:gridCol w="3238500">
                  <a:extLst>
                    <a:ext uri="{9D8B030D-6E8A-4147-A177-3AD203B41FA5}">
                      <a16:colId xmlns:a16="http://schemas.microsoft.com/office/drawing/2014/main" val="20001"/>
                    </a:ext>
                  </a:extLst>
                </a:gridCol>
                <a:gridCol w="825500">
                  <a:extLst>
                    <a:ext uri="{9D8B030D-6E8A-4147-A177-3AD203B41FA5}">
                      <a16:colId xmlns:a16="http://schemas.microsoft.com/office/drawing/2014/main" val="20002"/>
                    </a:ext>
                  </a:extLst>
                </a:gridCol>
                <a:gridCol w="741609">
                  <a:extLst>
                    <a:ext uri="{9D8B030D-6E8A-4147-A177-3AD203B41FA5}">
                      <a16:colId xmlns:a16="http://schemas.microsoft.com/office/drawing/2014/main" val="20003"/>
                    </a:ext>
                  </a:extLst>
                </a:gridCol>
                <a:gridCol w="1276846">
                  <a:extLst>
                    <a:ext uri="{9D8B030D-6E8A-4147-A177-3AD203B41FA5}">
                      <a16:colId xmlns:a16="http://schemas.microsoft.com/office/drawing/2014/main" val="20004"/>
                    </a:ext>
                  </a:extLst>
                </a:gridCol>
                <a:gridCol w="1664545">
                  <a:extLst>
                    <a:ext uri="{9D8B030D-6E8A-4147-A177-3AD203B41FA5}">
                      <a16:colId xmlns:a16="http://schemas.microsoft.com/office/drawing/2014/main" val="20005"/>
                    </a:ext>
                  </a:extLst>
                </a:gridCol>
              </a:tblGrid>
              <a:tr h="231872">
                <a:tc rowSpan="2">
                  <a:txBody>
                    <a:bodyPr/>
                    <a:lstStyle/>
                    <a:p>
                      <a:pPr marL="0" marR="0" lvl="0" indent="0" algn="ctr" defTabSz="914400" rtl="0" eaLnBrk="1" fontAlgn="base" latinLnBrk="0" hangingPunct="1">
                        <a:lnSpc>
                          <a:spcPts val="1400"/>
                        </a:lnSpc>
                        <a:spcBef>
                          <a:spcPts val="88"/>
                        </a:spcBef>
                        <a:spcAft>
                          <a:spcPct val="0"/>
                        </a:spcAft>
                        <a:buClrTx/>
                        <a:buSzTx/>
                        <a:buFontTx/>
                        <a:buNone/>
                        <a:tabLst/>
                      </a:pP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Solution</a:t>
                      </a: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Calibri" pitchFamily="34" charset="0"/>
                          <a:cs typeface="Times New Roman" panose="02020603050405020304" pitchFamily="18" charset="0"/>
                        </a:rPr>
                        <a:t>No</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ts val="1400"/>
                        </a:lnSpc>
                        <a:spcBef>
                          <a:spcPts val="88"/>
                        </a:spcBef>
                        <a:spcAft>
                          <a:spcPct val="0"/>
                        </a:spcAft>
                        <a:buClrTx/>
                        <a:buSzTx/>
                        <a:buFontTx/>
                        <a:buNone/>
                        <a:tabLst/>
                      </a:pP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ts val="1400"/>
                        </a:lnSpc>
                        <a:spcBef>
                          <a:spcPts val="88"/>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Name of Solution</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Times New Roman" panose="02020603050405020304" pitchFamily="18" charset="0"/>
                          <a:ea typeface="Arial" pitchFamily="34" charset="0"/>
                          <a:cs typeface="Times New Roman" panose="02020603050405020304" pitchFamily="18" charset="0"/>
                        </a:rPr>
                        <a:t>Yearly saving</a:t>
                      </a:r>
                      <a:endParaRPr kumimoji="0" lang="en-US" sz="1200" b="0"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rowSpan="2">
                  <a:txBody>
                    <a:bodyPr/>
                    <a:lstStyle/>
                    <a:p>
                      <a:pPr marL="79375"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Estimation of savings amount</a:t>
                      </a:r>
                    </a:p>
                    <a:p>
                      <a:pPr marL="79375"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(million VND) </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ts val="600"/>
                        </a:lnSpc>
                        <a:spcBef>
                          <a:spcPts val="25"/>
                        </a:spcBef>
                        <a:spcAft>
                          <a:spcPct val="0"/>
                        </a:spcAft>
                        <a:buClrTx/>
                        <a:buSzTx/>
                        <a:buFontTx/>
                        <a:buNone/>
                        <a:tabLst/>
                      </a:pP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Estimation of investment cost</a:t>
                      </a: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(million VND)</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37864">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ts val="500"/>
                        </a:lnSpc>
                        <a:spcBef>
                          <a:spcPts val="25"/>
                        </a:spcBef>
                        <a:spcAft>
                          <a:spcPct val="0"/>
                        </a:spcAft>
                        <a:buClrTx/>
                        <a:buSzTx/>
                        <a:buFontTx/>
                        <a:buNone/>
                        <a:tabLst/>
                      </a:pPr>
                      <a:endParaRPr kumimoji="0" lang="en-US" sz="1200" b="0"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Times New Roman" panose="02020603050405020304" pitchFamily="18" charset="0"/>
                          <a:ea typeface="Arial" pitchFamily="34" charset="0"/>
                          <a:cs typeface="Times New Roman" panose="02020603050405020304" pitchFamily="18" charset="0"/>
                        </a:rPr>
                        <a:t>GJ/y</a:t>
                      </a:r>
                      <a:endParaRPr kumimoji="0" lang="en-US" sz="1200" b="0"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00"/>
                        </a:lnSpc>
                        <a:spcBef>
                          <a:spcPts val="25"/>
                        </a:spcBef>
                        <a:spcAft>
                          <a:spcPct val="0"/>
                        </a:spcAft>
                        <a:buClrTx/>
                        <a:buSzTx/>
                        <a:buFontTx/>
                        <a:buNone/>
                        <a:tabLst/>
                      </a:pPr>
                      <a:endParaRPr kumimoji="0" lang="en-US" sz="1200" b="0"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Times New Roman" panose="02020603050405020304" pitchFamily="18" charset="0"/>
                          <a:ea typeface="Arial" pitchFamily="34" charset="0"/>
                          <a:cs typeface="Times New Roman" panose="02020603050405020304" pitchFamily="18" charset="0"/>
                        </a:rPr>
                        <a:t>MWh/y</a:t>
                      </a:r>
                      <a:endParaRPr kumimoji="0" lang="en-US" sz="1200" b="0" i="0" u="none" strike="noStrike" cap="none" normalizeH="0" baseline="0" dirty="0">
                        <a:ln>
                          <a:noFill/>
                        </a:ln>
                        <a:solidFill>
                          <a:srgbClr val="000000"/>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580878">
                <a:tc>
                  <a:txBody>
                    <a:bodyPr/>
                    <a:lstStyle/>
                    <a:p>
                      <a:pPr marL="0" marR="0" lvl="0" indent="0" algn="ctr" defTabSz="914400" rtl="0" eaLnBrk="1" fontAlgn="base" latinLnBrk="0" hangingPunct="1">
                        <a:lnSpc>
                          <a:spcPts val="1200"/>
                        </a:lnSpc>
                        <a:spcBef>
                          <a:spcPts val="100"/>
                        </a:spcBef>
                        <a:spcAft>
                          <a:spcPct val="0"/>
                        </a:spcAft>
                        <a:buClrTx/>
                        <a:buSzTx/>
                        <a:buFontTx/>
                        <a:buNone/>
                        <a:tabLst/>
                      </a:pP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ECM 1</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just"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Improving combustion efficiency by reducing excess air at the preheater stage and lowering the clinker burning temperature.</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200"/>
                        </a:lnSpc>
                        <a:spcBef>
                          <a:spcPts val="100"/>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75,424</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200"/>
                        </a:lnSpc>
                        <a:spcBef>
                          <a:spcPts val="100"/>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2,420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200"/>
                        </a:lnSpc>
                        <a:spcBef>
                          <a:spcPts val="100"/>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3,890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8701">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ECM 2</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just" defTabSz="914400" rtl="0" eaLnBrk="1" fontAlgn="base" latinLnBrk="0" hangingPunct="1">
                        <a:lnSpc>
                          <a:spcPct val="115000"/>
                        </a:lnSpc>
                        <a:spcBef>
                          <a:spcPts val="138"/>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Improving cooling efficiency by evenly distributing clinker.</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95,742</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3,070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2,380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16084">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ECM 3</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just" defTabSz="914400" rtl="0" eaLnBrk="1" fontAlgn="base" latinLnBrk="0" hangingPunct="1">
                        <a:lnSpc>
                          <a:spcPct val="115000"/>
                        </a:lnSpc>
                        <a:spcBef>
                          <a:spcPts val="225"/>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Installing an additional cyclone stage for the preheater in phase 1 and recovering additional heat from the exhaust gases.</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326,554</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10,480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27,000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4454">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ECM 4</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just" defTabSz="914400" rtl="0" eaLnBrk="1" fontAlgn="base" latinLnBrk="0" hangingPunct="1">
                        <a:lnSpc>
                          <a:spcPct val="101000"/>
                        </a:lnSpc>
                        <a:spcBef>
                          <a:spcPts val="138"/>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Using air cooling to supply the burner of the kiln.</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21,343</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685</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740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74604">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ECM 5</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just" defTabSz="914400" rtl="0" eaLnBrk="1" fontAlgn="base" latinLnBrk="0" hangingPunct="1">
                        <a:lnSpc>
                          <a:spcPct val="101000"/>
                        </a:lnSpc>
                        <a:spcBef>
                          <a:spcPts val="125"/>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Generating electricity from waste heat from the cooling system of the kiln.</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29,490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32,180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187,200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8850">
                <a:tc>
                  <a:txBody>
                    <a:bodyPr/>
                    <a:lstStyle/>
                    <a:p>
                      <a:pPr marL="0" marR="0" lvl="0" indent="0" algn="ctr" defTabSz="914400" rtl="0" eaLnBrk="1" fontAlgn="base" latinLnBrk="0" hangingPunct="1">
                        <a:lnSpc>
                          <a:spcPts val="550"/>
                        </a:lnSpc>
                        <a:spcBef>
                          <a:spcPts val="13"/>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ECM 6</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just" defTabSz="914400" rtl="0" eaLnBrk="1" fontAlgn="base" latinLnBrk="0" hangingPunct="1">
                        <a:lnSpc>
                          <a:spcPct val="115000"/>
                        </a:lnSpc>
                        <a:spcBef>
                          <a:spcPts val="138"/>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Installing a variable frequency drive for the raw material fan (R2S20) - production line 2.</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13"/>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13"/>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2,080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13"/>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2,040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13"/>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7,200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87185">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ECM 7</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just" defTabSz="914400" rtl="0" eaLnBrk="1" fontAlgn="base" latinLnBrk="0" hangingPunct="1">
                        <a:lnSpc>
                          <a:spcPts val="850"/>
                        </a:lnSpc>
                        <a:spcBef>
                          <a:spcPts val="175"/>
                        </a:spcBef>
                        <a:spcAft>
                          <a:spcPct val="0"/>
                        </a:spcAft>
                        <a:buClrTx/>
                        <a:buSzTx/>
                        <a:buFontTx/>
                        <a:buNone/>
                        <a:tabLst/>
                      </a:pPr>
                      <a:endPar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endParaRPr>
                    </a:p>
                    <a:p>
                      <a:pPr marL="60325" marR="0" lvl="0" indent="0" algn="just" defTabSz="914400" rtl="0" eaLnBrk="1" fontAlgn="base" latinLnBrk="0" hangingPunct="1">
                        <a:lnSpc>
                          <a:spcPts val="850"/>
                        </a:lnSpc>
                        <a:spcBef>
                          <a:spcPts val="175"/>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Replacing inefficient equipment - preheater fan for production line 1.</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1,920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1,885</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38"/>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3,000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15762">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ECM 8</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just" defTabSz="914400" rtl="0" eaLnBrk="1" fontAlgn="base" latinLnBrk="0" hangingPunct="1">
                        <a:lnSpc>
                          <a:spcPct val="101000"/>
                        </a:lnSpc>
                        <a:spcBef>
                          <a:spcPts val="125"/>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Replacing inefficient equipment - raw material fan for production line 1.</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1,490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1,460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3,000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529388">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ECM 9</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just" defTabSz="914400" rtl="0" eaLnBrk="1" fontAlgn="base" latinLnBrk="0" hangingPunct="1">
                        <a:lnSpc>
                          <a:spcPct val="115000"/>
                        </a:lnSpc>
                        <a:spcBef>
                          <a:spcPts val="213"/>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Installing an input conveyor system for kiln line 1 to reduce energy consumption in the pneumatic conveying system.</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2,290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2,250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1000"/>
                        </a:lnSpc>
                        <a:spcBef>
                          <a:spcPts val="7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6,000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08850">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ECM 10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just" defTabSz="914400" rtl="0" eaLnBrk="1" fontAlgn="base" latinLnBrk="0" hangingPunct="1">
                        <a:lnSpc>
                          <a:spcPct val="115000"/>
                        </a:lnSpc>
                        <a:spcBef>
                          <a:spcPts val="138"/>
                        </a:spcBef>
                        <a:spcAft>
                          <a:spcPct val="0"/>
                        </a:spcAft>
                        <a:buClrTx/>
                        <a:buSzTx/>
                        <a:buFontTx/>
                        <a:buNone/>
                        <a:tabLst/>
                      </a:pPr>
                      <a:r>
                        <a:rPr kumimoji="0" lang="en-US" sz="1200" b="0"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Installing a variable frequency drive for the fan at the coal mill (P22) - production line 2.</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490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480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ts val="550"/>
                        </a:lnSpc>
                        <a:spcBef>
                          <a:spcPts val="25"/>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600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190135">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60325" marR="0" lvl="0" indent="0" algn="l" defTabSz="914400" rtl="0" eaLnBrk="1" fontAlgn="base" latinLnBrk="0" hangingPunct="1">
                        <a:lnSpc>
                          <a:spcPct val="115000"/>
                        </a:lnSpc>
                        <a:spcBef>
                          <a:spcPts val="50"/>
                        </a:spcBef>
                        <a:spcAft>
                          <a:spcPct val="0"/>
                        </a:spcAft>
                        <a:buClrTx/>
                        <a:buSzTx/>
                        <a:buFontTx/>
                        <a:buNone/>
                        <a:tabLst/>
                      </a:pPr>
                      <a:r>
                        <a:rPr kumimoji="0" lang="en-US" sz="1200" b="1"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Total</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84138" marR="0" lvl="0" indent="0" algn="ctr" defTabSz="914400" rtl="0" eaLnBrk="1" fontAlgn="base" latinLnBrk="0" hangingPunct="1">
                        <a:lnSpc>
                          <a:spcPct val="115000"/>
                        </a:lnSpc>
                        <a:spcBef>
                          <a:spcPts val="50"/>
                        </a:spcBef>
                        <a:spcAft>
                          <a:spcPct val="0"/>
                        </a:spcAft>
                        <a:buClrTx/>
                        <a:buSzTx/>
                        <a:buFontTx/>
                        <a:buNone/>
                        <a:tabLst/>
                      </a:pPr>
                      <a:r>
                        <a:rPr kumimoji="0" lang="en-US" sz="1200" b="1"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519,063</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47638" marR="0" lvl="0" indent="0" algn="ctr" defTabSz="914400" rtl="0" eaLnBrk="1" fontAlgn="base" latinLnBrk="0" hangingPunct="1">
                        <a:lnSpc>
                          <a:spcPct val="115000"/>
                        </a:lnSpc>
                        <a:spcBef>
                          <a:spcPts val="50"/>
                        </a:spcBef>
                        <a:spcAft>
                          <a:spcPct val="0"/>
                        </a:spcAft>
                        <a:buClrTx/>
                        <a:buSzTx/>
                        <a:buFontTx/>
                        <a:buNone/>
                        <a:tabLst/>
                      </a:pPr>
                      <a:r>
                        <a:rPr kumimoji="0" lang="en-US" sz="1200" b="1"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37,760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77813" marR="0" lvl="0" indent="0" algn="ctr" defTabSz="914400" rtl="0" eaLnBrk="1" fontAlgn="base" latinLnBrk="0" hangingPunct="1">
                        <a:lnSpc>
                          <a:spcPct val="115000"/>
                        </a:lnSpc>
                        <a:spcBef>
                          <a:spcPts val="50"/>
                        </a:spcBef>
                        <a:spcAft>
                          <a:spcPct val="0"/>
                        </a:spcAft>
                        <a:buClrTx/>
                        <a:buSzTx/>
                        <a:buFontTx/>
                        <a:buNone/>
                        <a:tabLst/>
                      </a:pPr>
                      <a:r>
                        <a:rPr kumimoji="0" lang="en-US" sz="1200" b="1" i="0" u="none" strike="noStrike" cap="none" normalizeH="0" baseline="0">
                          <a:ln>
                            <a:noFill/>
                          </a:ln>
                          <a:solidFill>
                            <a:schemeClr val="tx1"/>
                          </a:solidFill>
                          <a:effectLst/>
                          <a:latin typeface="Times New Roman" panose="02020603050405020304" pitchFamily="18" charset="0"/>
                          <a:ea typeface="Arial" pitchFamily="34" charset="0"/>
                          <a:cs typeface="Times New Roman" panose="02020603050405020304" pitchFamily="18" charset="0"/>
                        </a:rPr>
                        <a:t>56,950</a:t>
                      </a:r>
                      <a:endParaRPr kumimoji="0" lang="en-US" sz="1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33375" marR="0" lvl="0" indent="0" algn="ctr" defTabSz="914400" rtl="0" eaLnBrk="1" fontAlgn="base" latinLnBrk="0" hangingPunct="1">
                        <a:lnSpc>
                          <a:spcPct val="115000"/>
                        </a:lnSpc>
                        <a:spcBef>
                          <a:spcPts val="50"/>
                        </a:spcBef>
                        <a:spcAft>
                          <a:spcPct val="0"/>
                        </a:spcAft>
                        <a:buClrTx/>
                        <a:buSzTx/>
                        <a:buFontTx/>
                        <a:buNone/>
                        <a:tabLst/>
                      </a:pPr>
                      <a:r>
                        <a:rPr kumimoji="0" lang="en-US" sz="1200" b="1" i="0" u="none" strike="noStrike" cap="none" normalizeH="0" baseline="0" dirty="0">
                          <a:ln>
                            <a:noFill/>
                          </a:ln>
                          <a:solidFill>
                            <a:schemeClr val="tx1"/>
                          </a:solidFill>
                          <a:effectLst/>
                          <a:latin typeface="Times New Roman" panose="02020603050405020304" pitchFamily="18" charset="0"/>
                          <a:ea typeface="Arial" pitchFamily="34" charset="0"/>
                          <a:cs typeface="Times New Roman" panose="02020603050405020304" pitchFamily="18" charset="0"/>
                        </a:rPr>
                        <a:t>241,010</a:t>
                      </a:r>
                      <a:endParaRPr kumimoji="0" lang="en-US" sz="1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5" name="TextBox 4">
            <a:extLst>
              <a:ext uri="{FF2B5EF4-FFF2-40B4-BE49-F238E27FC236}">
                <a16:creationId xmlns:a16="http://schemas.microsoft.com/office/drawing/2014/main" id="{44A45ED3-6D2D-4DD4-B8DB-3C0598D6339E}"/>
              </a:ext>
            </a:extLst>
          </p:cNvPr>
          <p:cNvSpPr txBox="1"/>
          <p:nvPr/>
        </p:nvSpPr>
        <p:spPr>
          <a:xfrm>
            <a:off x="304800" y="1965740"/>
            <a:ext cx="3094892" cy="1477328"/>
          </a:xfrm>
          <a:prstGeom prst="rect">
            <a:avLst/>
          </a:prstGeom>
          <a:noFill/>
        </p:spPr>
        <p:txBody>
          <a:bodyPr wrap="square">
            <a:spAutoFit/>
          </a:bodyPr>
          <a:lstStyle/>
          <a:p>
            <a:r>
              <a:rPr lang="en-US" dirty="0"/>
              <a:t>Example of reporting: Choose an ECM saving solution 6. Prepare investment reports to implement projects?</a:t>
            </a:r>
          </a:p>
        </p:txBody>
      </p:sp>
      <p:sp>
        <p:nvSpPr>
          <p:cNvPr id="2" name="Title 3">
            <a:extLst>
              <a:ext uri="{FF2B5EF4-FFF2-40B4-BE49-F238E27FC236}">
                <a16:creationId xmlns:a16="http://schemas.microsoft.com/office/drawing/2014/main" id="{205C49A9-9BD5-E5D9-C6F2-29001A201206}"/>
              </a:ext>
            </a:extLst>
          </p:cNvPr>
          <p:cNvSpPr>
            <a:spLocks noGrp="1" noChangeArrowheads="1"/>
          </p:cNvSpPr>
          <p:nvPr>
            <p:ph type="title"/>
          </p:nvPr>
        </p:nvSpPr>
        <p:spPr>
          <a:xfrm>
            <a:off x="1409700" y="315567"/>
            <a:ext cx="9372600" cy="854765"/>
          </a:xfrm>
        </p:spPr>
        <p:txBody>
          <a:bodyPr>
            <a:normAutofit/>
          </a:bodyPr>
          <a:lstStyle/>
          <a:p>
            <a:pPr>
              <a:defRPr/>
            </a:pPr>
            <a:r>
              <a:rPr lang="en-US" altLang="en-US" sz="3200" b="1" dirty="0">
                <a:solidFill>
                  <a:srgbClr val="337177"/>
                </a:solidFill>
                <a:ea typeface="ＭＳ Ｐゴシック" panose="020B0600070205080204" pitchFamily="34" charset="-128"/>
              </a:rPr>
              <a:t>Example of calculating an EE project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93601"/>
            <a:ext cx="10515600" cy="644183"/>
          </a:xfrm>
        </p:spPr>
        <p:txBody>
          <a:bodyPr>
            <a:normAutofit fontScale="90000"/>
          </a:bodyPr>
          <a:lstStyle/>
          <a:p>
            <a:pPr algn="ctr"/>
            <a:r>
              <a:rPr lang="en-US" sz="3600" dirty="0">
                <a:solidFill>
                  <a:srgbClr val="337177"/>
                </a:solidFill>
              </a:rPr>
              <a:t>Financial implementation contents</a:t>
            </a:r>
          </a:p>
        </p:txBody>
      </p:sp>
      <p:sp>
        <p:nvSpPr>
          <p:cNvPr id="3" name="Content Placeholder 2"/>
          <p:cNvSpPr>
            <a:spLocks noGrp="1"/>
          </p:cNvSpPr>
          <p:nvPr>
            <p:ph idx="1"/>
          </p:nvPr>
        </p:nvSpPr>
        <p:spPr>
          <a:xfrm>
            <a:off x="544286" y="1428749"/>
            <a:ext cx="10515600" cy="5110163"/>
          </a:xfrm>
        </p:spPr>
        <p:txBody>
          <a:bodyPr>
            <a:normAutofit/>
          </a:bodyPr>
          <a:lstStyle/>
          <a:p>
            <a:pPr marL="342900" indent="-342900" algn="just" eaLnBrk="0" fontAlgn="base" hangingPunct="0">
              <a:spcBef>
                <a:spcPct val="0"/>
              </a:spcBef>
              <a:spcAft>
                <a:spcPct val="0"/>
              </a:spcAft>
              <a:buClrTx/>
              <a:buSzTx/>
              <a:buFont typeface="Arial" panose="020B0604020202020204" pitchFamily="34" charset="0"/>
              <a:buChar char="•"/>
            </a:pPr>
            <a:r>
              <a:rPr kumimoji="0" lang="en-US" altLang="en-US" b="0" i="0" u="none" strike="noStrike" cap="none" normalizeH="0" baseline="0" dirty="0">
                <a:ln>
                  <a:noFill/>
                </a:ln>
                <a:solidFill>
                  <a:schemeClr val="tx1"/>
                </a:solidFill>
                <a:effectLst/>
                <a:latin typeface="Arial" panose="020B0604020202020204" pitchFamily="34" charset="0"/>
              </a:rPr>
              <a:t>The initial investment of 7.2 billion can be entirely funded by the company or through borrowing.</a:t>
            </a:r>
          </a:p>
          <a:p>
            <a:pPr marL="342900" indent="-342900" algn="just" eaLnBrk="0" fontAlgn="base" hangingPunct="0">
              <a:spcBef>
                <a:spcPct val="0"/>
              </a:spcBef>
              <a:spcAft>
                <a:spcPct val="0"/>
              </a:spcAft>
              <a:buClrTx/>
              <a:buSzTx/>
              <a:buFont typeface="Arial" panose="020B0604020202020204" pitchFamily="34" charset="0"/>
              <a:buChar char="•"/>
            </a:pPr>
            <a:r>
              <a:rPr kumimoji="0" lang="en-US" altLang="en-US" b="0" i="0" u="none" strike="noStrike" cap="none" normalizeH="0" baseline="0" dirty="0">
                <a:ln>
                  <a:noFill/>
                </a:ln>
                <a:solidFill>
                  <a:schemeClr val="tx1"/>
                </a:solidFill>
                <a:effectLst/>
                <a:latin typeface="Arial" panose="020B0604020202020204" pitchFamily="34" charset="0"/>
              </a:rPr>
              <a:t>When seeking loans, low-cost financing sources (supporting energy efficiency projects) or Ministry of Industry and Trade support should be considered.</a:t>
            </a:r>
          </a:p>
          <a:p>
            <a:pPr marL="342900" indent="-342900" algn="just" eaLnBrk="0" fontAlgn="base" hangingPunct="0">
              <a:spcBef>
                <a:spcPct val="0"/>
              </a:spcBef>
              <a:spcAft>
                <a:spcPct val="0"/>
              </a:spcAft>
              <a:buClrTx/>
              <a:buSzTx/>
              <a:buFont typeface="Arial" panose="020B0604020202020204" pitchFamily="34" charset="0"/>
              <a:buChar char="•"/>
            </a:pPr>
            <a:r>
              <a:rPr kumimoji="0" lang="en-US" altLang="en-US" b="0" i="0" u="none" strike="noStrike" cap="none" normalizeH="0" baseline="0" dirty="0">
                <a:ln>
                  <a:noFill/>
                </a:ln>
                <a:solidFill>
                  <a:schemeClr val="tx1"/>
                </a:solidFill>
                <a:effectLst/>
                <a:latin typeface="Arial" panose="020B0604020202020204" pitchFamily="34" charset="0"/>
              </a:rPr>
              <a:t>Clear determination of interest repayment mechanism:</a:t>
            </a:r>
          </a:p>
          <a:p>
            <a:pPr marL="342900" indent="-342900" algn="just" eaLnBrk="0" fontAlgn="base" hangingPunct="0">
              <a:spcBef>
                <a:spcPct val="0"/>
              </a:spcBef>
              <a:spcAft>
                <a:spcPct val="0"/>
              </a:spcAft>
              <a:buClrTx/>
              <a:buSzTx/>
              <a:buFont typeface="Arial" panose="020B0604020202020204" pitchFamily="34" charset="0"/>
              <a:buChar char="•"/>
            </a:pPr>
            <a:r>
              <a:rPr kumimoji="0" lang="en-US" altLang="en-US" b="0" i="0" u="none" strike="noStrike" cap="none" normalizeH="0" baseline="0" dirty="0">
                <a:ln>
                  <a:noFill/>
                </a:ln>
                <a:solidFill>
                  <a:schemeClr val="tx1"/>
                </a:solidFill>
                <a:effectLst/>
                <a:latin typeface="Arial" panose="020B0604020202020204" pitchFamily="34" charset="0"/>
              </a:rPr>
              <a:t>Equal principal repayment with interest on remaining principal</a:t>
            </a:r>
          </a:p>
          <a:p>
            <a:pPr marL="342900" indent="-342900" algn="just" eaLnBrk="0" fontAlgn="base" hangingPunct="0">
              <a:spcBef>
                <a:spcPct val="0"/>
              </a:spcBef>
              <a:spcAft>
                <a:spcPct val="0"/>
              </a:spcAft>
              <a:buClrTx/>
              <a:buSzTx/>
              <a:buFont typeface="Arial" panose="020B0604020202020204" pitchFamily="34" charset="0"/>
              <a:buChar char="•"/>
            </a:pPr>
            <a:r>
              <a:rPr kumimoji="0" lang="en-US" altLang="en-US" b="0" i="0" u="none" strike="noStrike" cap="none" normalizeH="0" baseline="0" dirty="0">
                <a:ln>
                  <a:noFill/>
                </a:ln>
                <a:solidFill>
                  <a:schemeClr val="tx1"/>
                </a:solidFill>
                <a:effectLst/>
                <a:latin typeface="Arial" panose="020B0604020202020204" pitchFamily="34" charset="0"/>
              </a:rPr>
              <a:t>Equal annual principal and interest repayment</a:t>
            </a:r>
          </a:p>
          <a:p>
            <a:pPr marL="342900" indent="-342900" algn="just" eaLnBrk="0" fontAlgn="base" hangingPunct="0">
              <a:spcBef>
                <a:spcPct val="0"/>
              </a:spcBef>
              <a:spcAft>
                <a:spcPct val="0"/>
              </a:spcAft>
              <a:buClrTx/>
              <a:buSzTx/>
              <a:buFont typeface="Arial" panose="020B0604020202020204" pitchFamily="34" charset="0"/>
              <a:buChar char="•"/>
            </a:pPr>
            <a:r>
              <a:rPr kumimoji="0" lang="en-US" altLang="en-US" b="0" i="0" u="none" strike="noStrike" cap="none" normalizeH="0" baseline="0" dirty="0">
                <a:ln>
                  <a:noFill/>
                </a:ln>
                <a:solidFill>
                  <a:schemeClr val="tx1"/>
                </a:solidFill>
                <a:effectLst/>
                <a:latin typeface="Arial" panose="020B0604020202020204" pitchFamily="34" charset="0"/>
              </a:rPr>
              <a:t>Determine the lifespan of project equipment (how long the investment equipment will be used) for depreciation calculation and project cash flow details.</a:t>
            </a:r>
          </a:p>
          <a:p>
            <a:pPr marL="342900" indent="-342900" algn="just" eaLnBrk="0" fontAlgn="base" hangingPunct="0">
              <a:spcBef>
                <a:spcPct val="0"/>
              </a:spcBef>
              <a:spcAft>
                <a:spcPct val="0"/>
              </a:spcAft>
              <a:buClrTx/>
              <a:buSzTx/>
              <a:buFont typeface="Arial" panose="020B0604020202020204" pitchFamily="34" charset="0"/>
              <a:buChar char="•"/>
            </a:pPr>
            <a:r>
              <a:rPr kumimoji="0" lang="en-US" altLang="en-US" b="0" i="0" u="none" strike="noStrike" cap="none" normalizeH="0" baseline="0" dirty="0">
                <a:ln>
                  <a:noFill/>
                </a:ln>
                <a:solidFill>
                  <a:schemeClr val="tx1"/>
                </a:solidFill>
                <a:effectLst/>
                <a:latin typeface="Arial" panose="020B0604020202020204" pitchFamily="34" charset="0"/>
              </a:rPr>
              <a:t>Comprehensive calculation of construction and installation costs and initial equipment deployment (typically included in the audit report as initial investment costs).</a:t>
            </a:r>
          </a:p>
          <a:p>
            <a:pPr marL="342900" indent="-342900" algn="just" eaLnBrk="0" fontAlgn="base" hangingPunct="0">
              <a:spcBef>
                <a:spcPct val="0"/>
              </a:spcBef>
              <a:spcAft>
                <a:spcPct val="0"/>
              </a:spcAft>
              <a:buClrTx/>
              <a:buSzTx/>
              <a:buFont typeface="Arial" panose="020B0604020202020204" pitchFamily="34" charset="0"/>
              <a:buChar char="•"/>
            </a:pPr>
            <a:r>
              <a:rPr kumimoji="0" lang="en-US" altLang="en-US" b="0" i="0" u="none" strike="noStrike" cap="none" normalizeH="0" baseline="0" dirty="0">
                <a:ln>
                  <a:noFill/>
                </a:ln>
                <a:solidFill>
                  <a:schemeClr val="tx1"/>
                </a:solidFill>
                <a:effectLst/>
                <a:latin typeface="Arial" panose="020B0604020202020204" pitchFamily="34" charset="0"/>
              </a:rPr>
              <a:t>Calculation of annual operation and maintenance costs (e.g., inverters requiring air-conditioned rooms, incurring additional costs).</a:t>
            </a:r>
          </a:p>
          <a:p>
            <a:pPr marL="342900" indent="-342900" algn="just" eaLnBrk="0" fontAlgn="base" hangingPunct="0">
              <a:spcBef>
                <a:spcPct val="0"/>
              </a:spcBef>
              <a:spcAft>
                <a:spcPct val="0"/>
              </a:spcAft>
              <a:buClrTx/>
              <a:buSzTx/>
              <a:buFont typeface="Arial" panose="020B0604020202020204" pitchFamily="34" charset="0"/>
              <a:buChar char="•"/>
            </a:pPr>
            <a:r>
              <a:rPr kumimoji="0" lang="en-US" altLang="en-US" b="0" i="0" u="none" strike="noStrike" cap="none" normalizeH="0" baseline="0" dirty="0">
                <a:ln>
                  <a:noFill/>
                </a:ln>
                <a:solidFill>
                  <a:schemeClr val="tx1"/>
                </a:solidFill>
                <a:effectLst/>
                <a:latin typeface="Arial" panose="020B0604020202020204" pitchFamily="34" charset="0"/>
              </a:rPr>
              <a:t>If the audit report does not clearly outline annual operation and maintenance costs, these calculations need to be incorporated</a:t>
            </a:r>
            <a:endParaRPr lang="en-US"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03E26E71-7BF5-4159-A9BC-01E57F6F5265}" type="slidenum">
              <a:rPr lang="en-US" smtClean="0"/>
              <a:pPr>
                <a:defRPr/>
              </a:pPr>
              <a:t>26</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5612"/>
            <a:ext cx="10515600" cy="701673"/>
          </a:xfrm>
        </p:spPr>
        <p:txBody>
          <a:bodyPr/>
          <a:lstStyle/>
          <a:p>
            <a:pPr algn="ctr"/>
            <a:r>
              <a:rPr lang="en-US" sz="3200" dirty="0">
                <a:solidFill>
                  <a:srgbClr val="337177"/>
                </a:solidFill>
              </a:rPr>
              <a:t>Financial implementation contents</a:t>
            </a:r>
          </a:p>
        </p:txBody>
      </p:sp>
      <p:sp>
        <p:nvSpPr>
          <p:cNvPr id="3" name="Content Placeholder 2"/>
          <p:cNvSpPr>
            <a:spLocks noGrp="1"/>
          </p:cNvSpPr>
          <p:nvPr>
            <p:ph idx="1"/>
          </p:nvPr>
        </p:nvSpPr>
        <p:spPr>
          <a:xfrm>
            <a:off x="533400" y="1295400"/>
            <a:ext cx="10668000" cy="4571999"/>
          </a:xfrm>
        </p:spPr>
        <p:txBody>
          <a:bodyPr>
            <a:normAutofit/>
          </a:bodyPr>
          <a:lstStyle/>
          <a:p>
            <a:r>
              <a:rPr lang="en-US" sz="2400" dirty="0"/>
              <a:t>Utilize all computed data to populate the project cash flow statement (refer to the spreadsheet). </a:t>
            </a:r>
          </a:p>
          <a:p>
            <a:r>
              <a:rPr lang="en-US" sz="2400" dirty="0"/>
              <a:t>When calculating the NPV of the project, ensure to apply an appropriate discount rate (depending on the company's cost of capital and the cost of different funding sources). </a:t>
            </a:r>
          </a:p>
          <a:p>
            <a:r>
              <a:rPr lang="en-US" sz="2400" dirty="0"/>
              <a:t>Conduct a risk analysis for the project:</a:t>
            </a:r>
          </a:p>
          <a:p>
            <a:pPr lvl="1"/>
            <a:r>
              <a:rPr lang="en-US" sz="2400" dirty="0"/>
              <a:t>Increased investment (increased construction costs, increased equipment costs),</a:t>
            </a:r>
          </a:p>
          <a:p>
            <a:pPr lvl="1"/>
            <a:r>
              <a:rPr lang="en-US" sz="2400" dirty="0"/>
              <a:t>Fluctuations in energy costs,</a:t>
            </a:r>
          </a:p>
          <a:p>
            <a:pPr lvl="1"/>
            <a:r>
              <a:rPr lang="en-US" sz="2400" dirty="0"/>
              <a:t>Evaluate the impact of inflation if the project extends over time</a:t>
            </a:r>
          </a:p>
          <a:p>
            <a:pPr lvl="1"/>
            <a:r>
              <a:rPr lang="en-US" sz="2400" dirty="0"/>
              <a:t> ...</a:t>
            </a:r>
          </a:p>
          <a:p>
            <a:endParaRPr lang="en-US" sz="2400"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03E26E71-7BF5-4159-A9BC-01E57F6F5265}" type="slidenum">
              <a:rPr lang="en-US" smtClean="0"/>
              <a:pPr>
                <a:defRPr/>
              </a:pPr>
              <a:t>27</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8436" y="548567"/>
            <a:ext cx="10524067" cy="654050"/>
          </a:xfrm>
        </p:spPr>
        <p:txBody>
          <a:bodyPr/>
          <a:lstStyle/>
          <a:p>
            <a:pPr algn="ctr"/>
            <a:r>
              <a:rPr lang="en-US" dirty="0">
                <a:solidFill>
                  <a:srgbClr val="337177"/>
                </a:solidFill>
              </a:rPr>
              <a:t>Some sources of funding support</a:t>
            </a:r>
          </a:p>
        </p:txBody>
      </p:sp>
      <p:sp>
        <p:nvSpPr>
          <p:cNvPr id="3" name="Content Placeholder 2"/>
          <p:cNvSpPr>
            <a:spLocks noGrp="1"/>
          </p:cNvSpPr>
          <p:nvPr>
            <p:ph idx="1"/>
          </p:nvPr>
        </p:nvSpPr>
        <p:spPr/>
        <p:txBody>
          <a:bodyPr>
            <a:normAutofit/>
          </a:body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sz="2800" b="0" i="0" u="none" strike="noStrike" cap="none" normalizeH="0" baseline="0" dirty="0">
                <a:ln>
                  <a:noFill/>
                </a:ln>
                <a:solidFill>
                  <a:schemeClr val="tx1"/>
                </a:solidFill>
                <a:effectLst/>
                <a:latin typeface="Arial" panose="020B0604020202020204" pitchFamily="34" charset="0"/>
              </a:rPr>
              <a:t>Funding support from UNIDO, World Bank</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sz="2800" b="0" i="0" u="none" strike="noStrike" cap="none" normalizeH="0" baseline="0" dirty="0">
                <a:ln>
                  <a:noFill/>
                </a:ln>
                <a:solidFill>
                  <a:schemeClr val="tx1"/>
                </a:solidFill>
                <a:effectLst/>
                <a:latin typeface="Arial" panose="020B0604020202020204" pitchFamily="34" charset="0"/>
              </a:rPr>
              <a:t>Funding support from DANIDA (for both private enterprises and foreign investments)</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sz="2800" b="0" i="0" u="none" strike="noStrike" cap="none" normalizeH="0" baseline="0" dirty="0">
                <a:ln>
                  <a:noFill/>
                </a:ln>
                <a:solidFill>
                  <a:schemeClr val="tx1"/>
                </a:solidFill>
                <a:effectLst/>
                <a:latin typeface="Arial" panose="020B0604020202020204" pitchFamily="34" charset="0"/>
              </a:rPr>
              <a:t>Government support (up to 30% of total project value and maximum of 5 billion VND)</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en-US" sz="2800" b="0" i="0" u="none" strike="noStrike" cap="none" normalizeH="0" baseline="0" dirty="0">
                <a:ln>
                  <a:noFill/>
                </a:ln>
                <a:solidFill>
                  <a:schemeClr val="tx1"/>
                </a:solidFill>
                <a:effectLst/>
                <a:latin typeface="Arial" panose="020B0604020202020204" pitchFamily="34" charset="0"/>
              </a:rPr>
              <a:t>Other funding sources → Refer to detailed information from the Energy Efficiency Office, Ministry of Industry and Trade.</a:t>
            </a:r>
          </a:p>
          <a:p>
            <a:endParaRPr lang="en-US" sz="2800" dirty="0"/>
          </a:p>
        </p:txBody>
      </p:sp>
      <p:sp>
        <p:nvSpPr>
          <p:cNvPr id="4" name="Slide Number Placeholder 3"/>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03E26E71-7BF5-4159-A9BC-01E57F6F5265}" type="slidenum">
              <a:rPr lang="en-US" smtClean="0"/>
              <a:pPr>
                <a:defRPr/>
              </a:pPr>
              <a:t>28</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DC46B-53F2-4FAE-A977-DD5D6CA46B41}"/>
              </a:ext>
            </a:extLst>
          </p:cNvPr>
          <p:cNvSpPr>
            <a:spLocks noGrp="1"/>
          </p:cNvSpPr>
          <p:nvPr>
            <p:ph type="title"/>
          </p:nvPr>
        </p:nvSpPr>
        <p:spPr>
          <a:xfrm>
            <a:off x="838200" y="702582"/>
            <a:ext cx="10515600" cy="396875"/>
          </a:xfrm>
        </p:spPr>
        <p:txBody>
          <a:bodyPr/>
          <a:lstStyle/>
          <a:p>
            <a:pPr algn="ctr"/>
            <a:r>
              <a:rPr lang="en-GB" sz="3200" dirty="0" err="1">
                <a:solidFill>
                  <a:srgbClr val="337177"/>
                </a:solidFill>
                <a:ea typeface="ＭＳ Ｐゴシック" panose="020B0600070205080204" pitchFamily="34" charset="-128"/>
              </a:rPr>
              <a:t>Quizz</a:t>
            </a:r>
            <a:endParaRPr lang="en-US" sz="3200" dirty="0">
              <a:solidFill>
                <a:srgbClr val="337177"/>
              </a:solidFill>
              <a:ea typeface="ＭＳ Ｐゴシック" panose="020B0600070205080204" pitchFamily="34" charset="-128"/>
            </a:endParaRPr>
          </a:p>
        </p:txBody>
      </p:sp>
      <p:sp>
        <p:nvSpPr>
          <p:cNvPr id="3" name="Content Placeholder 2">
            <a:extLst>
              <a:ext uri="{FF2B5EF4-FFF2-40B4-BE49-F238E27FC236}">
                <a16:creationId xmlns:a16="http://schemas.microsoft.com/office/drawing/2014/main" id="{6E20612E-EE5E-45D2-9727-A9B6D68B6DA3}"/>
              </a:ext>
            </a:extLst>
          </p:cNvPr>
          <p:cNvSpPr>
            <a:spLocks noGrp="1"/>
          </p:cNvSpPr>
          <p:nvPr>
            <p:ph idx="1"/>
          </p:nvPr>
        </p:nvSpPr>
        <p:spPr>
          <a:xfrm>
            <a:off x="569843" y="1188719"/>
            <a:ext cx="11251096" cy="5119315"/>
          </a:xfrm>
        </p:spPr>
        <p:txBody>
          <a:bodyPr>
            <a:normAutofit/>
          </a:bodyPr>
          <a:lstStyle/>
          <a:p>
            <a:pPr marL="342900" indent="-342900" algn="just">
              <a:lnSpc>
                <a:spcPts val="1400"/>
              </a:lnSpc>
              <a:spcBef>
                <a:spcPts val="600"/>
              </a:spcBef>
              <a:buAutoNum type="arabicPeriod"/>
            </a:pPr>
            <a:r>
              <a:rPr lang="en-US" sz="1600" dirty="0"/>
              <a:t>The project's NPV standard is the evaluation standard </a:t>
            </a:r>
            <a:r>
              <a:rPr lang="en-US" sz="1600" b="0" i="0" dirty="0">
                <a:solidFill>
                  <a:srgbClr val="000000"/>
                </a:solidFill>
                <a:effectLst/>
              </a:rPr>
              <a:t>:</a:t>
            </a:r>
            <a:r>
              <a:rPr lang="en-US" sz="1600" dirty="0"/>
              <a:t> </a:t>
            </a:r>
          </a:p>
          <a:p>
            <a:pPr marL="342900" indent="-342900" algn="just">
              <a:lnSpc>
                <a:spcPts val="1400"/>
              </a:lnSpc>
              <a:spcBef>
                <a:spcPts val="600"/>
              </a:spcBef>
              <a:buAutoNum type="arabicPeriod"/>
            </a:pPr>
            <a:endParaRPr lang="en-US" sz="1600" dirty="0"/>
          </a:p>
          <a:p>
            <a:pPr marL="342900" indent="-342900" algn="just">
              <a:lnSpc>
                <a:spcPts val="1400"/>
              </a:lnSpc>
              <a:spcBef>
                <a:spcPts val="600"/>
              </a:spcBef>
              <a:buAutoNum type="alphaUcParenR"/>
            </a:pPr>
            <a:r>
              <a:rPr lang="en-US" sz="1600" dirty="0"/>
              <a:t>Relative value of project interest. 			B) Absolute value of project profit. </a:t>
            </a:r>
          </a:p>
          <a:p>
            <a:pPr marL="0" indent="0" algn="just">
              <a:lnSpc>
                <a:spcPts val="1400"/>
              </a:lnSpc>
              <a:spcBef>
                <a:spcPts val="600"/>
              </a:spcBef>
              <a:buNone/>
            </a:pPr>
            <a:r>
              <a:rPr lang="en-US" sz="1600" dirty="0"/>
              <a:t>C) Percentage of profit compared to invested capital. D) The percentage of revenue relative to costs </a:t>
            </a:r>
          </a:p>
          <a:p>
            <a:pPr marL="0" indent="0" algn="just">
              <a:lnSpc>
                <a:spcPts val="1400"/>
              </a:lnSpc>
              <a:spcBef>
                <a:spcPts val="600"/>
              </a:spcBef>
              <a:buNone/>
            </a:pPr>
            <a:endParaRPr lang="en-US" sz="1600" dirty="0"/>
          </a:p>
          <a:p>
            <a:pPr marL="0" indent="0" algn="just">
              <a:lnSpc>
                <a:spcPts val="1400"/>
              </a:lnSpc>
              <a:spcBef>
                <a:spcPts val="600"/>
              </a:spcBef>
              <a:buNone/>
            </a:pPr>
            <a:r>
              <a:rPr lang="en-US" sz="1600" dirty="0"/>
              <a:t>2. The project's IRR standard is the evaluation standard: </a:t>
            </a:r>
          </a:p>
          <a:p>
            <a:pPr marL="0" indent="0" algn="just">
              <a:lnSpc>
                <a:spcPts val="1400"/>
              </a:lnSpc>
              <a:spcBef>
                <a:spcPts val="600"/>
              </a:spcBef>
              <a:buNone/>
            </a:pPr>
            <a:endParaRPr lang="en-US" sz="1600" dirty="0"/>
          </a:p>
          <a:p>
            <a:pPr marL="342900" indent="-342900" algn="just">
              <a:lnSpc>
                <a:spcPts val="1400"/>
              </a:lnSpc>
              <a:spcBef>
                <a:spcPts val="600"/>
              </a:spcBef>
              <a:buAutoNum type="alphaUcParenR"/>
            </a:pPr>
            <a:r>
              <a:rPr lang="en-US" sz="1600" dirty="0"/>
              <a:t>Relative value of project interest. 			B) Absolute value of project profit. </a:t>
            </a:r>
          </a:p>
          <a:p>
            <a:pPr marL="0" indent="0" algn="just">
              <a:lnSpc>
                <a:spcPts val="1400"/>
              </a:lnSpc>
              <a:spcBef>
                <a:spcPts val="600"/>
              </a:spcBef>
              <a:buNone/>
            </a:pPr>
            <a:r>
              <a:rPr lang="en-US" sz="1600" dirty="0"/>
              <a:t>C) Percentage of profit compared to invested capital. D) The percentage of revenue relative to costs.</a:t>
            </a:r>
          </a:p>
          <a:p>
            <a:pPr marL="0" indent="0" algn="just">
              <a:lnSpc>
                <a:spcPts val="1400"/>
              </a:lnSpc>
              <a:spcBef>
                <a:spcPts val="600"/>
              </a:spcBef>
              <a:buNone/>
            </a:pPr>
            <a:r>
              <a:rPr lang="en-US" sz="1600" dirty="0"/>
              <a:t> </a:t>
            </a:r>
          </a:p>
          <a:p>
            <a:pPr marL="0" indent="0" algn="just">
              <a:lnSpc>
                <a:spcPts val="1400"/>
              </a:lnSpc>
              <a:spcBef>
                <a:spcPts val="600"/>
              </a:spcBef>
              <a:buNone/>
            </a:pPr>
            <a:r>
              <a:rPr lang="en-US" sz="1600" dirty="0"/>
              <a:t>3. When depreciation expense decreases by $100, the corporate income tax rate is 25%, and the project</a:t>
            </a:r>
          </a:p>
          <a:p>
            <a:pPr marL="0" indent="0" algn="just">
              <a:lnSpc>
                <a:spcPts val="1400"/>
              </a:lnSpc>
              <a:spcBef>
                <a:spcPts val="600"/>
              </a:spcBef>
              <a:buNone/>
            </a:pPr>
            <a:r>
              <a:rPr lang="en-US" sz="1600" dirty="0"/>
              <a:t> uses 100% equity. So how has CFAT changed? </a:t>
            </a:r>
          </a:p>
          <a:p>
            <a:pPr marL="0" indent="0" algn="just">
              <a:lnSpc>
                <a:spcPts val="1400"/>
              </a:lnSpc>
              <a:spcBef>
                <a:spcPts val="600"/>
              </a:spcBef>
              <a:buNone/>
            </a:pPr>
            <a:r>
              <a:rPr lang="fr-FR" sz="1600" dirty="0">
                <a:solidFill>
                  <a:srgbClr val="000000"/>
                </a:solidFill>
                <a:ea typeface="ＭＳ Ｐゴシック" panose="020B0600070205080204" pitchFamily="34" charset="-128"/>
              </a:rPr>
              <a:t>	</a:t>
            </a:r>
            <a:r>
              <a:rPr lang="en-US" sz="1600" dirty="0"/>
              <a:t> A) CFAT increases by $25 			B) CFAT decreases by $25</a:t>
            </a:r>
          </a:p>
          <a:p>
            <a:pPr marL="0" indent="0" algn="just">
              <a:lnSpc>
                <a:spcPts val="1400"/>
              </a:lnSpc>
              <a:spcBef>
                <a:spcPts val="600"/>
              </a:spcBef>
              <a:buNone/>
            </a:pPr>
            <a:r>
              <a:rPr lang="fr-FR" sz="1600" dirty="0">
                <a:solidFill>
                  <a:srgbClr val="000000"/>
                </a:solidFill>
                <a:ea typeface="ＭＳ Ｐゴシック" panose="020B0600070205080204" pitchFamily="34" charset="-128"/>
              </a:rPr>
              <a:t> 	</a:t>
            </a:r>
            <a:r>
              <a:rPr lang="en-US" sz="1600" dirty="0"/>
              <a:t>C) CFAT does not change 				D) There is no correct answer</a:t>
            </a:r>
          </a:p>
          <a:p>
            <a:pPr marL="0" indent="0" algn="just">
              <a:lnSpc>
                <a:spcPts val="1400"/>
              </a:lnSpc>
              <a:spcBef>
                <a:spcPts val="600"/>
              </a:spcBef>
              <a:buNone/>
            </a:pPr>
            <a:endParaRPr lang="en-US" sz="1600" dirty="0">
              <a:solidFill>
                <a:srgbClr val="000000"/>
              </a:solidFill>
              <a:ea typeface="ＭＳ Ｐゴシック" panose="020B0600070205080204" pitchFamily="34" charset="-128"/>
            </a:endParaRPr>
          </a:p>
          <a:p>
            <a:pPr marL="0" indent="0" algn="just">
              <a:lnSpc>
                <a:spcPts val="1400"/>
              </a:lnSpc>
              <a:buNone/>
            </a:pPr>
            <a:r>
              <a:rPr lang="en-US" sz="1600" dirty="0"/>
              <a:t>4. An investment project has an initial investment capital of 800 million VND. Annual CFAT from year 1 to year 4 is 268 million VND. Is the project feasible, knowing the MARR is 15%.</a:t>
            </a:r>
          </a:p>
          <a:p>
            <a:pPr marL="0" indent="0" algn="just">
              <a:lnSpc>
                <a:spcPts val="1400"/>
              </a:lnSpc>
              <a:buNone/>
            </a:pPr>
            <a:r>
              <a:rPr lang="en-US" sz="1600" dirty="0"/>
              <a:t> </a:t>
            </a:r>
          </a:p>
          <a:p>
            <a:pPr marL="342900" indent="-342900" algn="just">
              <a:lnSpc>
                <a:spcPts val="1400"/>
              </a:lnSpc>
              <a:buAutoNum type="alphaUcParenR"/>
            </a:pPr>
            <a:r>
              <a:rPr lang="en-US" sz="1600" dirty="0"/>
              <a:t>Not feasible 						B) Feasible </a:t>
            </a:r>
          </a:p>
          <a:p>
            <a:pPr marL="0" indent="0">
              <a:buNone/>
            </a:pPr>
            <a:r>
              <a:rPr lang="en-US" sz="1600" dirty="0"/>
              <a:t>C) Not enough information to conclude 			D) There is no correct answer</a:t>
            </a:r>
          </a:p>
        </p:txBody>
      </p:sp>
    </p:spTree>
    <p:extLst>
      <p:ext uri="{BB962C8B-B14F-4D97-AF65-F5344CB8AC3E}">
        <p14:creationId xmlns:p14="http://schemas.microsoft.com/office/powerpoint/2010/main" val="2620704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5E500C88-8479-41F1-9886-05B428C0F116}"/>
              </a:ext>
            </a:extLst>
          </p:cNvPr>
          <p:cNvSpPr>
            <a:spLocks noGrp="1" noChangeArrowheads="1"/>
          </p:cNvSpPr>
          <p:nvPr>
            <p:ph type="title"/>
          </p:nvPr>
        </p:nvSpPr>
        <p:spPr>
          <a:xfrm>
            <a:off x="532088" y="440421"/>
            <a:ext cx="10523538" cy="654050"/>
          </a:xfrm>
        </p:spPr>
        <p:txBody>
          <a:bodyPr/>
          <a:lstStyle/>
          <a:p>
            <a:pPr algn="ctr"/>
            <a:r>
              <a:rPr lang="en-US" altLang="en-US" sz="3200" dirty="0">
                <a:solidFill>
                  <a:srgbClr val="337177"/>
                </a:solidFill>
                <a:ea typeface="ＭＳ Ｐゴシック" panose="020B0600070205080204" pitchFamily="34" charset="-128"/>
              </a:rPr>
              <a:t>Using equity </a:t>
            </a:r>
            <a:endParaRPr lang="en-GB" altLang="en-US" sz="3200" dirty="0">
              <a:solidFill>
                <a:srgbClr val="337177"/>
              </a:solidFill>
              <a:ea typeface="ＭＳ Ｐゴシック" panose="020B0600070205080204" pitchFamily="34" charset="-128"/>
            </a:endParaRPr>
          </a:p>
        </p:txBody>
      </p:sp>
      <p:sp>
        <p:nvSpPr>
          <p:cNvPr id="5" name="Text Placeholder 3">
            <a:extLst>
              <a:ext uri="{FF2B5EF4-FFF2-40B4-BE49-F238E27FC236}">
                <a16:creationId xmlns:a16="http://schemas.microsoft.com/office/drawing/2014/main" id="{758D256C-5BFE-4854-AFBC-83862645F779}"/>
              </a:ext>
            </a:extLst>
          </p:cNvPr>
          <p:cNvSpPr txBox="1">
            <a:spLocks noChangeArrowheads="1"/>
          </p:cNvSpPr>
          <p:nvPr/>
        </p:nvSpPr>
        <p:spPr>
          <a:xfrm>
            <a:off x="1414349" y="1205947"/>
            <a:ext cx="2019300" cy="53340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en-US" altLang="en-US" kern="0" dirty="0">
                <a:solidFill>
                  <a:srgbClr val="003399"/>
                </a:solidFill>
                <a:ea typeface="ＭＳ Ｐゴシック" panose="020B0600070205080204" pitchFamily="34" charset="-128"/>
                <a:cs typeface="Arial" panose="020B0604020202020204" pitchFamily="34" charset="0"/>
              </a:rPr>
              <a:t>Advantages</a:t>
            </a:r>
          </a:p>
        </p:txBody>
      </p:sp>
      <p:sp>
        <p:nvSpPr>
          <p:cNvPr id="6" name="Content Placeholder 2">
            <a:extLst>
              <a:ext uri="{FF2B5EF4-FFF2-40B4-BE49-F238E27FC236}">
                <a16:creationId xmlns:a16="http://schemas.microsoft.com/office/drawing/2014/main" id="{6B52FDE3-2331-4FF9-B504-5450C46F1B35}"/>
              </a:ext>
            </a:extLst>
          </p:cNvPr>
          <p:cNvSpPr txBox="1">
            <a:spLocks/>
          </p:cNvSpPr>
          <p:nvPr/>
        </p:nvSpPr>
        <p:spPr>
          <a:xfrm>
            <a:off x="495576" y="1841924"/>
            <a:ext cx="5298281" cy="2969455"/>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Clr>
                <a:srgbClr val="009D52"/>
              </a:buClr>
              <a:defRPr/>
            </a:pPr>
            <a:r>
              <a:rPr lang="en-US" altLang="en-US" sz="2000" kern="0" dirty="0">
                <a:ea typeface="ＭＳ Ｐゴシック" panose="020B0600070205080204" pitchFamily="34" charset="-128"/>
                <a:cs typeface="Arial" panose="020B0604020202020204" pitchFamily="34" charset="0"/>
              </a:rPr>
              <a:t>Easy to deploy</a:t>
            </a:r>
          </a:p>
          <a:p>
            <a:pPr>
              <a:buClr>
                <a:srgbClr val="009D52"/>
              </a:buClr>
              <a:defRPr/>
            </a:pPr>
            <a:r>
              <a:rPr lang="en-US" altLang="en-US" sz="2000" kern="0" dirty="0">
                <a:ea typeface="ＭＳ Ｐゴシック" panose="020B0600070205080204" pitchFamily="34" charset="-128"/>
                <a:cs typeface="Arial" panose="020B0604020202020204" pitchFamily="34" charset="0"/>
              </a:rPr>
              <a:t>Low cost.</a:t>
            </a:r>
          </a:p>
          <a:p>
            <a:pPr>
              <a:buClr>
                <a:srgbClr val="009D52"/>
              </a:buClr>
              <a:defRPr/>
            </a:pPr>
            <a:r>
              <a:rPr lang="en-US" altLang="en-US" sz="2000" kern="0" dirty="0">
                <a:ea typeface="ＭＳ Ｐゴシック" panose="020B0600070205080204" pitchFamily="34" charset="-128"/>
                <a:cs typeface="Arial" panose="020B0604020202020204" pitchFamily="34" charset="0"/>
              </a:rPr>
              <a:t>Good way to start commercial energy-saving activities</a:t>
            </a:r>
          </a:p>
          <a:p>
            <a:pPr>
              <a:buClr>
                <a:srgbClr val="009D52"/>
              </a:buClr>
              <a:defRPr/>
            </a:pPr>
            <a:r>
              <a:rPr lang="en-US" altLang="en-US" sz="2000" kern="0" dirty="0">
                <a:ea typeface="ＭＳ Ｐゴシック" panose="020B0600070205080204" pitchFamily="34" charset="-128"/>
                <a:cs typeface="Arial" panose="020B0604020202020204" pitchFamily="34" charset="0"/>
              </a:rPr>
              <a:t>The sustainability of the project can be ensured through independent verification</a:t>
            </a:r>
          </a:p>
        </p:txBody>
      </p:sp>
      <p:sp>
        <p:nvSpPr>
          <p:cNvPr id="7" name="Text Placeholder 4">
            <a:extLst>
              <a:ext uri="{FF2B5EF4-FFF2-40B4-BE49-F238E27FC236}">
                <a16:creationId xmlns:a16="http://schemas.microsoft.com/office/drawing/2014/main" id="{E33358D4-95B9-4F63-A824-A7D296A14B81}"/>
              </a:ext>
            </a:extLst>
          </p:cNvPr>
          <p:cNvSpPr txBox="1">
            <a:spLocks noChangeArrowheads="1"/>
          </p:cNvSpPr>
          <p:nvPr/>
        </p:nvSpPr>
        <p:spPr>
          <a:xfrm>
            <a:off x="7658376" y="1274233"/>
            <a:ext cx="2348304" cy="533400"/>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altLang="en-US" sz="2000" kern="0">
                <a:solidFill>
                  <a:srgbClr val="C00000"/>
                </a:solidFill>
                <a:ea typeface="ＭＳ Ｐゴシック" panose="020B0600070205080204" pitchFamily="34" charset="-128"/>
                <a:cs typeface="Arial" panose="020B0604020202020204" pitchFamily="34" charset="0"/>
              </a:rPr>
              <a:t>Disadvantages</a:t>
            </a:r>
            <a:endParaRPr lang="en-US" altLang="en-US" sz="2000" kern="0" dirty="0">
              <a:solidFill>
                <a:srgbClr val="C00000"/>
              </a:solidFill>
              <a:ea typeface="ＭＳ Ｐゴシック" panose="020B0600070205080204" pitchFamily="34" charset="-128"/>
              <a:cs typeface="Arial" panose="020B0604020202020204" pitchFamily="34" charset="0"/>
            </a:endParaRPr>
          </a:p>
        </p:txBody>
      </p:sp>
      <p:sp>
        <p:nvSpPr>
          <p:cNvPr id="8" name="Content Placeholder 5">
            <a:extLst>
              <a:ext uri="{FF2B5EF4-FFF2-40B4-BE49-F238E27FC236}">
                <a16:creationId xmlns:a16="http://schemas.microsoft.com/office/drawing/2014/main" id="{0C1CF5F4-DBE4-4EC9-A4B9-CEBDEA550930}"/>
              </a:ext>
            </a:extLst>
          </p:cNvPr>
          <p:cNvSpPr txBox="1">
            <a:spLocks/>
          </p:cNvSpPr>
          <p:nvPr/>
        </p:nvSpPr>
        <p:spPr>
          <a:xfrm>
            <a:off x="6439176" y="1875919"/>
            <a:ext cx="4876800" cy="2667845"/>
          </a:xfrm>
          <a:prstGeom prst="rect">
            <a:avLst/>
          </a:prstGeom>
        </p:spPr>
        <p:txBody>
          <a:bodyPr rtlCol="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Clr>
                <a:srgbClr val="009D52"/>
              </a:buClr>
              <a:defRPr/>
            </a:pPr>
            <a:r>
              <a:rPr lang="en-US" altLang="en-US" sz="2000" kern="0">
                <a:ea typeface="ＭＳ Ｐゴシック" panose="020B0600070205080204" pitchFamily="34" charset="-128"/>
                <a:cs typeface="Arial" panose="020B0604020202020204" pitchFamily="34" charset="0"/>
              </a:rPr>
              <a:t>The sustainability of savings </a:t>
            </a:r>
          </a:p>
          <a:p>
            <a:pPr>
              <a:buClr>
                <a:srgbClr val="009D52"/>
              </a:buClr>
              <a:defRPr/>
            </a:pPr>
            <a:r>
              <a:rPr lang="en-US" altLang="en-US" sz="2000" kern="0">
                <a:ea typeface="ＭＳ Ｐゴシック" panose="020B0600070205080204" pitchFamily="34" charset="-128"/>
                <a:cs typeface="Arial" panose="020B0604020202020204" pitchFamily="34" charset="0"/>
              </a:rPr>
              <a:t>Necessity of supervision, monitoring and independent verification</a:t>
            </a:r>
          </a:p>
          <a:p>
            <a:pPr>
              <a:buClr>
                <a:srgbClr val="009D52"/>
              </a:buClr>
              <a:defRPr/>
            </a:pPr>
            <a:r>
              <a:rPr lang="en-US" altLang="en-US" sz="2000" kern="0">
                <a:ea typeface="ＭＳ Ｐゴシック" panose="020B0600070205080204" pitchFamily="34" charset="-128"/>
                <a:cs typeface="Arial" panose="020B0604020202020204" pitchFamily="34" charset="0"/>
              </a:rPr>
              <a:t>Necessity of trusted relationships and equipment suppliers</a:t>
            </a:r>
          </a:p>
          <a:p>
            <a:pPr>
              <a:buClr>
                <a:srgbClr val="009D52"/>
              </a:buClr>
              <a:defRPr/>
            </a:pPr>
            <a:r>
              <a:rPr lang="en-US" altLang="en-US" sz="2000" kern="0">
                <a:ea typeface="ＭＳ Ｐゴシック" panose="020B0600070205080204" pitchFamily="34" charset="-128"/>
                <a:cs typeface="Arial" panose="020B0604020202020204" pitchFamily="34" charset="0"/>
              </a:rPr>
              <a:t>Limit scope</a:t>
            </a:r>
          </a:p>
          <a:p>
            <a:pPr>
              <a:buClr>
                <a:srgbClr val="009D52"/>
              </a:buClr>
              <a:defRPr/>
            </a:pPr>
            <a:endParaRPr lang="en-US" altLang="en-US" sz="2000" kern="0" dirty="0">
              <a:ea typeface="ＭＳ Ｐゴシック" panose="020B0600070205080204" pitchFamily="34" charset="-128"/>
              <a:cs typeface="Arial" panose="020B0604020202020204" pitchFamily="34" charset="0"/>
            </a:endParaRPr>
          </a:p>
        </p:txBody>
      </p:sp>
      <p:grpSp>
        <p:nvGrpSpPr>
          <p:cNvPr id="9" name="Group 4">
            <a:extLst>
              <a:ext uri="{FF2B5EF4-FFF2-40B4-BE49-F238E27FC236}">
                <a16:creationId xmlns:a16="http://schemas.microsoft.com/office/drawing/2014/main" id="{BDE38FC4-6DF2-4AF7-A16F-87D87381FF62}"/>
              </a:ext>
            </a:extLst>
          </p:cNvPr>
          <p:cNvGrpSpPr>
            <a:grpSpLocks/>
          </p:cNvGrpSpPr>
          <p:nvPr/>
        </p:nvGrpSpPr>
        <p:grpSpPr bwMode="auto">
          <a:xfrm>
            <a:off x="1723718" y="4634246"/>
            <a:ext cx="8823111" cy="1634016"/>
            <a:chOff x="3274" y="2785"/>
            <a:chExt cx="5386" cy="1113"/>
          </a:xfrm>
        </p:grpSpPr>
        <p:sp>
          <p:nvSpPr>
            <p:cNvPr id="10" name="Text Box 5">
              <a:extLst>
                <a:ext uri="{FF2B5EF4-FFF2-40B4-BE49-F238E27FC236}">
                  <a16:creationId xmlns:a16="http://schemas.microsoft.com/office/drawing/2014/main" id="{DBD1A132-C347-4050-8015-378486ABC80D}"/>
                </a:ext>
              </a:extLst>
            </p:cNvPr>
            <p:cNvSpPr txBox="1">
              <a:spLocks noChangeArrowheads="1"/>
            </p:cNvSpPr>
            <p:nvPr/>
          </p:nvSpPr>
          <p:spPr bwMode="auto">
            <a:xfrm>
              <a:off x="3274" y="2893"/>
              <a:ext cx="1993" cy="883"/>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dirty="0">
                <a:solidFill>
                  <a:srgbClr val="C00000"/>
                </a:solidFill>
                <a:latin typeface="+mn-lt"/>
                <a:ea typeface="Batang" panose="02030600000101010101" pitchFamily="18" charset="-127"/>
              </a:endParaRPr>
            </a:p>
            <a:p>
              <a:pPr algn="ctr" eaLnBrk="1" hangingPunct="1">
                <a:lnSpc>
                  <a:spcPct val="100000"/>
                </a:lnSpc>
                <a:spcBef>
                  <a:spcPct val="0"/>
                </a:spcBef>
                <a:buNone/>
              </a:pPr>
              <a:r>
                <a:rPr lang="en-GB" altLang="ko-KR" sz="2000" dirty="0">
                  <a:solidFill>
                    <a:srgbClr val="C00000"/>
                  </a:solidFill>
                  <a:latin typeface="+mn-lt"/>
                  <a:ea typeface="Batang" panose="02030600000101010101" pitchFamily="18" charset="-127"/>
                </a:rPr>
                <a:t>Equipment suppliers </a:t>
              </a:r>
              <a:endParaRPr lang="en-GB" altLang="en-US" sz="2000" dirty="0">
                <a:solidFill>
                  <a:srgbClr val="C00000"/>
                </a:solidFill>
                <a:latin typeface="+mn-lt"/>
                <a:ea typeface="ＭＳ Ｐゴシック" panose="020B0600070205080204" pitchFamily="34" charset="-128"/>
              </a:endParaRPr>
            </a:p>
          </p:txBody>
        </p:sp>
        <p:sp>
          <p:nvSpPr>
            <p:cNvPr id="11" name="Text Box 6">
              <a:extLst>
                <a:ext uri="{FF2B5EF4-FFF2-40B4-BE49-F238E27FC236}">
                  <a16:creationId xmlns:a16="http://schemas.microsoft.com/office/drawing/2014/main" id="{F5A98A68-E69E-471B-AA19-89D14E0419E6}"/>
                </a:ext>
              </a:extLst>
            </p:cNvPr>
            <p:cNvSpPr txBox="1">
              <a:spLocks noChangeArrowheads="1"/>
            </p:cNvSpPr>
            <p:nvPr/>
          </p:nvSpPr>
          <p:spPr bwMode="auto">
            <a:xfrm>
              <a:off x="7029" y="2981"/>
              <a:ext cx="1620" cy="60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000" dirty="0">
                <a:solidFill>
                  <a:srgbClr val="C00000"/>
                </a:solidFill>
                <a:latin typeface="+mn-lt"/>
                <a:ea typeface="Batang" panose="02030600000101010101" pitchFamily="18" charset="-127"/>
              </a:endParaRPr>
            </a:p>
            <a:p>
              <a:pPr algn="ctr" eaLnBrk="1" hangingPunct="1">
                <a:lnSpc>
                  <a:spcPct val="100000"/>
                </a:lnSpc>
                <a:spcBef>
                  <a:spcPct val="0"/>
                </a:spcBef>
                <a:buFontTx/>
                <a:buNone/>
              </a:pPr>
              <a:r>
                <a:rPr lang="en-GB" altLang="ko-KR" sz="2000" dirty="0">
                  <a:solidFill>
                    <a:srgbClr val="C00000"/>
                  </a:solidFill>
                  <a:latin typeface="+mn-lt"/>
                  <a:ea typeface="Batang" panose="02030600000101010101" pitchFamily="18" charset="-127"/>
                </a:rPr>
                <a:t>Company</a:t>
              </a:r>
              <a:endParaRPr lang="en-GB" altLang="en-US" sz="2000" dirty="0">
                <a:solidFill>
                  <a:srgbClr val="C00000"/>
                </a:solidFill>
                <a:latin typeface="+mn-lt"/>
                <a:ea typeface="ＭＳ Ｐゴシック" panose="020B0600070205080204" pitchFamily="34" charset="-128"/>
              </a:endParaRPr>
            </a:p>
          </p:txBody>
        </p:sp>
        <p:sp>
          <p:nvSpPr>
            <p:cNvPr id="12" name="Line 7">
              <a:extLst>
                <a:ext uri="{FF2B5EF4-FFF2-40B4-BE49-F238E27FC236}">
                  <a16:creationId xmlns:a16="http://schemas.microsoft.com/office/drawing/2014/main" id="{37830B2C-4C3D-47CF-A487-E2F4EE6A153F}"/>
                </a:ext>
              </a:extLst>
            </p:cNvPr>
            <p:cNvSpPr>
              <a:spLocks noChangeShapeType="1"/>
            </p:cNvSpPr>
            <p:nvPr/>
          </p:nvSpPr>
          <p:spPr bwMode="auto">
            <a:xfrm rot="120000" flipV="1">
              <a:off x="5268" y="3537"/>
              <a:ext cx="1772" cy="59"/>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sz="2000"/>
            </a:p>
          </p:txBody>
        </p:sp>
        <p:sp>
          <p:nvSpPr>
            <p:cNvPr id="13" name="Line 8">
              <a:extLst>
                <a:ext uri="{FF2B5EF4-FFF2-40B4-BE49-F238E27FC236}">
                  <a16:creationId xmlns:a16="http://schemas.microsoft.com/office/drawing/2014/main" id="{05DA529C-7940-42B5-B945-BBDA896395F8}"/>
                </a:ext>
              </a:extLst>
            </p:cNvPr>
            <p:cNvSpPr>
              <a:spLocks noChangeShapeType="1"/>
            </p:cNvSpPr>
            <p:nvPr/>
          </p:nvSpPr>
          <p:spPr bwMode="auto">
            <a:xfrm rot="120000" flipH="1">
              <a:off x="5267" y="3092"/>
              <a:ext cx="1772" cy="5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sz="2000"/>
            </a:p>
          </p:txBody>
        </p:sp>
        <p:sp>
          <p:nvSpPr>
            <p:cNvPr id="14" name="Text Box 9">
              <a:extLst>
                <a:ext uri="{FF2B5EF4-FFF2-40B4-BE49-F238E27FC236}">
                  <a16:creationId xmlns:a16="http://schemas.microsoft.com/office/drawing/2014/main" id="{8E115796-2921-4EB3-A7C0-D7C418E35800}"/>
                </a:ext>
              </a:extLst>
            </p:cNvPr>
            <p:cNvSpPr txBox="1">
              <a:spLocks noChangeArrowheads="1"/>
            </p:cNvSpPr>
            <p:nvPr/>
          </p:nvSpPr>
          <p:spPr bwMode="auto">
            <a:xfrm>
              <a:off x="5455" y="2785"/>
              <a:ext cx="1328" cy="28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US" altLang="ko-KR" sz="2000" dirty="0">
                  <a:solidFill>
                    <a:srgbClr val="003399"/>
                  </a:solidFill>
                  <a:latin typeface="+mn-lt"/>
                  <a:ea typeface="Batang" panose="02030600000101010101" pitchFamily="18" charset="-127"/>
                </a:rPr>
                <a:t>Purchase cost</a:t>
              </a:r>
            </a:p>
            <a:p>
              <a:pPr algn="ctr" eaLnBrk="1" hangingPunct="1">
                <a:lnSpc>
                  <a:spcPct val="100000"/>
                </a:lnSpc>
                <a:spcBef>
                  <a:spcPct val="0"/>
                </a:spcBef>
                <a:buFontTx/>
                <a:buNone/>
              </a:pPr>
              <a:endParaRPr lang="en-GB" altLang="en-US" sz="2000" dirty="0">
                <a:solidFill>
                  <a:srgbClr val="003399"/>
                </a:solidFill>
                <a:latin typeface="+mn-lt"/>
                <a:ea typeface="ＭＳ Ｐゴシック" panose="020B0600070205080204" pitchFamily="34" charset="-128"/>
              </a:endParaRPr>
            </a:p>
          </p:txBody>
        </p:sp>
        <p:sp>
          <p:nvSpPr>
            <p:cNvPr id="15" name="Text Box 10">
              <a:extLst>
                <a:ext uri="{FF2B5EF4-FFF2-40B4-BE49-F238E27FC236}">
                  <a16:creationId xmlns:a16="http://schemas.microsoft.com/office/drawing/2014/main" id="{13E6E995-B1D5-45F2-A738-D215B2635073}"/>
                </a:ext>
              </a:extLst>
            </p:cNvPr>
            <p:cNvSpPr txBox="1">
              <a:spLocks noChangeArrowheads="1"/>
            </p:cNvSpPr>
            <p:nvPr/>
          </p:nvSpPr>
          <p:spPr bwMode="auto">
            <a:xfrm>
              <a:off x="5524" y="3605"/>
              <a:ext cx="1136" cy="293"/>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2000" dirty="0">
                  <a:solidFill>
                    <a:srgbClr val="003399"/>
                  </a:solidFill>
                  <a:latin typeface="+mn-lt"/>
                  <a:ea typeface="Batang" panose="02030600000101010101" pitchFamily="18" charset="-127"/>
                </a:rPr>
                <a:t>Equipment</a:t>
              </a:r>
              <a:endParaRPr lang="en-GB" altLang="en-US" sz="2000" dirty="0">
                <a:solidFill>
                  <a:srgbClr val="003399"/>
                </a:solidFill>
                <a:latin typeface="+mn-lt"/>
                <a:ea typeface="ＭＳ Ｐゴシック" panose="020B0600070205080204" pitchFamily="34" charset="-128"/>
              </a:endParaRPr>
            </a:p>
          </p:txBody>
        </p:sp>
        <p:sp>
          <p:nvSpPr>
            <p:cNvPr id="16" name="AutoShape 11">
              <a:extLst>
                <a:ext uri="{FF2B5EF4-FFF2-40B4-BE49-F238E27FC236}">
                  <a16:creationId xmlns:a16="http://schemas.microsoft.com/office/drawing/2014/main" id="{D3100F68-7679-4929-B637-10C5246EAB9C}"/>
                </a:ext>
              </a:extLst>
            </p:cNvPr>
            <p:cNvSpPr>
              <a:spLocks noChangeArrowheads="1"/>
            </p:cNvSpPr>
            <p:nvPr/>
          </p:nvSpPr>
          <p:spPr bwMode="auto">
            <a:xfrm>
              <a:off x="7040" y="2922"/>
              <a:ext cx="1620" cy="854"/>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2000">
                <a:solidFill>
                  <a:schemeClr val="tx1"/>
                </a:solidFill>
                <a:latin typeface="+mn-lt"/>
                <a:ea typeface="ＭＳ Ｐゴシック" panose="020B0600070205080204" pitchFamily="34" charset="-128"/>
              </a:endParaRPr>
            </a:p>
          </p:txBody>
        </p:sp>
      </p:grpSp>
    </p:spTree>
    <p:extLst>
      <p:ext uri="{BB962C8B-B14F-4D97-AF65-F5344CB8AC3E}">
        <p14:creationId xmlns:p14="http://schemas.microsoft.com/office/powerpoint/2010/main" val="182637680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left)">
                                      <p:cBhvr>
                                        <p:cTn id="17" dur="500"/>
                                        <p:tgtEl>
                                          <p:spTgt spid="6">
                                            <p:txEl>
                                              <p:pRg st="1" end="1"/>
                                            </p:txEl>
                                          </p:spTgt>
                                        </p:tgtEl>
                                      </p:cBhvr>
                                    </p:animEffect>
                                  </p:childTnLst>
                                </p:cTn>
                              </p:par>
                              <p:par>
                                <p:cTn id="18" presetID="22" presetClass="entr" presetSubtype="8" fill="hold" nodeType="with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wipe(left)">
                                      <p:cBhvr>
                                        <p:cTn id="20" dur="500"/>
                                        <p:tgtEl>
                                          <p:spTgt spid="6">
                                            <p:txEl>
                                              <p:pRg st="2" end="2"/>
                                            </p:txEl>
                                          </p:spTgt>
                                        </p:tgtEl>
                                      </p:cBhvr>
                                    </p:animEffect>
                                  </p:childTnLst>
                                </p:cTn>
                              </p:par>
                              <p:par>
                                <p:cTn id="21" presetID="22" presetClass="entr" presetSubtype="8" fill="hold" nodeType="with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wipe(left)">
                                      <p:cBhvr>
                                        <p:cTn id="23" dur="500"/>
                                        <p:tgtEl>
                                          <p:spTgt spid="6">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wipe(left)">
                                      <p:cBhvr>
                                        <p:cTn id="28" dur="500"/>
                                        <p:tgtEl>
                                          <p:spTgt spid="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Effect transition="in" filter="wipe(left)">
                                      <p:cBhvr>
                                        <p:cTn id="33" dur="500"/>
                                        <p:tgtEl>
                                          <p:spTgt spid="8">
                                            <p:txEl>
                                              <p:pRg st="0" end="0"/>
                                            </p:txEl>
                                          </p:spTgt>
                                        </p:tgtEl>
                                      </p:cBhvr>
                                    </p:animEffect>
                                  </p:childTnLst>
                                </p:cTn>
                              </p:par>
                              <p:par>
                                <p:cTn id="34" presetID="22" presetClass="entr" presetSubtype="8" fill="hold" nodeType="withEffect">
                                  <p:stCondLst>
                                    <p:cond delay="0"/>
                                  </p:stCondLst>
                                  <p:childTnLst>
                                    <p:set>
                                      <p:cBhvr>
                                        <p:cTn id="35" dur="1" fill="hold">
                                          <p:stCondLst>
                                            <p:cond delay="0"/>
                                          </p:stCondLst>
                                        </p:cTn>
                                        <p:tgtEl>
                                          <p:spTgt spid="8">
                                            <p:txEl>
                                              <p:pRg st="1" end="1"/>
                                            </p:txEl>
                                          </p:spTgt>
                                        </p:tgtEl>
                                        <p:attrNameLst>
                                          <p:attrName>style.visibility</p:attrName>
                                        </p:attrNameLst>
                                      </p:cBhvr>
                                      <p:to>
                                        <p:strVal val="visible"/>
                                      </p:to>
                                    </p:set>
                                    <p:animEffect transition="in" filter="wipe(left)">
                                      <p:cBhvr>
                                        <p:cTn id="36" dur="500"/>
                                        <p:tgtEl>
                                          <p:spTgt spid="8">
                                            <p:txEl>
                                              <p:pRg st="1" end="1"/>
                                            </p:txEl>
                                          </p:spTgt>
                                        </p:tgtEl>
                                      </p:cBhvr>
                                    </p:animEffect>
                                  </p:childTnLst>
                                </p:cTn>
                              </p:par>
                              <p:par>
                                <p:cTn id="37" presetID="22" presetClass="entr" presetSubtype="8" fill="hold" nodeType="withEffect">
                                  <p:stCondLst>
                                    <p:cond delay="0"/>
                                  </p:stCondLst>
                                  <p:childTnLst>
                                    <p:set>
                                      <p:cBhvr>
                                        <p:cTn id="38" dur="1" fill="hold">
                                          <p:stCondLst>
                                            <p:cond delay="0"/>
                                          </p:stCondLst>
                                        </p:cTn>
                                        <p:tgtEl>
                                          <p:spTgt spid="8">
                                            <p:txEl>
                                              <p:pRg st="2" end="2"/>
                                            </p:txEl>
                                          </p:spTgt>
                                        </p:tgtEl>
                                        <p:attrNameLst>
                                          <p:attrName>style.visibility</p:attrName>
                                        </p:attrNameLst>
                                      </p:cBhvr>
                                      <p:to>
                                        <p:strVal val="visible"/>
                                      </p:to>
                                    </p:set>
                                    <p:animEffect transition="in" filter="wipe(left)">
                                      <p:cBhvr>
                                        <p:cTn id="39" dur="500"/>
                                        <p:tgtEl>
                                          <p:spTgt spid="8">
                                            <p:txEl>
                                              <p:pRg st="2" end="2"/>
                                            </p:txEl>
                                          </p:spTgt>
                                        </p:tgtEl>
                                      </p:cBhvr>
                                    </p:animEffect>
                                  </p:childTnLst>
                                </p:cTn>
                              </p:par>
                              <p:par>
                                <p:cTn id="40" presetID="22" presetClass="entr" presetSubtype="8" fill="hold" nodeType="withEffect">
                                  <p:stCondLst>
                                    <p:cond delay="0"/>
                                  </p:stCondLst>
                                  <p:childTnLst>
                                    <p:set>
                                      <p:cBhvr>
                                        <p:cTn id="41" dur="1" fill="hold">
                                          <p:stCondLst>
                                            <p:cond delay="0"/>
                                          </p:stCondLst>
                                        </p:cTn>
                                        <p:tgtEl>
                                          <p:spTgt spid="8">
                                            <p:txEl>
                                              <p:pRg st="3" end="3"/>
                                            </p:txEl>
                                          </p:spTgt>
                                        </p:tgtEl>
                                        <p:attrNameLst>
                                          <p:attrName>style.visibility</p:attrName>
                                        </p:attrNameLst>
                                      </p:cBhvr>
                                      <p:to>
                                        <p:strVal val="visible"/>
                                      </p:to>
                                    </p:set>
                                    <p:animEffect transition="in" filter="wipe(left)">
                                      <p:cBhvr>
                                        <p:cTn id="4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931769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243" name="Group 3">
            <a:extLst>
              <a:ext uri="{FF2B5EF4-FFF2-40B4-BE49-F238E27FC236}">
                <a16:creationId xmlns:a16="http://schemas.microsoft.com/office/drawing/2014/main" id="{E1B84F98-7F4E-C3FB-9A90-60F7235BBE9D}"/>
              </a:ext>
            </a:extLst>
          </p:cNvPr>
          <p:cNvGrpSpPr>
            <a:grpSpLocks/>
          </p:cNvGrpSpPr>
          <p:nvPr/>
        </p:nvGrpSpPr>
        <p:grpSpPr bwMode="auto">
          <a:xfrm>
            <a:off x="5715000" y="1981200"/>
            <a:ext cx="6172365" cy="2438400"/>
            <a:chOff x="2407" y="12600"/>
            <a:chExt cx="6013" cy="2290"/>
          </a:xfrm>
        </p:grpSpPr>
        <p:sp>
          <p:nvSpPr>
            <p:cNvPr id="138244" name="Text Box 4">
              <a:extLst>
                <a:ext uri="{FF2B5EF4-FFF2-40B4-BE49-F238E27FC236}">
                  <a16:creationId xmlns:a16="http://schemas.microsoft.com/office/drawing/2014/main" id="{3013EDB2-3096-2A61-3837-0173F53BBE5F}"/>
                </a:ext>
              </a:extLst>
            </p:cNvPr>
            <p:cNvSpPr txBox="1">
              <a:spLocks noChangeArrowheads="1"/>
            </p:cNvSpPr>
            <p:nvPr/>
          </p:nvSpPr>
          <p:spPr bwMode="auto">
            <a:xfrm>
              <a:off x="5063" y="12886"/>
              <a:ext cx="1499" cy="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600" dirty="0">
                  <a:solidFill>
                    <a:srgbClr val="003399"/>
                  </a:solidFill>
                  <a:latin typeface="Arial" panose="020B0604020202020204" pitchFamily="34" charset="0"/>
                  <a:ea typeface="Batang" panose="02030600000101010101" pitchFamily="18" charset="-127"/>
                </a:rPr>
                <a:t>Paying off the principal purchase cost</a:t>
              </a:r>
              <a:endParaRPr lang="en-GB" altLang="en-US" sz="1600" dirty="0">
                <a:solidFill>
                  <a:srgbClr val="003399"/>
                </a:solidFill>
                <a:latin typeface="Arial" panose="020B0604020202020204" pitchFamily="34" charset="0"/>
                <a:ea typeface="ＭＳ Ｐゴシック" panose="020B0600070205080204" pitchFamily="34" charset="-128"/>
              </a:endParaRPr>
            </a:p>
          </p:txBody>
        </p:sp>
        <p:sp>
          <p:nvSpPr>
            <p:cNvPr id="138245" name="Text Box 6">
              <a:extLst>
                <a:ext uri="{FF2B5EF4-FFF2-40B4-BE49-F238E27FC236}">
                  <a16:creationId xmlns:a16="http://schemas.microsoft.com/office/drawing/2014/main" id="{E3FA4F28-43D3-F7B6-2F58-4AA40B99D89E}"/>
                </a:ext>
              </a:extLst>
            </p:cNvPr>
            <p:cNvSpPr txBox="1">
              <a:spLocks noChangeArrowheads="1"/>
            </p:cNvSpPr>
            <p:nvPr/>
          </p:nvSpPr>
          <p:spPr bwMode="auto">
            <a:xfrm>
              <a:off x="6848" y="12752"/>
              <a:ext cx="1286" cy="416"/>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a:solidFill>
                    <a:srgbClr val="C00000"/>
                  </a:solidFill>
                  <a:latin typeface="Arial" panose="020B0604020202020204" pitchFamily="34" charset="0"/>
                  <a:ea typeface="Batang" panose="02030600000101010101" pitchFamily="18" charset="-127"/>
                </a:rPr>
                <a:t>Banks</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138246" name="Text Box 7">
              <a:extLst>
                <a:ext uri="{FF2B5EF4-FFF2-40B4-BE49-F238E27FC236}">
                  <a16:creationId xmlns:a16="http://schemas.microsoft.com/office/drawing/2014/main" id="{9F63C5A7-9E54-A978-3E7E-68917C848E88}"/>
                </a:ext>
              </a:extLst>
            </p:cNvPr>
            <p:cNvSpPr txBox="1">
              <a:spLocks noChangeArrowheads="1"/>
            </p:cNvSpPr>
            <p:nvPr/>
          </p:nvSpPr>
          <p:spPr bwMode="auto">
            <a:xfrm>
              <a:off x="2407" y="13589"/>
              <a:ext cx="2453" cy="1080"/>
            </a:xfrm>
            <a:prstGeom prst="rect">
              <a:avLst/>
            </a:prstGeom>
            <a:solidFill>
              <a:srgbClr val="FFFFFF">
                <a:alpha val="0"/>
              </a:srgbClr>
            </a:solidFill>
            <a:ln w="9525">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GB" altLang="ko-KR" sz="2400" dirty="0">
                <a:solidFill>
                  <a:srgbClr val="C00000"/>
                </a:solidFill>
                <a:latin typeface="Arial" panose="020B0604020202020204" pitchFamily="34" charset="0"/>
                <a:ea typeface="Batang" panose="02030600000101010101" pitchFamily="18" charset="-127"/>
              </a:endParaRPr>
            </a:p>
            <a:p>
              <a:pPr eaLnBrk="1" hangingPunct="1">
                <a:lnSpc>
                  <a:spcPct val="100000"/>
                </a:lnSpc>
                <a:spcBef>
                  <a:spcPct val="0"/>
                </a:spcBef>
                <a:buNone/>
              </a:pPr>
              <a:r>
                <a:rPr lang="en-GB" altLang="ko-KR" sz="2400" dirty="0">
                  <a:solidFill>
                    <a:srgbClr val="C00000"/>
                  </a:solidFill>
                  <a:latin typeface="Arial" panose="020B0604020202020204" pitchFamily="34" charset="0"/>
                  <a:ea typeface="Batang" panose="02030600000101010101" pitchFamily="18" charset="-127"/>
                </a:rPr>
                <a:t> </a:t>
              </a:r>
              <a:r>
                <a:rPr lang="en-GB" altLang="ko-KR" sz="1800" dirty="0">
                  <a:solidFill>
                    <a:srgbClr val="C00000"/>
                  </a:solidFill>
                  <a:latin typeface="Arial" panose="020B0604020202020204" pitchFamily="34" charset="0"/>
                  <a:ea typeface="Batang" panose="02030600000101010101" pitchFamily="18" charset="-127"/>
                </a:rPr>
                <a:t>Equipment suppliers </a:t>
              </a:r>
            </a:p>
            <a:p>
              <a:pPr eaLnBrk="1" hangingPunct="1">
                <a:lnSpc>
                  <a:spcPct val="100000"/>
                </a:lnSpc>
                <a:spcBef>
                  <a:spcPct val="0"/>
                </a:spcBef>
                <a:buNone/>
              </a:pP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138247" name="Text Box 8">
              <a:extLst>
                <a:ext uri="{FF2B5EF4-FFF2-40B4-BE49-F238E27FC236}">
                  <a16:creationId xmlns:a16="http://schemas.microsoft.com/office/drawing/2014/main" id="{953FA912-6C93-31DD-06EF-9CAF9CC56A22}"/>
                </a:ext>
              </a:extLst>
            </p:cNvPr>
            <p:cNvSpPr txBox="1">
              <a:spLocks noChangeArrowheads="1"/>
            </p:cNvSpPr>
            <p:nvPr/>
          </p:nvSpPr>
          <p:spPr bwMode="auto">
            <a:xfrm>
              <a:off x="6758" y="14158"/>
              <a:ext cx="1564" cy="484"/>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GB" altLang="ko-KR" sz="1800" dirty="0">
                  <a:solidFill>
                    <a:srgbClr val="C00000"/>
                  </a:solidFill>
                  <a:latin typeface="Arial" panose="020B0604020202020204" pitchFamily="34" charset="0"/>
                  <a:ea typeface="Batang" panose="02030600000101010101" pitchFamily="18" charset="-127"/>
                </a:rPr>
                <a:t>Companies</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138248" name="Line 9">
              <a:extLst>
                <a:ext uri="{FF2B5EF4-FFF2-40B4-BE49-F238E27FC236}">
                  <a16:creationId xmlns:a16="http://schemas.microsoft.com/office/drawing/2014/main" id="{1808C8DA-92DD-BC4E-B9E2-FBD684BEB7A5}"/>
                </a:ext>
              </a:extLst>
            </p:cNvPr>
            <p:cNvSpPr>
              <a:spLocks noChangeShapeType="1"/>
            </p:cNvSpPr>
            <p:nvPr/>
          </p:nvSpPr>
          <p:spPr bwMode="auto">
            <a:xfrm>
              <a:off x="4860" y="14474"/>
              <a:ext cx="1674"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8249" name="Line 10">
              <a:extLst>
                <a:ext uri="{FF2B5EF4-FFF2-40B4-BE49-F238E27FC236}">
                  <a16:creationId xmlns:a16="http://schemas.microsoft.com/office/drawing/2014/main" id="{F2E39798-ED35-8D0C-AD26-FEFF15C8D735}"/>
                </a:ext>
              </a:extLst>
            </p:cNvPr>
            <p:cNvSpPr>
              <a:spLocks noChangeShapeType="1"/>
            </p:cNvSpPr>
            <p:nvPr/>
          </p:nvSpPr>
          <p:spPr bwMode="auto">
            <a:xfrm flipH="1">
              <a:off x="4860" y="14040"/>
              <a:ext cx="1674" cy="0"/>
            </a:xfrm>
            <a:prstGeom prst="line">
              <a:avLst/>
            </a:prstGeom>
            <a:noFill/>
            <a:ln w="127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8250" name="Text Box 11">
              <a:extLst>
                <a:ext uri="{FF2B5EF4-FFF2-40B4-BE49-F238E27FC236}">
                  <a16:creationId xmlns:a16="http://schemas.microsoft.com/office/drawing/2014/main" id="{1268BD2F-B671-13C8-941A-03B7BF415D6A}"/>
                </a:ext>
              </a:extLst>
            </p:cNvPr>
            <p:cNvSpPr txBox="1">
              <a:spLocks noChangeArrowheads="1"/>
            </p:cNvSpPr>
            <p:nvPr/>
          </p:nvSpPr>
          <p:spPr bwMode="auto">
            <a:xfrm>
              <a:off x="5063" y="14474"/>
              <a:ext cx="1436" cy="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err="1">
                  <a:solidFill>
                    <a:srgbClr val="003399"/>
                  </a:solidFill>
                  <a:latin typeface="Arial" panose="020B0604020202020204" pitchFamily="34" charset="0"/>
                  <a:ea typeface="Batang" panose="02030600000101010101" pitchFamily="18" charset="-127"/>
                </a:rPr>
                <a:t>Equipments</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138251" name="AutoShape 12">
              <a:extLst>
                <a:ext uri="{FF2B5EF4-FFF2-40B4-BE49-F238E27FC236}">
                  <a16:creationId xmlns:a16="http://schemas.microsoft.com/office/drawing/2014/main" id="{54CF995F-E494-8DB8-F0A2-8B8B89945495}"/>
                </a:ext>
              </a:extLst>
            </p:cNvPr>
            <p:cNvSpPr>
              <a:spLocks noChangeArrowheads="1"/>
            </p:cNvSpPr>
            <p:nvPr/>
          </p:nvSpPr>
          <p:spPr bwMode="auto">
            <a:xfrm>
              <a:off x="6562" y="13860"/>
              <a:ext cx="1858" cy="90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2400">
                <a:solidFill>
                  <a:schemeClr val="tx1"/>
                </a:solidFill>
                <a:latin typeface="Arial" panose="020B0604020202020204" pitchFamily="34" charset="0"/>
                <a:ea typeface="ＭＳ Ｐゴシック" panose="020B0600070205080204" pitchFamily="34" charset="-128"/>
              </a:endParaRPr>
            </a:p>
          </p:txBody>
        </p:sp>
        <p:sp>
          <p:nvSpPr>
            <p:cNvPr id="138252" name="AutoShape 13">
              <a:extLst>
                <a:ext uri="{FF2B5EF4-FFF2-40B4-BE49-F238E27FC236}">
                  <a16:creationId xmlns:a16="http://schemas.microsoft.com/office/drawing/2014/main" id="{524C34E9-FA3F-5239-A2A4-BC77C0B52041}"/>
                </a:ext>
              </a:extLst>
            </p:cNvPr>
            <p:cNvSpPr>
              <a:spLocks noChangeArrowheads="1"/>
            </p:cNvSpPr>
            <p:nvPr/>
          </p:nvSpPr>
          <p:spPr bwMode="auto">
            <a:xfrm>
              <a:off x="6660" y="12600"/>
              <a:ext cx="1760" cy="720"/>
            </a:xfrm>
            <a:prstGeom prst="roundRect">
              <a:avLst>
                <a:gd name="adj" fmla="val 16667"/>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2400">
                <a:solidFill>
                  <a:srgbClr val="C00000"/>
                </a:solidFill>
                <a:latin typeface="Arial" panose="020B0604020202020204" pitchFamily="34" charset="0"/>
                <a:ea typeface="ＭＳ Ｐゴシック" panose="020B0600070205080204" pitchFamily="34" charset="-128"/>
              </a:endParaRPr>
            </a:p>
          </p:txBody>
        </p:sp>
        <p:sp>
          <p:nvSpPr>
            <p:cNvPr id="138253" name="Line 14">
              <a:extLst>
                <a:ext uri="{FF2B5EF4-FFF2-40B4-BE49-F238E27FC236}">
                  <a16:creationId xmlns:a16="http://schemas.microsoft.com/office/drawing/2014/main" id="{8362FD19-B770-12B2-6BD6-BF827FD5708E}"/>
                </a:ext>
              </a:extLst>
            </p:cNvPr>
            <p:cNvSpPr>
              <a:spLocks noChangeShapeType="1"/>
            </p:cNvSpPr>
            <p:nvPr/>
          </p:nvSpPr>
          <p:spPr bwMode="auto">
            <a:xfrm>
              <a:off x="7020" y="13320"/>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8254" name="Line 15">
              <a:extLst>
                <a:ext uri="{FF2B5EF4-FFF2-40B4-BE49-F238E27FC236}">
                  <a16:creationId xmlns:a16="http://schemas.microsoft.com/office/drawing/2014/main" id="{6EF17F45-0D7D-DC7E-10D6-55EB7A38FFE2}"/>
                </a:ext>
              </a:extLst>
            </p:cNvPr>
            <p:cNvSpPr>
              <a:spLocks noChangeShapeType="1"/>
            </p:cNvSpPr>
            <p:nvPr/>
          </p:nvSpPr>
          <p:spPr bwMode="auto">
            <a:xfrm flipV="1">
              <a:off x="7560" y="13320"/>
              <a:ext cx="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3" name="Rectangle 2">
            <a:extLst>
              <a:ext uri="{FF2B5EF4-FFF2-40B4-BE49-F238E27FC236}">
                <a16:creationId xmlns:a16="http://schemas.microsoft.com/office/drawing/2014/main" id="{37D90365-281B-CE45-841D-2712E2761AC9}"/>
              </a:ext>
            </a:extLst>
          </p:cNvPr>
          <p:cNvSpPr>
            <a:spLocks noGrp="1" noChangeArrowheads="1"/>
          </p:cNvSpPr>
          <p:nvPr>
            <p:ph type="title"/>
          </p:nvPr>
        </p:nvSpPr>
        <p:spPr>
          <a:xfrm>
            <a:off x="2040402" y="345580"/>
            <a:ext cx="7772400" cy="689491"/>
          </a:xfrm>
        </p:spPr>
        <p:txBody>
          <a:bodyPr/>
          <a:lstStyle/>
          <a:p>
            <a:pPr algn="ctr"/>
            <a:r>
              <a:rPr lang="en-US" altLang="en-US" sz="3200" dirty="0">
                <a:solidFill>
                  <a:srgbClr val="337177"/>
                </a:solidFill>
                <a:ea typeface="ＭＳ Ｐゴシック" panose="020B0600070205080204" pitchFamily="34" charset="-128"/>
              </a:rPr>
              <a:t>Using the loan</a:t>
            </a:r>
            <a:endParaRPr lang="en-GB" altLang="en-US" sz="3200" dirty="0">
              <a:solidFill>
                <a:srgbClr val="337177"/>
              </a:solidFill>
              <a:ea typeface="ＭＳ Ｐゴシック" panose="020B0600070205080204" pitchFamily="34" charset="-128"/>
            </a:endParaRPr>
          </a:p>
        </p:txBody>
      </p:sp>
      <p:sp>
        <p:nvSpPr>
          <p:cNvPr id="15" name="Content Placeholder 8">
            <a:extLst>
              <a:ext uri="{FF2B5EF4-FFF2-40B4-BE49-F238E27FC236}">
                <a16:creationId xmlns:a16="http://schemas.microsoft.com/office/drawing/2014/main" id="{789CD51E-E31A-4A6E-B12E-27498CA7EC7D}"/>
              </a:ext>
            </a:extLst>
          </p:cNvPr>
          <p:cNvSpPr txBox="1">
            <a:spLocks noChangeArrowheads="1"/>
          </p:cNvSpPr>
          <p:nvPr/>
        </p:nvSpPr>
        <p:spPr>
          <a:xfrm>
            <a:off x="562344" y="1304717"/>
            <a:ext cx="4833927" cy="2976458"/>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rgbClr val="7F7F7F"/>
                </a:solidFill>
                <a:latin typeface="Arial" panose="020B0604020202020204" pitchFamily="34" charset="0"/>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rgbClr val="7F7F7F"/>
                </a:solidFill>
                <a:latin typeface="Arial" panose="020B0604020202020204" pitchFamily="34" charset="0"/>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rgbClr val="7F7F7F"/>
                </a:solidFill>
                <a:latin typeface="Arial" panose="020B0604020202020204" pitchFamily="34" charset="0"/>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7F7F7F"/>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eaLnBrk="1" hangingPunct="1">
              <a:lnSpc>
                <a:spcPct val="110000"/>
              </a:lnSpc>
              <a:spcBef>
                <a:spcPts val="600"/>
              </a:spcBef>
            </a:pPr>
            <a:r>
              <a:rPr lang="en-US" altLang="en-US" sz="2000" dirty="0">
                <a:solidFill>
                  <a:srgbClr val="000000"/>
                </a:solidFill>
                <a:ea typeface="ＭＳ Ｐゴシック" panose="020B0600070205080204" pitchFamily="34" charset="-128"/>
              </a:rPr>
              <a:t>Bank may provide credit up to 60%-70% of the total project cost</a:t>
            </a:r>
          </a:p>
          <a:p>
            <a:pPr algn="just" eaLnBrk="1" hangingPunct="1">
              <a:lnSpc>
                <a:spcPct val="110000"/>
              </a:lnSpc>
              <a:spcBef>
                <a:spcPts val="600"/>
              </a:spcBef>
            </a:pPr>
            <a:r>
              <a:rPr lang="en-US" altLang="en-US" sz="2000" dirty="0">
                <a:solidFill>
                  <a:srgbClr val="000000"/>
                </a:solidFill>
                <a:ea typeface="ＭＳ Ｐゴシック" panose="020B0600070205080204" pitchFamily="34" charset="-128"/>
              </a:rPr>
              <a:t>Amount used to repay the loan is typically funded through energy savings</a:t>
            </a:r>
          </a:p>
          <a:p>
            <a:pPr algn="just" eaLnBrk="1" hangingPunct="1">
              <a:lnSpc>
                <a:spcPct val="110000"/>
              </a:lnSpc>
              <a:spcBef>
                <a:spcPts val="600"/>
              </a:spcBef>
            </a:pPr>
            <a:r>
              <a:rPr lang="en-US" altLang="en-US" sz="2000" dirty="0">
                <a:solidFill>
                  <a:srgbClr val="000000"/>
                </a:solidFill>
                <a:ea typeface="ＭＳ Ｐゴシック" panose="020B0600070205080204" pitchFamily="34" charset="-128"/>
              </a:rPr>
              <a:t>Repayment period corresponds to the payback period of the energy savings project</a:t>
            </a: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a:extLst>
              <a:ext uri="{FF2B5EF4-FFF2-40B4-BE49-F238E27FC236}">
                <a16:creationId xmlns:a16="http://schemas.microsoft.com/office/drawing/2014/main" id="{9938E4ED-FC4A-CEB2-8306-03C0E0692363}"/>
              </a:ext>
            </a:extLst>
          </p:cNvPr>
          <p:cNvSpPr>
            <a:spLocks noGrp="1" noChangeArrowheads="1"/>
          </p:cNvSpPr>
          <p:nvPr>
            <p:ph idx="1"/>
          </p:nvPr>
        </p:nvSpPr>
        <p:spPr>
          <a:xfrm>
            <a:off x="639404" y="1575724"/>
            <a:ext cx="5694138" cy="4334746"/>
          </a:xfrm>
          <a:ln>
            <a:solidFill>
              <a:srgbClr val="003399"/>
            </a:solidFill>
            <a:miter lim="800000"/>
            <a:headEnd/>
            <a:tailEnd/>
          </a:ln>
        </p:spPr>
        <p:txBody>
          <a:bodyPr rtlCol="0">
            <a:normAutofit/>
          </a:bodyPr>
          <a:lstStyle/>
          <a:p>
            <a:pPr fontAlgn="auto">
              <a:spcAft>
                <a:spcPts val="0"/>
              </a:spcAft>
              <a:buFont typeface="Wingdings" panose="05000000000000000000" pitchFamily="2" charset="2"/>
              <a:buNone/>
              <a:defRPr/>
            </a:pPr>
            <a:r>
              <a:rPr lang="en-US" altLang="en-US" b="1" dirty="0">
                <a:solidFill>
                  <a:srgbClr val="000000"/>
                </a:solidFill>
                <a:ea typeface="ＭＳ Ｐゴシック" panose="020B0600070205080204" pitchFamily="34" charset="-128"/>
              </a:rPr>
              <a:t>Reasons of finance lease</a:t>
            </a:r>
          </a:p>
          <a:p>
            <a:pPr fontAlgn="auto">
              <a:spcAft>
                <a:spcPts val="0"/>
              </a:spcAft>
              <a:defRPr/>
            </a:pPr>
            <a:r>
              <a:rPr lang="en-US" altLang="en-US" i="1" dirty="0">
                <a:solidFill>
                  <a:srgbClr val="000000"/>
                </a:solidFill>
                <a:ea typeface="ＭＳ Ｐゴシック" panose="020B0600070205080204" pitchFamily="34" charset="-128"/>
              </a:rPr>
              <a:t>Financial reasons</a:t>
            </a:r>
            <a:endParaRPr lang="en-US" altLang="en-US" dirty="0">
              <a:solidFill>
                <a:srgbClr val="000000"/>
              </a:solidFill>
              <a:ea typeface="ＭＳ Ｐゴシック" panose="020B0600070205080204" pitchFamily="34" charset="-128"/>
            </a:endParaRPr>
          </a:p>
          <a:p>
            <a:pPr marL="457200" lvl="1" indent="0" fontAlgn="auto">
              <a:spcAft>
                <a:spcPts val="0"/>
              </a:spcAft>
              <a:buNone/>
              <a:defRPr/>
            </a:pPr>
            <a:r>
              <a:rPr lang="en-US" altLang="en-US" dirty="0">
                <a:solidFill>
                  <a:srgbClr val="000000"/>
                </a:solidFill>
                <a:ea typeface="ＭＳ Ｐゴシック" panose="020B0600070205080204" pitchFamily="34" charset="-128"/>
              </a:rPr>
              <a:t>- Some lease agreements, the entire lease payments may be tax deductible.</a:t>
            </a:r>
          </a:p>
          <a:p>
            <a:pPr marL="457200" lvl="1" indent="0" fontAlgn="auto">
              <a:spcAft>
                <a:spcPts val="0"/>
              </a:spcAft>
              <a:buNone/>
              <a:defRPr/>
            </a:pPr>
            <a:r>
              <a:rPr lang="en-US" altLang="en-US" dirty="0">
                <a:solidFill>
                  <a:srgbClr val="000000"/>
                </a:solidFill>
                <a:ea typeface="ＭＳ Ｐゴシック" panose="020B0600070205080204" pitchFamily="34" charset="-128"/>
              </a:rPr>
              <a:t>- Some lease agreements allow off-balance-sheet financing, preserving financial credibility.</a:t>
            </a:r>
            <a:endParaRPr lang="en-US" altLang="en-US" i="1" dirty="0">
              <a:solidFill>
                <a:srgbClr val="000000"/>
              </a:solidFill>
              <a:ea typeface="ＭＳ Ｐゴシック" panose="020B0600070205080204" pitchFamily="34" charset="-128"/>
            </a:endParaRPr>
          </a:p>
          <a:p>
            <a:pPr fontAlgn="auto">
              <a:spcAft>
                <a:spcPts val="0"/>
              </a:spcAft>
              <a:defRPr/>
            </a:pPr>
            <a:r>
              <a:rPr lang="en-US" altLang="en-US" i="1" dirty="0">
                <a:solidFill>
                  <a:srgbClr val="000000"/>
                </a:solidFill>
                <a:ea typeface="ＭＳ Ｐゴシック" panose="020B0600070205080204" pitchFamily="34" charset="-128"/>
              </a:rPr>
              <a:t>Risk sharing</a:t>
            </a:r>
            <a:endParaRPr lang="en-US" altLang="en-US" dirty="0">
              <a:solidFill>
                <a:srgbClr val="000000"/>
              </a:solidFill>
              <a:ea typeface="ＭＳ Ｐゴシック" panose="020B0600070205080204" pitchFamily="34" charset="-128"/>
            </a:endParaRPr>
          </a:p>
          <a:p>
            <a:pPr marL="457200" lvl="1" indent="0" fontAlgn="auto">
              <a:spcAft>
                <a:spcPts val="0"/>
              </a:spcAft>
              <a:buNone/>
              <a:defRPr/>
            </a:pPr>
            <a:r>
              <a:rPr lang="en-US" altLang="en-US" dirty="0">
                <a:solidFill>
                  <a:srgbClr val="000000"/>
                </a:solidFill>
                <a:ea typeface="ＭＳ Ｐゴシック" panose="020B0600070205080204" pitchFamily="34" charset="-128"/>
              </a:rPr>
              <a:t>- Leasing is good for using short-term assets and reduces the risk of owning outdated equipment.</a:t>
            </a:r>
          </a:p>
          <a:p>
            <a:pPr marL="457200" lvl="1" indent="0" fontAlgn="auto">
              <a:spcAft>
                <a:spcPts val="0"/>
              </a:spcAft>
              <a:buNone/>
              <a:defRPr/>
            </a:pPr>
            <a:r>
              <a:rPr lang="en-US" altLang="en-US" dirty="0">
                <a:solidFill>
                  <a:srgbClr val="000000"/>
                </a:solidFill>
                <a:ea typeface="ＭＳ Ｐゴシック" panose="020B0600070205080204" pitchFamily="34" charset="-128"/>
              </a:rPr>
              <a:t>- Lease contract involves fewer risks and responsibilities.</a:t>
            </a:r>
            <a:endParaRPr lang="en-GB" altLang="en-US" dirty="0">
              <a:solidFill>
                <a:srgbClr val="000000"/>
              </a:solidFill>
              <a:ea typeface="ＭＳ Ｐゴシック" panose="020B0600070205080204" pitchFamily="34" charset="-128"/>
            </a:endParaRPr>
          </a:p>
        </p:txBody>
      </p:sp>
      <p:sp>
        <p:nvSpPr>
          <p:cNvPr id="3" name="Rectangle 2">
            <a:extLst>
              <a:ext uri="{FF2B5EF4-FFF2-40B4-BE49-F238E27FC236}">
                <a16:creationId xmlns:a16="http://schemas.microsoft.com/office/drawing/2014/main" id="{BDB3086A-DAB2-791E-4FC8-9FEFA848FA96}"/>
              </a:ext>
            </a:extLst>
          </p:cNvPr>
          <p:cNvSpPr>
            <a:spLocks noGrp="1" noChangeArrowheads="1"/>
          </p:cNvSpPr>
          <p:nvPr>
            <p:ph type="title"/>
          </p:nvPr>
        </p:nvSpPr>
        <p:spPr>
          <a:xfrm>
            <a:off x="2984689" y="418770"/>
            <a:ext cx="6786294" cy="685800"/>
          </a:xfrm>
        </p:spPr>
        <p:txBody>
          <a:bodyPr/>
          <a:lstStyle/>
          <a:p>
            <a:pPr algn="ctr"/>
            <a:r>
              <a:rPr lang="en-US" altLang="en-US" sz="3200" dirty="0">
                <a:solidFill>
                  <a:srgbClr val="337177"/>
                </a:solidFill>
                <a:ea typeface="ＭＳ Ｐゴシック" panose="020B0600070205080204" pitchFamily="34" charset="-128"/>
              </a:rPr>
              <a:t>Using the finance lease option</a:t>
            </a:r>
            <a:endParaRPr lang="en-GB" altLang="en-US" sz="3200" dirty="0">
              <a:solidFill>
                <a:srgbClr val="337177"/>
              </a:solidFill>
              <a:ea typeface="ＭＳ Ｐゴシック" panose="020B0600070205080204" pitchFamily="34" charset="-128"/>
            </a:endParaRPr>
          </a:p>
        </p:txBody>
      </p:sp>
      <p:grpSp>
        <p:nvGrpSpPr>
          <p:cNvPr id="4" name="Group 31">
            <a:extLst>
              <a:ext uri="{FF2B5EF4-FFF2-40B4-BE49-F238E27FC236}">
                <a16:creationId xmlns:a16="http://schemas.microsoft.com/office/drawing/2014/main" id="{7AB80C59-4D89-45BC-8726-2337E98E8699}"/>
              </a:ext>
            </a:extLst>
          </p:cNvPr>
          <p:cNvGrpSpPr>
            <a:grpSpLocks/>
          </p:cNvGrpSpPr>
          <p:nvPr/>
        </p:nvGrpSpPr>
        <p:grpSpPr bwMode="auto">
          <a:xfrm>
            <a:off x="6671983" y="1600200"/>
            <a:ext cx="4991100" cy="3657600"/>
            <a:chOff x="533400" y="1143000"/>
            <a:chExt cx="5890661" cy="2641600"/>
          </a:xfrm>
        </p:grpSpPr>
        <p:grpSp>
          <p:nvGrpSpPr>
            <p:cNvPr id="5" name="Group 3">
              <a:extLst>
                <a:ext uri="{FF2B5EF4-FFF2-40B4-BE49-F238E27FC236}">
                  <a16:creationId xmlns:a16="http://schemas.microsoft.com/office/drawing/2014/main" id="{7681D9B9-48F8-4BC4-BC9F-00E93AEA4A5D}"/>
                </a:ext>
              </a:extLst>
            </p:cNvPr>
            <p:cNvGrpSpPr>
              <a:grpSpLocks/>
            </p:cNvGrpSpPr>
            <p:nvPr/>
          </p:nvGrpSpPr>
          <p:grpSpPr bwMode="auto">
            <a:xfrm>
              <a:off x="914738" y="1294942"/>
              <a:ext cx="4899371" cy="2171990"/>
              <a:chOff x="2494" y="966"/>
              <a:chExt cx="5249" cy="2100"/>
            </a:xfrm>
          </p:grpSpPr>
          <p:sp>
            <p:nvSpPr>
              <p:cNvPr id="7" name="Text Box 4">
                <a:extLst>
                  <a:ext uri="{FF2B5EF4-FFF2-40B4-BE49-F238E27FC236}">
                    <a16:creationId xmlns:a16="http://schemas.microsoft.com/office/drawing/2014/main" id="{CF4FE7F4-A850-4A54-AE2E-0D3AC2B85B3F}"/>
                  </a:ext>
                </a:extLst>
              </p:cNvPr>
              <p:cNvSpPr txBox="1">
                <a:spLocks noChangeArrowheads="1"/>
              </p:cNvSpPr>
              <p:nvPr/>
            </p:nvSpPr>
            <p:spPr bwMode="auto">
              <a:xfrm>
                <a:off x="4605" y="966"/>
                <a:ext cx="1399" cy="590"/>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None/>
                </a:pPr>
                <a:r>
                  <a:rPr lang="en-GB" altLang="ko-KR" sz="1800" dirty="0">
                    <a:solidFill>
                      <a:srgbClr val="003399"/>
                    </a:solidFill>
                    <a:latin typeface="Arial" panose="020B0604020202020204" pitchFamily="34" charset="0"/>
                    <a:ea typeface="Batang" panose="02030600000101010101" pitchFamily="18" charset="-127"/>
                  </a:rPr>
                  <a:t>Rent payment</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8" name="Text Box 5">
                <a:extLst>
                  <a:ext uri="{FF2B5EF4-FFF2-40B4-BE49-F238E27FC236}">
                    <a16:creationId xmlns:a16="http://schemas.microsoft.com/office/drawing/2014/main" id="{EF2C1E11-63B2-4362-B768-57002E522E4B}"/>
                  </a:ext>
                </a:extLst>
              </p:cNvPr>
              <p:cNvSpPr txBox="1">
                <a:spLocks noChangeArrowheads="1"/>
              </p:cNvSpPr>
              <p:nvPr/>
            </p:nvSpPr>
            <p:spPr bwMode="auto">
              <a:xfrm>
                <a:off x="2494" y="1556"/>
                <a:ext cx="1959" cy="964"/>
              </a:xfrm>
              <a:prstGeom prst="rect">
                <a:avLst/>
              </a:prstGeom>
              <a:solidFill>
                <a:srgbClr val="FFFFFF">
                  <a:alpha val="0"/>
                </a:srgbClr>
              </a:solidFill>
              <a:ln w="6350">
                <a:solidFill>
                  <a:srgbClr val="000000"/>
                </a:solidFill>
                <a:miter lim="800000"/>
                <a:headEnd/>
                <a:tailEnd/>
              </a:ln>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en-US" sz="1800" dirty="0">
                  <a:solidFill>
                    <a:srgbClr val="C00000"/>
                  </a:solidFill>
                  <a:latin typeface="Arial" panose="020B0604020202020204" pitchFamily="34" charset="0"/>
                  <a:ea typeface="ＭＳ Ｐゴシック" panose="020B0600070205080204" pitchFamily="34" charset="-128"/>
                </a:endParaRPr>
              </a:p>
              <a:p>
                <a:pPr algn="ctr" eaLnBrk="1" hangingPunct="1">
                  <a:lnSpc>
                    <a:spcPct val="100000"/>
                  </a:lnSpc>
                  <a:spcBef>
                    <a:spcPct val="0"/>
                  </a:spcBef>
                  <a:buFontTx/>
                  <a:buNone/>
                </a:pPr>
                <a:r>
                  <a:rPr lang="en-GB" altLang="en-US" sz="1800" dirty="0">
                    <a:solidFill>
                      <a:srgbClr val="C00000"/>
                    </a:solidFill>
                    <a:latin typeface="Arial" panose="020B0604020202020204" pitchFamily="34" charset="0"/>
                    <a:ea typeface="ＭＳ Ｐゴシック" panose="020B0600070205080204" pitchFamily="34" charset="-128"/>
                  </a:rPr>
                  <a:t>Leasing organization</a:t>
                </a:r>
              </a:p>
            </p:txBody>
          </p:sp>
          <p:sp>
            <p:nvSpPr>
              <p:cNvPr id="9" name="Text Box 6">
                <a:extLst>
                  <a:ext uri="{FF2B5EF4-FFF2-40B4-BE49-F238E27FC236}">
                    <a16:creationId xmlns:a16="http://schemas.microsoft.com/office/drawing/2014/main" id="{6B8F8425-E5C2-4C7C-B7B8-FA4DF044A6B9}"/>
                  </a:ext>
                </a:extLst>
              </p:cNvPr>
              <p:cNvSpPr txBox="1">
                <a:spLocks noChangeArrowheads="1"/>
              </p:cNvSpPr>
              <p:nvPr/>
            </p:nvSpPr>
            <p:spPr bwMode="auto">
              <a:xfrm>
                <a:off x="6074" y="1764"/>
                <a:ext cx="1669" cy="811"/>
              </a:xfrm>
              <a:prstGeom prst="rect">
                <a:avLst/>
              </a:prstGeom>
              <a:solidFill>
                <a:srgbClr val="FFFFFF">
                  <a:alpha val="0"/>
                </a:srgbClr>
              </a:solidFill>
              <a:ln>
                <a:noFill/>
              </a:ln>
              <a:extLst>
                <a:ext uri="{91240B29-F687-4F45-9708-019B960494DF}">
                  <a14:hiddenLine xmlns:a14="http://schemas.microsoft.com/office/drawing/2010/main" w="6350">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r>
                  <a:rPr lang="en-GB" altLang="ko-KR" sz="1800" dirty="0">
                    <a:solidFill>
                      <a:srgbClr val="C00000"/>
                    </a:solidFill>
                    <a:latin typeface="Arial" panose="020B0604020202020204" pitchFamily="34" charset="0"/>
                    <a:ea typeface="Batang" panose="02030600000101010101" pitchFamily="18" charset="-127"/>
                  </a:rPr>
                  <a:t>A renting enterprise</a:t>
                </a:r>
                <a:endParaRPr lang="en-GB" altLang="en-US" sz="1800" dirty="0">
                  <a:solidFill>
                    <a:srgbClr val="C00000"/>
                  </a:solidFill>
                  <a:latin typeface="Arial" panose="020B0604020202020204" pitchFamily="34" charset="0"/>
                  <a:ea typeface="ＭＳ Ｐゴシック" panose="020B0600070205080204" pitchFamily="34" charset="-128"/>
                </a:endParaRPr>
              </a:p>
            </p:txBody>
          </p:sp>
          <p:sp>
            <p:nvSpPr>
              <p:cNvPr id="10" name="Line 7">
                <a:extLst>
                  <a:ext uri="{FF2B5EF4-FFF2-40B4-BE49-F238E27FC236}">
                    <a16:creationId xmlns:a16="http://schemas.microsoft.com/office/drawing/2014/main" id="{7D112411-9288-4B78-8F76-A0AA6B4AC2CB}"/>
                  </a:ext>
                </a:extLst>
              </p:cNvPr>
              <p:cNvSpPr>
                <a:spLocks noChangeShapeType="1"/>
              </p:cNvSpPr>
              <p:nvPr/>
            </p:nvSpPr>
            <p:spPr bwMode="auto">
              <a:xfrm>
                <a:off x="4581" y="2219"/>
                <a:ext cx="1260" cy="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 name="Line 8">
                <a:extLst>
                  <a:ext uri="{FF2B5EF4-FFF2-40B4-BE49-F238E27FC236}">
                    <a16:creationId xmlns:a16="http://schemas.microsoft.com/office/drawing/2014/main" id="{A5179A92-0EB2-420B-9BB4-8A4C9AD6FC04}"/>
                  </a:ext>
                </a:extLst>
              </p:cNvPr>
              <p:cNvSpPr>
                <a:spLocks noChangeShapeType="1"/>
              </p:cNvSpPr>
              <p:nvPr/>
            </p:nvSpPr>
            <p:spPr bwMode="auto">
              <a:xfrm flipH="1">
                <a:off x="4535" y="1890"/>
                <a:ext cx="1260" cy="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 name="Text Box 9">
                <a:extLst>
                  <a:ext uri="{FF2B5EF4-FFF2-40B4-BE49-F238E27FC236}">
                    <a16:creationId xmlns:a16="http://schemas.microsoft.com/office/drawing/2014/main" id="{43E53620-7002-4992-B7EE-AC56125A9A6F}"/>
                  </a:ext>
                </a:extLst>
              </p:cNvPr>
              <p:cNvSpPr txBox="1">
                <a:spLocks noChangeArrowheads="1"/>
              </p:cNvSpPr>
              <p:nvPr/>
            </p:nvSpPr>
            <p:spPr bwMode="auto">
              <a:xfrm>
                <a:off x="4492" y="2369"/>
                <a:ext cx="1669" cy="697"/>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algn="ctr" eaLnBrk="1" hangingPunct="1">
                  <a:lnSpc>
                    <a:spcPct val="100000"/>
                  </a:lnSpc>
                  <a:spcBef>
                    <a:spcPct val="0"/>
                  </a:spcBef>
                  <a:buFontTx/>
                  <a:buNone/>
                </a:pPr>
                <a:endParaRPr lang="en-GB" altLang="ko-KR" sz="1800" dirty="0">
                  <a:solidFill>
                    <a:srgbClr val="003399"/>
                  </a:solidFill>
                  <a:latin typeface="Arial" panose="020B0604020202020204" pitchFamily="34" charset="0"/>
                  <a:ea typeface="Batang" panose="02030600000101010101" pitchFamily="18" charset="-127"/>
                </a:endParaRPr>
              </a:p>
              <a:p>
                <a:pPr algn="ctr" eaLnBrk="1" hangingPunct="1">
                  <a:lnSpc>
                    <a:spcPct val="100000"/>
                  </a:lnSpc>
                  <a:spcBef>
                    <a:spcPct val="0"/>
                  </a:spcBef>
                  <a:buFontTx/>
                  <a:buNone/>
                </a:pPr>
                <a:r>
                  <a:rPr lang="en-GB" altLang="ko-KR" sz="1800" dirty="0">
                    <a:solidFill>
                      <a:srgbClr val="003399"/>
                    </a:solidFill>
                    <a:latin typeface="Arial" panose="020B0604020202020204" pitchFamily="34" charset="0"/>
                    <a:ea typeface="Batang" panose="02030600000101010101" pitchFamily="18" charset="-127"/>
                  </a:rPr>
                  <a:t>Rented equipment</a:t>
                </a:r>
                <a:endParaRPr lang="en-GB" altLang="en-US" sz="1800" dirty="0">
                  <a:solidFill>
                    <a:srgbClr val="003399"/>
                  </a:solidFill>
                  <a:latin typeface="Arial" panose="020B0604020202020204" pitchFamily="34" charset="0"/>
                  <a:ea typeface="ＭＳ Ｐゴシック" panose="020B0600070205080204" pitchFamily="34" charset="-128"/>
                </a:endParaRPr>
              </a:p>
            </p:txBody>
          </p:sp>
          <p:sp>
            <p:nvSpPr>
              <p:cNvPr id="13" name="AutoShape 10">
                <a:extLst>
                  <a:ext uri="{FF2B5EF4-FFF2-40B4-BE49-F238E27FC236}">
                    <a16:creationId xmlns:a16="http://schemas.microsoft.com/office/drawing/2014/main" id="{D5CDD4D9-CC87-4400-8BA6-C29C1DB0E181}"/>
                  </a:ext>
                </a:extLst>
              </p:cNvPr>
              <p:cNvSpPr>
                <a:spLocks noChangeArrowheads="1"/>
              </p:cNvSpPr>
              <p:nvPr/>
            </p:nvSpPr>
            <p:spPr bwMode="auto">
              <a:xfrm>
                <a:off x="6086" y="1515"/>
                <a:ext cx="1551" cy="1072"/>
              </a:xfrm>
              <a:prstGeom prst="roundRect">
                <a:avLst>
                  <a:gd name="adj" fmla="val 3991"/>
                </a:avLst>
              </a:pr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endParaRPr lang="en-US" altLang="en-US" sz="2400">
                  <a:solidFill>
                    <a:schemeClr val="tx1"/>
                  </a:solidFill>
                  <a:latin typeface="Arial" panose="020B0604020202020204" pitchFamily="34" charset="0"/>
                  <a:ea typeface="ＭＳ Ｐゴシック" panose="020B0600070205080204" pitchFamily="34" charset="-128"/>
                </a:endParaRPr>
              </a:p>
            </p:txBody>
          </p:sp>
        </p:grpSp>
        <p:sp>
          <p:nvSpPr>
            <p:cNvPr id="6" name="Oval 5">
              <a:extLst>
                <a:ext uri="{FF2B5EF4-FFF2-40B4-BE49-F238E27FC236}">
                  <a16:creationId xmlns:a16="http://schemas.microsoft.com/office/drawing/2014/main" id="{69F68D04-5044-4A2E-AA9E-51C6D86CA091}"/>
                </a:ext>
              </a:extLst>
            </p:cNvPr>
            <p:cNvSpPr/>
            <p:nvPr/>
          </p:nvSpPr>
          <p:spPr>
            <a:xfrm>
              <a:off x="533400" y="1143000"/>
              <a:ext cx="5890661" cy="2641600"/>
            </a:xfrm>
            <a:prstGeom prst="ellipse">
              <a:avLst/>
            </a:prstGeom>
            <a:noFill/>
            <a:ln w="63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Arial" panose="020B0604020202020204"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5" name="Rectangle 3">
            <a:extLst>
              <a:ext uri="{FF2B5EF4-FFF2-40B4-BE49-F238E27FC236}">
                <a16:creationId xmlns:a16="http://schemas.microsoft.com/office/drawing/2014/main" id="{2FF9FC08-03BF-C129-4BD1-1FDD44CE4810}"/>
              </a:ext>
            </a:extLst>
          </p:cNvPr>
          <p:cNvSpPr>
            <a:spLocks noGrp="1" noChangeArrowheads="1"/>
          </p:cNvSpPr>
          <p:nvPr>
            <p:ph idx="1"/>
          </p:nvPr>
        </p:nvSpPr>
        <p:spPr>
          <a:xfrm>
            <a:off x="838200" y="1338470"/>
            <a:ext cx="10187609" cy="3723860"/>
          </a:xfrm>
          <a:ln>
            <a:solidFill>
              <a:srgbClr val="003399"/>
            </a:solidFill>
            <a:miter lim="800000"/>
            <a:headEnd/>
            <a:tailEnd/>
          </a:ln>
        </p:spPr>
        <p:txBody>
          <a:bodyPr/>
          <a:lstStyle/>
          <a:p>
            <a:pPr algn="just">
              <a:lnSpc>
                <a:spcPct val="110000"/>
              </a:lnSpc>
              <a:spcBef>
                <a:spcPts val="600"/>
              </a:spcBef>
            </a:pPr>
            <a:r>
              <a:rPr lang="en-US" altLang="en-US" dirty="0">
                <a:solidFill>
                  <a:srgbClr val="000000"/>
                </a:solidFill>
                <a:ea typeface="ＭＳ Ｐゴシック" panose="020B0600070205080204" pitchFamily="34" charset="-128"/>
              </a:rPr>
              <a:t>Contract effectively is a single agreement that allows investments in necessary improvements with minimal upfront capital investment.</a:t>
            </a:r>
          </a:p>
          <a:p>
            <a:pPr algn="just">
              <a:lnSpc>
                <a:spcPct val="110000"/>
              </a:lnSpc>
              <a:spcBef>
                <a:spcPts val="600"/>
              </a:spcBef>
            </a:pPr>
            <a:r>
              <a:rPr lang="en-US" altLang="en-US" dirty="0">
                <a:solidFill>
                  <a:srgbClr val="000000"/>
                </a:solidFill>
                <a:ea typeface="ＭＳ Ｐゴシック" panose="020B0600070205080204" pitchFamily="34" charset="-128"/>
              </a:rPr>
              <a:t>Contractors are responsible for purchasing, installing equipment and maintaining it throughout the contract. </a:t>
            </a:r>
          </a:p>
          <a:p>
            <a:pPr algn="just"/>
            <a:r>
              <a:rPr lang="en-US" altLang="en-US" dirty="0">
                <a:solidFill>
                  <a:srgbClr val="000000"/>
                </a:solidFill>
                <a:ea typeface="ＭＳ Ｐゴシック" panose="020B0600070205080204" pitchFamily="34" charset="-128"/>
              </a:rPr>
              <a:t>Contractors are compensated based on the efficiency of the installed equipment, and only after the equipment has actually reduced costs.</a:t>
            </a:r>
          </a:p>
          <a:p>
            <a:pPr algn="just"/>
            <a:r>
              <a:rPr lang="en-US" b="0" i="0" u="none" strike="noStrike" dirty="0">
                <a:solidFill>
                  <a:srgbClr val="000000"/>
                </a:solidFill>
                <a:effectLst/>
                <a:latin typeface="-webkit-standard"/>
              </a:rPr>
              <a:t>Energy Service Companies (ESCOs) typically serve as contractors in this business operation</a:t>
            </a:r>
            <a:r>
              <a:rPr lang="en-US" altLang="en-US" dirty="0">
                <a:solidFill>
                  <a:srgbClr val="000000"/>
                </a:solidFill>
                <a:ea typeface="ＭＳ Ｐゴシック" panose="020B0600070205080204" pitchFamily="34" charset="-128"/>
              </a:rPr>
              <a:t>.</a:t>
            </a:r>
          </a:p>
          <a:p>
            <a:pPr>
              <a:lnSpc>
                <a:spcPct val="110000"/>
              </a:lnSpc>
              <a:spcBef>
                <a:spcPts val="600"/>
              </a:spcBef>
              <a:buFont typeface="Arial" panose="020B0604020202020204" pitchFamily="34" charset="0"/>
              <a:buNone/>
            </a:pPr>
            <a:endParaRPr lang="en-GB" altLang="en-US" dirty="0">
              <a:solidFill>
                <a:srgbClr val="000000"/>
              </a:solidFill>
              <a:ea typeface="ＭＳ Ｐゴシック" panose="020B0600070205080204" pitchFamily="34" charset="-128"/>
            </a:endParaRPr>
          </a:p>
        </p:txBody>
      </p:sp>
      <p:sp>
        <p:nvSpPr>
          <p:cNvPr id="3" name="Rectangle 2">
            <a:extLst>
              <a:ext uri="{FF2B5EF4-FFF2-40B4-BE49-F238E27FC236}">
                <a16:creationId xmlns:a16="http://schemas.microsoft.com/office/drawing/2014/main" id="{980B0375-A37F-B18B-2F0B-F8065C9C0DD6}"/>
              </a:ext>
            </a:extLst>
          </p:cNvPr>
          <p:cNvSpPr>
            <a:spLocks noGrp="1" noChangeArrowheads="1"/>
          </p:cNvSpPr>
          <p:nvPr>
            <p:ph type="title"/>
          </p:nvPr>
        </p:nvSpPr>
        <p:spPr>
          <a:xfrm>
            <a:off x="838200" y="522516"/>
            <a:ext cx="10515600" cy="609599"/>
          </a:xfrm>
        </p:spPr>
        <p:txBody>
          <a:bodyPr/>
          <a:lstStyle/>
          <a:p>
            <a:pPr algn="ctr"/>
            <a:r>
              <a:rPr lang="en-US" altLang="en-US" sz="3200" dirty="0">
                <a:solidFill>
                  <a:srgbClr val="337177"/>
                </a:solidFill>
                <a:ea typeface="ＭＳ Ｐゴシック" panose="020B0600070205080204" pitchFamily="34" charset="-128"/>
              </a:rPr>
              <a:t>Contracts effectively </a:t>
            </a:r>
            <a:endParaRPr lang="en-GB" altLang="en-US" sz="3200" dirty="0">
              <a:solidFill>
                <a:srgbClr val="337177"/>
              </a:solidFill>
              <a:ea typeface="ＭＳ Ｐゴシック" panose="020B0600070205080204" pitchFamily="34" charset="-128"/>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Content Placeholder 1">
            <a:extLst>
              <a:ext uri="{FF2B5EF4-FFF2-40B4-BE49-F238E27FC236}">
                <a16:creationId xmlns:a16="http://schemas.microsoft.com/office/drawing/2014/main" id="{90181F62-6D97-97C1-8EF6-38FA215231C7}"/>
              </a:ext>
            </a:extLst>
          </p:cNvPr>
          <p:cNvSpPr>
            <a:spLocks noGrp="1" noChangeArrowheads="1"/>
          </p:cNvSpPr>
          <p:nvPr>
            <p:ph idx="1"/>
          </p:nvPr>
        </p:nvSpPr>
        <p:spPr/>
        <p:txBody>
          <a:bodyPr/>
          <a:lstStyle/>
          <a:p>
            <a:r>
              <a:rPr lang="en-US" altLang="en-US" dirty="0">
                <a:solidFill>
                  <a:srgbClr val="000000"/>
                </a:solidFill>
                <a:ea typeface="ＭＳ Ｐゴシック" panose="020B0600070205080204" pitchFamily="34" charset="-128"/>
              </a:rPr>
              <a:t>Using equity (ex: using retained earnings)?</a:t>
            </a:r>
          </a:p>
          <a:p>
            <a:r>
              <a:rPr lang="en-US" altLang="en-US" dirty="0">
                <a:solidFill>
                  <a:srgbClr val="000000"/>
                </a:solidFill>
                <a:ea typeface="ＭＳ Ｐゴシック" panose="020B0600070205080204" pitchFamily="34" charset="-128"/>
              </a:rPr>
              <a:t>Using the loan?</a:t>
            </a:r>
          </a:p>
          <a:p>
            <a:r>
              <a:rPr lang="en-US" altLang="en-US" dirty="0">
                <a:solidFill>
                  <a:srgbClr val="000000"/>
                </a:solidFill>
                <a:ea typeface="ＭＳ Ｐゴシック" panose="020B0600070205080204" pitchFamily="34" charset="-128"/>
              </a:rPr>
              <a:t>Using the finance lease option?</a:t>
            </a:r>
          </a:p>
          <a:p>
            <a:r>
              <a:rPr lang="en-US" altLang="en-US" dirty="0">
                <a:solidFill>
                  <a:srgbClr val="000000"/>
                </a:solidFill>
                <a:ea typeface="ＭＳ Ｐゴシック" panose="020B0600070205080204" pitchFamily="34" charset="-128"/>
              </a:rPr>
              <a:t>Using contracts effectively (Performance Contract)?</a:t>
            </a:r>
          </a:p>
        </p:txBody>
      </p:sp>
      <p:sp>
        <p:nvSpPr>
          <p:cNvPr id="3" name="Rectangle 2">
            <a:extLst>
              <a:ext uri="{FF2B5EF4-FFF2-40B4-BE49-F238E27FC236}">
                <a16:creationId xmlns:a16="http://schemas.microsoft.com/office/drawing/2014/main" id="{918CF193-9D85-4A41-248D-9EF1581B826A}"/>
              </a:ext>
            </a:extLst>
          </p:cNvPr>
          <p:cNvSpPr>
            <a:spLocks noGrp="1" noChangeArrowheads="1"/>
          </p:cNvSpPr>
          <p:nvPr>
            <p:ph type="title"/>
          </p:nvPr>
        </p:nvSpPr>
        <p:spPr>
          <a:xfrm>
            <a:off x="838200" y="397782"/>
            <a:ext cx="10515600" cy="827571"/>
          </a:xfrm>
        </p:spPr>
        <p:txBody>
          <a:bodyPr/>
          <a:lstStyle/>
          <a:p>
            <a:pPr algn="ctr"/>
            <a:r>
              <a:rPr lang="en-US" altLang="en-US" sz="3200" dirty="0">
                <a:solidFill>
                  <a:srgbClr val="337177"/>
                </a:solidFill>
                <a:ea typeface="ＭＳ Ｐゴシック" panose="020B0600070205080204" pitchFamily="34" charset="-128"/>
              </a:rPr>
              <a:t>Your choice?</a:t>
            </a:r>
            <a:endParaRPr lang="en-GB" altLang="en-US" sz="3200" dirty="0">
              <a:solidFill>
                <a:srgbClr val="337177"/>
              </a:solidFill>
              <a:ea typeface="ＭＳ Ｐゴシック" panose="020B0600070205080204"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id="{51A689E6-A363-C380-305D-4E7745AC6A71}"/>
              </a:ext>
            </a:extLst>
          </p:cNvPr>
          <p:cNvSpPr>
            <a:spLocks noGrp="1" noChangeArrowheads="1"/>
          </p:cNvSpPr>
          <p:nvPr>
            <p:ph type="title"/>
          </p:nvPr>
        </p:nvSpPr>
        <p:spPr>
          <a:xfrm>
            <a:off x="1066800" y="477078"/>
            <a:ext cx="9601200" cy="715962"/>
          </a:xfrm>
        </p:spPr>
        <p:txBody>
          <a:bodyPr/>
          <a:lstStyle/>
          <a:p>
            <a:pPr algn="ctr"/>
            <a:r>
              <a:rPr lang="en-US" altLang="en-US" sz="3200" dirty="0">
                <a:solidFill>
                  <a:srgbClr val="337177"/>
                </a:solidFill>
                <a:ea typeface="ＭＳ Ｐゴシック" panose="020B0600070205080204" pitchFamily="34" charset="-128"/>
              </a:rPr>
              <a:t>ESCOs typically offer the following options</a:t>
            </a:r>
            <a:r>
              <a:rPr lang="en-GB" altLang="en-US" sz="3200" dirty="0">
                <a:solidFill>
                  <a:srgbClr val="337177"/>
                </a:solidFill>
                <a:ea typeface="ＭＳ Ｐゴシック" panose="020B0600070205080204" pitchFamily="34" charset="-128"/>
              </a:rPr>
              <a:t> </a:t>
            </a:r>
          </a:p>
        </p:txBody>
      </p:sp>
      <p:sp>
        <p:nvSpPr>
          <p:cNvPr id="151555" name="Rectangle 3">
            <a:extLst>
              <a:ext uri="{FF2B5EF4-FFF2-40B4-BE49-F238E27FC236}">
                <a16:creationId xmlns:a16="http://schemas.microsoft.com/office/drawing/2014/main" id="{7DA22918-8CC8-B0DA-D683-0796092369F9}"/>
              </a:ext>
            </a:extLst>
          </p:cNvPr>
          <p:cNvSpPr>
            <a:spLocks noGrp="1" noChangeArrowheads="1"/>
          </p:cNvSpPr>
          <p:nvPr>
            <p:ph idx="1"/>
          </p:nvPr>
        </p:nvSpPr>
        <p:spPr>
          <a:xfrm>
            <a:off x="1066800" y="1828800"/>
            <a:ext cx="10058400" cy="3505200"/>
          </a:xfrm>
          <a:ln>
            <a:solidFill>
              <a:srgbClr val="003399"/>
            </a:solidFill>
            <a:miter lim="800000"/>
            <a:headEnd/>
            <a:tailEnd/>
          </a:ln>
        </p:spPr>
        <p:txBody>
          <a:bodyPr/>
          <a:lstStyle/>
          <a:p>
            <a:pPr marL="457200" indent="-457200"/>
            <a:r>
              <a:rPr lang="en-US" altLang="en-US" sz="2400" dirty="0">
                <a:solidFill>
                  <a:srgbClr val="000000"/>
                </a:solidFill>
                <a:ea typeface="ＭＳ Ｐゴシック" panose="020B0600070205080204" pitchFamily="34" charset="-128"/>
              </a:rPr>
              <a:t>Guaranteed fixed savings amount;</a:t>
            </a:r>
          </a:p>
          <a:p>
            <a:pPr marL="457200" indent="-457200"/>
            <a:r>
              <a:rPr lang="en-US" altLang="en-US" sz="2400" dirty="0">
                <a:solidFill>
                  <a:srgbClr val="000000"/>
                </a:solidFill>
                <a:ea typeface="ＭＳ Ｐゴシック" panose="020B0600070205080204" pitchFamily="34" charset="-128"/>
              </a:rPr>
              <a:t>Guaranteed fixed energy savings;</a:t>
            </a:r>
          </a:p>
          <a:p>
            <a:pPr marL="457200" indent="-457200"/>
            <a:r>
              <a:rPr lang="en-US" altLang="en-US" sz="2400" dirty="0">
                <a:solidFill>
                  <a:srgbClr val="000000"/>
                </a:solidFill>
                <a:ea typeface="ＭＳ Ｐゴシック" panose="020B0600070205080204" pitchFamily="34" charset="-128"/>
              </a:rPr>
              <a:t>A percentage of energy savings; </a:t>
            </a:r>
          </a:p>
          <a:p>
            <a:pPr marL="457200" indent="-457200">
              <a:spcBef>
                <a:spcPts val="1200"/>
              </a:spcBef>
              <a:spcAft>
                <a:spcPts val="1200"/>
              </a:spcAft>
              <a:buFont typeface="Arial" panose="020B0604020202020204" pitchFamily="34" charset="0"/>
              <a:buNone/>
            </a:pPr>
            <a:r>
              <a:rPr lang="en-US" altLang="en-US" sz="2400" dirty="0">
                <a:solidFill>
                  <a:srgbClr val="000000"/>
                </a:solidFill>
                <a:ea typeface="ＭＳ Ｐゴシック" panose="020B0600070205080204" pitchFamily="34" charset="-128"/>
              </a:rPr>
              <a:t>or</a:t>
            </a:r>
          </a:p>
          <a:p>
            <a:pPr marL="457200" indent="-457200"/>
            <a:r>
              <a:rPr lang="en-US" altLang="en-US" sz="2400" dirty="0">
                <a:solidFill>
                  <a:srgbClr val="000000"/>
                </a:solidFill>
                <a:ea typeface="ＭＳ Ｐゴシック" panose="020B0600070205080204" pitchFamily="34" charset="-128"/>
              </a:rPr>
              <a:t>A combination of the above options.   </a:t>
            </a:r>
          </a:p>
          <a:p>
            <a:pPr marL="0" indent="0">
              <a:buNone/>
            </a:pPr>
            <a:r>
              <a:rPr lang="en-US" altLang="en-US" sz="2400" dirty="0">
                <a:solidFill>
                  <a:srgbClr val="000000"/>
                </a:solidFill>
                <a:ea typeface="ＭＳ Ｐゴシック" panose="020B0600070205080204" pitchFamily="34" charset="-128"/>
              </a:rPr>
              <a:t>Facility managers often lean towards the 'guaranteed savings' option</a:t>
            </a:r>
            <a:endParaRPr lang="en-GB" altLang="en-US" sz="2400" dirty="0">
              <a:solidFill>
                <a:srgbClr val="000000"/>
              </a:solidFill>
              <a:ea typeface="ＭＳ Ｐゴシック" panose="020B0600070205080204" pitchFamily="34" charset="-128"/>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A7862CD-C347-92B3-A601-864B5D58AD13}"/>
              </a:ext>
            </a:extLst>
          </p:cNvPr>
          <p:cNvGrpSpPr/>
          <p:nvPr/>
        </p:nvGrpSpPr>
        <p:grpSpPr>
          <a:xfrm>
            <a:off x="2149624" y="1514474"/>
            <a:ext cx="8177064" cy="4857751"/>
            <a:chOff x="2133749" y="1295399"/>
            <a:chExt cx="8177064" cy="4857751"/>
          </a:xfrm>
        </p:grpSpPr>
        <p:sp>
          <p:nvSpPr>
            <p:cNvPr id="16" name="Rounded Rectangle 15">
              <a:extLst>
                <a:ext uri="{FF2B5EF4-FFF2-40B4-BE49-F238E27FC236}">
                  <a16:creationId xmlns:a16="http://schemas.microsoft.com/office/drawing/2014/main" id="{652AF2E5-D976-CB62-171A-197074A435A3}"/>
                </a:ext>
              </a:extLst>
            </p:cNvPr>
            <p:cNvSpPr/>
            <p:nvPr/>
          </p:nvSpPr>
          <p:spPr>
            <a:xfrm>
              <a:off x="2309813" y="1295399"/>
              <a:ext cx="2286000" cy="1204914"/>
            </a:xfrm>
            <a:prstGeom prst="roundRect">
              <a:avLst/>
            </a:prstGeom>
            <a:solidFill>
              <a:srgbClr val="CC99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dirty="0">
                  <a:latin typeface="Arial" panose="020B0604020202020204" pitchFamily="34" charset="0"/>
                </a:rPr>
                <a:t>Banks</a:t>
              </a:r>
            </a:p>
          </p:txBody>
        </p:sp>
        <p:grpSp>
          <p:nvGrpSpPr>
            <p:cNvPr id="2" name="Group 1">
              <a:extLst>
                <a:ext uri="{FF2B5EF4-FFF2-40B4-BE49-F238E27FC236}">
                  <a16:creationId xmlns:a16="http://schemas.microsoft.com/office/drawing/2014/main" id="{07EEEB3A-B80E-EF9D-A9F0-F62169A24711}"/>
                </a:ext>
              </a:extLst>
            </p:cNvPr>
            <p:cNvGrpSpPr/>
            <p:nvPr/>
          </p:nvGrpSpPr>
          <p:grpSpPr>
            <a:xfrm>
              <a:off x="2133749" y="2424514"/>
              <a:ext cx="8177064" cy="3728636"/>
              <a:chOff x="2133749" y="2424514"/>
              <a:chExt cx="8177064" cy="3728636"/>
            </a:xfrm>
          </p:grpSpPr>
          <p:sp>
            <p:nvSpPr>
              <p:cNvPr id="17" name="Rounded Rectangle 16">
                <a:extLst>
                  <a:ext uri="{FF2B5EF4-FFF2-40B4-BE49-F238E27FC236}">
                    <a16:creationId xmlns:a16="http://schemas.microsoft.com/office/drawing/2014/main" id="{BD467D76-8315-E33B-291D-5EA9BCC58D9E}"/>
                  </a:ext>
                </a:extLst>
              </p:cNvPr>
              <p:cNvSpPr/>
              <p:nvPr/>
            </p:nvSpPr>
            <p:spPr>
              <a:xfrm>
                <a:off x="2381250" y="4114800"/>
                <a:ext cx="2286000" cy="15001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dirty="0">
                    <a:latin typeface="Arial" panose="020B0604020202020204" pitchFamily="34" charset="0"/>
                  </a:rPr>
                  <a:t>Project owners</a:t>
                </a:r>
              </a:p>
            </p:txBody>
          </p:sp>
          <p:sp>
            <p:nvSpPr>
              <p:cNvPr id="18" name="Rounded Rectangle 17">
                <a:extLst>
                  <a:ext uri="{FF2B5EF4-FFF2-40B4-BE49-F238E27FC236}">
                    <a16:creationId xmlns:a16="http://schemas.microsoft.com/office/drawing/2014/main" id="{4CD01F4F-C67C-F28D-F92C-8474D6B1038A}"/>
                  </a:ext>
                </a:extLst>
              </p:cNvPr>
              <p:cNvSpPr/>
              <p:nvPr/>
            </p:nvSpPr>
            <p:spPr>
              <a:xfrm>
                <a:off x="7810500" y="4114800"/>
                <a:ext cx="2500313" cy="1428750"/>
              </a:xfrm>
              <a:prstGeom prst="round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dirty="0">
                    <a:latin typeface="Arial" panose="020B0604020202020204" pitchFamily="34" charset="0"/>
                  </a:rPr>
                  <a:t>Equipment suppliers/ Contractors</a:t>
                </a:r>
              </a:p>
            </p:txBody>
          </p:sp>
          <p:cxnSp>
            <p:nvCxnSpPr>
              <p:cNvPr id="19" name="Straight Arrow Connector 18">
                <a:extLst>
                  <a:ext uri="{FF2B5EF4-FFF2-40B4-BE49-F238E27FC236}">
                    <a16:creationId xmlns:a16="http://schemas.microsoft.com/office/drawing/2014/main" id="{5816D306-E245-D823-E6F7-8175CC81A640}"/>
                  </a:ext>
                </a:extLst>
              </p:cNvPr>
              <p:cNvCxnSpPr/>
              <p:nvPr/>
            </p:nvCxnSpPr>
            <p:spPr>
              <a:xfrm>
                <a:off x="4667250" y="4495800"/>
                <a:ext cx="3143250" cy="1588"/>
              </a:xfrm>
              <a:prstGeom prst="straightConnector1">
                <a:avLst/>
              </a:prstGeom>
              <a:ln w="57150">
                <a:tailEnd type="stealth" w="lg"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AABB7E0B-2D02-872A-73F2-C6A7E52E9A35}"/>
                  </a:ext>
                </a:extLst>
              </p:cNvPr>
              <p:cNvCxnSpPr/>
              <p:nvPr/>
            </p:nvCxnSpPr>
            <p:spPr>
              <a:xfrm rot="10800000" flipV="1">
                <a:off x="4667250" y="5181600"/>
                <a:ext cx="3143250" cy="1588"/>
              </a:xfrm>
              <a:prstGeom prst="straightConnector1">
                <a:avLst/>
              </a:prstGeom>
              <a:ln w="57150">
                <a:solidFill>
                  <a:srgbClr val="008000"/>
                </a:solidFill>
                <a:tailEnd type="stealth" w="lg" len="med"/>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73CB8310-8CDE-590A-507A-E4261BA21523}"/>
                  </a:ext>
                </a:extLst>
              </p:cNvPr>
              <p:cNvSpPr txBox="1">
                <a:spLocks noChangeArrowheads="1"/>
              </p:cNvSpPr>
              <p:nvPr/>
            </p:nvSpPr>
            <p:spPr bwMode="auto">
              <a:xfrm>
                <a:off x="4738688" y="3886200"/>
                <a:ext cx="237436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None/>
                </a:pPr>
                <a:r>
                  <a:rPr lang="en-US" altLang="en-US" sz="2600" dirty="0">
                    <a:solidFill>
                      <a:srgbClr val="0000FF"/>
                    </a:solidFill>
                    <a:latin typeface="Arial" panose="020B0604020202020204" pitchFamily="34" charset="0"/>
                    <a:ea typeface="ＭＳ Ｐゴシック" panose="020B0600070205080204" pitchFamily="34" charset="-128"/>
                  </a:rPr>
                  <a:t>Fixed payment</a:t>
                </a:r>
              </a:p>
            </p:txBody>
          </p:sp>
          <p:sp>
            <p:nvSpPr>
              <p:cNvPr id="22" name="TextBox 21">
                <a:extLst>
                  <a:ext uri="{FF2B5EF4-FFF2-40B4-BE49-F238E27FC236}">
                    <a16:creationId xmlns:a16="http://schemas.microsoft.com/office/drawing/2014/main" id="{9A7DD595-B90E-C951-CEE9-ECDC5CE897D8}"/>
                  </a:ext>
                </a:extLst>
              </p:cNvPr>
              <p:cNvSpPr txBox="1">
                <a:spLocks noChangeArrowheads="1"/>
              </p:cNvSpPr>
              <p:nvPr/>
            </p:nvSpPr>
            <p:spPr bwMode="auto">
              <a:xfrm>
                <a:off x="4445027" y="5660707"/>
                <a:ext cx="346761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600" dirty="0">
                    <a:solidFill>
                      <a:srgbClr val="008000"/>
                    </a:solidFill>
                    <a:latin typeface="Arial" panose="020B0604020202020204" pitchFamily="34" charset="0"/>
                    <a:ea typeface="ＭＳ Ｐゴシック" panose="020B0600070205080204" pitchFamily="34" charset="-128"/>
                  </a:rPr>
                  <a:t>Energy-saving service</a:t>
                </a:r>
              </a:p>
            </p:txBody>
          </p:sp>
          <p:cxnSp>
            <p:nvCxnSpPr>
              <p:cNvPr id="26" name="Straight Arrow Connector 25">
                <a:extLst>
                  <a:ext uri="{FF2B5EF4-FFF2-40B4-BE49-F238E27FC236}">
                    <a16:creationId xmlns:a16="http://schemas.microsoft.com/office/drawing/2014/main" id="{3CD8076A-B5A6-0B84-8E7F-02F93F3B6B88}"/>
                  </a:ext>
                </a:extLst>
              </p:cNvPr>
              <p:cNvCxnSpPr/>
              <p:nvPr/>
            </p:nvCxnSpPr>
            <p:spPr>
              <a:xfrm rot="16200000" flipH="1">
                <a:off x="1970088" y="3341687"/>
                <a:ext cx="1543050" cy="3175"/>
              </a:xfrm>
              <a:prstGeom prst="straightConnector1">
                <a:avLst/>
              </a:prstGeom>
              <a:ln w="57150">
                <a:solidFill>
                  <a:srgbClr val="CC7900"/>
                </a:solidFill>
                <a:tailEnd type="stealth" w="lg"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3F35DFB3-BF11-CE70-E467-F164BB7A696B}"/>
                  </a:ext>
                </a:extLst>
              </p:cNvPr>
              <p:cNvCxnSpPr/>
              <p:nvPr/>
            </p:nvCxnSpPr>
            <p:spPr>
              <a:xfrm rot="5400000" flipH="1" flipV="1">
                <a:off x="3338512" y="3271838"/>
                <a:ext cx="1533525" cy="19050"/>
              </a:xfrm>
              <a:prstGeom prst="straightConnector1">
                <a:avLst/>
              </a:prstGeom>
              <a:ln w="57150">
                <a:tailEnd type="stealth" w="lg"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9590BB67-0026-0442-CFED-AD61B42FB683}"/>
                  </a:ext>
                </a:extLst>
              </p:cNvPr>
              <p:cNvSpPr txBox="1">
                <a:spLocks noChangeArrowheads="1"/>
              </p:cNvSpPr>
              <p:nvPr/>
            </p:nvSpPr>
            <p:spPr bwMode="auto">
              <a:xfrm>
                <a:off x="4238625" y="2819400"/>
                <a:ext cx="497283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en-US" altLang="en-US" sz="2600" dirty="0">
                    <a:solidFill>
                      <a:srgbClr val="0000FF"/>
                    </a:solidFill>
                    <a:latin typeface="Arial" panose="020B0604020202020204" pitchFamily="34" charset="0"/>
                    <a:ea typeface="ＭＳ Ｐゴシック" panose="020B0600070205080204" pitchFamily="34" charset="-128"/>
                  </a:rPr>
                  <a:t>Principal and interest repayment</a:t>
                </a:r>
              </a:p>
            </p:txBody>
          </p:sp>
          <p:sp>
            <p:nvSpPr>
              <p:cNvPr id="31" name="TextBox 30">
                <a:extLst>
                  <a:ext uri="{FF2B5EF4-FFF2-40B4-BE49-F238E27FC236}">
                    <a16:creationId xmlns:a16="http://schemas.microsoft.com/office/drawing/2014/main" id="{05DE74C9-CE72-F259-5FD5-F105B25C7455}"/>
                  </a:ext>
                </a:extLst>
              </p:cNvPr>
              <p:cNvSpPr txBox="1">
                <a:spLocks noChangeArrowheads="1"/>
              </p:cNvSpPr>
              <p:nvPr/>
            </p:nvSpPr>
            <p:spPr bwMode="auto">
              <a:xfrm rot="16200000">
                <a:off x="1519639" y="3038624"/>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7F7F7F"/>
                    </a:solidFill>
                    <a:latin typeface="#9Slide02 Noi dung dai" panose="02000000000000000000" pitchFamily="2" charset="0"/>
                  </a:defRPr>
                </a:lvl1pPr>
                <a:lvl2pPr marL="742950" indent="-285750">
                  <a:lnSpc>
                    <a:spcPct val="90000"/>
                  </a:lnSpc>
                  <a:spcBef>
                    <a:spcPts val="500"/>
                  </a:spcBef>
                  <a:buFont typeface="Arial" panose="020B0604020202020204" pitchFamily="34" charset="0"/>
                  <a:buChar char="•"/>
                  <a:defRPr sz="2400">
                    <a:solidFill>
                      <a:srgbClr val="7F7F7F"/>
                    </a:solidFill>
                    <a:latin typeface="#9Slide02 Noi dung dai" panose="02000000000000000000" pitchFamily="2" charset="0"/>
                  </a:defRPr>
                </a:lvl2pPr>
                <a:lvl3pPr marL="1143000" indent="-228600">
                  <a:lnSpc>
                    <a:spcPct val="90000"/>
                  </a:lnSpc>
                  <a:spcBef>
                    <a:spcPts val="500"/>
                  </a:spcBef>
                  <a:buFont typeface="Arial" panose="020B0604020202020204" pitchFamily="34" charset="0"/>
                  <a:buChar char="•"/>
                  <a:defRPr sz="2000">
                    <a:solidFill>
                      <a:srgbClr val="7F7F7F"/>
                    </a:solidFill>
                    <a:latin typeface="#9Slide02 Noi dung dai" panose="02000000000000000000" pitchFamily="2" charset="0"/>
                  </a:defRPr>
                </a:lvl3pPr>
                <a:lvl4pPr marL="16002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4pPr>
                <a:lvl5pPr marL="2057400" indent="-228600">
                  <a:lnSpc>
                    <a:spcPct val="90000"/>
                  </a:lnSpc>
                  <a:spcBef>
                    <a:spcPts val="500"/>
                  </a:spcBef>
                  <a:buFont typeface="Arial" panose="020B0604020202020204" pitchFamily="34" charset="0"/>
                  <a:buChar char="•"/>
                  <a:defRPr>
                    <a:solidFill>
                      <a:srgbClr val="7F7F7F"/>
                    </a:solidFill>
                    <a:latin typeface="#9Slide02 Noi dung dai" panose="02000000000000000000" pitchFamily="2" charset="0"/>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9Slide02 Noi dung dai" panose="02000000000000000000" pitchFamily="2" charset="0"/>
                  </a:defRPr>
                </a:lvl9pPr>
              </a:lstStyle>
              <a:p>
                <a:pPr eaLnBrk="1" hangingPunct="1">
                  <a:lnSpc>
                    <a:spcPct val="100000"/>
                  </a:lnSpc>
                  <a:spcBef>
                    <a:spcPct val="0"/>
                  </a:spcBef>
                  <a:buFontTx/>
                  <a:buNone/>
                </a:pPr>
                <a:r>
                  <a:rPr lang="vi-VN" altLang="en-US" sz="2400" dirty="0">
                    <a:solidFill>
                      <a:srgbClr val="CC7900"/>
                    </a:solidFill>
                    <a:latin typeface="Arial" panose="020B0604020202020204" pitchFamily="34" charset="0"/>
                    <a:ea typeface="ＭＳ Ｐゴシック" panose="020B0600070205080204" pitchFamily="34" charset="-128"/>
                  </a:rPr>
                  <a:t>Investment</a:t>
                </a:r>
                <a:endParaRPr lang="en-US" altLang="en-US" sz="2400" dirty="0">
                  <a:solidFill>
                    <a:srgbClr val="CC7900"/>
                  </a:solidFill>
                  <a:latin typeface="Arial" panose="020B0604020202020204" pitchFamily="34" charset="0"/>
                  <a:ea typeface="ＭＳ Ｐゴシック" panose="020B0600070205080204" pitchFamily="34" charset="-128"/>
                </a:endParaRPr>
              </a:p>
            </p:txBody>
          </p:sp>
        </p:grpSp>
      </p:grpSp>
      <p:sp>
        <p:nvSpPr>
          <p:cNvPr id="5" name="Rectangle 2">
            <a:extLst>
              <a:ext uri="{FF2B5EF4-FFF2-40B4-BE49-F238E27FC236}">
                <a16:creationId xmlns:a16="http://schemas.microsoft.com/office/drawing/2014/main" id="{91614946-7311-5BD3-2805-4D9C68B33C05}"/>
              </a:ext>
            </a:extLst>
          </p:cNvPr>
          <p:cNvSpPr>
            <a:spLocks noGrp="1" noChangeArrowheads="1"/>
          </p:cNvSpPr>
          <p:nvPr>
            <p:ph type="title"/>
          </p:nvPr>
        </p:nvSpPr>
        <p:spPr>
          <a:xfrm>
            <a:off x="1369747" y="343370"/>
            <a:ext cx="9144000" cy="715962"/>
          </a:xfrm>
        </p:spPr>
        <p:txBody>
          <a:bodyPr/>
          <a:lstStyle/>
          <a:p>
            <a:pPr algn="ctr"/>
            <a:r>
              <a:rPr lang="en-US" altLang="en-US" sz="3200" dirty="0">
                <a:solidFill>
                  <a:srgbClr val="337177"/>
                </a:solidFill>
                <a:ea typeface="ＭＳ Ｐゴシック" panose="020B0600070205080204" pitchFamily="34" charset="-128"/>
              </a:rPr>
              <a:t>Guaranteed savings</a:t>
            </a:r>
            <a:endParaRPr lang="en-GB" altLang="en-US" sz="3200" dirty="0">
              <a:solidFill>
                <a:srgbClr val="337177"/>
              </a:solidFill>
              <a:ea typeface="ＭＳ Ｐゴシック" panose="020B0600070205080204" pitchFamily="34" charset="-128"/>
            </a:endParaRPr>
          </a:p>
        </p:txBody>
      </p:sp>
    </p:spTree>
  </p:cSld>
  <p:clrMapOvr>
    <a:masterClrMapping/>
  </p:clrMapOvr>
  <p:transition>
    <p:fade/>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TotalTime>
  <Words>2772</Words>
  <Application>Microsoft Macintosh PowerPoint</Application>
  <PresentationFormat>Widescreen</PresentationFormat>
  <Paragraphs>440</Paragraphs>
  <Slides>30</Slides>
  <Notes>21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40" baseType="lpstr">
      <vt:lpstr>ＭＳ Ｐゴシック</vt:lpstr>
      <vt:lpstr>-webkit-standard</vt:lpstr>
      <vt:lpstr>arial</vt:lpstr>
      <vt:lpstr>Calibri</vt:lpstr>
      <vt:lpstr>Fira Sans Extra Condensed</vt:lpstr>
      <vt:lpstr>Roboto</vt:lpstr>
      <vt:lpstr>Times New Roman</vt:lpstr>
      <vt:lpstr>Wingdings</vt:lpstr>
      <vt:lpstr>Energy Saving Infographics by Slidesgo</vt:lpstr>
      <vt:lpstr>Worksheet</vt:lpstr>
      <vt:lpstr>TRAINING PROGRAMME  FOR INDUSTRIAL ENTERPRISEs</vt:lpstr>
      <vt:lpstr>Some financial options</vt:lpstr>
      <vt:lpstr>Using equity </vt:lpstr>
      <vt:lpstr>Using the loan</vt:lpstr>
      <vt:lpstr>Using the finance lease option</vt:lpstr>
      <vt:lpstr>Contracts effectively </vt:lpstr>
      <vt:lpstr>Your choice?</vt:lpstr>
      <vt:lpstr>ESCOs typically offer the following options </vt:lpstr>
      <vt:lpstr>Guaranteed savings</vt:lpstr>
      <vt:lpstr>Guaranteed savings</vt:lpstr>
      <vt:lpstr>Shared savings</vt:lpstr>
      <vt:lpstr>Shared savings</vt:lpstr>
      <vt:lpstr>Quizz</vt:lpstr>
      <vt:lpstr>APPLICATION EXAMPLE </vt:lpstr>
      <vt:lpstr>Cash flow calculation formula</vt:lpstr>
      <vt:lpstr>Equity financing</vt:lpstr>
      <vt:lpstr>Economic analysis for the case of using equity financing</vt:lpstr>
      <vt:lpstr>Bank loans</vt:lpstr>
      <vt:lpstr>Economic analysis for the loan</vt:lpstr>
      <vt:lpstr>Operating lease</vt:lpstr>
      <vt:lpstr>Economic analysis of leasing contracts</vt:lpstr>
      <vt:lpstr>Transactions with efficient contracts</vt:lpstr>
      <vt:lpstr>Economic analysis for efficient contracts</vt:lpstr>
      <vt:lpstr>Example of calculating an EE project</vt:lpstr>
      <vt:lpstr>Example of calculating an EE project</vt:lpstr>
      <vt:lpstr>Financial implementation contents</vt:lpstr>
      <vt:lpstr>Financial implementation contents</vt:lpstr>
      <vt:lpstr>Some sources of funding support</vt:lpstr>
      <vt:lpstr>Quizz</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823417-Nguyễn Mạnh Hùng</cp:lastModifiedBy>
  <cp:revision>42</cp:revision>
  <dcterms:created xsi:type="dcterms:W3CDTF">2025-03-12T07:51:55Z</dcterms:created>
  <dcterms:modified xsi:type="dcterms:W3CDTF">2025-05-06T03:01:45Z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807726</vt:lpwstr>
  </property>
  <property fmtid="{D5CDD505-2E9C-101B-9397-08002B2CF9AE}" name="NXPowerLiteSettings" pid="3">
    <vt:lpwstr>F7000400038000</vt:lpwstr>
  </property>
  <property fmtid="{D5CDD505-2E9C-101B-9397-08002B2CF9AE}" name="NXPowerLiteVersion" pid="4">
    <vt:lpwstr>S11.0.1</vt:lpwstr>
  </property>
</Properties>
</file>