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ms-powerpoint.comments+xml" PartName="/ppt/comments/modernComment_6E9_B717C319.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presentationml.notesSlide+xml" PartName="/ppt/notesSlides/notesSlide7.xml"/>
  <Override ContentType="application/vnd.ms-powerpoint.changesinfo+xml" PartName="/ppt/changesInfos/changesInfo1.xml"/>
  <Override ContentType="application/vnd.ms-powerpoint.revisioninfo+xml" PartName="/ppt/revisionInfo.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4959" r:id="rId1"/>
  </p:sldMasterIdLst>
  <p:notesMasterIdLst>
    <p:notesMasterId r:id="rId25"/>
  </p:notesMasterIdLst>
  <p:handoutMasterIdLst>
    <p:handoutMasterId r:id="rId26"/>
  </p:handoutMasterIdLst>
  <p:sldIdLst>
    <p:sldId id="1769" r:id="rId2"/>
    <p:sldId id="1723" r:id="rId3"/>
    <p:sldId id="1721" r:id="rId4"/>
    <p:sldId id="1719" r:id="rId5"/>
    <p:sldId id="1720" r:id="rId6"/>
    <p:sldId id="1722" r:id="rId7"/>
    <p:sldId id="1727" r:id="rId8"/>
    <p:sldId id="1729" r:id="rId9"/>
    <p:sldId id="1027" r:id="rId10"/>
    <p:sldId id="1728" r:id="rId11"/>
    <p:sldId id="1724" r:id="rId12"/>
    <p:sldId id="1725" r:id="rId13"/>
    <p:sldId id="1675" r:id="rId14"/>
    <p:sldId id="1770" r:id="rId15"/>
    <p:sldId id="1771" r:id="rId16"/>
    <p:sldId id="324" r:id="rId17"/>
    <p:sldId id="326" r:id="rId18"/>
    <p:sldId id="1774" r:id="rId19"/>
    <p:sldId id="1775" r:id="rId20"/>
    <p:sldId id="1776" r:id="rId21"/>
    <p:sldId id="1777" r:id="rId22"/>
    <p:sldId id="1773" r:id="rId23"/>
    <p:sldId id="1772" r:id="rId24"/>
  </p:sldIdLst>
  <p:sldSz cx="12192000" cy="6858000"/>
  <p:notesSz cx="6735763" cy="9866313"/>
  <p:embeddedFontLst>
    <p:embeddedFont>
      <p:font typeface="Malgun Gothic" panose="020B0503020000020004" pitchFamily="34" charset="-127"/>
      <p:regular r:id="rId27"/>
      <p:bold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481484-1C1C-3990-CBDE-9A94CBA4EAED}" name="823417-Nguyễn Mạnh Hùng" initials="" userId="S::823417@ftu.edu.vn::c3c82439-42a5-480f-88a6-ec2f0256d75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uan Nguyen Manh" initials="TN" lastIdx="1" clrIdx="0">
    <p:extLst>
      <p:ext uri="{19B8F6BF-5375-455C-9EA6-DF929625EA0E}">
        <p15:presenceInfo xmlns:p15="http://schemas.microsoft.com/office/powerpoint/2012/main" userId="876c39351bd14bc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7177"/>
    <a:srgbClr val="A50021"/>
    <a:srgbClr val="EAEAEA"/>
    <a:srgbClr val="FFCC99"/>
    <a:srgbClr val="BF841E"/>
    <a:srgbClr val="426290"/>
    <a:srgbClr val="456595"/>
    <a:srgbClr val="926485"/>
    <a:srgbClr val="9D9D41"/>
    <a:srgbClr val="4F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2FB058-4516-4617-9C30-9B74CD2E7057}" v="1" dt="2025-03-25T15:23:18.8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46" autoAdjust="0"/>
    <p:restoredTop sz="91964" autoAdjust="0"/>
  </p:normalViewPr>
  <p:slideViewPr>
    <p:cSldViewPr snapToGrid="0">
      <p:cViewPr varScale="1">
        <p:scale>
          <a:sx n="98" d="100"/>
          <a:sy n="98" d="100"/>
        </p:scale>
        <p:origin x="224" y="576"/>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ip Limaye" userId="c14ededb3a4cc408" providerId="LiveId" clId="{5E2FB058-4516-4617-9C30-9B74CD2E7057}"/>
    <pc:docChg chg="custSel modSld">
      <pc:chgData name="Dilip Limaye" userId="c14ededb3a4cc408" providerId="LiveId" clId="{5E2FB058-4516-4617-9C30-9B74CD2E7057}" dt="2025-03-25T15:32:29.537" v="702" actId="20577"/>
      <pc:docMkLst>
        <pc:docMk/>
      </pc:docMkLst>
      <pc:sldChg chg="addSp modSp mod">
        <pc:chgData name="Dilip Limaye" userId="c14ededb3a4cc408" providerId="LiveId" clId="{5E2FB058-4516-4617-9C30-9B74CD2E7057}" dt="2025-03-25T15:32:29.537" v="702" actId="20577"/>
        <pc:sldMkLst>
          <pc:docMk/>
          <pc:sldMk cId="3071787801" sldId="1769"/>
        </pc:sldMkLst>
        <pc:spChg chg="add mod">
          <ac:chgData name="Dilip Limaye" userId="c14ededb3a4cc408" providerId="LiveId" clId="{5E2FB058-4516-4617-9C30-9B74CD2E7057}" dt="2025-03-25T15:32:29.537" v="702" actId="20577"/>
          <ac:spMkLst>
            <pc:docMk/>
            <pc:sldMk cId="3071787801" sldId="1769"/>
            <ac:spMk id="2" creationId="{50D7221F-0AA0-4193-EB1C-2BD28B082571}"/>
          </ac:spMkLst>
        </pc:spChg>
        <pc:spChg chg="mod">
          <ac:chgData name="Dilip Limaye" userId="c14ededb3a4cc408" providerId="LiveId" clId="{5E2FB058-4516-4617-9C30-9B74CD2E7057}" dt="2025-03-25T15:31:18.171" v="582" actId="1076"/>
          <ac:spMkLst>
            <pc:docMk/>
            <pc:sldMk cId="3071787801" sldId="1769"/>
            <ac:spMk id="3" creationId="{CF8BC7D1-17D2-7144-7D21-58C10DB2CDEE}"/>
          </ac:spMkLst>
        </pc:spChg>
        <pc:spChg chg="mod">
          <ac:chgData name="Dilip Limaye" userId="c14ededb3a4cc408" providerId="LiveId" clId="{5E2FB058-4516-4617-9C30-9B74CD2E7057}" dt="2025-03-25T15:31:13.538" v="581" actId="1076"/>
          <ac:spMkLst>
            <pc:docMk/>
            <pc:sldMk cId="3071787801" sldId="1769"/>
            <ac:spMk id="5" creationId="{82E1EEA5-A677-4194-98D6-6C3E265F0111}"/>
          </ac:spMkLst>
        </pc:spChg>
      </pc:sldChg>
    </pc:docChg>
  </pc:docChgLst>
</pc:chgInfo>
</file>

<file path=ppt/comments/modernComment_6E9_B717C319.xml><?xml version="1.0" encoding="utf-8"?>
<p188:cmLst xmlns:a="http://schemas.openxmlformats.org/drawingml/2006/main" xmlns:r="http://schemas.openxmlformats.org/officeDocument/2006/relationships" xmlns:p188="http://schemas.microsoft.com/office/powerpoint/2018/8/main">
  <p188:cm id="{873E97D0-76AA-DA41-B755-573E0BB9DED9}" authorId="{43481484-1C1C-3990-CBDE-9A94CBA4EAED}" created="2025-05-06T08:09:41.378">
    <pc:sldMkLst xmlns:pc="http://schemas.microsoft.com/office/powerpoint/2013/main/command">
      <pc:docMk/>
      <pc:sldMk cId="3071787801" sldId="1769"/>
    </pc:sldMkLst>
    <p188:txBody>
      <a:bodyPr/>
      <a:lstStyle/>
      <a:p>
        <a:r>
          <a:rPr lang="en-VN"/>
          <a:t>- Added slides 18-21 of roles and responsibilities of industrial decision-makers with respect to complying with GHG reduction 
- Added slide 22: Actions to be taken at the company level to continue on the next MD 18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E88A3D-318E-48E0-A831-117179B309EE}" type="doc">
      <dgm:prSet loTypeId="urn:microsoft.com/office/officeart/2005/8/layout/hProcess3" loCatId="process" qsTypeId="urn:microsoft.com/office/officeart/2005/8/quickstyle/simple3" qsCatId="simple" csTypeId="urn:microsoft.com/office/officeart/2005/8/colors/accent1_2" csCatId="accent1" phldr="1"/>
      <dgm:spPr/>
      <dgm:t>
        <a:bodyPr/>
        <a:lstStyle/>
        <a:p>
          <a:endParaRPr lang="en-US"/>
        </a:p>
      </dgm:t>
    </dgm:pt>
    <dgm:pt modelId="{E582F0D6-C796-4B17-8AEF-2344B75920DC}" type="pres">
      <dgm:prSet presAssocID="{C2E88A3D-318E-48E0-A831-117179B309EE}" presName="Name0" presStyleCnt="0">
        <dgm:presLayoutVars>
          <dgm:dir/>
          <dgm:animLvl val="lvl"/>
          <dgm:resizeHandles val="exact"/>
        </dgm:presLayoutVars>
      </dgm:prSet>
      <dgm:spPr/>
    </dgm:pt>
    <dgm:pt modelId="{3C2C611D-402B-42C4-8C08-D081C535DAD4}" type="pres">
      <dgm:prSet presAssocID="{C2E88A3D-318E-48E0-A831-117179B309EE}" presName="dummy" presStyleCnt="0"/>
      <dgm:spPr/>
    </dgm:pt>
    <dgm:pt modelId="{021E346C-EA6C-490B-93A3-E35B983B1FC2}" type="pres">
      <dgm:prSet presAssocID="{C2E88A3D-318E-48E0-A831-117179B309EE}" presName="linH" presStyleCnt="0"/>
      <dgm:spPr/>
    </dgm:pt>
    <dgm:pt modelId="{F49F358B-5735-4B62-ADB9-FCF41C62FF71}" type="pres">
      <dgm:prSet presAssocID="{C2E88A3D-318E-48E0-A831-117179B309EE}" presName="padding1" presStyleCnt="0"/>
      <dgm:spPr/>
    </dgm:pt>
    <dgm:pt modelId="{4F51FF69-C598-422E-B607-87B480413E8D}" type="pres">
      <dgm:prSet presAssocID="{C2E88A3D-318E-48E0-A831-117179B309EE}" presName="padding2" presStyleCnt="0"/>
      <dgm:spPr/>
    </dgm:pt>
    <dgm:pt modelId="{0595CF7E-C53A-4A57-A93B-A6CD3B914F75}" type="pres">
      <dgm:prSet presAssocID="{C2E88A3D-318E-48E0-A831-117179B309EE}" presName="negArrow" presStyleCnt="0"/>
      <dgm:spPr/>
    </dgm:pt>
    <dgm:pt modelId="{F035CEAC-63FC-439C-AD93-FB1FA4C3747E}" type="pres">
      <dgm:prSet presAssocID="{C2E88A3D-318E-48E0-A831-117179B309EE}" presName="backgroundArrow" presStyleLbl="node1" presStyleIdx="0" presStyleCnt="1" custScaleX="74032" custScaleY="22156" custLinFactNeighborX="12678" custLinFactNeighborY="-31694"/>
      <dgm:spPr/>
    </dgm:pt>
  </dgm:ptLst>
  <dgm:cxnLst>
    <dgm:cxn modelId="{F20460AA-EEC2-49F6-A9A8-ADEED8F1F67C}" type="presOf" srcId="{C2E88A3D-318E-48E0-A831-117179B309EE}" destId="{E582F0D6-C796-4B17-8AEF-2344B75920DC}" srcOrd="0" destOrd="0" presId="urn:microsoft.com/office/officeart/2005/8/layout/hProcess3"/>
    <dgm:cxn modelId="{325F70E7-7E25-472A-9E01-AF96A066F0A9}" type="presParOf" srcId="{E582F0D6-C796-4B17-8AEF-2344B75920DC}" destId="{3C2C611D-402B-42C4-8C08-D081C535DAD4}" srcOrd="0" destOrd="0" presId="urn:microsoft.com/office/officeart/2005/8/layout/hProcess3"/>
    <dgm:cxn modelId="{051243E4-BB8A-4BA0-A34F-D80ED057F1D1}" type="presParOf" srcId="{E582F0D6-C796-4B17-8AEF-2344B75920DC}" destId="{021E346C-EA6C-490B-93A3-E35B983B1FC2}" srcOrd="1" destOrd="0" presId="urn:microsoft.com/office/officeart/2005/8/layout/hProcess3"/>
    <dgm:cxn modelId="{992A19EE-F2B7-4497-B031-3367969DE5BF}" type="presParOf" srcId="{021E346C-EA6C-490B-93A3-E35B983B1FC2}" destId="{F49F358B-5735-4B62-ADB9-FCF41C62FF71}" srcOrd="0" destOrd="0" presId="urn:microsoft.com/office/officeart/2005/8/layout/hProcess3"/>
    <dgm:cxn modelId="{0D8521CB-9229-4DBE-834A-D225CF2BB5AD}" type="presParOf" srcId="{021E346C-EA6C-490B-93A3-E35B983B1FC2}" destId="{4F51FF69-C598-422E-B607-87B480413E8D}" srcOrd="1" destOrd="0" presId="urn:microsoft.com/office/officeart/2005/8/layout/hProcess3"/>
    <dgm:cxn modelId="{A5FA62F7-875C-4C8E-93B0-0584718440AF}" type="presParOf" srcId="{021E346C-EA6C-490B-93A3-E35B983B1FC2}" destId="{0595CF7E-C53A-4A57-A93B-A6CD3B914F75}" srcOrd="2" destOrd="0" presId="urn:microsoft.com/office/officeart/2005/8/layout/hProcess3"/>
    <dgm:cxn modelId="{2DB8332D-CEDD-475D-9B2B-D83F6DE93FDC}" type="presParOf" srcId="{021E346C-EA6C-490B-93A3-E35B983B1FC2}" destId="{F035CEAC-63FC-439C-AD93-FB1FA4C3747E}" srcOrd="3"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FF6559-CA91-AC43-8CFB-9C46994563E1}"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C2EFD6DD-A516-074C-9CC3-C355923574EB}">
      <dgm:prSet phldrT="[Text]" custT="1"/>
      <dgm:spPr/>
      <dgm:t>
        <a:bodyPr/>
        <a:lstStyle/>
        <a:p>
          <a:pPr>
            <a:buFont typeface="Arial" panose="020B0604020202020204" pitchFamily="34" charset="0"/>
            <a:buChar char="•"/>
          </a:pPr>
          <a:r>
            <a:rPr lang="en-US" sz="2000" dirty="0">
              <a:solidFill>
                <a:schemeClr val="tx1"/>
              </a:solidFill>
              <a:latin typeface="+mn-lt"/>
            </a:rPr>
            <a:t>Develop and monitor internal GHG reduction targets</a:t>
          </a:r>
          <a:endParaRPr lang="en-US" sz="2000" dirty="0">
            <a:solidFill>
              <a:schemeClr val="tx1"/>
            </a:solidFill>
          </a:endParaRPr>
        </a:p>
      </dgm:t>
    </dgm:pt>
    <dgm:pt modelId="{8BCDE48E-6793-2D45-8AB9-B1B53737774B}" type="parTrans" cxnId="{C6ED51DB-CD2A-6A42-AAD1-D25DEBD3CD3C}">
      <dgm:prSet/>
      <dgm:spPr/>
      <dgm:t>
        <a:bodyPr/>
        <a:lstStyle/>
        <a:p>
          <a:endParaRPr lang="en-US" sz="1400">
            <a:solidFill>
              <a:schemeClr val="tx1"/>
            </a:solidFill>
          </a:endParaRPr>
        </a:p>
      </dgm:t>
    </dgm:pt>
    <dgm:pt modelId="{0D930D40-E191-E54F-83A6-83CEC41E4BE6}" type="sibTrans" cxnId="{C6ED51DB-CD2A-6A42-AAD1-D25DEBD3CD3C}">
      <dgm:prSet/>
      <dgm:spPr/>
      <dgm:t>
        <a:bodyPr/>
        <a:lstStyle/>
        <a:p>
          <a:endParaRPr lang="en-US" sz="1400">
            <a:solidFill>
              <a:schemeClr val="tx1"/>
            </a:solidFill>
          </a:endParaRPr>
        </a:p>
      </dgm:t>
    </dgm:pt>
    <dgm:pt modelId="{7853F19B-AB66-6448-B4C7-E7F6E0C5EDD0}">
      <dgm:prSet phldrT="[Text]" custT="1"/>
      <dgm:spPr/>
      <dgm:t>
        <a:bodyPr/>
        <a:lstStyle/>
        <a:p>
          <a:pPr>
            <a:buFont typeface="Arial" panose="020B0604020202020204" pitchFamily="34" charset="0"/>
            <a:buChar char="•"/>
          </a:pPr>
          <a:r>
            <a:rPr lang="en-US" sz="2000" dirty="0">
              <a:solidFill>
                <a:schemeClr val="tx1"/>
              </a:solidFill>
              <a:latin typeface="+mn-lt"/>
            </a:rPr>
            <a:t>Integrate energy efficiency into operational planning</a:t>
          </a:r>
          <a:endParaRPr lang="en-US" sz="2000" dirty="0">
            <a:solidFill>
              <a:schemeClr val="tx1"/>
            </a:solidFill>
          </a:endParaRPr>
        </a:p>
      </dgm:t>
    </dgm:pt>
    <dgm:pt modelId="{4DAFA0C0-64FB-9B4C-95E7-1CD3378B1BEE}" type="parTrans" cxnId="{DD4DB0FC-17FE-A342-BBF8-9A99B930956F}">
      <dgm:prSet/>
      <dgm:spPr/>
      <dgm:t>
        <a:bodyPr/>
        <a:lstStyle/>
        <a:p>
          <a:endParaRPr lang="en-US" sz="1400">
            <a:solidFill>
              <a:schemeClr val="tx1"/>
            </a:solidFill>
          </a:endParaRPr>
        </a:p>
      </dgm:t>
    </dgm:pt>
    <dgm:pt modelId="{88D81C3A-84CE-BB4C-86EF-935A37059130}" type="sibTrans" cxnId="{DD4DB0FC-17FE-A342-BBF8-9A99B930956F}">
      <dgm:prSet/>
      <dgm:spPr/>
      <dgm:t>
        <a:bodyPr/>
        <a:lstStyle/>
        <a:p>
          <a:endParaRPr lang="en-US" sz="1400">
            <a:solidFill>
              <a:schemeClr val="tx1"/>
            </a:solidFill>
          </a:endParaRPr>
        </a:p>
      </dgm:t>
    </dgm:pt>
    <dgm:pt modelId="{E37AA411-EF74-9548-B898-29053F671CF5}">
      <dgm:prSet phldrT="[Text]" custT="1"/>
      <dgm:spPr/>
      <dgm:t>
        <a:bodyPr/>
        <a:lstStyle/>
        <a:p>
          <a:pPr>
            <a:buFont typeface="Arial" panose="020B0604020202020204" pitchFamily="34" charset="0"/>
            <a:buChar char="•"/>
          </a:pPr>
          <a:r>
            <a:rPr lang="en-US" sz="2000" dirty="0">
              <a:solidFill>
                <a:schemeClr val="tx1"/>
              </a:solidFill>
              <a:latin typeface="+mn-lt"/>
            </a:rPr>
            <a:t>Ensure transparency in emissions reporting and verification</a:t>
          </a:r>
          <a:endParaRPr lang="en-US" sz="2000" dirty="0">
            <a:solidFill>
              <a:schemeClr val="tx1"/>
            </a:solidFill>
          </a:endParaRPr>
        </a:p>
      </dgm:t>
    </dgm:pt>
    <dgm:pt modelId="{07BD377D-8A3D-874E-BC7F-D6C556A59236}" type="parTrans" cxnId="{02AAB962-B431-4648-845F-C46B91CB1091}">
      <dgm:prSet/>
      <dgm:spPr/>
      <dgm:t>
        <a:bodyPr/>
        <a:lstStyle/>
        <a:p>
          <a:endParaRPr lang="en-US" sz="1400">
            <a:solidFill>
              <a:schemeClr val="tx1"/>
            </a:solidFill>
          </a:endParaRPr>
        </a:p>
      </dgm:t>
    </dgm:pt>
    <dgm:pt modelId="{D0B564FD-B4F0-9E4B-A641-1F5890F2B75C}" type="sibTrans" cxnId="{02AAB962-B431-4648-845F-C46B91CB1091}">
      <dgm:prSet/>
      <dgm:spPr/>
      <dgm:t>
        <a:bodyPr/>
        <a:lstStyle/>
        <a:p>
          <a:endParaRPr lang="en-US" sz="1400">
            <a:solidFill>
              <a:schemeClr val="tx1"/>
            </a:solidFill>
          </a:endParaRPr>
        </a:p>
      </dgm:t>
    </dgm:pt>
    <dgm:pt modelId="{7BB46A4E-5ABD-6D44-BEC3-5176972E4367}">
      <dgm:prSet phldrT="[Text]" custT="1"/>
      <dgm:spPr/>
      <dgm:t>
        <a:bodyPr/>
        <a:lstStyle/>
        <a:p>
          <a:pPr>
            <a:buFont typeface="Arial" panose="020B0604020202020204" pitchFamily="34" charset="0"/>
            <a:buChar char="•"/>
          </a:pPr>
          <a:r>
            <a:rPr lang="en-US" sz="2000" dirty="0">
              <a:solidFill>
                <a:schemeClr val="tx1"/>
              </a:solidFill>
              <a:latin typeface="+mn-lt"/>
            </a:rPr>
            <a:t>Engage with government and industry stakeholders</a:t>
          </a:r>
          <a:endParaRPr lang="en-US" sz="2000" dirty="0">
            <a:solidFill>
              <a:schemeClr val="tx1"/>
            </a:solidFill>
          </a:endParaRPr>
        </a:p>
      </dgm:t>
    </dgm:pt>
    <dgm:pt modelId="{7B08B379-0243-2340-89CA-FE288FF6E0D3}" type="parTrans" cxnId="{2393D960-C063-284F-A4E2-149D51DBA566}">
      <dgm:prSet/>
      <dgm:spPr/>
      <dgm:t>
        <a:bodyPr/>
        <a:lstStyle/>
        <a:p>
          <a:endParaRPr lang="en-US" sz="1400">
            <a:solidFill>
              <a:schemeClr val="tx1"/>
            </a:solidFill>
          </a:endParaRPr>
        </a:p>
      </dgm:t>
    </dgm:pt>
    <dgm:pt modelId="{DC09A46C-5613-4C47-835A-457754E45D79}" type="sibTrans" cxnId="{2393D960-C063-284F-A4E2-149D51DBA566}">
      <dgm:prSet/>
      <dgm:spPr/>
      <dgm:t>
        <a:bodyPr/>
        <a:lstStyle/>
        <a:p>
          <a:endParaRPr lang="en-US" sz="1400">
            <a:solidFill>
              <a:schemeClr val="tx1"/>
            </a:solidFill>
          </a:endParaRPr>
        </a:p>
      </dgm:t>
    </dgm:pt>
    <dgm:pt modelId="{41A6002D-6DB9-224A-8525-F618BED1B413}" type="pres">
      <dgm:prSet presAssocID="{69FF6559-CA91-AC43-8CFB-9C46994563E1}" presName="Name0" presStyleCnt="0">
        <dgm:presLayoutVars>
          <dgm:chMax val="7"/>
          <dgm:chPref val="7"/>
          <dgm:dir/>
        </dgm:presLayoutVars>
      </dgm:prSet>
      <dgm:spPr/>
    </dgm:pt>
    <dgm:pt modelId="{45C6B3D0-5933-304F-ABEF-CAAAA0667F8A}" type="pres">
      <dgm:prSet presAssocID="{69FF6559-CA91-AC43-8CFB-9C46994563E1}" presName="Name1" presStyleCnt="0"/>
      <dgm:spPr/>
    </dgm:pt>
    <dgm:pt modelId="{F7F4AFBD-2070-764D-949A-51A1486D7BB4}" type="pres">
      <dgm:prSet presAssocID="{69FF6559-CA91-AC43-8CFB-9C46994563E1}" presName="cycle" presStyleCnt="0"/>
      <dgm:spPr/>
    </dgm:pt>
    <dgm:pt modelId="{A98ECEB8-614D-1348-90C3-524E89A67A0D}" type="pres">
      <dgm:prSet presAssocID="{69FF6559-CA91-AC43-8CFB-9C46994563E1}" presName="srcNode" presStyleLbl="node1" presStyleIdx="0" presStyleCnt="4"/>
      <dgm:spPr/>
    </dgm:pt>
    <dgm:pt modelId="{2FAAE927-D83D-9B4F-BEE8-19F745187CC9}" type="pres">
      <dgm:prSet presAssocID="{69FF6559-CA91-AC43-8CFB-9C46994563E1}" presName="conn" presStyleLbl="parChTrans1D2" presStyleIdx="0" presStyleCnt="1"/>
      <dgm:spPr/>
    </dgm:pt>
    <dgm:pt modelId="{9AD39448-3545-4B4E-9CD6-D3782C8A7321}" type="pres">
      <dgm:prSet presAssocID="{69FF6559-CA91-AC43-8CFB-9C46994563E1}" presName="extraNode" presStyleLbl="node1" presStyleIdx="0" presStyleCnt="4"/>
      <dgm:spPr/>
    </dgm:pt>
    <dgm:pt modelId="{FA2B3F05-78F1-BA48-9351-0EFA753923A0}" type="pres">
      <dgm:prSet presAssocID="{69FF6559-CA91-AC43-8CFB-9C46994563E1}" presName="dstNode" presStyleLbl="node1" presStyleIdx="0" presStyleCnt="4"/>
      <dgm:spPr/>
    </dgm:pt>
    <dgm:pt modelId="{6F647C18-2432-B84A-BD3A-A496012DCED5}" type="pres">
      <dgm:prSet presAssocID="{C2EFD6DD-A516-074C-9CC3-C355923574EB}" presName="text_1" presStyleLbl="node1" presStyleIdx="0" presStyleCnt="4">
        <dgm:presLayoutVars>
          <dgm:bulletEnabled val="1"/>
        </dgm:presLayoutVars>
      </dgm:prSet>
      <dgm:spPr/>
    </dgm:pt>
    <dgm:pt modelId="{2A70F253-4805-BA4E-B075-8C54E000303F}" type="pres">
      <dgm:prSet presAssocID="{C2EFD6DD-A516-074C-9CC3-C355923574EB}" presName="accent_1" presStyleCnt="0"/>
      <dgm:spPr/>
    </dgm:pt>
    <dgm:pt modelId="{5A52FE01-8599-6C46-AA7F-929748C63824}" type="pres">
      <dgm:prSet presAssocID="{C2EFD6DD-A516-074C-9CC3-C355923574EB}" presName="accentRepeatNode" presStyleLbl="solidFgAcc1" presStyleIdx="0" presStyleCnt="4"/>
      <dgm:spPr/>
    </dgm:pt>
    <dgm:pt modelId="{2FB48036-BDCE-084B-BF9A-6ABCC9B9D8DB}" type="pres">
      <dgm:prSet presAssocID="{7853F19B-AB66-6448-B4C7-E7F6E0C5EDD0}" presName="text_2" presStyleLbl="node1" presStyleIdx="1" presStyleCnt="4">
        <dgm:presLayoutVars>
          <dgm:bulletEnabled val="1"/>
        </dgm:presLayoutVars>
      </dgm:prSet>
      <dgm:spPr/>
    </dgm:pt>
    <dgm:pt modelId="{455AD300-D7F5-A14C-92AB-AA80AE91F299}" type="pres">
      <dgm:prSet presAssocID="{7853F19B-AB66-6448-B4C7-E7F6E0C5EDD0}" presName="accent_2" presStyleCnt="0"/>
      <dgm:spPr/>
    </dgm:pt>
    <dgm:pt modelId="{F848A431-CD8C-0544-8A4F-3E08A573241C}" type="pres">
      <dgm:prSet presAssocID="{7853F19B-AB66-6448-B4C7-E7F6E0C5EDD0}" presName="accentRepeatNode" presStyleLbl="solidFgAcc1" presStyleIdx="1" presStyleCnt="4"/>
      <dgm:spPr/>
    </dgm:pt>
    <dgm:pt modelId="{70681345-631B-A748-BD4F-96CDB74AE04F}" type="pres">
      <dgm:prSet presAssocID="{E37AA411-EF74-9548-B898-29053F671CF5}" presName="text_3" presStyleLbl="node1" presStyleIdx="2" presStyleCnt="4">
        <dgm:presLayoutVars>
          <dgm:bulletEnabled val="1"/>
        </dgm:presLayoutVars>
      </dgm:prSet>
      <dgm:spPr/>
    </dgm:pt>
    <dgm:pt modelId="{A9E1E376-15B4-844F-BDFC-7AF06317095E}" type="pres">
      <dgm:prSet presAssocID="{E37AA411-EF74-9548-B898-29053F671CF5}" presName="accent_3" presStyleCnt="0"/>
      <dgm:spPr/>
    </dgm:pt>
    <dgm:pt modelId="{C1650EBE-CD15-6B45-A4B9-575427029F36}" type="pres">
      <dgm:prSet presAssocID="{E37AA411-EF74-9548-B898-29053F671CF5}" presName="accentRepeatNode" presStyleLbl="solidFgAcc1" presStyleIdx="2" presStyleCnt="4"/>
      <dgm:spPr/>
    </dgm:pt>
    <dgm:pt modelId="{8E2A778B-E055-4848-8DAE-89E4C5FEC9C1}" type="pres">
      <dgm:prSet presAssocID="{7BB46A4E-5ABD-6D44-BEC3-5176972E4367}" presName="text_4" presStyleLbl="node1" presStyleIdx="3" presStyleCnt="4">
        <dgm:presLayoutVars>
          <dgm:bulletEnabled val="1"/>
        </dgm:presLayoutVars>
      </dgm:prSet>
      <dgm:spPr/>
    </dgm:pt>
    <dgm:pt modelId="{AC2E2733-D3D1-5342-9FBC-9EF7D7A8D3C1}" type="pres">
      <dgm:prSet presAssocID="{7BB46A4E-5ABD-6D44-BEC3-5176972E4367}" presName="accent_4" presStyleCnt="0"/>
      <dgm:spPr/>
    </dgm:pt>
    <dgm:pt modelId="{189A9215-E88C-9948-8DB3-8A2E53620125}" type="pres">
      <dgm:prSet presAssocID="{7BB46A4E-5ABD-6D44-BEC3-5176972E4367}" presName="accentRepeatNode" presStyleLbl="solidFgAcc1" presStyleIdx="3" presStyleCnt="4"/>
      <dgm:spPr/>
    </dgm:pt>
  </dgm:ptLst>
  <dgm:cxnLst>
    <dgm:cxn modelId="{2393D960-C063-284F-A4E2-149D51DBA566}" srcId="{69FF6559-CA91-AC43-8CFB-9C46994563E1}" destId="{7BB46A4E-5ABD-6D44-BEC3-5176972E4367}" srcOrd="3" destOrd="0" parTransId="{7B08B379-0243-2340-89CA-FE288FF6E0D3}" sibTransId="{DC09A46C-5613-4C47-835A-457754E45D79}"/>
    <dgm:cxn modelId="{02AAB962-B431-4648-845F-C46B91CB1091}" srcId="{69FF6559-CA91-AC43-8CFB-9C46994563E1}" destId="{E37AA411-EF74-9548-B898-29053F671CF5}" srcOrd="2" destOrd="0" parTransId="{07BD377D-8A3D-874E-BC7F-D6C556A59236}" sibTransId="{D0B564FD-B4F0-9E4B-A641-1F5890F2B75C}"/>
    <dgm:cxn modelId="{BA769E77-4407-C640-B605-EA2FB3611BD2}" type="presOf" srcId="{69FF6559-CA91-AC43-8CFB-9C46994563E1}" destId="{41A6002D-6DB9-224A-8525-F618BED1B413}" srcOrd="0" destOrd="0" presId="urn:microsoft.com/office/officeart/2008/layout/VerticalCurvedList"/>
    <dgm:cxn modelId="{55D0C481-262A-9245-BAE0-2228B6A7E594}" type="presOf" srcId="{E37AA411-EF74-9548-B898-29053F671CF5}" destId="{70681345-631B-A748-BD4F-96CDB74AE04F}" srcOrd="0" destOrd="0" presId="urn:microsoft.com/office/officeart/2008/layout/VerticalCurvedList"/>
    <dgm:cxn modelId="{80D992A6-D420-B14C-8CF4-E593CF269D10}" type="presOf" srcId="{C2EFD6DD-A516-074C-9CC3-C355923574EB}" destId="{6F647C18-2432-B84A-BD3A-A496012DCED5}" srcOrd="0" destOrd="0" presId="urn:microsoft.com/office/officeart/2008/layout/VerticalCurvedList"/>
    <dgm:cxn modelId="{099AB1AD-E052-E546-9B14-50834442E4DF}" type="presOf" srcId="{0D930D40-E191-E54F-83A6-83CEC41E4BE6}" destId="{2FAAE927-D83D-9B4F-BEE8-19F745187CC9}" srcOrd="0" destOrd="0" presId="urn:microsoft.com/office/officeart/2008/layout/VerticalCurvedList"/>
    <dgm:cxn modelId="{907956B4-D311-2F46-B3DF-FD29AE571077}" type="presOf" srcId="{7BB46A4E-5ABD-6D44-BEC3-5176972E4367}" destId="{8E2A778B-E055-4848-8DAE-89E4C5FEC9C1}" srcOrd="0" destOrd="0" presId="urn:microsoft.com/office/officeart/2008/layout/VerticalCurvedList"/>
    <dgm:cxn modelId="{C6ED51DB-CD2A-6A42-AAD1-D25DEBD3CD3C}" srcId="{69FF6559-CA91-AC43-8CFB-9C46994563E1}" destId="{C2EFD6DD-A516-074C-9CC3-C355923574EB}" srcOrd="0" destOrd="0" parTransId="{8BCDE48E-6793-2D45-8AB9-B1B53737774B}" sibTransId="{0D930D40-E191-E54F-83A6-83CEC41E4BE6}"/>
    <dgm:cxn modelId="{E14C70FA-9FED-E441-A0C7-FE7B7C3AA11E}" type="presOf" srcId="{7853F19B-AB66-6448-B4C7-E7F6E0C5EDD0}" destId="{2FB48036-BDCE-084B-BF9A-6ABCC9B9D8DB}" srcOrd="0" destOrd="0" presId="urn:microsoft.com/office/officeart/2008/layout/VerticalCurvedList"/>
    <dgm:cxn modelId="{DD4DB0FC-17FE-A342-BBF8-9A99B930956F}" srcId="{69FF6559-CA91-AC43-8CFB-9C46994563E1}" destId="{7853F19B-AB66-6448-B4C7-E7F6E0C5EDD0}" srcOrd="1" destOrd="0" parTransId="{4DAFA0C0-64FB-9B4C-95E7-1CD3378B1BEE}" sibTransId="{88D81C3A-84CE-BB4C-86EF-935A37059130}"/>
    <dgm:cxn modelId="{16B23991-B4F2-834A-82F9-45B9A0719C0A}" type="presParOf" srcId="{41A6002D-6DB9-224A-8525-F618BED1B413}" destId="{45C6B3D0-5933-304F-ABEF-CAAAA0667F8A}" srcOrd="0" destOrd="0" presId="urn:microsoft.com/office/officeart/2008/layout/VerticalCurvedList"/>
    <dgm:cxn modelId="{24AAC9CA-E7EF-2343-A176-8315DF2C6CCA}" type="presParOf" srcId="{45C6B3D0-5933-304F-ABEF-CAAAA0667F8A}" destId="{F7F4AFBD-2070-764D-949A-51A1486D7BB4}" srcOrd="0" destOrd="0" presId="urn:microsoft.com/office/officeart/2008/layout/VerticalCurvedList"/>
    <dgm:cxn modelId="{15215466-98E1-834B-8403-96DEF36AA495}" type="presParOf" srcId="{F7F4AFBD-2070-764D-949A-51A1486D7BB4}" destId="{A98ECEB8-614D-1348-90C3-524E89A67A0D}" srcOrd="0" destOrd="0" presId="urn:microsoft.com/office/officeart/2008/layout/VerticalCurvedList"/>
    <dgm:cxn modelId="{5E4942D5-7323-2A47-8E59-EE471A9D76B9}" type="presParOf" srcId="{F7F4AFBD-2070-764D-949A-51A1486D7BB4}" destId="{2FAAE927-D83D-9B4F-BEE8-19F745187CC9}" srcOrd="1" destOrd="0" presId="urn:microsoft.com/office/officeart/2008/layout/VerticalCurvedList"/>
    <dgm:cxn modelId="{7C662D48-7627-7D4C-8C2D-236EAB7F98D1}" type="presParOf" srcId="{F7F4AFBD-2070-764D-949A-51A1486D7BB4}" destId="{9AD39448-3545-4B4E-9CD6-D3782C8A7321}" srcOrd="2" destOrd="0" presId="urn:microsoft.com/office/officeart/2008/layout/VerticalCurvedList"/>
    <dgm:cxn modelId="{54BAA633-913F-E341-A36E-36368B0B0F37}" type="presParOf" srcId="{F7F4AFBD-2070-764D-949A-51A1486D7BB4}" destId="{FA2B3F05-78F1-BA48-9351-0EFA753923A0}" srcOrd="3" destOrd="0" presId="urn:microsoft.com/office/officeart/2008/layout/VerticalCurvedList"/>
    <dgm:cxn modelId="{7B149968-57AD-7D41-8164-3F6D44CB0620}" type="presParOf" srcId="{45C6B3D0-5933-304F-ABEF-CAAAA0667F8A}" destId="{6F647C18-2432-B84A-BD3A-A496012DCED5}" srcOrd="1" destOrd="0" presId="urn:microsoft.com/office/officeart/2008/layout/VerticalCurvedList"/>
    <dgm:cxn modelId="{59380076-8427-CD4C-9A37-CC0FDDE9E181}" type="presParOf" srcId="{45C6B3D0-5933-304F-ABEF-CAAAA0667F8A}" destId="{2A70F253-4805-BA4E-B075-8C54E000303F}" srcOrd="2" destOrd="0" presId="urn:microsoft.com/office/officeart/2008/layout/VerticalCurvedList"/>
    <dgm:cxn modelId="{AFFA7B9D-4A71-0A49-977F-1BBCF603D61A}" type="presParOf" srcId="{2A70F253-4805-BA4E-B075-8C54E000303F}" destId="{5A52FE01-8599-6C46-AA7F-929748C63824}" srcOrd="0" destOrd="0" presId="urn:microsoft.com/office/officeart/2008/layout/VerticalCurvedList"/>
    <dgm:cxn modelId="{A4D60107-E158-BC41-8B4C-DCEADD015BCF}" type="presParOf" srcId="{45C6B3D0-5933-304F-ABEF-CAAAA0667F8A}" destId="{2FB48036-BDCE-084B-BF9A-6ABCC9B9D8DB}" srcOrd="3" destOrd="0" presId="urn:microsoft.com/office/officeart/2008/layout/VerticalCurvedList"/>
    <dgm:cxn modelId="{51DB3D4B-2456-BD47-A0A7-1F6C06AC4462}" type="presParOf" srcId="{45C6B3D0-5933-304F-ABEF-CAAAA0667F8A}" destId="{455AD300-D7F5-A14C-92AB-AA80AE91F299}" srcOrd="4" destOrd="0" presId="urn:microsoft.com/office/officeart/2008/layout/VerticalCurvedList"/>
    <dgm:cxn modelId="{84ADF252-7642-1748-81E7-A6924B8461A3}" type="presParOf" srcId="{455AD300-D7F5-A14C-92AB-AA80AE91F299}" destId="{F848A431-CD8C-0544-8A4F-3E08A573241C}" srcOrd="0" destOrd="0" presId="urn:microsoft.com/office/officeart/2008/layout/VerticalCurvedList"/>
    <dgm:cxn modelId="{8E662DB7-139A-8741-BDBA-5E409C13CB2B}" type="presParOf" srcId="{45C6B3D0-5933-304F-ABEF-CAAAA0667F8A}" destId="{70681345-631B-A748-BD4F-96CDB74AE04F}" srcOrd="5" destOrd="0" presId="urn:microsoft.com/office/officeart/2008/layout/VerticalCurvedList"/>
    <dgm:cxn modelId="{0E5A50E7-5B87-D043-85BC-A1F44D833173}" type="presParOf" srcId="{45C6B3D0-5933-304F-ABEF-CAAAA0667F8A}" destId="{A9E1E376-15B4-844F-BDFC-7AF06317095E}" srcOrd="6" destOrd="0" presId="urn:microsoft.com/office/officeart/2008/layout/VerticalCurvedList"/>
    <dgm:cxn modelId="{500FAD7C-9E81-B743-84F3-8238E17F2541}" type="presParOf" srcId="{A9E1E376-15B4-844F-BDFC-7AF06317095E}" destId="{C1650EBE-CD15-6B45-A4B9-575427029F36}" srcOrd="0" destOrd="0" presId="urn:microsoft.com/office/officeart/2008/layout/VerticalCurvedList"/>
    <dgm:cxn modelId="{D3BF4B33-7686-F048-BF43-B7DAE571D39B}" type="presParOf" srcId="{45C6B3D0-5933-304F-ABEF-CAAAA0667F8A}" destId="{8E2A778B-E055-4848-8DAE-89E4C5FEC9C1}" srcOrd="7" destOrd="0" presId="urn:microsoft.com/office/officeart/2008/layout/VerticalCurvedList"/>
    <dgm:cxn modelId="{566120A4-7764-C847-8592-BB077B456620}" type="presParOf" srcId="{45C6B3D0-5933-304F-ABEF-CAAAA0667F8A}" destId="{AC2E2733-D3D1-5342-9FBC-9EF7D7A8D3C1}" srcOrd="8" destOrd="0" presId="urn:microsoft.com/office/officeart/2008/layout/VerticalCurvedList"/>
    <dgm:cxn modelId="{A0D66580-8E8D-4B4C-BE79-6EF1B8FB8A57}" type="presParOf" srcId="{AC2E2733-D3D1-5342-9FBC-9EF7D7A8D3C1}" destId="{189A9215-E88C-9948-8DB3-8A2E5362012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5CEAC-63FC-439C-AD93-FB1FA4C3747E}">
      <dsp:nvSpPr>
        <dsp:cNvPr id="0" name=""/>
        <dsp:cNvSpPr/>
      </dsp:nvSpPr>
      <dsp:spPr>
        <a:xfrm>
          <a:off x="1405823" y="520422"/>
          <a:ext cx="8209176" cy="1036900"/>
        </a:xfrm>
        <a:prstGeom prst="rightArrow">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AE927-D83D-9B4F-BEE8-19F745187CC9}">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F647C18-2432-B84A-BD3A-A496012DCED5}">
      <dsp:nvSpPr>
        <dsp:cNvPr id="0" name=""/>
        <dsp:cNvSpPr/>
      </dsp:nvSpPr>
      <dsp:spPr>
        <a:xfrm>
          <a:off x="610504" y="416587"/>
          <a:ext cx="8988003"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solidFill>
                <a:schemeClr val="tx1"/>
              </a:solidFill>
              <a:latin typeface="+mn-lt"/>
            </a:rPr>
            <a:t>Develop and monitor internal GHG reduction targets</a:t>
          </a:r>
          <a:endParaRPr lang="en-US" sz="2000" kern="1200" dirty="0">
            <a:solidFill>
              <a:schemeClr val="tx1"/>
            </a:solidFill>
          </a:endParaRPr>
        </a:p>
      </dsp:txBody>
      <dsp:txXfrm>
        <a:off x="610504" y="416587"/>
        <a:ext cx="8988003" cy="833607"/>
      </dsp:txXfrm>
    </dsp:sp>
    <dsp:sp modelId="{5A52FE01-8599-6C46-AA7F-929748C63824}">
      <dsp:nvSpPr>
        <dsp:cNvPr id="0" name=""/>
        <dsp:cNvSpPr/>
      </dsp:nvSpPr>
      <dsp:spPr>
        <a:xfrm>
          <a:off x="89500" y="312386"/>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B48036-BDCE-084B-BF9A-6ABCC9B9D8DB}">
      <dsp:nvSpPr>
        <dsp:cNvPr id="0" name=""/>
        <dsp:cNvSpPr/>
      </dsp:nvSpPr>
      <dsp:spPr>
        <a:xfrm>
          <a:off x="1088431" y="1667215"/>
          <a:ext cx="8510076"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solidFill>
                <a:schemeClr val="tx1"/>
              </a:solidFill>
              <a:latin typeface="+mn-lt"/>
            </a:rPr>
            <a:t>Integrate energy efficiency into operational planning</a:t>
          </a:r>
          <a:endParaRPr lang="en-US" sz="2000" kern="1200" dirty="0">
            <a:solidFill>
              <a:schemeClr val="tx1"/>
            </a:solidFill>
          </a:endParaRPr>
        </a:p>
      </dsp:txBody>
      <dsp:txXfrm>
        <a:off x="1088431" y="1667215"/>
        <a:ext cx="8510076" cy="833607"/>
      </dsp:txXfrm>
    </dsp:sp>
    <dsp:sp modelId="{F848A431-CD8C-0544-8A4F-3E08A573241C}">
      <dsp:nvSpPr>
        <dsp:cNvPr id="0" name=""/>
        <dsp:cNvSpPr/>
      </dsp:nvSpPr>
      <dsp:spPr>
        <a:xfrm>
          <a:off x="567426" y="1563014"/>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681345-631B-A748-BD4F-96CDB74AE04F}">
      <dsp:nvSpPr>
        <dsp:cNvPr id="0" name=""/>
        <dsp:cNvSpPr/>
      </dsp:nvSpPr>
      <dsp:spPr>
        <a:xfrm>
          <a:off x="1088431" y="2917843"/>
          <a:ext cx="8510076"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solidFill>
                <a:schemeClr val="tx1"/>
              </a:solidFill>
              <a:latin typeface="+mn-lt"/>
            </a:rPr>
            <a:t>Ensure transparency in emissions reporting and verification</a:t>
          </a:r>
          <a:endParaRPr lang="en-US" sz="2000" kern="1200" dirty="0">
            <a:solidFill>
              <a:schemeClr val="tx1"/>
            </a:solidFill>
          </a:endParaRPr>
        </a:p>
      </dsp:txBody>
      <dsp:txXfrm>
        <a:off x="1088431" y="2917843"/>
        <a:ext cx="8510076" cy="833607"/>
      </dsp:txXfrm>
    </dsp:sp>
    <dsp:sp modelId="{C1650EBE-CD15-6B45-A4B9-575427029F36}">
      <dsp:nvSpPr>
        <dsp:cNvPr id="0" name=""/>
        <dsp:cNvSpPr/>
      </dsp:nvSpPr>
      <dsp:spPr>
        <a:xfrm>
          <a:off x="567426" y="2813642"/>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2A778B-E055-4848-8DAE-89E4C5FEC9C1}">
      <dsp:nvSpPr>
        <dsp:cNvPr id="0" name=""/>
        <dsp:cNvSpPr/>
      </dsp:nvSpPr>
      <dsp:spPr>
        <a:xfrm>
          <a:off x="610504" y="4168472"/>
          <a:ext cx="8988003" cy="8336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1676" tIns="50800" rIns="50800" bIns="50800" numCol="1" spcCol="1270" anchor="ctr" anchorCtr="0">
          <a:noAutofit/>
        </a:bodyPr>
        <a:lstStyle/>
        <a:p>
          <a:pPr marL="0" lvl="0" indent="0" algn="l" defTabSz="889000">
            <a:lnSpc>
              <a:spcPct val="90000"/>
            </a:lnSpc>
            <a:spcBef>
              <a:spcPct val="0"/>
            </a:spcBef>
            <a:spcAft>
              <a:spcPct val="35000"/>
            </a:spcAft>
            <a:buFont typeface="Arial" panose="020B0604020202020204" pitchFamily="34" charset="0"/>
            <a:buNone/>
          </a:pPr>
          <a:r>
            <a:rPr lang="en-US" sz="2000" kern="1200" dirty="0">
              <a:solidFill>
                <a:schemeClr val="tx1"/>
              </a:solidFill>
              <a:latin typeface="+mn-lt"/>
            </a:rPr>
            <a:t>Engage with government and industry stakeholders</a:t>
          </a:r>
          <a:endParaRPr lang="en-US" sz="2000" kern="1200" dirty="0">
            <a:solidFill>
              <a:schemeClr val="tx1"/>
            </a:solidFill>
          </a:endParaRPr>
        </a:p>
      </dsp:txBody>
      <dsp:txXfrm>
        <a:off x="610504" y="4168472"/>
        <a:ext cx="8988003" cy="833607"/>
      </dsp:txXfrm>
    </dsp:sp>
    <dsp:sp modelId="{189A9215-E88C-9948-8DB3-8A2E53620125}">
      <dsp:nvSpPr>
        <dsp:cNvPr id="0" name=""/>
        <dsp:cNvSpPr/>
      </dsp:nvSpPr>
      <dsp:spPr>
        <a:xfrm>
          <a:off x="89500" y="4064271"/>
          <a:ext cx="1042009" cy="1042009"/>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30713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b="1" i="0" dirty="0">
                <a:solidFill>
                  <a:srgbClr val="202122"/>
                </a:solidFill>
                <a:effectLst/>
                <a:highlight>
                  <a:srgbClr val="FFFFFF"/>
                </a:highlight>
                <a:latin typeface="Arial" panose="020B0604020202020204" pitchFamily="34" charset="0"/>
              </a:rPr>
              <a:t>Liên </a:t>
            </a:r>
            <a:r>
              <a:rPr lang="en-US" sz="1200" b="1" i="0" dirty="0" err="1">
                <a:solidFill>
                  <a:srgbClr val="202122"/>
                </a:solidFill>
                <a:effectLst/>
                <a:highlight>
                  <a:srgbClr val="FFFFFF"/>
                </a:highlight>
                <a:latin typeface="Arial" panose="020B0604020202020204" pitchFamily="34" charset="0"/>
              </a:rPr>
              <a:t>Hợp</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Quốc</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về</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Biến</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đổi</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Khí</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hậu</a:t>
            </a:r>
            <a:r>
              <a:rPr lang="en-US" sz="1200" b="0" i="0" dirty="0">
                <a:solidFill>
                  <a:srgbClr val="202122"/>
                </a:solidFill>
                <a:effectLst/>
                <a:highlight>
                  <a:srgbClr val="FFFFFF"/>
                </a:highlight>
                <a:latin typeface="Arial" panose="020B0604020202020204" pitchFamily="34" charset="0"/>
              </a:rPr>
              <a:t> (</a:t>
            </a:r>
            <a:r>
              <a:rPr lang="en-US" sz="1200" b="0" i="1" dirty="0">
                <a:solidFill>
                  <a:srgbClr val="202122"/>
                </a:solidFill>
                <a:effectLst/>
                <a:highlight>
                  <a:srgbClr val="FFFFFF"/>
                </a:highlight>
                <a:latin typeface="Arial" panose="020B0604020202020204" pitchFamily="34" charset="0"/>
              </a:rPr>
              <a:t>United Nations Framework Convention on Climate Change</a:t>
            </a:r>
            <a:r>
              <a:rPr lang="en-US" sz="1200" b="0" i="0" dirty="0">
                <a:solidFill>
                  <a:srgbClr val="202122"/>
                </a:solidFill>
                <a:effectLst/>
                <a:highlight>
                  <a:srgbClr val="FFFFFF"/>
                </a:highlight>
                <a:latin typeface="Arial" panose="020B0604020202020204" pitchFamily="34" charset="0"/>
              </a:rPr>
              <a:t>, </a:t>
            </a:r>
            <a:r>
              <a:rPr lang="en-US" sz="1200" b="1" i="0" dirty="0">
                <a:solidFill>
                  <a:srgbClr val="202122"/>
                </a:solidFill>
                <a:effectLst/>
                <a:highlight>
                  <a:srgbClr val="FFFFFF"/>
                </a:highlight>
                <a:latin typeface="Arial" panose="020B0604020202020204" pitchFamily="34" charset="0"/>
              </a:rPr>
              <a:t>UNFCCC</a:t>
            </a:r>
            <a:r>
              <a:rPr lang="en-US" sz="1200" b="0" i="0" dirty="0">
                <a:solidFill>
                  <a:srgbClr val="202122"/>
                </a:solidFill>
                <a:effectLst/>
                <a:highlight>
                  <a:srgbClr val="FFFFFF"/>
                </a:highlight>
                <a:latin typeface="Arial" panose="020B0604020202020204" pitchFamily="34" charset="0"/>
              </a:rPr>
              <a:t> </a:t>
            </a:r>
            <a:r>
              <a:rPr lang="en-US" sz="1200" b="0" i="0" dirty="0" err="1">
                <a:solidFill>
                  <a:srgbClr val="202122"/>
                </a:solidFill>
                <a:effectLst/>
                <a:highlight>
                  <a:srgbClr val="FFFFFF"/>
                </a:highlight>
                <a:latin typeface="Arial" panose="020B0604020202020204" pitchFamily="34" charset="0"/>
              </a:rPr>
              <a:t>hoặc</a:t>
            </a:r>
            <a:r>
              <a:rPr lang="en-US" sz="1200" b="0"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FCCC</a:t>
            </a:r>
            <a:r>
              <a:rPr lang="en-US" sz="1200" b="0" i="0" dirty="0">
                <a:solidFill>
                  <a:srgbClr val="202122"/>
                </a:solidFill>
                <a:effectLst/>
                <a:highlight>
                  <a:srgbClr val="FFFFFF"/>
                </a:highlight>
                <a:latin typeface="Arial" panose="020B0604020202020204" pitchFamily="34" charset="0"/>
              </a:rPr>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6</a:t>
            </a:fld>
            <a:endParaRPr lang="fr-FR" altLang="en-US"/>
          </a:p>
        </p:txBody>
      </p:sp>
    </p:spTree>
    <p:extLst>
      <p:ext uri="{BB962C8B-B14F-4D97-AF65-F5344CB8AC3E}">
        <p14:creationId xmlns:p14="http://schemas.microsoft.com/office/powerpoint/2010/main" val="3185078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7</a:t>
            </a:fld>
            <a:endParaRPr lang="fr-FR" altLang="en-US"/>
          </a:p>
        </p:txBody>
      </p:sp>
    </p:spTree>
    <p:extLst>
      <p:ext uri="{BB962C8B-B14F-4D97-AF65-F5344CB8AC3E}">
        <p14:creationId xmlns:p14="http://schemas.microsoft.com/office/powerpoint/2010/main" val="2475518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8</a:t>
            </a:fld>
            <a:endParaRPr lang="fr-FR" altLang="en-US"/>
          </a:p>
        </p:txBody>
      </p:sp>
    </p:spTree>
    <p:extLst>
      <p:ext uri="{BB962C8B-B14F-4D97-AF65-F5344CB8AC3E}">
        <p14:creationId xmlns:p14="http://schemas.microsoft.com/office/powerpoint/2010/main" val="393486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GWP: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Tiềm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nóng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(The Global Warming Potential)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cưỡng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kg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KNK</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1kg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CO2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100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solidFill>
                  <a:srgbClr val="202122"/>
                </a:solidFill>
                <a:effectLst/>
                <a:highlight>
                  <a:srgbClr val="FFFFFF"/>
                </a:highlight>
                <a:latin typeface="Arial" panose="020B0604020202020204" pitchFamily="34" charset="0"/>
              </a:rPr>
              <a:t>Liên </a:t>
            </a:r>
            <a:r>
              <a:rPr lang="en-US" sz="2800" b="1" i="0" dirty="0" err="1">
                <a:solidFill>
                  <a:srgbClr val="202122"/>
                </a:solidFill>
                <a:effectLst/>
                <a:highlight>
                  <a:srgbClr val="FFFFFF"/>
                </a:highlight>
                <a:latin typeface="Arial" panose="020B0604020202020204" pitchFamily="34" charset="0"/>
              </a:rPr>
              <a:t>Hợp</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Quốc</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về</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Biến</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đổi</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Khí</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hậu</a:t>
            </a:r>
            <a:r>
              <a:rPr lang="en-US" sz="2800" b="0" i="0" dirty="0">
                <a:solidFill>
                  <a:srgbClr val="202122"/>
                </a:solidFill>
                <a:effectLst/>
                <a:highlight>
                  <a:srgbClr val="FFFFFF"/>
                </a:highlight>
                <a:latin typeface="Arial" panose="020B0604020202020204" pitchFamily="34" charset="0"/>
              </a:rPr>
              <a:t> (</a:t>
            </a:r>
            <a:r>
              <a:rPr lang="en-US" sz="2800" b="0" i="1" dirty="0">
                <a:solidFill>
                  <a:srgbClr val="202122"/>
                </a:solidFill>
                <a:effectLst/>
                <a:highlight>
                  <a:srgbClr val="FFFFFF"/>
                </a:highlight>
                <a:latin typeface="Arial" panose="020B0604020202020204" pitchFamily="34" charset="0"/>
              </a:rPr>
              <a:t>United Nations Framework Convention on Climate Change</a:t>
            </a:r>
            <a:r>
              <a:rPr lang="en-US" sz="2800" b="0" i="0" dirty="0">
                <a:solidFill>
                  <a:srgbClr val="202122"/>
                </a:solidFill>
                <a:effectLst/>
                <a:highlight>
                  <a:srgbClr val="FFFFFF"/>
                </a:highlight>
                <a:latin typeface="Arial" panose="020B0604020202020204" pitchFamily="34" charset="0"/>
              </a:rPr>
              <a:t>, </a:t>
            </a:r>
            <a:r>
              <a:rPr lang="en-US" sz="2800" b="1" i="0" dirty="0">
                <a:solidFill>
                  <a:srgbClr val="202122"/>
                </a:solidFill>
                <a:effectLst/>
                <a:highlight>
                  <a:srgbClr val="FFFFFF"/>
                </a:highlight>
                <a:latin typeface="Arial" panose="020B0604020202020204" pitchFamily="34" charset="0"/>
              </a:rPr>
              <a:t>UNFCCC</a:t>
            </a:r>
            <a:r>
              <a:rPr lang="en-US" sz="2800" b="0" i="0" dirty="0">
                <a:solidFill>
                  <a:srgbClr val="202122"/>
                </a:solidFill>
                <a:effectLst/>
                <a:highlight>
                  <a:srgbClr val="FFFFFF"/>
                </a:highlight>
                <a:latin typeface="Arial" panose="020B0604020202020204" pitchFamily="34" charset="0"/>
              </a:rPr>
              <a:t> </a:t>
            </a:r>
            <a:r>
              <a:rPr lang="en-US" sz="2800" b="0" i="0" dirty="0" err="1">
                <a:solidFill>
                  <a:srgbClr val="202122"/>
                </a:solidFill>
                <a:effectLst/>
                <a:highlight>
                  <a:srgbClr val="FFFFFF"/>
                </a:highlight>
                <a:latin typeface="Arial" panose="020B0604020202020204" pitchFamily="34" charset="0"/>
              </a:rPr>
              <a:t>hoặc</a:t>
            </a:r>
            <a:r>
              <a:rPr lang="en-US" sz="2800" b="0"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FCCC</a:t>
            </a:r>
            <a:r>
              <a:rPr lang="en-US" sz="2800" b="0" i="0" dirty="0">
                <a:solidFill>
                  <a:srgbClr val="202122"/>
                </a:solidFill>
                <a:effectLst/>
                <a:highlight>
                  <a:srgbClr val="FFFFFF"/>
                </a:highlight>
                <a:latin typeface="Arial" panose="020B0604020202020204" pitchFamily="34"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dirty="0">
                <a:effectLst/>
                <a:highlight>
                  <a:srgbClr val="F3F3F3"/>
                </a:highlight>
                <a:latin typeface="Arial" panose="020B0604020202020204" pitchFamily="34" charset="0"/>
              </a:rPr>
              <a:t>Uy ban Liên </a:t>
            </a:r>
            <a:r>
              <a:rPr lang="en-US" sz="2800" dirty="0" err="1">
                <a:effectLst/>
                <a:highlight>
                  <a:srgbClr val="F3F3F3"/>
                </a:highlight>
                <a:latin typeface="Arial" panose="020B0604020202020204" pitchFamily="34" charset="0"/>
              </a:rPr>
              <a:t>chính</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phủ</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về</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Biến</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đổi</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Khí</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hậu</a:t>
            </a:r>
            <a:r>
              <a:rPr lang="en-US" sz="2800" dirty="0">
                <a:effectLst/>
                <a:highlight>
                  <a:srgbClr val="F3F3F3"/>
                </a:highlight>
                <a:latin typeface="Arial" panose="020B0604020202020204" pitchFamily="34" charset="0"/>
              </a:rPr>
              <a:t> (IPCC)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11</a:t>
            </a:fld>
            <a:endParaRPr lang="fr-FR" altLang="en-US"/>
          </a:p>
        </p:txBody>
      </p:sp>
    </p:spTree>
    <p:extLst>
      <p:ext uri="{BB962C8B-B14F-4D97-AF65-F5344CB8AC3E}">
        <p14:creationId xmlns:p14="http://schemas.microsoft.com/office/powerpoint/2010/main" val="3531143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GWP: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Tiềm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nóng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toàn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cầu</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(The Global Warming Potential)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tỷ</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giữa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xạ</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cưỡng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bức</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kg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KNK</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phát</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so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1kg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CO2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khoảng</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gian</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ví</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dụ</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 100 </a:t>
            </a:r>
            <a:r>
              <a:rPr lang="en-US" sz="1800" kern="100" dirty="0" err="1">
                <a:effectLst/>
                <a:latin typeface="Times New Roman" panose="02020603050405020304" pitchFamily="18" charset="0"/>
                <a:ea typeface="Calibri" panose="020F0502020204030204" pitchFamily="34" charset="0"/>
                <a:cs typeface="Times New Roman" panose="02020603050405020304" pitchFamily="18" charset="0"/>
              </a:rPr>
              <a:t>năm</a:t>
            </a: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b="1" i="0" dirty="0">
                <a:solidFill>
                  <a:srgbClr val="202122"/>
                </a:solidFill>
                <a:effectLst/>
                <a:highlight>
                  <a:srgbClr val="FFFFFF"/>
                </a:highlight>
                <a:latin typeface="Arial" panose="020B0604020202020204" pitchFamily="34" charset="0"/>
              </a:rPr>
              <a:t>Liên </a:t>
            </a:r>
            <a:r>
              <a:rPr lang="en-US" sz="2800" b="1" i="0" dirty="0" err="1">
                <a:solidFill>
                  <a:srgbClr val="202122"/>
                </a:solidFill>
                <a:effectLst/>
                <a:highlight>
                  <a:srgbClr val="FFFFFF"/>
                </a:highlight>
                <a:latin typeface="Arial" panose="020B0604020202020204" pitchFamily="34" charset="0"/>
              </a:rPr>
              <a:t>Hợp</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Quốc</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về</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Biến</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đổi</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Khí</a:t>
            </a:r>
            <a:r>
              <a:rPr lang="en-US" sz="2800" b="1"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hậu</a:t>
            </a:r>
            <a:r>
              <a:rPr lang="en-US" sz="2800" b="0" i="0" dirty="0">
                <a:solidFill>
                  <a:srgbClr val="202122"/>
                </a:solidFill>
                <a:effectLst/>
                <a:highlight>
                  <a:srgbClr val="FFFFFF"/>
                </a:highlight>
                <a:latin typeface="Arial" panose="020B0604020202020204" pitchFamily="34" charset="0"/>
              </a:rPr>
              <a:t> (</a:t>
            </a:r>
            <a:r>
              <a:rPr lang="en-US" sz="2800" b="0" i="1" dirty="0">
                <a:solidFill>
                  <a:srgbClr val="202122"/>
                </a:solidFill>
                <a:effectLst/>
                <a:highlight>
                  <a:srgbClr val="FFFFFF"/>
                </a:highlight>
                <a:latin typeface="Arial" panose="020B0604020202020204" pitchFamily="34" charset="0"/>
              </a:rPr>
              <a:t>United Nations Framework Convention on Climate Change</a:t>
            </a:r>
            <a:r>
              <a:rPr lang="en-US" sz="2800" b="0" i="0" dirty="0">
                <a:solidFill>
                  <a:srgbClr val="202122"/>
                </a:solidFill>
                <a:effectLst/>
                <a:highlight>
                  <a:srgbClr val="FFFFFF"/>
                </a:highlight>
                <a:latin typeface="Arial" panose="020B0604020202020204" pitchFamily="34" charset="0"/>
              </a:rPr>
              <a:t>, </a:t>
            </a:r>
            <a:r>
              <a:rPr lang="en-US" sz="2800" b="1" i="0" dirty="0">
                <a:solidFill>
                  <a:srgbClr val="202122"/>
                </a:solidFill>
                <a:effectLst/>
                <a:highlight>
                  <a:srgbClr val="FFFFFF"/>
                </a:highlight>
                <a:latin typeface="Arial" panose="020B0604020202020204" pitchFamily="34" charset="0"/>
              </a:rPr>
              <a:t>UNFCCC</a:t>
            </a:r>
            <a:r>
              <a:rPr lang="en-US" sz="2800" b="0" i="0" dirty="0">
                <a:solidFill>
                  <a:srgbClr val="202122"/>
                </a:solidFill>
                <a:effectLst/>
                <a:highlight>
                  <a:srgbClr val="FFFFFF"/>
                </a:highlight>
                <a:latin typeface="Arial" panose="020B0604020202020204" pitchFamily="34" charset="0"/>
              </a:rPr>
              <a:t> </a:t>
            </a:r>
            <a:r>
              <a:rPr lang="en-US" sz="2800" b="0" i="0" dirty="0" err="1">
                <a:solidFill>
                  <a:srgbClr val="202122"/>
                </a:solidFill>
                <a:effectLst/>
                <a:highlight>
                  <a:srgbClr val="FFFFFF"/>
                </a:highlight>
                <a:latin typeface="Arial" panose="020B0604020202020204" pitchFamily="34" charset="0"/>
              </a:rPr>
              <a:t>hoặc</a:t>
            </a:r>
            <a:r>
              <a:rPr lang="en-US" sz="2800" b="0" i="0" dirty="0">
                <a:solidFill>
                  <a:srgbClr val="202122"/>
                </a:solidFill>
                <a:effectLst/>
                <a:highlight>
                  <a:srgbClr val="FFFFFF"/>
                </a:highlight>
                <a:latin typeface="Arial" panose="020B0604020202020204" pitchFamily="34" charset="0"/>
              </a:rPr>
              <a:t> </a:t>
            </a:r>
            <a:r>
              <a:rPr lang="en-US" sz="2800" b="1" i="0" dirty="0" err="1">
                <a:solidFill>
                  <a:srgbClr val="202122"/>
                </a:solidFill>
                <a:effectLst/>
                <a:highlight>
                  <a:srgbClr val="FFFFFF"/>
                </a:highlight>
                <a:latin typeface="Arial" panose="020B0604020202020204" pitchFamily="34" charset="0"/>
              </a:rPr>
              <a:t>FCCC</a:t>
            </a:r>
            <a:r>
              <a:rPr lang="en-US" sz="2800" b="0" i="0" dirty="0">
                <a:solidFill>
                  <a:srgbClr val="202122"/>
                </a:solidFill>
                <a:effectLst/>
                <a:highlight>
                  <a:srgbClr val="FFFFFF"/>
                </a:highlight>
                <a:latin typeface="Arial" panose="020B0604020202020204" pitchFamily="34" charset="0"/>
              </a:rPr>
              <a:t>)</a:t>
            </a:r>
          </a:p>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2800" dirty="0">
                <a:effectLst/>
                <a:highlight>
                  <a:srgbClr val="F3F3F3"/>
                </a:highlight>
                <a:latin typeface="Arial" panose="020B0604020202020204" pitchFamily="34" charset="0"/>
              </a:rPr>
              <a:t>Uy ban Liên </a:t>
            </a:r>
            <a:r>
              <a:rPr lang="en-US" sz="2800" dirty="0" err="1">
                <a:effectLst/>
                <a:highlight>
                  <a:srgbClr val="F3F3F3"/>
                </a:highlight>
                <a:latin typeface="Arial" panose="020B0604020202020204" pitchFamily="34" charset="0"/>
              </a:rPr>
              <a:t>chính</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phủ</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về</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Biến</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đổi</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Khí</a:t>
            </a:r>
            <a:r>
              <a:rPr lang="en-US" sz="2800" dirty="0">
                <a:effectLst/>
                <a:highlight>
                  <a:srgbClr val="F3F3F3"/>
                </a:highlight>
                <a:latin typeface="Arial" panose="020B0604020202020204" pitchFamily="34" charset="0"/>
              </a:rPr>
              <a:t> </a:t>
            </a:r>
            <a:r>
              <a:rPr lang="en-US" sz="2800" dirty="0" err="1">
                <a:effectLst/>
                <a:highlight>
                  <a:srgbClr val="F3F3F3"/>
                </a:highlight>
                <a:latin typeface="Arial" panose="020B0604020202020204" pitchFamily="34" charset="0"/>
              </a:rPr>
              <a:t>hậu</a:t>
            </a:r>
            <a:r>
              <a:rPr lang="en-US" sz="2800" dirty="0">
                <a:effectLst/>
                <a:highlight>
                  <a:srgbClr val="F3F3F3"/>
                </a:highlight>
                <a:latin typeface="Arial" panose="020B0604020202020204" pitchFamily="34" charset="0"/>
              </a:rPr>
              <a:t> (IPCC)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12</a:t>
            </a:fld>
            <a:endParaRPr lang="fr-FR" altLang="en-US"/>
          </a:p>
        </p:txBody>
      </p:sp>
    </p:spTree>
    <p:extLst>
      <p:ext uri="{BB962C8B-B14F-4D97-AF65-F5344CB8AC3E}">
        <p14:creationId xmlns:p14="http://schemas.microsoft.com/office/powerpoint/2010/main" val="2913930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78472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39019" y="236232"/>
            <a:ext cx="2038178" cy="42044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541253" y="-170072"/>
            <a:ext cx="1233052" cy="1233052"/>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346266451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58ACC00C-D7E5-9DDF-D675-5F3CC6855672}"/>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70670508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51D3B6F9-2E05-EC3C-F632-FB4D010F935B}"/>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446488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9" name="Straight Connector 8">
            <a:extLst>
              <a:ext uri="{FF2B5EF4-FFF2-40B4-BE49-F238E27FC236}">
                <a16:creationId xmlns:a16="http://schemas.microsoft.com/office/drawing/2014/main" id="{B5BBFAF2-389A-5C4B-DA32-19698C9C9CC7}"/>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541148792"/>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33"/>
            <a:ext cx="10972800" cy="495200"/>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6" name="Straight Connector 5">
            <a:extLst>
              <a:ext uri="{FF2B5EF4-FFF2-40B4-BE49-F238E27FC236}">
                <a16:creationId xmlns:a16="http://schemas.microsoft.com/office/drawing/2014/main" id="{20E6F2E4-9FBE-4B90-3914-E690A034E011}"/>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2092387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AD589984-037A-8224-1EE4-E6E2B3A8B35A}"/>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2738471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6404606D-6E11-27B2-7A85-BE877FDD7B3A}"/>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4" name="Picture 3">
            <a:extLst>
              <a:ext uri="{FF2B5EF4-FFF2-40B4-BE49-F238E27FC236}">
                <a16:creationId xmlns:a16="http://schemas.microsoft.com/office/drawing/2014/main" id="{A288F76B-35D1-ED72-3FD3-3B2978CF9CC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23F55F4-17F3-AAAC-BCD0-08B8BA085BC5}"/>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DFA34300-620B-2F65-C8D7-0DDBE329794E}"/>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0A90565B-35A2-D643-CE58-3548DA4512A7}"/>
              </a:ext>
            </a:extLst>
          </p:cNvPr>
          <p:cNvPicPr>
            <a:picLocks noChangeAspect="1"/>
          </p:cNvPicPr>
          <p:nvPr userDrawn="1"/>
        </p:nvPicPr>
        <p:blipFill>
          <a:blip r:embed="rId5"/>
          <a:stretch>
            <a:fillRect/>
          </a:stretch>
        </p:blipFill>
        <p:spPr>
          <a:xfrm>
            <a:off x="11172782" y="-154103"/>
            <a:ext cx="835353" cy="835353"/>
          </a:xfrm>
          <a:prstGeom prst="rect">
            <a:avLst/>
          </a:prstGeom>
        </p:spPr>
      </p:pic>
    </p:spTree>
    <p:extLst>
      <p:ext uri="{BB962C8B-B14F-4D97-AF65-F5344CB8AC3E}">
        <p14:creationId xmlns:p14="http://schemas.microsoft.com/office/powerpoint/2010/main" val="11889415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7ADC0B75-B21B-A3D0-55C3-A537F3F5B950}"/>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pic>
        <p:nvPicPr>
          <p:cNvPr id="6" name="Picture 5">
            <a:extLst>
              <a:ext uri="{FF2B5EF4-FFF2-40B4-BE49-F238E27FC236}">
                <a16:creationId xmlns:a16="http://schemas.microsoft.com/office/drawing/2014/main" id="{4A7A9BC5-7FF7-ABD2-63BD-4E481B77BB70}"/>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65B521F-E070-98B7-E113-3F7097879DB7}"/>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B83F994-9F25-73CA-8054-115C1A45A12D}"/>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5D6904E-2658-AD1C-024A-294ED88890C4}"/>
              </a:ext>
            </a:extLst>
          </p:cNvPr>
          <p:cNvPicPr>
            <a:picLocks noChangeAspect="1"/>
          </p:cNvPicPr>
          <p:nvPr userDrawn="1"/>
        </p:nvPicPr>
        <p:blipFill>
          <a:blip r:embed="rId5"/>
          <a:stretch>
            <a:fillRect/>
          </a:stretch>
        </p:blipFill>
        <p:spPr>
          <a:xfrm>
            <a:off x="11172782" y="-154103"/>
            <a:ext cx="835353" cy="835353"/>
          </a:xfrm>
          <a:prstGeom prst="rect">
            <a:avLst/>
          </a:prstGeom>
        </p:spPr>
      </p:pic>
    </p:spTree>
    <p:extLst>
      <p:ext uri="{BB962C8B-B14F-4D97-AF65-F5344CB8AC3E}">
        <p14:creationId xmlns:p14="http://schemas.microsoft.com/office/powerpoint/2010/main" val="777304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3" name="Straight Connector 2">
            <a:extLst>
              <a:ext uri="{FF2B5EF4-FFF2-40B4-BE49-F238E27FC236}">
                <a16:creationId xmlns:a16="http://schemas.microsoft.com/office/drawing/2014/main" id="{30557B3B-00F9-8A76-0FD6-FA3A9FD52254}"/>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0794663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583B1B11-A4F5-5A52-B712-C5D0A37EEBC9}"/>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96951681"/>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5CC5F1E7-41A3-A766-95A5-C52B881AA26A}"/>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45538956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3568088B-2929-3E10-CAA9-8B62CD9CD69D}"/>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05700462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0CAF2685-635C-0E7B-FA01-3734C4F71087}"/>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54915714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9848128E-962D-30DE-9114-AE99229319CE}"/>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538644477"/>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8E94B46B-BEDE-F27C-420B-78D13B9A2BA0}"/>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0438524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3" name="Straight Connector 2">
            <a:extLst>
              <a:ext uri="{FF2B5EF4-FFF2-40B4-BE49-F238E27FC236}">
                <a16:creationId xmlns:a16="http://schemas.microsoft.com/office/drawing/2014/main" id="{65DAC92F-6460-5B8F-185F-C041D75B84B5}"/>
              </a:ext>
            </a:extLst>
          </p:cNvPr>
          <p:cNvCxnSpPr/>
          <p:nvPr userDrawn="1"/>
        </p:nvCxnSpPr>
        <p:spPr>
          <a:xfrm>
            <a:off x="0" y="750538"/>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90262713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2" name="Text Box 435">
            <a:extLst>
              <a:ext uri="{FF2B5EF4-FFF2-40B4-BE49-F238E27FC236}">
                <a16:creationId xmlns:a16="http://schemas.microsoft.com/office/drawing/2014/main" id="{778E096F-B255-697B-3F07-95201BA052F1}"/>
              </a:ext>
            </a:extLst>
          </p:cNvPr>
          <p:cNvSpPr txBox="1">
            <a:spLocks noChangeArrowheads="1"/>
          </p:cNvSpPr>
          <p:nvPr/>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fld id="{A230CB4C-379D-4135-AA69-22D273F2D0F4}" type="slidenum">
              <a:rPr lang="en-GB" altLang="en-US" sz="1200" smtClean="0">
                <a:solidFill>
                  <a:schemeClr val="hlink"/>
                </a:solidFill>
                <a:latin typeface="Calibri" panose="020F0502020204030204" pitchFamily="34" charset="0"/>
              </a:rPr>
              <a:pPr algn="ctr" eaLnBrk="1" hangingPunct="1">
                <a:spcBef>
                  <a:spcPct val="50000"/>
                </a:spcBef>
                <a:defRPr/>
              </a:pPr>
              <a:t>‹#›</a:t>
            </a:fld>
            <a:endParaRPr lang="en-GB" altLang="en-US" sz="1200" dirty="0">
              <a:solidFill>
                <a:srgbClr val="800000"/>
              </a:solidFill>
              <a:latin typeface="Calibri" panose="020F0502020204030204" pitchFamily="34" charset="0"/>
            </a:endParaRPr>
          </a:p>
        </p:txBody>
      </p:sp>
      <p:cxnSp>
        <p:nvCxnSpPr>
          <p:cNvPr id="4" name="Straight Connector 3">
            <a:extLst>
              <a:ext uri="{FF2B5EF4-FFF2-40B4-BE49-F238E27FC236}">
                <a16:creationId xmlns:a16="http://schemas.microsoft.com/office/drawing/2014/main" id="{89C78DFB-9B30-1966-447D-5413EA4B764A}"/>
              </a:ext>
            </a:extLst>
          </p:cNvPr>
          <p:cNvCxnSpPr/>
          <p:nvPr/>
        </p:nvCxnSpPr>
        <p:spPr>
          <a:xfrm>
            <a:off x="0" y="759430"/>
            <a:ext cx="12192000"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70EC2991-E23E-FD01-AC5A-C70607844834}"/>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35594" y="6544694"/>
            <a:ext cx="726826" cy="225316"/>
          </a:xfrm>
          <a:prstGeom prst="rect">
            <a:avLst/>
          </a:prstGeom>
        </p:spPr>
      </p:pic>
    </p:spTree>
    <p:extLst>
      <p:ext uri="{BB962C8B-B14F-4D97-AF65-F5344CB8AC3E}">
        <p14:creationId xmlns:p14="http://schemas.microsoft.com/office/powerpoint/2010/main" val="1581046433"/>
      </p:ext>
    </p:extLst>
  </p:cSld>
  <p:clrMap bg1="lt1" tx1="dk1" bg2="dk2" tx2="lt2" accent1="accent1" accent2="accent2" accent3="accent3" accent4="accent4" accent5="accent5" accent6="accent6" hlink="hlink" folHlink="folHlink"/>
  <p:sldLayoutIdLst>
    <p:sldLayoutId id="2147484960" r:id="rId1"/>
    <p:sldLayoutId id="2147484961" r:id="rId2"/>
    <p:sldLayoutId id="2147484962" r:id="rId3"/>
    <p:sldLayoutId id="2147484963" r:id="rId4"/>
    <p:sldLayoutId id="2147484964" r:id="rId5"/>
    <p:sldLayoutId id="2147484965" r:id="rId6"/>
    <p:sldLayoutId id="2147484966" r:id="rId7"/>
    <p:sldLayoutId id="2147484967" r:id="rId8"/>
    <p:sldLayoutId id="2147484968" r:id="rId9"/>
    <p:sldLayoutId id="2147484969" r:id="rId10"/>
    <p:sldLayoutId id="2147484970" r:id="rId11"/>
    <p:sldLayoutId id="2147484971" r:id="rId12"/>
    <p:sldLayoutId id="2147484972" r:id="rId13"/>
    <p:sldLayoutId id="2147484973" r:id="rId14"/>
    <p:sldLayoutId id="2147484974" r:id="rId15"/>
    <p:sldLayoutId id="2147484952" r:id="rId16"/>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6E9_B717C319.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arget="../media/image15.jpeg" Type="http://schemas.openxmlformats.org/officeDocument/2006/relationships/image"/><Relationship Id="rId1" Target="../slideLayouts/slideLayout15.xml" Type="http://schemas.openxmlformats.org/officeDocument/2006/relationships/slideLayout"/></Relationships>
</file>

<file path=ppt/slides/_rels/slide11.xml.rels><?xml version="1.0" encoding="UTF-8" standalone="yes" ?><Relationships xmlns="http://schemas.openxmlformats.org/package/2006/relationships"><Relationship Id="rId3" Target="../media/image16.png" Type="http://schemas.openxmlformats.org/officeDocument/2006/relationships/image"/><Relationship Id="rId2" Target="../notesSlides/notesSlide5.xml" Type="http://schemas.openxmlformats.org/officeDocument/2006/relationships/notesSlide"/><Relationship Id="rId1" Target="../slideLayouts/slideLayout15.xml" Type="http://schemas.openxmlformats.org/officeDocument/2006/relationships/slideLayout"/><Relationship Id="rId5" Target="../media/image18.jpeg" Type="http://schemas.openxmlformats.org/officeDocument/2006/relationships/image"/><Relationship Id="rId4" Target="../media/image17.jpeg" Type="http://schemas.openxmlformats.org/officeDocument/2006/relationships/image"/></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arget="../media/image21.jpeg" Type="http://schemas.openxmlformats.org/officeDocument/2006/relationships/image"/><Relationship Id="rId2" Target="../media/image20.jpeg" Type="http://schemas.openxmlformats.org/officeDocument/2006/relationships/image"/><Relationship Id="rId1" Target="../slideLayouts/slideLayout15.xml" Type="http://schemas.openxmlformats.org/officeDocument/2006/relationships/slideLayout"/></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arget="../media/image9.jpeg" Type="http://schemas.openxmlformats.org/officeDocument/2006/relationships/image"/><Relationship Id="rId1" Target="../slideLayouts/slideLayout15.xml" Type="http://schemas.openxmlformats.org/officeDocument/2006/relationships/slideLayout"/></Relationships>
</file>

<file path=ppt/slides/_rels/slide6.xml.rels><?xml version="1.0" encoding="UTF-8" standalone="yes" ?><Relationships xmlns="http://schemas.openxmlformats.org/package/2006/relationships"><Relationship Id="rId3" Target="../media/image10.jpeg" Type="http://schemas.openxmlformats.org/officeDocument/2006/relationships/image"/><Relationship Id="rId2" Target="../notesSlides/notesSlide2.xml" Type="http://schemas.openxmlformats.org/officeDocument/2006/relationships/notesSlide"/><Relationship Id="rId1" Target="../slideLayouts/slideLayout15.xml" Type="http://schemas.openxmlformats.org/officeDocument/2006/relationships/slideLayout"/><Relationship Id="rId4" Target="../media/image11.png" Type="http://schemas.openxmlformats.org/officeDocument/2006/relationships/image"/></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arget="../media/image12.jpeg" Type="http://schemas.openxmlformats.org/officeDocument/2006/relationships/image"/><Relationship Id="rId2" Target="../notesSlides/notesSlide4.xml" Type="http://schemas.openxmlformats.org/officeDocument/2006/relationships/notesSlide"/><Relationship Id="rId1" Target="../slideLayouts/slideLayout15.xml" Type="http://schemas.openxmlformats.org/officeDocument/2006/relationships/slideLayout"/><Relationship Id="rId4" Target="../media/image13.jpeg" Type="http://schemas.openxmlformats.org/officeDocument/2006/relationships/image"/></Relationships>
</file>

<file path=ppt/slides/_rels/slide9.xml.rels><?xml version="1.0" encoding="UTF-8" standalone="yes" ?><Relationships xmlns="http://schemas.openxmlformats.org/package/2006/relationships"><Relationship Id="rId2" Target="../media/image14.jpeg" Type="http://schemas.openxmlformats.org/officeDocument/2006/relationships/image"/><Relationship Id="rId1" Target="../slideLayouts/slideLayout15.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94531" y="2482791"/>
            <a:ext cx="7262664" cy="668033"/>
          </a:xfrm>
        </p:spPr>
        <p:txBody>
          <a:bodyPr>
            <a:normAutofit fontScale="92500" lnSpcReduction="10000"/>
          </a:bodyPr>
          <a:lstStyle/>
          <a:p>
            <a:pPr>
              <a:spcBef>
                <a:spcPct val="0"/>
              </a:spcBef>
              <a:buClrTx/>
            </a:pPr>
            <a:r>
              <a:rPr lang="en-US" altLang="en-US" sz="1800" b="1" u="sng" dirty="0">
                <a:solidFill>
                  <a:schemeClr val="accent1">
                    <a:lumMod val="50000"/>
                  </a:schemeClr>
                </a:solidFill>
                <a:latin typeface="+mj-lt"/>
                <a:cs typeface="Arial" panose="020B0604020202020204" pitchFamily="34" charset="0"/>
              </a:rPr>
              <a:t>MODULE 17: </a:t>
            </a:r>
            <a:r>
              <a:rPr lang="en-US" altLang="en-US" sz="1800" b="1" dirty="0">
                <a:solidFill>
                  <a:schemeClr val="accent1">
                    <a:lumMod val="50000"/>
                  </a:schemeClr>
                </a:solidFill>
                <a:latin typeface="+mj-lt"/>
                <a:cs typeface="Arial" panose="020B0604020202020204" pitchFamily="34" charset="0"/>
              </a:rPr>
              <a:t>GREENHOUSE GAS OVERVIEW AND RELATED REQUIREMENTS</a:t>
            </a:r>
          </a:p>
          <a:p>
            <a:pPr>
              <a:spcBef>
                <a:spcPct val="0"/>
              </a:spcBef>
              <a:buClrTx/>
            </a:pPr>
            <a:endParaRPr lang="en-US" altLang="en-US" sz="1800" b="1" i="1" dirty="0">
              <a:solidFill>
                <a:schemeClr val="accent1">
                  <a:lumMod val="50000"/>
                </a:schemeClr>
              </a:solidFill>
              <a:latin typeface="+mj-lt"/>
              <a:cs typeface="Arial" panose="020B0604020202020204" pitchFamily="34" charset="0"/>
            </a:endParaRPr>
          </a:p>
        </p:txBody>
      </p:sp>
      <p:pic>
        <p:nvPicPr>
          <p:cNvPr id="364" name="Picture 363"/>
          <p:cNvPicPr>
            <a:picLocks noChangeAspect="1"/>
          </p:cNvPicPr>
          <p:nvPr/>
        </p:nvPicPr>
        <p:blipFill>
          <a:blip r:embed="rId4"/>
          <a:stretch>
            <a:fillRect/>
          </a:stretch>
        </p:blipFill>
        <p:spPr>
          <a:xfrm>
            <a:off x="11188160" y="5996280"/>
            <a:ext cx="1000211" cy="861720"/>
          </a:xfrm>
          <a:prstGeom prst="rect">
            <a:avLst/>
          </a:prstGeom>
        </p:spPr>
      </p:pic>
      <p:sp>
        <p:nvSpPr>
          <p:cNvPr id="2" name="TextBox 1">
            <a:extLst>
              <a:ext uri="{FF2B5EF4-FFF2-40B4-BE49-F238E27FC236}">
                <a16:creationId xmlns:a16="http://schemas.microsoft.com/office/drawing/2014/main" id="{50D7221F-0AA0-4193-EB1C-2BD28B082571}"/>
              </a:ext>
            </a:extLst>
          </p:cNvPr>
          <p:cNvSpPr txBox="1"/>
          <p:nvPr/>
        </p:nvSpPr>
        <p:spPr>
          <a:xfrm>
            <a:off x="780471" y="3030725"/>
            <a:ext cx="6814429" cy="3252878"/>
          </a:xfrm>
          <a:prstGeom prst="rect">
            <a:avLst/>
          </a:prstGeom>
          <a:noFill/>
        </p:spPr>
        <p:txBody>
          <a:bodyPr wrap="square" rtlCol="0">
            <a:spAutoFit/>
          </a:bodyPr>
          <a:lstStyle/>
          <a:p>
            <a:r>
              <a:rPr lang="en-US" dirty="0">
                <a:solidFill>
                  <a:srgbClr val="FF0000"/>
                </a:solidFill>
              </a:rPr>
              <a:t>This Module provides a very good  presentation of GHG issues, Vietnam’s commitment to GHG reduction, and various relevant government initiatives and decrees. But from the perspective of the industrial managers, we need to add some information what are the potential roles and responsibilities of industrial decision-makers with respect to complying with GHG reduction needs and what specific actions they may need to take in their facilities. This is well-discussed in Module 18 but it would be nice to add one or two slides on that at the end of this Module with a statement that more detail will be provided in the next Module.</a:t>
            </a:r>
          </a:p>
        </p:txBody>
      </p:sp>
      <p:sp>
        <p:nvSpPr>
          <p:cNvPr id="7" name="Google Shape;46;p15">
            <a:extLst>
              <a:ext uri="{FF2B5EF4-FFF2-40B4-BE49-F238E27FC236}">
                <a16:creationId xmlns:a16="http://schemas.microsoft.com/office/drawing/2014/main" id="{75A53457-20FB-B205-685E-60A1D20212DA}"/>
              </a:ext>
            </a:extLst>
          </p:cNvPr>
          <p:cNvSpPr txBox="1">
            <a:spLocks/>
          </p:cNvSpPr>
          <p:nvPr/>
        </p:nvSpPr>
        <p:spPr>
          <a:xfrm>
            <a:off x="694531" y="574397"/>
            <a:ext cx="6014329" cy="1255489"/>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a:buClr>
                <a:srgbClr val="000000"/>
              </a:buClr>
            </a:pPr>
            <a:r>
              <a:rPr lang="en-US" sz="2800" b="1" kern="0" dirty="0">
                <a:solidFill>
                  <a:srgbClr val="87C6CC">
                    <a:lumMod val="50000"/>
                  </a:srgbClr>
                </a:solidFill>
                <a:latin typeface="Arial"/>
              </a:rPr>
              <a:t>TRAINING PROGRAMME </a:t>
            </a:r>
            <a:br>
              <a:rPr lang="en-US" sz="2800" b="1" kern="0" dirty="0">
                <a:solidFill>
                  <a:srgbClr val="87C6CC">
                    <a:lumMod val="50000"/>
                  </a:srgbClr>
                </a:solidFill>
                <a:latin typeface="Arial"/>
              </a:rPr>
            </a:br>
            <a:r>
              <a:rPr lang="en-US" sz="2800" b="1" kern="0" dirty="0">
                <a:solidFill>
                  <a:srgbClr val="87C6CC">
                    <a:lumMod val="50000"/>
                  </a:srgbClr>
                </a:solidFill>
                <a:latin typeface="Arial"/>
              </a:rPr>
              <a:t>FOR INDUSTRIAL ENTERPRISEs</a:t>
            </a:r>
          </a:p>
        </p:txBody>
      </p:sp>
      <p:sp>
        <p:nvSpPr>
          <p:cNvPr id="8" name="TextBox 7">
            <a:extLst>
              <a:ext uri="{FF2B5EF4-FFF2-40B4-BE49-F238E27FC236}">
                <a16:creationId xmlns:a16="http://schemas.microsoft.com/office/drawing/2014/main" id="{25BCF8B9-0A59-432A-B3F0-62CC514467AD}"/>
              </a:ext>
            </a:extLst>
          </p:cNvPr>
          <p:cNvSpPr txBox="1"/>
          <p:nvPr/>
        </p:nvSpPr>
        <p:spPr>
          <a:xfrm>
            <a:off x="780471" y="1740840"/>
            <a:ext cx="3842897" cy="276999"/>
          </a:xfrm>
          <a:prstGeom prst="rect">
            <a:avLst/>
          </a:prstGeom>
          <a:noFill/>
        </p:spPr>
        <p:txBody>
          <a:bodyPr wrap="square" rtlCol="0" anchor="ctr">
            <a:spAutoFit/>
          </a:bodyPr>
          <a:lstStyle/>
          <a:p>
            <a:r>
              <a:rPr lang="en-US" sz="1200" b="1" dirty="0">
                <a:solidFill>
                  <a:srgbClr val="00B0F0"/>
                </a:solidFill>
                <a:latin typeface="Arial"/>
              </a:rPr>
              <a:t>MANAGEMENT OFFICERS </a:t>
            </a:r>
            <a:endParaRPr lang="ko-KR" altLang="en-US" sz="1200" b="1" dirty="0">
              <a:solidFill>
                <a:srgbClr val="00B0F0"/>
              </a:solidFill>
              <a:latin typeface="Arial"/>
              <a:cs typeface="Arial" pitchFamily="34" charset="0"/>
            </a:endParaRPr>
          </a:p>
        </p:txBody>
      </p:sp>
    </p:spTree>
    <p:extLst>
      <p:ext uri="{BB962C8B-B14F-4D97-AF65-F5344CB8AC3E}">
        <p14:creationId xmlns:p14="http://schemas.microsoft.com/office/powerpoint/2010/main" val="3071787801"/>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391476" y="0"/>
            <a:ext cx="11405783"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dirty="0">
                <a:solidFill>
                  <a:schemeClr val="accent1">
                    <a:lumMod val="50000"/>
                  </a:schemeClr>
                </a:solidFill>
              </a:rPr>
              <a:t>Global Sustainable Development Program</a:t>
            </a:r>
          </a:p>
        </p:txBody>
      </p:sp>
      <p:pic>
        <p:nvPicPr>
          <p:cNvPr id="2" name="Picture 1"/>
          <p:cNvPicPr>
            <a:picLocks noChangeAspect="1"/>
          </p:cNvPicPr>
          <p:nvPr/>
        </p:nvPicPr>
        <p:blipFill>
          <a:blip r:embed="rId2"/>
          <a:stretch>
            <a:fillRect/>
          </a:stretch>
        </p:blipFill>
        <p:spPr>
          <a:xfrm>
            <a:off x="1451164" y="1229194"/>
            <a:ext cx="9286405" cy="4422098"/>
          </a:xfrm>
          <a:prstGeom prst="rect">
            <a:avLst/>
          </a:prstGeom>
        </p:spPr>
      </p:pic>
    </p:spTree>
    <p:extLst>
      <p:ext uri="{BB962C8B-B14F-4D97-AF65-F5344CB8AC3E}">
        <p14:creationId xmlns:p14="http://schemas.microsoft.com/office/powerpoint/2010/main" val="2638302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FC6BAC-A518-5338-A2BE-294CC94E05F9}"/>
              </a:ext>
            </a:extLst>
          </p:cNvPr>
          <p:cNvSpPr txBox="1"/>
          <p:nvPr/>
        </p:nvSpPr>
        <p:spPr>
          <a:xfrm>
            <a:off x="177039" y="989552"/>
            <a:ext cx="11837921" cy="369332"/>
          </a:xfrm>
          <a:prstGeom prst="rect">
            <a:avLst/>
          </a:prstGeom>
          <a:noFill/>
        </p:spPr>
        <p:txBody>
          <a:bodyPr wrap="square">
            <a:spAutoFit/>
          </a:bodyPr>
          <a:lstStyle/>
          <a:p>
            <a:pPr algn="just">
              <a:spcAft>
                <a:spcPts val="267"/>
              </a:spcAft>
              <a:defRPr/>
            </a:pPr>
            <a:r>
              <a:rPr lang="en-US" sz="1800" kern="100" dirty="0" err="1">
                <a:solidFill>
                  <a:srgbClr val="000000"/>
                </a:solidFill>
                <a:ea typeface="Calibri" panose="020F0502020204030204" pitchFamily="34" charset="0"/>
                <a:cs typeface="Tahoma" panose="020B0604030504040204" pitchFamily="34" charset="0"/>
              </a:rPr>
              <a:t>Các</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loại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khí</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nhà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kính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KNK</a:t>
            </a:r>
            <a:r>
              <a:rPr lang="en-US" sz="1800" kern="100" dirty="0">
                <a:solidFill>
                  <a:srgbClr val="000000"/>
                </a:solidFill>
                <a:ea typeface="Calibri" panose="020F0502020204030204" pitchFamily="34" charset="0"/>
                <a:cs typeface="Tahoma" panose="020B0604030504040204" pitchFamily="34" charset="0"/>
              </a:rPr>
              <a:t>): Theo </a:t>
            </a:r>
            <a:r>
              <a:rPr lang="en-US" sz="1800" kern="100" dirty="0" err="1">
                <a:solidFill>
                  <a:srgbClr val="000000"/>
                </a:solidFill>
                <a:ea typeface="Calibri" panose="020F0502020204030204" pitchFamily="34" charset="0"/>
                <a:cs typeface="Tahoma" panose="020B0604030504040204" pitchFamily="34" charset="0"/>
              </a:rPr>
              <a:t>Nghị</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định</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thư</a:t>
            </a:r>
            <a:r>
              <a:rPr lang="en-US" sz="1800" kern="100" dirty="0">
                <a:solidFill>
                  <a:srgbClr val="000000"/>
                </a:solidFill>
                <a:ea typeface="Calibri" panose="020F0502020204030204" pitchFamily="34" charset="0"/>
                <a:cs typeface="Tahoma" panose="020B0604030504040204" pitchFamily="34" charset="0"/>
              </a:rPr>
              <a:t> Kyoto </a:t>
            </a:r>
            <a:r>
              <a:rPr lang="en-US" sz="1800" kern="100" dirty="0" err="1">
                <a:solidFill>
                  <a:srgbClr val="000000"/>
                </a:solidFill>
                <a:ea typeface="Calibri" panose="020F0502020204030204" pitchFamily="34" charset="0"/>
                <a:cs typeface="Tahoma" panose="020B0604030504040204" pitchFamily="34" charset="0"/>
              </a:rPr>
              <a:t>và</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theo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Luật</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bảo</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vệ</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môi</a:t>
            </a:r>
            <a:r>
              <a:rPr lang="en-US" sz="1800" kern="100" dirty="0">
                <a:solidFill>
                  <a:srgbClr val="000000"/>
                </a:solidFill>
                <a:ea typeface="Calibri" panose="020F0502020204030204" pitchFamily="34" charset="0"/>
                <a:cs typeface="Tahoma" panose="020B0604030504040204" pitchFamily="34" charset="0"/>
              </a:rPr>
              <a:t> </a:t>
            </a:r>
            <a:r>
              <a:rPr lang="en-US" sz="1800" kern="100" dirty="0" err="1">
                <a:solidFill>
                  <a:srgbClr val="000000"/>
                </a:solidFill>
                <a:ea typeface="Calibri" panose="020F0502020204030204" pitchFamily="34" charset="0"/>
                <a:cs typeface="Tahoma" panose="020B0604030504040204" pitchFamily="34" charset="0"/>
              </a:rPr>
              <a:t>trường</a:t>
            </a:r>
            <a:endParaRPr lang="en-US" sz="1800" kern="100" dirty="0">
              <a:solidFill>
                <a:srgbClr val="000000"/>
              </a:solidFill>
              <a:ea typeface="Calibri" panose="020F0502020204030204" pitchFamily="34" charset="0"/>
              <a:cs typeface="Tahoma" panose="020B0604030504040204" pitchFamily="34" charset="0"/>
            </a:endParaRPr>
          </a:p>
        </p:txBody>
      </p:sp>
      <p:pic>
        <p:nvPicPr>
          <p:cNvPr id="7" name="Picture 6">
            <a:extLst>
              <a:ext uri="{FF2B5EF4-FFF2-40B4-BE49-F238E27FC236}">
                <a16:creationId xmlns:a16="http://schemas.microsoft.com/office/drawing/2014/main" id="{F053FBA0-CE47-DA19-724B-F6509CBF148E}"/>
              </a:ext>
            </a:extLst>
          </p:cNvPr>
          <p:cNvPicPr>
            <a:picLocks noChangeAspect="1"/>
          </p:cNvPicPr>
          <p:nvPr/>
        </p:nvPicPr>
        <p:blipFill>
          <a:blip r:embed="rId3"/>
          <a:stretch>
            <a:fillRect/>
          </a:stretch>
        </p:blipFill>
        <p:spPr>
          <a:xfrm>
            <a:off x="4359544" y="1840667"/>
            <a:ext cx="3064517" cy="3424381"/>
          </a:xfrm>
          <a:prstGeom prst="rect">
            <a:avLst/>
          </a:prstGeom>
        </p:spPr>
      </p:pic>
      <p:pic>
        <p:nvPicPr>
          <p:cNvPr id="9" name="Picture 8">
            <a:extLst>
              <a:ext uri="{FF2B5EF4-FFF2-40B4-BE49-F238E27FC236}">
                <a16:creationId xmlns:a16="http://schemas.microsoft.com/office/drawing/2014/main" id="{D6EA192C-E33A-6556-3630-FC0327B5743C}"/>
              </a:ext>
            </a:extLst>
          </p:cNvPr>
          <p:cNvPicPr>
            <a:picLocks noChangeAspect="1"/>
          </p:cNvPicPr>
          <p:nvPr/>
        </p:nvPicPr>
        <p:blipFill>
          <a:blip r:embed="rId4"/>
          <a:stretch>
            <a:fillRect/>
          </a:stretch>
        </p:blipFill>
        <p:spPr>
          <a:xfrm>
            <a:off x="298804" y="1897493"/>
            <a:ext cx="3064517" cy="3310731"/>
          </a:xfrm>
          <a:prstGeom prst="rect">
            <a:avLst/>
          </a:prstGeom>
        </p:spPr>
      </p:pic>
      <p:pic>
        <p:nvPicPr>
          <p:cNvPr id="11" name="Picture 10">
            <a:extLst>
              <a:ext uri="{FF2B5EF4-FFF2-40B4-BE49-F238E27FC236}">
                <a16:creationId xmlns:a16="http://schemas.microsoft.com/office/drawing/2014/main" id="{8AB49EE3-2232-4CE3-6D3A-DC39D0C3C03F}"/>
              </a:ext>
            </a:extLst>
          </p:cNvPr>
          <p:cNvPicPr>
            <a:picLocks noChangeAspect="1"/>
          </p:cNvPicPr>
          <p:nvPr/>
        </p:nvPicPr>
        <p:blipFill>
          <a:blip r:embed="rId5"/>
          <a:stretch>
            <a:fillRect/>
          </a:stretch>
        </p:blipFill>
        <p:spPr>
          <a:xfrm>
            <a:off x="8542049" y="1951288"/>
            <a:ext cx="3064517" cy="3400409"/>
          </a:xfrm>
          <a:prstGeom prst="rect">
            <a:avLst/>
          </a:prstGeom>
        </p:spPr>
      </p:pic>
      <p:sp>
        <p:nvSpPr>
          <p:cNvPr id="12" name="TextBox 11">
            <a:extLst>
              <a:ext uri="{FF2B5EF4-FFF2-40B4-BE49-F238E27FC236}">
                <a16:creationId xmlns:a16="http://schemas.microsoft.com/office/drawing/2014/main" id="{311E64F4-58C4-3E1D-0F1A-D9BE1D42DAA2}"/>
              </a:ext>
            </a:extLst>
          </p:cNvPr>
          <p:cNvSpPr txBox="1"/>
          <p:nvPr/>
        </p:nvSpPr>
        <p:spPr>
          <a:xfrm>
            <a:off x="186681" y="5351697"/>
            <a:ext cx="11837921" cy="646331"/>
          </a:xfrm>
          <a:prstGeom prst="rect">
            <a:avLst/>
          </a:prstGeom>
          <a:noFill/>
        </p:spPr>
        <p:txBody>
          <a:bodyPr wrap="square">
            <a:spAutoFit/>
          </a:bodyPr>
          <a:lstStyle/>
          <a:p>
            <a:pPr algn="just">
              <a:spcAft>
                <a:spcPts val="267"/>
              </a:spcAft>
              <a:defRPr/>
            </a:pPr>
            <a:r>
              <a:rPr lang="en-US" sz="1800" kern="100" dirty="0">
                <a:ea typeface="Calibri" panose="020F0502020204030204" pitchFamily="34" charset="0"/>
                <a:cs typeface="Tahoma" panose="020B0604030504040204" pitchFamily="34" charset="0"/>
              </a:rPr>
              <a:t>GHGs are converted to </a:t>
            </a:r>
            <a:r>
              <a:rPr lang="en-US" sz="1800" kern="100" dirty="0" err="1">
                <a:ea typeface="Calibri" panose="020F0502020204030204" pitchFamily="34" charset="0"/>
                <a:cs typeface="Tahoma" panose="020B0604030504040204" pitchFamily="34" charset="0"/>
              </a:rPr>
              <a:t>tonnes</a:t>
            </a:r>
            <a:r>
              <a:rPr lang="en-US" sz="1800" kern="100" dirty="0">
                <a:ea typeface="Calibri" panose="020F0502020204030204" pitchFamily="34" charset="0"/>
                <a:cs typeface="Tahoma" panose="020B0604030504040204" pitchFamily="34" charset="0"/>
              </a:rPr>
              <a:t> of CO2 equivalent according to their global warming potential (GWP). The GWP is determined by the United Nations Framework Convention on Climate Change (UNFCCC).</a:t>
            </a:r>
            <a:endParaRPr lang="en-US" sz="1800" kern="100" dirty="0">
              <a:solidFill>
                <a:srgbClr val="000000"/>
              </a:solidFill>
              <a:ea typeface="Calibri" panose="020F0502020204030204" pitchFamily="34" charset="0"/>
              <a:cs typeface="Tahoma" panose="020B0604030504040204" pitchFamily="34" charset="0"/>
            </a:endParaRPr>
          </a:p>
        </p:txBody>
      </p:sp>
      <p:sp>
        <p:nvSpPr>
          <p:cNvPr id="8" name="Title 1">
            <a:extLst>
              <a:ext uri="{FF2B5EF4-FFF2-40B4-BE49-F238E27FC236}">
                <a16:creationId xmlns:a16="http://schemas.microsoft.com/office/drawing/2014/main" id="{51809E06-4558-F67D-1492-A334E5226D5F}"/>
              </a:ext>
            </a:extLst>
          </p:cNvPr>
          <p:cNvSpPr txBox="1">
            <a:spLocks/>
          </p:cNvSpPr>
          <p:nvPr/>
        </p:nvSpPr>
        <p:spPr>
          <a:xfrm>
            <a:off x="0" y="15646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dirty="0">
                <a:solidFill>
                  <a:schemeClr val="accent1">
                    <a:lumMod val="50000"/>
                  </a:schemeClr>
                </a:solidFill>
                <a:latin typeface="+mj-lt"/>
                <a:ea typeface="ヒラギノ角ゴ Pro W3"/>
                <a:cs typeface="Times New Roman" panose="02020603050405020304" pitchFamily="18" charset="0"/>
              </a:rPr>
              <a:t>Concepts</a:t>
            </a:r>
            <a:endParaRPr lang="en-US" altLang="en-US" sz="28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2831479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809E06-4558-F67D-1492-A334E5226D5F}"/>
              </a:ext>
            </a:extLst>
          </p:cNvPr>
          <p:cNvSpPr txBox="1">
            <a:spLocks/>
          </p:cNvSpPr>
          <p:nvPr/>
        </p:nvSpPr>
        <p:spPr>
          <a:xfrm>
            <a:off x="0" y="15646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dirty="0">
                <a:solidFill>
                  <a:schemeClr val="accent1">
                    <a:lumMod val="50000"/>
                  </a:schemeClr>
                </a:solidFill>
                <a:latin typeface="+mj-lt"/>
                <a:ea typeface="ヒラギノ角ゴ Pro W3"/>
                <a:cs typeface="Times New Roman" panose="02020603050405020304" pitchFamily="18" charset="0"/>
              </a:rPr>
              <a:t>Concepts</a:t>
            </a:r>
            <a:endParaRPr lang="en-US" altLang="en-US" sz="2800" kern="0" dirty="0">
              <a:solidFill>
                <a:schemeClr val="accent1">
                  <a:lumMod val="50000"/>
                </a:schemeClr>
              </a:solidFill>
              <a:latin typeface="+mj-lt"/>
              <a:ea typeface="ヒラギノ角ゴ Pro W3"/>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420"/>
            <a:ext cx="12192000" cy="5305013"/>
          </a:xfrm>
          <a:prstGeom prst="rect">
            <a:avLst/>
          </a:prstGeom>
        </p:spPr>
      </p:pic>
    </p:spTree>
    <p:extLst>
      <p:ext uri="{BB962C8B-B14F-4D97-AF65-F5344CB8AC3E}">
        <p14:creationId xmlns:p14="http://schemas.microsoft.com/office/powerpoint/2010/main" val="341507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919CFF-099D-10E3-C1F4-8FD3DF2720D9}"/>
              </a:ext>
            </a:extLst>
          </p:cNvPr>
          <p:cNvSpPr txBox="1"/>
          <p:nvPr/>
        </p:nvSpPr>
        <p:spPr>
          <a:xfrm>
            <a:off x="464501" y="3730328"/>
            <a:ext cx="4737921" cy="55399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Net zero</a:t>
            </a:r>
          </a:p>
        </p:txBody>
      </p:sp>
      <p:pic>
        <p:nvPicPr>
          <p:cNvPr id="6" name="Picture 5">
            <a:extLst>
              <a:ext uri="{FF2B5EF4-FFF2-40B4-BE49-F238E27FC236}">
                <a16:creationId xmlns:a16="http://schemas.microsoft.com/office/drawing/2014/main" id="{C6869AB5-3099-3B6A-B693-458358379D75}"/>
              </a:ext>
            </a:extLst>
          </p:cNvPr>
          <p:cNvPicPr>
            <a:picLocks noChangeAspect="1"/>
          </p:cNvPicPr>
          <p:nvPr/>
        </p:nvPicPr>
        <p:blipFill>
          <a:blip r:embed="rId2"/>
          <a:stretch>
            <a:fillRect/>
          </a:stretch>
        </p:blipFill>
        <p:spPr>
          <a:xfrm>
            <a:off x="1834776" y="1758113"/>
            <a:ext cx="8959327" cy="1521350"/>
          </a:xfrm>
          <a:prstGeom prst="rect">
            <a:avLst/>
          </a:prstGeom>
        </p:spPr>
      </p:pic>
      <p:sp>
        <p:nvSpPr>
          <p:cNvPr id="13" name="TextBox 12">
            <a:extLst>
              <a:ext uri="{FF2B5EF4-FFF2-40B4-BE49-F238E27FC236}">
                <a16:creationId xmlns:a16="http://schemas.microsoft.com/office/drawing/2014/main" id="{C7DCEFE0-4966-E603-F649-E2B6F59CD635}"/>
              </a:ext>
            </a:extLst>
          </p:cNvPr>
          <p:cNvSpPr txBox="1"/>
          <p:nvPr/>
        </p:nvSpPr>
        <p:spPr>
          <a:xfrm>
            <a:off x="464501" y="944813"/>
            <a:ext cx="11837921" cy="553998"/>
          </a:xfrm>
          <a:prstGeom prst="rect">
            <a:avLst/>
          </a:prstGeom>
          <a:noFill/>
        </p:spPr>
        <p:txBody>
          <a:bodyPr wrap="square">
            <a:spAutoFit/>
          </a:bodyPr>
          <a:lstStyle/>
          <a:p>
            <a:pPr marL="457200" indent="-457200" algn="just">
              <a:lnSpc>
                <a:spcPct val="150000"/>
              </a:lnSpc>
              <a:spcAft>
                <a:spcPts val="267"/>
              </a:spcAft>
              <a:buFont typeface="Arial" panose="020B0604020202020204" pitchFamily="34" charset="0"/>
              <a:buChar char="•"/>
              <a:defRPr/>
            </a:pPr>
            <a:r>
              <a:rPr lang="en-US" sz="2000" kern="100" dirty="0">
                <a:solidFill>
                  <a:srgbClr val="000000"/>
                </a:solidFill>
                <a:ea typeface="Calibri" panose="020F0502020204030204" pitchFamily="34" charset="0"/>
                <a:cs typeface="Tahoma" panose="020B0604030504040204" pitchFamily="34" charset="0"/>
              </a:rPr>
              <a:t>Carbon Neutral</a:t>
            </a:r>
          </a:p>
        </p:txBody>
      </p:sp>
      <p:pic>
        <p:nvPicPr>
          <p:cNvPr id="15" name="Picture 14">
            <a:extLst>
              <a:ext uri="{FF2B5EF4-FFF2-40B4-BE49-F238E27FC236}">
                <a16:creationId xmlns:a16="http://schemas.microsoft.com/office/drawing/2014/main" id="{1224B98B-9B39-025F-CC26-33F370033141}"/>
              </a:ext>
            </a:extLst>
          </p:cNvPr>
          <p:cNvPicPr>
            <a:picLocks noChangeAspect="1"/>
          </p:cNvPicPr>
          <p:nvPr/>
        </p:nvPicPr>
        <p:blipFill>
          <a:blip r:embed="rId3"/>
          <a:stretch>
            <a:fillRect/>
          </a:stretch>
        </p:blipFill>
        <p:spPr>
          <a:xfrm>
            <a:off x="7380528" y="4385919"/>
            <a:ext cx="4521091" cy="1552079"/>
          </a:xfrm>
          <a:prstGeom prst="rect">
            <a:avLst/>
          </a:prstGeom>
        </p:spPr>
      </p:pic>
      <p:sp>
        <p:nvSpPr>
          <p:cNvPr id="4" name="TextBox 3">
            <a:extLst>
              <a:ext uri="{FF2B5EF4-FFF2-40B4-BE49-F238E27FC236}">
                <a16:creationId xmlns:a16="http://schemas.microsoft.com/office/drawing/2014/main" id="{BA6CFA01-A34A-F2A9-6EB0-FE33B9195F64}"/>
              </a:ext>
            </a:extLst>
          </p:cNvPr>
          <p:cNvSpPr txBox="1">
            <a:spLocks noChangeArrowheads="1"/>
          </p:cNvSpPr>
          <p:nvPr/>
        </p:nvSpPr>
        <p:spPr bwMode="auto">
          <a:xfrm>
            <a:off x="2057743" y="3098836"/>
            <a:ext cx="137500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i="1" dirty="0">
                <a:solidFill>
                  <a:srgbClr val="00B0F0"/>
                </a:solidFill>
                <a:latin typeface="Arial" panose="020B0604020202020204" pitchFamily="34" charset="0"/>
                <a:cs typeface="Arial" panose="020B0604020202020204" pitchFamily="34" charset="0"/>
              </a:rPr>
              <a:t>Emissions</a:t>
            </a:r>
          </a:p>
        </p:txBody>
      </p:sp>
      <p:sp>
        <p:nvSpPr>
          <p:cNvPr id="5" name="TextBox 4">
            <a:extLst>
              <a:ext uri="{FF2B5EF4-FFF2-40B4-BE49-F238E27FC236}">
                <a16:creationId xmlns:a16="http://schemas.microsoft.com/office/drawing/2014/main" id="{AE5EB21B-31B8-42DA-23DC-71D02AF3B4E5}"/>
              </a:ext>
            </a:extLst>
          </p:cNvPr>
          <p:cNvSpPr txBox="1">
            <a:spLocks noChangeArrowheads="1"/>
          </p:cNvSpPr>
          <p:nvPr/>
        </p:nvSpPr>
        <p:spPr bwMode="auto">
          <a:xfrm>
            <a:off x="4069845" y="3155847"/>
            <a:ext cx="259096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i="1" dirty="0">
                <a:solidFill>
                  <a:srgbClr val="00B0F0"/>
                </a:solidFill>
                <a:latin typeface="Arial" panose="020B0604020202020204" pitchFamily="34" charset="0"/>
                <a:cs typeface="Arial" panose="020B0604020202020204" pitchFamily="34" charset="0"/>
              </a:rPr>
              <a:t>Residual emissions</a:t>
            </a:r>
          </a:p>
        </p:txBody>
      </p:sp>
      <p:sp>
        <p:nvSpPr>
          <p:cNvPr id="7" name="TextBox 6">
            <a:extLst>
              <a:ext uri="{FF2B5EF4-FFF2-40B4-BE49-F238E27FC236}">
                <a16:creationId xmlns:a16="http://schemas.microsoft.com/office/drawing/2014/main" id="{BEE68BF3-F62B-23BA-A724-2E429487F270}"/>
              </a:ext>
            </a:extLst>
          </p:cNvPr>
          <p:cNvSpPr txBox="1">
            <a:spLocks noChangeArrowheads="1"/>
          </p:cNvSpPr>
          <p:nvPr/>
        </p:nvSpPr>
        <p:spPr bwMode="auto">
          <a:xfrm>
            <a:off x="6695384" y="3279463"/>
            <a:ext cx="29573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lnSpc>
                <a:spcPct val="150000"/>
              </a:lnSpc>
              <a:spcBef>
                <a:spcPct val="0"/>
              </a:spcBef>
              <a:buClrTx/>
              <a:buFontTx/>
              <a:buNone/>
            </a:pPr>
            <a:r>
              <a:rPr lang="en-US" altLang="en-US" sz="1600" i="1" dirty="0">
                <a:solidFill>
                  <a:srgbClr val="00B0F0"/>
                </a:solidFill>
                <a:latin typeface="Arial" panose="020B0604020202020204" pitchFamily="34" charset="0"/>
                <a:cs typeface="Arial" panose="020B0604020202020204" pitchFamily="34" charset="0"/>
              </a:rPr>
              <a:t>Offsetting emissions and compensating the remaining emissions</a:t>
            </a:r>
          </a:p>
        </p:txBody>
      </p:sp>
      <p:sp>
        <p:nvSpPr>
          <p:cNvPr id="8" name="TextBox 7">
            <a:extLst>
              <a:ext uri="{FF2B5EF4-FFF2-40B4-BE49-F238E27FC236}">
                <a16:creationId xmlns:a16="http://schemas.microsoft.com/office/drawing/2014/main" id="{5E5A8D2A-5929-D7BC-CA8C-6D12F413C5D9}"/>
              </a:ext>
            </a:extLst>
          </p:cNvPr>
          <p:cNvSpPr txBox="1">
            <a:spLocks noChangeArrowheads="1"/>
          </p:cNvSpPr>
          <p:nvPr/>
        </p:nvSpPr>
        <p:spPr bwMode="auto">
          <a:xfrm>
            <a:off x="464501" y="5282712"/>
            <a:ext cx="8028651" cy="45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i="1" dirty="0">
                <a:solidFill>
                  <a:srgbClr val="00B0F0"/>
                </a:solidFill>
                <a:latin typeface="Arial" panose="020B0604020202020204" pitchFamily="34" charset="0"/>
                <a:cs typeface="Arial" panose="020B0604020202020204" pitchFamily="34" charset="0"/>
              </a:rPr>
              <a:t>No additional greenhouse gases are released into the atmosphere.</a:t>
            </a:r>
            <a:endParaRPr lang="en-US" altLang="en-US" sz="1800" b="1" i="1" dirty="0">
              <a:solidFill>
                <a:srgbClr val="FF0000"/>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E77A750-303B-9CDD-7D84-5BEBB643D3BF}"/>
              </a:ext>
            </a:extLst>
          </p:cNvPr>
          <p:cNvSpPr txBox="1">
            <a:spLocks noChangeArrowheads="1"/>
          </p:cNvSpPr>
          <p:nvPr/>
        </p:nvSpPr>
        <p:spPr bwMode="auto">
          <a:xfrm>
            <a:off x="9007226" y="1391106"/>
            <a:ext cx="2461621" cy="49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sz="2000" b="1" kern="100" dirty="0">
                <a:solidFill>
                  <a:srgbClr val="FF0000"/>
                </a:solidFill>
                <a:ea typeface="Calibri" panose="020F0502020204030204" pitchFamily="34" charset="0"/>
                <a:cs typeface="Tahoma" panose="020B0604030504040204" pitchFamily="34" charset="0"/>
              </a:rPr>
              <a:t>Carbon Neutral</a:t>
            </a:r>
            <a:endParaRPr lang="en-US" altLang="en-US" sz="2000" b="1" i="1" dirty="0">
              <a:solidFill>
                <a:srgbClr val="FF000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954F82DA-3491-8457-4DE5-38956FBE2329}"/>
              </a:ext>
            </a:extLst>
          </p:cNvPr>
          <p:cNvSpPr txBox="1">
            <a:spLocks noChangeArrowheads="1"/>
          </p:cNvSpPr>
          <p:nvPr/>
        </p:nvSpPr>
        <p:spPr bwMode="auto">
          <a:xfrm>
            <a:off x="10707533" y="3978794"/>
            <a:ext cx="1412750" cy="49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sz="2000" b="1" kern="100" dirty="0">
                <a:solidFill>
                  <a:srgbClr val="FF0000"/>
                </a:solidFill>
                <a:ea typeface="Calibri" panose="020F0502020204030204" pitchFamily="34" charset="0"/>
                <a:cs typeface="Tahoma" panose="020B0604030504040204" pitchFamily="34" charset="0"/>
              </a:rPr>
              <a:t>Net zero</a:t>
            </a:r>
            <a:endParaRPr lang="en-US" altLang="en-US" sz="2000" b="1" i="1" dirty="0">
              <a:solidFill>
                <a:srgbClr val="FF0000"/>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BE902540-7CF8-1185-1679-95EA8579022A}"/>
              </a:ext>
            </a:extLst>
          </p:cNvPr>
          <p:cNvSpPr txBox="1">
            <a:spLocks noChangeArrowheads="1"/>
          </p:cNvSpPr>
          <p:nvPr/>
        </p:nvSpPr>
        <p:spPr bwMode="auto">
          <a:xfrm>
            <a:off x="464501" y="4698552"/>
            <a:ext cx="6862652" cy="49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a:lnSpc>
                <a:spcPct val="150000"/>
              </a:lnSpc>
              <a:spcBef>
                <a:spcPct val="0"/>
              </a:spcBef>
              <a:buClrTx/>
              <a:buNone/>
            </a:pPr>
            <a:r>
              <a:rPr lang="en-US" sz="2000" b="1" i="1" kern="100" dirty="0">
                <a:solidFill>
                  <a:srgbClr val="000000"/>
                </a:solidFill>
                <a:ea typeface="Calibri" panose="020F0502020204030204" pitchFamily="34" charset="0"/>
                <a:cs typeface="Tahoma" panose="020B0604030504040204" pitchFamily="34" charset="0"/>
              </a:rPr>
              <a:t>Carbon Neutral</a:t>
            </a:r>
            <a:r>
              <a:rPr lang="en-US" sz="2000" b="1" i="1" dirty="0">
                <a:solidFill>
                  <a:srgbClr val="00B0F0"/>
                </a:solidFill>
                <a:latin typeface="+mj-lt"/>
                <a:ea typeface="Calibri" panose="020F0502020204030204" pitchFamily="34" charset="0"/>
                <a:cs typeface="Arial" panose="020B0604020202020204" pitchFamily="34" charset="0"/>
              </a:rPr>
              <a:t> and </a:t>
            </a:r>
            <a:r>
              <a:rPr lang="en-US" sz="2000" b="1" i="1" dirty="0">
                <a:solidFill>
                  <a:srgbClr val="FF0000"/>
                </a:solidFill>
                <a:latin typeface="+mj-lt"/>
                <a:ea typeface="Calibri" panose="020F0502020204030204" pitchFamily="34" charset="0"/>
                <a:cs typeface="Arial" panose="020B0604020202020204" pitchFamily="34" charset="0"/>
              </a:rPr>
              <a:t>Net Zero</a:t>
            </a:r>
            <a:endParaRPr lang="en-US" sz="2000" kern="100" dirty="0">
              <a:solidFill>
                <a:srgbClr val="FF0000"/>
              </a:solidFill>
              <a:ea typeface="Calibri" panose="020F0502020204030204" pitchFamily="34" charset="0"/>
              <a:cs typeface="Tahoma" panose="020B0604030504040204" pitchFamily="34" charset="0"/>
            </a:endParaRPr>
          </a:p>
        </p:txBody>
      </p:sp>
      <p:sp>
        <p:nvSpPr>
          <p:cNvPr id="14" name="Title 1">
            <a:extLst>
              <a:ext uri="{FF2B5EF4-FFF2-40B4-BE49-F238E27FC236}">
                <a16:creationId xmlns:a16="http://schemas.microsoft.com/office/drawing/2014/main" id="{51809E06-4558-F67D-1492-A334E5226D5F}"/>
              </a:ext>
            </a:extLst>
          </p:cNvPr>
          <p:cNvSpPr txBox="1">
            <a:spLocks/>
          </p:cNvSpPr>
          <p:nvPr/>
        </p:nvSpPr>
        <p:spPr>
          <a:xfrm>
            <a:off x="0" y="15646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dirty="0">
                <a:solidFill>
                  <a:schemeClr val="accent1">
                    <a:lumMod val="50000"/>
                  </a:schemeClr>
                </a:solidFill>
                <a:latin typeface="+mj-lt"/>
                <a:ea typeface="ヒラギノ角ゴ Pro W3"/>
                <a:cs typeface="Times New Roman" panose="02020603050405020304" pitchFamily="18" charset="0"/>
              </a:rPr>
              <a:t>Concepts</a:t>
            </a:r>
            <a:endParaRPr lang="en-US" altLang="en-US" sz="28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347210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59EB6-BD4B-23E5-C694-0B1931AEABAA}"/>
              </a:ext>
            </a:extLst>
          </p:cNvPr>
          <p:cNvSpPr txBox="1">
            <a:spLocks/>
          </p:cNvSpPr>
          <p:nvPr/>
        </p:nvSpPr>
        <p:spPr>
          <a:xfrm>
            <a:off x="737319" y="166112"/>
            <a:ext cx="103632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kern="0" dirty="0">
                <a:solidFill>
                  <a:schemeClr val="accent1">
                    <a:lumMod val="50000"/>
                  </a:schemeClr>
                </a:solidFill>
                <a:latin typeface="+mj-lt"/>
                <a:ea typeface="ヒラギノ角ゴ Pro W3"/>
                <a:cs typeface="Times New Roman" panose="02020603050405020304" pitchFamily="18" charset="0"/>
              </a:rPr>
              <a:t>Roadmap for implementation content</a:t>
            </a:r>
          </a:p>
        </p:txBody>
      </p:sp>
      <p:sp>
        <p:nvSpPr>
          <p:cNvPr id="4" name="TextBox 3">
            <a:extLst>
              <a:ext uri="{FF2B5EF4-FFF2-40B4-BE49-F238E27FC236}">
                <a16:creationId xmlns:a16="http://schemas.microsoft.com/office/drawing/2014/main" id="{F3B72C99-F343-0621-0DD6-97866680D8F2}"/>
              </a:ext>
            </a:extLst>
          </p:cNvPr>
          <p:cNvSpPr txBox="1"/>
          <p:nvPr/>
        </p:nvSpPr>
        <p:spPr>
          <a:xfrm>
            <a:off x="0" y="1810558"/>
            <a:ext cx="1625426" cy="646331"/>
          </a:xfrm>
          <a:prstGeom prst="rect">
            <a:avLst/>
          </a:prstGeom>
          <a:noFill/>
          <a:ln>
            <a:solidFill>
              <a:srgbClr val="C00000"/>
            </a:solidFill>
          </a:ln>
        </p:spPr>
        <p:txBody>
          <a:bodyPr wrap="square" rtlCol="0">
            <a:spAutoFit/>
          </a:bodyPr>
          <a:lstStyle/>
          <a:p>
            <a:pPr algn="just"/>
            <a:r>
              <a:rPr lang="en-US" sz="1800" dirty="0"/>
              <a:t>Decree 06/NĐ-CP</a:t>
            </a:r>
          </a:p>
        </p:txBody>
      </p:sp>
      <p:sp>
        <p:nvSpPr>
          <p:cNvPr id="5" name="TextBox 4">
            <a:extLst>
              <a:ext uri="{FF2B5EF4-FFF2-40B4-BE49-F238E27FC236}">
                <a16:creationId xmlns:a16="http://schemas.microsoft.com/office/drawing/2014/main" id="{C614B196-8DA3-56FB-EE39-27483E3739C6}"/>
              </a:ext>
            </a:extLst>
          </p:cNvPr>
          <p:cNvSpPr txBox="1"/>
          <p:nvPr/>
        </p:nvSpPr>
        <p:spPr>
          <a:xfrm>
            <a:off x="1518103" y="1810557"/>
            <a:ext cx="2171567" cy="646331"/>
          </a:xfrm>
          <a:prstGeom prst="rect">
            <a:avLst/>
          </a:prstGeom>
          <a:noFill/>
          <a:ln>
            <a:solidFill>
              <a:srgbClr val="FF0000"/>
            </a:solidFill>
          </a:ln>
        </p:spPr>
        <p:txBody>
          <a:bodyPr wrap="square" rtlCol="0">
            <a:spAutoFit/>
          </a:bodyPr>
          <a:lstStyle/>
          <a:p>
            <a:pPr algn="ctr"/>
            <a:r>
              <a:rPr lang="en-US" sz="1800" dirty="0"/>
              <a:t>Provide activity metrics</a:t>
            </a:r>
          </a:p>
        </p:txBody>
      </p:sp>
      <p:sp>
        <p:nvSpPr>
          <p:cNvPr id="7" name="TextBox 6">
            <a:extLst>
              <a:ext uri="{FF2B5EF4-FFF2-40B4-BE49-F238E27FC236}">
                <a16:creationId xmlns:a16="http://schemas.microsoft.com/office/drawing/2014/main" id="{B0799BAA-C053-341E-31FB-843917FEA297}"/>
              </a:ext>
            </a:extLst>
          </p:cNvPr>
          <p:cNvSpPr txBox="1"/>
          <p:nvPr/>
        </p:nvSpPr>
        <p:spPr>
          <a:xfrm>
            <a:off x="590259" y="1325690"/>
            <a:ext cx="913453" cy="379656"/>
          </a:xfrm>
          <a:prstGeom prst="rect">
            <a:avLst/>
          </a:prstGeom>
          <a:solidFill>
            <a:srgbClr val="C00000"/>
          </a:solidFill>
        </p:spPr>
        <p:txBody>
          <a:bodyPr wrap="square" rtlCol="0">
            <a:spAutoFit/>
          </a:bodyPr>
          <a:lstStyle/>
          <a:p>
            <a:r>
              <a:rPr lang="en-US" dirty="0"/>
              <a:t>2022</a:t>
            </a:r>
          </a:p>
        </p:txBody>
      </p:sp>
      <p:sp>
        <p:nvSpPr>
          <p:cNvPr id="8" name="TextBox 7">
            <a:extLst>
              <a:ext uri="{FF2B5EF4-FFF2-40B4-BE49-F238E27FC236}">
                <a16:creationId xmlns:a16="http://schemas.microsoft.com/office/drawing/2014/main" id="{30241229-0417-33FF-A91E-1F490FDC1D9E}"/>
              </a:ext>
            </a:extLst>
          </p:cNvPr>
          <p:cNvSpPr txBox="1"/>
          <p:nvPr/>
        </p:nvSpPr>
        <p:spPr>
          <a:xfrm>
            <a:off x="3649446" y="1834716"/>
            <a:ext cx="2171567" cy="647428"/>
          </a:xfrm>
          <a:prstGeom prst="rect">
            <a:avLst/>
          </a:prstGeom>
          <a:noFill/>
          <a:ln>
            <a:solidFill>
              <a:srgbClr val="FFC000"/>
            </a:solidFill>
          </a:ln>
        </p:spPr>
        <p:txBody>
          <a:bodyPr wrap="square" rtlCol="0">
            <a:spAutoFit/>
          </a:bodyPr>
          <a:lstStyle/>
          <a:p>
            <a:pPr algn="ctr"/>
            <a:r>
              <a:rPr lang="en-US" sz="1800" dirty="0"/>
              <a:t>Greenhouse Gas Inventory Report</a:t>
            </a:r>
          </a:p>
        </p:txBody>
      </p:sp>
      <p:sp>
        <p:nvSpPr>
          <p:cNvPr id="9" name="TextBox 8">
            <a:extLst>
              <a:ext uri="{FF2B5EF4-FFF2-40B4-BE49-F238E27FC236}">
                <a16:creationId xmlns:a16="http://schemas.microsoft.com/office/drawing/2014/main" id="{1F5ED5BF-45AA-EA40-CC68-CFAA896738BD}"/>
              </a:ext>
            </a:extLst>
          </p:cNvPr>
          <p:cNvSpPr txBox="1"/>
          <p:nvPr/>
        </p:nvSpPr>
        <p:spPr>
          <a:xfrm>
            <a:off x="5808416" y="1836421"/>
            <a:ext cx="2171567" cy="923330"/>
          </a:xfrm>
          <a:prstGeom prst="rect">
            <a:avLst/>
          </a:prstGeom>
          <a:noFill/>
          <a:ln>
            <a:solidFill>
              <a:srgbClr val="92D050"/>
            </a:solidFill>
          </a:ln>
        </p:spPr>
        <p:txBody>
          <a:bodyPr wrap="square" rtlCol="0">
            <a:spAutoFit/>
          </a:bodyPr>
          <a:lstStyle/>
          <a:p>
            <a:pPr algn="ctr"/>
            <a:r>
              <a:rPr lang="en-US" sz="1800" b="1" dirty="0"/>
              <a:t>Emissions Quota</a:t>
            </a:r>
          </a:p>
          <a:p>
            <a:pPr algn="ctr"/>
            <a:r>
              <a:rPr lang="en-US" sz="1800" dirty="0"/>
              <a:t>Implementation</a:t>
            </a:r>
          </a:p>
          <a:p>
            <a:pPr algn="ctr"/>
            <a:r>
              <a:rPr lang="en-US" sz="1800" b="1" dirty="0"/>
              <a:t>GHG Mitigation</a:t>
            </a:r>
          </a:p>
        </p:txBody>
      </p:sp>
      <p:sp>
        <p:nvSpPr>
          <p:cNvPr id="10" name="TextBox 9">
            <a:extLst>
              <a:ext uri="{FF2B5EF4-FFF2-40B4-BE49-F238E27FC236}">
                <a16:creationId xmlns:a16="http://schemas.microsoft.com/office/drawing/2014/main" id="{2DBC709D-5B3E-E081-5CF6-6C457EF378BE}"/>
              </a:ext>
            </a:extLst>
          </p:cNvPr>
          <p:cNvSpPr txBox="1"/>
          <p:nvPr/>
        </p:nvSpPr>
        <p:spPr>
          <a:xfrm>
            <a:off x="7871488" y="1819641"/>
            <a:ext cx="2171567" cy="647428"/>
          </a:xfrm>
          <a:prstGeom prst="rect">
            <a:avLst/>
          </a:prstGeom>
          <a:noFill/>
          <a:ln>
            <a:solidFill>
              <a:srgbClr val="00B0F0"/>
            </a:solidFill>
          </a:ln>
        </p:spPr>
        <p:txBody>
          <a:bodyPr wrap="square" rtlCol="0">
            <a:spAutoFit/>
          </a:bodyPr>
          <a:lstStyle/>
          <a:p>
            <a:pPr algn="ctr"/>
            <a:r>
              <a:rPr lang="en-US" sz="1800" b="1" dirty="0"/>
              <a:t>Vietnam Emission Commitment</a:t>
            </a:r>
          </a:p>
        </p:txBody>
      </p:sp>
      <p:sp>
        <p:nvSpPr>
          <p:cNvPr id="11" name="TextBox 10">
            <a:extLst>
              <a:ext uri="{FF2B5EF4-FFF2-40B4-BE49-F238E27FC236}">
                <a16:creationId xmlns:a16="http://schemas.microsoft.com/office/drawing/2014/main" id="{A3285B2E-4F5A-A759-C057-C99A3349F7D2}"/>
              </a:ext>
            </a:extLst>
          </p:cNvPr>
          <p:cNvSpPr txBox="1"/>
          <p:nvPr/>
        </p:nvSpPr>
        <p:spPr>
          <a:xfrm>
            <a:off x="10202128" y="1834716"/>
            <a:ext cx="1942364" cy="369332"/>
          </a:xfrm>
          <a:prstGeom prst="rect">
            <a:avLst/>
          </a:prstGeom>
          <a:noFill/>
          <a:ln>
            <a:solidFill>
              <a:srgbClr val="0070C0"/>
            </a:solidFill>
          </a:ln>
        </p:spPr>
        <p:txBody>
          <a:bodyPr wrap="square" rtlCol="0">
            <a:spAutoFit/>
          </a:bodyPr>
          <a:lstStyle/>
          <a:p>
            <a:pPr algn="ctr"/>
            <a:r>
              <a:rPr lang="en-US" sz="1800" b="1" dirty="0"/>
              <a:t>NET- ZERO</a:t>
            </a:r>
          </a:p>
        </p:txBody>
      </p:sp>
      <p:sp>
        <p:nvSpPr>
          <p:cNvPr id="12" name="TextBox 11">
            <a:extLst>
              <a:ext uri="{FF2B5EF4-FFF2-40B4-BE49-F238E27FC236}">
                <a16:creationId xmlns:a16="http://schemas.microsoft.com/office/drawing/2014/main" id="{ECB78BF1-1C0A-8BEC-0497-66A5FED72BEE}"/>
              </a:ext>
            </a:extLst>
          </p:cNvPr>
          <p:cNvSpPr txBox="1"/>
          <p:nvPr/>
        </p:nvSpPr>
        <p:spPr>
          <a:xfrm>
            <a:off x="2277538" y="2375058"/>
            <a:ext cx="907108" cy="379656"/>
          </a:xfrm>
          <a:prstGeom prst="rect">
            <a:avLst/>
          </a:prstGeom>
          <a:solidFill>
            <a:srgbClr val="FF0000"/>
          </a:solidFill>
        </p:spPr>
        <p:txBody>
          <a:bodyPr wrap="square" rtlCol="0">
            <a:spAutoFit/>
          </a:bodyPr>
          <a:lstStyle/>
          <a:p>
            <a:r>
              <a:rPr lang="en-US" dirty="0"/>
              <a:t>2023</a:t>
            </a:r>
          </a:p>
        </p:txBody>
      </p:sp>
      <p:sp>
        <p:nvSpPr>
          <p:cNvPr id="14" name="TextBox 13">
            <a:extLst>
              <a:ext uri="{FF2B5EF4-FFF2-40B4-BE49-F238E27FC236}">
                <a16:creationId xmlns:a16="http://schemas.microsoft.com/office/drawing/2014/main" id="{BB196E10-86C6-63CE-6031-9822B3F64AE3}"/>
              </a:ext>
            </a:extLst>
          </p:cNvPr>
          <p:cNvSpPr txBox="1"/>
          <p:nvPr/>
        </p:nvSpPr>
        <p:spPr>
          <a:xfrm>
            <a:off x="4297541" y="1325689"/>
            <a:ext cx="862097" cy="379656"/>
          </a:xfrm>
          <a:prstGeom prst="rect">
            <a:avLst/>
          </a:prstGeom>
          <a:solidFill>
            <a:srgbClr val="FFC000"/>
          </a:solidFill>
        </p:spPr>
        <p:txBody>
          <a:bodyPr wrap="square" rtlCol="0">
            <a:spAutoFit/>
          </a:bodyPr>
          <a:lstStyle/>
          <a:p>
            <a:r>
              <a:rPr lang="en-US" dirty="0"/>
              <a:t>2025</a:t>
            </a:r>
          </a:p>
        </p:txBody>
      </p:sp>
      <p:sp>
        <p:nvSpPr>
          <p:cNvPr id="16" name="TextBox 15">
            <a:extLst>
              <a:ext uri="{FF2B5EF4-FFF2-40B4-BE49-F238E27FC236}">
                <a16:creationId xmlns:a16="http://schemas.microsoft.com/office/drawing/2014/main" id="{3383B32E-9E6F-570B-3565-29A99B95F75C}"/>
              </a:ext>
            </a:extLst>
          </p:cNvPr>
          <p:cNvSpPr txBox="1"/>
          <p:nvPr/>
        </p:nvSpPr>
        <p:spPr>
          <a:xfrm>
            <a:off x="6552684" y="3126200"/>
            <a:ext cx="860818" cy="379656"/>
          </a:xfrm>
          <a:prstGeom prst="rect">
            <a:avLst/>
          </a:prstGeom>
          <a:solidFill>
            <a:srgbClr val="92D050"/>
          </a:solidFill>
        </p:spPr>
        <p:txBody>
          <a:bodyPr wrap="square" rtlCol="0">
            <a:spAutoFit/>
          </a:bodyPr>
          <a:lstStyle/>
          <a:p>
            <a:r>
              <a:rPr lang="en-US" dirty="0"/>
              <a:t>2026</a:t>
            </a:r>
          </a:p>
        </p:txBody>
      </p:sp>
      <p:sp>
        <p:nvSpPr>
          <p:cNvPr id="17" name="TextBox 16">
            <a:extLst>
              <a:ext uri="{FF2B5EF4-FFF2-40B4-BE49-F238E27FC236}">
                <a16:creationId xmlns:a16="http://schemas.microsoft.com/office/drawing/2014/main" id="{47E246C6-D318-2E08-D135-17448F5B2185}"/>
              </a:ext>
            </a:extLst>
          </p:cNvPr>
          <p:cNvSpPr txBox="1"/>
          <p:nvPr/>
        </p:nvSpPr>
        <p:spPr>
          <a:xfrm>
            <a:off x="8624679" y="1258160"/>
            <a:ext cx="860857" cy="379656"/>
          </a:xfrm>
          <a:prstGeom prst="rect">
            <a:avLst/>
          </a:prstGeom>
          <a:solidFill>
            <a:srgbClr val="00B0F0"/>
          </a:solidFill>
        </p:spPr>
        <p:txBody>
          <a:bodyPr wrap="square" rtlCol="0">
            <a:spAutoFit/>
          </a:bodyPr>
          <a:lstStyle/>
          <a:p>
            <a:r>
              <a:rPr lang="en-US" dirty="0"/>
              <a:t>2030</a:t>
            </a:r>
          </a:p>
        </p:txBody>
      </p:sp>
      <p:sp>
        <p:nvSpPr>
          <p:cNvPr id="18" name="TextBox 17">
            <a:extLst>
              <a:ext uri="{FF2B5EF4-FFF2-40B4-BE49-F238E27FC236}">
                <a16:creationId xmlns:a16="http://schemas.microsoft.com/office/drawing/2014/main" id="{06D0229E-16AF-FF3E-94A1-1034F479EE5B}"/>
              </a:ext>
            </a:extLst>
          </p:cNvPr>
          <p:cNvSpPr txBox="1"/>
          <p:nvPr/>
        </p:nvSpPr>
        <p:spPr>
          <a:xfrm>
            <a:off x="10709848" y="2401714"/>
            <a:ext cx="926925" cy="379656"/>
          </a:xfrm>
          <a:prstGeom prst="rect">
            <a:avLst/>
          </a:prstGeom>
          <a:solidFill>
            <a:srgbClr val="0070C0"/>
          </a:solidFill>
        </p:spPr>
        <p:txBody>
          <a:bodyPr wrap="square" rtlCol="0">
            <a:spAutoFit/>
          </a:bodyPr>
          <a:lstStyle/>
          <a:p>
            <a:r>
              <a:rPr lang="en-US" dirty="0"/>
              <a:t>2050</a:t>
            </a:r>
          </a:p>
        </p:txBody>
      </p:sp>
      <p:sp>
        <p:nvSpPr>
          <p:cNvPr id="19" name=" 5">
            <a:extLst>
              <a:ext uri="{FF2B5EF4-FFF2-40B4-BE49-F238E27FC236}">
                <a16:creationId xmlns:a16="http://schemas.microsoft.com/office/drawing/2014/main" id="{79E56C88-B692-2E9D-9F32-02A025697D98}"/>
              </a:ext>
            </a:extLst>
          </p:cNvPr>
          <p:cNvSpPr/>
          <p:nvPr/>
        </p:nvSpPr>
        <p:spPr>
          <a:xfrm>
            <a:off x="288464" y="1300327"/>
            <a:ext cx="2171567" cy="1616917"/>
          </a:xfrm>
          <a:prstGeom prst="leftCircularArrow">
            <a:avLst>
              <a:gd name="adj1" fmla="val 2969"/>
              <a:gd name="adj2" fmla="val 363730"/>
              <a:gd name="adj3" fmla="val 2139241"/>
              <a:gd name="adj4" fmla="val 9024489"/>
              <a:gd name="adj5" fmla="val 3463"/>
            </a:avLst>
          </a:prstGeom>
          <a:solidFill>
            <a:srgbClr val="FF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0" name="Circular Arrow 10">
            <a:extLst>
              <a:ext uri="{FF2B5EF4-FFF2-40B4-BE49-F238E27FC236}">
                <a16:creationId xmlns:a16="http://schemas.microsoft.com/office/drawing/2014/main" id="{17D02A75-D04F-43A4-7D5C-7B7BEF4CC687}"/>
              </a:ext>
            </a:extLst>
          </p:cNvPr>
          <p:cNvSpPr/>
          <p:nvPr/>
        </p:nvSpPr>
        <p:spPr>
          <a:xfrm>
            <a:off x="1711736" y="1406936"/>
            <a:ext cx="2747848" cy="1786455"/>
          </a:xfrm>
          <a:prstGeom prst="circularArrow">
            <a:avLst>
              <a:gd name="adj1" fmla="val 2655"/>
              <a:gd name="adj2" fmla="val 322955"/>
              <a:gd name="adj3" fmla="val 19501534"/>
              <a:gd name="adj4" fmla="val 12575511"/>
              <a:gd name="adj5" fmla="val 3098"/>
            </a:avLst>
          </a:pr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1" name=" 5">
            <a:extLst>
              <a:ext uri="{FF2B5EF4-FFF2-40B4-BE49-F238E27FC236}">
                <a16:creationId xmlns:a16="http://schemas.microsoft.com/office/drawing/2014/main" id="{423914FC-0D23-F5C2-4388-120E1CBC556D}"/>
              </a:ext>
            </a:extLst>
          </p:cNvPr>
          <p:cNvSpPr/>
          <p:nvPr/>
        </p:nvSpPr>
        <p:spPr>
          <a:xfrm rot="1282401">
            <a:off x="4057636" y="1392982"/>
            <a:ext cx="2753453" cy="2065283"/>
          </a:xfrm>
          <a:prstGeom prst="leftCircularArrow">
            <a:avLst>
              <a:gd name="adj1" fmla="val 2969"/>
              <a:gd name="adj2" fmla="val 363730"/>
              <a:gd name="adj3" fmla="val 2139241"/>
              <a:gd name="adj4" fmla="val 9024489"/>
              <a:gd name="adj5" fmla="val 3463"/>
            </a:avLst>
          </a:pr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2" name="Circular Arrow 10">
            <a:extLst>
              <a:ext uri="{FF2B5EF4-FFF2-40B4-BE49-F238E27FC236}">
                <a16:creationId xmlns:a16="http://schemas.microsoft.com/office/drawing/2014/main" id="{AE75CF37-EF70-DF0D-AA88-3E46BDA7A80E}"/>
              </a:ext>
            </a:extLst>
          </p:cNvPr>
          <p:cNvSpPr/>
          <p:nvPr/>
        </p:nvSpPr>
        <p:spPr>
          <a:xfrm>
            <a:off x="6065135" y="1439985"/>
            <a:ext cx="2747848" cy="1786455"/>
          </a:xfrm>
          <a:prstGeom prst="circularArrow">
            <a:avLst>
              <a:gd name="adj1" fmla="val 2655"/>
              <a:gd name="adj2" fmla="val 322955"/>
              <a:gd name="adj3" fmla="val 19501534"/>
              <a:gd name="adj4" fmla="val 12575511"/>
              <a:gd name="adj5" fmla="val 3098"/>
            </a:avLst>
          </a:prstGeom>
          <a:solidFill>
            <a:srgbClr val="00B0F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23" name=" 5">
            <a:extLst>
              <a:ext uri="{FF2B5EF4-FFF2-40B4-BE49-F238E27FC236}">
                <a16:creationId xmlns:a16="http://schemas.microsoft.com/office/drawing/2014/main" id="{41F03E80-093B-1EE5-0574-EA1581373341}"/>
              </a:ext>
            </a:extLst>
          </p:cNvPr>
          <p:cNvSpPr/>
          <p:nvPr/>
        </p:nvSpPr>
        <p:spPr>
          <a:xfrm>
            <a:off x="8716710" y="1318470"/>
            <a:ext cx="2171567" cy="1616917"/>
          </a:xfrm>
          <a:prstGeom prst="leftCircularArrow">
            <a:avLst>
              <a:gd name="adj1" fmla="val 2969"/>
              <a:gd name="adj2" fmla="val 363730"/>
              <a:gd name="adj3" fmla="val 2139241"/>
              <a:gd name="adj4" fmla="val 9024489"/>
              <a:gd name="adj5" fmla="val 3463"/>
            </a:avLst>
          </a:pr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24" name="TextBox 23">
            <a:extLst>
              <a:ext uri="{FF2B5EF4-FFF2-40B4-BE49-F238E27FC236}">
                <a16:creationId xmlns:a16="http://schemas.microsoft.com/office/drawing/2014/main" id="{F149D838-8122-CAA0-D892-4A604004A71D}"/>
              </a:ext>
            </a:extLst>
          </p:cNvPr>
          <p:cNvSpPr txBox="1"/>
          <p:nvPr/>
        </p:nvSpPr>
        <p:spPr>
          <a:xfrm>
            <a:off x="8767391" y="3494375"/>
            <a:ext cx="909641" cy="379656"/>
          </a:xfrm>
          <a:prstGeom prst="rect">
            <a:avLst/>
          </a:prstGeom>
          <a:solidFill>
            <a:srgbClr val="00B0F0"/>
          </a:solidFill>
        </p:spPr>
        <p:txBody>
          <a:bodyPr wrap="square" rtlCol="0">
            <a:spAutoFit/>
          </a:bodyPr>
          <a:lstStyle/>
          <a:p>
            <a:r>
              <a:rPr lang="en-US" dirty="0"/>
              <a:t>2027</a:t>
            </a:r>
          </a:p>
        </p:txBody>
      </p:sp>
      <p:sp>
        <p:nvSpPr>
          <p:cNvPr id="25" name="TextBox 24">
            <a:extLst>
              <a:ext uri="{FF2B5EF4-FFF2-40B4-BE49-F238E27FC236}">
                <a16:creationId xmlns:a16="http://schemas.microsoft.com/office/drawing/2014/main" id="{1FD22DCC-D8CE-5032-7F2E-57C3D6A911F7}"/>
              </a:ext>
            </a:extLst>
          </p:cNvPr>
          <p:cNvSpPr txBox="1"/>
          <p:nvPr/>
        </p:nvSpPr>
        <p:spPr>
          <a:xfrm>
            <a:off x="9720605" y="3781064"/>
            <a:ext cx="2062645" cy="379656"/>
          </a:xfrm>
          <a:prstGeom prst="rect">
            <a:avLst/>
          </a:prstGeom>
          <a:noFill/>
          <a:ln>
            <a:solidFill>
              <a:srgbClr val="FF0000"/>
            </a:solidFill>
          </a:ln>
        </p:spPr>
        <p:txBody>
          <a:bodyPr wrap="square" rtlCol="0">
            <a:spAutoFit/>
          </a:bodyPr>
          <a:lstStyle/>
          <a:p>
            <a:pPr algn="ctr"/>
            <a:r>
              <a:rPr lang="en-US" dirty="0"/>
              <a:t>Carbon Credit</a:t>
            </a:r>
          </a:p>
        </p:txBody>
      </p:sp>
      <p:cxnSp>
        <p:nvCxnSpPr>
          <p:cNvPr id="28" name="Straight Arrow Connector 27">
            <a:extLst>
              <a:ext uri="{FF2B5EF4-FFF2-40B4-BE49-F238E27FC236}">
                <a16:creationId xmlns:a16="http://schemas.microsoft.com/office/drawing/2014/main" id="{37B2CB22-447E-97BD-29DD-E7435DFF9708}"/>
              </a:ext>
            </a:extLst>
          </p:cNvPr>
          <p:cNvCxnSpPr>
            <a:cxnSpLocks/>
          </p:cNvCxnSpPr>
          <p:nvPr/>
        </p:nvCxnSpPr>
        <p:spPr bwMode="auto">
          <a:xfrm flipV="1">
            <a:off x="8931844" y="2196721"/>
            <a:ext cx="0" cy="323533"/>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E2195AEB-0382-3071-1311-143663827C7F}"/>
              </a:ext>
            </a:extLst>
          </p:cNvPr>
          <p:cNvCxnSpPr>
            <a:cxnSpLocks/>
          </p:cNvCxnSpPr>
          <p:nvPr/>
        </p:nvCxnSpPr>
        <p:spPr bwMode="auto">
          <a:xfrm>
            <a:off x="3843327" y="2618713"/>
            <a:ext cx="0" cy="809680"/>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sp>
        <p:nvSpPr>
          <p:cNvPr id="35" name="TextBox 34">
            <a:extLst>
              <a:ext uri="{FF2B5EF4-FFF2-40B4-BE49-F238E27FC236}">
                <a16:creationId xmlns:a16="http://schemas.microsoft.com/office/drawing/2014/main" id="{2BA48654-6867-4E6D-8D81-6386EA3A192E}"/>
              </a:ext>
            </a:extLst>
          </p:cNvPr>
          <p:cNvSpPr txBox="1"/>
          <p:nvPr/>
        </p:nvSpPr>
        <p:spPr>
          <a:xfrm>
            <a:off x="3398459" y="3559841"/>
            <a:ext cx="942104" cy="379656"/>
          </a:xfrm>
          <a:prstGeom prst="rect">
            <a:avLst/>
          </a:prstGeom>
          <a:solidFill>
            <a:srgbClr val="00B0F0"/>
          </a:solidFill>
        </p:spPr>
        <p:txBody>
          <a:bodyPr wrap="square" rtlCol="0">
            <a:spAutoFit/>
          </a:bodyPr>
          <a:lstStyle/>
          <a:p>
            <a:r>
              <a:rPr lang="en-US" dirty="0"/>
              <a:t>2024</a:t>
            </a:r>
          </a:p>
        </p:txBody>
      </p:sp>
      <p:sp>
        <p:nvSpPr>
          <p:cNvPr id="36" name="TextBox 35">
            <a:extLst>
              <a:ext uri="{FF2B5EF4-FFF2-40B4-BE49-F238E27FC236}">
                <a16:creationId xmlns:a16="http://schemas.microsoft.com/office/drawing/2014/main" id="{F63C25EC-3BFD-5680-F5DC-33702FED4634}"/>
              </a:ext>
            </a:extLst>
          </p:cNvPr>
          <p:cNvSpPr txBox="1"/>
          <p:nvPr/>
        </p:nvSpPr>
        <p:spPr>
          <a:xfrm>
            <a:off x="3524562" y="4238755"/>
            <a:ext cx="5141900" cy="646331"/>
          </a:xfrm>
          <a:prstGeom prst="rect">
            <a:avLst/>
          </a:prstGeom>
          <a:noFill/>
          <a:ln>
            <a:solidFill>
              <a:srgbClr val="FF0000"/>
            </a:solidFill>
          </a:ln>
        </p:spPr>
        <p:txBody>
          <a:bodyPr wrap="square" rtlCol="0">
            <a:spAutoFit/>
          </a:bodyPr>
          <a:lstStyle/>
          <a:p>
            <a:pPr algn="ctr"/>
            <a:r>
              <a:rPr lang="en-US" sz="1800" b="1" dirty="0"/>
              <a:t>Review of greenhouse gas inventory and mitigation reports</a:t>
            </a:r>
          </a:p>
        </p:txBody>
      </p:sp>
      <p:sp>
        <p:nvSpPr>
          <p:cNvPr id="37" name=" 5">
            <a:extLst>
              <a:ext uri="{FF2B5EF4-FFF2-40B4-BE49-F238E27FC236}">
                <a16:creationId xmlns:a16="http://schemas.microsoft.com/office/drawing/2014/main" id="{B174B93C-EE8A-11A7-9001-D57514A1018C}"/>
              </a:ext>
            </a:extLst>
          </p:cNvPr>
          <p:cNvSpPr/>
          <p:nvPr/>
        </p:nvSpPr>
        <p:spPr>
          <a:xfrm rot="2825496">
            <a:off x="3320368" y="2900134"/>
            <a:ext cx="1011967" cy="2395404"/>
          </a:xfrm>
          <a:prstGeom prst="leftCircularArrow">
            <a:avLst>
              <a:gd name="adj1" fmla="val 2969"/>
              <a:gd name="adj2" fmla="val 363730"/>
              <a:gd name="adj3" fmla="val 2139241"/>
              <a:gd name="adj4" fmla="val 9024489"/>
              <a:gd name="adj5" fmla="val 3463"/>
            </a:avLst>
          </a:prstGeom>
          <a:solidFill>
            <a:srgbClr val="0070C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lang="en-US"/>
          </a:p>
        </p:txBody>
      </p:sp>
      <p:sp>
        <p:nvSpPr>
          <p:cNvPr id="39" name="Circular Arrow 10">
            <a:extLst>
              <a:ext uri="{FF2B5EF4-FFF2-40B4-BE49-F238E27FC236}">
                <a16:creationId xmlns:a16="http://schemas.microsoft.com/office/drawing/2014/main" id="{EB10A792-9D3E-FF3F-39D2-B60782931E80}"/>
              </a:ext>
            </a:extLst>
          </p:cNvPr>
          <p:cNvSpPr/>
          <p:nvPr/>
        </p:nvSpPr>
        <p:spPr>
          <a:xfrm rot="5097986">
            <a:off x="6799440" y="2251967"/>
            <a:ext cx="1179411" cy="2597570"/>
          </a:xfrm>
          <a:prstGeom prst="circularArrow">
            <a:avLst>
              <a:gd name="adj1" fmla="val 2655"/>
              <a:gd name="adj2" fmla="val 322955"/>
              <a:gd name="adj3" fmla="val 19501534"/>
              <a:gd name="adj4" fmla="val 12575511"/>
              <a:gd name="adj5" fmla="val 3098"/>
            </a:avLst>
          </a:prstGeom>
          <a:solidFill>
            <a:srgbClr val="00B0F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txBody>
          <a:bodyPr/>
          <a:lstStyle/>
          <a:p>
            <a:endParaRPr lang="en-US"/>
          </a:p>
        </p:txBody>
      </p:sp>
      <p:sp>
        <p:nvSpPr>
          <p:cNvPr id="44" name="Arrow: Right 43">
            <a:extLst>
              <a:ext uri="{FF2B5EF4-FFF2-40B4-BE49-F238E27FC236}">
                <a16:creationId xmlns:a16="http://schemas.microsoft.com/office/drawing/2014/main" id="{B874D5C3-8C9A-DF07-CB96-B983257FFBFD}"/>
              </a:ext>
            </a:extLst>
          </p:cNvPr>
          <p:cNvSpPr/>
          <p:nvPr/>
        </p:nvSpPr>
        <p:spPr bwMode="auto">
          <a:xfrm>
            <a:off x="1827997" y="5488033"/>
            <a:ext cx="10310192" cy="855087"/>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1600" b="0" i="0" u="none" strike="noStrike" cap="none" normalizeH="0" baseline="0">
              <a:ln>
                <a:noFill/>
              </a:ln>
              <a:solidFill>
                <a:schemeClr val="tx1"/>
              </a:solidFill>
              <a:effectLst/>
              <a:latin typeface="Arial" pitchFamily="-111" charset="0"/>
            </a:endParaRPr>
          </a:p>
        </p:txBody>
      </p:sp>
      <p:sp>
        <p:nvSpPr>
          <p:cNvPr id="45" name="TextBox 44">
            <a:extLst>
              <a:ext uri="{FF2B5EF4-FFF2-40B4-BE49-F238E27FC236}">
                <a16:creationId xmlns:a16="http://schemas.microsoft.com/office/drawing/2014/main" id="{CFE127DC-9BF6-AA4C-396B-954590260C43}"/>
              </a:ext>
            </a:extLst>
          </p:cNvPr>
          <p:cNvSpPr txBox="1"/>
          <p:nvPr/>
        </p:nvSpPr>
        <p:spPr>
          <a:xfrm>
            <a:off x="2011246" y="5103729"/>
            <a:ext cx="9306759" cy="369332"/>
          </a:xfrm>
          <a:prstGeom prst="rect">
            <a:avLst/>
          </a:prstGeom>
          <a:noFill/>
          <a:ln>
            <a:solidFill>
              <a:srgbClr val="FF0000"/>
            </a:solidFill>
          </a:ln>
        </p:spPr>
        <p:txBody>
          <a:bodyPr wrap="square" rtlCol="0">
            <a:spAutoFit/>
          </a:bodyPr>
          <a:lstStyle/>
          <a:p>
            <a:pPr algn="ctr"/>
            <a:r>
              <a:rPr lang="en-US" sz="1800" dirty="0"/>
              <a:t>Moving towards carbon neutrality -Net zero</a:t>
            </a:r>
          </a:p>
        </p:txBody>
      </p:sp>
      <p:sp>
        <p:nvSpPr>
          <p:cNvPr id="3" name="TextBox 2">
            <a:extLst>
              <a:ext uri="{FF2B5EF4-FFF2-40B4-BE49-F238E27FC236}">
                <a16:creationId xmlns:a16="http://schemas.microsoft.com/office/drawing/2014/main" id="{27DF64CA-4B45-B74D-1713-4C3CE05837AF}"/>
              </a:ext>
            </a:extLst>
          </p:cNvPr>
          <p:cNvSpPr txBox="1"/>
          <p:nvPr/>
        </p:nvSpPr>
        <p:spPr>
          <a:xfrm>
            <a:off x="36803" y="3236316"/>
            <a:ext cx="3598017" cy="1325940"/>
          </a:xfrm>
          <a:prstGeom prst="rect">
            <a:avLst/>
          </a:prstGeom>
          <a:noFill/>
        </p:spPr>
        <p:txBody>
          <a:bodyPr wrap="square">
            <a:spAutoFit/>
          </a:bodyPr>
          <a:lstStyle/>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3/2025: report to the Provincial Committee</a:t>
            </a:r>
          </a:p>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12/2025: report to MONRE</a:t>
            </a:r>
          </a:p>
        </p:txBody>
      </p:sp>
    </p:spTree>
    <p:extLst>
      <p:ext uri="{BB962C8B-B14F-4D97-AF65-F5344CB8AC3E}">
        <p14:creationId xmlns:p14="http://schemas.microsoft.com/office/powerpoint/2010/main" val="414887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202" y="0"/>
            <a:ext cx="11029596" cy="760832"/>
          </a:xfrm>
        </p:spPr>
        <p:txBody>
          <a:bodyPr anchor="b">
            <a:noAutofit/>
          </a:bodyPr>
          <a:lstStyle/>
          <a:p>
            <a:pPr marL="1528156" indent="-1528156" algn="ctr"/>
            <a:r>
              <a:rPr lang="en-US" sz="2800" b="1" dirty="0">
                <a:solidFill>
                  <a:schemeClr val="accent1">
                    <a:lumMod val="50000"/>
                  </a:schemeClr>
                </a:solidFill>
                <a:latin typeface="+mj-lt"/>
                <a:cs typeface="Times New Roman" panose="02020603050405020304" pitchFamily="18" charset="0"/>
              </a:rPr>
              <a:t>Regulations on greenhouse gas emissions</a:t>
            </a:r>
          </a:p>
        </p:txBody>
      </p:sp>
      <p:sp>
        <p:nvSpPr>
          <p:cNvPr id="3" name="Content Placeholder 2"/>
          <p:cNvSpPr>
            <a:spLocks noGrp="1"/>
          </p:cNvSpPr>
          <p:nvPr>
            <p:ph idx="1"/>
          </p:nvPr>
        </p:nvSpPr>
        <p:spPr>
          <a:xfrm>
            <a:off x="581201" y="964080"/>
            <a:ext cx="11029597" cy="4627078"/>
          </a:xfrm>
        </p:spPr>
        <p:txBody>
          <a:bodyPr>
            <a:noAutofit/>
          </a:bodyPr>
          <a:lstStyle/>
          <a:p>
            <a:pPr algn="just">
              <a:buFont typeface="Wingdings" pitchFamily="2" charset="2"/>
              <a:buChar char="v"/>
            </a:pPr>
            <a:r>
              <a:rPr lang="en-US" sz="2000" dirty="0">
                <a:solidFill>
                  <a:srgbClr val="FF0000"/>
                </a:solidFill>
                <a:latin typeface="+mn-lt"/>
              </a:rPr>
              <a:t>Decree 06/2022/ND-CP </a:t>
            </a:r>
            <a:r>
              <a:rPr lang="en-US" sz="2000" dirty="0">
                <a:latin typeface="+mn-lt"/>
              </a:rPr>
              <a:t>regulating greenhouse gas emission mitigation and ozone layer protection</a:t>
            </a:r>
          </a:p>
          <a:p>
            <a:pPr algn="just">
              <a:buFont typeface="Wingdings" pitchFamily="2" charset="2"/>
              <a:buChar char="v"/>
            </a:pPr>
            <a:r>
              <a:rPr lang="en-US" sz="2000" dirty="0">
                <a:solidFill>
                  <a:srgbClr val="FF0000"/>
                </a:solidFill>
                <a:latin typeface="+mn-lt"/>
              </a:rPr>
              <a:t>Decision 13/2024/QD-</a:t>
            </a:r>
            <a:r>
              <a:rPr lang="en-US" sz="2000" dirty="0" err="1">
                <a:solidFill>
                  <a:srgbClr val="FF0000"/>
                </a:solidFill>
                <a:latin typeface="+mn-lt"/>
              </a:rPr>
              <a:t>TTg</a:t>
            </a:r>
            <a:r>
              <a:rPr lang="en-US" sz="2000" dirty="0">
                <a:solidFill>
                  <a:srgbClr val="FF0000"/>
                </a:solidFill>
                <a:latin typeface="+mn-lt"/>
              </a:rPr>
              <a:t> </a:t>
            </a:r>
            <a:r>
              <a:rPr lang="en-US" sz="2000" dirty="0">
                <a:latin typeface="+mn-lt"/>
              </a:rPr>
              <a:t>on the list of sectors and facilities emitting greenhouse gases that must conduct greenhouse gas inventories (updated) on August 13, 2024</a:t>
            </a:r>
          </a:p>
          <a:p>
            <a:pPr algn="just">
              <a:buFont typeface="Wingdings" pitchFamily="2" charset="2"/>
              <a:buChar char="v"/>
            </a:pPr>
            <a:r>
              <a:rPr lang="en-US" sz="2000" dirty="0">
                <a:solidFill>
                  <a:srgbClr val="FF0000"/>
                </a:solidFill>
                <a:latin typeface="+mn-lt"/>
              </a:rPr>
              <a:t>Decision 896/QD-</a:t>
            </a:r>
            <a:r>
              <a:rPr lang="en-US" sz="2000" dirty="0" err="1">
                <a:solidFill>
                  <a:srgbClr val="FF0000"/>
                </a:solidFill>
                <a:latin typeface="+mn-lt"/>
              </a:rPr>
              <a:t>TTg</a:t>
            </a:r>
            <a:r>
              <a:rPr lang="en-US" sz="2000" dirty="0">
                <a:solidFill>
                  <a:srgbClr val="FF0000"/>
                </a:solidFill>
                <a:latin typeface="+mn-lt"/>
              </a:rPr>
              <a:t> in 2022</a:t>
            </a:r>
            <a:r>
              <a:rPr lang="en-US" sz="2000" dirty="0">
                <a:latin typeface="+mn-lt"/>
              </a:rPr>
              <a:t> approving the National Strategy on Climate Change for the period up to 2050 issued by the Prime Minister</a:t>
            </a:r>
          </a:p>
          <a:p>
            <a:pPr algn="just">
              <a:buFont typeface="Wingdings" pitchFamily="2" charset="2"/>
              <a:buChar char="v"/>
            </a:pPr>
            <a:r>
              <a:rPr lang="en-US" sz="2000" dirty="0">
                <a:solidFill>
                  <a:srgbClr val="FF0000"/>
                </a:solidFill>
                <a:latin typeface="+mn-lt"/>
              </a:rPr>
              <a:t>Decision 2626/QD-BTNMT in 2022 </a:t>
            </a:r>
            <a:r>
              <a:rPr lang="en-US" sz="2000" dirty="0">
                <a:latin typeface="+mn-lt"/>
              </a:rPr>
              <a:t>announcing the list of emission coefficients for greenhouse gas inventories</a:t>
            </a:r>
          </a:p>
          <a:p>
            <a:pPr algn="just">
              <a:buFont typeface="Wingdings" pitchFamily="2" charset="2"/>
              <a:buChar char="v"/>
            </a:pPr>
            <a:r>
              <a:rPr lang="en-US" sz="2000" dirty="0">
                <a:solidFill>
                  <a:srgbClr val="FF0000"/>
                </a:solidFill>
                <a:latin typeface="+mn-lt"/>
              </a:rPr>
              <a:t>Decision 942/QD-</a:t>
            </a:r>
            <a:r>
              <a:rPr lang="en-US" sz="2000" dirty="0" err="1">
                <a:solidFill>
                  <a:srgbClr val="FF0000"/>
                </a:solidFill>
                <a:latin typeface="+mn-lt"/>
              </a:rPr>
              <a:t>TTg</a:t>
            </a:r>
            <a:r>
              <a:rPr lang="en-US" sz="2000" dirty="0">
                <a:solidFill>
                  <a:srgbClr val="FF0000"/>
                </a:solidFill>
                <a:latin typeface="+mn-lt"/>
              </a:rPr>
              <a:t> in 2022 </a:t>
            </a:r>
            <a:r>
              <a:rPr lang="en-US" sz="2000" dirty="0">
                <a:latin typeface="+mn-lt"/>
              </a:rPr>
              <a:t>on the action plan to reduce methane emissions by 2030</a:t>
            </a:r>
          </a:p>
          <a:p>
            <a:pPr algn="just">
              <a:buFont typeface="Wingdings" pitchFamily="2" charset="2"/>
              <a:buChar char="v"/>
            </a:pPr>
            <a:r>
              <a:rPr lang="en-US" sz="2000" dirty="0">
                <a:solidFill>
                  <a:srgbClr val="FF0000"/>
                </a:solidFill>
                <a:latin typeface="+mn-lt"/>
              </a:rPr>
              <a:t>Decision 569/QD-BTNMT 2023 </a:t>
            </a:r>
            <a:r>
              <a:rPr lang="en-US" sz="2000" dirty="0">
                <a:solidFill>
                  <a:schemeClr val="tx1"/>
                </a:solidFill>
                <a:latin typeface="+mn-lt"/>
              </a:rPr>
              <a:t>on the action plan to reduce methane emissions by 2030</a:t>
            </a:r>
          </a:p>
          <a:p>
            <a:pPr algn="just">
              <a:buFont typeface="Wingdings" pitchFamily="2" charset="2"/>
              <a:buChar char="v"/>
            </a:pPr>
            <a:r>
              <a:rPr lang="en-US" sz="2000" dirty="0">
                <a:solidFill>
                  <a:srgbClr val="FF0000"/>
                </a:solidFill>
                <a:latin typeface="+mn-lt"/>
              </a:rPr>
              <a:t>Circular 17/2022/TT-BTNMT </a:t>
            </a:r>
            <a:r>
              <a:rPr lang="en-US" sz="2000" dirty="0">
                <a:solidFill>
                  <a:schemeClr val="tx1"/>
                </a:solidFill>
                <a:latin typeface="+mn-lt"/>
              </a:rPr>
              <a:t>Regulations on technical measures for measuring, reporting, assessing, and mitigating greenhouse gas emissions in the </a:t>
            </a:r>
            <a:r>
              <a:rPr lang="en-US" sz="2000" b="1" dirty="0">
                <a:solidFill>
                  <a:schemeClr val="tx1"/>
                </a:solidFill>
                <a:latin typeface="+mn-lt"/>
              </a:rPr>
              <a:t>waste management </a:t>
            </a:r>
            <a:r>
              <a:rPr lang="en-US" sz="2000" dirty="0">
                <a:solidFill>
                  <a:schemeClr val="tx1"/>
                </a:solidFill>
                <a:latin typeface="+mn-lt"/>
              </a:rPr>
              <a:t>sector</a:t>
            </a:r>
          </a:p>
          <a:p>
            <a:pPr algn="just">
              <a:buFont typeface="Wingdings" pitchFamily="2" charset="2"/>
              <a:buChar char="v"/>
            </a:pPr>
            <a:r>
              <a:rPr lang="en-US" sz="2000" dirty="0">
                <a:solidFill>
                  <a:srgbClr val="FF0000"/>
                </a:solidFill>
                <a:latin typeface="+mn-lt"/>
              </a:rPr>
              <a:t>Circular 23/2023/TT-BNNPTNT </a:t>
            </a:r>
            <a:r>
              <a:rPr lang="en-US" sz="2000" dirty="0">
                <a:solidFill>
                  <a:schemeClr val="tx1"/>
                </a:solidFill>
                <a:latin typeface="+mn-lt"/>
              </a:rPr>
              <a:t>Regulations on technical measures for measuring, reporting, assessing, and mitigating greenhouse gas emissions in the </a:t>
            </a:r>
            <a:r>
              <a:rPr lang="en-US" sz="2000" b="1" dirty="0">
                <a:solidFill>
                  <a:schemeClr val="tx1"/>
                </a:solidFill>
                <a:latin typeface="+mn-lt"/>
              </a:rPr>
              <a:t>forestry sector</a:t>
            </a:r>
          </a:p>
          <a:p>
            <a:pPr algn="just">
              <a:buFont typeface="Wingdings" pitchFamily="2" charset="2"/>
              <a:buChar char="v"/>
            </a:pPr>
            <a:r>
              <a:rPr lang="en-US" sz="2000" dirty="0">
                <a:solidFill>
                  <a:srgbClr val="FF0000"/>
                </a:solidFill>
                <a:latin typeface="+mn-lt"/>
              </a:rPr>
              <a:t>Circular 38/2023/TT-BCT </a:t>
            </a:r>
            <a:r>
              <a:rPr lang="en-US" sz="2000" dirty="0">
                <a:solidFill>
                  <a:schemeClr val="tx1"/>
                </a:solidFill>
                <a:latin typeface="+mn-lt"/>
              </a:rPr>
              <a:t>Regulations on technical measures for measuring, reporting, assessing, and mitigating greenhouse gas emissions in the </a:t>
            </a:r>
            <a:r>
              <a:rPr lang="en-US" sz="2000" b="1" dirty="0">
                <a:solidFill>
                  <a:schemeClr val="tx1"/>
                </a:solidFill>
                <a:latin typeface="+mn-lt"/>
              </a:rPr>
              <a:t>industry and trade sector</a:t>
            </a:r>
            <a:endParaRPr lang="vi-VN" sz="2000" dirty="0">
              <a:latin typeface="+mn-lt"/>
            </a:endParaRPr>
          </a:p>
          <a:p>
            <a:pPr algn="just">
              <a:buFont typeface="Wingdings" pitchFamily="2" charset="2"/>
              <a:buChar char="v"/>
            </a:pPr>
            <a:endParaRPr lang="vi-VN" sz="1800" dirty="0">
              <a:latin typeface="+mn-lt"/>
            </a:endParaRPr>
          </a:p>
        </p:txBody>
      </p:sp>
    </p:spTree>
    <p:extLst>
      <p:ext uri="{BB962C8B-B14F-4D97-AF65-F5344CB8AC3E}">
        <p14:creationId xmlns:p14="http://schemas.microsoft.com/office/powerpoint/2010/main" val="1058541375"/>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674557" y="111156"/>
            <a:ext cx="10657958" cy="616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en-GB" sz="2800" b="1" dirty="0">
                <a:solidFill>
                  <a:schemeClr val="accent1">
                    <a:lumMod val="50000"/>
                  </a:schemeClr>
                </a:solidFill>
                <a:latin typeface="+mn-lt"/>
              </a:rPr>
              <a:t>Decree 06/2022 ND-CP</a:t>
            </a:r>
            <a:endParaRPr lang="en-US" altLang="en-US" sz="2800" b="1" dirty="0">
              <a:solidFill>
                <a:schemeClr val="accent1">
                  <a:lumMod val="50000"/>
                </a:schemeClr>
              </a:solidFill>
              <a:latin typeface="+mn-lt"/>
            </a:endParaRPr>
          </a:p>
        </p:txBody>
      </p:sp>
      <p:sp>
        <p:nvSpPr>
          <p:cNvPr id="4" name="Rectangle 3">
            <a:extLst>
              <a:ext uri="{FF2B5EF4-FFF2-40B4-BE49-F238E27FC236}">
                <a16:creationId xmlns:a16="http://schemas.microsoft.com/office/drawing/2014/main" id="{0C7C30FE-3464-4337-4345-8A7A12D437A4}"/>
              </a:ext>
            </a:extLst>
          </p:cNvPr>
          <p:cNvSpPr/>
          <p:nvPr/>
        </p:nvSpPr>
        <p:spPr>
          <a:xfrm>
            <a:off x="1390523" y="1015740"/>
            <a:ext cx="9397260" cy="187815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graphicFrame>
        <p:nvGraphicFramePr>
          <p:cNvPr id="5" name="Content Placeholder 1">
            <a:extLst>
              <a:ext uri="{FF2B5EF4-FFF2-40B4-BE49-F238E27FC236}">
                <a16:creationId xmlns:a16="http://schemas.microsoft.com/office/drawing/2014/main" id="{DE2FC323-6E85-55FC-18BD-B03C9476EFE8}"/>
              </a:ext>
            </a:extLst>
          </p:cNvPr>
          <p:cNvGraphicFramePr>
            <a:graphicFrameLocks/>
          </p:cNvGraphicFramePr>
          <p:nvPr>
            <p:extLst>
              <p:ext uri="{D42A27DB-BD31-4B8C-83A1-F6EECF244321}">
                <p14:modId xmlns:p14="http://schemas.microsoft.com/office/powerpoint/2010/main" val="131229273"/>
              </p:ext>
            </p:extLst>
          </p:nvPr>
        </p:nvGraphicFramePr>
        <p:xfrm>
          <a:off x="674557" y="906848"/>
          <a:ext cx="11088687" cy="5044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73D1BBB3-38E3-5F10-0BBD-87384B008316}"/>
              </a:ext>
            </a:extLst>
          </p:cNvPr>
          <p:cNvSpPr txBox="1"/>
          <p:nvPr/>
        </p:nvSpPr>
        <p:spPr>
          <a:xfrm>
            <a:off x="540822" y="3028408"/>
            <a:ext cx="10964993" cy="3602123"/>
          </a:xfrm>
          <a:prstGeom prst="rect">
            <a:avLst/>
          </a:prstGeom>
          <a:noFill/>
        </p:spPr>
        <p:txBody>
          <a:bodyPr vert="horz" wrap="square" lIns="0" rtlCol="0">
            <a:noAutofit/>
          </a:bodyPr>
          <a:lstStyle/>
          <a:p>
            <a:pPr algn="just">
              <a:lnSpc>
                <a:spcPts val="2200"/>
              </a:lnSpc>
              <a:buClr>
                <a:schemeClr val="tx2"/>
              </a:buClr>
            </a:pPr>
            <a:r>
              <a:rPr lang="en-US" sz="1600" b="1" dirty="0">
                <a:solidFill>
                  <a:schemeClr val="accent1">
                    <a:lumMod val="50000"/>
                  </a:schemeClr>
                </a:solidFill>
                <a:latin typeface="+mn-lt"/>
                <a:cs typeface="Arial" panose="020B0604020202020204" pitchFamily="34" charset="0"/>
              </a:rPr>
              <a:t>Responsibilities of the facility (according to Article 11, Decree 06/2022/ND)</a:t>
            </a:r>
          </a:p>
          <a:p>
            <a:pPr marL="285750" indent="-285750" algn="just">
              <a:lnSpc>
                <a:spcPts val="2200"/>
              </a:lnSpc>
              <a:buClr>
                <a:schemeClr val="accent1">
                  <a:lumMod val="50000"/>
                </a:schemeClr>
              </a:buClr>
              <a:buFont typeface="Arial" panose="020B0604020202020204" pitchFamily="34" charset="0"/>
              <a:buChar char="•"/>
            </a:pPr>
            <a:r>
              <a:rPr lang="en-US" sz="1600" b="1" dirty="0">
                <a:solidFill>
                  <a:schemeClr val="tx1"/>
                </a:solidFill>
                <a:latin typeface="+mn-lt"/>
                <a:cs typeface="Arial" panose="020B0604020202020204" pitchFamily="34" charset="0"/>
              </a:rPr>
              <a:t>Before March 31, 2023: </a:t>
            </a:r>
            <a:r>
              <a:rPr lang="en-US" sz="1600" dirty="0">
                <a:solidFill>
                  <a:schemeClr val="tx1"/>
                </a:solidFill>
                <a:latin typeface="+mn-lt"/>
                <a:cs typeface="Arial" panose="020B0604020202020204" pitchFamily="34" charset="0"/>
              </a:rPr>
              <a:t>Provide operational data and relevant information to serve the facility’s GHG inventory of the year before the reporting period according to the guidance of the sector management ministry</a:t>
            </a:r>
          </a:p>
          <a:p>
            <a:pPr marL="285750" indent="-285750" algn="just">
              <a:lnSpc>
                <a:spcPts val="2200"/>
              </a:lnSpc>
              <a:buClr>
                <a:schemeClr val="accent1">
                  <a:lumMod val="50000"/>
                </a:schemeClr>
              </a:buClr>
              <a:buFont typeface="Arial" panose="020B0604020202020204" pitchFamily="34" charset="0"/>
              <a:buChar char="•"/>
            </a:pPr>
            <a:r>
              <a:rPr lang="en-US" sz="1600" b="1" dirty="0">
                <a:solidFill>
                  <a:schemeClr val="tx1"/>
                </a:solidFill>
                <a:latin typeface="+mn-lt"/>
                <a:cs typeface="Arial" panose="020B0604020202020204" pitchFamily="34" charset="0"/>
              </a:rPr>
              <a:t>From 2024 onwards: </a:t>
            </a:r>
            <a:r>
              <a:rPr lang="en-US" sz="1600" dirty="0">
                <a:solidFill>
                  <a:schemeClr val="tx1"/>
                </a:solidFill>
                <a:latin typeface="+mn-lt"/>
                <a:cs typeface="Arial" panose="020B0604020202020204" pitchFamily="34" charset="0"/>
              </a:rPr>
              <a:t>Organize the implementation of the facility-level greenhouse gas inventory, develop a biennial facility-level greenhouse gas inventory report according to Form No. 06, Appendix II, Decree 06/2022, and send it to the Provincial People's Committee before March 31, starting from 2025 for appraisal; - From 2025: Complete the report on the results of the facility-level greenhouse gas inventory, send it to the Ministry of Natural Resources and Environment before December 1 of the reporting period</a:t>
            </a:r>
          </a:p>
          <a:p>
            <a:pPr>
              <a:lnSpc>
                <a:spcPts val="2200"/>
              </a:lnSpc>
              <a:buClr>
                <a:schemeClr val="tx2"/>
              </a:buClr>
            </a:pPr>
            <a:r>
              <a:rPr lang="en-US" sz="1600" b="1" dirty="0">
                <a:solidFill>
                  <a:schemeClr val="accent1">
                    <a:lumMod val="50000"/>
                  </a:schemeClr>
                </a:solidFill>
                <a:latin typeface="Arial" panose="020B0604020202020204" pitchFamily="34" charset="0"/>
                <a:cs typeface="Arial" panose="020B0604020202020204" pitchFamily="34" charset="0"/>
              </a:rPr>
              <a:t>Responsibilities of the facility (according to Article 10, Decree 06/2022/ND)</a:t>
            </a:r>
          </a:p>
          <a:p>
            <a:pPr marL="285750" indent="-285750">
              <a:lnSpc>
                <a:spcPts val="2200"/>
              </a:lnSpc>
              <a:buClr>
                <a:schemeClr val="accent1">
                  <a:lumMod val="50000"/>
                </a:schemeClr>
              </a:buClr>
              <a:buFont typeface="Arial" panose="020B0604020202020204" pitchFamily="34" charset="0"/>
              <a:buChar char="•"/>
            </a:pPr>
            <a:r>
              <a:rPr lang="en-US" sz="1600" b="1" dirty="0">
                <a:solidFill>
                  <a:schemeClr val="tx1"/>
                </a:solidFill>
                <a:latin typeface="Arial" panose="020B0604020202020204" pitchFamily="34" charset="0"/>
                <a:cs typeface="Arial" panose="020B0604020202020204" pitchFamily="34" charset="0"/>
              </a:rPr>
              <a:t>From 2027</a:t>
            </a:r>
            <a:r>
              <a:rPr lang="en-US" sz="1600" dirty="0">
                <a:solidFill>
                  <a:schemeClr val="tx1"/>
                </a:solidFill>
                <a:latin typeface="Arial" panose="020B0604020202020204" pitchFamily="34" charset="0"/>
                <a:cs typeface="Arial" panose="020B0604020202020204" pitchFamily="34" charset="0"/>
              </a:rPr>
              <a:t>: develop a periodic annual grassroots greenhouse gas emission reduction report of the year before the reporting period according to Form No. 02, Appendix III, and send it to the Ministry of Natural Resources and Environment and the regulatory ministries before March 31 from 2027.</a:t>
            </a:r>
            <a:r>
              <a:rPr lang="en-US" sz="1600" i="0" u="none" baseline="0" dirty="0">
                <a:solidFill>
                  <a:schemeClr val="tx1"/>
                </a:solidFill>
                <a:latin typeface="Arial" panose="020B0604020202020204" pitchFamily="34" charset="0"/>
                <a:cs typeface="Arial" panose="020B0604020202020204" pitchFamily="34" charset="0"/>
              </a:rPr>
              <a:t> </a:t>
            </a:r>
            <a:endParaRPr lang="en-GB" sz="1600" i="0" u="none" baseline="0" dirty="0">
              <a:solidFill>
                <a:schemeClr val="tx1"/>
              </a:solidFill>
              <a:latin typeface="Arial" panose="020B0604020202020204" pitchFamily="34" charset="0"/>
              <a:cs typeface="Arial" panose="020B0604020202020204" pitchFamily="34" charset="0"/>
            </a:endParaRPr>
          </a:p>
          <a:p>
            <a:pPr marL="285750" indent="-285750" algn="just">
              <a:lnSpc>
                <a:spcPts val="2200"/>
              </a:lnSpc>
              <a:buClr>
                <a:schemeClr val="tx2"/>
              </a:buClr>
              <a:buFontTx/>
              <a:buChar char="-"/>
            </a:pPr>
            <a:endParaRPr lang="en-GB" sz="1600" i="0" baseline="0" dirty="0">
              <a:solidFill>
                <a:schemeClr val="tx1"/>
              </a:solidFill>
              <a:latin typeface="+mn-lt"/>
              <a:cs typeface="Arial" panose="020B0604020202020204" pitchFamily="34" charset="0"/>
            </a:endParaRPr>
          </a:p>
        </p:txBody>
      </p:sp>
      <p:sp>
        <p:nvSpPr>
          <p:cNvPr id="10" name="Oval 9">
            <a:extLst>
              <a:ext uri="{FF2B5EF4-FFF2-40B4-BE49-F238E27FC236}">
                <a16:creationId xmlns:a16="http://schemas.microsoft.com/office/drawing/2014/main" id="{31DB37F4-AF00-3908-AFF8-2F2A744D95FD}"/>
              </a:ext>
            </a:extLst>
          </p:cNvPr>
          <p:cNvSpPr/>
          <p:nvPr/>
        </p:nvSpPr>
        <p:spPr>
          <a:xfrm>
            <a:off x="2133431" y="1827086"/>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1" name="TextBox 10">
            <a:extLst>
              <a:ext uri="{FF2B5EF4-FFF2-40B4-BE49-F238E27FC236}">
                <a16:creationId xmlns:a16="http://schemas.microsoft.com/office/drawing/2014/main" id="{5F6ACFD8-6543-3015-9069-05C5C35A5E30}"/>
              </a:ext>
            </a:extLst>
          </p:cNvPr>
          <p:cNvSpPr txBox="1"/>
          <p:nvPr/>
        </p:nvSpPr>
        <p:spPr>
          <a:xfrm>
            <a:off x="2406192" y="1780705"/>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2023</a:t>
            </a:r>
            <a:endParaRPr lang="en-GB" sz="1600" b="0" i="0" u="none" baseline="0" dirty="0">
              <a:solidFill>
                <a:srgbClr val="000000"/>
              </a:solidFill>
              <a:latin typeface="+mn-lt"/>
            </a:endParaRPr>
          </a:p>
        </p:txBody>
      </p:sp>
      <p:sp>
        <p:nvSpPr>
          <p:cNvPr id="12" name="Oval 11">
            <a:extLst>
              <a:ext uri="{FF2B5EF4-FFF2-40B4-BE49-F238E27FC236}">
                <a16:creationId xmlns:a16="http://schemas.microsoft.com/office/drawing/2014/main" id="{6E0782D5-69FE-4180-C415-627EB782CC23}"/>
              </a:ext>
            </a:extLst>
          </p:cNvPr>
          <p:cNvSpPr/>
          <p:nvPr/>
        </p:nvSpPr>
        <p:spPr>
          <a:xfrm>
            <a:off x="3310802" y="1827086"/>
            <a:ext cx="216030" cy="255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3" name="TextBox 12">
            <a:extLst>
              <a:ext uri="{FF2B5EF4-FFF2-40B4-BE49-F238E27FC236}">
                <a16:creationId xmlns:a16="http://schemas.microsoft.com/office/drawing/2014/main" id="{B3349358-7D46-C861-2740-B82F18621915}"/>
              </a:ext>
            </a:extLst>
          </p:cNvPr>
          <p:cNvSpPr txBox="1"/>
          <p:nvPr/>
        </p:nvSpPr>
        <p:spPr>
          <a:xfrm>
            <a:off x="3625722" y="1780705"/>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2024</a:t>
            </a:r>
            <a:endParaRPr lang="en-GB" sz="1600" b="0" i="0" u="none" baseline="0" dirty="0">
              <a:solidFill>
                <a:srgbClr val="000000"/>
              </a:solidFill>
              <a:latin typeface="+mn-lt"/>
            </a:endParaRPr>
          </a:p>
        </p:txBody>
      </p:sp>
      <p:sp>
        <p:nvSpPr>
          <p:cNvPr id="14" name="Oval 13">
            <a:extLst>
              <a:ext uri="{FF2B5EF4-FFF2-40B4-BE49-F238E27FC236}">
                <a16:creationId xmlns:a16="http://schemas.microsoft.com/office/drawing/2014/main" id="{98C90814-8A57-C93C-5BD0-7F65BC839ED8}"/>
              </a:ext>
            </a:extLst>
          </p:cNvPr>
          <p:cNvSpPr/>
          <p:nvPr/>
        </p:nvSpPr>
        <p:spPr>
          <a:xfrm>
            <a:off x="4591698" y="1807359"/>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5" name="TextBox 14">
            <a:extLst>
              <a:ext uri="{FF2B5EF4-FFF2-40B4-BE49-F238E27FC236}">
                <a16:creationId xmlns:a16="http://schemas.microsoft.com/office/drawing/2014/main" id="{AF1827F3-494A-1B31-D138-3AB0307C346C}"/>
              </a:ext>
            </a:extLst>
          </p:cNvPr>
          <p:cNvSpPr txBox="1"/>
          <p:nvPr/>
        </p:nvSpPr>
        <p:spPr>
          <a:xfrm>
            <a:off x="5038824" y="1780705"/>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2025</a:t>
            </a:r>
            <a:endParaRPr lang="en-GB" sz="1600" b="0" i="0" u="none" baseline="0" dirty="0">
              <a:solidFill>
                <a:srgbClr val="000000"/>
              </a:solidFill>
              <a:latin typeface="+mn-lt"/>
            </a:endParaRPr>
          </a:p>
        </p:txBody>
      </p:sp>
      <p:sp>
        <p:nvSpPr>
          <p:cNvPr id="16" name="TextBox 15">
            <a:extLst>
              <a:ext uri="{FF2B5EF4-FFF2-40B4-BE49-F238E27FC236}">
                <a16:creationId xmlns:a16="http://schemas.microsoft.com/office/drawing/2014/main" id="{5050BC84-7464-8DBA-215D-B3CDFC90D857}"/>
              </a:ext>
            </a:extLst>
          </p:cNvPr>
          <p:cNvSpPr txBox="1"/>
          <p:nvPr/>
        </p:nvSpPr>
        <p:spPr>
          <a:xfrm>
            <a:off x="5536345" y="1015740"/>
            <a:ext cx="2926581" cy="656590"/>
          </a:xfrm>
          <a:prstGeom prst="rect">
            <a:avLst/>
          </a:prstGeom>
          <a:noFill/>
        </p:spPr>
        <p:txBody>
          <a:bodyPr vert="horz" wrap="square" lIns="0" rtlCol="0">
            <a:noAutofit/>
          </a:bodyPr>
          <a:lstStyle/>
          <a:p>
            <a:pPr>
              <a:lnSpc>
                <a:spcPts val="2200"/>
              </a:lnSpc>
              <a:buClr>
                <a:schemeClr val="tx2"/>
              </a:buClr>
            </a:pPr>
            <a:r>
              <a:rPr lang="en-US" sz="1400" b="1" dirty="0">
                <a:solidFill>
                  <a:srgbClr val="FF073A"/>
                </a:solidFill>
                <a:latin typeface="+mn-lt"/>
              </a:rPr>
              <a:t>Ministry of Natural Resources and Environment</a:t>
            </a:r>
            <a:endParaRPr lang="en-GB" sz="1400" b="1" i="0" u="none" baseline="0" dirty="0">
              <a:solidFill>
                <a:srgbClr val="FF073A"/>
              </a:solidFill>
              <a:latin typeface="+mn-lt"/>
            </a:endParaRPr>
          </a:p>
        </p:txBody>
      </p:sp>
      <p:sp>
        <p:nvSpPr>
          <p:cNvPr id="17" name="Oval 16">
            <a:extLst>
              <a:ext uri="{FF2B5EF4-FFF2-40B4-BE49-F238E27FC236}">
                <a16:creationId xmlns:a16="http://schemas.microsoft.com/office/drawing/2014/main" id="{FBD5900B-BDA2-540A-1AFF-51F293A9AB7D}"/>
              </a:ext>
            </a:extLst>
          </p:cNvPr>
          <p:cNvSpPr/>
          <p:nvPr/>
        </p:nvSpPr>
        <p:spPr>
          <a:xfrm>
            <a:off x="8462927" y="1807359"/>
            <a:ext cx="216030" cy="255462"/>
          </a:xfrm>
          <a:prstGeom prst="ellipse">
            <a:avLst/>
          </a:prstGeom>
          <a:solidFill>
            <a:srgbClr val="FF07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eaLnBrk="1" fontAlgn="auto" hangingPunct="1">
              <a:lnSpc>
                <a:spcPct val="100000"/>
              </a:lnSpc>
              <a:spcBef>
                <a:spcPts val="0"/>
              </a:spcBef>
              <a:spcAft>
                <a:spcPts val="0"/>
              </a:spcAft>
            </a:pPr>
            <a:endParaRPr lang="en-GB" sz="2400" b="0" i="0" u="none" baseline="0" dirty="0" err="1">
              <a:solidFill>
                <a:srgbClr val="FFFFFF"/>
              </a:solidFill>
            </a:endParaRPr>
          </a:p>
        </p:txBody>
      </p:sp>
      <p:sp>
        <p:nvSpPr>
          <p:cNvPr id="18" name="TextBox 17">
            <a:extLst>
              <a:ext uri="{FF2B5EF4-FFF2-40B4-BE49-F238E27FC236}">
                <a16:creationId xmlns:a16="http://schemas.microsoft.com/office/drawing/2014/main" id="{EBC7F8F5-AEA9-27B5-B601-C1FD0E149902}"/>
              </a:ext>
            </a:extLst>
          </p:cNvPr>
          <p:cNvSpPr txBox="1"/>
          <p:nvPr/>
        </p:nvSpPr>
        <p:spPr>
          <a:xfrm>
            <a:off x="8991653" y="1758311"/>
            <a:ext cx="861998"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0" i="0" u="none" baseline="0" dirty="0">
                <a:solidFill>
                  <a:srgbClr val="000000"/>
                </a:solidFill>
                <a:latin typeface="+mn-lt"/>
              </a:rPr>
              <a:t>2050</a:t>
            </a:r>
            <a:endParaRPr lang="en-GB" sz="1600" b="0" i="0" u="none" baseline="0" dirty="0">
              <a:solidFill>
                <a:srgbClr val="000000"/>
              </a:solidFill>
              <a:latin typeface="+mn-lt"/>
            </a:endParaRPr>
          </a:p>
        </p:txBody>
      </p:sp>
      <p:sp>
        <p:nvSpPr>
          <p:cNvPr id="19" name="TextBox 18">
            <a:extLst>
              <a:ext uri="{FF2B5EF4-FFF2-40B4-BE49-F238E27FC236}">
                <a16:creationId xmlns:a16="http://schemas.microsoft.com/office/drawing/2014/main" id="{855E5359-85CC-168B-754F-F6242CEC75AD}"/>
              </a:ext>
            </a:extLst>
          </p:cNvPr>
          <p:cNvSpPr txBox="1"/>
          <p:nvPr/>
        </p:nvSpPr>
        <p:spPr>
          <a:xfrm>
            <a:off x="1938055" y="2192328"/>
            <a:ext cx="1963159" cy="656590"/>
          </a:xfrm>
          <a:prstGeom prst="rect">
            <a:avLst/>
          </a:prstGeom>
          <a:noFill/>
        </p:spPr>
        <p:txBody>
          <a:bodyPr vert="horz" wrap="square" lIns="0" rtlCol="0">
            <a:noAutofit/>
          </a:bodyPr>
          <a:lstStyle/>
          <a:p>
            <a:pPr>
              <a:lnSpc>
                <a:spcPts val="2200"/>
              </a:lnSpc>
              <a:buClr>
                <a:schemeClr val="tx2"/>
              </a:buClr>
            </a:pPr>
            <a:r>
              <a:rPr lang="en-US" sz="1600" b="1" dirty="0">
                <a:solidFill>
                  <a:srgbClr val="FF073A"/>
                </a:solidFill>
                <a:latin typeface="+mn-lt"/>
              </a:rPr>
              <a:t>Field management department</a:t>
            </a:r>
            <a:endParaRPr lang="en-GB" sz="1600" b="1" i="0" u="none" baseline="0" dirty="0">
              <a:solidFill>
                <a:srgbClr val="FF073A"/>
              </a:solidFill>
              <a:latin typeface="+mn-lt"/>
            </a:endParaRPr>
          </a:p>
        </p:txBody>
      </p:sp>
      <p:sp>
        <p:nvSpPr>
          <p:cNvPr id="20" name="TextBox 19">
            <a:extLst>
              <a:ext uri="{FF2B5EF4-FFF2-40B4-BE49-F238E27FC236}">
                <a16:creationId xmlns:a16="http://schemas.microsoft.com/office/drawing/2014/main" id="{451D0AD5-1C2E-F3ED-F31C-F44266CDF8AE}"/>
              </a:ext>
            </a:extLst>
          </p:cNvPr>
          <p:cNvSpPr txBox="1"/>
          <p:nvPr/>
        </p:nvSpPr>
        <p:spPr>
          <a:xfrm>
            <a:off x="4079109" y="2221505"/>
            <a:ext cx="2145581" cy="656590"/>
          </a:xfrm>
          <a:prstGeom prst="rect">
            <a:avLst/>
          </a:prstGeom>
          <a:noFill/>
        </p:spPr>
        <p:txBody>
          <a:bodyPr vert="horz" wrap="square" lIns="0" rtlCol="0">
            <a:noAutofit/>
          </a:bodyPr>
          <a:lstStyle/>
          <a:p>
            <a:pPr>
              <a:lnSpc>
                <a:spcPts val="2200"/>
              </a:lnSpc>
              <a:buClr>
                <a:schemeClr val="tx2"/>
              </a:buClr>
            </a:pPr>
            <a:r>
              <a:rPr lang="en-US" sz="1600" b="1" dirty="0">
                <a:solidFill>
                  <a:srgbClr val="FF073A"/>
                </a:solidFill>
                <a:latin typeface="+mn-lt"/>
              </a:rPr>
              <a:t>Provincial People's Committee</a:t>
            </a:r>
            <a:endParaRPr lang="en-GB" sz="1600" b="1" i="0" u="none" baseline="0" dirty="0">
              <a:solidFill>
                <a:srgbClr val="FF073A"/>
              </a:solidFill>
              <a:latin typeface="+mn-lt"/>
            </a:endParaRPr>
          </a:p>
        </p:txBody>
      </p:sp>
      <p:sp>
        <p:nvSpPr>
          <p:cNvPr id="21" name="TextBox 20">
            <a:extLst>
              <a:ext uri="{FF2B5EF4-FFF2-40B4-BE49-F238E27FC236}">
                <a16:creationId xmlns:a16="http://schemas.microsoft.com/office/drawing/2014/main" id="{5953143B-BE77-6ADC-D90D-309DA4930B00}"/>
              </a:ext>
            </a:extLst>
          </p:cNvPr>
          <p:cNvSpPr txBox="1"/>
          <p:nvPr/>
        </p:nvSpPr>
        <p:spPr>
          <a:xfrm>
            <a:off x="8741489" y="2309574"/>
            <a:ext cx="1457236" cy="353558"/>
          </a:xfrm>
          <a:prstGeom prst="rect">
            <a:avLst/>
          </a:prstGeom>
          <a:noFill/>
        </p:spPr>
        <p:txBody>
          <a:bodyPr vert="horz" wrap="square" lIns="0" rtlCol="0">
            <a:noAutofit/>
          </a:bodyPr>
          <a:lstStyle/>
          <a:p>
            <a:pPr algn="l" rtl="0" eaLnBrk="1" fontAlgn="auto" hangingPunct="1">
              <a:lnSpc>
                <a:spcPts val="2200"/>
              </a:lnSpc>
              <a:spcBef>
                <a:spcPts val="0"/>
              </a:spcBef>
              <a:spcAft>
                <a:spcPts val="0"/>
              </a:spcAft>
              <a:buClr>
                <a:schemeClr val="tx2"/>
              </a:buClr>
            </a:pPr>
            <a:r>
              <a:rPr lang="en-US" sz="1600" b="1" i="0" u="none" baseline="0" dirty="0">
                <a:solidFill>
                  <a:srgbClr val="FF073A"/>
                </a:solidFill>
                <a:latin typeface="+mn-lt"/>
              </a:rPr>
              <a:t>Net zero</a:t>
            </a:r>
            <a:endParaRPr lang="en-GB" sz="1600" b="1" i="0" u="none" baseline="0" dirty="0">
              <a:solidFill>
                <a:srgbClr val="FF073A"/>
              </a:solidFill>
              <a:latin typeface="+mn-lt"/>
            </a:endParaRPr>
          </a:p>
        </p:txBody>
      </p:sp>
    </p:spTree>
    <p:extLst>
      <p:ext uri="{BB962C8B-B14F-4D97-AF65-F5344CB8AC3E}">
        <p14:creationId xmlns:p14="http://schemas.microsoft.com/office/powerpoint/2010/main" val="171986745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15">
            <a:extLst>
              <a:ext uri="{FF2B5EF4-FFF2-40B4-BE49-F238E27FC236}">
                <a16:creationId xmlns:a16="http://schemas.microsoft.com/office/drawing/2014/main" id="{72321E7F-B513-B900-E3C1-09C7CB890A81}"/>
              </a:ext>
            </a:extLst>
          </p:cNvPr>
          <p:cNvSpPr txBox="1">
            <a:spLocks/>
          </p:cNvSpPr>
          <p:nvPr/>
        </p:nvSpPr>
        <p:spPr>
          <a:xfrm>
            <a:off x="550800" y="977086"/>
            <a:ext cx="11088000" cy="503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0070C0"/>
                </a:solidFill>
                <a:latin typeface="+mj-lt"/>
                <a:cs typeface="Times New Roman" panose="02020603050405020304" pitchFamily="18" charset="0"/>
              </a:rPr>
              <a:t>According to Article 6, Decree 06/2022/ND-CP</a:t>
            </a:r>
            <a:endParaRPr lang="de-DE" sz="2400" b="1" dirty="0">
              <a:solidFill>
                <a:srgbClr val="0070C0"/>
              </a:solidFill>
              <a:latin typeface="+mj-lt"/>
              <a:cs typeface="Times New Roman" panose="02020603050405020304" pitchFamily="18" charset="0"/>
            </a:endParaRPr>
          </a:p>
        </p:txBody>
      </p:sp>
      <p:sp>
        <p:nvSpPr>
          <p:cNvPr id="6" name="Inhaltsplatzhalter 14">
            <a:extLst>
              <a:ext uri="{FF2B5EF4-FFF2-40B4-BE49-F238E27FC236}">
                <a16:creationId xmlns:a16="http://schemas.microsoft.com/office/drawing/2014/main" id="{61816108-2D9C-9DBB-1C32-752E59B24135}"/>
              </a:ext>
            </a:extLst>
          </p:cNvPr>
          <p:cNvSpPr txBox="1">
            <a:spLocks/>
          </p:cNvSpPr>
          <p:nvPr/>
        </p:nvSpPr>
        <p:spPr>
          <a:xfrm>
            <a:off x="550800" y="1701799"/>
            <a:ext cx="11088000" cy="42480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GHG emitting facilities that must conduct greenhouse gas inventories are facilities with annual GHG emissions of 3,000 tons of CO2 equivalent or more or in one of the following cases:</a:t>
            </a:r>
          </a:p>
          <a:p>
            <a:pPr marL="0" indent="0">
              <a:buNone/>
            </a:pPr>
            <a:r>
              <a:rPr lang="en-US" sz="2000" dirty="0">
                <a:latin typeface="Arial" panose="020B0604020202020204" pitchFamily="34" charset="0"/>
                <a:cs typeface="Arial" panose="020B0604020202020204" pitchFamily="34" charset="0"/>
              </a:rPr>
              <a:t>a) Thermal power plants, industrial production facilities with total annual energy consumption of 1,000 tons of oil equivalent (TOE) or more;</a:t>
            </a:r>
          </a:p>
          <a:p>
            <a:pPr marL="0" indent="0">
              <a:buNone/>
            </a:pPr>
            <a:r>
              <a:rPr lang="en-US" sz="2000" dirty="0">
                <a:latin typeface="Arial" panose="020B0604020202020204" pitchFamily="34" charset="0"/>
                <a:cs typeface="Arial" panose="020B0604020202020204" pitchFamily="34" charset="0"/>
              </a:rPr>
              <a:t>b) Freight transport companies with total annual fuel consumption of 1,000 TOE or more;</a:t>
            </a:r>
          </a:p>
          <a:p>
            <a:pPr marL="0" indent="0">
              <a:buNone/>
            </a:pPr>
            <a:r>
              <a:rPr lang="en-US" sz="2000" dirty="0">
                <a:latin typeface="Arial" panose="020B0604020202020204" pitchFamily="34" charset="0"/>
                <a:cs typeface="Arial" panose="020B0604020202020204" pitchFamily="34" charset="0"/>
              </a:rPr>
              <a:t>c) Commercial buildings with total annual energy consumption of 1,000 TOE or more;</a:t>
            </a:r>
          </a:p>
          <a:p>
            <a:pPr marL="0" indent="0">
              <a:buNone/>
            </a:pPr>
            <a:r>
              <a:rPr lang="en-US" sz="2000" dirty="0">
                <a:latin typeface="Arial" panose="020B0604020202020204" pitchFamily="34" charset="0"/>
                <a:cs typeface="Arial" panose="020B0604020202020204" pitchFamily="34" charset="0"/>
              </a:rPr>
              <a:t>d) Solid waste treatment facilities with annual operating capacity of 65,000 tons or more.</a:t>
            </a:r>
            <a:endParaRPr lang="de-DE" sz="2000"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E77585E5-A5CC-A36B-F5A0-A68B5F6A2F84}"/>
              </a:ext>
            </a:extLst>
          </p:cNvPr>
          <p:cNvSpPr>
            <a:spLocks noGrp="1"/>
          </p:cNvSpPr>
          <p:nvPr>
            <p:ph type="title"/>
          </p:nvPr>
        </p:nvSpPr>
        <p:spPr bwMode="auto">
          <a:xfrm>
            <a:off x="674557" y="111156"/>
            <a:ext cx="10657958" cy="61649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ctr"/>
            <a:r>
              <a:rPr lang="en-GB" sz="2800" b="1" dirty="0">
                <a:solidFill>
                  <a:schemeClr val="accent1">
                    <a:lumMod val="50000"/>
                  </a:schemeClr>
                </a:solidFill>
                <a:latin typeface="+mn-lt"/>
              </a:rPr>
              <a:t>Decree 06/2022 ND-CP</a:t>
            </a:r>
            <a:endParaRPr lang="en-US" altLang="en-US" sz="2800" b="1" dirty="0">
              <a:solidFill>
                <a:schemeClr val="accent1">
                  <a:lumMod val="50000"/>
                </a:schemeClr>
              </a:solidFill>
              <a:latin typeface="+mn-lt"/>
            </a:endParaRPr>
          </a:p>
        </p:txBody>
      </p:sp>
    </p:spTree>
    <p:extLst>
      <p:ext uri="{BB962C8B-B14F-4D97-AF65-F5344CB8AC3E}">
        <p14:creationId xmlns:p14="http://schemas.microsoft.com/office/powerpoint/2010/main" val="937501514"/>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4F8E5-0FA6-0295-DC28-81B00B145AD5}"/>
              </a:ext>
            </a:extLst>
          </p:cNvPr>
          <p:cNvSpPr>
            <a:spLocks noGrp="1"/>
          </p:cNvSpPr>
          <p:nvPr>
            <p:ph type="title"/>
          </p:nvPr>
        </p:nvSpPr>
        <p:spPr>
          <a:xfrm>
            <a:off x="833966" y="180732"/>
            <a:ext cx="10524067" cy="654050"/>
          </a:xfrm>
        </p:spPr>
        <p:txBody>
          <a:bodyPr/>
          <a:lstStyle/>
          <a:p>
            <a:pPr algn="ctr"/>
            <a:r>
              <a:rPr lang="en-US" sz="2800" b="1" dirty="0">
                <a:solidFill>
                  <a:srgbClr val="337177"/>
                </a:solidFill>
              </a:rPr>
              <a:t>Why industrial managers matter</a:t>
            </a:r>
            <a:endParaRPr lang="en-VN" sz="2800" dirty="0">
              <a:solidFill>
                <a:srgbClr val="337177"/>
              </a:solidFill>
            </a:endParaRPr>
          </a:p>
        </p:txBody>
      </p:sp>
      <p:sp>
        <p:nvSpPr>
          <p:cNvPr id="3" name="Content Placeholder 2">
            <a:extLst>
              <a:ext uri="{FF2B5EF4-FFF2-40B4-BE49-F238E27FC236}">
                <a16:creationId xmlns:a16="http://schemas.microsoft.com/office/drawing/2014/main" id="{AEDE0179-FDD8-94D3-1FC2-76A116C5516C}"/>
              </a:ext>
            </a:extLst>
          </p:cNvPr>
          <p:cNvSpPr>
            <a:spLocks noGrp="1"/>
          </p:cNvSpPr>
          <p:nvPr>
            <p:ph idx="1"/>
          </p:nvPr>
        </p:nvSpPr>
        <p:spPr>
          <a:xfrm>
            <a:off x="512618" y="1042600"/>
            <a:ext cx="10972800" cy="1908418"/>
          </a:xfrm>
        </p:spPr>
        <p:txBody>
          <a:bodyPr>
            <a:normAutofit/>
          </a:bodyPr>
          <a:lstStyle/>
          <a:p>
            <a:pPr>
              <a:buFont typeface="Wingdings" pitchFamily="2" charset="2"/>
              <a:buChar char="v"/>
            </a:pPr>
            <a:r>
              <a:rPr lang="en-US" sz="2400" dirty="0">
                <a:latin typeface="+mn-lt"/>
              </a:rPr>
              <a:t>Industrial sector = major contributor to GHG emissions</a:t>
            </a:r>
          </a:p>
          <a:p>
            <a:pPr>
              <a:buFont typeface="Wingdings" pitchFamily="2" charset="2"/>
              <a:buChar char="v"/>
            </a:pPr>
            <a:r>
              <a:rPr lang="en-US" sz="2400" dirty="0">
                <a:latin typeface="+mn-lt"/>
              </a:rPr>
              <a:t>Compliance with national and international climate goals is becoming mandatory</a:t>
            </a:r>
          </a:p>
          <a:p>
            <a:pPr>
              <a:buFont typeface="Wingdings" pitchFamily="2" charset="2"/>
              <a:buChar char="v"/>
            </a:pPr>
            <a:r>
              <a:rPr lang="en-US" sz="2400" dirty="0">
                <a:latin typeface="+mn-lt"/>
              </a:rPr>
              <a:t>Industrial managers are key to driving internal change and innovation</a:t>
            </a:r>
          </a:p>
          <a:p>
            <a:pPr>
              <a:buFont typeface="Wingdings" pitchFamily="2" charset="2"/>
              <a:buChar char="v"/>
            </a:pPr>
            <a:endParaRPr lang="en-VN" sz="2400" dirty="0">
              <a:latin typeface="+mn-lt"/>
            </a:endParaRPr>
          </a:p>
        </p:txBody>
      </p:sp>
      <p:pic>
        <p:nvPicPr>
          <p:cNvPr id="1028" name="Picture 4" descr="LOGISTICS MANAGEMENT WORKFORCE IN VIETNAM &amp; THE PARADOX OF “SHORTAGE –  SURPLUS” - 3A Logistic">
            <a:extLst>
              <a:ext uri="{FF2B5EF4-FFF2-40B4-BE49-F238E27FC236}">
                <a16:creationId xmlns:a16="http://schemas.microsoft.com/office/drawing/2014/main" id="{24FC283C-4F81-F28F-024E-D07D620576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5708" y="3158836"/>
            <a:ext cx="6576292" cy="3699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22816"/>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EB456-D5B6-7AB6-D0BE-FFAD462A07A1}"/>
              </a:ext>
            </a:extLst>
          </p:cNvPr>
          <p:cNvSpPr>
            <a:spLocks noGrp="1"/>
          </p:cNvSpPr>
          <p:nvPr>
            <p:ph type="title"/>
          </p:nvPr>
        </p:nvSpPr>
        <p:spPr>
          <a:xfrm>
            <a:off x="833966" y="101600"/>
            <a:ext cx="10524067" cy="654050"/>
          </a:xfrm>
        </p:spPr>
        <p:txBody>
          <a:bodyPr/>
          <a:lstStyle/>
          <a:p>
            <a:pPr algn="ctr"/>
            <a:r>
              <a:rPr lang="en-US" sz="2800" b="1" dirty="0">
                <a:solidFill>
                  <a:srgbClr val="337177"/>
                </a:solidFill>
              </a:rPr>
              <a:t>Key roles of industrial decision makers</a:t>
            </a:r>
            <a:endParaRPr lang="en-VN" sz="2800" dirty="0">
              <a:solidFill>
                <a:srgbClr val="337177"/>
              </a:solidFill>
            </a:endParaRPr>
          </a:p>
        </p:txBody>
      </p:sp>
      <p:sp>
        <p:nvSpPr>
          <p:cNvPr id="3" name="Content Placeholder 2">
            <a:extLst>
              <a:ext uri="{FF2B5EF4-FFF2-40B4-BE49-F238E27FC236}">
                <a16:creationId xmlns:a16="http://schemas.microsoft.com/office/drawing/2014/main" id="{86C23F23-DC9D-6A90-358E-61FA7D5080C7}"/>
              </a:ext>
            </a:extLst>
          </p:cNvPr>
          <p:cNvSpPr>
            <a:spLocks noGrp="1"/>
          </p:cNvSpPr>
          <p:nvPr>
            <p:ph idx="1"/>
          </p:nvPr>
        </p:nvSpPr>
        <p:spPr>
          <a:xfrm>
            <a:off x="609600" y="927034"/>
            <a:ext cx="10972800" cy="2093257"/>
          </a:xfrm>
        </p:spPr>
        <p:txBody>
          <a:bodyPr/>
          <a:lstStyle/>
          <a:p>
            <a:pPr>
              <a:lnSpc>
                <a:spcPct val="150000"/>
              </a:lnSpc>
              <a:buFont typeface="Wingdings" pitchFamily="2" charset="2"/>
              <a:buChar char="v"/>
            </a:pPr>
            <a:r>
              <a:rPr lang="en-US" dirty="0">
                <a:latin typeface="+mn-lt"/>
              </a:rPr>
              <a:t>Set strategic priorities for energy and emissions reduction</a:t>
            </a:r>
          </a:p>
          <a:p>
            <a:pPr>
              <a:lnSpc>
                <a:spcPct val="150000"/>
              </a:lnSpc>
              <a:buFont typeface="Wingdings" pitchFamily="2" charset="2"/>
              <a:buChar char="v"/>
            </a:pPr>
            <a:r>
              <a:rPr lang="en-US" dirty="0">
                <a:latin typeface="+mn-lt"/>
              </a:rPr>
              <a:t>Align operations with environmental regulations and carbon policies</a:t>
            </a:r>
          </a:p>
          <a:p>
            <a:pPr>
              <a:lnSpc>
                <a:spcPct val="150000"/>
              </a:lnSpc>
              <a:buFont typeface="Wingdings" pitchFamily="2" charset="2"/>
              <a:buChar char="v"/>
            </a:pPr>
            <a:r>
              <a:rPr lang="en-US" dirty="0">
                <a:latin typeface="+mn-lt"/>
              </a:rPr>
              <a:t>Lead cross-functional teams on sustainability initiatives</a:t>
            </a:r>
          </a:p>
          <a:p>
            <a:pPr>
              <a:lnSpc>
                <a:spcPct val="150000"/>
              </a:lnSpc>
              <a:buFont typeface="Wingdings" pitchFamily="2" charset="2"/>
              <a:buChar char="v"/>
            </a:pPr>
            <a:r>
              <a:rPr lang="en-US" dirty="0">
                <a:latin typeface="+mn-lt"/>
              </a:rPr>
              <a:t>Allocate budget and resources for clean technologies</a:t>
            </a:r>
          </a:p>
          <a:p>
            <a:pPr>
              <a:lnSpc>
                <a:spcPct val="150000"/>
              </a:lnSpc>
              <a:buFont typeface="Wingdings" pitchFamily="2" charset="2"/>
              <a:buChar char="v"/>
            </a:pPr>
            <a:endParaRPr lang="en-VN" dirty="0">
              <a:latin typeface="+mn-lt"/>
            </a:endParaRPr>
          </a:p>
        </p:txBody>
      </p:sp>
      <p:pic>
        <p:nvPicPr>
          <p:cNvPr id="2050" name="Picture 2" descr="Leader là gì? Nhữngkỹ năng cần có để trở thành một leader giỏi">
            <a:extLst>
              <a:ext uri="{FF2B5EF4-FFF2-40B4-BE49-F238E27FC236}">
                <a16:creationId xmlns:a16="http://schemas.microsoft.com/office/drawing/2014/main" id="{09E81928-4578-F9AA-EBDC-88CF4991A6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9406" y="3020291"/>
            <a:ext cx="6822593" cy="38377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740600"/>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427981" y="846496"/>
            <a:ext cx="10848154"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800" dirty="0">
                <a:solidFill>
                  <a:srgbClr val="00B0F0"/>
                </a:solidFill>
                <a:latin typeface="+mn-lt"/>
              </a:rPr>
              <a:t>Sources of greenhouse gas emissions</a:t>
            </a:r>
          </a:p>
        </p:txBody>
      </p:sp>
      <p:sp>
        <p:nvSpPr>
          <p:cNvPr id="2" name="TextBox 1">
            <a:extLst>
              <a:ext uri="{FF2B5EF4-FFF2-40B4-BE49-F238E27FC236}">
                <a16:creationId xmlns:a16="http://schemas.microsoft.com/office/drawing/2014/main" id="{7B5A0054-429F-457C-BBE1-98E69B8D1217}"/>
              </a:ext>
            </a:extLst>
          </p:cNvPr>
          <p:cNvSpPr txBox="1">
            <a:spLocks noChangeArrowheads="1"/>
          </p:cNvSpPr>
          <p:nvPr/>
        </p:nvSpPr>
        <p:spPr bwMode="auto">
          <a:xfrm>
            <a:off x="465850" y="1847436"/>
            <a:ext cx="10810285"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eaLnBrk="1" hangingPunct="1">
              <a:lnSpc>
                <a:spcPct val="150000"/>
              </a:lnSpc>
              <a:spcBef>
                <a:spcPct val="0"/>
              </a:spcBef>
              <a:buClrTx/>
            </a:pPr>
            <a:r>
              <a:rPr lang="en-US" altLang="en-US" sz="2000" b="1" dirty="0">
                <a:latin typeface="+mn-lt"/>
                <a:cs typeface="Arial" panose="020B0604020202020204" pitchFamily="34" charset="0"/>
              </a:rPr>
              <a:t>Electricity and heat: </a:t>
            </a:r>
            <a:r>
              <a:rPr lang="en-US" altLang="en-US" sz="2000" dirty="0">
                <a:latin typeface="+mn-lt"/>
                <a:cs typeface="Arial" panose="020B0604020202020204" pitchFamily="34" charset="0"/>
              </a:rPr>
              <a:t>Burning coal, natural gas, and other fossil fuels is the largest source of GHG emissions worldwide.</a:t>
            </a:r>
          </a:p>
          <a:p>
            <a:pPr marL="342900" indent="-342900" algn="just" eaLnBrk="1" hangingPunct="1">
              <a:lnSpc>
                <a:spcPct val="150000"/>
              </a:lnSpc>
              <a:spcBef>
                <a:spcPct val="0"/>
              </a:spcBef>
              <a:buClrTx/>
            </a:pPr>
            <a:r>
              <a:rPr lang="en-US" altLang="en-US" sz="2000" b="1" dirty="0">
                <a:latin typeface="+mn-lt"/>
                <a:cs typeface="Arial" panose="020B0604020202020204" pitchFamily="34" charset="0"/>
              </a:rPr>
              <a:t>Industry: </a:t>
            </a:r>
            <a:r>
              <a:rPr lang="en-US" altLang="en-US" sz="2000" dirty="0">
                <a:latin typeface="+mn-lt"/>
                <a:cs typeface="Arial" panose="020B0604020202020204" pitchFamily="34" charset="0"/>
              </a:rPr>
              <a:t>Producing the products that power the world today creates a lot of GHG.</a:t>
            </a:r>
          </a:p>
          <a:p>
            <a:pPr marL="342900" indent="-342900" algn="just" eaLnBrk="1" hangingPunct="1">
              <a:lnSpc>
                <a:spcPct val="150000"/>
              </a:lnSpc>
              <a:spcBef>
                <a:spcPct val="0"/>
              </a:spcBef>
              <a:buClrTx/>
            </a:pPr>
            <a:r>
              <a:rPr lang="en-US" altLang="en-US" sz="2000" b="1" dirty="0">
                <a:latin typeface="+mn-lt"/>
                <a:cs typeface="Arial" panose="020B0604020202020204" pitchFamily="34" charset="0"/>
              </a:rPr>
              <a:t>Transportation: </a:t>
            </a:r>
            <a:r>
              <a:rPr lang="en-US" altLang="en-US" sz="2000" dirty="0">
                <a:latin typeface="+mn-lt"/>
                <a:cs typeface="Arial" panose="020B0604020202020204" pitchFamily="34" charset="0"/>
              </a:rPr>
              <a:t>Greenhouse gas emissions from transportation come primarily from burning fossil fuels...</a:t>
            </a:r>
            <a:endParaRPr lang="en-US" altLang="en-US" sz="2000" dirty="0">
              <a:solidFill>
                <a:srgbClr val="0070C0"/>
              </a:solidFill>
              <a:cs typeface="Arial" panose="020B0604020202020204" pitchFamily="34" charset="0"/>
            </a:endParaRPr>
          </a:p>
        </p:txBody>
      </p:sp>
      <p:sp>
        <p:nvSpPr>
          <p:cNvPr id="3" name="Title 1">
            <a:extLst>
              <a:ext uri="{FF2B5EF4-FFF2-40B4-BE49-F238E27FC236}">
                <a16:creationId xmlns:a16="http://schemas.microsoft.com/office/drawing/2014/main" id="{51809E06-4558-F67D-1492-A334E5226D5F}"/>
              </a:ext>
            </a:extLst>
          </p:cNvPr>
          <p:cNvSpPr txBox="1">
            <a:spLocks/>
          </p:cNvSpPr>
          <p:nvPr/>
        </p:nvSpPr>
        <p:spPr>
          <a:xfrm>
            <a:off x="0" y="15646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dirty="0">
                <a:solidFill>
                  <a:schemeClr val="accent1">
                    <a:lumMod val="50000"/>
                  </a:schemeClr>
                </a:solidFill>
                <a:latin typeface="+mj-lt"/>
                <a:ea typeface="ヒラギノ角ゴ Pro W3"/>
                <a:cs typeface="Times New Roman" panose="02020603050405020304" pitchFamily="18" charset="0"/>
              </a:rPr>
              <a:t>Concepts</a:t>
            </a:r>
            <a:endParaRPr lang="en-US" altLang="en-US" sz="28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698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1A6D3-5A26-3DC0-7D57-F52EB08A6890}"/>
              </a:ext>
            </a:extLst>
          </p:cNvPr>
          <p:cNvSpPr>
            <a:spLocks noGrp="1"/>
          </p:cNvSpPr>
          <p:nvPr>
            <p:ph type="title"/>
          </p:nvPr>
        </p:nvSpPr>
        <p:spPr>
          <a:xfrm>
            <a:off x="833966" y="78718"/>
            <a:ext cx="10524067" cy="654050"/>
          </a:xfrm>
        </p:spPr>
        <p:txBody>
          <a:bodyPr/>
          <a:lstStyle/>
          <a:p>
            <a:pPr algn="ctr"/>
            <a:r>
              <a:rPr lang="en-US" sz="2800" b="1" dirty="0">
                <a:solidFill>
                  <a:srgbClr val="337177"/>
                </a:solidFill>
              </a:rPr>
              <a:t>Core responsibilities of managers</a:t>
            </a:r>
            <a:endParaRPr lang="en-VN" sz="2800" dirty="0">
              <a:solidFill>
                <a:srgbClr val="337177"/>
              </a:solidFill>
            </a:endParaRPr>
          </a:p>
        </p:txBody>
      </p:sp>
      <p:graphicFrame>
        <p:nvGraphicFramePr>
          <p:cNvPr id="5" name="Diagram 4">
            <a:extLst>
              <a:ext uri="{FF2B5EF4-FFF2-40B4-BE49-F238E27FC236}">
                <a16:creationId xmlns:a16="http://schemas.microsoft.com/office/drawing/2014/main" id="{DC4A4052-54DF-AE56-B429-4F29143570BC}"/>
              </a:ext>
            </a:extLst>
          </p:cNvPr>
          <p:cNvGraphicFramePr/>
          <p:nvPr>
            <p:extLst>
              <p:ext uri="{D42A27DB-BD31-4B8C-83A1-F6EECF244321}">
                <p14:modId xmlns:p14="http://schemas.microsoft.com/office/powerpoint/2010/main" val="390017954"/>
              </p:ext>
            </p:extLst>
          </p:nvPr>
        </p:nvGraphicFramePr>
        <p:xfrm>
          <a:off x="1741055" y="1033590"/>
          <a:ext cx="967509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3353406"/>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3B77C-307D-3ACE-C36C-AABB5CBA0D95}"/>
              </a:ext>
            </a:extLst>
          </p:cNvPr>
          <p:cNvSpPr>
            <a:spLocks noGrp="1"/>
          </p:cNvSpPr>
          <p:nvPr>
            <p:ph type="title"/>
          </p:nvPr>
        </p:nvSpPr>
        <p:spPr>
          <a:xfrm>
            <a:off x="833966" y="101600"/>
            <a:ext cx="10524067" cy="654050"/>
          </a:xfrm>
        </p:spPr>
        <p:txBody>
          <a:bodyPr/>
          <a:lstStyle/>
          <a:p>
            <a:pPr algn="ctr"/>
            <a:r>
              <a:rPr lang="en-US" sz="2800" b="1" dirty="0">
                <a:solidFill>
                  <a:schemeClr val="accent1">
                    <a:lumMod val="50000"/>
                  </a:schemeClr>
                </a:solidFill>
              </a:rPr>
              <a:t>Actions in facilities</a:t>
            </a:r>
            <a:br>
              <a:rPr lang="en-US" sz="2800" b="1" dirty="0">
                <a:solidFill>
                  <a:schemeClr val="accent1">
                    <a:lumMod val="50000"/>
                  </a:schemeClr>
                </a:solidFill>
              </a:rPr>
            </a:br>
            <a:endParaRPr lang="en-VN" sz="2800" b="1" dirty="0">
              <a:solidFill>
                <a:schemeClr val="accent1">
                  <a:lumMod val="50000"/>
                </a:schemeClr>
              </a:solidFill>
            </a:endParaRPr>
          </a:p>
        </p:txBody>
      </p:sp>
      <p:sp>
        <p:nvSpPr>
          <p:cNvPr id="3" name="Content Placeholder 2">
            <a:extLst>
              <a:ext uri="{FF2B5EF4-FFF2-40B4-BE49-F238E27FC236}">
                <a16:creationId xmlns:a16="http://schemas.microsoft.com/office/drawing/2014/main" id="{16588370-B880-59D0-32FE-94849838A613}"/>
              </a:ext>
            </a:extLst>
          </p:cNvPr>
          <p:cNvSpPr>
            <a:spLocks noGrp="1"/>
          </p:cNvSpPr>
          <p:nvPr>
            <p:ph idx="1"/>
          </p:nvPr>
        </p:nvSpPr>
        <p:spPr>
          <a:xfrm>
            <a:off x="609599" y="1204124"/>
            <a:ext cx="10972800" cy="4772800"/>
          </a:xfrm>
        </p:spPr>
        <p:txBody>
          <a:bodyPr>
            <a:normAutofit/>
          </a:bodyPr>
          <a:lstStyle/>
          <a:p>
            <a:pPr>
              <a:lnSpc>
                <a:spcPct val="150000"/>
              </a:lnSpc>
              <a:buFont typeface="Wingdings" pitchFamily="2" charset="2"/>
              <a:buChar char="Ø"/>
            </a:pPr>
            <a:r>
              <a:rPr lang="en-US" sz="2000" dirty="0">
                <a:latin typeface="+mn-lt"/>
              </a:rPr>
              <a:t>Upgrade to energy-efficient equipment and processes</a:t>
            </a:r>
          </a:p>
          <a:p>
            <a:pPr>
              <a:lnSpc>
                <a:spcPct val="150000"/>
              </a:lnSpc>
              <a:buFont typeface="Wingdings" pitchFamily="2" charset="2"/>
              <a:buChar char="Ø"/>
            </a:pPr>
            <a:r>
              <a:rPr lang="en-US" sz="2000" dirty="0">
                <a:latin typeface="+mn-lt"/>
              </a:rPr>
              <a:t>Implement renewable energy systems (e.g., solar, biomass, heat recovery)</a:t>
            </a:r>
          </a:p>
          <a:p>
            <a:pPr>
              <a:lnSpc>
                <a:spcPct val="150000"/>
              </a:lnSpc>
              <a:buFont typeface="Wingdings" pitchFamily="2" charset="2"/>
              <a:buChar char="Ø"/>
            </a:pPr>
            <a:r>
              <a:rPr lang="en-US" sz="2000" dirty="0">
                <a:latin typeface="+mn-lt"/>
              </a:rPr>
              <a:t>Use digital tools for real-time energy monitoring and optimization</a:t>
            </a:r>
          </a:p>
          <a:p>
            <a:pPr>
              <a:lnSpc>
                <a:spcPct val="150000"/>
              </a:lnSpc>
              <a:buFont typeface="Wingdings" pitchFamily="2" charset="2"/>
              <a:buChar char="Ø"/>
            </a:pPr>
            <a:r>
              <a:rPr lang="en-US" sz="2000" dirty="0">
                <a:latin typeface="+mn-lt"/>
              </a:rPr>
              <a:t>Train teams in low-carbon practices and compliance requirements</a:t>
            </a:r>
          </a:p>
          <a:p>
            <a:pPr>
              <a:lnSpc>
                <a:spcPct val="150000"/>
              </a:lnSpc>
              <a:buFont typeface="Wingdings" pitchFamily="2" charset="2"/>
              <a:buChar char="Ø"/>
            </a:pPr>
            <a:endParaRPr lang="en-VN" sz="2000" dirty="0">
              <a:latin typeface="+mn-lt"/>
            </a:endParaRPr>
          </a:p>
        </p:txBody>
      </p:sp>
      <p:pic>
        <p:nvPicPr>
          <p:cNvPr id="3074" name="Picture 2" descr="6 Qualities That a True Leader Must Possess - Empactivo">
            <a:extLst>
              <a:ext uri="{FF2B5EF4-FFF2-40B4-BE49-F238E27FC236}">
                <a16:creationId xmlns:a16="http://schemas.microsoft.com/office/drawing/2014/main" id="{48DFBA63-9BBD-E6E5-FF0F-F97E5E2FB3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1127" y="3100347"/>
            <a:ext cx="6520873" cy="3757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655107"/>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911D5-36C6-FAE8-27AA-87D3C13284E6}"/>
            </a:ext>
          </a:extLst>
        </p:cNvPr>
        <p:cNvGrpSpPr/>
        <p:nvPr/>
      </p:nvGrpSpPr>
      <p:grpSpPr>
        <a:xfrm>
          <a:off x="0" y="0"/>
          <a:ext cx="0" cy="0"/>
          <a:chOff x="0" y="0"/>
          <a:chExt cx="0" cy="0"/>
        </a:xfrm>
      </p:grpSpPr>
      <p:sp>
        <p:nvSpPr>
          <p:cNvPr id="47106" name="Rectangle 3">
            <a:extLst>
              <a:ext uri="{FF2B5EF4-FFF2-40B4-BE49-F238E27FC236}">
                <a16:creationId xmlns:a16="http://schemas.microsoft.com/office/drawing/2014/main" id="{B0304367-C56E-B3F1-5A70-AB1E7F74F093}"/>
              </a:ext>
            </a:extLst>
          </p:cNvPr>
          <p:cNvSpPr>
            <a:spLocks noChangeArrowheads="1"/>
          </p:cNvSpPr>
          <p:nvPr/>
        </p:nvSpPr>
        <p:spPr bwMode="auto">
          <a:xfrm>
            <a:off x="602621" y="142644"/>
            <a:ext cx="109867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b="1" dirty="0">
                <a:solidFill>
                  <a:schemeClr val="accent1">
                    <a:lumMod val="50000"/>
                  </a:schemeClr>
                </a:solidFill>
                <a:latin typeface="+mj-lt"/>
                <a:cs typeface="Times New Roman" panose="02020603050405020304" pitchFamily="18" charset="0"/>
              </a:rPr>
              <a:t>Actions to be taken at the company level</a:t>
            </a:r>
            <a:endParaRPr lang="en-US" altLang="en-US" dirty="0">
              <a:solidFill>
                <a:schemeClr val="accent1">
                  <a:lumMod val="50000"/>
                </a:schemeClr>
              </a:solidFill>
              <a:latin typeface="+mj-lt"/>
              <a:cs typeface="Times New Roman" panose="02020603050405020304" pitchFamily="18" charset="0"/>
            </a:endParaRPr>
          </a:p>
        </p:txBody>
      </p:sp>
      <p:sp>
        <p:nvSpPr>
          <p:cNvPr id="2" name="TextBox 1">
            <a:extLst>
              <a:ext uri="{FF2B5EF4-FFF2-40B4-BE49-F238E27FC236}">
                <a16:creationId xmlns:a16="http://schemas.microsoft.com/office/drawing/2014/main" id="{533161C4-A635-45A1-41B0-79660CE93A2D}"/>
              </a:ext>
            </a:extLst>
          </p:cNvPr>
          <p:cNvSpPr txBox="1"/>
          <p:nvPr/>
        </p:nvSpPr>
        <p:spPr>
          <a:xfrm>
            <a:off x="600191" y="1293272"/>
            <a:ext cx="11281534" cy="4449103"/>
          </a:xfrm>
          <a:prstGeom prst="rect">
            <a:avLst/>
          </a:prstGeom>
          <a:noFill/>
        </p:spPr>
        <p:txBody>
          <a:bodyPr wrap="square">
            <a:spAutoFit/>
          </a:bodyPr>
          <a:lstStyle/>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1: Determine the scope of greenhouse gas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2: Collect data on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3: Select the GHG emission factor.</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4: Determine the GHG audit method.</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5: Perform quality control of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6: Assess the uncertainty of GHG audit.</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7: Recalculate the GHG audit results.</a:t>
            </a:r>
          </a:p>
          <a:p>
            <a:pPr marL="285750" indent="-285750" algn="just">
              <a:lnSpc>
                <a:spcPct val="150000"/>
              </a:lnSpc>
              <a:spcBef>
                <a:spcPts val="600"/>
              </a:spcBef>
              <a:spcAft>
                <a:spcPts val="600"/>
              </a:spcAft>
              <a:buFont typeface="Wingdings" panose="05000000000000000000" pitchFamily="2" charset="2"/>
              <a:buChar char="q"/>
              <a:tabLst>
                <a:tab pos="508000" algn="l"/>
              </a:tabLst>
            </a:pPr>
            <a:r>
              <a:rPr lang="en-US" sz="1800" dirty="0">
                <a:latin typeface="+mj-lt"/>
                <a:ea typeface="Calibri" panose="020F0502020204030204" pitchFamily="34" charset="0"/>
                <a:cs typeface="Times New Roman" panose="02020603050405020304" pitchFamily="18" charset="0"/>
              </a:rPr>
              <a:t>Step 8: Develop a report on GHG audit results.</a:t>
            </a:r>
            <a:endParaRPr lang="en-US" sz="18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949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818185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DEA447-0C03-431C-384D-B680C228B596}"/>
              </a:ext>
            </a:extLst>
          </p:cNvPr>
          <p:cNvSpPr txBox="1">
            <a:spLocks noChangeArrowheads="1"/>
          </p:cNvSpPr>
          <p:nvPr/>
        </p:nvSpPr>
        <p:spPr bwMode="auto">
          <a:xfrm>
            <a:off x="374192" y="1661368"/>
            <a:ext cx="11705072" cy="2799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Agriculture and land: </a:t>
            </a:r>
            <a:r>
              <a:rPr lang="en-US" altLang="en-US" sz="2000" dirty="0">
                <a:latin typeface="Arial" panose="020B0604020202020204" pitchFamily="34" charset="0"/>
                <a:cs typeface="Arial" panose="020B0604020202020204" pitchFamily="34" charset="0"/>
              </a:rPr>
              <a:t>About one-fifth of all global GHG emissions come from land use, mainly from deforestation and emissions from livestock. This also includes fuels used for agriculture, forestry and fishing, direct emissions from land use and wildfires.</a:t>
            </a:r>
          </a:p>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Other energy sources.</a:t>
            </a:r>
          </a:p>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Food waste.</a:t>
            </a:r>
          </a:p>
          <a:p>
            <a:pPr marL="342900" indent="-342900" algn="just">
              <a:lnSpc>
                <a:spcPct val="150000"/>
              </a:lnSpc>
              <a:spcBef>
                <a:spcPct val="0"/>
              </a:spcBef>
              <a:buClrTx/>
            </a:pPr>
            <a:r>
              <a:rPr lang="en-US" altLang="en-US" sz="2000" b="1" dirty="0">
                <a:latin typeface="Arial" panose="020B0604020202020204" pitchFamily="34" charset="0"/>
                <a:cs typeface="Arial" panose="020B0604020202020204" pitchFamily="34" charset="0"/>
              </a:rPr>
              <a:t>Operate from buildings.</a:t>
            </a:r>
            <a:endParaRPr lang="en-US" altLang="en-US" sz="2000" b="1" dirty="0">
              <a:solidFill>
                <a:srgbClr val="0070C0"/>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142D7607-4E12-A4E2-DDED-1E5FCAD3AAE6}"/>
              </a:ext>
            </a:extLst>
          </p:cNvPr>
          <p:cNvSpPr txBox="1">
            <a:spLocks/>
          </p:cNvSpPr>
          <p:nvPr/>
        </p:nvSpPr>
        <p:spPr>
          <a:xfrm>
            <a:off x="700601" y="959085"/>
            <a:ext cx="10790798" cy="462694"/>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400" dirty="0">
                <a:solidFill>
                  <a:srgbClr val="00B0F0"/>
                </a:solidFill>
                <a:latin typeface="+mn-lt"/>
              </a:rPr>
              <a:t>Sources of greenhouse gas (GHG) emissions</a:t>
            </a:r>
          </a:p>
        </p:txBody>
      </p:sp>
      <p:sp>
        <p:nvSpPr>
          <p:cNvPr id="8" name="Title 1">
            <a:extLst>
              <a:ext uri="{FF2B5EF4-FFF2-40B4-BE49-F238E27FC236}">
                <a16:creationId xmlns:a16="http://schemas.microsoft.com/office/drawing/2014/main" id="{51809E06-4558-F67D-1492-A334E5226D5F}"/>
              </a:ext>
            </a:extLst>
          </p:cNvPr>
          <p:cNvSpPr txBox="1">
            <a:spLocks/>
          </p:cNvSpPr>
          <p:nvPr/>
        </p:nvSpPr>
        <p:spPr>
          <a:xfrm>
            <a:off x="0" y="156463"/>
            <a:ext cx="121920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dirty="0">
                <a:solidFill>
                  <a:schemeClr val="accent1">
                    <a:lumMod val="50000"/>
                  </a:schemeClr>
                </a:solidFill>
                <a:latin typeface="+mj-lt"/>
                <a:ea typeface="ヒラギノ角ゴ Pro W3"/>
                <a:cs typeface="Times New Roman" panose="02020603050405020304" pitchFamily="18" charset="0"/>
              </a:rPr>
              <a:t>Concepts</a:t>
            </a:r>
            <a:endParaRPr lang="en-US" altLang="en-US" sz="2800" kern="0" dirty="0">
              <a:solidFill>
                <a:schemeClr val="accent1">
                  <a:lumMod val="50000"/>
                </a:schemeClr>
              </a:solidFill>
              <a:latin typeface="+mj-lt"/>
              <a:ea typeface="ヒラギノ角ゴ Pro W3"/>
              <a:cs typeface="Times New Roman" panose="02020603050405020304" pitchFamily="18" charset="0"/>
            </a:endParaRPr>
          </a:p>
        </p:txBody>
      </p:sp>
    </p:spTree>
    <p:extLst>
      <p:ext uri="{BB962C8B-B14F-4D97-AF65-F5344CB8AC3E}">
        <p14:creationId xmlns:p14="http://schemas.microsoft.com/office/powerpoint/2010/main" val="1889690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357885" y="-6183"/>
            <a:ext cx="11529315" cy="760832"/>
          </a:xfrm>
          <a:prstGeom prst="rect">
            <a:avLst/>
          </a:prstGeom>
        </p:spPr>
        <p:txBody>
          <a:bodyPr anchor="b">
            <a:noAutofit/>
          </a:bodyPr>
          <a:lstStyle>
            <a:defPPr>
              <a:defRPr lang="fr-FR"/>
            </a:defPPr>
            <a:lvl1pPr indent="-1528156" marL="1528156">
              <a:defRPr b="1" baseline="0" kern="0" sz="4000">
                <a:solidFill>
                  <a:srgbClr val="FF0000"/>
                </a:solidFill>
                <a:latin typeface="+mj-lt"/>
                <a:ea typeface="ヒラギノ角ゴ Pro W3"/>
                <a:cs charset="0" panose="02020603050405020304" pitchFamily="18" typeface="Times New Roman"/>
              </a:defRPr>
            </a:lvl1pPr>
            <a:lvl2pPr indent="-457200">
              <a:defRPr b="1" sz="2400">
                <a:solidFill>
                  <a:schemeClr val="hlink"/>
                </a:solidFill>
                <a:latin charset="0" pitchFamily="-111" typeface="Arial"/>
                <a:cs charset="-128" pitchFamily="-111" typeface="ＭＳ Ｐゴシック"/>
              </a:defRPr>
            </a:lvl2pPr>
            <a:lvl3pPr indent="-457200" marL="457200">
              <a:defRPr b="1" sz="2400">
                <a:solidFill>
                  <a:schemeClr val="hlink"/>
                </a:solidFill>
                <a:latin charset="0" pitchFamily="-111" typeface="Arial"/>
                <a:cs charset="-128" pitchFamily="-111" typeface="ＭＳ Ｐゴシック"/>
              </a:defRPr>
            </a:lvl3pPr>
            <a:lvl4pPr indent="-457200" marL="457200">
              <a:defRPr b="1" sz="2400">
                <a:solidFill>
                  <a:schemeClr val="hlink"/>
                </a:solidFill>
                <a:latin charset="0" pitchFamily="-111" typeface="Arial"/>
                <a:cs charset="-128" pitchFamily="-111" typeface="ＭＳ Ｐゴシック"/>
              </a:defRPr>
            </a:lvl4pPr>
            <a:lvl5pPr indent="-457200" marL="457200">
              <a:defRPr b="1" sz="2400">
                <a:solidFill>
                  <a:schemeClr val="hlink"/>
                </a:solidFill>
                <a:latin charset="0" pitchFamily="-111" typeface="Arial"/>
                <a:cs charset="-128" pitchFamily="-111" typeface="ＭＳ Ｐゴシック"/>
              </a:defRPr>
            </a:lvl5pPr>
            <a:lvl6pPr fontAlgn="base" indent="-457200" marL="914400">
              <a:spcBef>
                <a:spcPct val="0"/>
              </a:spcBef>
              <a:spcAft>
                <a:spcPct val="0"/>
              </a:spcAft>
              <a:defRPr b="1" sz="2400">
                <a:solidFill>
                  <a:schemeClr val="hlink"/>
                </a:solidFill>
                <a:latin charset="0" pitchFamily="-111" typeface="Arial"/>
              </a:defRPr>
            </a:lvl6pPr>
            <a:lvl7pPr fontAlgn="base" indent="-457200" marL="1371600">
              <a:spcBef>
                <a:spcPct val="0"/>
              </a:spcBef>
              <a:spcAft>
                <a:spcPct val="0"/>
              </a:spcAft>
              <a:defRPr b="1" sz="2400">
                <a:solidFill>
                  <a:schemeClr val="hlink"/>
                </a:solidFill>
                <a:latin charset="0" pitchFamily="-111" typeface="Arial"/>
              </a:defRPr>
            </a:lvl7pPr>
            <a:lvl8pPr fontAlgn="base" indent="-457200" marL="1828800">
              <a:spcBef>
                <a:spcPct val="0"/>
              </a:spcBef>
              <a:spcAft>
                <a:spcPct val="0"/>
              </a:spcAft>
              <a:defRPr b="1" sz="2400">
                <a:solidFill>
                  <a:schemeClr val="hlink"/>
                </a:solidFill>
                <a:latin charset="0" pitchFamily="-111" typeface="Arial"/>
              </a:defRPr>
            </a:lvl8pPr>
            <a:lvl9pPr fontAlgn="base" indent="-457200" marL="2286000">
              <a:spcBef>
                <a:spcPct val="0"/>
              </a:spcBef>
              <a:spcAft>
                <a:spcPct val="0"/>
              </a:spcAft>
              <a:defRPr b="1" sz="2400">
                <a:solidFill>
                  <a:schemeClr val="hlink"/>
                </a:solidFill>
                <a:latin charset="0" pitchFamily="-111" typeface="Arial"/>
              </a:defRPr>
            </a:lvl9pPr>
          </a:lstStyle>
          <a:p>
            <a:pPr algn="ctr"/>
            <a:r>
              <a:rPr dirty="0" lang="en-US" sz="2800">
                <a:solidFill>
                  <a:schemeClr val="accent1">
                    <a:lumMod val="50000"/>
                  </a:schemeClr>
                </a:solidFill>
              </a:rPr>
              <a:t>Greenhouse Effect – Greenhouse Gases</a:t>
            </a: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167386" y="779542"/>
            <a:ext cx="317542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33363" marL="233363">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just" eaLnBrk="1" hangingPunct="1">
              <a:lnSpc>
                <a:spcPct val="150000"/>
              </a:lnSpc>
              <a:spcBef>
                <a:spcPct val="0"/>
              </a:spcBef>
              <a:buClrTx/>
              <a:buFontTx/>
              <a:buNone/>
            </a:pPr>
            <a:r>
              <a:rPr altLang="en-US" b="1" dirty="0" lang="en-US" sz="1600">
                <a:latin charset="0" panose="020B0604020202020204" pitchFamily="34" typeface="Arial"/>
                <a:cs charset="0" panose="020B0604020202020204" pitchFamily="34" typeface="Arial"/>
              </a:rPr>
              <a:t>Greenhouse effect: </a:t>
            </a:r>
            <a:r>
              <a:rPr altLang="en-US" dirty="0" lang="en-US" sz="1600">
                <a:latin charset="0" panose="020B0604020202020204" pitchFamily="34" typeface="Arial"/>
                <a:cs charset="0" panose="020B0604020202020204" pitchFamily="34" typeface="Arial"/>
              </a:rPr>
              <a:t>Refers to the effect that occurs when radiant energy from sunlight passes through glass windows or roofs, is absorbed and dispersed back into the interior space as heat, resulting in heating the entire interior space, not just the illuminated areas.</a:t>
            </a:r>
          </a:p>
        </p:txBody>
      </p:sp>
      <p:sp>
        <p:nvSpPr>
          <p:cNvPr id="5" name="TextBox 4">
            <a:extLst>
              <a:ext uri="{FF2B5EF4-FFF2-40B4-BE49-F238E27FC236}">
                <a16:creationId xmlns:a16="http://schemas.microsoft.com/office/drawing/2014/main" id="{01D29895-498D-EEE7-E3DD-6458DED2C9C1}"/>
              </a:ext>
            </a:extLst>
          </p:cNvPr>
          <p:cNvSpPr txBox="1">
            <a:spLocks noChangeArrowheads="1"/>
          </p:cNvSpPr>
          <p:nvPr/>
        </p:nvSpPr>
        <p:spPr bwMode="auto">
          <a:xfrm>
            <a:off x="8259609" y="826941"/>
            <a:ext cx="322285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charset="0" panose="020B0604020202020204" pitchFamily="34" typeface="Arial"/>
              <a:buChar char="•"/>
              <a:defRPr sz="3200">
                <a:solidFill>
                  <a:schemeClr val="tx1"/>
                </a:solidFill>
                <a:latin charset="0" panose="020B0604030504040204" pitchFamily="34" typeface="Tahoma"/>
                <a:ea typeface="ヒラギノ角ゴ Pro W3"/>
                <a:cs typeface="ヒラギノ角ゴ Pro W3"/>
              </a:defRPr>
            </a:lvl1pPr>
            <a:lvl2pPr indent="-233363" marL="233363">
              <a:spcBef>
                <a:spcPts val="400"/>
              </a:spcBef>
              <a:buClr>
                <a:schemeClr val="tx2"/>
              </a:buClr>
              <a:buFont charset="0" panose="020B0604020202020204" pitchFamily="34" typeface="Arial"/>
              <a:buChar char="•"/>
              <a:defRPr sz="1400">
                <a:solidFill>
                  <a:schemeClr val="tx1"/>
                </a:solidFill>
                <a:latin charset="0" panose="020B0604030504040204" pitchFamily="34" typeface="Tahoma"/>
                <a:ea typeface="ヒラギノ角ゴ Pro W3"/>
                <a:cs typeface="ヒラギノ角ゴ Pro W3"/>
              </a:defRPr>
            </a:lvl2pPr>
            <a:lvl3pPr indent="-228600" marL="1143000">
              <a:spcBef>
                <a:spcPts val="400"/>
              </a:spcBef>
              <a:buClr>
                <a:schemeClr val="tx2"/>
              </a:buClr>
              <a:buFont charset="0" panose="020B0604020202020204" pitchFamily="34" typeface="Arial"/>
              <a:buChar char="•"/>
              <a:defRPr sz="1200">
                <a:solidFill>
                  <a:schemeClr val="tx1"/>
                </a:solidFill>
                <a:latin charset="0" panose="020B0604030504040204" pitchFamily="34" typeface="Tahoma"/>
                <a:ea typeface="ヒラギノ角ゴ Pro W3"/>
                <a:cs typeface="ヒラギノ角ゴ Pro W3"/>
              </a:defRPr>
            </a:lvl3pPr>
            <a:lvl4pPr indent="-228600" marL="1600200">
              <a:spcBef>
                <a:spcPts val="400"/>
              </a:spcBef>
              <a:buClr>
                <a:schemeClr val="tx2"/>
              </a:buClr>
              <a:buSzPct val="70000"/>
              <a:buFont charset="0" panose="02070309020205020404" pitchFamily="49" typeface="Courier New"/>
              <a:buChar char="o"/>
              <a:defRPr sz="1100">
                <a:solidFill>
                  <a:schemeClr val="tx1"/>
                </a:solidFill>
                <a:latin charset="0" panose="020B0604030504040204" pitchFamily="34" typeface="Tahoma"/>
                <a:ea typeface="ヒラギノ角ゴ Pro W3"/>
                <a:cs typeface="ヒラギノ角ゴ Pro W3"/>
              </a:defRPr>
            </a:lvl4pPr>
            <a:lvl5pPr indent="-228600" marL="2057400">
              <a:spcBef>
                <a:spcPts val="400"/>
              </a:spcBef>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5pPr>
            <a:lvl6pPr defTabSz="342900" eaLnBrk="0" fontAlgn="base" hangingPunct="0" indent="-228600" marL="25146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6pPr>
            <a:lvl7pPr defTabSz="342900" eaLnBrk="0" fontAlgn="base" hangingPunct="0" indent="-228600" marL="29718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7pPr>
            <a:lvl8pPr defTabSz="342900" eaLnBrk="0" fontAlgn="base" hangingPunct="0" indent="-228600" marL="34290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8pPr>
            <a:lvl9pPr defTabSz="342900" eaLnBrk="0" fontAlgn="base" hangingPunct="0" indent="-228600" marL="3886200">
              <a:spcBef>
                <a:spcPts val="400"/>
              </a:spcBef>
              <a:spcAft>
                <a:spcPct val="0"/>
              </a:spcAft>
              <a:buClr>
                <a:schemeClr val="tx2"/>
              </a:buClr>
              <a:buSzPct val="75000"/>
              <a:buFont charset="0" panose="020B0804030504040204" pitchFamily="34" typeface="Tahoma Bold"/>
              <a:buChar char="–"/>
              <a:defRPr sz="1000">
                <a:solidFill>
                  <a:schemeClr val="tx1"/>
                </a:solidFill>
                <a:latin charset="0" panose="020B0604030504040204" pitchFamily="34" typeface="Tahoma"/>
                <a:ea typeface="ヒラギノ角ゴ Pro W3"/>
                <a:cs typeface="ヒラギノ角ゴ Pro W3"/>
              </a:defRPr>
            </a:lvl9pPr>
          </a:lstStyle>
          <a:p>
            <a:pPr algn="just" eaLnBrk="1" hangingPunct="1">
              <a:lnSpc>
                <a:spcPct val="150000"/>
              </a:lnSpc>
              <a:spcBef>
                <a:spcPct val="0"/>
              </a:spcBef>
              <a:buClrTx/>
              <a:buFontTx/>
              <a:buNone/>
            </a:pPr>
            <a:r>
              <a:rPr altLang="en-US" b="1" dirty="0" lang="en-US" sz="1600">
                <a:latin charset="0" panose="020B0604020202020204" pitchFamily="34" typeface="Arial"/>
                <a:cs charset="0" panose="020B0604020202020204" pitchFamily="34" typeface="Arial"/>
              </a:rPr>
              <a:t>Greenhouse gas: </a:t>
            </a:r>
            <a:r>
              <a:rPr altLang="en-US" dirty="0" lang="en-US" sz="1600">
                <a:latin charset="0" panose="020B0604020202020204" pitchFamily="34" typeface="Arial"/>
                <a:cs charset="0" panose="020B0604020202020204" pitchFamily="34" typeface="Arial"/>
              </a:rPr>
              <a:t>A gaseous component that can absorb long-wavelength radiation reflected from the earth's surface when illuminated by sunlight, then disperse the heat back to the earth, causing the greenhouse effect. The greenhouse effect is believed to be the cause of global warming.</a:t>
            </a:r>
          </a:p>
        </p:txBody>
      </p:sp>
      <p:sp>
        <p:nvSpPr>
          <p:cNvPr id="6" name="TextBox 5">
            <a:extLst>
              <a:ext uri="{FF2B5EF4-FFF2-40B4-BE49-F238E27FC236}">
                <a16:creationId xmlns:a16="http://schemas.microsoft.com/office/drawing/2014/main" id="{39CBB8B8-F731-3D67-9DF2-DF348B2A5CF4}"/>
              </a:ext>
            </a:extLst>
          </p:cNvPr>
          <p:cNvSpPr txBox="1"/>
          <p:nvPr/>
        </p:nvSpPr>
        <p:spPr>
          <a:xfrm>
            <a:off x="3342808" y="4612593"/>
            <a:ext cx="3599189" cy="830997"/>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rtlCol="0" wrap="square">
            <a:spAutoFit/>
          </a:bodyPr>
          <a:lstStyle/>
          <a:p>
            <a:r>
              <a:rPr b="1" dirty="0" lang="en-US" sz="24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sym charset="2" pitchFamily="2" typeface="Wingdings"/>
              </a:rPr>
              <a:t>The temperature will increase gradually</a:t>
            </a:r>
            <a:endParaRPr b="1" dirty="0" lang="en-US" sz="2400">
              <a:ln w="0"/>
              <a:effectLst>
                <a:outerShdw algn="tl" blurRad="38100" dir="2700000" dist="19050" rotWithShape="0">
                  <a:schemeClr val="dk1">
                    <a:alpha val="40000"/>
                  </a:schemeClr>
                </a:outerShdw>
              </a:effectLst>
              <a:latin charset="0" panose="020B0604020202020204" pitchFamily="34" typeface="Arial"/>
              <a:ea charset="0" panose="020B0604030504040204" pitchFamily="34" typeface="Tahoma"/>
              <a:cs charset="0" panose="020B0604020202020204" pitchFamily="34" typeface="Arial"/>
            </a:endParaRPr>
          </a:p>
        </p:txBody>
      </p:sp>
      <p:pic>
        <p:nvPicPr>
          <p:cNvPr id="7" name="Picture 6">
            <a:extLst>
              <a:ext uri="{FF2B5EF4-FFF2-40B4-BE49-F238E27FC236}">
                <a16:creationId xmlns:a16="http://schemas.microsoft.com/office/drawing/2014/main" id="{A39F1E6C-B2AF-80AF-D1D6-3F2390265220}"/>
              </a:ext>
            </a:extLst>
          </p:cNvPr>
          <p:cNvPicPr>
            <a:picLocks noChangeAspect="1"/>
          </p:cNvPicPr>
          <p:nvPr/>
        </p:nvPicPr>
        <p:blipFill rotWithShape="1">
          <a:blip r:embed="rId2">
            <a:extLst>
              <a:ext uri="{28A0092B-C50C-407E-A947-70E740481C1C}">
                <a14:useLocalDpi xmlns:a14="http://schemas.microsoft.com/office/drawing/2010/main" val="0"/>
              </a:ext>
            </a:extLst>
          </a:blip>
          <a:srcRect b="48" l="429" r="111" t="298"/>
          <a:stretch/>
        </p:blipFill>
        <p:spPr>
          <a:xfrm>
            <a:off x="7089654" y="4612593"/>
            <a:ext cx="874642" cy="1452280"/>
          </a:xfrm>
          <a:prstGeom prst="rect">
            <a:avLst/>
          </a:prstGeom>
        </p:spPr>
      </p:pic>
      <p:pic>
        <p:nvPicPr>
          <p:cNvPr descr="https://thrivabilitymatters.org/2024/wp-content/uploads/2020/06/greenhouse-effect_med.jpg" id="1028" name="Picture 4"/>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42809" y="762055"/>
            <a:ext cx="4916800" cy="3555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170554"/>
      </p:ext>
    </p:ext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 presetSubtype="0">
                                  <p:stCondLst>
                                    <p:cond delay="0"/>
                                  </p:stCondLst>
                                  <p:childTnLst>
                                    <p:set>
                                      <p:cBhvr>
                                        <p:cTn dur="1" fill="hold" id="6">
                                          <p:stCondLst>
                                            <p:cond delay="0"/>
                                          </p:stCondLst>
                                        </p:cTn>
                                        <p:tgtEl>
                                          <p:spTgt spid="26"/>
                                        </p:tgtEl>
                                        <p:attrNameLst>
                                          <p:attrName>style.visibility</p:attrName>
                                        </p:attrNameLst>
                                      </p:cBhvr>
                                      <p:to>
                                        <p:strVal val="visible"/>
                                      </p:to>
                                    </p:set>
                                  </p:childTnLst>
                                </p:cTn>
                              </p:par>
                            </p:childTnLst>
                          </p:cTn>
                        </p:par>
                      </p:childTnLst>
                    </p:cTn>
                  </p:par>
                  <p:par>
                    <p:cTn fill="hold" id="7">
                      <p:stCondLst>
                        <p:cond delay="indefinite"/>
                      </p:stCondLst>
                      <p:childTnLst>
                        <p:par>
                          <p:cTn fill="hold" id="8">
                            <p:stCondLst>
                              <p:cond delay="0"/>
                            </p:stCondLst>
                            <p:childTnLst>
                              <p:par>
                                <p:cTn fill="hold" id="9" nodeType="clickEffect" presetClass="entr" presetID="1" presetSubtype="0">
                                  <p:stCondLst>
                                    <p:cond delay="0"/>
                                  </p:stCondLst>
                                  <p:childTnLst>
                                    <p:set>
                                      <p:cBhvr>
                                        <p:cTn dur="1" fill="hold" id="10">
                                          <p:stCondLst>
                                            <p:cond delay="0"/>
                                          </p:stCondLst>
                                        </p:cTn>
                                        <p:tgtEl>
                                          <p:spTgt spid="5"/>
                                        </p:tgtEl>
                                        <p:attrNameLst>
                                          <p:attrName>style.visibility</p:attrName>
                                        </p:attrNameLst>
                                      </p:cBhvr>
                                      <p:to>
                                        <p:strVal val="visible"/>
                                      </p:to>
                                    </p:se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26"/>
      <p:bldP grpId="0" spid="5"/>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272723" y="-8310"/>
            <a:ext cx="11680355"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dirty="0">
                <a:solidFill>
                  <a:schemeClr val="accent1">
                    <a:lumMod val="50000"/>
                  </a:schemeClr>
                </a:solidFill>
              </a:rPr>
              <a:t>Greenhouse Effect – Greenhouse Gases</a:t>
            </a: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94593" y="890357"/>
            <a:ext cx="3640701" cy="170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latin typeface="Arial" panose="020B0604020202020204" pitchFamily="34" charset="0"/>
                <a:cs typeface="Arial" panose="020B0604020202020204" pitchFamily="34" charset="0"/>
              </a:rPr>
              <a:t>In addition to CO2, CH4, N20, gas combinations… and water vapor also have similar effects but to different degrees.</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1D29895-498D-EEE7-E3DD-6458DED2C9C1}"/>
              </a:ext>
            </a:extLst>
          </p:cNvPr>
          <p:cNvSpPr txBox="1">
            <a:spLocks noChangeArrowheads="1"/>
          </p:cNvSpPr>
          <p:nvPr/>
        </p:nvSpPr>
        <p:spPr bwMode="auto">
          <a:xfrm>
            <a:off x="8096995" y="788148"/>
            <a:ext cx="3856083"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latin typeface="Arial" panose="020B0604020202020204" pitchFamily="34" charset="0"/>
                <a:cs typeface="Arial" panose="020B0604020202020204" pitchFamily="34" charset="0"/>
              </a:rPr>
              <a:t>As greenhouse gas concentrations increase, the greenhouse effect becomes more widespread and widespread, increasing global temperatures (global warming) and thus changing the climate in the coming decades and decades.</a:t>
            </a:r>
          </a:p>
        </p:txBody>
      </p:sp>
      <p:pic>
        <p:nvPicPr>
          <p:cNvPr id="3" name="Picture 2">
            <a:extLst>
              <a:ext uri="{FF2B5EF4-FFF2-40B4-BE49-F238E27FC236}">
                <a16:creationId xmlns:a16="http://schemas.microsoft.com/office/drawing/2014/main" id="{77D39B3C-4351-5F5E-6C59-2706256363A9}"/>
              </a:ext>
            </a:extLst>
          </p:cNvPr>
          <p:cNvPicPr>
            <a:picLocks noChangeAspect="1"/>
          </p:cNvPicPr>
          <p:nvPr/>
        </p:nvPicPr>
        <p:blipFill>
          <a:blip r:embed="rId2"/>
          <a:stretch>
            <a:fillRect/>
          </a:stretch>
        </p:blipFill>
        <p:spPr>
          <a:xfrm>
            <a:off x="3826809" y="918273"/>
            <a:ext cx="4115826" cy="3258989"/>
          </a:xfrm>
          <a:prstGeom prst="rect">
            <a:avLst/>
          </a:prstGeom>
        </p:spPr>
      </p:pic>
      <p:sp>
        <p:nvSpPr>
          <p:cNvPr id="6" name="TextBox 5">
            <a:extLst>
              <a:ext uri="{FF2B5EF4-FFF2-40B4-BE49-F238E27FC236}">
                <a16:creationId xmlns:a16="http://schemas.microsoft.com/office/drawing/2014/main" id="{68345526-FE38-C06A-289E-120AB5591A78}"/>
              </a:ext>
            </a:extLst>
          </p:cNvPr>
          <p:cNvSpPr txBox="1"/>
          <p:nvPr/>
        </p:nvSpPr>
        <p:spPr>
          <a:xfrm>
            <a:off x="94593" y="3237878"/>
            <a:ext cx="3577856" cy="40011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just"/>
            <a:r>
              <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The climate will change</a:t>
            </a:r>
            <a:endParaRPr lang="en-US" sz="20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
        <p:nvSpPr>
          <p:cNvPr id="7" name="AutoShape 54">
            <a:extLst>
              <a:ext uri="{FF2B5EF4-FFF2-40B4-BE49-F238E27FC236}">
                <a16:creationId xmlns:a16="http://schemas.microsoft.com/office/drawing/2014/main" id="{6ED34635-96B9-23C7-885F-8DC0A4000F44}"/>
              </a:ext>
            </a:extLst>
          </p:cNvPr>
          <p:cNvSpPr>
            <a:spLocks noChangeArrowheads="1"/>
          </p:cNvSpPr>
          <p:nvPr/>
        </p:nvSpPr>
        <p:spPr bwMode="auto">
          <a:xfrm>
            <a:off x="1060174" y="4334703"/>
            <a:ext cx="5035826" cy="1931212"/>
          </a:xfrm>
          <a:prstGeom prst="roundRect">
            <a:avLst>
              <a:gd name="adj" fmla="val 50000"/>
            </a:avLst>
          </a:prstGeom>
          <a:solidFill>
            <a:srgbClr val="00B0F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07117253-FC2C-8FB6-A271-1FB74AC99B84}"/>
              </a:ext>
            </a:extLst>
          </p:cNvPr>
          <p:cNvSpPr txBox="1">
            <a:spLocks/>
          </p:cNvSpPr>
          <p:nvPr/>
        </p:nvSpPr>
        <p:spPr>
          <a:xfrm>
            <a:off x="1375913" y="4247308"/>
            <a:ext cx="4293704" cy="156672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nSpc>
                <a:spcPct val="100000"/>
              </a:lnSpc>
            </a:pPr>
            <a:r>
              <a:rPr lang="en-US" altLang="ko-KR" sz="2000" b="1" dirty="0">
                <a:solidFill>
                  <a:schemeClr val="bg1"/>
                </a:solidFill>
                <a:ea typeface="맑은 고딕" pitchFamily="50" charset="-127"/>
              </a:rPr>
              <a:t>Climate change is considered one of the greatest challenges facing the world.</a:t>
            </a:r>
          </a:p>
        </p:txBody>
      </p:sp>
      <p:sp>
        <p:nvSpPr>
          <p:cNvPr id="10" name="AutoShape 54">
            <a:extLst>
              <a:ext uri="{FF2B5EF4-FFF2-40B4-BE49-F238E27FC236}">
                <a16:creationId xmlns:a16="http://schemas.microsoft.com/office/drawing/2014/main" id="{FA9277A5-5230-95DD-A474-6DB8783DAC77}"/>
              </a:ext>
            </a:extLst>
          </p:cNvPr>
          <p:cNvSpPr>
            <a:spLocks noChangeArrowheads="1"/>
          </p:cNvSpPr>
          <p:nvPr/>
        </p:nvSpPr>
        <p:spPr bwMode="auto">
          <a:xfrm>
            <a:off x="7512424" y="4177262"/>
            <a:ext cx="4679576" cy="2169749"/>
          </a:xfrm>
          <a:prstGeom prst="roundRect">
            <a:avLst>
              <a:gd name="adj" fmla="val 50000"/>
            </a:avLst>
          </a:prstGeom>
          <a:solidFill>
            <a:srgbClr val="FF00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FDE7D6D9-E850-1BC4-4472-23BD18C53131}"/>
              </a:ext>
            </a:extLst>
          </p:cNvPr>
          <p:cNvSpPr txBox="1">
            <a:spLocks/>
          </p:cNvSpPr>
          <p:nvPr/>
        </p:nvSpPr>
        <p:spPr>
          <a:xfrm>
            <a:off x="7918872" y="3887538"/>
            <a:ext cx="4034206" cy="215172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10000"/>
              </a:lnSpc>
            </a:pPr>
            <a:r>
              <a:rPr lang="en-US" altLang="ko-KR" sz="1800" dirty="0">
                <a:solidFill>
                  <a:schemeClr val="bg1"/>
                </a:solidFill>
                <a:ea typeface="맑은 고딕" pitchFamily="50" charset="-127"/>
              </a:rPr>
              <a:t>Eleven percent of the world's population is now vulnerable to the impacts of climate change such as droughts, floods, extreme weather events and rising sea levels.</a:t>
            </a:r>
          </a:p>
        </p:txBody>
      </p:sp>
    </p:spTree>
    <p:extLst>
      <p:ext uri="{BB962C8B-B14F-4D97-AF65-F5344CB8AC3E}">
        <p14:creationId xmlns:p14="http://schemas.microsoft.com/office/powerpoint/2010/main" val="96034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282584" y="-11875"/>
            <a:ext cx="11508993"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dirty="0">
                <a:solidFill>
                  <a:schemeClr val="accent1">
                    <a:lumMod val="50000"/>
                  </a:schemeClr>
                </a:solidFill>
              </a:rPr>
              <a:t>UNFCCC COPs</a:t>
            </a:r>
          </a:p>
        </p:txBody>
      </p:sp>
      <p:pic>
        <p:nvPicPr>
          <p:cNvPr id="3" name="Picture 2">
            <a:extLst>
              <a:ext uri="{FF2B5EF4-FFF2-40B4-BE49-F238E27FC236}">
                <a16:creationId xmlns:a16="http://schemas.microsoft.com/office/drawing/2014/main" id="{B40ABA67-1717-A183-C8D2-13B31AB50677}"/>
              </a:ext>
            </a:extLst>
          </p:cNvPr>
          <p:cNvPicPr>
            <a:picLocks noChangeAspect="1"/>
          </p:cNvPicPr>
          <p:nvPr/>
        </p:nvPicPr>
        <p:blipFill>
          <a:blip r:embed="rId3"/>
          <a:stretch>
            <a:fillRect/>
          </a:stretch>
        </p:blipFill>
        <p:spPr>
          <a:xfrm>
            <a:off x="490070" y="1478702"/>
            <a:ext cx="4972929" cy="2982258"/>
          </a:xfrm>
          <a:prstGeom prst="rect">
            <a:avLst/>
          </a:prstGeom>
        </p:spPr>
      </p:pic>
      <p:pic>
        <p:nvPicPr>
          <p:cNvPr id="5" name="Picture 4">
            <a:extLst>
              <a:ext uri="{FF2B5EF4-FFF2-40B4-BE49-F238E27FC236}">
                <a16:creationId xmlns:a16="http://schemas.microsoft.com/office/drawing/2014/main" id="{8255E0AA-5BA2-8596-625C-681509E8FA8B}"/>
              </a:ext>
            </a:extLst>
          </p:cNvPr>
          <p:cNvPicPr>
            <a:picLocks noChangeAspect="1"/>
          </p:cNvPicPr>
          <p:nvPr/>
        </p:nvPicPr>
        <p:blipFill>
          <a:blip r:embed="rId4"/>
          <a:stretch>
            <a:fillRect/>
          </a:stretch>
        </p:blipFill>
        <p:spPr>
          <a:xfrm>
            <a:off x="6378584" y="1450954"/>
            <a:ext cx="5412993" cy="2982258"/>
          </a:xfrm>
          <a:prstGeom prst="rect">
            <a:avLst/>
          </a:prstGeom>
        </p:spPr>
      </p:pic>
      <p:sp>
        <p:nvSpPr>
          <p:cNvPr id="6" name="TextBox 5">
            <a:extLst>
              <a:ext uri="{FF2B5EF4-FFF2-40B4-BE49-F238E27FC236}">
                <a16:creationId xmlns:a16="http://schemas.microsoft.com/office/drawing/2014/main" id="{1ED8ADFC-EFD6-7773-F675-5B8E64E50EB7}"/>
              </a:ext>
            </a:extLst>
          </p:cNvPr>
          <p:cNvSpPr txBox="1">
            <a:spLocks noChangeArrowheads="1"/>
          </p:cNvSpPr>
          <p:nvPr/>
        </p:nvSpPr>
        <p:spPr bwMode="auto">
          <a:xfrm>
            <a:off x="169302" y="815966"/>
            <a:ext cx="11622275" cy="4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dirty="0">
                <a:latin typeface="Arial" panose="020B0604020202020204" pitchFamily="34" charset="0"/>
                <a:cs typeface="Arial" panose="020B0604020202020204" pitchFamily="34" charset="0"/>
              </a:rPr>
              <a:t>Global average annual temperature relative to pre-industrial times (degrees Celsius)</a:t>
            </a:r>
            <a:endParaRPr lang="en-US" altLang="en-US" sz="2000"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F21AD2-A0A0-1C76-FB04-6731D2D35BDE}"/>
              </a:ext>
            </a:extLst>
          </p:cNvPr>
          <p:cNvSpPr txBox="1">
            <a:spLocks noChangeArrowheads="1"/>
          </p:cNvSpPr>
          <p:nvPr/>
        </p:nvSpPr>
        <p:spPr bwMode="auto">
          <a:xfrm>
            <a:off x="3547721" y="5827181"/>
            <a:ext cx="5661726" cy="49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2000" i="1" dirty="0">
                <a:solidFill>
                  <a:srgbClr val="00B0F0"/>
                </a:solidFill>
                <a:latin typeface="Arial" panose="020B0604020202020204" pitchFamily="34" charset="0"/>
                <a:cs typeface="Arial" panose="020B0604020202020204" pitchFamily="34" charset="0"/>
              </a:rPr>
              <a:t>https://</a:t>
            </a:r>
            <a:r>
              <a:rPr lang="en-US" altLang="en-US" sz="2000" i="1" dirty="0" err="1">
                <a:solidFill>
                  <a:srgbClr val="00B0F0"/>
                </a:solidFill>
                <a:latin typeface="Arial" panose="020B0604020202020204" pitchFamily="34" charset="0"/>
                <a:cs typeface="Arial" panose="020B0604020202020204" pitchFamily="34" charset="0"/>
              </a:rPr>
              <a:t>www.unep.org</a:t>
            </a:r>
            <a:r>
              <a:rPr lang="en-US" altLang="en-US" sz="2000" i="1" dirty="0">
                <a:solidFill>
                  <a:srgbClr val="00B0F0"/>
                </a:solidFill>
                <a:latin typeface="Arial" panose="020B0604020202020204" pitchFamily="34" charset="0"/>
                <a:cs typeface="Arial" panose="020B0604020202020204" pitchFamily="34" charset="0"/>
              </a:rPr>
              <a:t>/emission-gap-report-2023 </a:t>
            </a:r>
          </a:p>
        </p:txBody>
      </p:sp>
      <p:sp>
        <p:nvSpPr>
          <p:cNvPr id="8" name="AutoShape 54">
            <a:extLst>
              <a:ext uri="{FF2B5EF4-FFF2-40B4-BE49-F238E27FC236}">
                <a16:creationId xmlns:a16="http://schemas.microsoft.com/office/drawing/2014/main" id="{8CB7F4FB-9231-25D0-0AC1-D90642AAB78A}"/>
              </a:ext>
            </a:extLst>
          </p:cNvPr>
          <p:cNvSpPr>
            <a:spLocks noChangeArrowheads="1"/>
          </p:cNvSpPr>
          <p:nvPr/>
        </p:nvSpPr>
        <p:spPr bwMode="auto">
          <a:xfrm>
            <a:off x="490070" y="4598952"/>
            <a:ext cx="5035826" cy="1053275"/>
          </a:xfrm>
          <a:prstGeom prst="roundRect">
            <a:avLst>
              <a:gd name="adj" fmla="val 50000"/>
            </a:avLst>
          </a:prstGeom>
          <a:solidFill>
            <a:srgbClr val="00B05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799AD96E-B75E-4406-FF11-FB35FEE93825}"/>
              </a:ext>
            </a:extLst>
          </p:cNvPr>
          <p:cNvSpPr txBox="1">
            <a:spLocks/>
          </p:cNvSpPr>
          <p:nvPr/>
        </p:nvSpPr>
        <p:spPr>
          <a:xfrm>
            <a:off x="995733" y="4631549"/>
            <a:ext cx="4293704" cy="988079"/>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dirty="0">
                <a:solidFill>
                  <a:schemeClr val="bg1"/>
                </a:solidFill>
              </a:rPr>
              <a:t>Our climate has warmed 0.80C since 1880 – two-thirds of that increase has occurred since 1994.</a:t>
            </a:r>
          </a:p>
        </p:txBody>
      </p:sp>
      <p:sp>
        <p:nvSpPr>
          <p:cNvPr id="10" name="AutoShape 54">
            <a:extLst>
              <a:ext uri="{FF2B5EF4-FFF2-40B4-BE49-F238E27FC236}">
                <a16:creationId xmlns:a16="http://schemas.microsoft.com/office/drawing/2014/main" id="{1EA40A44-B1F7-5E48-32B7-0F74E0AC6295}"/>
              </a:ext>
            </a:extLst>
          </p:cNvPr>
          <p:cNvSpPr>
            <a:spLocks noChangeArrowheads="1"/>
          </p:cNvSpPr>
          <p:nvPr/>
        </p:nvSpPr>
        <p:spPr bwMode="auto">
          <a:xfrm>
            <a:off x="6587046" y="4573162"/>
            <a:ext cx="4996068" cy="1079065"/>
          </a:xfrm>
          <a:prstGeom prst="roundRect">
            <a:avLst>
              <a:gd name="adj" fmla="val 50000"/>
            </a:avLst>
          </a:prstGeom>
          <a:solidFill>
            <a:srgbClr val="FFFF00"/>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EFD088BF-971E-8133-4015-0B98860A9894}"/>
              </a:ext>
            </a:extLst>
          </p:cNvPr>
          <p:cNvSpPr txBox="1">
            <a:spLocks/>
          </p:cNvSpPr>
          <p:nvPr/>
        </p:nvSpPr>
        <p:spPr>
          <a:xfrm>
            <a:off x="7062595" y="4433212"/>
            <a:ext cx="4293704" cy="107538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20000"/>
              </a:lnSpc>
            </a:pPr>
            <a:r>
              <a:rPr lang="en-US" altLang="ko-KR" sz="2000" dirty="0">
                <a:solidFill>
                  <a:schemeClr val="tx1"/>
                </a:solidFill>
                <a:ea typeface="맑은 고딕" pitchFamily="50" charset="-127"/>
              </a:rPr>
              <a:t>Without action, warming is predicted to increase by another 30C by 2100.</a:t>
            </a:r>
          </a:p>
        </p:txBody>
      </p:sp>
    </p:spTree>
    <p:extLst>
      <p:ext uri="{BB962C8B-B14F-4D97-AF65-F5344CB8AC3E}">
        <p14:creationId xmlns:p14="http://schemas.microsoft.com/office/powerpoint/2010/main" val="76589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269691" y="0"/>
            <a:ext cx="11652618" cy="580358"/>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fr-FR" sz="2800" dirty="0">
                <a:solidFill>
                  <a:schemeClr val="accent1">
                    <a:lumMod val="50000"/>
                  </a:schemeClr>
                </a:solidFill>
              </a:rPr>
              <a:t>International actions on </a:t>
            </a:r>
            <a:r>
              <a:rPr lang="fr-FR" sz="2800" dirty="0" err="1">
                <a:solidFill>
                  <a:schemeClr val="accent1">
                    <a:lumMod val="50000"/>
                  </a:schemeClr>
                </a:solidFill>
              </a:rPr>
              <a:t>climate</a:t>
            </a:r>
            <a:r>
              <a:rPr lang="fr-FR" sz="2800" dirty="0">
                <a:solidFill>
                  <a:schemeClr val="accent1">
                    <a:lumMod val="50000"/>
                  </a:schemeClr>
                </a:solidFill>
              </a:rPr>
              <a:t> change</a:t>
            </a:r>
            <a:endParaRPr lang="en-US" sz="2800" dirty="0">
              <a:solidFill>
                <a:schemeClr val="accent1">
                  <a:lumMod val="50000"/>
                </a:schemeClr>
              </a:solidFill>
            </a:endParaRPr>
          </a:p>
        </p:txBody>
      </p:sp>
      <p:sp>
        <p:nvSpPr>
          <p:cNvPr id="3" name="Content Placeholder 2">
            <a:extLst>
              <a:ext uri="{FF2B5EF4-FFF2-40B4-BE49-F238E27FC236}">
                <a16:creationId xmlns:a16="http://schemas.microsoft.com/office/drawing/2014/main" id="{A7AA72F2-A4B3-F10D-B4C9-55527A8DBA2B}"/>
              </a:ext>
            </a:extLst>
          </p:cNvPr>
          <p:cNvSpPr txBox="1">
            <a:spLocks/>
          </p:cNvSpPr>
          <p:nvPr/>
        </p:nvSpPr>
        <p:spPr>
          <a:xfrm>
            <a:off x="269691" y="803962"/>
            <a:ext cx="11652618" cy="5578909"/>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a:t>
            </a:r>
            <a:r>
              <a:rPr lang="en-US" sz="2000" b="1" dirty="0">
                <a:solidFill>
                  <a:schemeClr val="tx1"/>
                </a:solidFill>
              </a:rPr>
              <a:t>The United Nations Framework Convention on Climate Change (UNFCCC) was negotiated at the 1992 Earth Summit:</a:t>
            </a:r>
          </a:p>
          <a:p>
            <a:pPr lvl="1" algn="just">
              <a:buClrTx/>
            </a:pPr>
            <a:r>
              <a:rPr lang="en-US" sz="1800" dirty="0"/>
              <a:t>Goal: “Stabilize atmospheric concentrations of greenhouse gases at a level that would prevent dangerous anthropogenic interference with the climate system”</a:t>
            </a:r>
          </a:p>
          <a:p>
            <a:pPr marL="284163" lvl="1" indent="-284163" algn="just">
              <a:buClrTx/>
              <a:buFont typeface="Wingdings" panose="05000000000000000000" pitchFamily="2" charset="2"/>
              <a:buChar char="q"/>
            </a:pPr>
            <a:r>
              <a:rPr lang="en-US" sz="2000" b="1" dirty="0"/>
              <a:t>The Kyoto Protocol of December 1997 introduced three flexible mechanisms:</a:t>
            </a:r>
          </a:p>
          <a:p>
            <a:pPr algn="just">
              <a:buClrTx/>
              <a:buFont typeface="Wingdings" panose="05000000000000000000" pitchFamily="2" charset="2"/>
              <a:buChar char="v"/>
            </a:pPr>
            <a:r>
              <a:rPr lang="en-US" sz="2000" dirty="0">
                <a:solidFill>
                  <a:schemeClr val="tx1"/>
                </a:solidFill>
              </a:rPr>
              <a:t> Emissions market mechanism</a:t>
            </a:r>
          </a:p>
          <a:p>
            <a:pPr algn="just">
              <a:buClrTx/>
              <a:buFont typeface="Wingdings" panose="05000000000000000000" pitchFamily="2" charset="2"/>
              <a:buChar char="v"/>
            </a:pPr>
            <a:r>
              <a:rPr lang="en-US" sz="2000" dirty="0">
                <a:solidFill>
                  <a:schemeClr val="tx1"/>
                </a:solidFill>
              </a:rPr>
              <a:t> Co-implementation mechanism</a:t>
            </a:r>
          </a:p>
          <a:p>
            <a:pPr algn="just">
              <a:buClrTx/>
              <a:buFont typeface="Wingdings" panose="05000000000000000000" pitchFamily="2" charset="2"/>
              <a:buChar char="v"/>
            </a:pPr>
            <a:r>
              <a:rPr lang="en-US" sz="2000" dirty="0">
                <a:solidFill>
                  <a:schemeClr val="tx1"/>
                </a:solidFill>
              </a:rPr>
              <a:t> Clean Development Mechanism</a:t>
            </a:r>
          </a:p>
          <a:p>
            <a:pPr algn="just">
              <a:buClrTx/>
            </a:pPr>
            <a:r>
              <a:rPr lang="en-US" sz="2000" dirty="0">
                <a:solidFill>
                  <a:schemeClr val="tx1"/>
                </a:solidFill>
              </a:rPr>
              <a:t> </a:t>
            </a:r>
            <a:r>
              <a:rPr lang="en-US" sz="2000" b="1" dirty="0">
                <a:solidFill>
                  <a:schemeClr val="tx1"/>
                </a:solidFill>
              </a:rPr>
              <a:t>Paris Agreement 2015</a:t>
            </a:r>
            <a:r>
              <a:rPr lang="en-US" sz="2000" dirty="0">
                <a:solidFill>
                  <a:schemeClr val="tx1"/>
                </a:solidFill>
              </a:rPr>
              <a:t>: Keep global temperature rise below 2 degrees Celsius and strive to limit the increase to 1.5 degrees Celsius.</a:t>
            </a:r>
          </a:p>
          <a:p>
            <a:pPr algn="just">
              <a:buClrTx/>
            </a:pPr>
            <a:r>
              <a:rPr lang="en-US" sz="2000" dirty="0">
                <a:solidFill>
                  <a:schemeClr val="tx1"/>
                </a:solidFill>
              </a:rPr>
              <a:t> </a:t>
            </a:r>
            <a:r>
              <a:rPr lang="en-US" sz="2000" b="1" dirty="0">
                <a:solidFill>
                  <a:schemeClr val="tx1"/>
                </a:solidFill>
              </a:rPr>
              <a:t>2021 United Nations Climate Change Conference</a:t>
            </a:r>
            <a:r>
              <a:rPr lang="en-US" sz="2000" dirty="0">
                <a:solidFill>
                  <a:schemeClr val="tx1"/>
                </a:solidFill>
              </a:rPr>
              <a:t> in Scotland (COP26).</a:t>
            </a:r>
          </a:p>
          <a:p>
            <a:pPr marL="0" indent="0" algn="just">
              <a:buClrTx/>
              <a:buNone/>
            </a:pPr>
            <a:endParaRPr lang="en-US" sz="2000" dirty="0">
              <a:solidFill>
                <a:schemeClr val="tx1"/>
              </a:solidFill>
            </a:endParaRPr>
          </a:p>
          <a:p>
            <a:pPr algn="just">
              <a:buClrTx/>
              <a:buFont typeface="Wingdings" panose="05000000000000000000" pitchFamily="2" charset="2"/>
              <a:buChar char="v"/>
            </a:pPr>
            <a:endParaRPr lang="en-US" sz="2000" dirty="0">
              <a:solidFill>
                <a:schemeClr val="tx1"/>
              </a:solidFill>
            </a:endParaRPr>
          </a:p>
          <a:p>
            <a:pPr marL="0" indent="0" algn="just">
              <a:lnSpc>
                <a:spcPct val="150000"/>
              </a:lnSpc>
              <a:buClrTx/>
              <a:buNone/>
            </a:pPr>
            <a:endParaRPr lang="en-US" sz="2000" dirty="0">
              <a:solidFill>
                <a:schemeClr val="tx1"/>
              </a:solidFill>
            </a:endParaRPr>
          </a:p>
          <a:p>
            <a:pPr algn="just">
              <a:lnSpc>
                <a:spcPct val="150000"/>
              </a:lnSpc>
              <a:buClrTx/>
            </a:pPr>
            <a:endParaRPr lang="en-US" sz="2000" dirty="0">
              <a:solidFill>
                <a:schemeClr val="tx1"/>
              </a:solidFill>
            </a:endParaRPr>
          </a:p>
        </p:txBody>
      </p:sp>
    </p:spTree>
    <p:extLst>
      <p:ext uri="{BB962C8B-B14F-4D97-AF65-F5344CB8AC3E}">
        <p14:creationId xmlns:p14="http://schemas.microsoft.com/office/powerpoint/2010/main" val="563684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254833" y="0"/>
            <a:ext cx="12719556"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dirty="0">
                <a:solidFill>
                  <a:schemeClr val="accent1">
                    <a:lumMod val="50000"/>
                  </a:schemeClr>
                </a:solidFill>
              </a:rPr>
              <a:t>Vietnam's commitment to climate change response</a:t>
            </a:r>
          </a:p>
        </p:txBody>
      </p:sp>
      <p:pic>
        <p:nvPicPr>
          <p:cNvPr id="3" name="Picture 2">
            <a:extLst>
              <a:ext uri="{FF2B5EF4-FFF2-40B4-BE49-F238E27FC236}">
                <a16:creationId xmlns:a16="http://schemas.microsoft.com/office/drawing/2014/main" id="{B29BB587-C397-19C6-AEBD-E28C6E14E601}"/>
              </a:ext>
            </a:extLst>
          </p:cNvPr>
          <p:cNvPicPr>
            <a:picLocks noChangeAspect="1"/>
          </p:cNvPicPr>
          <p:nvPr/>
        </p:nvPicPr>
        <p:blipFill>
          <a:blip r:embed="rId3"/>
          <a:stretch>
            <a:fillRect/>
          </a:stretch>
        </p:blipFill>
        <p:spPr>
          <a:xfrm>
            <a:off x="0" y="835211"/>
            <a:ext cx="3254136" cy="5529730"/>
          </a:xfrm>
          <a:prstGeom prst="rect">
            <a:avLst/>
          </a:prstGeom>
        </p:spPr>
      </p:pic>
      <p:sp>
        <p:nvSpPr>
          <p:cNvPr id="8" name="Title 20">
            <a:extLst>
              <a:ext uri="{FF2B5EF4-FFF2-40B4-BE49-F238E27FC236}">
                <a16:creationId xmlns:a16="http://schemas.microsoft.com/office/drawing/2014/main" id="{D8FE5624-A6DE-7886-1438-476780FCFC54}"/>
              </a:ext>
            </a:extLst>
          </p:cNvPr>
          <p:cNvSpPr txBox="1">
            <a:spLocks/>
          </p:cNvSpPr>
          <p:nvPr/>
        </p:nvSpPr>
        <p:spPr>
          <a:xfrm>
            <a:off x="3254136" y="5141076"/>
            <a:ext cx="8662948" cy="1165932"/>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1800" dirty="0">
                <a:solidFill>
                  <a:srgbClr val="0070C0"/>
                </a:solidFill>
                <a:latin typeface="Arial" panose="020B0604020202020204" pitchFamily="34" charset="0"/>
                <a:cs typeface="Arial" panose="020B0604020202020204" pitchFamily="34" charset="0"/>
              </a:rPr>
              <a:t>Updated report September 2022: By 2030, the unconditional contribution is 15.8% (reducing 146.3 million tons of CO2); The conditional contribution with international support is 43.5% (reducing 403.7 million tons of CO2).</a:t>
            </a:r>
          </a:p>
        </p:txBody>
      </p:sp>
      <p:pic>
        <p:nvPicPr>
          <p:cNvPr id="2" name="Picture 1"/>
          <p:cNvPicPr>
            <a:picLocks noChangeAspect="1"/>
          </p:cNvPicPr>
          <p:nvPr/>
        </p:nvPicPr>
        <p:blipFill>
          <a:blip r:embed="rId4"/>
          <a:stretch>
            <a:fillRect/>
          </a:stretch>
        </p:blipFill>
        <p:spPr>
          <a:xfrm>
            <a:off x="4217842" y="1083838"/>
            <a:ext cx="7054761" cy="3999306"/>
          </a:xfrm>
          <a:prstGeom prst="rect">
            <a:avLst/>
          </a:prstGeom>
        </p:spPr>
      </p:pic>
    </p:spTree>
    <p:extLst>
      <p:ext uri="{BB962C8B-B14F-4D97-AF65-F5344CB8AC3E}">
        <p14:creationId xmlns:p14="http://schemas.microsoft.com/office/powerpoint/2010/main" val="3334976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514DFA-D567-8AEE-1AFA-DCC45BA1B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34292" y="965466"/>
            <a:ext cx="6122928" cy="3340759"/>
          </a:xfrm>
          <a:prstGeom prst="rect">
            <a:avLst/>
          </a:prstGeom>
        </p:spPr>
      </p:pic>
      <p:sp>
        <p:nvSpPr>
          <p:cNvPr id="12" name="Title 1">
            <a:extLst>
              <a:ext uri="{FF2B5EF4-FFF2-40B4-BE49-F238E27FC236}">
                <a16:creationId xmlns:a16="http://schemas.microsoft.com/office/drawing/2014/main" id="{13BFECBB-1579-06EE-FAB8-1617066DA172}"/>
              </a:ext>
            </a:extLst>
          </p:cNvPr>
          <p:cNvSpPr txBox="1">
            <a:spLocks/>
          </p:cNvSpPr>
          <p:nvPr/>
        </p:nvSpPr>
        <p:spPr>
          <a:xfrm>
            <a:off x="308349" y="53257"/>
            <a:ext cx="11548871"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dirty="0">
                <a:solidFill>
                  <a:schemeClr val="accent1">
                    <a:lumMod val="50000"/>
                  </a:schemeClr>
                </a:solidFill>
              </a:rPr>
              <a:t>United Nations Sustainable Development Goals</a:t>
            </a:r>
          </a:p>
        </p:txBody>
      </p:sp>
      <p:sp>
        <p:nvSpPr>
          <p:cNvPr id="2" name="TextBox 1">
            <a:extLst>
              <a:ext uri="{FF2B5EF4-FFF2-40B4-BE49-F238E27FC236}">
                <a16:creationId xmlns:a16="http://schemas.microsoft.com/office/drawing/2014/main" id="{D565013C-FAF0-632F-40B3-FF9919BD932F}"/>
              </a:ext>
            </a:extLst>
          </p:cNvPr>
          <p:cNvSpPr txBox="1"/>
          <p:nvPr/>
        </p:nvSpPr>
        <p:spPr>
          <a:xfrm>
            <a:off x="5874330" y="4477736"/>
            <a:ext cx="5842852" cy="52322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n-US" sz="28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sym typeface="Wingdings" pitchFamily="2" charset="2"/>
              </a:rPr>
              <a:t> The world is very interested</a:t>
            </a:r>
            <a:endParaRPr lang="en-US" sz="2800" b="1" dirty="0">
              <a:ln w="0"/>
              <a:effectLst>
                <a:outerShdw blurRad="38100" dist="19050" dir="2700000" algn="tl" rotWithShape="0">
                  <a:schemeClr val="dk1">
                    <a:alpha val="40000"/>
                  </a:schemeClr>
                </a:outerShdw>
              </a:effectLst>
              <a:latin typeface="Arial" panose="020B0604020202020204" pitchFamily="34" charset="0"/>
              <a:ea typeface="Tahoma" panose="020B0604030504040204" pitchFamily="34" charset="0"/>
              <a:cs typeface="Arial" panose="020B0604020202020204" pitchFamily="34" charset="0"/>
            </a:endParaRPr>
          </a:p>
        </p:txBody>
      </p:sp>
      <p:sp>
        <p:nvSpPr>
          <p:cNvPr id="6" name="TextBox 5">
            <a:extLst>
              <a:ext uri="{FF2B5EF4-FFF2-40B4-BE49-F238E27FC236}">
                <a16:creationId xmlns:a16="http://schemas.microsoft.com/office/drawing/2014/main" id="{C4A55B29-F0CB-D4B8-E20E-021842F7C7DA}"/>
              </a:ext>
            </a:extLst>
          </p:cNvPr>
          <p:cNvSpPr txBox="1">
            <a:spLocks noChangeArrowheads="1"/>
          </p:cNvSpPr>
          <p:nvPr/>
        </p:nvSpPr>
        <p:spPr bwMode="auto">
          <a:xfrm>
            <a:off x="308349" y="965465"/>
            <a:ext cx="5425943"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solidFill>
                  <a:srgbClr val="0070C0"/>
                </a:solidFill>
                <a:latin typeface="Arial" panose="020B0604020202020204" pitchFamily="34" charset="0"/>
                <a:cs typeface="Arial" panose="020B0604020202020204" pitchFamily="34" charset="0"/>
              </a:rPr>
              <a:t>United Nations climate change response actions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7.  Clean and sustainable energy</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Good working conditions and economic growth </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Innovative industry and infrastructure</a:t>
            </a:r>
          </a:p>
          <a:p>
            <a:pPr algn="just" eaLnBrk="1" hangingPunct="1">
              <a:lnSpc>
                <a:spcPct val="150000"/>
              </a:lnSpc>
              <a:spcBef>
                <a:spcPct val="0"/>
              </a:spcBef>
              <a:buClrTx/>
              <a:buNone/>
            </a:pPr>
            <a:r>
              <a:rPr lang="en-US" altLang="en-US" sz="1800" dirty="0">
                <a:latin typeface="Arial" panose="020B0604020202020204" pitchFamily="34" charset="0"/>
                <a:cs typeface="Arial" panose="020B0604020202020204" pitchFamily="34" charset="0"/>
              </a:rPr>
              <a:t>11. Sustainable cities and communities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12. Responsible consumption and production</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13. Climate action</a:t>
            </a:r>
          </a:p>
        </p:txBody>
      </p:sp>
    </p:spTree>
    <p:extLst>
      <p:ext uri="{BB962C8B-B14F-4D97-AF65-F5344CB8AC3E}">
        <p14:creationId xmlns:p14="http://schemas.microsoft.com/office/powerpoint/2010/main" val="249814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Hop phan 2.Chinh sach NL-CB quan ly.35 phut</Template>
  <TotalTime>11531</TotalTime>
  <Words>1821</Words>
  <Application>Microsoft Macintosh PowerPoint</Application>
  <PresentationFormat>Widescreen</PresentationFormat>
  <Paragraphs>161</Paragraphs>
  <Slides>23</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Calibri</vt:lpstr>
      <vt:lpstr>Wingdings</vt:lpstr>
      <vt:lpstr>Malgun Gothic</vt:lpstr>
      <vt:lpstr>Roboto</vt:lpstr>
      <vt:lpstr>arial</vt:lpstr>
      <vt:lpstr>Times New Roman</vt:lpstr>
      <vt:lpstr>Energy Saving Infographics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Regulations on greenhouse gas emissions</vt:lpstr>
      <vt:lpstr>Decree 06/2022 ND-CP</vt:lpstr>
      <vt:lpstr>Decree 06/2022 ND-CP</vt:lpstr>
      <vt:lpstr>Why industrial managers matter</vt:lpstr>
      <vt:lpstr>Key roles of industrial decision makers</vt:lpstr>
      <vt:lpstr>Core responsibilities of managers</vt:lpstr>
      <vt:lpstr>Actions in facilities </vt:lpstr>
      <vt:lpstr>PowerPoint Presentation</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823417-Nguyễn Mạnh Hùng</cp:lastModifiedBy>
  <cp:revision>634</cp:revision>
  <cp:lastPrinted>2021-09-18T14:13:18Z</cp:lastPrinted>
  <dcterms:created xsi:type="dcterms:W3CDTF">2010-03-01T03:06:52Z</dcterms:created>
  <dcterms:modified xsi:type="dcterms:W3CDTF">2025-05-06T08:10:25Z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1298738</vt:lpwstr>
  </property>
  <property fmtid="{D5CDD505-2E9C-101B-9397-08002B2CF9AE}" name="NXPowerLiteSettings" pid="3">
    <vt:lpwstr>F7000400038000</vt:lpwstr>
  </property>
  <property fmtid="{D5CDD505-2E9C-101B-9397-08002B2CF9AE}" name="NXPowerLiteVersion" pid="4">
    <vt:lpwstr>S11.0.1</vt:lpwstr>
  </property>
</Properties>
</file>