
<file path=[Content_Types].xml><?xml version="1.0" encoding="utf-8"?>
<Types xmlns="http://schemas.openxmlformats.org/package/2006/content-types">
  <Default ContentType="application/vnd.openxmlformats-officedocument.oleObject" Extension="bin"/>
  <Default ContentType="image/x-emf" Extension="emf"/>
  <Default ContentType="image/jpeg" Extension="jpeg"/>
  <Default ContentType="image/jpeg" Extension="jpg"/>
  <Default ContentType="image/png" Extension="png"/>
  <Default ContentType="application/vnd.openxmlformats-package.relationships+xml" Extension="rels"/>
  <Default ContentType="image/x-wmf" Extension="wmf"/>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drawingml.diagramData+xml" PartName="/ppt/diagrams/data3.xml"/>
  <Override ContentType="application/vnd.openxmlformats-officedocument.drawingml.diagramLayout+xml" PartName="/ppt/diagrams/layout3.xml"/>
  <Override ContentType="application/vnd.openxmlformats-officedocument.drawingml.diagramStyle+xml" PartName="/ppt/diagrams/quickStyle3.xml"/>
  <Override ContentType="application/vnd.openxmlformats-officedocument.drawingml.diagramColors+xml" PartName="/ppt/diagrams/colors3.xml"/>
  <Override ContentType="application/vnd.ms-office.drawingml.diagramDrawing+xml" PartName="/ppt/diagrams/drawing3.xml"/>
  <Override ContentType="application/vnd.openxmlformats-officedocument.drawingml.diagramData+xml" PartName="/ppt/diagrams/data4.xml"/>
  <Override ContentType="application/vnd.openxmlformats-officedocument.drawingml.diagramLayout+xml" PartName="/ppt/diagrams/layout4.xml"/>
  <Override ContentType="application/vnd.openxmlformats-officedocument.drawingml.diagramStyle+xml" PartName="/ppt/diagrams/quickStyle4.xml"/>
  <Override ContentType="application/vnd.openxmlformats-officedocument.drawingml.diagramColors+xml" PartName="/ppt/diagrams/colors4.xml"/>
  <Override ContentType="application/vnd.ms-office.drawingml.diagramDrawing+xml" PartName="/ppt/diagrams/drawing4.xml"/>
  <Override ContentType="application/vnd.openxmlformats-officedocument.drawingml.diagramData+xml" PartName="/ppt/diagrams/data5.xml"/>
  <Override ContentType="application/vnd.openxmlformats-officedocument.drawingml.diagramLayout+xml" PartName="/ppt/diagrams/layout5.xml"/>
  <Override ContentType="application/vnd.openxmlformats-officedocument.drawingml.diagramStyle+xml" PartName="/ppt/diagrams/quickStyle5.xml"/>
  <Override ContentType="application/vnd.openxmlformats-officedocument.drawingml.diagramColors+xml" PartName="/ppt/diagrams/colors5.xml"/>
  <Override ContentType="application/vnd.ms-office.drawingml.diagramDrawing+xml" PartName="/ppt/diagrams/drawing5.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drawingml.diagramData+xml" PartName="/ppt/diagrams/data6.xml"/>
  <Override ContentType="application/vnd.openxmlformats-officedocument.drawingml.diagramLayout+xml" PartName="/ppt/diagrams/layout6.xml"/>
  <Override ContentType="application/vnd.openxmlformats-officedocument.drawingml.diagramStyle+xml" PartName="/ppt/diagrams/quickStyle6.xml"/>
  <Override ContentType="application/vnd.openxmlformats-officedocument.drawingml.diagramColors+xml" PartName="/ppt/diagrams/colors6.xml"/>
  <Override ContentType="application/vnd.ms-office.drawingml.diagramDrawing+xml" PartName="/ppt/diagrams/drawing6.xml"/>
  <Override ContentType="application/vnd.openxmlformats-officedocument.drawingml.diagramData+xml" PartName="/ppt/diagrams/data7.xml"/>
  <Override ContentType="application/vnd.openxmlformats-officedocument.drawingml.diagramLayout+xml" PartName="/ppt/diagrams/layout7.xml"/>
  <Override ContentType="application/vnd.openxmlformats-officedocument.drawingml.diagramStyle+xml" PartName="/ppt/diagrams/quickStyle7.xml"/>
  <Override ContentType="application/vnd.openxmlformats-officedocument.drawingml.diagramColors+xml" PartName="/ppt/diagrams/colors7.xml"/>
  <Override ContentType="application/vnd.ms-office.drawingml.diagramDrawing+xml" PartName="/ppt/diagrams/drawing7.xml"/>
  <Override ContentType="application/vnd.openxmlformats-officedocument.drawingml.diagramData+xml" PartName="/ppt/diagrams/data8.xml"/>
  <Override ContentType="application/vnd.openxmlformats-officedocument.drawingml.diagramLayout+xml" PartName="/ppt/diagrams/layout8.xml"/>
  <Override ContentType="application/vnd.openxmlformats-officedocument.drawingml.diagramStyle+xml" PartName="/ppt/diagrams/quickStyle8.xml"/>
  <Override ContentType="application/vnd.openxmlformats-officedocument.drawingml.diagramColors+xml" PartName="/ppt/diagrams/colors8.xml"/>
  <Override ContentType="application/vnd.ms-office.drawingml.diagramDrawing+xml" PartName="/ppt/diagrams/drawing8.xml"/>
  <Override ContentType="application/vnd.openxmlformats-officedocument.presentationml.notesSlide+xml" PartName="/ppt/notesSlides/notesSlide7.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56" r:id="rId2"/>
    <p:sldId id="257" r:id="rId3"/>
    <p:sldId id="315" r:id="rId4"/>
    <p:sldId id="316" r:id="rId5"/>
    <p:sldId id="317" r:id="rId6"/>
    <p:sldId id="318" r:id="rId7"/>
    <p:sldId id="319" r:id="rId8"/>
    <p:sldId id="320" r:id="rId9"/>
    <p:sldId id="311" r:id="rId10"/>
    <p:sldId id="312" r:id="rId11"/>
    <p:sldId id="321" r:id="rId12"/>
    <p:sldId id="322" r:id="rId13"/>
    <p:sldId id="270" r:id="rId14"/>
    <p:sldId id="271" r:id="rId15"/>
    <p:sldId id="721" r:id="rId16"/>
    <p:sldId id="273" r:id="rId17"/>
    <p:sldId id="722" r:id="rId18"/>
    <p:sldId id="275" r:id="rId19"/>
    <p:sldId id="276" r:id="rId20"/>
    <p:sldId id="723" r:id="rId21"/>
    <p:sldId id="278" r:id="rId22"/>
    <p:sldId id="279" r:id="rId23"/>
    <p:sldId id="280" r:id="rId24"/>
    <p:sldId id="281" r:id="rId25"/>
    <p:sldId id="282" r:id="rId26"/>
    <p:sldId id="283" r:id="rId27"/>
    <p:sldId id="284" r:id="rId28"/>
    <p:sldId id="285" r:id="rId29"/>
    <p:sldId id="724" r:id="rId30"/>
    <p:sldId id="725" r:id="rId31"/>
    <p:sldId id="726" r:id="rId32"/>
    <p:sldId id="730" r:id="rId33"/>
    <p:sldId id="290" r:id="rId34"/>
    <p:sldId id="291" r:id="rId35"/>
    <p:sldId id="292" r:id="rId36"/>
    <p:sldId id="731" r:id="rId37"/>
    <p:sldId id="294" r:id="rId38"/>
    <p:sldId id="732" r:id="rId39"/>
    <p:sldId id="296" r:id="rId40"/>
    <p:sldId id="710" r:id="rId41"/>
    <p:sldId id="712" r:id="rId42"/>
    <p:sldId id="300" r:id="rId43"/>
    <p:sldId id="301" r:id="rId44"/>
    <p:sldId id="31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71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627" autoAdjust="0"/>
    <p:restoredTop sz="94660"/>
  </p:normalViewPr>
  <p:slideViewPr>
    <p:cSldViewPr snapToGrid="0">
      <p:cViewPr>
        <p:scale>
          <a:sx n="96" d="100"/>
          <a:sy n="96" d="100"/>
        </p:scale>
        <p:origin x="744" y="6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7AE601-3D3A-49D3-BF92-3856233066A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2A0095F-3DD4-4320-BAAB-25A2C81435BD}">
      <dgm:prSet phldrT="[Text]" custT="1"/>
      <dgm:spPr/>
      <dgm:t>
        <a:bodyPr/>
        <a:lstStyle/>
        <a:p>
          <a:pPr>
            <a:buFontTx/>
            <a:buNone/>
          </a:pPr>
          <a:r>
            <a:rPr lang="en-US" sz="2400" b="1" u="none">
              <a:solidFill>
                <a:schemeClr val="tx1"/>
              </a:solidFill>
              <a:latin typeface="Arial" panose="020B0604020202020204" pitchFamily="34" charset="0"/>
              <a:ea typeface="ＭＳ Ｐゴシック" charset="-128"/>
              <a:cs typeface="Arial" panose="020B0604020202020204" pitchFamily="34" charset="0"/>
            </a:rPr>
            <a:t>Investment costs  
(cost of capital)</a:t>
          </a:r>
          <a:endParaRPr lang="en-US" sz="2400" u="none" dirty="0"/>
        </a:p>
      </dgm:t>
    </dgm:pt>
    <dgm:pt modelId="{B94C154A-74A1-4350-928C-73C3502414E9}" type="parTrans" cxnId="{84407220-152B-473A-8EDC-8205073ACAEA}">
      <dgm:prSet/>
      <dgm:spPr/>
      <dgm:t>
        <a:bodyPr/>
        <a:lstStyle/>
        <a:p>
          <a:endParaRPr lang="en-US"/>
        </a:p>
      </dgm:t>
    </dgm:pt>
    <dgm:pt modelId="{4A32EFFB-65B2-4F2D-8B0C-5178CF6E61DD}" type="sibTrans" cxnId="{84407220-152B-473A-8EDC-8205073ACAEA}">
      <dgm:prSet/>
      <dgm:spPr/>
      <dgm:t>
        <a:bodyPr/>
        <a:lstStyle/>
        <a:p>
          <a:endParaRPr lang="en-US"/>
        </a:p>
      </dgm:t>
    </dgm:pt>
    <dgm:pt modelId="{A0AD5047-0EFE-4997-8DB9-63A3CC8211A2}">
      <dgm:prSet phldrT="[Text]" custT="1"/>
      <dgm:spPr/>
      <dgm:t>
        <a:bodyPr/>
        <a:lstStyle/>
        <a:p>
          <a:pPr>
            <a:buFontTx/>
            <a:buNone/>
          </a:pPr>
          <a:r>
            <a:rPr lang="en-US" sz="2400" b="1" u="none" dirty="0">
              <a:solidFill>
                <a:schemeClr val="tx1"/>
              </a:solidFill>
              <a:latin typeface="Arial" panose="020B0604020202020204" pitchFamily="34" charset="0"/>
              <a:ea typeface="ＭＳ Ｐゴシック" charset="-128"/>
              <a:cs typeface="Arial" panose="020B0604020202020204" pitchFamily="34" charset="0"/>
            </a:rPr>
            <a:t>Operating and maintenance costs</a:t>
          </a:r>
          <a:endParaRPr lang="en-US" sz="2400" u="none" dirty="0"/>
        </a:p>
      </dgm:t>
    </dgm:pt>
    <dgm:pt modelId="{ED57F9E4-1E9B-45EE-AF12-2ECB61C3EB05}" type="parTrans" cxnId="{C34A5434-DAC9-4D7E-B46C-C06C82E4FCD6}">
      <dgm:prSet/>
      <dgm:spPr/>
      <dgm:t>
        <a:bodyPr/>
        <a:lstStyle/>
        <a:p>
          <a:endParaRPr lang="en-US"/>
        </a:p>
      </dgm:t>
    </dgm:pt>
    <dgm:pt modelId="{CB6FE8F8-356D-4A40-B86A-FA56C6B9C53C}" type="sibTrans" cxnId="{C34A5434-DAC9-4D7E-B46C-C06C82E4FCD6}">
      <dgm:prSet/>
      <dgm:spPr/>
      <dgm:t>
        <a:bodyPr/>
        <a:lstStyle/>
        <a:p>
          <a:endParaRPr lang="en-US"/>
        </a:p>
      </dgm:t>
    </dgm:pt>
    <dgm:pt modelId="{395B0CB9-9044-4C5F-A450-B6FFCFBFAD98}">
      <dgm:prSet phldrT="[Text]" custT="1"/>
      <dgm:spPr/>
      <dgm:t>
        <a:bodyPr/>
        <a:lstStyle/>
        <a:p>
          <a:r>
            <a:rPr lang="en-US" sz="1400" dirty="0"/>
            <a:t>Energy and related costs
Labor costs (salaries for operating and management staff, ...)
Repair and maintenance costs
Other expenses (auxiliary materials, administrative expenses)</a:t>
          </a:r>
          <a:endParaRPr lang="en-US" sz="3600" dirty="0"/>
        </a:p>
      </dgm:t>
    </dgm:pt>
    <dgm:pt modelId="{F90184B5-8FB5-4E90-AAEC-3F9D117A571F}" type="parTrans" cxnId="{D4087779-7818-43AC-8FF2-D1772EB6FA4C}">
      <dgm:prSet/>
      <dgm:spPr/>
      <dgm:t>
        <a:bodyPr/>
        <a:lstStyle/>
        <a:p>
          <a:endParaRPr lang="en-US"/>
        </a:p>
      </dgm:t>
    </dgm:pt>
    <dgm:pt modelId="{CB3DF772-3F4D-440D-81BD-D77B2ED7DCC9}" type="sibTrans" cxnId="{D4087779-7818-43AC-8FF2-D1772EB6FA4C}">
      <dgm:prSet/>
      <dgm:spPr/>
      <dgm:t>
        <a:bodyPr/>
        <a:lstStyle/>
        <a:p>
          <a:endParaRPr lang="en-US"/>
        </a:p>
      </dgm:t>
    </dgm:pt>
    <dgm:pt modelId="{BE4EC055-181B-4072-94AA-903D4FE36BA8}">
      <dgm:prSet phldrT="[Text]" custT="1"/>
      <dgm:spPr/>
      <dgm:t>
        <a:bodyPr/>
        <a:lstStyle/>
        <a:p>
          <a:pPr>
            <a:buFontTx/>
            <a:buNone/>
          </a:pPr>
          <a:r>
            <a:rPr lang="en-US" sz="2400" b="1" u="none" dirty="0">
              <a:solidFill>
                <a:schemeClr val="tx1"/>
              </a:solidFill>
              <a:latin typeface="Arial" panose="020B0604020202020204" pitchFamily="34" charset="0"/>
              <a:ea typeface="ＭＳ Ｐゴシック" charset="-128"/>
              <a:cs typeface="Arial" panose="020B0604020202020204" pitchFamily="34" charset="0"/>
            </a:rPr>
            <a:t>Other expenses</a:t>
          </a:r>
          <a:endParaRPr lang="en-US" sz="2400" u="none" dirty="0"/>
        </a:p>
      </dgm:t>
    </dgm:pt>
    <dgm:pt modelId="{AB6008E6-3CA6-4E2E-A9AF-234CFE16009A}" type="parTrans" cxnId="{345CC656-1AAD-4FF2-94F6-9A8B6393E29F}">
      <dgm:prSet/>
      <dgm:spPr/>
      <dgm:t>
        <a:bodyPr/>
        <a:lstStyle/>
        <a:p>
          <a:endParaRPr lang="en-US"/>
        </a:p>
      </dgm:t>
    </dgm:pt>
    <dgm:pt modelId="{070732F3-FBBA-49F9-A3D0-38E576A83462}" type="sibTrans" cxnId="{345CC656-1AAD-4FF2-94F6-9A8B6393E29F}">
      <dgm:prSet/>
      <dgm:spPr/>
      <dgm:t>
        <a:bodyPr/>
        <a:lstStyle/>
        <a:p>
          <a:endParaRPr lang="en-US"/>
        </a:p>
      </dgm:t>
    </dgm:pt>
    <dgm:pt modelId="{376EF64F-EE41-48AC-A637-ECE71DFA4153}">
      <dgm:prSet phldrT="[Text]" custT="1"/>
      <dgm:spPr/>
      <dgm:t>
        <a:bodyPr/>
        <a:lstStyle/>
        <a:p>
          <a:r>
            <a:rPr lang="en-US" sz="1400" dirty="0"/>
            <a:t>Replacement cost: the cost to remove the equipment at the end of the project lifecycle.
Loss of production due to production stoppage during project installation and commissioning of the system.
….</a:t>
          </a:r>
          <a:endParaRPr lang="en-US" sz="2000" dirty="0"/>
        </a:p>
      </dgm:t>
    </dgm:pt>
    <dgm:pt modelId="{4670BC5F-BABB-4622-8E90-42DBE2B2F225}" type="parTrans" cxnId="{53606519-A96C-43F3-95B6-16DBA23E3DF3}">
      <dgm:prSet/>
      <dgm:spPr/>
      <dgm:t>
        <a:bodyPr/>
        <a:lstStyle/>
        <a:p>
          <a:endParaRPr lang="en-US"/>
        </a:p>
      </dgm:t>
    </dgm:pt>
    <dgm:pt modelId="{C5045EB5-F9F8-4BB1-8A6D-C80A18B8C019}" type="sibTrans" cxnId="{53606519-A96C-43F3-95B6-16DBA23E3DF3}">
      <dgm:prSet/>
      <dgm:spPr/>
      <dgm:t>
        <a:bodyPr/>
        <a:lstStyle/>
        <a:p>
          <a:endParaRPr lang="en-US"/>
        </a:p>
      </dgm:t>
    </dgm:pt>
    <dgm:pt modelId="{D1B65E53-EA10-4FD7-88A8-2481BD1E1419}">
      <dgm:prSet phldrT="[Text]" custT="1"/>
      <dgm:spPr/>
      <dgm:t>
        <a:bodyPr/>
        <a:lstStyle/>
        <a:p>
          <a:endParaRPr lang="en-US" sz="800" dirty="0">
            <a:latin typeface="+mn-lt"/>
          </a:endParaRPr>
        </a:p>
      </dgm:t>
    </dgm:pt>
    <dgm:pt modelId="{E25FB037-0375-4A08-9D59-70B63503538D}" type="sibTrans" cxnId="{1435137B-9546-4280-A225-125CBE2889F9}">
      <dgm:prSet/>
      <dgm:spPr/>
      <dgm:t>
        <a:bodyPr/>
        <a:lstStyle/>
        <a:p>
          <a:endParaRPr lang="en-US"/>
        </a:p>
      </dgm:t>
    </dgm:pt>
    <dgm:pt modelId="{0CC932F9-7C87-4F9B-87DB-0EA45A0EAB45}" type="parTrans" cxnId="{1435137B-9546-4280-A225-125CBE2889F9}">
      <dgm:prSet/>
      <dgm:spPr/>
      <dgm:t>
        <a:bodyPr/>
        <a:lstStyle/>
        <a:p>
          <a:endParaRPr lang="en-US"/>
        </a:p>
      </dgm:t>
    </dgm:pt>
    <dgm:pt modelId="{CC00297E-A745-44DA-A798-3EFC813550EA}">
      <dgm:prSet custT="1"/>
      <dgm:spPr/>
      <dgm:t>
        <a:bodyPr/>
        <a:lstStyle/>
        <a:p>
          <a:r>
            <a:rPr lang="en" sz="1400" dirty="0">
              <a:solidFill>
                <a:schemeClr val="tx1"/>
              </a:solidFill>
              <a:latin typeface="+mn-lt"/>
              <a:ea typeface="ＭＳ Ｐゴシック" charset="-128"/>
              <a:cs typeface="Arial" panose="020B0604020202020204" pitchFamily="34" charset="0"/>
            </a:rPr>
            <a:t>Expense​ install set ( build) build , install put )</a:t>
          </a:r>
          <a:endParaRPr lang="en-US" sz="1400" dirty="0">
            <a:latin typeface="+mn-lt"/>
          </a:endParaRPr>
        </a:p>
      </dgm:t>
    </dgm:pt>
    <dgm:pt modelId="{A95A25CA-1DFA-4D3B-B98C-B5A562863844}" type="parTrans" cxnId="{0615C9B9-BB91-44A3-AF2A-2EAB32B967D2}">
      <dgm:prSet/>
      <dgm:spPr/>
      <dgm:t>
        <a:bodyPr/>
        <a:lstStyle/>
        <a:p>
          <a:endParaRPr lang="en-US"/>
        </a:p>
      </dgm:t>
    </dgm:pt>
    <dgm:pt modelId="{5D8297EE-F14A-4E69-902C-497E1451BA9C}" type="sibTrans" cxnId="{0615C9B9-BB91-44A3-AF2A-2EAB32B967D2}">
      <dgm:prSet/>
      <dgm:spPr/>
      <dgm:t>
        <a:bodyPr/>
        <a:lstStyle/>
        <a:p>
          <a:endParaRPr lang="en-US"/>
        </a:p>
      </dgm:t>
    </dgm:pt>
    <dgm:pt modelId="{CD417B92-D522-441E-B6EB-B3907162CD40}">
      <dgm:prSet custT="1"/>
      <dgm:spPr/>
      <dgm:t>
        <a:bodyPr/>
        <a:lstStyle/>
        <a:p>
          <a:r>
            <a:rPr lang="en" sz="1400" dirty="0">
              <a:solidFill>
                <a:schemeClr val="tx1"/>
              </a:solidFill>
              <a:latin typeface="+mn-lt"/>
              <a:ea typeface="ＭＳ Ｐゴシック" charset="-128"/>
              <a:cs typeface="Arial" panose="020B0604020202020204" pitchFamily="34" charset="0"/>
            </a:rPr>
            <a:t>Expense​ design bag</a:t>
          </a:r>
          <a:endParaRPr lang="en-US" sz="1400" dirty="0">
            <a:latin typeface="+mn-lt"/>
          </a:endParaRPr>
        </a:p>
      </dgm:t>
    </dgm:pt>
    <dgm:pt modelId="{30C21C7D-8D74-4B4D-BCA8-34C3976DB3D1}" type="parTrans" cxnId="{C2C35373-C689-4914-927C-42BB1D0DB75D}">
      <dgm:prSet/>
      <dgm:spPr/>
      <dgm:t>
        <a:bodyPr/>
        <a:lstStyle/>
        <a:p>
          <a:endParaRPr lang="en-US"/>
        </a:p>
      </dgm:t>
    </dgm:pt>
    <dgm:pt modelId="{19F9A7F7-60E7-4D90-B85C-3A153042F508}" type="sibTrans" cxnId="{C2C35373-C689-4914-927C-42BB1D0DB75D}">
      <dgm:prSet/>
      <dgm:spPr/>
      <dgm:t>
        <a:bodyPr/>
        <a:lstStyle/>
        <a:p>
          <a:endParaRPr lang="en-US"/>
        </a:p>
      </dgm:t>
    </dgm:pt>
    <dgm:pt modelId="{81FB7E09-2DE9-478F-B6CA-F499B281E47A}">
      <dgm:prSet custT="1"/>
      <dgm:spPr/>
      <dgm:t>
        <a:bodyPr/>
        <a:lstStyle/>
        <a:p>
          <a:r>
            <a:rPr lang="en" sz="1400" dirty="0">
              <a:solidFill>
                <a:schemeClr val="tx1"/>
              </a:solidFill>
              <a:latin typeface="+mn-lt"/>
              <a:ea typeface="ＭＳ Ｐゴシック" charset="-128"/>
              <a:cs typeface="Arial" panose="020B0604020202020204" pitchFamily="34" charset="0"/>
            </a:rPr>
            <a:t>The type taxes , fees sea mandarin</a:t>
          </a:r>
          <a:endParaRPr lang="en-US" sz="1400" dirty="0">
            <a:latin typeface="+mn-lt"/>
          </a:endParaRPr>
        </a:p>
      </dgm:t>
    </dgm:pt>
    <dgm:pt modelId="{EE5934C6-4BBD-4D6A-BB07-C63E209D5603}" type="parTrans" cxnId="{DAFD3704-5A92-4AA6-8EB6-BD462385386A}">
      <dgm:prSet/>
      <dgm:spPr/>
      <dgm:t>
        <a:bodyPr/>
        <a:lstStyle/>
        <a:p>
          <a:endParaRPr lang="en-US"/>
        </a:p>
      </dgm:t>
    </dgm:pt>
    <dgm:pt modelId="{744CA8DC-4AC1-4DB6-A7A7-B7ACCFF17878}" type="sibTrans" cxnId="{DAFD3704-5A92-4AA6-8EB6-BD462385386A}">
      <dgm:prSet/>
      <dgm:spPr/>
      <dgm:t>
        <a:bodyPr/>
        <a:lstStyle/>
        <a:p>
          <a:endParaRPr lang="en-US"/>
        </a:p>
      </dgm:t>
    </dgm:pt>
    <dgm:pt modelId="{3E001649-79F9-4F90-916F-80A309174AC1}">
      <dgm:prSet custT="1"/>
      <dgm:spPr/>
      <dgm:t>
        <a:bodyPr/>
        <a:lstStyle/>
        <a:p>
          <a:r>
            <a:rPr lang="en" sz="1400">
              <a:solidFill>
                <a:schemeClr val="tx1"/>
              </a:solidFill>
              <a:latin typeface="+mn-lt"/>
              <a:ea typeface="ＭＳ Ｐゴシック" charset="-128"/>
              <a:cs typeface="Arial" panose="020B0604020202020204" pitchFamily="34" charset="0"/>
            </a:rPr>
            <a:t>The costs​ dig create core pill</a:t>
          </a:r>
          <a:endParaRPr lang="en-US" sz="1400" dirty="0">
            <a:latin typeface="+mn-lt"/>
          </a:endParaRPr>
        </a:p>
      </dgm:t>
    </dgm:pt>
    <dgm:pt modelId="{51B4C03F-B48F-4C18-9547-68C3695A1816}" type="parTrans" cxnId="{EE0D0C56-7270-445E-BA14-5C0105E0E574}">
      <dgm:prSet/>
      <dgm:spPr/>
      <dgm:t>
        <a:bodyPr/>
        <a:lstStyle/>
        <a:p>
          <a:endParaRPr lang="en-US"/>
        </a:p>
      </dgm:t>
    </dgm:pt>
    <dgm:pt modelId="{1BA2FC46-DB4B-4704-B3D4-EF87B37BE4C4}" type="sibTrans" cxnId="{EE0D0C56-7270-445E-BA14-5C0105E0E574}">
      <dgm:prSet/>
      <dgm:spPr/>
      <dgm:t>
        <a:bodyPr/>
        <a:lstStyle/>
        <a:p>
          <a:endParaRPr lang="en-US"/>
        </a:p>
      </dgm:t>
    </dgm:pt>
    <dgm:pt modelId="{5384A2D8-8BF3-468B-9819-07BE9702D940}">
      <dgm:prSet custT="1"/>
      <dgm:spPr/>
      <dgm:t>
        <a:bodyPr/>
        <a:lstStyle/>
        <a:p>
          <a:r>
            <a:rPr lang="en" sz="1400" dirty="0">
              <a:solidFill>
                <a:schemeClr val="tx1"/>
              </a:solidFill>
              <a:latin typeface="+mn-lt"/>
              <a:ea typeface="ＭＳ Ｐゴシック" charset="-128"/>
              <a:cs typeface="Arial" panose="020B0604020202020204" pitchFamily="34" charset="0"/>
            </a:rPr>
            <a:t>The costs​ other ( Bao dangerous , technical technique and Transport load)</a:t>
          </a:r>
          <a:endParaRPr lang="en-US" sz="1400" dirty="0">
            <a:latin typeface="+mn-lt"/>
          </a:endParaRPr>
        </a:p>
      </dgm:t>
    </dgm:pt>
    <dgm:pt modelId="{6524C8AC-82A8-46CC-8646-0037E1DC6DB1}" type="parTrans" cxnId="{23CCB6AC-9977-4AE2-A581-497464656320}">
      <dgm:prSet/>
      <dgm:spPr/>
      <dgm:t>
        <a:bodyPr/>
        <a:lstStyle/>
        <a:p>
          <a:endParaRPr lang="en-US"/>
        </a:p>
      </dgm:t>
    </dgm:pt>
    <dgm:pt modelId="{21F2FC6D-6D68-4607-846A-1EB7C1A3237C}" type="sibTrans" cxnId="{23CCB6AC-9977-4AE2-A581-497464656320}">
      <dgm:prSet/>
      <dgm:spPr/>
      <dgm:t>
        <a:bodyPr/>
        <a:lstStyle/>
        <a:p>
          <a:endParaRPr lang="en-US"/>
        </a:p>
      </dgm:t>
    </dgm:pt>
    <dgm:pt modelId="{66B9427C-CFB0-4858-9C0D-C0893A333D09}" type="pres">
      <dgm:prSet presAssocID="{C67AE601-3D3A-49D3-BF92-3856233066A8}" presName="Name0" presStyleCnt="0">
        <dgm:presLayoutVars>
          <dgm:dir/>
          <dgm:animLvl val="lvl"/>
          <dgm:resizeHandles val="exact"/>
        </dgm:presLayoutVars>
      </dgm:prSet>
      <dgm:spPr/>
    </dgm:pt>
    <dgm:pt modelId="{C40FC551-5210-4A68-9DB3-DF3AD3D52321}" type="pres">
      <dgm:prSet presAssocID="{D2A0095F-3DD4-4320-BAAB-25A2C81435BD}" presName="linNode" presStyleCnt="0"/>
      <dgm:spPr/>
    </dgm:pt>
    <dgm:pt modelId="{A97A6AE9-2E87-4EDE-B369-BADF74A6853F}" type="pres">
      <dgm:prSet presAssocID="{D2A0095F-3DD4-4320-BAAB-25A2C81435BD}" presName="parentText" presStyleLbl="node1" presStyleIdx="0" presStyleCnt="3">
        <dgm:presLayoutVars>
          <dgm:chMax val="1"/>
          <dgm:bulletEnabled val="1"/>
        </dgm:presLayoutVars>
      </dgm:prSet>
      <dgm:spPr/>
    </dgm:pt>
    <dgm:pt modelId="{6169ADAA-23A7-44C8-9E38-A329FD06D817}" type="pres">
      <dgm:prSet presAssocID="{D2A0095F-3DD4-4320-BAAB-25A2C81435BD}" presName="descendantText" presStyleLbl="alignAccFollowNode1" presStyleIdx="0" presStyleCnt="3" custScaleY="105737" custLinFactNeighborX="-303">
        <dgm:presLayoutVars>
          <dgm:bulletEnabled val="1"/>
        </dgm:presLayoutVars>
      </dgm:prSet>
      <dgm:spPr/>
    </dgm:pt>
    <dgm:pt modelId="{B495D4D7-D46D-46E6-B813-4300A1119BA3}" type="pres">
      <dgm:prSet presAssocID="{4A32EFFB-65B2-4F2D-8B0C-5178CF6E61DD}" presName="sp" presStyleCnt="0"/>
      <dgm:spPr/>
    </dgm:pt>
    <dgm:pt modelId="{96C0197C-8948-4473-839E-B7452C43A879}" type="pres">
      <dgm:prSet presAssocID="{A0AD5047-0EFE-4997-8DB9-63A3CC8211A2}" presName="linNode" presStyleCnt="0"/>
      <dgm:spPr/>
    </dgm:pt>
    <dgm:pt modelId="{84ADBDB6-AE13-4955-BA25-06A6326CBAB2}" type="pres">
      <dgm:prSet presAssocID="{A0AD5047-0EFE-4997-8DB9-63A3CC8211A2}" presName="parentText" presStyleLbl="node1" presStyleIdx="1" presStyleCnt="3">
        <dgm:presLayoutVars>
          <dgm:chMax val="1"/>
          <dgm:bulletEnabled val="1"/>
        </dgm:presLayoutVars>
      </dgm:prSet>
      <dgm:spPr/>
    </dgm:pt>
    <dgm:pt modelId="{9805221A-CC01-49AA-B652-908EDC5ABC1C}" type="pres">
      <dgm:prSet presAssocID="{A0AD5047-0EFE-4997-8DB9-63A3CC8211A2}" presName="descendantText" presStyleLbl="alignAccFollowNode1" presStyleIdx="1" presStyleCnt="3">
        <dgm:presLayoutVars>
          <dgm:bulletEnabled val="1"/>
        </dgm:presLayoutVars>
      </dgm:prSet>
      <dgm:spPr/>
    </dgm:pt>
    <dgm:pt modelId="{2F0017F4-9353-4857-B8E4-8FF5D84B34BE}" type="pres">
      <dgm:prSet presAssocID="{CB6FE8F8-356D-4A40-B86A-FA56C6B9C53C}" presName="sp" presStyleCnt="0"/>
      <dgm:spPr/>
    </dgm:pt>
    <dgm:pt modelId="{AC412845-5C13-4F18-B3DB-0B7325A9F875}" type="pres">
      <dgm:prSet presAssocID="{BE4EC055-181B-4072-94AA-903D4FE36BA8}" presName="linNode" presStyleCnt="0"/>
      <dgm:spPr/>
    </dgm:pt>
    <dgm:pt modelId="{DDB6F2BE-AA79-4176-AB57-A482D3AC4382}" type="pres">
      <dgm:prSet presAssocID="{BE4EC055-181B-4072-94AA-903D4FE36BA8}" presName="parentText" presStyleLbl="node1" presStyleIdx="2" presStyleCnt="3">
        <dgm:presLayoutVars>
          <dgm:chMax val="1"/>
          <dgm:bulletEnabled val="1"/>
        </dgm:presLayoutVars>
      </dgm:prSet>
      <dgm:spPr/>
    </dgm:pt>
    <dgm:pt modelId="{4B80E8F7-0075-4108-8D61-426D0C9CB7DE}" type="pres">
      <dgm:prSet presAssocID="{BE4EC055-181B-4072-94AA-903D4FE36BA8}" presName="descendantText" presStyleLbl="alignAccFollowNode1" presStyleIdx="2" presStyleCnt="3">
        <dgm:presLayoutVars>
          <dgm:bulletEnabled val="1"/>
        </dgm:presLayoutVars>
      </dgm:prSet>
      <dgm:spPr/>
    </dgm:pt>
  </dgm:ptLst>
  <dgm:cxnLst>
    <dgm:cxn modelId="{A4100F02-0D64-4554-A8D8-22AE9F38FCA1}" type="presOf" srcId="{376EF64F-EE41-48AC-A637-ECE71DFA4153}" destId="{4B80E8F7-0075-4108-8D61-426D0C9CB7DE}" srcOrd="0" destOrd="0" presId="urn:microsoft.com/office/officeart/2005/8/layout/vList5"/>
    <dgm:cxn modelId="{DAFD3704-5A92-4AA6-8EB6-BD462385386A}" srcId="{D2A0095F-3DD4-4320-BAAB-25A2C81435BD}" destId="{81FB7E09-2DE9-478F-B6CA-F499B281E47A}" srcOrd="3" destOrd="0" parTransId="{EE5934C6-4BBD-4D6A-BB07-C63E209D5603}" sibTransId="{744CA8DC-4AC1-4DB6-A7A7-B7ACCFF17878}"/>
    <dgm:cxn modelId="{53606519-A96C-43F3-95B6-16DBA23E3DF3}" srcId="{BE4EC055-181B-4072-94AA-903D4FE36BA8}" destId="{376EF64F-EE41-48AC-A637-ECE71DFA4153}" srcOrd="0" destOrd="0" parTransId="{4670BC5F-BABB-4622-8E90-42DBE2B2F225}" sibTransId="{C5045EB5-F9F8-4BB1-8A6D-C80A18B8C019}"/>
    <dgm:cxn modelId="{84407220-152B-473A-8EDC-8205073ACAEA}" srcId="{C67AE601-3D3A-49D3-BF92-3856233066A8}" destId="{D2A0095F-3DD4-4320-BAAB-25A2C81435BD}" srcOrd="0" destOrd="0" parTransId="{B94C154A-74A1-4350-928C-73C3502414E9}" sibTransId="{4A32EFFB-65B2-4F2D-8B0C-5178CF6E61DD}"/>
    <dgm:cxn modelId="{C34A5434-DAC9-4D7E-B46C-C06C82E4FCD6}" srcId="{C67AE601-3D3A-49D3-BF92-3856233066A8}" destId="{A0AD5047-0EFE-4997-8DB9-63A3CC8211A2}" srcOrd="1" destOrd="0" parTransId="{ED57F9E4-1E9B-45EE-AF12-2ECB61C3EB05}" sibTransId="{CB6FE8F8-356D-4A40-B86A-FA56C6B9C53C}"/>
    <dgm:cxn modelId="{E815DA42-C398-4C33-BB83-4437F3193D26}" type="presOf" srcId="{3E001649-79F9-4F90-916F-80A309174AC1}" destId="{6169ADAA-23A7-44C8-9E38-A329FD06D817}" srcOrd="0" destOrd="4" presId="urn:microsoft.com/office/officeart/2005/8/layout/vList5"/>
    <dgm:cxn modelId="{F82E3247-28CE-451D-9E2A-321C45B7A382}" type="presOf" srcId="{D2A0095F-3DD4-4320-BAAB-25A2C81435BD}" destId="{A97A6AE9-2E87-4EDE-B369-BADF74A6853F}" srcOrd="0" destOrd="0" presId="urn:microsoft.com/office/officeart/2005/8/layout/vList5"/>
    <dgm:cxn modelId="{EE0D0C56-7270-445E-BA14-5C0105E0E574}" srcId="{D2A0095F-3DD4-4320-BAAB-25A2C81435BD}" destId="{3E001649-79F9-4F90-916F-80A309174AC1}" srcOrd="4" destOrd="0" parTransId="{51B4C03F-B48F-4C18-9547-68C3695A1816}" sibTransId="{1BA2FC46-DB4B-4704-B3D4-EF87B37BE4C4}"/>
    <dgm:cxn modelId="{345CC656-1AAD-4FF2-94F6-9A8B6393E29F}" srcId="{C67AE601-3D3A-49D3-BF92-3856233066A8}" destId="{BE4EC055-181B-4072-94AA-903D4FE36BA8}" srcOrd="2" destOrd="0" parTransId="{AB6008E6-3CA6-4E2E-A9AF-234CFE16009A}" sibTransId="{070732F3-FBBA-49F9-A3D0-38E576A83462}"/>
    <dgm:cxn modelId="{C2C35373-C689-4914-927C-42BB1D0DB75D}" srcId="{D2A0095F-3DD4-4320-BAAB-25A2C81435BD}" destId="{CD417B92-D522-441E-B6EB-B3907162CD40}" srcOrd="2" destOrd="0" parTransId="{30C21C7D-8D74-4B4D-BCA8-34C3976DB3D1}" sibTransId="{19F9A7F7-60E7-4D90-B85C-3A153042F508}"/>
    <dgm:cxn modelId="{D4087779-7818-43AC-8FF2-D1772EB6FA4C}" srcId="{A0AD5047-0EFE-4997-8DB9-63A3CC8211A2}" destId="{395B0CB9-9044-4C5F-A450-B6FFCFBFAD98}" srcOrd="0" destOrd="0" parTransId="{F90184B5-8FB5-4E90-AAEC-3F9D117A571F}" sibTransId="{CB3DF772-3F4D-440D-81BD-D77B2ED7DCC9}"/>
    <dgm:cxn modelId="{1435137B-9546-4280-A225-125CBE2889F9}" srcId="{D2A0095F-3DD4-4320-BAAB-25A2C81435BD}" destId="{D1B65E53-EA10-4FD7-88A8-2481BD1E1419}" srcOrd="0" destOrd="0" parTransId="{0CC932F9-7C87-4F9B-87DB-0EA45A0EAB45}" sibTransId="{E25FB037-0375-4A08-9D59-70B63503538D}"/>
    <dgm:cxn modelId="{DE965B83-3B23-4B69-8735-8CD1664624DC}" type="presOf" srcId="{395B0CB9-9044-4C5F-A450-B6FFCFBFAD98}" destId="{9805221A-CC01-49AA-B652-908EDC5ABC1C}" srcOrd="0" destOrd="0" presId="urn:microsoft.com/office/officeart/2005/8/layout/vList5"/>
    <dgm:cxn modelId="{05EA23A2-CF5B-4E79-A221-3EDA67A9A445}" type="presOf" srcId="{D1B65E53-EA10-4FD7-88A8-2481BD1E1419}" destId="{6169ADAA-23A7-44C8-9E38-A329FD06D817}" srcOrd="0" destOrd="0" presId="urn:microsoft.com/office/officeart/2005/8/layout/vList5"/>
    <dgm:cxn modelId="{5B1771A2-D8C8-4877-8ADF-D751418922D8}" type="presOf" srcId="{CD417B92-D522-441E-B6EB-B3907162CD40}" destId="{6169ADAA-23A7-44C8-9E38-A329FD06D817}" srcOrd="0" destOrd="2" presId="urn:microsoft.com/office/officeart/2005/8/layout/vList5"/>
    <dgm:cxn modelId="{6DBB48AB-E33E-4A71-A8D5-032C56AB52F5}" type="presOf" srcId="{81FB7E09-2DE9-478F-B6CA-F499B281E47A}" destId="{6169ADAA-23A7-44C8-9E38-A329FD06D817}" srcOrd="0" destOrd="3" presId="urn:microsoft.com/office/officeart/2005/8/layout/vList5"/>
    <dgm:cxn modelId="{23CCB6AC-9977-4AE2-A581-497464656320}" srcId="{D2A0095F-3DD4-4320-BAAB-25A2C81435BD}" destId="{5384A2D8-8BF3-468B-9819-07BE9702D940}" srcOrd="5" destOrd="0" parTransId="{6524C8AC-82A8-46CC-8646-0037E1DC6DB1}" sibTransId="{21F2FC6D-6D68-4607-846A-1EB7C1A3237C}"/>
    <dgm:cxn modelId="{0615C9B9-BB91-44A3-AF2A-2EAB32B967D2}" srcId="{D2A0095F-3DD4-4320-BAAB-25A2C81435BD}" destId="{CC00297E-A745-44DA-A798-3EFC813550EA}" srcOrd="1" destOrd="0" parTransId="{A95A25CA-1DFA-4D3B-B98C-B5A562863844}" sibTransId="{5D8297EE-F14A-4E69-902C-497E1451BA9C}"/>
    <dgm:cxn modelId="{BC56DAC0-8361-453F-B108-9F9C2EB6008F}" type="presOf" srcId="{CC00297E-A745-44DA-A798-3EFC813550EA}" destId="{6169ADAA-23A7-44C8-9E38-A329FD06D817}" srcOrd="0" destOrd="1" presId="urn:microsoft.com/office/officeart/2005/8/layout/vList5"/>
    <dgm:cxn modelId="{581BE1E0-2EDF-4C92-AE40-A6BCBA25232F}" type="presOf" srcId="{5384A2D8-8BF3-468B-9819-07BE9702D940}" destId="{6169ADAA-23A7-44C8-9E38-A329FD06D817}" srcOrd="0" destOrd="5" presId="urn:microsoft.com/office/officeart/2005/8/layout/vList5"/>
    <dgm:cxn modelId="{DF70B9E2-D046-49A1-8C44-350D1DD3BD01}" type="presOf" srcId="{C67AE601-3D3A-49D3-BF92-3856233066A8}" destId="{66B9427C-CFB0-4858-9C0D-C0893A333D09}" srcOrd="0" destOrd="0" presId="urn:microsoft.com/office/officeart/2005/8/layout/vList5"/>
    <dgm:cxn modelId="{10588DF4-F83C-469F-84DC-1CF9BDD131E2}" type="presOf" srcId="{A0AD5047-0EFE-4997-8DB9-63A3CC8211A2}" destId="{84ADBDB6-AE13-4955-BA25-06A6326CBAB2}" srcOrd="0" destOrd="0" presId="urn:microsoft.com/office/officeart/2005/8/layout/vList5"/>
    <dgm:cxn modelId="{1CDF5CFF-6360-4ABF-87CB-20257AEAB66F}" type="presOf" srcId="{BE4EC055-181B-4072-94AA-903D4FE36BA8}" destId="{DDB6F2BE-AA79-4176-AB57-A482D3AC4382}" srcOrd="0" destOrd="0" presId="urn:microsoft.com/office/officeart/2005/8/layout/vList5"/>
    <dgm:cxn modelId="{088C152A-3CEF-4A41-854F-74352EA84EA4}" type="presParOf" srcId="{66B9427C-CFB0-4858-9C0D-C0893A333D09}" destId="{C40FC551-5210-4A68-9DB3-DF3AD3D52321}" srcOrd="0" destOrd="0" presId="urn:microsoft.com/office/officeart/2005/8/layout/vList5"/>
    <dgm:cxn modelId="{9B789E2E-79CA-4AEA-A274-78099D08FE7D}" type="presParOf" srcId="{C40FC551-5210-4A68-9DB3-DF3AD3D52321}" destId="{A97A6AE9-2E87-4EDE-B369-BADF74A6853F}" srcOrd="0" destOrd="0" presId="urn:microsoft.com/office/officeart/2005/8/layout/vList5"/>
    <dgm:cxn modelId="{9E7E8498-8C98-44CD-8461-71250B500B87}" type="presParOf" srcId="{C40FC551-5210-4A68-9DB3-DF3AD3D52321}" destId="{6169ADAA-23A7-44C8-9E38-A329FD06D817}" srcOrd="1" destOrd="0" presId="urn:microsoft.com/office/officeart/2005/8/layout/vList5"/>
    <dgm:cxn modelId="{B8D4DAF4-A85F-47FA-9E3D-CB36511F3DFA}" type="presParOf" srcId="{66B9427C-CFB0-4858-9C0D-C0893A333D09}" destId="{B495D4D7-D46D-46E6-B813-4300A1119BA3}" srcOrd="1" destOrd="0" presId="urn:microsoft.com/office/officeart/2005/8/layout/vList5"/>
    <dgm:cxn modelId="{52EE2C39-9DE1-4C73-B6BC-EA16993D80B1}" type="presParOf" srcId="{66B9427C-CFB0-4858-9C0D-C0893A333D09}" destId="{96C0197C-8948-4473-839E-B7452C43A879}" srcOrd="2" destOrd="0" presId="urn:microsoft.com/office/officeart/2005/8/layout/vList5"/>
    <dgm:cxn modelId="{8B4369D9-10CF-409B-922A-BDBC35D9D0A6}" type="presParOf" srcId="{96C0197C-8948-4473-839E-B7452C43A879}" destId="{84ADBDB6-AE13-4955-BA25-06A6326CBAB2}" srcOrd="0" destOrd="0" presId="urn:microsoft.com/office/officeart/2005/8/layout/vList5"/>
    <dgm:cxn modelId="{04FDEB5A-55E3-4F33-88C2-84C01FBE11DC}" type="presParOf" srcId="{96C0197C-8948-4473-839E-B7452C43A879}" destId="{9805221A-CC01-49AA-B652-908EDC5ABC1C}" srcOrd="1" destOrd="0" presId="urn:microsoft.com/office/officeart/2005/8/layout/vList5"/>
    <dgm:cxn modelId="{9663921F-9E04-40BD-A0C3-8E1B7F4302E7}" type="presParOf" srcId="{66B9427C-CFB0-4858-9C0D-C0893A333D09}" destId="{2F0017F4-9353-4857-B8E4-8FF5D84B34BE}" srcOrd="3" destOrd="0" presId="urn:microsoft.com/office/officeart/2005/8/layout/vList5"/>
    <dgm:cxn modelId="{DA60923C-2BC6-41EC-9757-B6C12ECDA813}" type="presParOf" srcId="{66B9427C-CFB0-4858-9C0D-C0893A333D09}" destId="{AC412845-5C13-4F18-B3DB-0B7325A9F875}" srcOrd="4" destOrd="0" presId="urn:microsoft.com/office/officeart/2005/8/layout/vList5"/>
    <dgm:cxn modelId="{9EC1452F-41BD-4FEE-A612-AC433341B618}" type="presParOf" srcId="{AC412845-5C13-4F18-B3DB-0B7325A9F875}" destId="{DDB6F2BE-AA79-4176-AB57-A482D3AC4382}" srcOrd="0" destOrd="0" presId="urn:microsoft.com/office/officeart/2005/8/layout/vList5"/>
    <dgm:cxn modelId="{81FEAEAB-AE5F-4462-AD79-70F0D016F59C}" type="presParOf" srcId="{AC412845-5C13-4F18-B3DB-0B7325A9F875}" destId="{4B80E8F7-0075-4108-8D61-426D0C9CB7D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A226B0-B19A-4F48-9C24-89245D2DD4D4}"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6AB8400E-D6B9-4FBA-8A29-0A75E0AF6A2C}">
      <dgm:prSet phldrT="[Text]"/>
      <dgm:spPr/>
      <dgm:t>
        <a:bodyPr/>
        <a:lstStyle/>
        <a:p>
          <a:r>
            <a:rPr lang="vi-VN">
              <a:latin typeface="Arial" panose="020B0604020202020204" pitchFamily="34" charset="0"/>
              <a:cs typeface="Arial" panose="020B0604020202020204" pitchFamily="34" charset="0"/>
            </a:rPr>
            <a:t>Interest </a:t>
          </a:r>
          <a:endParaRPr lang="en-US">
            <a:latin typeface="Arial" panose="020B0604020202020204" pitchFamily="34" charset="0"/>
            <a:cs typeface="Arial" panose="020B0604020202020204" pitchFamily="34" charset="0"/>
          </a:endParaRPr>
        </a:p>
      </dgm:t>
    </dgm:pt>
    <dgm:pt modelId="{5C7BA4A0-8431-484D-8283-BBCC589291C7}" type="parTrans" cxnId="{8D94ACB6-2965-4BB6-BE60-FD6326A9E3FB}">
      <dgm:prSet/>
      <dgm:spPr/>
      <dgm:t>
        <a:bodyPr/>
        <a:lstStyle/>
        <a:p>
          <a:endParaRPr lang="en-US">
            <a:latin typeface="Arial" panose="020B0604020202020204" pitchFamily="34" charset="0"/>
            <a:cs typeface="Arial" panose="020B0604020202020204" pitchFamily="34" charset="0"/>
          </a:endParaRPr>
        </a:p>
      </dgm:t>
    </dgm:pt>
    <dgm:pt modelId="{13B3CC0D-F891-4ED2-81C8-72005D261C35}" type="sibTrans" cxnId="{8D94ACB6-2965-4BB6-BE60-FD6326A9E3FB}">
      <dgm:prSet/>
      <dgm:spPr/>
      <dgm:t>
        <a:bodyPr/>
        <a:lstStyle/>
        <a:p>
          <a:endParaRPr lang="en-US">
            <a:latin typeface="Arial" panose="020B0604020202020204" pitchFamily="34" charset="0"/>
            <a:cs typeface="Arial" panose="020B0604020202020204" pitchFamily="34" charset="0"/>
          </a:endParaRPr>
        </a:p>
      </dgm:t>
    </dgm:pt>
    <dgm:pt modelId="{E4BFC05B-DF77-4128-A65A-8B91E9247205}">
      <dgm:prSet phldrT="[Text]"/>
      <dgm:spPr/>
      <dgm:t>
        <a:bodyPr/>
        <a:lstStyle/>
        <a:p>
          <a:r>
            <a:rPr lang="en-US">
              <a:latin typeface="Arial" panose="020B0604020202020204" pitchFamily="34" charset="0"/>
              <a:ea typeface="ＭＳ Ｐゴシック" charset="-128"/>
              <a:cs typeface="Arial" panose="020B0604020202020204" pitchFamily="34" charset="0"/>
            </a:rPr>
            <a:t>When a certain amount of money is lent over a specified period of time (typically a year), a certain percentage will be paid
FV = PV(1 + i)n</a:t>
          </a:r>
          <a:endParaRPr lang="en-US" dirty="0">
            <a:latin typeface="Arial" panose="020B0604020202020204" pitchFamily="34" charset="0"/>
            <a:cs typeface="Arial" panose="020B0604020202020204" pitchFamily="34" charset="0"/>
          </a:endParaRPr>
        </a:p>
      </dgm:t>
    </dgm:pt>
    <dgm:pt modelId="{F8EC10C7-2ACD-4E40-B7ED-44E74EAC8FE9}" type="parTrans" cxnId="{9ED148AD-CEC9-4136-BF3F-AD4B3E214157}">
      <dgm:prSet/>
      <dgm:spPr/>
      <dgm:t>
        <a:bodyPr/>
        <a:lstStyle/>
        <a:p>
          <a:endParaRPr lang="en-US">
            <a:latin typeface="Arial" panose="020B0604020202020204" pitchFamily="34" charset="0"/>
            <a:cs typeface="Arial" panose="020B0604020202020204" pitchFamily="34" charset="0"/>
          </a:endParaRPr>
        </a:p>
      </dgm:t>
    </dgm:pt>
    <dgm:pt modelId="{FD81E8E6-6E4F-4B56-A21A-C6A98C1F8060}" type="sibTrans" cxnId="{9ED148AD-CEC9-4136-BF3F-AD4B3E214157}">
      <dgm:prSet/>
      <dgm:spPr/>
      <dgm:t>
        <a:bodyPr/>
        <a:lstStyle/>
        <a:p>
          <a:endParaRPr lang="en-US">
            <a:latin typeface="Arial" panose="020B0604020202020204" pitchFamily="34" charset="0"/>
            <a:cs typeface="Arial" panose="020B0604020202020204" pitchFamily="34" charset="0"/>
          </a:endParaRPr>
        </a:p>
      </dgm:t>
    </dgm:pt>
    <dgm:pt modelId="{BC463260-39D7-4657-B4D2-8E5926E81BC8}">
      <dgm:prSet phldrT="[Text]" custT="1"/>
      <dgm:spPr/>
      <dgm:t>
        <a:bodyPr/>
        <a:lstStyle/>
        <a:p>
          <a:r>
            <a:rPr lang="en-US" sz="1800">
              <a:latin typeface="Arial" panose="020B0604020202020204" pitchFamily="34" charset="0"/>
              <a:ea typeface="ＭＳ Ｐゴシック" charset="-128"/>
              <a:cs typeface="Arial" panose="020B0604020202020204" pitchFamily="34" charset="0"/>
            </a:rPr>
            <a:t>Discount Rate</a:t>
          </a:r>
          <a:endParaRPr lang="en-US" sz="3600">
            <a:latin typeface="Arial" panose="020B0604020202020204" pitchFamily="34" charset="0"/>
            <a:cs typeface="Arial" panose="020B0604020202020204" pitchFamily="34" charset="0"/>
          </a:endParaRPr>
        </a:p>
      </dgm:t>
    </dgm:pt>
    <dgm:pt modelId="{146CF725-5A8C-47BD-ACDC-ABC5DFFC2415}" type="parTrans" cxnId="{0831FB56-7ABE-4602-9FA8-470CA9E180AB}">
      <dgm:prSet/>
      <dgm:spPr/>
      <dgm:t>
        <a:bodyPr/>
        <a:lstStyle/>
        <a:p>
          <a:endParaRPr lang="en-US">
            <a:latin typeface="Arial" panose="020B0604020202020204" pitchFamily="34" charset="0"/>
            <a:cs typeface="Arial" panose="020B0604020202020204" pitchFamily="34" charset="0"/>
          </a:endParaRPr>
        </a:p>
      </dgm:t>
    </dgm:pt>
    <dgm:pt modelId="{177CE887-0F8A-4F33-B9E2-7DBDE0CFDD56}" type="sibTrans" cxnId="{0831FB56-7ABE-4602-9FA8-470CA9E180AB}">
      <dgm:prSet/>
      <dgm:spPr/>
      <dgm:t>
        <a:bodyPr/>
        <a:lstStyle/>
        <a:p>
          <a:endParaRPr lang="en-US">
            <a:latin typeface="Arial" panose="020B0604020202020204" pitchFamily="34" charset="0"/>
            <a:cs typeface="Arial" panose="020B0604020202020204" pitchFamily="34" charset="0"/>
          </a:endParaRPr>
        </a:p>
      </dgm:t>
    </dgm:pt>
    <dgm:pt modelId="{DC1B68AC-A09F-4FB5-B6F0-D8DC4B877089}">
      <dgm:prSet phldrT="[Text]"/>
      <dgm:spPr/>
      <dgm:t>
        <a:bodyPr/>
        <a:lstStyle/>
        <a:p>
          <a:r>
            <a:rPr lang="en-US">
              <a:latin typeface="Arial" panose="020B0604020202020204" pitchFamily="34" charset="0"/>
              <a:ea typeface="ＭＳ Ｐゴシック" charset="-128"/>
              <a:cs typeface="Arial" panose="020B0604020202020204" pitchFamily="34" charset="0"/>
            </a:rPr>
            <a:t>To convert the future cash flow to the current equivalent amount, based on the adjustment of the value of the money
Referred to as the threshold rate or cost of capital</a:t>
          </a:r>
          <a:endParaRPr lang="en-US" dirty="0">
            <a:latin typeface="Arial" panose="020B0604020202020204" pitchFamily="34" charset="0"/>
            <a:cs typeface="Arial" panose="020B0604020202020204" pitchFamily="34" charset="0"/>
          </a:endParaRPr>
        </a:p>
      </dgm:t>
    </dgm:pt>
    <dgm:pt modelId="{33163FF8-BCD2-4F2A-8D40-21D84CE759F3}" type="parTrans" cxnId="{6328C5FB-FC8C-49CD-919A-E81580BFC87B}">
      <dgm:prSet/>
      <dgm:spPr/>
      <dgm:t>
        <a:bodyPr/>
        <a:lstStyle/>
        <a:p>
          <a:endParaRPr lang="en-US">
            <a:latin typeface="Arial" panose="020B0604020202020204" pitchFamily="34" charset="0"/>
            <a:cs typeface="Arial" panose="020B0604020202020204" pitchFamily="34" charset="0"/>
          </a:endParaRPr>
        </a:p>
      </dgm:t>
    </dgm:pt>
    <dgm:pt modelId="{49E0C501-0B75-4D01-8982-5D407D11CD80}" type="sibTrans" cxnId="{6328C5FB-FC8C-49CD-919A-E81580BFC87B}">
      <dgm:prSet/>
      <dgm:spPr/>
      <dgm:t>
        <a:bodyPr/>
        <a:lstStyle/>
        <a:p>
          <a:endParaRPr lang="en-US">
            <a:latin typeface="Arial" panose="020B0604020202020204" pitchFamily="34" charset="0"/>
            <a:cs typeface="Arial" panose="020B0604020202020204" pitchFamily="34" charset="0"/>
          </a:endParaRPr>
        </a:p>
      </dgm:t>
    </dgm:pt>
    <dgm:pt modelId="{80503937-C696-422F-8E9F-61A3AA41EE8C}">
      <dgm:prSet/>
      <dgm:spPr/>
      <dgm:t>
        <a:bodyPr/>
        <a:lstStyle/>
        <a:p>
          <a:r>
            <a:rPr lang="en-US">
              <a:latin typeface="Arial" panose="020B0604020202020204" pitchFamily="34" charset="0"/>
              <a:ea typeface="ＭＳ Ｐゴシック" charset="-128"/>
              <a:cs typeface="Arial" panose="020B0604020202020204" pitchFamily="34" charset="0"/>
            </a:rPr>
            <a:t>When a certain amount of money is lent over a specified period of time (typically a year), a certain percentage will be paid
FV = PV(1 + i)n</a:t>
          </a:r>
          <a:endParaRPr lang="en-US" baseline="30000" dirty="0">
            <a:latin typeface="Arial" panose="020B0604020202020204" pitchFamily="34" charset="0"/>
            <a:ea typeface="ＭＳ Ｐゴシック" charset="-128"/>
            <a:cs typeface="Arial" panose="020B0604020202020204" pitchFamily="34" charset="0"/>
          </a:endParaRPr>
        </a:p>
      </dgm:t>
    </dgm:pt>
    <dgm:pt modelId="{12EC3783-AF3D-4020-B1DD-4D8918CB2345}" type="parTrans" cxnId="{58FE5F0D-EF27-4FB8-B1A2-6AD82A071FC3}">
      <dgm:prSet/>
      <dgm:spPr/>
      <dgm:t>
        <a:bodyPr/>
        <a:lstStyle/>
        <a:p>
          <a:endParaRPr lang="en-US">
            <a:latin typeface="Arial" panose="020B0604020202020204" pitchFamily="34" charset="0"/>
            <a:cs typeface="Arial" panose="020B0604020202020204" pitchFamily="34" charset="0"/>
          </a:endParaRPr>
        </a:p>
      </dgm:t>
    </dgm:pt>
    <dgm:pt modelId="{9BB8AF0B-FEAB-42BC-8CF0-E21681FA8BBB}" type="sibTrans" cxnId="{58FE5F0D-EF27-4FB8-B1A2-6AD82A071FC3}">
      <dgm:prSet/>
      <dgm:spPr/>
      <dgm:t>
        <a:bodyPr/>
        <a:lstStyle/>
        <a:p>
          <a:endParaRPr lang="en-US">
            <a:latin typeface="Arial" panose="020B0604020202020204" pitchFamily="34" charset="0"/>
            <a:cs typeface="Arial" panose="020B0604020202020204" pitchFamily="34" charset="0"/>
          </a:endParaRPr>
        </a:p>
      </dgm:t>
    </dgm:pt>
    <dgm:pt modelId="{9DAAAB5B-F1DB-4716-A450-D15298E1736F}">
      <dgm:prSet/>
      <dgm:spPr/>
      <dgm:t>
        <a:bodyPr/>
        <a:lstStyle/>
        <a:p>
          <a:r>
            <a:rPr lang="en-US" dirty="0">
              <a:latin typeface="Arial" panose="020B0604020202020204" pitchFamily="34" charset="0"/>
              <a:ea typeface="ＭＳ Ｐゴシック" charset="-128"/>
              <a:cs typeface="Arial" panose="020B0604020202020204" pitchFamily="34" charset="0"/>
            </a:rPr>
            <a:t>To convert the future cash flow to the current equivalent amount, based on the adjustment of the value of the money
Referred to as the threshold rate or cost of capital</a:t>
          </a:r>
        </a:p>
      </dgm:t>
    </dgm:pt>
    <dgm:pt modelId="{FEEA3810-29DA-4E7A-9BEB-1601CD24DC47}" type="parTrans" cxnId="{F6175B6E-493B-4EAC-8A19-706377F46C95}">
      <dgm:prSet/>
      <dgm:spPr/>
      <dgm:t>
        <a:bodyPr/>
        <a:lstStyle/>
        <a:p>
          <a:endParaRPr lang="en-US">
            <a:latin typeface="Arial" panose="020B0604020202020204" pitchFamily="34" charset="0"/>
            <a:cs typeface="Arial" panose="020B0604020202020204" pitchFamily="34" charset="0"/>
          </a:endParaRPr>
        </a:p>
      </dgm:t>
    </dgm:pt>
    <dgm:pt modelId="{1BC82ED4-ED1D-4A9E-992D-EFC5BB7023A3}" type="sibTrans" cxnId="{F6175B6E-493B-4EAC-8A19-706377F46C95}">
      <dgm:prSet/>
      <dgm:spPr/>
      <dgm:t>
        <a:bodyPr/>
        <a:lstStyle/>
        <a:p>
          <a:endParaRPr lang="en-US">
            <a:latin typeface="Arial" panose="020B0604020202020204" pitchFamily="34" charset="0"/>
            <a:cs typeface="Arial" panose="020B0604020202020204" pitchFamily="34" charset="0"/>
          </a:endParaRPr>
        </a:p>
      </dgm:t>
    </dgm:pt>
    <dgm:pt modelId="{92AA4BFB-BD2F-4FB0-89E7-0A9E1B8C5778}">
      <dgm:prSet custT="1"/>
      <dgm:spPr/>
      <dgm:t>
        <a:bodyPr/>
        <a:lstStyle/>
        <a:p>
          <a:r>
            <a:rPr lang="en-US" sz="1800">
              <a:latin typeface="Arial" panose="020B0604020202020204" pitchFamily="34" charset="0"/>
              <a:ea typeface="ＭＳ Ｐゴシック" charset="-128"/>
              <a:cs typeface="Arial" panose="020B0604020202020204" pitchFamily="34" charset="0"/>
            </a:rPr>
            <a:t>Depreciation</a:t>
          </a:r>
          <a:endParaRPr lang="en-US" sz="3600">
            <a:latin typeface="Arial" panose="020B0604020202020204" pitchFamily="34" charset="0"/>
            <a:cs typeface="Arial" panose="020B0604020202020204" pitchFamily="34" charset="0"/>
          </a:endParaRPr>
        </a:p>
      </dgm:t>
    </dgm:pt>
    <dgm:pt modelId="{A6DF92A4-66E0-4D63-9993-0CAED11E8C6A}" type="parTrans" cxnId="{FCE64AC7-8BAE-4A04-A475-3906D3FE6382}">
      <dgm:prSet/>
      <dgm:spPr/>
      <dgm:t>
        <a:bodyPr/>
        <a:lstStyle/>
        <a:p>
          <a:endParaRPr lang="en-US">
            <a:latin typeface="Arial" panose="020B0604020202020204" pitchFamily="34" charset="0"/>
            <a:cs typeface="Arial" panose="020B0604020202020204" pitchFamily="34" charset="0"/>
          </a:endParaRPr>
        </a:p>
      </dgm:t>
    </dgm:pt>
    <dgm:pt modelId="{DAC9CAD1-332B-4AA2-8780-C58D2566E828}" type="sibTrans" cxnId="{FCE64AC7-8BAE-4A04-A475-3906D3FE6382}">
      <dgm:prSet/>
      <dgm:spPr/>
      <dgm:t>
        <a:bodyPr/>
        <a:lstStyle/>
        <a:p>
          <a:endParaRPr lang="en-US">
            <a:latin typeface="Arial" panose="020B0604020202020204" pitchFamily="34" charset="0"/>
            <a:cs typeface="Arial" panose="020B0604020202020204" pitchFamily="34" charset="0"/>
          </a:endParaRPr>
        </a:p>
      </dgm:t>
    </dgm:pt>
    <dgm:pt modelId="{6D4C018B-25D5-4BCC-A683-74EF7F902B31}">
      <dgm:prSet/>
      <dgm:spPr/>
      <dgm:t>
        <a:bodyPr/>
        <a:lstStyle/>
        <a:p>
          <a:r>
            <a:rPr lang="en-US" dirty="0">
              <a:latin typeface="Arial" panose="020B0604020202020204" pitchFamily="34" charset="0"/>
              <a:ea typeface="ＭＳ Ｐゴシック" charset="-128"/>
              <a:cs typeface="Arial" panose="020B0604020202020204" pitchFamily="34" charset="0"/>
            </a:rPr>
            <a:t>Allocate investment costs over the predicted life cycle of the equipment or process
Depreciation values are used to reduce the value of the investment
Accounting value and expected or useful life cycle</a:t>
          </a:r>
          <a:endParaRPr lang="en-US" dirty="0">
            <a:latin typeface="Arial" panose="020B0604020202020204" pitchFamily="34" charset="0"/>
            <a:cs typeface="Arial" panose="020B0604020202020204" pitchFamily="34" charset="0"/>
          </a:endParaRPr>
        </a:p>
      </dgm:t>
    </dgm:pt>
    <dgm:pt modelId="{29A9C0F7-5206-4E06-8407-06A462F1FBFF}" type="parTrans" cxnId="{A2E41281-78BB-4437-85A7-C99758A84BB1}">
      <dgm:prSet/>
      <dgm:spPr/>
      <dgm:t>
        <a:bodyPr/>
        <a:lstStyle/>
        <a:p>
          <a:endParaRPr lang="en-US">
            <a:latin typeface="Arial" panose="020B0604020202020204" pitchFamily="34" charset="0"/>
            <a:cs typeface="Arial" panose="020B0604020202020204" pitchFamily="34" charset="0"/>
          </a:endParaRPr>
        </a:p>
      </dgm:t>
    </dgm:pt>
    <dgm:pt modelId="{66C371AC-2EC0-43C1-87C5-AFD79FA038E4}" type="sibTrans" cxnId="{A2E41281-78BB-4437-85A7-C99758A84BB1}">
      <dgm:prSet/>
      <dgm:spPr/>
      <dgm:t>
        <a:bodyPr/>
        <a:lstStyle/>
        <a:p>
          <a:endParaRPr lang="en-US">
            <a:latin typeface="Arial" panose="020B0604020202020204" pitchFamily="34" charset="0"/>
            <a:cs typeface="Arial" panose="020B0604020202020204" pitchFamily="34" charset="0"/>
          </a:endParaRPr>
        </a:p>
      </dgm:t>
    </dgm:pt>
    <dgm:pt modelId="{0DD8E7DE-200F-402C-8733-5D60DBCA9EF9}">
      <dgm:prSet/>
      <dgm:spPr/>
      <dgm:t>
        <a:bodyPr/>
        <a:lstStyle/>
        <a:p>
          <a:r>
            <a:rPr lang="vi-VN">
              <a:latin typeface="Arial" panose="020B0604020202020204" pitchFamily="34" charset="0"/>
              <a:cs typeface="Arial" panose="020B0604020202020204" pitchFamily="34" charset="0"/>
            </a:rPr>
            <a:t>Inflation </a:t>
          </a:r>
          <a:endParaRPr lang="en-US">
            <a:latin typeface="Arial" panose="020B0604020202020204" pitchFamily="34" charset="0"/>
            <a:cs typeface="Arial" panose="020B0604020202020204" pitchFamily="34" charset="0"/>
          </a:endParaRPr>
        </a:p>
      </dgm:t>
    </dgm:pt>
    <dgm:pt modelId="{27B31583-632D-4159-8092-E7B2A11814DE}" type="parTrans" cxnId="{31506A54-BE72-48B3-8B08-79F47CC9B9EE}">
      <dgm:prSet/>
      <dgm:spPr/>
      <dgm:t>
        <a:bodyPr/>
        <a:lstStyle/>
        <a:p>
          <a:endParaRPr lang="en-US">
            <a:latin typeface="Arial" panose="020B0604020202020204" pitchFamily="34" charset="0"/>
            <a:cs typeface="Arial" panose="020B0604020202020204" pitchFamily="34" charset="0"/>
          </a:endParaRPr>
        </a:p>
      </dgm:t>
    </dgm:pt>
    <dgm:pt modelId="{AB15804B-7656-4320-AE28-9B1C54B2DD4B}" type="sibTrans" cxnId="{31506A54-BE72-48B3-8B08-79F47CC9B9EE}">
      <dgm:prSet/>
      <dgm:spPr/>
      <dgm:t>
        <a:bodyPr/>
        <a:lstStyle/>
        <a:p>
          <a:endParaRPr lang="en-US">
            <a:latin typeface="Arial" panose="020B0604020202020204" pitchFamily="34" charset="0"/>
            <a:cs typeface="Arial" panose="020B0604020202020204" pitchFamily="34" charset="0"/>
          </a:endParaRPr>
        </a:p>
      </dgm:t>
    </dgm:pt>
    <dgm:pt modelId="{D63D3CFB-7FCF-4646-92DE-A2A09FDFFB26}">
      <dgm:prSet/>
      <dgm:spPr/>
      <dgm:t>
        <a:bodyPr/>
        <a:lstStyle/>
        <a:p>
          <a:r>
            <a:rPr lang="en-US" dirty="0">
              <a:latin typeface="Arial" panose="020B0604020202020204" pitchFamily="34" charset="0"/>
              <a:ea typeface="ＭＳ Ｐゴシック" charset="-128"/>
              <a:cs typeface="Arial" panose="020B0604020202020204" pitchFamily="34" charset="0"/>
            </a:rPr>
            <a:t>Measure the purchasing power of money
Inflation is often described as a percentage</a:t>
          </a:r>
          <a:endParaRPr lang="en-US" dirty="0">
            <a:latin typeface="Arial" panose="020B0604020202020204" pitchFamily="34" charset="0"/>
            <a:cs typeface="Arial" panose="020B0604020202020204" pitchFamily="34" charset="0"/>
          </a:endParaRPr>
        </a:p>
      </dgm:t>
    </dgm:pt>
    <dgm:pt modelId="{380F61F4-EB99-4780-8EEF-BE1E1B9059E3}" type="parTrans" cxnId="{E6CA6234-CF6A-4CDD-8DA1-5F248827A979}">
      <dgm:prSet/>
      <dgm:spPr/>
      <dgm:t>
        <a:bodyPr/>
        <a:lstStyle/>
        <a:p>
          <a:endParaRPr lang="en-US">
            <a:latin typeface="Arial" panose="020B0604020202020204" pitchFamily="34" charset="0"/>
            <a:cs typeface="Arial" panose="020B0604020202020204" pitchFamily="34" charset="0"/>
          </a:endParaRPr>
        </a:p>
      </dgm:t>
    </dgm:pt>
    <dgm:pt modelId="{8EAD2D1C-4F8A-4E01-997E-43A5618F21D6}" type="sibTrans" cxnId="{E6CA6234-CF6A-4CDD-8DA1-5F248827A979}">
      <dgm:prSet/>
      <dgm:spPr/>
      <dgm:t>
        <a:bodyPr/>
        <a:lstStyle/>
        <a:p>
          <a:endParaRPr lang="en-US">
            <a:latin typeface="Arial" panose="020B0604020202020204" pitchFamily="34" charset="0"/>
            <a:cs typeface="Arial" panose="020B0604020202020204" pitchFamily="34" charset="0"/>
          </a:endParaRPr>
        </a:p>
      </dgm:t>
    </dgm:pt>
    <dgm:pt modelId="{57D54B5C-F126-48EA-BD4F-90C31DDC4069}">
      <dgm:prSet custT="1"/>
      <dgm:spPr/>
      <dgm:t>
        <a:bodyPr/>
        <a:lstStyle/>
        <a:p>
          <a:r>
            <a:rPr lang="en-US" sz="1800">
              <a:latin typeface="Arial" panose="020B0604020202020204" pitchFamily="34" charset="0"/>
              <a:ea typeface="ＭＳ Ｐゴシック" charset="-128"/>
              <a:cs typeface="Arial" panose="020B0604020202020204" pitchFamily="34" charset="0"/>
            </a:rPr>
            <a:t>Residual value</a:t>
          </a:r>
          <a:endParaRPr lang="en-US" sz="1800">
            <a:latin typeface="Arial" panose="020B0604020202020204" pitchFamily="34" charset="0"/>
            <a:cs typeface="Arial" panose="020B0604020202020204" pitchFamily="34" charset="0"/>
          </a:endParaRPr>
        </a:p>
      </dgm:t>
    </dgm:pt>
    <dgm:pt modelId="{C132B522-E033-4F13-BFBE-94FBDAB40278}" type="parTrans" cxnId="{255062DF-C8F3-4EDE-BCAB-BAE579D16438}">
      <dgm:prSet/>
      <dgm:spPr/>
      <dgm:t>
        <a:bodyPr/>
        <a:lstStyle/>
        <a:p>
          <a:endParaRPr lang="en-US">
            <a:latin typeface="Arial" panose="020B0604020202020204" pitchFamily="34" charset="0"/>
            <a:cs typeface="Arial" panose="020B0604020202020204" pitchFamily="34" charset="0"/>
          </a:endParaRPr>
        </a:p>
      </dgm:t>
    </dgm:pt>
    <dgm:pt modelId="{4ED4AD05-EA9A-4F32-B533-0D4274D6F137}" type="sibTrans" cxnId="{255062DF-C8F3-4EDE-BCAB-BAE579D16438}">
      <dgm:prSet/>
      <dgm:spPr/>
      <dgm:t>
        <a:bodyPr/>
        <a:lstStyle/>
        <a:p>
          <a:endParaRPr lang="en-US">
            <a:latin typeface="Arial" panose="020B0604020202020204" pitchFamily="34" charset="0"/>
            <a:cs typeface="Arial" panose="020B0604020202020204" pitchFamily="34" charset="0"/>
          </a:endParaRPr>
        </a:p>
      </dgm:t>
    </dgm:pt>
    <dgm:pt modelId="{621EDB70-F33D-438F-AFAB-51DE7984FE21}">
      <dgm:prSet custT="1"/>
      <dgm:spPr/>
      <dgm:t>
        <a:bodyPr/>
        <a:lstStyle/>
        <a:p>
          <a:r>
            <a:rPr lang="en-US" sz="1100" dirty="0">
              <a:latin typeface="Arial" panose="020B0604020202020204" pitchFamily="34" charset="0"/>
              <a:ea typeface="ＭＳ Ｐゴシック" charset="-128"/>
              <a:cs typeface="Arial" panose="020B0604020202020204" pitchFamily="34" charset="0"/>
            </a:rPr>
            <a:t>The amount of money that can be obtained from the asset at the time of replacement or at the end of the research cycle</a:t>
          </a:r>
          <a:endParaRPr lang="en-US" sz="3600" dirty="0">
            <a:latin typeface="Arial" panose="020B0604020202020204" pitchFamily="34" charset="0"/>
            <a:cs typeface="Arial" panose="020B0604020202020204" pitchFamily="34" charset="0"/>
          </a:endParaRPr>
        </a:p>
      </dgm:t>
    </dgm:pt>
    <dgm:pt modelId="{A564D56E-139A-42D2-90DB-950582606822}" type="parTrans" cxnId="{B969EC2B-A341-4EAC-872F-EA6612B61596}">
      <dgm:prSet/>
      <dgm:spPr/>
      <dgm:t>
        <a:bodyPr/>
        <a:lstStyle/>
        <a:p>
          <a:endParaRPr lang="en-US">
            <a:latin typeface="Arial" panose="020B0604020202020204" pitchFamily="34" charset="0"/>
            <a:cs typeface="Arial" panose="020B0604020202020204" pitchFamily="34" charset="0"/>
          </a:endParaRPr>
        </a:p>
      </dgm:t>
    </dgm:pt>
    <dgm:pt modelId="{64A2BC0A-A1E3-47C0-9C83-4117252C9F24}" type="sibTrans" cxnId="{B969EC2B-A341-4EAC-872F-EA6612B61596}">
      <dgm:prSet/>
      <dgm:spPr/>
      <dgm:t>
        <a:bodyPr/>
        <a:lstStyle/>
        <a:p>
          <a:endParaRPr lang="en-US">
            <a:latin typeface="Arial" panose="020B0604020202020204" pitchFamily="34" charset="0"/>
            <a:cs typeface="Arial" panose="020B0604020202020204" pitchFamily="34" charset="0"/>
          </a:endParaRPr>
        </a:p>
      </dgm:t>
    </dgm:pt>
    <dgm:pt modelId="{C850E223-171F-49EE-B2A3-0EB70C9672CB}" type="pres">
      <dgm:prSet presAssocID="{0AA226B0-B19A-4F48-9C24-89245D2DD4D4}" presName="linear" presStyleCnt="0">
        <dgm:presLayoutVars>
          <dgm:animLvl val="lvl"/>
          <dgm:resizeHandles val="exact"/>
        </dgm:presLayoutVars>
      </dgm:prSet>
      <dgm:spPr/>
    </dgm:pt>
    <dgm:pt modelId="{439E5360-98B5-4359-ADFD-4337C1C5E397}" type="pres">
      <dgm:prSet presAssocID="{6AB8400E-D6B9-4FBA-8A29-0A75E0AF6A2C}" presName="parentText" presStyleLbl="node1" presStyleIdx="0" presStyleCnt="5" custLinFactNeighborX="-3586" custLinFactNeighborY="1845">
        <dgm:presLayoutVars>
          <dgm:chMax val="0"/>
          <dgm:bulletEnabled val="1"/>
        </dgm:presLayoutVars>
      </dgm:prSet>
      <dgm:spPr/>
    </dgm:pt>
    <dgm:pt modelId="{83576FB7-B798-43D5-84CF-0ACBB830F052}" type="pres">
      <dgm:prSet presAssocID="{6AB8400E-D6B9-4FBA-8A29-0A75E0AF6A2C}" presName="childText" presStyleLbl="revTx" presStyleIdx="0" presStyleCnt="5">
        <dgm:presLayoutVars>
          <dgm:bulletEnabled val="1"/>
        </dgm:presLayoutVars>
      </dgm:prSet>
      <dgm:spPr/>
    </dgm:pt>
    <dgm:pt modelId="{1EE3A05B-2E4E-42C2-8648-1178919AC70A}" type="pres">
      <dgm:prSet presAssocID="{BC463260-39D7-4657-B4D2-8E5926E81BC8}" presName="parentText" presStyleLbl="node1" presStyleIdx="1" presStyleCnt="5" custLinFactNeighborX="-926" custLinFactNeighborY="1544">
        <dgm:presLayoutVars>
          <dgm:chMax val="0"/>
          <dgm:bulletEnabled val="1"/>
        </dgm:presLayoutVars>
      </dgm:prSet>
      <dgm:spPr/>
    </dgm:pt>
    <dgm:pt modelId="{A0E97E44-A0C2-4B30-9D71-9EF081A28017}" type="pres">
      <dgm:prSet presAssocID="{BC463260-39D7-4657-B4D2-8E5926E81BC8}" presName="childText" presStyleLbl="revTx" presStyleIdx="1" presStyleCnt="5">
        <dgm:presLayoutVars>
          <dgm:bulletEnabled val="1"/>
        </dgm:presLayoutVars>
      </dgm:prSet>
      <dgm:spPr/>
    </dgm:pt>
    <dgm:pt modelId="{A1D4F1FA-1086-4E02-BA1F-11F6E19F4979}" type="pres">
      <dgm:prSet presAssocID="{92AA4BFB-BD2F-4FB0-89E7-0A9E1B8C5778}" presName="parentText" presStyleLbl="node1" presStyleIdx="2" presStyleCnt="5">
        <dgm:presLayoutVars>
          <dgm:chMax val="0"/>
          <dgm:bulletEnabled val="1"/>
        </dgm:presLayoutVars>
      </dgm:prSet>
      <dgm:spPr/>
    </dgm:pt>
    <dgm:pt modelId="{D9671AD3-AD1D-4F59-AAF4-2CE336024792}" type="pres">
      <dgm:prSet presAssocID="{92AA4BFB-BD2F-4FB0-89E7-0A9E1B8C5778}" presName="childText" presStyleLbl="revTx" presStyleIdx="2" presStyleCnt="5">
        <dgm:presLayoutVars>
          <dgm:bulletEnabled val="1"/>
        </dgm:presLayoutVars>
      </dgm:prSet>
      <dgm:spPr/>
    </dgm:pt>
    <dgm:pt modelId="{24040C4F-AE91-4C96-B05D-8AF926729E7E}" type="pres">
      <dgm:prSet presAssocID="{0DD8E7DE-200F-402C-8733-5D60DBCA9EF9}" presName="parentText" presStyleLbl="node1" presStyleIdx="3" presStyleCnt="5">
        <dgm:presLayoutVars>
          <dgm:chMax val="0"/>
          <dgm:bulletEnabled val="1"/>
        </dgm:presLayoutVars>
      </dgm:prSet>
      <dgm:spPr/>
    </dgm:pt>
    <dgm:pt modelId="{94695473-9C7D-45C1-8ED3-920514F08C70}" type="pres">
      <dgm:prSet presAssocID="{0DD8E7DE-200F-402C-8733-5D60DBCA9EF9}" presName="childText" presStyleLbl="revTx" presStyleIdx="3" presStyleCnt="5">
        <dgm:presLayoutVars>
          <dgm:bulletEnabled val="1"/>
        </dgm:presLayoutVars>
      </dgm:prSet>
      <dgm:spPr/>
    </dgm:pt>
    <dgm:pt modelId="{D4DDE342-241D-41C4-AFF7-4A59A69E66F4}" type="pres">
      <dgm:prSet presAssocID="{57D54B5C-F126-48EA-BD4F-90C31DDC4069}" presName="parentText" presStyleLbl="node1" presStyleIdx="4" presStyleCnt="5" custLinFactNeighborY="-6717">
        <dgm:presLayoutVars>
          <dgm:chMax val="0"/>
          <dgm:bulletEnabled val="1"/>
        </dgm:presLayoutVars>
      </dgm:prSet>
      <dgm:spPr/>
    </dgm:pt>
    <dgm:pt modelId="{6BB611BF-4AEA-4EB6-93B0-8570EF729294}" type="pres">
      <dgm:prSet presAssocID="{57D54B5C-F126-48EA-BD4F-90C31DDC4069}" presName="childText" presStyleLbl="revTx" presStyleIdx="4" presStyleCnt="5">
        <dgm:presLayoutVars>
          <dgm:bulletEnabled val="1"/>
        </dgm:presLayoutVars>
      </dgm:prSet>
      <dgm:spPr/>
    </dgm:pt>
  </dgm:ptLst>
  <dgm:cxnLst>
    <dgm:cxn modelId="{58FE5F0D-EF27-4FB8-B1A2-6AD82A071FC3}" srcId="{6AB8400E-D6B9-4FBA-8A29-0A75E0AF6A2C}" destId="{80503937-C696-422F-8E9F-61A3AA41EE8C}" srcOrd="1" destOrd="0" parTransId="{12EC3783-AF3D-4020-B1DD-4D8918CB2345}" sibTransId="{9BB8AF0B-FEAB-42BC-8CF0-E21681FA8BBB}"/>
    <dgm:cxn modelId="{D69D5127-9F1E-41D6-9B71-9460449CFECA}" type="presOf" srcId="{D63D3CFB-7FCF-4646-92DE-A2A09FDFFB26}" destId="{94695473-9C7D-45C1-8ED3-920514F08C70}" srcOrd="0" destOrd="0" presId="urn:microsoft.com/office/officeart/2005/8/layout/vList2"/>
    <dgm:cxn modelId="{B969EC2B-A341-4EAC-872F-EA6612B61596}" srcId="{57D54B5C-F126-48EA-BD4F-90C31DDC4069}" destId="{621EDB70-F33D-438F-AFAB-51DE7984FE21}" srcOrd="0" destOrd="0" parTransId="{A564D56E-139A-42D2-90DB-950582606822}" sibTransId="{64A2BC0A-A1E3-47C0-9C83-4117252C9F24}"/>
    <dgm:cxn modelId="{E6CA6234-CF6A-4CDD-8DA1-5F248827A979}" srcId="{0DD8E7DE-200F-402C-8733-5D60DBCA9EF9}" destId="{D63D3CFB-7FCF-4646-92DE-A2A09FDFFB26}" srcOrd="0" destOrd="0" parTransId="{380F61F4-EB99-4780-8EEF-BE1E1B9059E3}" sibTransId="{8EAD2D1C-4F8A-4E01-997E-43A5618F21D6}"/>
    <dgm:cxn modelId="{31506A54-BE72-48B3-8B08-79F47CC9B9EE}" srcId="{0AA226B0-B19A-4F48-9C24-89245D2DD4D4}" destId="{0DD8E7DE-200F-402C-8733-5D60DBCA9EF9}" srcOrd="3" destOrd="0" parTransId="{27B31583-632D-4159-8092-E7B2A11814DE}" sibTransId="{AB15804B-7656-4320-AE28-9B1C54B2DD4B}"/>
    <dgm:cxn modelId="{0831FB56-7ABE-4602-9FA8-470CA9E180AB}" srcId="{0AA226B0-B19A-4F48-9C24-89245D2DD4D4}" destId="{BC463260-39D7-4657-B4D2-8E5926E81BC8}" srcOrd="1" destOrd="0" parTransId="{146CF725-5A8C-47BD-ACDC-ABC5DFFC2415}" sibTransId="{177CE887-0F8A-4F33-B9E2-7DBDE0CFDD56}"/>
    <dgm:cxn modelId="{9315675B-5836-4C83-BF2E-19441EB30A24}" type="presOf" srcId="{DC1B68AC-A09F-4FB5-B6F0-D8DC4B877089}" destId="{A0E97E44-A0C2-4B30-9D71-9EF081A28017}" srcOrd="0" destOrd="0" presId="urn:microsoft.com/office/officeart/2005/8/layout/vList2"/>
    <dgm:cxn modelId="{982B445E-BB01-40E4-8108-3FC22E797DF8}" type="presOf" srcId="{9DAAAB5B-F1DB-4716-A450-D15298E1736F}" destId="{A0E97E44-A0C2-4B30-9D71-9EF081A28017}" srcOrd="0" destOrd="1" presId="urn:microsoft.com/office/officeart/2005/8/layout/vList2"/>
    <dgm:cxn modelId="{422B9565-80B2-40F2-9B8E-68EB3AD79CA6}" type="presOf" srcId="{0DD8E7DE-200F-402C-8733-5D60DBCA9EF9}" destId="{24040C4F-AE91-4C96-B05D-8AF926729E7E}" srcOrd="0" destOrd="0" presId="urn:microsoft.com/office/officeart/2005/8/layout/vList2"/>
    <dgm:cxn modelId="{CA147269-D3C6-476F-B3F0-F270250EB891}" type="presOf" srcId="{57D54B5C-F126-48EA-BD4F-90C31DDC4069}" destId="{D4DDE342-241D-41C4-AFF7-4A59A69E66F4}" srcOrd="0" destOrd="0" presId="urn:microsoft.com/office/officeart/2005/8/layout/vList2"/>
    <dgm:cxn modelId="{F6175B6E-493B-4EAC-8A19-706377F46C95}" srcId="{BC463260-39D7-4657-B4D2-8E5926E81BC8}" destId="{9DAAAB5B-F1DB-4716-A450-D15298E1736F}" srcOrd="1" destOrd="0" parTransId="{FEEA3810-29DA-4E7A-9BEB-1601CD24DC47}" sibTransId="{1BC82ED4-ED1D-4A9E-992D-EFC5BB7023A3}"/>
    <dgm:cxn modelId="{C5E95975-8C27-417D-AD16-9FE6816204E0}" type="presOf" srcId="{6AB8400E-D6B9-4FBA-8A29-0A75E0AF6A2C}" destId="{439E5360-98B5-4359-ADFD-4337C1C5E397}" srcOrd="0" destOrd="0" presId="urn:microsoft.com/office/officeart/2005/8/layout/vList2"/>
    <dgm:cxn modelId="{16BBE27E-1B2F-4A04-9B1D-0030047536E4}" type="presOf" srcId="{E4BFC05B-DF77-4128-A65A-8B91E9247205}" destId="{83576FB7-B798-43D5-84CF-0ACBB830F052}" srcOrd="0" destOrd="0" presId="urn:microsoft.com/office/officeart/2005/8/layout/vList2"/>
    <dgm:cxn modelId="{A2E41281-78BB-4437-85A7-C99758A84BB1}" srcId="{92AA4BFB-BD2F-4FB0-89E7-0A9E1B8C5778}" destId="{6D4C018B-25D5-4BCC-A683-74EF7F902B31}" srcOrd="0" destOrd="0" parTransId="{29A9C0F7-5206-4E06-8407-06A462F1FBFF}" sibTransId="{66C371AC-2EC0-43C1-87C5-AFD79FA038E4}"/>
    <dgm:cxn modelId="{800FBE9C-FBDD-4A91-9F44-CDFE3E84A91E}" type="presOf" srcId="{621EDB70-F33D-438F-AFAB-51DE7984FE21}" destId="{6BB611BF-4AEA-4EB6-93B0-8570EF729294}" srcOrd="0" destOrd="0" presId="urn:microsoft.com/office/officeart/2005/8/layout/vList2"/>
    <dgm:cxn modelId="{9ED148AD-CEC9-4136-BF3F-AD4B3E214157}" srcId="{6AB8400E-D6B9-4FBA-8A29-0A75E0AF6A2C}" destId="{E4BFC05B-DF77-4128-A65A-8B91E9247205}" srcOrd="0" destOrd="0" parTransId="{F8EC10C7-2ACD-4E40-B7ED-44E74EAC8FE9}" sibTransId="{FD81E8E6-6E4F-4B56-A21A-C6A98C1F8060}"/>
    <dgm:cxn modelId="{D6CBA1B3-057D-48C9-A70E-760813C4F2EF}" type="presOf" srcId="{80503937-C696-422F-8E9F-61A3AA41EE8C}" destId="{83576FB7-B798-43D5-84CF-0ACBB830F052}" srcOrd="0" destOrd="1" presId="urn:microsoft.com/office/officeart/2005/8/layout/vList2"/>
    <dgm:cxn modelId="{8D94ACB6-2965-4BB6-BE60-FD6326A9E3FB}" srcId="{0AA226B0-B19A-4F48-9C24-89245D2DD4D4}" destId="{6AB8400E-D6B9-4FBA-8A29-0A75E0AF6A2C}" srcOrd="0" destOrd="0" parTransId="{5C7BA4A0-8431-484D-8283-BBCC589291C7}" sibTransId="{13B3CC0D-F891-4ED2-81C8-72005D261C35}"/>
    <dgm:cxn modelId="{C2832EBD-A4A4-44DE-90BC-CB1EDE00D6BD}" type="presOf" srcId="{6D4C018B-25D5-4BCC-A683-74EF7F902B31}" destId="{D9671AD3-AD1D-4F59-AAF4-2CE336024792}" srcOrd="0" destOrd="0" presId="urn:microsoft.com/office/officeart/2005/8/layout/vList2"/>
    <dgm:cxn modelId="{FCE64AC7-8BAE-4A04-A475-3906D3FE6382}" srcId="{0AA226B0-B19A-4F48-9C24-89245D2DD4D4}" destId="{92AA4BFB-BD2F-4FB0-89E7-0A9E1B8C5778}" srcOrd="2" destOrd="0" parTransId="{A6DF92A4-66E0-4D63-9993-0CAED11E8C6A}" sibTransId="{DAC9CAD1-332B-4AA2-8780-C58D2566E828}"/>
    <dgm:cxn modelId="{255062DF-C8F3-4EDE-BCAB-BAE579D16438}" srcId="{0AA226B0-B19A-4F48-9C24-89245D2DD4D4}" destId="{57D54B5C-F126-48EA-BD4F-90C31DDC4069}" srcOrd="4" destOrd="0" parTransId="{C132B522-E033-4F13-BFBE-94FBDAB40278}" sibTransId="{4ED4AD05-EA9A-4F32-B533-0D4274D6F137}"/>
    <dgm:cxn modelId="{0F4EF1DF-6947-45AF-B924-0539EC1DC1DC}" type="presOf" srcId="{0AA226B0-B19A-4F48-9C24-89245D2DD4D4}" destId="{C850E223-171F-49EE-B2A3-0EB70C9672CB}" srcOrd="0" destOrd="0" presId="urn:microsoft.com/office/officeart/2005/8/layout/vList2"/>
    <dgm:cxn modelId="{0EC7F3E2-9423-4438-8949-714C8887972A}" type="presOf" srcId="{92AA4BFB-BD2F-4FB0-89E7-0A9E1B8C5778}" destId="{A1D4F1FA-1086-4E02-BA1F-11F6E19F4979}" srcOrd="0" destOrd="0" presId="urn:microsoft.com/office/officeart/2005/8/layout/vList2"/>
    <dgm:cxn modelId="{B81B97F1-88FB-4D39-AAB9-E773C67E026F}" type="presOf" srcId="{BC463260-39D7-4657-B4D2-8E5926E81BC8}" destId="{1EE3A05B-2E4E-42C2-8648-1178919AC70A}" srcOrd="0" destOrd="0" presId="urn:microsoft.com/office/officeart/2005/8/layout/vList2"/>
    <dgm:cxn modelId="{6328C5FB-FC8C-49CD-919A-E81580BFC87B}" srcId="{BC463260-39D7-4657-B4D2-8E5926E81BC8}" destId="{DC1B68AC-A09F-4FB5-B6F0-D8DC4B877089}" srcOrd="0" destOrd="0" parTransId="{33163FF8-BCD2-4F2A-8D40-21D84CE759F3}" sibTransId="{49E0C501-0B75-4D01-8982-5D407D11CD80}"/>
    <dgm:cxn modelId="{4ABAB20F-8CB9-4963-A935-E34922AC17DB}" type="presParOf" srcId="{C850E223-171F-49EE-B2A3-0EB70C9672CB}" destId="{439E5360-98B5-4359-ADFD-4337C1C5E397}" srcOrd="0" destOrd="0" presId="urn:microsoft.com/office/officeart/2005/8/layout/vList2"/>
    <dgm:cxn modelId="{D4C60B41-2A1A-4100-A8EF-CA35E28B28A7}" type="presParOf" srcId="{C850E223-171F-49EE-B2A3-0EB70C9672CB}" destId="{83576FB7-B798-43D5-84CF-0ACBB830F052}" srcOrd="1" destOrd="0" presId="urn:microsoft.com/office/officeart/2005/8/layout/vList2"/>
    <dgm:cxn modelId="{E4F9FE0D-C25E-4885-8E0A-CAF99448190B}" type="presParOf" srcId="{C850E223-171F-49EE-B2A3-0EB70C9672CB}" destId="{1EE3A05B-2E4E-42C2-8648-1178919AC70A}" srcOrd="2" destOrd="0" presId="urn:microsoft.com/office/officeart/2005/8/layout/vList2"/>
    <dgm:cxn modelId="{998CE309-C020-4535-8FF2-A48C5E1A0D74}" type="presParOf" srcId="{C850E223-171F-49EE-B2A3-0EB70C9672CB}" destId="{A0E97E44-A0C2-4B30-9D71-9EF081A28017}" srcOrd="3" destOrd="0" presId="urn:microsoft.com/office/officeart/2005/8/layout/vList2"/>
    <dgm:cxn modelId="{8499FCBE-5ED5-44F7-B836-7316A5978442}" type="presParOf" srcId="{C850E223-171F-49EE-B2A3-0EB70C9672CB}" destId="{A1D4F1FA-1086-4E02-BA1F-11F6E19F4979}" srcOrd="4" destOrd="0" presId="urn:microsoft.com/office/officeart/2005/8/layout/vList2"/>
    <dgm:cxn modelId="{6E0E3F1B-98FB-486E-A33B-065603088846}" type="presParOf" srcId="{C850E223-171F-49EE-B2A3-0EB70C9672CB}" destId="{D9671AD3-AD1D-4F59-AAF4-2CE336024792}" srcOrd="5" destOrd="0" presId="urn:microsoft.com/office/officeart/2005/8/layout/vList2"/>
    <dgm:cxn modelId="{79637C03-008C-4E75-8817-87C802D54750}" type="presParOf" srcId="{C850E223-171F-49EE-B2A3-0EB70C9672CB}" destId="{24040C4F-AE91-4C96-B05D-8AF926729E7E}" srcOrd="6" destOrd="0" presId="urn:microsoft.com/office/officeart/2005/8/layout/vList2"/>
    <dgm:cxn modelId="{0C12B652-3CF3-484A-B8F7-64FA2ED15ABA}" type="presParOf" srcId="{C850E223-171F-49EE-B2A3-0EB70C9672CB}" destId="{94695473-9C7D-45C1-8ED3-920514F08C70}" srcOrd="7" destOrd="0" presId="urn:microsoft.com/office/officeart/2005/8/layout/vList2"/>
    <dgm:cxn modelId="{8A266B27-3BE9-4E76-8EDF-03F03B1AFAB2}" type="presParOf" srcId="{C850E223-171F-49EE-B2A3-0EB70C9672CB}" destId="{D4DDE342-241D-41C4-AFF7-4A59A69E66F4}" srcOrd="8" destOrd="0" presId="urn:microsoft.com/office/officeart/2005/8/layout/vList2"/>
    <dgm:cxn modelId="{F16129AD-A663-4945-8779-351009FB1242}" type="presParOf" srcId="{C850E223-171F-49EE-B2A3-0EB70C9672CB}" destId="{6BB611BF-4AEA-4EB6-93B0-8570EF729294}"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A226B0-B19A-4F48-9C24-89245D2DD4D4}"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6AB8400E-D6B9-4FBA-8A29-0A75E0AF6A2C}">
      <dgm:prSet phldrT="[Text]" custT="1"/>
      <dgm:spPr/>
      <dgm:t>
        <a:bodyPr/>
        <a:lstStyle/>
        <a:p>
          <a:r>
            <a:rPr lang="en-US" sz="2400">
              <a:ea typeface="ＭＳ Ｐゴシック" charset="-128"/>
            </a:rPr>
            <a:t>Benefit</a:t>
          </a:r>
          <a:endParaRPr lang="en-US" sz="3600"/>
        </a:p>
      </dgm:t>
    </dgm:pt>
    <dgm:pt modelId="{5C7BA4A0-8431-484D-8283-BBCC589291C7}" type="parTrans" cxnId="{8D94ACB6-2965-4BB6-BE60-FD6326A9E3FB}">
      <dgm:prSet/>
      <dgm:spPr/>
      <dgm:t>
        <a:bodyPr/>
        <a:lstStyle/>
        <a:p>
          <a:endParaRPr lang="en-US"/>
        </a:p>
      </dgm:t>
    </dgm:pt>
    <dgm:pt modelId="{13B3CC0D-F891-4ED2-81C8-72005D261C35}" type="sibTrans" cxnId="{8D94ACB6-2965-4BB6-BE60-FD6326A9E3FB}">
      <dgm:prSet/>
      <dgm:spPr/>
      <dgm:t>
        <a:bodyPr/>
        <a:lstStyle/>
        <a:p>
          <a:endParaRPr lang="en-US"/>
        </a:p>
      </dgm:t>
    </dgm:pt>
    <dgm:pt modelId="{E4BFC05B-DF77-4128-A65A-8B91E9247205}">
      <dgm:prSet phldrT="[Text]" custT="1"/>
      <dgm:spPr/>
      <dgm:t>
        <a:bodyPr/>
        <a:lstStyle/>
        <a:p>
          <a:r>
            <a:rPr lang="en-US" sz="1400" dirty="0">
              <a:ea typeface="ＭＳ Ｐゴシック" charset="-128"/>
            </a:rPr>
            <a:t>Benefits from an EE project may include:
Energy saving;
income from the sale of energy;
reduce maintenance costs;
Income from quality improvement
income from increased productivity</a:t>
          </a:r>
          <a:endParaRPr lang="en-US" sz="4000" dirty="0"/>
        </a:p>
      </dgm:t>
    </dgm:pt>
    <dgm:pt modelId="{F8EC10C7-2ACD-4E40-B7ED-44E74EAC8FE9}" type="parTrans" cxnId="{9ED148AD-CEC9-4136-BF3F-AD4B3E214157}">
      <dgm:prSet/>
      <dgm:spPr/>
      <dgm:t>
        <a:bodyPr/>
        <a:lstStyle/>
        <a:p>
          <a:endParaRPr lang="en-US"/>
        </a:p>
      </dgm:t>
    </dgm:pt>
    <dgm:pt modelId="{FD81E8E6-6E4F-4B56-A21A-C6A98C1F8060}" type="sibTrans" cxnId="{9ED148AD-CEC9-4136-BF3F-AD4B3E214157}">
      <dgm:prSet/>
      <dgm:spPr/>
      <dgm:t>
        <a:bodyPr/>
        <a:lstStyle/>
        <a:p>
          <a:endParaRPr lang="en-US"/>
        </a:p>
      </dgm:t>
    </dgm:pt>
    <dgm:pt modelId="{BC463260-39D7-4657-B4D2-8E5926E81BC8}">
      <dgm:prSet phldrT="[Text]" custT="1"/>
      <dgm:spPr/>
      <dgm:t>
        <a:bodyPr/>
        <a:lstStyle/>
        <a:p>
          <a:r>
            <a:rPr lang="en-US" sz="2000">
              <a:ea typeface="ＭＳ Ｐゴシック" charset="-128"/>
            </a:rPr>
            <a:t>Net Cash Flow</a:t>
          </a:r>
          <a:endParaRPr lang="en-US" sz="3600"/>
        </a:p>
      </dgm:t>
    </dgm:pt>
    <dgm:pt modelId="{146CF725-5A8C-47BD-ACDC-ABC5DFFC2415}" type="parTrans" cxnId="{0831FB56-7ABE-4602-9FA8-470CA9E180AB}">
      <dgm:prSet/>
      <dgm:spPr/>
      <dgm:t>
        <a:bodyPr/>
        <a:lstStyle/>
        <a:p>
          <a:endParaRPr lang="en-US"/>
        </a:p>
      </dgm:t>
    </dgm:pt>
    <dgm:pt modelId="{177CE887-0F8A-4F33-B9E2-7DBDE0CFDD56}" type="sibTrans" cxnId="{0831FB56-7ABE-4602-9FA8-470CA9E180AB}">
      <dgm:prSet/>
      <dgm:spPr/>
      <dgm:t>
        <a:bodyPr/>
        <a:lstStyle/>
        <a:p>
          <a:endParaRPr lang="en-US"/>
        </a:p>
      </dgm:t>
    </dgm:pt>
    <dgm:pt modelId="{DC1B68AC-A09F-4FB5-B6F0-D8DC4B877089}">
      <dgm:prSet phldrT="[Text]" custT="1"/>
      <dgm:spPr/>
      <dgm:t>
        <a:bodyPr/>
        <a:lstStyle/>
        <a:p>
          <a:r>
            <a:rPr lang="en-US" sz="1800" dirty="0">
              <a:ea typeface="ＭＳ Ｐゴシック" charset="-128"/>
            </a:rPr>
            <a:t>Graph depicting cash flow over a period of time</a:t>
          </a:r>
          <a:endParaRPr lang="en-US" sz="3600" dirty="0"/>
        </a:p>
      </dgm:t>
    </dgm:pt>
    <dgm:pt modelId="{33163FF8-BCD2-4F2A-8D40-21D84CE759F3}" type="parTrans" cxnId="{6328C5FB-FC8C-49CD-919A-E81580BFC87B}">
      <dgm:prSet/>
      <dgm:spPr/>
      <dgm:t>
        <a:bodyPr/>
        <a:lstStyle/>
        <a:p>
          <a:endParaRPr lang="en-US"/>
        </a:p>
      </dgm:t>
    </dgm:pt>
    <dgm:pt modelId="{49E0C501-0B75-4D01-8982-5D407D11CD80}" type="sibTrans" cxnId="{6328C5FB-FC8C-49CD-919A-E81580BFC87B}">
      <dgm:prSet/>
      <dgm:spPr/>
      <dgm:t>
        <a:bodyPr/>
        <a:lstStyle/>
        <a:p>
          <a:endParaRPr lang="en-US"/>
        </a:p>
      </dgm:t>
    </dgm:pt>
    <dgm:pt modelId="{92AA4BFB-BD2F-4FB0-89E7-0A9E1B8C5778}">
      <dgm:prSet custT="1"/>
      <dgm:spPr/>
      <dgm:t>
        <a:bodyPr/>
        <a:lstStyle/>
        <a:p>
          <a:r>
            <a:rPr lang="en-US" sz="2400">
              <a:ea typeface="ＭＳ Ｐゴシック" charset="-128"/>
            </a:rPr>
            <a:t>Life cycle</a:t>
          </a:r>
          <a:endParaRPr lang="en-US" sz="3600"/>
        </a:p>
      </dgm:t>
    </dgm:pt>
    <dgm:pt modelId="{A6DF92A4-66E0-4D63-9993-0CAED11E8C6A}" type="parTrans" cxnId="{FCE64AC7-8BAE-4A04-A475-3906D3FE6382}">
      <dgm:prSet/>
      <dgm:spPr/>
      <dgm:t>
        <a:bodyPr/>
        <a:lstStyle/>
        <a:p>
          <a:endParaRPr lang="en-US"/>
        </a:p>
      </dgm:t>
    </dgm:pt>
    <dgm:pt modelId="{DAC9CAD1-332B-4AA2-8780-C58D2566E828}" type="sibTrans" cxnId="{FCE64AC7-8BAE-4A04-A475-3906D3FE6382}">
      <dgm:prSet/>
      <dgm:spPr/>
      <dgm:t>
        <a:bodyPr/>
        <a:lstStyle/>
        <a:p>
          <a:endParaRPr lang="en-US"/>
        </a:p>
      </dgm:t>
    </dgm:pt>
    <dgm:pt modelId="{6D4C018B-25D5-4BCC-A683-74EF7F902B31}">
      <dgm:prSet custT="1"/>
      <dgm:spPr/>
      <dgm:t>
        <a:bodyPr/>
        <a:lstStyle/>
        <a:p>
          <a:r>
            <a:rPr lang="en-US" sz="1800">
              <a:ea typeface="ＭＳ Ｐゴシック" charset="-128"/>
            </a:rPr>
            <a:t>The cycle time between the start and end of the project in which the costs and benefits occur</a:t>
          </a:r>
          <a:endParaRPr lang="en-US" sz="3600"/>
        </a:p>
      </dgm:t>
    </dgm:pt>
    <dgm:pt modelId="{29A9C0F7-5206-4E06-8407-06A462F1FBFF}" type="parTrans" cxnId="{A2E41281-78BB-4437-85A7-C99758A84BB1}">
      <dgm:prSet/>
      <dgm:spPr/>
      <dgm:t>
        <a:bodyPr/>
        <a:lstStyle/>
        <a:p>
          <a:endParaRPr lang="en-US"/>
        </a:p>
      </dgm:t>
    </dgm:pt>
    <dgm:pt modelId="{66C371AC-2EC0-43C1-87C5-AFD79FA038E4}" type="sibTrans" cxnId="{A2E41281-78BB-4437-85A7-C99758A84BB1}">
      <dgm:prSet/>
      <dgm:spPr/>
      <dgm:t>
        <a:bodyPr/>
        <a:lstStyle/>
        <a:p>
          <a:endParaRPr lang="en-US"/>
        </a:p>
      </dgm:t>
    </dgm:pt>
    <dgm:pt modelId="{C850E223-171F-49EE-B2A3-0EB70C9672CB}" type="pres">
      <dgm:prSet presAssocID="{0AA226B0-B19A-4F48-9C24-89245D2DD4D4}" presName="linear" presStyleCnt="0">
        <dgm:presLayoutVars>
          <dgm:animLvl val="lvl"/>
          <dgm:resizeHandles val="exact"/>
        </dgm:presLayoutVars>
      </dgm:prSet>
      <dgm:spPr/>
    </dgm:pt>
    <dgm:pt modelId="{439E5360-98B5-4359-ADFD-4337C1C5E397}" type="pres">
      <dgm:prSet presAssocID="{6AB8400E-D6B9-4FBA-8A29-0A75E0AF6A2C}" presName="parentText" presStyleLbl="node1" presStyleIdx="0" presStyleCnt="3">
        <dgm:presLayoutVars>
          <dgm:chMax val="0"/>
          <dgm:bulletEnabled val="1"/>
        </dgm:presLayoutVars>
      </dgm:prSet>
      <dgm:spPr/>
    </dgm:pt>
    <dgm:pt modelId="{83576FB7-B798-43D5-84CF-0ACBB830F052}" type="pres">
      <dgm:prSet presAssocID="{6AB8400E-D6B9-4FBA-8A29-0A75E0AF6A2C}" presName="childText" presStyleLbl="revTx" presStyleIdx="0" presStyleCnt="3">
        <dgm:presLayoutVars>
          <dgm:bulletEnabled val="1"/>
        </dgm:presLayoutVars>
      </dgm:prSet>
      <dgm:spPr/>
    </dgm:pt>
    <dgm:pt modelId="{1EE3A05B-2E4E-42C2-8648-1178919AC70A}" type="pres">
      <dgm:prSet presAssocID="{BC463260-39D7-4657-B4D2-8E5926E81BC8}" presName="parentText" presStyleLbl="node1" presStyleIdx="1" presStyleCnt="3" custLinFactNeighborX="-926" custLinFactNeighborY="1544">
        <dgm:presLayoutVars>
          <dgm:chMax val="0"/>
          <dgm:bulletEnabled val="1"/>
        </dgm:presLayoutVars>
      </dgm:prSet>
      <dgm:spPr/>
    </dgm:pt>
    <dgm:pt modelId="{A0E97E44-A0C2-4B30-9D71-9EF081A28017}" type="pres">
      <dgm:prSet presAssocID="{BC463260-39D7-4657-B4D2-8E5926E81BC8}" presName="childText" presStyleLbl="revTx" presStyleIdx="1" presStyleCnt="3">
        <dgm:presLayoutVars>
          <dgm:bulletEnabled val="1"/>
        </dgm:presLayoutVars>
      </dgm:prSet>
      <dgm:spPr/>
    </dgm:pt>
    <dgm:pt modelId="{A1D4F1FA-1086-4E02-BA1F-11F6E19F4979}" type="pres">
      <dgm:prSet presAssocID="{92AA4BFB-BD2F-4FB0-89E7-0A9E1B8C5778}" presName="parentText" presStyleLbl="node1" presStyleIdx="2" presStyleCnt="3">
        <dgm:presLayoutVars>
          <dgm:chMax val="0"/>
          <dgm:bulletEnabled val="1"/>
        </dgm:presLayoutVars>
      </dgm:prSet>
      <dgm:spPr/>
    </dgm:pt>
    <dgm:pt modelId="{D9671AD3-AD1D-4F59-AAF4-2CE336024792}" type="pres">
      <dgm:prSet presAssocID="{92AA4BFB-BD2F-4FB0-89E7-0A9E1B8C5778}" presName="childText" presStyleLbl="revTx" presStyleIdx="2" presStyleCnt="3">
        <dgm:presLayoutVars>
          <dgm:bulletEnabled val="1"/>
        </dgm:presLayoutVars>
      </dgm:prSet>
      <dgm:spPr/>
    </dgm:pt>
  </dgm:ptLst>
  <dgm:cxnLst>
    <dgm:cxn modelId="{B2AB480F-7EFC-4FFB-B9E3-DFF86841EE63}" type="presOf" srcId="{92AA4BFB-BD2F-4FB0-89E7-0A9E1B8C5778}" destId="{A1D4F1FA-1086-4E02-BA1F-11F6E19F4979}" srcOrd="0" destOrd="0" presId="urn:microsoft.com/office/officeart/2005/8/layout/vList2"/>
    <dgm:cxn modelId="{DB26FE35-3793-4633-9F59-537009643CED}" type="presOf" srcId="{BC463260-39D7-4657-B4D2-8E5926E81BC8}" destId="{1EE3A05B-2E4E-42C2-8648-1178919AC70A}" srcOrd="0" destOrd="0" presId="urn:microsoft.com/office/officeart/2005/8/layout/vList2"/>
    <dgm:cxn modelId="{53C57B39-A046-4970-9BC5-6F6F099B613A}" type="presOf" srcId="{0AA226B0-B19A-4F48-9C24-89245D2DD4D4}" destId="{C850E223-171F-49EE-B2A3-0EB70C9672CB}" srcOrd="0" destOrd="0" presId="urn:microsoft.com/office/officeart/2005/8/layout/vList2"/>
    <dgm:cxn modelId="{B8C80247-8177-4AC1-9EC4-4DA2DF915D8F}" type="presOf" srcId="{DC1B68AC-A09F-4FB5-B6F0-D8DC4B877089}" destId="{A0E97E44-A0C2-4B30-9D71-9EF081A28017}" srcOrd="0" destOrd="0" presId="urn:microsoft.com/office/officeart/2005/8/layout/vList2"/>
    <dgm:cxn modelId="{0831FB56-7ABE-4602-9FA8-470CA9E180AB}" srcId="{0AA226B0-B19A-4F48-9C24-89245D2DD4D4}" destId="{BC463260-39D7-4657-B4D2-8E5926E81BC8}" srcOrd="1" destOrd="0" parTransId="{146CF725-5A8C-47BD-ACDC-ABC5DFFC2415}" sibTransId="{177CE887-0F8A-4F33-B9E2-7DBDE0CFDD56}"/>
    <dgm:cxn modelId="{A2E41281-78BB-4437-85A7-C99758A84BB1}" srcId="{92AA4BFB-BD2F-4FB0-89E7-0A9E1B8C5778}" destId="{6D4C018B-25D5-4BCC-A683-74EF7F902B31}" srcOrd="0" destOrd="0" parTransId="{29A9C0F7-5206-4E06-8407-06A462F1FBFF}" sibTransId="{66C371AC-2EC0-43C1-87C5-AFD79FA038E4}"/>
    <dgm:cxn modelId="{1CA024A0-9263-4118-830C-5AB62DFE71A2}" type="presOf" srcId="{6D4C018B-25D5-4BCC-A683-74EF7F902B31}" destId="{D9671AD3-AD1D-4F59-AAF4-2CE336024792}" srcOrd="0" destOrd="0" presId="urn:microsoft.com/office/officeart/2005/8/layout/vList2"/>
    <dgm:cxn modelId="{9ED148AD-CEC9-4136-BF3F-AD4B3E214157}" srcId="{6AB8400E-D6B9-4FBA-8A29-0A75E0AF6A2C}" destId="{E4BFC05B-DF77-4128-A65A-8B91E9247205}" srcOrd="0" destOrd="0" parTransId="{F8EC10C7-2ACD-4E40-B7ED-44E74EAC8FE9}" sibTransId="{FD81E8E6-6E4F-4B56-A21A-C6A98C1F8060}"/>
    <dgm:cxn modelId="{8D94ACB6-2965-4BB6-BE60-FD6326A9E3FB}" srcId="{0AA226B0-B19A-4F48-9C24-89245D2DD4D4}" destId="{6AB8400E-D6B9-4FBA-8A29-0A75E0AF6A2C}" srcOrd="0" destOrd="0" parTransId="{5C7BA4A0-8431-484D-8283-BBCC589291C7}" sibTransId="{13B3CC0D-F891-4ED2-81C8-72005D261C35}"/>
    <dgm:cxn modelId="{FCE64AC7-8BAE-4A04-A475-3906D3FE6382}" srcId="{0AA226B0-B19A-4F48-9C24-89245D2DD4D4}" destId="{92AA4BFB-BD2F-4FB0-89E7-0A9E1B8C5778}" srcOrd="2" destOrd="0" parTransId="{A6DF92A4-66E0-4D63-9993-0CAED11E8C6A}" sibTransId="{DAC9CAD1-332B-4AA2-8780-C58D2566E828}"/>
    <dgm:cxn modelId="{E418D8E4-0A36-4E2C-9D72-AFE3F73D9158}" type="presOf" srcId="{6AB8400E-D6B9-4FBA-8A29-0A75E0AF6A2C}" destId="{439E5360-98B5-4359-ADFD-4337C1C5E397}" srcOrd="0" destOrd="0" presId="urn:microsoft.com/office/officeart/2005/8/layout/vList2"/>
    <dgm:cxn modelId="{A60F7EEE-BA0F-47F8-A479-213134173926}" type="presOf" srcId="{E4BFC05B-DF77-4128-A65A-8B91E9247205}" destId="{83576FB7-B798-43D5-84CF-0ACBB830F052}" srcOrd="0" destOrd="0" presId="urn:microsoft.com/office/officeart/2005/8/layout/vList2"/>
    <dgm:cxn modelId="{6328C5FB-FC8C-49CD-919A-E81580BFC87B}" srcId="{BC463260-39D7-4657-B4D2-8E5926E81BC8}" destId="{DC1B68AC-A09F-4FB5-B6F0-D8DC4B877089}" srcOrd="0" destOrd="0" parTransId="{33163FF8-BCD2-4F2A-8D40-21D84CE759F3}" sibTransId="{49E0C501-0B75-4D01-8982-5D407D11CD80}"/>
    <dgm:cxn modelId="{8B8D63C7-D3E1-46E9-A2F9-D80322C6CBA2}" type="presParOf" srcId="{C850E223-171F-49EE-B2A3-0EB70C9672CB}" destId="{439E5360-98B5-4359-ADFD-4337C1C5E397}" srcOrd="0" destOrd="0" presId="urn:microsoft.com/office/officeart/2005/8/layout/vList2"/>
    <dgm:cxn modelId="{4C6921A5-6A6C-41D5-B884-BAACB4BFA533}" type="presParOf" srcId="{C850E223-171F-49EE-B2A3-0EB70C9672CB}" destId="{83576FB7-B798-43D5-84CF-0ACBB830F052}" srcOrd="1" destOrd="0" presId="urn:microsoft.com/office/officeart/2005/8/layout/vList2"/>
    <dgm:cxn modelId="{D71B93D7-3BAD-4DB6-84BA-87E4194EF698}" type="presParOf" srcId="{C850E223-171F-49EE-B2A3-0EB70C9672CB}" destId="{1EE3A05B-2E4E-42C2-8648-1178919AC70A}" srcOrd="2" destOrd="0" presId="urn:microsoft.com/office/officeart/2005/8/layout/vList2"/>
    <dgm:cxn modelId="{414B7F1E-7C5C-4BC7-B4A8-4571CC6AD330}" type="presParOf" srcId="{C850E223-171F-49EE-B2A3-0EB70C9672CB}" destId="{A0E97E44-A0C2-4B30-9D71-9EF081A28017}" srcOrd="3" destOrd="0" presId="urn:microsoft.com/office/officeart/2005/8/layout/vList2"/>
    <dgm:cxn modelId="{9637F67A-A3A8-41D6-B864-8C4B04F57DDC}" type="presParOf" srcId="{C850E223-171F-49EE-B2A3-0EB70C9672CB}" destId="{A1D4F1FA-1086-4E02-BA1F-11F6E19F4979}" srcOrd="4" destOrd="0" presId="urn:microsoft.com/office/officeart/2005/8/layout/vList2"/>
    <dgm:cxn modelId="{347D65E8-F5D6-4512-97D2-EC1ED8AA12AB}" type="presParOf" srcId="{C850E223-171F-49EE-B2A3-0EB70C9672CB}" destId="{D9671AD3-AD1D-4F59-AAF4-2CE336024792}"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52BF95E-6532-404D-B10D-A213ADA1757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7F9B68B6-C2DA-4F64-8EBE-2FF54E2A3B73}">
      <dgm:prSet phldrT="[Text]" custT="1"/>
      <dgm:spPr/>
      <dgm:t>
        <a:bodyPr/>
        <a:lstStyle/>
        <a:p>
          <a:r>
            <a:rPr lang="en-US" sz="2400">
              <a:solidFill>
                <a:schemeClr val="tx1"/>
              </a:solidFill>
              <a:latin typeface="Arial" panose="020B0604020202020204" pitchFamily="34" charset="0"/>
              <a:ea typeface="ＭＳ Ｐゴシック" charset="-128"/>
              <a:cs typeface="Arial" panose="020B0604020202020204" pitchFamily="34" charset="0"/>
            </a:rPr>
            <a:t>Cash Flow Before Tax (CFBT)</a:t>
          </a:r>
          <a:endParaRPr lang="en-US" sz="2400" dirty="0"/>
        </a:p>
      </dgm:t>
    </dgm:pt>
    <dgm:pt modelId="{3363054C-E8E0-4FFE-816B-11FCD85AEA40}" type="parTrans" cxnId="{DD0F115B-01CE-4E02-B918-4D858410D119}">
      <dgm:prSet/>
      <dgm:spPr/>
      <dgm:t>
        <a:bodyPr/>
        <a:lstStyle/>
        <a:p>
          <a:endParaRPr lang="en-US"/>
        </a:p>
      </dgm:t>
    </dgm:pt>
    <dgm:pt modelId="{ED7563EC-CFA9-4E39-B150-37F5470E1A76}" type="sibTrans" cxnId="{DD0F115B-01CE-4E02-B918-4D858410D119}">
      <dgm:prSet/>
      <dgm:spPr/>
      <dgm:t>
        <a:bodyPr/>
        <a:lstStyle/>
        <a:p>
          <a:endParaRPr lang="en-US"/>
        </a:p>
      </dgm:t>
    </dgm:pt>
    <dgm:pt modelId="{739CC349-31C6-44DD-8D8F-C592275B67F1}">
      <dgm:prSet phldrT="[Text]" custT="1"/>
      <dgm:spPr/>
      <dgm:t>
        <a:bodyPr/>
        <a:lstStyle/>
        <a:p>
          <a:pPr algn="just"/>
          <a:r>
            <a:rPr lang="en-US" sz="2400">
              <a:solidFill>
                <a:schemeClr val="tx1"/>
              </a:solidFill>
              <a:latin typeface="Arial" panose="020B0604020202020204" pitchFamily="34" charset="0"/>
              <a:ea typeface="ＭＳ Ｐゴシック" charset="-128"/>
              <a:cs typeface="Arial" panose="020B0604020202020204" pitchFamily="34" charset="0"/>
            </a:rPr>
            <a:t>Cash flow does not include corporate income tax;</a:t>
          </a:r>
          <a:endParaRPr lang="en-US" sz="2400" dirty="0"/>
        </a:p>
      </dgm:t>
    </dgm:pt>
    <dgm:pt modelId="{432CB27A-E8EF-41BE-B1BA-452A29477503}" type="parTrans" cxnId="{2287A528-5DB7-4F46-9C0C-C069B9EB560A}">
      <dgm:prSet/>
      <dgm:spPr/>
      <dgm:t>
        <a:bodyPr/>
        <a:lstStyle/>
        <a:p>
          <a:endParaRPr lang="en-US"/>
        </a:p>
      </dgm:t>
    </dgm:pt>
    <dgm:pt modelId="{2A06ECA8-02C1-44D5-B742-4EFD5C938B67}" type="sibTrans" cxnId="{2287A528-5DB7-4F46-9C0C-C069B9EB560A}">
      <dgm:prSet/>
      <dgm:spPr/>
      <dgm:t>
        <a:bodyPr/>
        <a:lstStyle/>
        <a:p>
          <a:endParaRPr lang="en-US"/>
        </a:p>
      </dgm:t>
    </dgm:pt>
    <dgm:pt modelId="{5162E558-DAE0-4388-9C80-119EBC207CA7}">
      <dgm:prSet phldrT="[Text]" custT="1"/>
      <dgm:spPr/>
      <dgm:t>
        <a:bodyPr/>
        <a:lstStyle/>
        <a:p>
          <a:r>
            <a:rPr lang="en-US" sz="2400">
              <a:solidFill>
                <a:schemeClr val="tx1"/>
              </a:solidFill>
              <a:latin typeface="Arial" panose="020B0604020202020204" pitchFamily="34" charset="0"/>
              <a:ea typeface="ＭＳ Ｐゴシック" charset="-128"/>
              <a:cs typeface="Arial" panose="020B0604020202020204" pitchFamily="34" charset="0"/>
            </a:rPr>
            <a:t>Cash Flow After Tax (CFAT)</a:t>
          </a:r>
          <a:endParaRPr lang="en-US" sz="2400" dirty="0"/>
        </a:p>
      </dgm:t>
    </dgm:pt>
    <dgm:pt modelId="{3BE7C876-14CF-439D-A6BC-B734957A197C}" type="parTrans" cxnId="{15573B0A-B50F-4A58-A75E-204A5EDFCA86}">
      <dgm:prSet/>
      <dgm:spPr/>
      <dgm:t>
        <a:bodyPr/>
        <a:lstStyle/>
        <a:p>
          <a:endParaRPr lang="en-US"/>
        </a:p>
      </dgm:t>
    </dgm:pt>
    <dgm:pt modelId="{704C9080-AA50-4CE5-8CBF-87A27A605E8B}" type="sibTrans" cxnId="{15573B0A-B50F-4A58-A75E-204A5EDFCA86}">
      <dgm:prSet/>
      <dgm:spPr/>
      <dgm:t>
        <a:bodyPr/>
        <a:lstStyle/>
        <a:p>
          <a:endParaRPr lang="en-US"/>
        </a:p>
      </dgm:t>
    </dgm:pt>
    <dgm:pt modelId="{A37AB2DA-A2F8-4C28-8551-0B732DC3E7BD}">
      <dgm:prSet phldrT="[Text]" custT="1"/>
      <dgm:spPr/>
      <dgm:t>
        <a:bodyPr/>
        <a:lstStyle/>
        <a:p>
          <a:pPr algn="just"/>
          <a:r>
            <a:rPr lang="en-US" sz="2400">
              <a:solidFill>
                <a:schemeClr val="tx1"/>
              </a:solidFill>
              <a:latin typeface="Arial" panose="020B0604020202020204" pitchFamily="34" charset="0"/>
              <a:ea typeface="ＭＳ Ｐゴシック" charset="-128"/>
              <a:cs typeface="Arial" panose="020B0604020202020204" pitchFamily="34" charset="0"/>
            </a:rPr>
            <a:t>CFBT is the basis for calculating CFAT (Cash Flow After Tax) for projects subject to corporate income tax</a:t>
          </a:r>
          <a:endParaRPr lang="en-US" sz="2400" dirty="0"/>
        </a:p>
      </dgm:t>
    </dgm:pt>
    <dgm:pt modelId="{9FA12B5D-46E3-49BA-A7EF-5AE38ECCAAA7}" type="parTrans" cxnId="{FE2C563B-8082-4C0F-B065-E0646040686A}">
      <dgm:prSet/>
      <dgm:spPr/>
      <dgm:t>
        <a:bodyPr/>
        <a:lstStyle/>
        <a:p>
          <a:endParaRPr lang="en-US"/>
        </a:p>
      </dgm:t>
    </dgm:pt>
    <dgm:pt modelId="{C82F7938-D502-4F03-B041-C989EF5BE112}" type="sibTrans" cxnId="{FE2C563B-8082-4C0F-B065-E0646040686A}">
      <dgm:prSet/>
      <dgm:spPr/>
      <dgm:t>
        <a:bodyPr/>
        <a:lstStyle/>
        <a:p>
          <a:endParaRPr lang="en-US"/>
        </a:p>
      </dgm:t>
    </dgm:pt>
    <dgm:pt modelId="{0845AF13-9B0F-4F26-A517-901AED2762B5}" type="pres">
      <dgm:prSet presAssocID="{C52BF95E-6532-404D-B10D-A213ADA1757E}" presName="Name0" presStyleCnt="0">
        <dgm:presLayoutVars>
          <dgm:dir/>
          <dgm:animLvl val="lvl"/>
          <dgm:resizeHandles val="exact"/>
        </dgm:presLayoutVars>
      </dgm:prSet>
      <dgm:spPr/>
    </dgm:pt>
    <dgm:pt modelId="{3827F818-5760-484D-849D-C5939320F792}" type="pres">
      <dgm:prSet presAssocID="{7F9B68B6-C2DA-4F64-8EBE-2FF54E2A3B73}" presName="linNode" presStyleCnt="0"/>
      <dgm:spPr/>
    </dgm:pt>
    <dgm:pt modelId="{05341617-E255-4BD6-AB84-F0DE981969CE}" type="pres">
      <dgm:prSet presAssocID="{7F9B68B6-C2DA-4F64-8EBE-2FF54E2A3B73}" presName="parentText" presStyleLbl="node1" presStyleIdx="0" presStyleCnt="2">
        <dgm:presLayoutVars>
          <dgm:chMax val="1"/>
          <dgm:bulletEnabled val="1"/>
        </dgm:presLayoutVars>
      </dgm:prSet>
      <dgm:spPr/>
    </dgm:pt>
    <dgm:pt modelId="{F741E1BF-4685-4A20-AE68-211617EC0024}" type="pres">
      <dgm:prSet presAssocID="{7F9B68B6-C2DA-4F64-8EBE-2FF54E2A3B73}" presName="descendantText" presStyleLbl="alignAccFollowNode1" presStyleIdx="0" presStyleCnt="2">
        <dgm:presLayoutVars>
          <dgm:bulletEnabled val="1"/>
        </dgm:presLayoutVars>
      </dgm:prSet>
      <dgm:spPr/>
    </dgm:pt>
    <dgm:pt modelId="{05FD448F-99C2-480A-8C7D-6F65CF10DE41}" type="pres">
      <dgm:prSet presAssocID="{ED7563EC-CFA9-4E39-B150-37F5470E1A76}" presName="sp" presStyleCnt="0"/>
      <dgm:spPr/>
    </dgm:pt>
    <dgm:pt modelId="{EBC46513-25BE-45D3-8719-D59B622A7143}" type="pres">
      <dgm:prSet presAssocID="{5162E558-DAE0-4388-9C80-119EBC207CA7}" presName="linNode" presStyleCnt="0"/>
      <dgm:spPr/>
    </dgm:pt>
    <dgm:pt modelId="{71888B22-7FC7-4D8A-9C04-442F9EFF8ED7}" type="pres">
      <dgm:prSet presAssocID="{5162E558-DAE0-4388-9C80-119EBC207CA7}" presName="parentText" presStyleLbl="node1" presStyleIdx="1" presStyleCnt="2">
        <dgm:presLayoutVars>
          <dgm:chMax val="1"/>
          <dgm:bulletEnabled val="1"/>
        </dgm:presLayoutVars>
      </dgm:prSet>
      <dgm:spPr/>
    </dgm:pt>
    <dgm:pt modelId="{05CF2DEA-BDD8-401C-B510-8FC712494452}" type="pres">
      <dgm:prSet presAssocID="{5162E558-DAE0-4388-9C80-119EBC207CA7}" presName="descendantText" presStyleLbl="alignAccFollowNode1" presStyleIdx="1" presStyleCnt="2">
        <dgm:presLayoutVars>
          <dgm:bulletEnabled val="1"/>
        </dgm:presLayoutVars>
      </dgm:prSet>
      <dgm:spPr/>
    </dgm:pt>
  </dgm:ptLst>
  <dgm:cxnLst>
    <dgm:cxn modelId="{15573B0A-B50F-4A58-A75E-204A5EDFCA86}" srcId="{C52BF95E-6532-404D-B10D-A213ADA1757E}" destId="{5162E558-DAE0-4388-9C80-119EBC207CA7}" srcOrd="1" destOrd="0" parTransId="{3BE7C876-14CF-439D-A6BC-B734957A197C}" sibTransId="{704C9080-AA50-4CE5-8CBF-87A27A605E8B}"/>
    <dgm:cxn modelId="{2287A528-5DB7-4F46-9C0C-C069B9EB560A}" srcId="{7F9B68B6-C2DA-4F64-8EBE-2FF54E2A3B73}" destId="{739CC349-31C6-44DD-8D8F-C592275B67F1}" srcOrd="0" destOrd="0" parTransId="{432CB27A-E8EF-41BE-B1BA-452A29477503}" sibTransId="{2A06ECA8-02C1-44D5-B742-4EFD5C938B67}"/>
    <dgm:cxn modelId="{3AFD122C-317A-4822-B1C3-44E041F1E073}" type="presOf" srcId="{7F9B68B6-C2DA-4F64-8EBE-2FF54E2A3B73}" destId="{05341617-E255-4BD6-AB84-F0DE981969CE}" srcOrd="0" destOrd="0" presId="urn:microsoft.com/office/officeart/2005/8/layout/vList5"/>
    <dgm:cxn modelId="{FE2C563B-8082-4C0F-B065-E0646040686A}" srcId="{5162E558-DAE0-4388-9C80-119EBC207CA7}" destId="{A37AB2DA-A2F8-4C28-8551-0B732DC3E7BD}" srcOrd="0" destOrd="0" parTransId="{9FA12B5D-46E3-49BA-A7EF-5AE38ECCAAA7}" sibTransId="{C82F7938-D502-4F03-B041-C989EF5BE112}"/>
    <dgm:cxn modelId="{DD0F115B-01CE-4E02-B918-4D858410D119}" srcId="{C52BF95E-6532-404D-B10D-A213ADA1757E}" destId="{7F9B68B6-C2DA-4F64-8EBE-2FF54E2A3B73}" srcOrd="0" destOrd="0" parTransId="{3363054C-E8E0-4FFE-816B-11FCD85AEA40}" sibTransId="{ED7563EC-CFA9-4E39-B150-37F5470E1A76}"/>
    <dgm:cxn modelId="{44CBF885-2B34-414B-AD08-D107F4614950}" type="presOf" srcId="{739CC349-31C6-44DD-8D8F-C592275B67F1}" destId="{F741E1BF-4685-4A20-AE68-211617EC0024}" srcOrd="0" destOrd="0" presId="urn:microsoft.com/office/officeart/2005/8/layout/vList5"/>
    <dgm:cxn modelId="{AE72A6A1-6AAF-4AC8-A4B2-090003F1CB98}" type="presOf" srcId="{5162E558-DAE0-4388-9C80-119EBC207CA7}" destId="{71888B22-7FC7-4D8A-9C04-442F9EFF8ED7}" srcOrd="0" destOrd="0" presId="urn:microsoft.com/office/officeart/2005/8/layout/vList5"/>
    <dgm:cxn modelId="{DFB304B5-D0DC-4880-A986-2ECC08DECF63}" type="presOf" srcId="{A37AB2DA-A2F8-4C28-8551-0B732DC3E7BD}" destId="{05CF2DEA-BDD8-401C-B510-8FC712494452}" srcOrd="0" destOrd="0" presId="urn:microsoft.com/office/officeart/2005/8/layout/vList5"/>
    <dgm:cxn modelId="{E7EEBAE2-0627-40A8-963C-C634604DC5E9}" type="presOf" srcId="{C52BF95E-6532-404D-B10D-A213ADA1757E}" destId="{0845AF13-9B0F-4F26-A517-901AED2762B5}" srcOrd="0" destOrd="0" presId="urn:microsoft.com/office/officeart/2005/8/layout/vList5"/>
    <dgm:cxn modelId="{778E0C36-EF70-4CD6-A21B-ED0A9226055A}" type="presParOf" srcId="{0845AF13-9B0F-4F26-A517-901AED2762B5}" destId="{3827F818-5760-484D-849D-C5939320F792}" srcOrd="0" destOrd="0" presId="urn:microsoft.com/office/officeart/2005/8/layout/vList5"/>
    <dgm:cxn modelId="{CBBB0264-8343-4B17-B869-80BB42411F46}" type="presParOf" srcId="{3827F818-5760-484D-849D-C5939320F792}" destId="{05341617-E255-4BD6-AB84-F0DE981969CE}" srcOrd="0" destOrd="0" presId="urn:microsoft.com/office/officeart/2005/8/layout/vList5"/>
    <dgm:cxn modelId="{09EDD4D6-65A9-4EB6-BE64-555391FDAB8F}" type="presParOf" srcId="{3827F818-5760-484D-849D-C5939320F792}" destId="{F741E1BF-4685-4A20-AE68-211617EC0024}" srcOrd="1" destOrd="0" presId="urn:microsoft.com/office/officeart/2005/8/layout/vList5"/>
    <dgm:cxn modelId="{8D3DCE58-B7C8-4E0E-85DF-83BC16497F6B}" type="presParOf" srcId="{0845AF13-9B0F-4F26-A517-901AED2762B5}" destId="{05FD448F-99C2-480A-8C7D-6F65CF10DE41}" srcOrd="1" destOrd="0" presId="urn:microsoft.com/office/officeart/2005/8/layout/vList5"/>
    <dgm:cxn modelId="{A4E4D696-011E-419B-B0DC-C18373E370ED}" type="presParOf" srcId="{0845AF13-9B0F-4F26-A517-901AED2762B5}" destId="{EBC46513-25BE-45D3-8719-D59B622A7143}" srcOrd="2" destOrd="0" presId="urn:microsoft.com/office/officeart/2005/8/layout/vList5"/>
    <dgm:cxn modelId="{1A01FC78-16C8-4301-80A2-8A2E5347FB94}" type="presParOf" srcId="{EBC46513-25BE-45D3-8719-D59B622A7143}" destId="{71888B22-7FC7-4D8A-9C04-442F9EFF8ED7}" srcOrd="0" destOrd="0" presId="urn:microsoft.com/office/officeart/2005/8/layout/vList5"/>
    <dgm:cxn modelId="{0F1390EC-0E7F-4619-A3AC-F5A0C8B5D6FD}" type="presParOf" srcId="{EBC46513-25BE-45D3-8719-D59B622A7143}" destId="{05CF2DEA-BDD8-401C-B510-8FC71249445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E981462-7DD2-4EE0-B90B-5D1C5FBFED5A}"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US"/>
        </a:p>
      </dgm:t>
    </dgm:pt>
    <dgm:pt modelId="{EFBC0415-6FBA-450D-BDAF-8AEF89A07776}">
      <dgm:prSet phldrT="[Text]"/>
      <dgm:spPr/>
      <dgm:t>
        <a:bodyPr/>
        <a:lstStyle/>
        <a:p>
          <a:r>
            <a:rPr lang="en">
              <a:latin typeface="Arial" panose="020B0604020202020204" pitchFamily="34" charset="0"/>
              <a:cs typeface="Arial" panose="020B0604020202020204" pitchFamily="34" charset="0"/>
            </a:rPr>
            <a:t>Simple Payback Period (SPP)</a:t>
          </a:r>
        </a:p>
      </dgm:t>
    </dgm:pt>
    <dgm:pt modelId="{9F4551CE-C729-4391-8DAB-057C60152B13}" type="parTrans" cxnId="{5E85B839-9B22-4AD1-9FF4-969766EFB339}">
      <dgm:prSet/>
      <dgm:spPr/>
      <dgm:t>
        <a:bodyPr/>
        <a:lstStyle/>
        <a:p>
          <a:endParaRPr lang="en-US"/>
        </a:p>
      </dgm:t>
    </dgm:pt>
    <dgm:pt modelId="{1AD54FB6-B121-43BE-90FB-51C32C3EB6FB}" type="sibTrans" cxnId="{5E85B839-9B22-4AD1-9FF4-969766EFB339}">
      <dgm:prSet/>
      <dgm:spPr/>
      <dgm:t>
        <a:bodyPr/>
        <a:lstStyle/>
        <a:p>
          <a:endParaRPr lang="en-US"/>
        </a:p>
      </dgm:t>
    </dgm:pt>
    <dgm:pt modelId="{4A74EDFC-7DCA-40B3-8569-1081183A6793}">
      <dgm:prSet phldrT="[Text]"/>
      <dgm:spPr/>
      <dgm:t>
        <a:bodyPr/>
        <a:lstStyle/>
        <a:p>
          <a:r>
            <a:rPr lang="en">
              <a:latin typeface="Arial" panose="020B0604020202020204" pitchFamily="34" charset="0"/>
              <a:cs typeface="Arial" panose="020B0604020202020204" pitchFamily="34" charset="0"/>
            </a:rPr>
            <a:t>Return on Investment (ROI)</a:t>
          </a:r>
        </a:p>
      </dgm:t>
    </dgm:pt>
    <dgm:pt modelId="{8CCB1432-8BAB-4323-BD81-9AD899C08DE3}" type="parTrans" cxnId="{83FE3228-7449-41A7-BDF8-D52C0BA82717}">
      <dgm:prSet/>
      <dgm:spPr/>
      <dgm:t>
        <a:bodyPr/>
        <a:lstStyle/>
        <a:p>
          <a:endParaRPr lang="en-US"/>
        </a:p>
      </dgm:t>
    </dgm:pt>
    <dgm:pt modelId="{BED26D87-5B78-4169-A7CB-0A5DFBAEEDBA}" type="sibTrans" cxnId="{83FE3228-7449-41A7-BDF8-D52C0BA82717}">
      <dgm:prSet/>
      <dgm:spPr/>
      <dgm:t>
        <a:bodyPr/>
        <a:lstStyle/>
        <a:p>
          <a:endParaRPr lang="en-US"/>
        </a:p>
      </dgm:t>
    </dgm:pt>
    <dgm:pt modelId="{DC0DC5CF-E82A-4F00-9541-935DCFFD4F65}">
      <dgm:prSet phldrT="[Text]"/>
      <dgm:spPr/>
      <dgm:t>
        <a:bodyPr/>
        <a:lstStyle/>
        <a:p>
          <a:r>
            <a:rPr lang="en">
              <a:latin typeface="Arial" panose="020B0604020202020204" pitchFamily="34" charset="0"/>
              <a:cs typeface="Arial" panose="020B0604020202020204" pitchFamily="34" charset="0"/>
            </a:rPr>
            <a:t>Net Present Value (NPV)</a:t>
          </a:r>
        </a:p>
      </dgm:t>
    </dgm:pt>
    <dgm:pt modelId="{6F0BE33B-2906-46DF-9702-048183FD0F10}" type="parTrans" cxnId="{1485AA73-2C64-4CD8-A595-BB6BECB4ABC4}">
      <dgm:prSet/>
      <dgm:spPr/>
      <dgm:t>
        <a:bodyPr/>
        <a:lstStyle/>
        <a:p>
          <a:endParaRPr lang="en-US"/>
        </a:p>
      </dgm:t>
    </dgm:pt>
    <dgm:pt modelId="{713540CB-5094-4975-A420-4FCED7DB187F}" type="sibTrans" cxnId="{1485AA73-2C64-4CD8-A595-BB6BECB4ABC4}">
      <dgm:prSet/>
      <dgm:spPr/>
      <dgm:t>
        <a:bodyPr/>
        <a:lstStyle/>
        <a:p>
          <a:endParaRPr lang="en-US"/>
        </a:p>
      </dgm:t>
    </dgm:pt>
    <dgm:pt modelId="{684893E5-0AE4-431F-80F0-2C746D28A973}">
      <dgm:prSet/>
      <dgm:spPr/>
      <dgm:t>
        <a:bodyPr/>
        <a:lstStyle/>
        <a:p>
          <a:r>
            <a:rPr lang="en">
              <a:latin typeface="Arial" panose="020B0604020202020204" pitchFamily="34" charset="0"/>
              <a:cs typeface="Arial" panose="020B0604020202020204" pitchFamily="34" charset="0"/>
            </a:rPr>
            <a:t>Internal Rate of Return (IRR)</a:t>
          </a:r>
        </a:p>
      </dgm:t>
    </dgm:pt>
    <dgm:pt modelId="{8C03EC6B-76FA-4B59-8A2D-F6091062A5AC}" type="parTrans" cxnId="{D74C40EC-43BB-43F3-B9C3-8B085055D64A}">
      <dgm:prSet/>
      <dgm:spPr/>
      <dgm:t>
        <a:bodyPr/>
        <a:lstStyle/>
        <a:p>
          <a:endParaRPr lang="en-US"/>
        </a:p>
      </dgm:t>
    </dgm:pt>
    <dgm:pt modelId="{5BE1AE32-80F6-48BD-817A-0F555CF5C52F}" type="sibTrans" cxnId="{D74C40EC-43BB-43F3-B9C3-8B085055D64A}">
      <dgm:prSet/>
      <dgm:spPr/>
      <dgm:t>
        <a:bodyPr/>
        <a:lstStyle/>
        <a:p>
          <a:endParaRPr lang="en-US"/>
        </a:p>
      </dgm:t>
    </dgm:pt>
    <dgm:pt modelId="{38C36E31-8AF0-4712-8AC1-E943F682F5F7}">
      <dgm:prSet/>
      <dgm:spPr/>
      <dgm:t>
        <a:bodyPr/>
        <a:lstStyle/>
        <a:p>
          <a:r>
            <a:rPr lang="en" dirty="0">
              <a:latin typeface="Arial" panose="020B0604020202020204" pitchFamily="34" charset="0"/>
              <a:cs typeface="Arial" panose="020B0604020202020204" pitchFamily="34" charset="0"/>
            </a:rPr>
            <a:t>Expense​ of op</a:t>
          </a:r>
          <a:r>
            <a:rPr lang="en-US" dirty="0">
              <a:latin typeface="Arial" panose="020B0604020202020204" pitchFamily="34" charset="0"/>
              <a:cs typeface="Arial" panose="020B0604020202020204" pitchFamily="34" charset="0"/>
            </a:rPr>
            <a:t>e</a:t>
          </a:r>
          <a:r>
            <a:rPr lang="en" dirty="0">
              <a:latin typeface="Arial" panose="020B0604020202020204" pitchFamily="34" charset="0"/>
              <a:cs typeface="Arial" panose="020B0604020202020204" pitchFamily="34" charset="0"/>
            </a:rPr>
            <a:t>ration and maintenance (O&amp;M)</a:t>
          </a:r>
        </a:p>
      </dgm:t>
    </dgm:pt>
    <dgm:pt modelId="{B05A6EDB-A67F-4C4E-B8BE-66D5F7798EF5}" type="parTrans" cxnId="{32E8F287-504E-43F6-9C72-FA7F9000D6F9}">
      <dgm:prSet/>
      <dgm:spPr/>
      <dgm:t>
        <a:bodyPr/>
        <a:lstStyle/>
        <a:p>
          <a:endParaRPr lang="en-US"/>
        </a:p>
      </dgm:t>
    </dgm:pt>
    <dgm:pt modelId="{219D4527-C20C-4F5F-BA9F-BC3E79C837D3}" type="sibTrans" cxnId="{32E8F287-504E-43F6-9C72-FA7F9000D6F9}">
      <dgm:prSet/>
      <dgm:spPr/>
      <dgm:t>
        <a:bodyPr/>
        <a:lstStyle/>
        <a:p>
          <a:endParaRPr lang="en-US"/>
        </a:p>
      </dgm:t>
    </dgm:pt>
    <dgm:pt modelId="{E31D26B4-EC56-4A14-B69C-AFF097C99AFA}">
      <dgm:prSet/>
      <dgm:spPr/>
      <dgm:t>
        <a:bodyPr/>
        <a:lstStyle/>
        <a:p>
          <a:r>
            <a:rPr lang="en" dirty="0">
              <a:latin typeface="Arial" panose="020B0604020202020204" pitchFamily="34" charset="0"/>
              <a:cs typeface="Arial" panose="020B0604020202020204" pitchFamily="34" charset="0"/>
            </a:rPr>
            <a:t>Life circle cost (LCC)</a:t>
          </a:r>
        </a:p>
      </dgm:t>
    </dgm:pt>
    <dgm:pt modelId="{4AFEA3A1-A465-45A9-A830-B5B69D323573}" type="parTrans" cxnId="{6DDA13C6-8E5C-49E7-854C-F2421F7BFEB2}">
      <dgm:prSet/>
      <dgm:spPr/>
      <dgm:t>
        <a:bodyPr/>
        <a:lstStyle/>
        <a:p>
          <a:endParaRPr lang="en-US"/>
        </a:p>
      </dgm:t>
    </dgm:pt>
    <dgm:pt modelId="{828EDD64-E43B-4FB8-B1CA-11A6EF6FDEBD}" type="sibTrans" cxnId="{6DDA13C6-8E5C-49E7-854C-F2421F7BFEB2}">
      <dgm:prSet/>
      <dgm:spPr/>
      <dgm:t>
        <a:bodyPr/>
        <a:lstStyle/>
        <a:p>
          <a:endParaRPr lang="en-US"/>
        </a:p>
      </dgm:t>
    </dgm:pt>
    <dgm:pt modelId="{F6E9DF1C-9221-4CEA-B838-0DE98EE6A40B}" type="pres">
      <dgm:prSet presAssocID="{8E981462-7DD2-4EE0-B90B-5D1C5FBFED5A}" presName="linear" presStyleCnt="0">
        <dgm:presLayoutVars>
          <dgm:dir/>
          <dgm:animLvl val="lvl"/>
          <dgm:resizeHandles val="exact"/>
        </dgm:presLayoutVars>
      </dgm:prSet>
      <dgm:spPr/>
    </dgm:pt>
    <dgm:pt modelId="{BB038BF2-F4AB-450F-B63D-D2DAE683DFEF}" type="pres">
      <dgm:prSet presAssocID="{EFBC0415-6FBA-450D-BDAF-8AEF89A07776}" presName="parentLin" presStyleCnt="0"/>
      <dgm:spPr/>
    </dgm:pt>
    <dgm:pt modelId="{4D03BD1B-A424-47ED-9451-94436A790F45}" type="pres">
      <dgm:prSet presAssocID="{EFBC0415-6FBA-450D-BDAF-8AEF89A07776}" presName="parentLeftMargin" presStyleLbl="node1" presStyleIdx="0" presStyleCnt="6"/>
      <dgm:spPr/>
    </dgm:pt>
    <dgm:pt modelId="{9A0C0C0B-07FB-4CE3-9E4B-496D6EBB66FA}" type="pres">
      <dgm:prSet presAssocID="{EFBC0415-6FBA-450D-BDAF-8AEF89A07776}" presName="parentText" presStyleLbl="node1" presStyleIdx="0" presStyleCnt="6">
        <dgm:presLayoutVars>
          <dgm:chMax val="0"/>
          <dgm:bulletEnabled val="1"/>
        </dgm:presLayoutVars>
      </dgm:prSet>
      <dgm:spPr/>
    </dgm:pt>
    <dgm:pt modelId="{4C3FE1BA-D3DD-4CD5-9B89-55200021BE4A}" type="pres">
      <dgm:prSet presAssocID="{EFBC0415-6FBA-450D-BDAF-8AEF89A07776}" presName="negativeSpace" presStyleCnt="0"/>
      <dgm:spPr/>
    </dgm:pt>
    <dgm:pt modelId="{AA7BBA0C-2CC2-482A-AFD9-2F946F518071}" type="pres">
      <dgm:prSet presAssocID="{EFBC0415-6FBA-450D-BDAF-8AEF89A07776}" presName="childText" presStyleLbl="conFgAcc1" presStyleIdx="0" presStyleCnt="6">
        <dgm:presLayoutVars>
          <dgm:bulletEnabled val="1"/>
        </dgm:presLayoutVars>
      </dgm:prSet>
      <dgm:spPr/>
    </dgm:pt>
    <dgm:pt modelId="{DC5A2F5B-1C32-42E7-BC9C-C5B961C77350}" type="pres">
      <dgm:prSet presAssocID="{1AD54FB6-B121-43BE-90FB-51C32C3EB6FB}" presName="spaceBetweenRectangles" presStyleCnt="0"/>
      <dgm:spPr/>
    </dgm:pt>
    <dgm:pt modelId="{9BBDD7D6-FF60-4AB5-8A84-29C3E0DB1D2B}" type="pres">
      <dgm:prSet presAssocID="{4A74EDFC-7DCA-40B3-8569-1081183A6793}" presName="parentLin" presStyleCnt="0"/>
      <dgm:spPr/>
    </dgm:pt>
    <dgm:pt modelId="{1585D1B3-A4A3-482F-9067-9703B0C0CFBD}" type="pres">
      <dgm:prSet presAssocID="{4A74EDFC-7DCA-40B3-8569-1081183A6793}" presName="parentLeftMargin" presStyleLbl="node1" presStyleIdx="0" presStyleCnt="6"/>
      <dgm:spPr/>
    </dgm:pt>
    <dgm:pt modelId="{3EADA208-93BB-4E23-B633-B4DF7AE4EA6E}" type="pres">
      <dgm:prSet presAssocID="{4A74EDFC-7DCA-40B3-8569-1081183A6793}" presName="parentText" presStyleLbl="node1" presStyleIdx="1" presStyleCnt="6">
        <dgm:presLayoutVars>
          <dgm:chMax val="0"/>
          <dgm:bulletEnabled val="1"/>
        </dgm:presLayoutVars>
      </dgm:prSet>
      <dgm:spPr/>
    </dgm:pt>
    <dgm:pt modelId="{0BEE59B9-1EFA-4A6A-989A-AB20C893B0AE}" type="pres">
      <dgm:prSet presAssocID="{4A74EDFC-7DCA-40B3-8569-1081183A6793}" presName="negativeSpace" presStyleCnt="0"/>
      <dgm:spPr/>
    </dgm:pt>
    <dgm:pt modelId="{C36023EC-CE12-4C82-9630-E817435650E9}" type="pres">
      <dgm:prSet presAssocID="{4A74EDFC-7DCA-40B3-8569-1081183A6793}" presName="childText" presStyleLbl="conFgAcc1" presStyleIdx="1" presStyleCnt="6">
        <dgm:presLayoutVars>
          <dgm:bulletEnabled val="1"/>
        </dgm:presLayoutVars>
      </dgm:prSet>
      <dgm:spPr/>
    </dgm:pt>
    <dgm:pt modelId="{B0AAC1F8-D2D1-4D80-A2D1-026FB8E15882}" type="pres">
      <dgm:prSet presAssocID="{BED26D87-5B78-4169-A7CB-0A5DFBAEEDBA}" presName="spaceBetweenRectangles" presStyleCnt="0"/>
      <dgm:spPr/>
    </dgm:pt>
    <dgm:pt modelId="{AF778835-A566-4710-8736-769EF25DEEF0}" type="pres">
      <dgm:prSet presAssocID="{DC0DC5CF-E82A-4F00-9541-935DCFFD4F65}" presName="parentLin" presStyleCnt="0"/>
      <dgm:spPr/>
    </dgm:pt>
    <dgm:pt modelId="{042C9606-A680-48CD-8758-B6F1C2577C68}" type="pres">
      <dgm:prSet presAssocID="{DC0DC5CF-E82A-4F00-9541-935DCFFD4F65}" presName="parentLeftMargin" presStyleLbl="node1" presStyleIdx="1" presStyleCnt="6"/>
      <dgm:spPr/>
    </dgm:pt>
    <dgm:pt modelId="{67123743-A80D-4695-86A8-B144AFFEE52F}" type="pres">
      <dgm:prSet presAssocID="{DC0DC5CF-E82A-4F00-9541-935DCFFD4F65}" presName="parentText" presStyleLbl="node1" presStyleIdx="2" presStyleCnt="6">
        <dgm:presLayoutVars>
          <dgm:chMax val="0"/>
          <dgm:bulletEnabled val="1"/>
        </dgm:presLayoutVars>
      </dgm:prSet>
      <dgm:spPr/>
    </dgm:pt>
    <dgm:pt modelId="{8C40C31A-7CDE-4B10-AC9E-049AC68C89EB}" type="pres">
      <dgm:prSet presAssocID="{DC0DC5CF-E82A-4F00-9541-935DCFFD4F65}" presName="negativeSpace" presStyleCnt="0"/>
      <dgm:spPr/>
    </dgm:pt>
    <dgm:pt modelId="{CD8D2FCC-064A-48A4-BF4A-FB6B2C4B88CC}" type="pres">
      <dgm:prSet presAssocID="{DC0DC5CF-E82A-4F00-9541-935DCFFD4F65}" presName="childText" presStyleLbl="conFgAcc1" presStyleIdx="2" presStyleCnt="6">
        <dgm:presLayoutVars>
          <dgm:bulletEnabled val="1"/>
        </dgm:presLayoutVars>
      </dgm:prSet>
      <dgm:spPr/>
    </dgm:pt>
    <dgm:pt modelId="{AEE8C190-F3A3-4932-9EFE-837DA4A1FF89}" type="pres">
      <dgm:prSet presAssocID="{713540CB-5094-4975-A420-4FCED7DB187F}" presName="spaceBetweenRectangles" presStyleCnt="0"/>
      <dgm:spPr/>
    </dgm:pt>
    <dgm:pt modelId="{68757192-0250-4580-A5AF-EE221BE3A0EA}" type="pres">
      <dgm:prSet presAssocID="{684893E5-0AE4-431F-80F0-2C746D28A973}" presName="parentLin" presStyleCnt="0"/>
      <dgm:spPr/>
    </dgm:pt>
    <dgm:pt modelId="{6DA47443-6BB3-4023-849F-4AA20BA4E718}" type="pres">
      <dgm:prSet presAssocID="{684893E5-0AE4-431F-80F0-2C746D28A973}" presName="parentLeftMargin" presStyleLbl="node1" presStyleIdx="2" presStyleCnt="6"/>
      <dgm:spPr/>
    </dgm:pt>
    <dgm:pt modelId="{598CE00B-F667-4221-AB86-1C9786AD2F4D}" type="pres">
      <dgm:prSet presAssocID="{684893E5-0AE4-431F-80F0-2C746D28A973}" presName="parentText" presStyleLbl="node1" presStyleIdx="3" presStyleCnt="6">
        <dgm:presLayoutVars>
          <dgm:chMax val="0"/>
          <dgm:bulletEnabled val="1"/>
        </dgm:presLayoutVars>
      </dgm:prSet>
      <dgm:spPr/>
    </dgm:pt>
    <dgm:pt modelId="{257CCD67-E1F4-4557-AB7E-0D025E3036D2}" type="pres">
      <dgm:prSet presAssocID="{684893E5-0AE4-431F-80F0-2C746D28A973}" presName="negativeSpace" presStyleCnt="0"/>
      <dgm:spPr/>
    </dgm:pt>
    <dgm:pt modelId="{FBEB47E6-1AB8-4386-A724-E97A03E50672}" type="pres">
      <dgm:prSet presAssocID="{684893E5-0AE4-431F-80F0-2C746D28A973}" presName="childText" presStyleLbl="conFgAcc1" presStyleIdx="3" presStyleCnt="6">
        <dgm:presLayoutVars>
          <dgm:bulletEnabled val="1"/>
        </dgm:presLayoutVars>
      </dgm:prSet>
      <dgm:spPr/>
    </dgm:pt>
    <dgm:pt modelId="{EB55C233-718F-4121-B2D3-8AAD7296F1CC}" type="pres">
      <dgm:prSet presAssocID="{5BE1AE32-80F6-48BD-817A-0F555CF5C52F}" presName="spaceBetweenRectangles" presStyleCnt="0"/>
      <dgm:spPr/>
    </dgm:pt>
    <dgm:pt modelId="{422EB785-E209-4DEE-A687-B59783685B22}" type="pres">
      <dgm:prSet presAssocID="{38C36E31-8AF0-4712-8AC1-E943F682F5F7}" presName="parentLin" presStyleCnt="0"/>
      <dgm:spPr/>
    </dgm:pt>
    <dgm:pt modelId="{33DD1494-878C-479B-800B-14CE0F45F11F}" type="pres">
      <dgm:prSet presAssocID="{38C36E31-8AF0-4712-8AC1-E943F682F5F7}" presName="parentLeftMargin" presStyleLbl="node1" presStyleIdx="3" presStyleCnt="6"/>
      <dgm:spPr/>
    </dgm:pt>
    <dgm:pt modelId="{5C473B3E-63C8-4DD0-B69B-E59AFBF355A0}" type="pres">
      <dgm:prSet presAssocID="{38C36E31-8AF0-4712-8AC1-E943F682F5F7}" presName="parentText" presStyleLbl="node1" presStyleIdx="4" presStyleCnt="6">
        <dgm:presLayoutVars>
          <dgm:chMax val="0"/>
          <dgm:bulletEnabled val="1"/>
        </dgm:presLayoutVars>
      </dgm:prSet>
      <dgm:spPr/>
    </dgm:pt>
    <dgm:pt modelId="{E552B219-D9F5-4AC1-B4F8-AC85CCC47F53}" type="pres">
      <dgm:prSet presAssocID="{38C36E31-8AF0-4712-8AC1-E943F682F5F7}" presName="negativeSpace" presStyleCnt="0"/>
      <dgm:spPr/>
    </dgm:pt>
    <dgm:pt modelId="{9EB0E1A5-2DC5-4693-A794-541D18048260}" type="pres">
      <dgm:prSet presAssocID="{38C36E31-8AF0-4712-8AC1-E943F682F5F7}" presName="childText" presStyleLbl="conFgAcc1" presStyleIdx="4" presStyleCnt="6">
        <dgm:presLayoutVars>
          <dgm:bulletEnabled val="1"/>
        </dgm:presLayoutVars>
      </dgm:prSet>
      <dgm:spPr/>
    </dgm:pt>
    <dgm:pt modelId="{228D50E0-A5A8-41CB-9964-13F98E25EB99}" type="pres">
      <dgm:prSet presAssocID="{219D4527-C20C-4F5F-BA9F-BC3E79C837D3}" presName="spaceBetweenRectangles" presStyleCnt="0"/>
      <dgm:spPr/>
    </dgm:pt>
    <dgm:pt modelId="{1115279A-A002-42DE-8254-DAD18455E1B6}" type="pres">
      <dgm:prSet presAssocID="{E31D26B4-EC56-4A14-B69C-AFF097C99AFA}" presName="parentLin" presStyleCnt="0"/>
      <dgm:spPr/>
    </dgm:pt>
    <dgm:pt modelId="{0504C6D6-37B9-430A-9C38-47930903FD7C}" type="pres">
      <dgm:prSet presAssocID="{E31D26B4-EC56-4A14-B69C-AFF097C99AFA}" presName="parentLeftMargin" presStyleLbl="node1" presStyleIdx="4" presStyleCnt="6"/>
      <dgm:spPr/>
    </dgm:pt>
    <dgm:pt modelId="{E91D3105-FBFA-4FA2-985D-2D5E381F4616}" type="pres">
      <dgm:prSet presAssocID="{E31D26B4-EC56-4A14-B69C-AFF097C99AFA}" presName="parentText" presStyleLbl="node1" presStyleIdx="5" presStyleCnt="6">
        <dgm:presLayoutVars>
          <dgm:chMax val="0"/>
          <dgm:bulletEnabled val="1"/>
        </dgm:presLayoutVars>
      </dgm:prSet>
      <dgm:spPr/>
    </dgm:pt>
    <dgm:pt modelId="{A1959498-CF5B-4D39-B1FF-C3CEB29AE7C5}" type="pres">
      <dgm:prSet presAssocID="{E31D26B4-EC56-4A14-B69C-AFF097C99AFA}" presName="negativeSpace" presStyleCnt="0"/>
      <dgm:spPr/>
    </dgm:pt>
    <dgm:pt modelId="{7E868EE5-0194-4228-B6AF-F84321C1ADF6}" type="pres">
      <dgm:prSet presAssocID="{E31D26B4-EC56-4A14-B69C-AFF097C99AFA}" presName="childText" presStyleLbl="conFgAcc1" presStyleIdx="5" presStyleCnt="6">
        <dgm:presLayoutVars>
          <dgm:bulletEnabled val="1"/>
        </dgm:presLayoutVars>
      </dgm:prSet>
      <dgm:spPr/>
    </dgm:pt>
  </dgm:ptLst>
  <dgm:cxnLst>
    <dgm:cxn modelId="{D0D7231A-1EBE-4220-AD13-DDAD44423C3D}" type="presOf" srcId="{E31D26B4-EC56-4A14-B69C-AFF097C99AFA}" destId="{0504C6D6-37B9-430A-9C38-47930903FD7C}" srcOrd="0" destOrd="0" presId="urn:microsoft.com/office/officeart/2005/8/layout/list1"/>
    <dgm:cxn modelId="{83FE3228-7449-41A7-BDF8-D52C0BA82717}" srcId="{8E981462-7DD2-4EE0-B90B-5D1C5FBFED5A}" destId="{4A74EDFC-7DCA-40B3-8569-1081183A6793}" srcOrd="1" destOrd="0" parTransId="{8CCB1432-8BAB-4323-BD81-9AD899C08DE3}" sibTransId="{BED26D87-5B78-4169-A7CB-0A5DFBAEEDBA}"/>
    <dgm:cxn modelId="{585B042E-F910-41A8-B8F0-0F42477C91D1}" type="presOf" srcId="{DC0DC5CF-E82A-4F00-9541-935DCFFD4F65}" destId="{67123743-A80D-4695-86A8-B144AFFEE52F}" srcOrd="1" destOrd="0" presId="urn:microsoft.com/office/officeart/2005/8/layout/list1"/>
    <dgm:cxn modelId="{5E85B839-9B22-4AD1-9FF4-969766EFB339}" srcId="{8E981462-7DD2-4EE0-B90B-5D1C5FBFED5A}" destId="{EFBC0415-6FBA-450D-BDAF-8AEF89A07776}" srcOrd="0" destOrd="0" parTransId="{9F4551CE-C729-4391-8DAB-057C60152B13}" sibTransId="{1AD54FB6-B121-43BE-90FB-51C32C3EB6FB}"/>
    <dgm:cxn modelId="{4F659155-A60D-4337-9E94-D9FBF0775E6F}" type="presOf" srcId="{DC0DC5CF-E82A-4F00-9541-935DCFFD4F65}" destId="{042C9606-A680-48CD-8758-B6F1C2577C68}" srcOrd="0" destOrd="0" presId="urn:microsoft.com/office/officeart/2005/8/layout/list1"/>
    <dgm:cxn modelId="{EBE94C5C-5A5A-495B-AB05-56A113C0FED8}" type="presOf" srcId="{E31D26B4-EC56-4A14-B69C-AFF097C99AFA}" destId="{E91D3105-FBFA-4FA2-985D-2D5E381F4616}" srcOrd="1" destOrd="0" presId="urn:microsoft.com/office/officeart/2005/8/layout/list1"/>
    <dgm:cxn modelId="{98B1EB5D-C317-4F35-9C1B-C6103795976A}" type="presOf" srcId="{EFBC0415-6FBA-450D-BDAF-8AEF89A07776}" destId="{4D03BD1B-A424-47ED-9451-94436A790F45}" srcOrd="0" destOrd="0" presId="urn:microsoft.com/office/officeart/2005/8/layout/list1"/>
    <dgm:cxn modelId="{95912067-2903-434F-8332-AC99781D52E8}" type="presOf" srcId="{EFBC0415-6FBA-450D-BDAF-8AEF89A07776}" destId="{9A0C0C0B-07FB-4CE3-9E4B-496D6EBB66FA}" srcOrd="1" destOrd="0" presId="urn:microsoft.com/office/officeart/2005/8/layout/list1"/>
    <dgm:cxn modelId="{1485AA73-2C64-4CD8-A595-BB6BECB4ABC4}" srcId="{8E981462-7DD2-4EE0-B90B-5D1C5FBFED5A}" destId="{DC0DC5CF-E82A-4F00-9541-935DCFFD4F65}" srcOrd="2" destOrd="0" parTransId="{6F0BE33B-2906-46DF-9702-048183FD0F10}" sibTransId="{713540CB-5094-4975-A420-4FCED7DB187F}"/>
    <dgm:cxn modelId="{32E8F287-504E-43F6-9C72-FA7F9000D6F9}" srcId="{8E981462-7DD2-4EE0-B90B-5D1C5FBFED5A}" destId="{38C36E31-8AF0-4712-8AC1-E943F682F5F7}" srcOrd="4" destOrd="0" parTransId="{B05A6EDB-A67F-4C4E-B8BE-66D5F7798EF5}" sibTransId="{219D4527-C20C-4F5F-BA9F-BC3E79C837D3}"/>
    <dgm:cxn modelId="{993F5488-98C2-47E0-A1B5-6636F7287060}" type="presOf" srcId="{4A74EDFC-7DCA-40B3-8569-1081183A6793}" destId="{3EADA208-93BB-4E23-B633-B4DF7AE4EA6E}" srcOrd="1" destOrd="0" presId="urn:microsoft.com/office/officeart/2005/8/layout/list1"/>
    <dgm:cxn modelId="{C73D8F8C-0A76-4273-92A3-84B8B1931D1C}" type="presOf" srcId="{8E981462-7DD2-4EE0-B90B-5D1C5FBFED5A}" destId="{F6E9DF1C-9221-4CEA-B838-0DE98EE6A40B}" srcOrd="0" destOrd="0" presId="urn:microsoft.com/office/officeart/2005/8/layout/list1"/>
    <dgm:cxn modelId="{144EA398-8FAD-4E15-8B8A-EE34DCE09B34}" type="presOf" srcId="{684893E5-0AE4-431F-80F0-2C746D28A973}" destId="{6DA47443-6BB3-4023-849F-4AA20BA4E718}" srcOrd="0" destOrd="0" presId="urn:microsoft.com/office/officeart/2005/8/layout/list1"/>
    <dgm:cxn modelId="{6DDA13C6-8E5C-49E7-854C-F2421F7BFEB2}" srcId="{8E981462-7DD2-4EE0-B90B-5D1C5FBFED5A}" destId="{E31D26B4-EC56-4A14-B69C-AFF097C99AFA}" srcOrd="5" destOrd="0" parTransId="{4AFEA3A1-A465-45A9-A830-B5B69D323573}" sibTransId="{828EDD64-E43B-4FB8-B1CA-11A6EF6FDEBD}"/>
    <dgm:cxn modelId="{3D9C85CF-78B5-43B6-B8F4-310C1750CFFE}" type="presOf" srcId="{38C36E31-8AF0-4712-8AC1-E943F682F5F7}" destId="{5C473B3E-63C8-4DD0-B69B-E59AFBF355A0}" srcOrd="1" destOrd="0" presId="urn:microsoft.com/office/officeart/2005/8/layout/list1"/>
    <dgm:cxn modelId="{309837DB-CF93-4D0B-A8BB-BA672FF41F25}" type="presOf" srcId="{4A74EDFC-7DCA-40B3-8569-1081183A6793}" destId="{1585D1B3-A4A3-482F-9067-9703B0C0CFBD}" srcOrd="0" destOrd="0" presId="urn:microsoft.com/office/officeart/2005/8/layout/list1"/>
    <dgm:cxn modelId="{BFAD9FDB-C47C-44C7-BED3-96A390F860C3}" type="presOf" srcId="{684893E5-0AE4-431F-80F0-2C746D28A973}" destId="{598CE00B-F667-4221-AB86-1C9786AD2F4D}" srcOrd="1" destOrd="0" presId="urn:microsoft.com/office/officeart/2005/8/layout/list1"/>
    <dgm:cxn modelId="{DBC166E9-8242-47DE-AED3-3708FD4D1AF8}" type="presOf" srcId="{38C36E31-8AF0-4712-8AC1-E943F682F5F7}" destId="{33DD1494-878C-479B-800B-14CE0F45F11F}" srcOrd="0" destOrd="0" presId="urn:microsoft.com/office/officeart/2005/8/layout/list1"/>
    <dgm:cxn modelId="{D74C40EC-43BB-43F3-B9C3-8B085055D64A}" srcId="{8E981462-7DD2-4EE0-B90B-5D1C5FBFED5A}" destId="{684893E5-0AE4-431F-80F0-2C746D28A973}" srcOrd="3" destOrd="0" parTransId="{8C03EC6B-76FA-4B59-8A2D-F6091062A5AC}" sibTransId="{5BE1AE32-80F6-48BD-817A-0F555CF5C52F}"/>
    <dgm:cxn modelId="{E2D36915-2418-4554-B5EC-78A30FEC99DB}" type="presParOf" srcId="{F6E9DF1C-9221-4CEA-B838-0DE98EE6A40B}" destId="{BB038BF2-F4AB-450F-B63D-D2DAE683DFEF}" srcOrd="0" destOrd="0" presId="urn:microsoft.com/office/officeart/2005/8/layout/list1"/>
    <dgm:cxn modelId="{57D4197B-0868-4421-8859-E3ADC70D7210}" type="presParOf" srcId="{BB038BF2-F4AB-450F-B63D-D2DAE683DFEF}" destId="{4D03BD1B-A424-47ED-9451-94436A790F45}" srcOrd="0" destOrd="0" presId="urn:microsoft.com/office/officeart/2005/8/layout/list1"/>
    <dgm:cxn modelId="{A54B1ABF-F5A2-42F4-AF47-136CCD67D917}" type="presParOf" srcId="{BB038BF2-F4AB-450F-B63D-D2DAE683DFEF}" destId="{9A0C0C0B-07FB-4CE3-9E4B-496D6EBB66FA}" srcOrd="1" destOrd="0" presId="urn:microsoft.com/office/officeart/2005/8/layout/list1"/>
    <dgm:cxn modelId="{2A3DD0C6-0106-43F4-9E05-5774D53D1244}" type="presParOf" srcId="{F6E9DF1C-9221-4CEA-B838-0DE98EE6A40B}" destId="{4C3FE1BA-D3DD-4CD5-9B89-55200021BE4A}" srcOrd="1" destOrd="0" presId="urn:microsoft.com/office/officeart/2005/8/layout/list1"/>
    <dgm:cxn modelId="{3CF5769C-74FA-49FD-BE82-1F7D7F34D335}" type="presParOf" srcId="{F6E9DF1C-9221-4CEA-B838-0DE98EE6A40B}" destId="{AA7BBA0C-2CC2-482A-AFD9-2F946F518071}" srcOrd="2" destOrd="0" presId="urn:microsoft.com/office/officeart/2005/8/layout/list1"/>
    <dgm:cxn modelId="{DF840A7F-5121-4898-BCF1-887E104636A2}" type="presParOf" srcId="{F6E9DF1C-9221-4CEA-B838-0DE98EE6A40B}" destId="{DC5A2F5B-1C32-42E7-BC9C-C5B961C77350}" srcOrd="3" destOrd="0" presId="urn:microsoft.com/office/officeart/2005/8/layout/list1"/>
    <dgm:cxn modelId="{EF56A10B-2123-46CB-B720-BA4F26D9A52B}" type="presParOf" srcId="{F6E9DF1C-9221-4CEA-B838-0DE98EE6A40B}" destId="{9BBDD7D6-FF60-4AB5-8A84-29C3E0DB1D2B}" srcOrd="4" destOrd="0" presId="urn:microsoft.com/office/officeart/2005/8/layout/list1"/>
    <dgm:cxn modelId="{EBD7683E-FDE4-4627-89BD-5AE29A62C14F}" type="presParOf" srcId="{9BBDD7D6-FF60-4AB5-8A84-29C3E0DB1D2B}" destId="{1585D1B3-A4A3-482F-9067-9703B0C0CFBD}" srcOrd="0" destOrd="0" presId="urn:microsoft.com/office/officeart/2005/8/layout/list1"/>
    <dgm:cxn modelId="{086ACD62-A198-4150-BD48-F46963F9F26D}" type="presParOf" srcId="{9BBDD7D6-FF60-4AB5-8A84-29C3E0DB1D2B}" destId="{3EADA208-93BB-4E23-B633-B4DF7AE4EA6E}" srcOrd="1" destOrd="0" presId="urn:microsoft.com/office/officeart/2005/8/layout/list1"/>
    <dgm:cxn modelId="{A7EA2791-2EF3-471A-830D-000EBC189C85}" type="presParOf" srcId="{F6E9DF1C-9221-4CEA-B838-0DE98EE6A40B}" destId="{0BEE59B9-1EFA-4A6A-989A-AB20C893B0AE}" srcOrd="5" destOrd="0" presId="urn:microsoft.com/office/officeart/2005/8/layout/list1"/>
    <dgm:cxn modelId="{90065AA5-9030-434B-A9E1-3F73CA9743D9}" type="presParOf" srcId="{F6E9DF1C-9221-4CEA-B838-0DE98EE6A40B}" destId="{C36023EC-CE12-4C82-9630-E817435650E9}" srcOrd="6" destOrd="0" presId="urn:microsoft.com/office/officeart/2005/8/layout/list1"/>
    <dgm:cxn modelId="{3809AD0B-803F-4F32-BB1C-737E6C47B5F1}" type="presParOf" srcId="{F6E9DF1C-9221-4CEA-B838-0DE98EE6A40B}" destId="{B0AAC1F8-D2D1-4D80-A2D1-026FB8E15882}" srcOrd="7" destOrd="0" presId="urn:microsoft.com/office/officeart/2005/8/layout/list1"/>
    <dgm:cxn modelId="{E8CD3459-6861-4D75-A25B-E4012949C895}" type="presParOf" srcId="{F6E9DF1C-9221-4CEA-B838-0DE98EE6A40B}" destId="{AF778835-A566-4710-8736-769EF25DEEF0}" srcOrd="8" destOrd="0" presId="urn:microsoft.com/office/officeart/2005/8/layout/list1"/>
    <dgm:cxn modelId="{BAB8D3FF-9073-4491-AB4B-DE09FE6D20BA}" type="presParOf" srcId="{AF778835-A566-4710-8736-769EF25DEEF0}" destId="{042C9606-A680-48CD-8758-B6F1C2577C68}" srcOrd="0" destOrd="0" presId="urn:microsoft.com/office/officeart/2005/8/layout/list1"/>
    <dgm:cxn modelId="{0A97D177-068F-4E8D-AF5A-5E4FDA49EC27}" type="presParOf" srcId="{AF778835-A566-4710-8736-769EF25DEEF0}" destId="{67123743-A80D-4695-86A8-B144AFFEE52F}" srcOrd="1" destOrd="0" presId="urn:microsoft.com/office/officeart/2005/8/layout/list1"/>
    <dgm:cxn modelId="{119A8165-3B51-4C38-9571-BD450CD1BF6C}" type="presParOf" srcId="{F6E9DF1C-9221-4CEA-B838-0DE98EE6A40B}" destId="{8C40C31A-7CDE-4B10-AC9E-049AC68C89EB}" srcOrd="9" destOrd="0" presId="urn:microsoft.com/office/officeart/2005/8/layout/list1"/>
    <dgm:cxn modelId="{28E2F58A-2123-42FB-AD17-76E173DB8F46}" type="presParOf" srcId="{F6E9DF1C-9221-4CEA-B838-0DE98EE6A40B}" destId="{CD8D2FCC-064A-48A4-BF4A-FB6B2C4B88CC}" srcOrd="10" destOrd="0" presId="urn:microsoft.com/office/officeart/2005/8/layout/list1"/>
    <dgm:cxn modelId="{FC1CFDF9-A985-4E95-A408-3E573399C80F}" type="presParOf" srcId="{F6E9DF1C-9221-4CEA-B838-0DE98EE6A40B}" destId="{AEE8C190-F3A3-4932-9EFE-837DA4A1FF89}" srcOrd="11" destOrd="0" presId="urn:microsoft.com/office/officeart/2005/8/layout/list1"/>
    <dgm:cxn modelId="{EA575EF2-00B4-49DA-9A13-7C3C107DE1CA}" type="presParOf" srcId="{F6E9DF1C-9221-4CEA-B838-0DE98EE6A40B}" destId="{68757192-0250-4580-A5AF-EE221BE3A0EA}" srcOrd="12" destOrd="0" presId="urn:microsoft.com/office/officeart/2005/8/layout/list1"/>
    <dgm:cxn modelId="{64B33FC6-D8AF-4E37-AB47-EB4AB75033B9}" type="presParOf" srcId="{68757192-0250-4580-A5AF-EE221BE3A0EA}" destId="{6DA47443-6BB3-4023-849F-4AA20BA4E718}" srcOrd="0" destOrd="0" presId="urn:microsoft.com/office/officeart/2005/8/layout/list1"/>
    <dgm:cxn modelId="{9A93BD92-95BF-4EAA-B574-A2105C261272}" type="presParOf" srcId="{68757192-0250-4580-A5AF-EE221BE3A0EA}" destId="{598CE00B-F667-4221-AB86-1C9786AD2F4D}" srcOrd="1" destOrd="0" presId="urn:microsoft.com/office/officeart/2005/8/layout/list1"/>
    <dgm:cxn modelId="{68178BC0-EDD7-4F76-BBEC-ECFA969E76BA}" type="presParOf" srcId="{F6E9DF1C-9221-4CEA-B838-0DE98EE6A40B}" destId="{257CCD67-E1F4-4557-AB7E-0D025E3036D2}" srcOrd="13" destOrd="0" presId="urn:microsoft.com/office/officeart/2005/8/layout/list1"/>
    <dgm:cxn modelId="{F5BA484B-7B09-4963-8F5C-E88ECA0BF6A0}" type="presParOf" srcId="{F6E9DF1C-9221-4CEA-B838-0DE98EE6A40B}" destId="{FBEB47E6-1AB8-4386-A724-E97A03E50672}" srcOrd="14" destOrd="0" presId="urn:microsoft.com/office/officeart/2005/8/layout/list1"/>
    <dgm:cxn modelId="{087D2714-753B-49C3-B4FC-FD67A5619649}" type="presParOf" srcId="{F6E9DF1C-9221-4CEA-B838-0DE98EE6A40B}" destId="{EB55C233-718F-4121-B2D3-8AAD7296F1CC}" srcOrd="15" destOrd="0" presId="urn:microsoft.com/office/officeart/2005/8/layout/list1"/>
    <dgm:cxn modelId="{C19D9DE7-B585-41BF-A284-689C684163C3}" type="presParOf" srcId="{F6E9DF1C-9221-4CEA-B838-0DE98EE6A40B}" destId="{422EB785-E209-4DEE-A687-B59783685B22}" srcOrd="16" destOrd="0" presId="urn:microsoft.com/office/officeart/2005/8/layout/list1"/>
    <dgm:cxn modelId="{8B893745-E7E4-46B9-9063-7B1EE2204AA5}" type="presParOf" srcId="{422EB785-E209-4DEE-A687-B59783685B22}" destId="{33DD1494-878C-479B-800B-14CE0F45F11F}" srcOrd="0" destOrd="0" presId="urn:microsoft.com/office/officeart/2005/8/layout/list1"/>
    <dgm:cxn modelId="{9105C656-4C54-48B6-BFD1-60E672AB54D6}" type="presParOf" srcId="{422EB785-E209-4DEE-A687-B59783685B22}" destId="{5C473B3E-63C8-4DD0-B69B-E59AFBF355A0}" srcOrd="1" destOrd="0" presId="urn:microsoft.com/office/officeart/2005/8/layout/list1"/>
    <dgm:cxn modelId="{C5DF68F8-531F-4058-9BE4-16D08E1FE509}" type="presParOf" srcId="{F6E9DF1C-9221-4CEA-B838-0DE98EE6A40B}" destId="{E552B219-D9F5-4AC1-B4F8-AC85CCC47F53}" srcOrd="17" destOrd="0" presId="urn:microsoft.com/office/officeart/2005/8/layout/list1"/>
    <dgm:cxn modelId="{B0361680-10CA-4DD9-AA4E-AACAEB31C1F8}" type="presParOf" srcId="{F6E9DF1C-9221-4CEA-B838-0DE98EE6A40B}" destId="{9EB0E1A5-2DC5-4693-A794-541D18048260}" srcOrd="18" destOrd="0" presId="urn:microsoft.com/office/officeart/2005/8/layout/list1"/>
    <dgm:cxn modelId="{C73CD496-53C0-43E7-A438-8594FD160D4D}" type="presParOf" srcId="{F6E9DF1C-9221-4CEA-B838-0DE98EE6A40B}" destId="{228D50E0-A5A8-41CB-9964-13F98E25EB99}" srcOrd="19" destOrd="0" presId="urn:microsoft.com/office/officeart/2005/8/layout/list1"/>
    <dgm:cxn modelId="{68B65C68-1BDB-4F67-B4BF-BC13AD7BADAB}" type="presParOf" srcId="{F6E9DF1C-9221-4CEA-B838-0DE98EE6A40B}" destId="{1115279A-A002-42DE-8254-DAD18455E1B6}" srcOrd="20" destOrd="0" presId="urn:microsoft.com/office/officeart/2005/8/layout/list1"/>
    <dgm:cxn modelId="{62C535B1-2F30-4D6E-BF80-52E2A2B84CA4}" type="presParOf" srcId="{1115279A-A002-42DE-8254-DAD18455E1B6}" destId="{0504C6D6-37B9-430A-9C38-47930903FD7C}" srcOrd="0" destOrd="0" presId="urn:microsoft.com/office/officeart/2005/8/layout/list1"/>
    <dgm:cxn modelId="{B32EBD43-1164-4823-BE43-0F8BEF28C514}" type="presParOf" srcId="{1115279A-A002-42DE-8254-DAD18455E1B6}" destId="{E91D3105-FBFA-4FA2-985D-2D5E381F4616}" srcOrd="1" destOrd="0" presId="urn:microsoft.com/office/officeart/2005/8/layout/list1"/>
    <dgm:cxn modelId="{D1F306FA-8D61-4E53-A3F6-A994910FEF14}" type="presParOf" srcId="{F6E9DF1C-9221-4CEA-B838-0DE98EE6A40B}" destId="{A1959498-CF5B-4D39-B1FF-C3CEB29AE7C5}" srcOrd="21" destOrd="0" presId="urn:microsoft.com/office/officeart/2005/8/layout/list1"/>
    <dgm:cxn modelId="{1C9A8F48-C9A6-454B-AE3D-C124F142E15A}" type="presParOf" srcId="{F6E9DF1C-9221-4CEA-B838-0DE98EE6A40B}" destId="{7E868EE5-0194-4228-B6AF-F84321C1ADF6}"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3BB4BA6-8979-4CB6-A4D4-A58A94559CC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27126E1C-A901-45B1-8F18-173FE56BC142}">
      <dgm:prSet phldrT="[Text]" custT="1"/>
      <dgm:spPr>
        <a:solidFill>
          <a:schemeClr val="accent2"/>
        </a:solidFill>
      </dgm:spPr>
      <dgm:t>
        <a:bodyPr/>
        <a:lstStyle/>
        <a:p>
          <a:r>
            <a:rPr lang="en-US" sz="2000" dirty="0"/>
            <a:t>Bases for Impact Assessment</a:t>
          </a:r>
        </a:p>
      </dgm:t>
    </dgm:pt>
    <dgm:pt modelId="{34F6EFEC-637F-43CA-9E93-C30A57EA8E45}" type="parTrans" cxnId="{EC750954-38C8-4401-B84D-DECB931827DB}">
      <dgm:prSet/>
      <dgm:spPr/>
      <dgm:t>
        <a:bodyPr/>
        <a:lstStyle/>
        <a:p>
          <a:endParaRPr lang="en-US"/>
        </a:p>
      </dgm:t>
    </dgm:pt>
    <dgm:pt modelId="{1EAB7AD9-4EC5-4CA8-BA2B-E4F561E04EDD}" type="sibTrans" cxnId="{EC750954-38C8-4401-B84D-DECB931827DB}">
      <dgm:prSet/>
      <dgm:spPr/>
      <dgm:t>
        <a:bodyPr/>
        <a:lstStyle/>
        <a:p>
          <a:endParaRPr lang="en-US"/>
        </a:p>
      </dgm:t>
    </dgm:pt>
    <dgm:pt modelId="{42DB4DB3-227C-40EA-8D93-4BB0719E21D9}">
      <dgm:prSet phldrT="[Text]" custT="1"/>
      <dgm:spPr>
        <a:solidFill>
          <a:schemeClr val="accent2"/>
        </a:solidFill>
      </dgm:spPr>
      <dgm:t>
        <a:bodyPr/>
        <a:lstStyle/>
        <a:p>
          <a:r>
            <a:rPr lang="en-US" sz="2000" dirty="0"/>
            <a:t>Risk assessment facilities</a:t>
          </a:r>
        </a:p>
      </dgm:t>
    </dgm:pt>
    <dgm:pt modelId="{95B644DF-A3FC-46B9-8C4F-A3467A514934}" type="parTrans" cxnId="{C34A26EE-B7D9-4021-93F7-6F38C28AFE7F}">
      <dgm:prSet/>
      <dgm:spPr/>
      <dgm:t>
        <a:bodyPr/>
        <a:lstStyle/>
        <a:p>
          <a:endParaRPr lang="en-US"/>
        </a:p>
      </dgm:t>
    </dgm:pt>
    <dgm:pt modelId="{D2873628-A328-4D20-BD17-A1125A42F008}" type="sibTrans" cxnId="{C34A26EE-B7D9-4021-93F7-6F38C28AFE7F}">
      <dgm:prSet/>
      <dgm:spPr/>
      <dgm:t>
        <a:bodyPr/>
        <a:lstStyle/>
        <a:p>
          <a:endParaRPr lang="en-US"/>
        </a:p>
      </dgm:t>
    </dgm:pt>
    <dgm:pt modelId="{29C38FC2-7100-4CD1-8C18-DACD4F93BECB}">
      <dgm:prSet phldrT="[Text]" custT="1"/>
      <dgm:spPr>
        <a:solidFill>
          <a:schemeClr val="accent2"/>
        </a:solidFill>
      </dgm:spPr>
      <dgm:t>
        <a:bodyPr/>
        <a:lstStyle/>
        <a:p>
          <a:r>
            <a:rPr lang="en-US" sz="2000" dirty="0"/>
            <a:t>Project Management and Risk Management for Energy Efficiency Projects</a:t>
          </a:r>
        </a:p>
      </dgm:t>
    </dgm:pt>
    <dgm:pt modelId="{B9F02AA1-9553-4E28-B89F-418CFA68D611}" type="parTrans" cxnId="{2D3EF1F9-1DDC-4A30-A570-AD9DA1AABE67}">
      <dgm:prSet/>
      <dgm:spPr/>
      <dgm:t>
        <a:bodyPr/>
        <a:lstStyle/>
        <a:p>
          <a:endParaRPr lang="en-US"/>
        </a:p>
      </dgm:t>
    </dgm:pt>
    <dgm:pt modelId="{582C3609-54B1-43AC-9A18-A10511DBDE6D}" type="sibTrans" cxnId="{2D3EF1F9-1DDC-4A30-A570-AD9DA1AABE67}">
      <dgm:prSet/>
      <dgm:spPr/>
      <dgm:t>
        <a:bodyPr/>
        <a:lstStyle/>
        <a:p>
          <a:endParaRPr lang="en-US"/>
        </a:p>
      </dgm:t>
    </dgm:pt>
    <dgm:pt modelId="{5EB2186A-36E4-4FBE-BF70-925858EA56F3}" type="pres">
      <dgm:prSet presAssocID="{73BB4BA6-8979-4CB6-A4D4-A58A94559CC2}" presName="linear" presStyleCnt="0">
        <dgm:presLayoutVars>
          <dgm:dir/>
          <dgm:animLvl val="lvl"/>
          <dgm:resizeHandles val="exact"/>
        </dgm:presLayoutVars>
      </dgm:prSet>
      <dgm:spPr/>
    </dgm:pt>
    <dgm:pt modelId="{7992D335-A0EE-4399-AD9F-BF9A7FBD4DBE}" type="pres">
      <dgm:prSet presAssocID="{27126E1C-A901-45B1-8F18-173FE56BC142}" presName="parentLin" presStyleCnt="0"/>
      <dgm:spPr/>
    </dgm:pt>
    <dgm:pt modelId="{91444AC7-EB42-41F5-9194-AD78FEA5A951}" type="pres">
      <dgm:prSet presAssocID="{27126E1C-A901-45B1-8F18-173FE56BC142}" presName="parentLeftMargin" presStyleLbl="node1" presStyleIdx="0" presStyleCnt="3"/>
      <dgm:spPr/>
    </dgm:pt>
    <dgm:pt modelId="{D075A9C8-4671-4512-8734-5D043F989385}" type="pres">
      <dgm:prSet presAssocID="{27126E1C-A901-45B1-8F18-173FE56BC142}" presName="parentText" presStyleLbl="node1" presStyleIdx="0" presStyleCnt="3">
        <dgm:presLayoutVars>
          <dgm:chMax val="0"/>
          <dgm:bulletEnabled val="1"/>
        </dgm:presLayoutVars>
      </dgm:prSet>
      <dgm:spPr/>
    </dgm:pt>
    <dgm:pt modelId="{4DC88849-E77C-4C0B-9814-81D782E6D509}" type="pres">
      <dgm:prSet presAssocID="{27126E1C-A901-45B1-8F18-173FE56BC142}" presName="negativeSpace" presStyleCnt="0"/>
      <dgm:spPr/>
    </dgm:pt>
    <dgm:pt modelId="{63EB06EE-AC9D-4C02-9AF9-139F519E6A63}" type="pres">
      <dgm:prSet presAssocID="{27126E1C-A901-45B1-8F18-173FE56BC142}" presName="childText" presStyleLbl="conFgAcc1" presStyleIdx="0" presStyleCnt="3">
        <dgm:presLayoutVars>
          <dgm:bulletEnabled val="1"/>
        </dgm:presLayoutVars>
      </dgm:prSet>
      <dgm:spPr>
        <a:ln>
          <a:solidFill>
            <a:schemeClr val="accent2"/>
          </a:solidFill>
        </a:ln>
      </dgm:spPr>
    </dgm:pt>
    <dgm:pt modelId="{798E361C-5A16-47A7-8529-B5C63AD8A9D5}" type="pres">
      <dgm:prSet presAssocID="{1EAB7AD9-4EC5-4CA8-BA2B-E4F561E04EDD}" presName="spaceBetweenRectangles" presStyleCnt="0"/>
      <dgm:spPr/>
    </dgm:pt>
    <dgm:pt modelId="{F5BE7386-6561-4A7A-AA25-7DBB904D2D73}" type="pres">
      <dgm:prSet presAssocID="{42DB4DB3-227C-40EA-8D93-4BB0719E21D9}" presName="parentLin" presStyleCnt="0"/>
      <dgm:spPr/>
    </dgm:pt>
    <dgm:pt modelId="{00F2BB5C-AAE7-45F6-9E5F-BA30E3AD8679}" type="pres">
      <dgm:prSet presAssocID="{42DB4DB3-227C-40EA-8D93-4BB0719E21D9}" presName="parentLeftMargin" presStyleLbl="node1" presStyleIdx="0" presStyleCnt="3"/>
      <dgm:spPr/>
    </dgm:pt>
    <dgm:pt modelId="{8E2CE9C2-8945-4549-BD21-D17F37670592}" type="pres">
      <dgm:prSet presAssocID="{42DB4DB3-227C-40EA-8D93-4BB0719E21D9}" presName="parentText" presStyleLbl="node1" presStyleIdx="1" presStyleCnt="3">
        <dgm:presLayoutVars>
          <dgm:chMax val="0"/>
          <dgm:bulletEnabled val="1"/>
        </dgm:presLayoutVars>
      </dgm:prSet>
      <dgm:spPr/>
    </dgm:pt>
    <dgm:pt modelId="{267F323E-C2C4-4963-908F-5DC044A2F681}" type="pres">
      <dgm:prSet presAssocID="{42DB4DB3-227C-40EA-8D93-4BB0719E21D9}" presName="negativeSpace" presStyleCnt="0"/>
      <dgm:spPr/>
    </dgm:pt>
    <dgm:pt modelId="{C4F0AA69-47FD-4EF2-BA64-9BFD78AE3FE9}" type="pres">
      <dgm:prSet presAssocID="{42DB4DB3-227C-40EA-8D93-4BB0719E21D9}" presName="childText" presStyleLbl="conFgAcc1" presStyleIdx="1" presStyleCnt="3">
        <dgm:presLayoutVars>
          <dgm:bulletEnabled val="1"/>
        </dgm:presLayoutVars>
      </dgm:prSet>
      <dgm:spPr>
        <a:ln>
          <a:solidFill>
            <a:schemeClr val="accent2"/>
          </a:solidFill>
        </a:ln>
      </dgm:spPr>
    </dgm:pt>
    <dgm:pt modelId="{C85A787F-170B-4CE5-8D60-9B8ED8A64171}" type="pres">
      <dgm:prSet presAssocID="{D2873628-A328-4D20-BD17-A1125A42F008}" presName="spaceBetweenRectangles" presStyleCnt="0"/>
      <dgm:spPr/>
    </dgm:pt>
    <dgm:pt modelId="{2082F390-F87C-4179-805F-3466937CDB48}" type="pres">
      <dgm:prSet presAssocID="{29C38FC2-7100-4CD1-8C18-DACD4F93BECB}" presName="parentLin" presStyleCnt="0"/>
      <dgm:spPr/>
    </dgm:pt>
    <dgm:pt modelId="{D7535F20-D3F9-481A-B881-342A5A4E685A}" type="pres">
      <dgm:prSet presAssocID="{29C38FC2-7100-4CD1-8C18-DACD4F93BECB}" presName="parentLeftMargin" presStyleLbl="node1" presStyleIdx="1" presStyleCnt="3"/>
      <dgm:spPr/>
    </dgm:pt>
    <dgm:pt modelId="{B5B47D0B-EDA0-474D-B0C1-744A1B7FF219}" type="pres">
      <dgm:prSet presAssocID="{29C38FC2-7100-4CD1-8C18-DACD4F93BECB}" presName="parentText" presStyleLbl="node1" presStyleIdx="2" presStyleCnt="3" custScaleY="138375" custLinFactNeighborX="-6922" custLinFactNeighborY="17782">
        <dgm:presLayoutVars>
          <dgm:chMax val="0"/>
          <dgm:bulletEnabled val="1"/>
        </dgm:presLayoutVars>
      </dgm:prSet>
      <dgm:spPr/>
    </dgm:pt>
    <dgm:pt modelId="{6379906F-8412-431C-8FAC-5388E0C38AAF}" type="pres">
      <dgm:prSet presAssocID="{29C38FC2-7100-4CD1-8C18-DACD4F93BECB}" presName="negativeSpace" presStyleCnt="0"/>
      <dgm:spPr/>
    </dgm:pt>
    <dgm:pt modelId="{A608C919-104F-440E-B17B-98C8D1B03B82}" type="pres">
      <dgm:prSet presAssocID="{29C38FC2-7100-4CD1-8C18-DACD4F93BECB}" presName="childText" presStyleLbl="conFgAcc1" presStyleIdx="2" presStyleCnt="3">
        <dgm:presLayoutVars>
          <dgm:bulletEnabled val="1"/>
        </dgm:presLayoutVars>
      </dgm:prSet>
      <dgm:spPr>
        <a:ln>
          <a:solidFill>
            <a:schemeClr val="accent2"/>
          </a:solidFill>
        </a:ln>
      </dgm:spPr>
    </dgm:pt>
  </dgm:ptLst>
  <dgm:cxnLst>
    <dgm:cxn modelId="{173CCE21-8E52-4F02-8C89-754D6F02B77A}" type="presOf" srcId="{27126E1C-A901-45B1-8F18-173FE56BC142}" destId="{91444AC7-EB42-41F5-9194-AD78FEA5A951}" srcOrd="0" destOrd="0" presId="urn:microsoft.com/office/officeart/2005/8/layout/list1"/>
    <dgm:cxn modelId="{2B428E44-2D0B-473A-96C5-C348C2F9A476}" type="presOf" srcId="{73BB4BA6-8979-4CB6-A4D4-A58A94559CC2}" destId="{5EB2186A-36E4-4FBE-BF70-925858EA56F3}" srcOrd="0" destOrd="0" presId="urn:microsoft.com/office/officeart/2005/8/layout/list1"/>
    <dgm:cxn modelId="{EC750954-38C8-4401-B84D-DECB931827DB}" srcId="{73BB4BA6-8979-4CB6-A4D4-A58A94559CC2}" destId="{27126E1C-A901-45B1-8F18-173FE56BC142}" srcOrd="0" destOrd="0" parTransId="{34F6EFEC-637F-43CA-9E93-C30A57EA8E45}" sibTransId="{1EAB7AD9-4EC5-4CA8-BA2B-E4F561E04EDD}"/>
    <dgm:cxn modelId="{27FA7581-AE78-4F8F-8A1A-63FE119381CB}" type="presOf" srcId="{42DB4DB3-227C-40EA-8D93-4BB0719E21D9}" destId="{00F2BB5C-AAE7-45F6-9E5F-BA30E3AD8679}" srcOrd="0" destOrd="0" presId="urn:microsoft.com/office/officeart/2005/8/layout/list1"/>
    <dgm:cxn modelId="{ECFD3785-BE81-45B5-931D-FAB916085D2C}" type="presOf" srcId="{29C38FC2-7100-4CD1-8C18-DACD4F93BECB}" destId="{B5B47D0B-EDA0-474D-B0C1-744A1B7FF219}" srcOrd="1" destOrd="0" presId="urn:microsoft.com/office/officeart/2005/8/layout/list1"/>
    <dgm:cxn modelId="{FFAFBFC7-F399-49E4-9C93-DEAACD90CB65}" type="presOf" srcId="{29C38FC2-7100-4CD1-8C18-DACD4F93BECB}" destId="{D7535F20-D3F9-481A-B881-342A5A4E685A}" srcOrd="0" destOrd="0" presId="urn:microsoft.com/office/officeart/2005/8/layout/list1"/>
    <dgm:cxn modelId="{C34A26EE-B7D9-4021-93F7-6F38C28AFE7F}" srcId="{73BB4BA6-8979-4CB6-A4D4-A58A94559CC2}" destId="{42DB4DB3-227C-40EA-8D93-4BB0719E21D9}" srcOrd="1" destOrd="0" parTransId="{95B644DF-A3FC-46B9-8C4F-A3467A514934}" sibTransId="{D2873628-A328-4D20-BD17-A1125A42F008}"/>
    <dgm:cxn modelId="{4E6C30EF-AD5E-4B53-9A8F-802AC2DC4E2A}" type="presOf" srcId="{42DB4DB3-227C-40EA-8D93-4BB0719E21D9}" destId="{8E2CE9C2-8945-4549-BD21-D17F37670592}" srcOrd="1" destOrd="0" presId="urn:microsoft.com/office/officeart/2005/8/layout/list1"/>
    <dgm:cxn modelId="{2D3EF1F9-1DDC-4A30-A570-AD9DA1AABE67}" srcId="{73BB4BA6-8979-4CB6-A4D4-A58A94559CC2}" destId="{29C38FC2-7100-4CD1-8C18-DACD4F93BECB}" srcOrd="2" destOrd="0" parTransId="{B9F02AA1-9553-4E28-B89F-418CFA68D611}" sibTransId="{582C3609-54B1-43AC-9A18-A10511DBDE6D}"/>
    <dgm:cxn modelId="{31BDC3FE-B320-4F0D-A902-40131EE38237}" type="presOf" srcId="{27126E1C-A901-45B1-8F18-173FE56BC142}" destId="{D075A9C8-4671-4512-8734-5D043F989385}" srcOrd="1" destOrd="0" presId="urn:microsoft.com/office/officeart/2005/8/layout/list1"/>
    <dgm:cxn modelId="{B14B1B95-3D9B-458A-B348-58687304F3FC}" type="presParOf" srcId="{5EB2186A-36E4-4FBE-BF70-925858EA56F3}" destId="{7992D335-A0EE-4399-AD9F-BF9A7FBD4DBE}" srcOrd="0" destOrd="0" presId="urn:microsoft.com/office/officeart/2005/8/layout/list1"/>
    <dgm:cxn modelId="{98BCBF48-2C1E-46BC-A416-88F3002E8A58}" type="presParOf" srcId="{7992D335-A0EE-4399-AD9F-BF9A7FBD4DBE}" destId="{91444AC7-EB42-41F5-9194-AD78FEA5A951}" srcOrd="0" destOrd="0" presId="urn:microsoft.com/office/officeart/2005/8/layout/list1"/>
    <dgm:cxn modelId="{57AD30E9-F9F1-492D-A724-05122627AFCC}" type="presParOf" srcId="{7992D335-A0EE-4399-AD9F-BF9A7FBD4DBE}" destId="{D075A9C8-4671-4512-8734-5D043F989385}" srcOrd="1" destOrd="0" presId="urn:microsoft.com/office/officeart/2005/8/layout/list1"/>
    <dgm:cxn modelId="{EA9CD8AE-599A-4B8D-A325-065721D35A7E}" type="presParOf" srcId="{5EB2186A-36E4-4FBE-BF70-925858EA56F3}" destId="{4DC88849-E77C-4C0B-9814-81D782E6D509}" srcOrd="1" destOrd="0" presId="urn:microsoft.com/office/officeart/2005/8/layout/list1"/>
    <dgm:cxn modelId="{57A4A8CD-2FDC-4A81-AA24-0A5206395750}" type="presParOf" srcId="{5EB2186A-36E4-4FBE-BF70-925858EA56F3}" destId="{63EB06EE-AC9D-4C02-9AF9-139F519E6A63}" srcOrd="2" destOrd="0" presId="urn:microsoft.com/office/officeart/2005/8/layout/list1"/>
    <dgm:cxn modelId="{7B8A1B9F-0351-4C4E-B490-93D3026E21D3}" type="presParOf" srcId="{5EB2186A-36E4-4FBE-BF70-925858EA56F3}" destId="{798E361C-5A16-47A7-8529-B5C63AD8A9D5}" srcOrd="3" destOrd="0" presId="urn:microsoft.com/office/officeart/2005/8/layout/list1"/>
    <dgm:cxn modelId="{FFDC783D-3A98-4783-B32F-E77BE93A9DDB}" type="presParOf" srcId="{5EB2186A-36E4-4FBE-BF70-925858EA56F3}" destId="{F5BE7386-6561-4A7A-AA25-7DBB904D2D73}" srcOrd="4" destOrd="0" presId="urn:microsoft.com/office/officeart/2005/8/layout/list1"/>
    <dgm:cxn modelId="{01116583-BA59-481A-A8DC-C4E3CA398429}" type="presParOf" srcId="{F5BE7386-6561-4A7A-AA25-7DBB904D2D73}" destId="{00F2BB5C-AAE7-45F6-9E5F-BA30E3AD8679}" srcOrd="0" destOrd="0" presId="urn:microsoft.com/office/officeart/2005/8/layout/list1"/>
    <dgm:cxn modelId="{FDE3AB30-8490-45A4-B93B-95587EDBD9A4}" type="presParOf" srcId="{F5BE7386-6561-4A7A-AA25-7DBB904D2D73}" destId="{8E2CE9C2-8945-4549-BD21-D17F37670592}" srcOrd="1" destOrd="0" presId="urn:microsoft.com/office/officeart/2005/8/layout/list1"/>
    <dgm:cxn modelId="{581194F7-24E5-4579-89A5-76D57070D273}" type="presParOf" srcId="{5EB2186A-36E4-4FBE-BF70-925858EA56F3}" destId="{267F323E-C2C4-4963-908F-5DC044A2F681}" srcOrd="5" destOrd="0" presId="urn:microsoft.com/office/officeart/2005/8/layout/list1"/>
    <dgm:cxn modelId="{C4643D50-CF16-4A1C-B809-3521EC545A0F}" type="presParOf" srcId="{5EB2186A-36E4-4FBE-BF70-925858EA56F3}" destId="{C4F0AA69-47FD-4EF2-BA64-9BFD78AE3FE9}" srcOrd="6" destOrd="0" presId="urn:microsoft.com/office/officeart/2005/8/layout/list1"/>
    <dgm:cxn modelId="{EAC9F44C-49B0-4315-AD2C-A94F8B8D0C7C}" type="presParOf" srcId="{5EB2186A-36E4-4FBE-BF70-925858EA56F3}" destId="{C85A787F-170B-4CE5-8D60-9B8ED8A64171}" srcOrd="7" destOrd="0" presId="urn:microsoft.com/office/officeart/2005/8/layout/list1"/>
    <dgm:cxn modelId="{B9E5FE26-B653-4951-89D9-9E6B90B7B066}" type="presParOf" srcId="{5EB2186A-36E4-4FBE-BF70-925858EA56F3}" destId="{2082F390-F87C-4179-805F-3466937CDB48}" srcOrd="8" destOrd="0" presId="urn:microsoft.com/office/officeart/2005/8/layout/list1"/>
    <dgm:cxn modelId="{F90CA63B-2C8A-4E9D-A97E-58CF754FCC02}" type="presParOf" srcId="{2082F390-F87C-4179-805F-3466937CDB48}" destId="{D7535F20-D3F9-481A-B881-342A5A4E685A}" srcOrd="0" destOrd="0" presId="urn:microsoft.com/office/officeart/2005/8/layout/list1"/>
    <dgm:cxn modelId="{078DC744-7994-44E7-B04B-0442627226C5}" type="presParOf" srcId="{2082F390-F87C-4179-805F-3466937CDB48}" destId="{B5B47D0B-EDA0-474D-B0C1-744A1B7FF219}" srcOrd="1" destOrd="0" presId="urn:microsoft.com/office/officeart/2005/8/layout/list1"/>
    <dgm:cxn modelId="{6205A89A-6004-4EA7-9A11-1941437145B6}" type="presParOf" srcId="{5EB2186A-36E4-4FBE-BF70-925858EA56F3}" destId="{6379906F-8412-431C-8FAC-5388E0C38AAF}" srcOrd="9" destOrd="0" presId="urn:microsoft.com/office/officeart/2005/8/layout/list1"/>
    <dgm:cxn modelId="{E8DE6B5A-F207-43FF-AC7F-E8BAAEC86306}" type="presParOf" srcId="{5EB2186A-36E4-4FBE-BF70-925858EA56F3}" destId="{A608C919-104F-440E-B17B-98C8D1B03B82}"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8A188C5-B6C9-4E50-96FB-035A2BD3CB87}"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US"/>
        </a:p>
      </dgm:t>
    </dgm:pt>
    <dgm:pt modelId="{0DD4473B-5DDF-4D53-871E-5E0EBFE2FA1E}">
      <dgm:prSet phldrT="[Text]" custT="1"/>
      <dgm:spPr>
        <a:solidFill>
          <a:schemeClr val="accent2"/>
        </a:solidFill>
      </dgm:spPr>
      <dgm:t>
        <a:bodyPr/>
        <a:lstStyle/>
        <a:p>
          <a:r>
            <a:rPr lang="en-US" sz="1800">
              <a:latin typeface="Arial" panose="020B0604020202020204" pitchFamily="34" charset="0"/>
              <a:cs typeface="Arial" panose="020B0604020202020204" pitchFamily="34" charset="0"/>
            </a:rPr>
            <a:t>Establish evaluation objectives</a:t>
          </a:r>
          <a:endParaRPr lang="en-US" sz="1800" dirty="0">
            <a:latin typeface="Arial" panose="020B0604020202020204" pitchFamily="34" charset="0"/>
            <a:cs typeface="Arial" panose="020B0604020202020204" pitchFamily="34" charset="0"/>
          </a:endParaRPr>
        </a:p>
      </dgm:t>
    </dgm:pt>
    <dgm:pt modelId="{3FF58A89-D35C-4D33-8E93-ED4CB497CFCE}" type="parTrans" cxnId="{EB9E94BD-3071-449C-90A6-5338E6C83454}">
      <dgm:prSet/>
      <dgm:spPr/>
      <dgm:t>
        <a:bodyPr/>
        <a:lstStyle/>
        <a:p>
          <a:endParaRPr lang="en-US" sz="2000">
            <a:latin typeface="Arial" panose="020B0604020202020204" pitchFamily="34" charset="0"/>
            <a:cs typeface="Arial" panose="020B0604020202020204" pitchFamily="34" charset="0"/>
          </a:endParaRPr>
        </a:p>
      </dgm:t>
    </dgm:pt>
    <dgm:pt modelId="{D8AC69F8-91DC-4A91-8401-14B4D522A59E}" type="sibTrans" cxnId="{EB9E94BD-3071-449C-90A6-5338E6C83454}">
      <dgm:prSet custT="1"/>
      <dgm:spPr>
        <a:ln>
          <a:solidFill>
            <a:schemeClr val="accent2"/>
          </a:solidFill>
        </a:ln>
      </dgm:spPr>
      <dgm:t>
        <a:bodyPr/>
        <a:lstStyle/>
        <a:p>
          <a:endParaRPr lang="en-US" sz="600">
            <a:latin typeface="Arial" panose="020B0604020202020204" pitchFamily="34" charset="0"/>
            <a:cs typeface="Arial" panose="020B0604020202020204" pitchFamily="34" charset="0"/>
          </a:endParaRPr>
        </a:p>
      </dgm:t>
    </dgm:pt>
    <dgm:pt modelId="{B4505384-8669-43FA-9B96-696FD64BBCFD}">
      <dgm:prSet phldrT="[Text]" custT="1"/>
      <dgm:spPr>
        <a:solidFill>
          <a:schemeClr val="accent2"/>
        </a:solidFill>
      </dgm:spPr>
      <dgm:t>
        <a:bodyPr/>
        <a:lstStyle/>
        <a:p>
          <a:r>
            <a:rPr lang="en-US" sz="1800">
              <a:latin typeface="Arial" panose="020B0604020202020204" pitchFamily="34" charset="0"/>
              <a:cs typeface="Arial" panose="020B0604020202020204" pitchFamily="34" charset="0"/>
            </a:rPr>
            <a:t>Establish an approach, identify baseline scenarios, and prepare a plan</a:t>
          </a:r>
          <a:endParaRPr lang="en-US" sz="1800" dirty="0">
            <a:latin typeface="Arial" panose="020B0604020202020204" pitchFamily="34" charset="0"/>
            <a:cs typeface="Arial" panose="020B0604020202020204" pitchFamily="34" charset="0"/>
          </a:endParaRPr>
        </a:p>
      </dgm:t>
    </dgm:pt>
    <dgm:pt modelId="{2FB955C7-70BA-427E-A94C-7E69E9CAEAB9}" type="parTrans" cxnId="{D5B36096-F435-42DA-9406-EAB50989C6BE}">
      <dgm:prSet/>
      <dgm:spPr/>
      <dgm:t>
        <a:bodyPr/>
        <a:lstStyle/>
        <a:p>
          <a:endParaRPr lang="en-US" sz="2000">
            <a:latin typeface="Arial" panose="020B0604020202020204" pitchFamily="34" charset="0"/>
            <a:cs typeface="Arial" panose="020B0604020202020204" pitchFamily="34" charset="0"/>
          </a:endParaRPr>
        </a:p>
      </dgm:t>
    </dgm:pt>
    <dgm:pt modelId="{3ECB352C-AE66-4EE9-B405-8D527962F134}" type="sibTrans" cxnId="{D5B36096-F435-42DA-9406-EAB50989C6BE}">
      <dgm:prSet custT="1"/>
      <dgm:spPr>
        <a:ln>
          <a:solidFill>
            <a:schemeClr val="accent2"/>
          </a:solidFill>
        </a:ln>
      </dgm:spPr>
      <dgm:t>
        <a:bodyPr/>
        <a:lstStyle/>
        <a:p>
          <a:endParaRPr lang="en-US" sz="600">
            <a:latin typeface="Arial" panose="020B0604020202020204" pitchFamily="34" charset="0"/>
            <a:cs typeface="Arial" panose="020B0604020202020204" pitchFamily="34" charset="0"/>
          </a:endParaRPr>
        </a:p>
      </dgm:t>
    </dgm:pt>
    <dgm:pt modelId="{AF58CA5F-08EF-49C8-83CE-369B3B79D532}">
      <dgm:prSet phldrT="[Text]" custT="1"/>
      <dgm:spPr>
        <a:solidFill>
          <a:schemeClr val="accent2"/>
        </a:solidFill>
      </dgm:spPr>
      <dgm:t>
        <a:bodyPr/>
        <a:lstStyle/>
        <a:p>
          <a:r>
            <a:rPr lang="en-US" sz="1800">
              <a:latin typeface="Arial" panose="020B0604020202020204" pitchFamily="34" charset="0"/>
              <a:cs typeface="Arial" panose="020B0604020202020204" pitchFamily="34" charset="0"/>
            </a:rPr>
            <a:t>Compare energy use and demand before implementing the program</a:t>
          </a:r>
          <a:endParaRPr lang="en-US" sz="1800" dirty="0">
            <a:latin typeface="Arial" panose="020B0604020202020204" pitchFamily="34" charset="0"/>
            <a:cs typeface="Arial" panose="020B0604020202020204" pitchFamily="34" charset="0"/>
          </a:endParaRPr>
        </a:p>
      </dgm:t>
    </dgm:pt>
    <dgm:pt modelId="{386E35C9-0F80-4150-BEBD-81CEBF4A90D9}" type="parTrans" cxnId="{EC2CCC29-1FCB-45F0-BBED-98D8073CDE6F}">
      <dgm:prSet/>
      <dgm:spPr/>
      <dgm:t>
        <a:bodyPr/>
        <a:lstStyle/>
        <a:p>
          <a:endParaRPr lang="en-US" sz="2000">
            <a:latin typeface="Arial" panose="020B0604020202020204" pitchFamily="34" charset="0"/>
            <a:cs typeface="Arial" panose="020B0604020202020204" pitchFamily="34" charset="0"/>
          </a:endParaRPr>
        </a:p>
      </dgm:t>
    </dgm:pt>
    <dgm:pt modelId="{2D23DF2C-9AC7-405C-A049-5CDA1F36F83D}" type="sibTrans" cxnId="{EC2CCC29-1FCB-45F0-BBED-98D8073CDE6F}">
      <dgm:prSet custT="1"/>
      <dgm:spPr>
        <a:ln>
          <a:solidFill>
            <a:schemeClr val="accent2"/>
          </a:solidFill>
        </a:ln>
      </dgm:spPr>
      <dgm:t>
        <a:bodyPr/>
        <a:lstStyle/>
        <a:p>
          <a:endParaRPr lang="en-US" sz="600">
            <a:latin typeface="Arial" panose="020B0604020202020204" pitchFamily="34" charset="0"/>
            <a:cs typeface="Arial" panose="020B0604020202020204" pitchFamily="34" charset="0"/>
          </a:endParaRPr>
        </a:p>
      </dgm:t>
    </dgm:pt>
    <dgm:pt modelId="{9F447855-D578-47E8-8BEA-E40003B1A127}">
      <dgm:prSet phldrT="[Text]" custT="1"/>
      <dgm:spPr>
        <a:solidFill>
          <a:schemeClr val="accent2"/>
        </a:solidFill>
      </dgm:spPr>
      <dgm:t>
        <a:bodyPr/>
        <a:lstStyle/>
        <a:p>
          <a:r>
            <a:rPr lang="en-US" sz="1800">
              <a:latin typeface="Arial" panose="020B0604020202020204" pitchFamily="34" charset="0"/>
              <a:cs typeface="Arial" panose="020B0604020202020204" pitchFamily="34" charset="0"/>
            </a:rPr>
            <a:t>Report on the results of the assessment and, work with the chapter operator to implement opportunities</a:t>
          </a:r>
          <a:endParaRPr lang="en-US" sz="1800" dirty="0">
            <a:latin typeface="Arial" panose="020B0604020202020204" pitchFamily="34" charset="0"/>
            <a:cs typeface="Arial" panose="020B0604020202020204" pitchFamily="34" charset="0"/>
          </a:endParaRPr>
        </a:p>
      </dgm:t>
    </dgm:pt>
    <dgm:pt modelId="{07F56B2F-CFBF-420D-A1BA-36D2A09A245D}" type="parTrans" cxnId="{5644C645-1BD1-4A7C-B4BD-4DA1F3ACA04D}">
      <dgm:prSet/>
      <dgm:spPr/>
      <dgm:t>
        <a:bodyPr/>
        <a:lstStyle/>
        <a:p>
          <a:endParaRPr lang="en-US" sz="2000">
            <a:latin typeface="Arial" panose="020B0604020202020204" pitchFamily="34" charset="0"/>
            <a:cs typeface="Arial" panose="020B0604020202020204" pitchFamily="34" charset="0"/>
          </a:endParaRPr>
        </a:p>
      </dgm:t>
    </dgm:pt>
    <dgm:pt modelId="{869BEA81-1289-49F3-88DF-E2030009B4A7}" type="sibTrans" cxnId="{5644C645-1BD1-4A7C-B4BD-4DA1F3ACA04D}">
      <dgm:prSet custT="1"/>
      <dgm:spPr>
        <a:ln>
          <a:solidFill>
            <a:schemeClr val="accent2"/>
          </a:solidFill>
        </a:ln>
      </dgm:spPr>
      <dgm:t>
        <a:bodyPr/>
        <a:lstStyle/>
        <a:p>
          <a:endParaRPr lang="en-US" sz="600">
            <a:latin typeface="Arial" panose="020B0604020202020204" pitchFamily="34" charset="0"/>
            <a:cs typeface="Arial" panose="020B0604020202020204" pitchFamily="34" charset="0"/>
          </a:endParaRPr>
        </a:p>
      </dgm:t>
    </dgm:pt>
    <dgm:pt modelId="{1D3B3273-AB13-4CFF-A6D1-121A667578D3}">
      <dgm:prSet phldrT="[Text]" custT="1"/>
      <dgm:spPr>
        <a:solidFill>
          <a:schemeClr val="accent2"/>
        </a:solidFill>
      </dgm:spPr>
      <dgm:t>
        <a:bodyPr/>
        <a:lstStyle/>
        <a:p>
          <a:r>
            <a:rPr lang="en-US" sz="1800" dirty="0">
              <a:latin typeface="Arial" panose="020B0604020202020204" pitchFamily="34" charset="0"/>
              <a:cs typeface="Arial" panose="020B0604020202020204" pitchFamily="34" charset="0"/>
            </a:rPr>
            <a:t>Program evaluation process begins</a:t>
          </a:r>
        </a:p>
      </dgm:t>
    </dgm:pt>
    <dgm:pt modelId="{44E367CE-C472-4EEF-88DD-FE7A51B7B534}" type="parTrans" cxnId="{ADE0069A-F4AF-47AC-B5D5-F56E54B44591}">
      <dgm:prSet/>
      <dgm:spPr/>
      <dgm:t>
        <a:bodyPr/>
        <a:lstStyle/>
        <a:p>
          <a:endParaRPr lang="en-US" sz="2000">
            <a:latin typeface="Arial" panose="020B0604020202020204" pitchFamily="34" charset="0"/>
            <a:cs typeface="Arial" panose="020B0604020202020204" pitchFamily="34" charset="0"/>
          </a:endParaRPr>
        </a:p>
      </dgm:t>
    </dgm:pt>
    <dgm:pt modelId="{C5C5ABF7-0C9F-44F6-8910-0E5D19FC817F}" type="sibTrans" cxnId="{ADE0069A-F4AF-47AC-B5D5-F56E54B44591}">
      <dgm:prSet/>
      <dgm:spPr/>
      <dgm:t>
        <a:bodyPr/>
        <a:lstStyle/>
        <a:p>
          <a:endParaRPr lang="en-US" sz="2000">
            <a:latin typeface="Arial" panose="020B0604020202020204" pitchFamily="34" charset="0"/>
            <a:cs typeface="Arial" panose="020B0604020202020204" pitchFamily="34" charset="0"/>
          </a:endParaRPr>
        </a:p>
      </dgm:t>
    </dgm:pt>
    <dgm:pt modelId="{EE4B8DDC-ABA1-46A9-ADF5-B29431ED929F}" type="pres">
      <dgm:prSet presAssocID="{58A188C5-B6C9-4E50-96FB-035A2BD3CB87}" presName="Name0" presStyleCnt="0">
        <dgm:presLayoutVars>
          <dgm:dir/>
          <dgm:resizeHandles val="exact"/>
        </dgm:presLayoutVars>
      </dgm:prSet>
      <dgm:spPr/>
    </dgm:pt>
    <dgm:pt modelId="{5CFD8F5E-820D-459D-8DD7-437374757C46}" type="pres">
      <dgm:prSet presAssocID="{0DD4473B-5DDF-4D53-871E-5E0EBFE2FA1E}" presName="node" presStyleLbl="node1" presStyleIdx="0" presStyleCnt="5">
        <dgm:presLayoutVars>
          <dgm:bulletEnabled val="1"/>
        </dgm:presLayoutVars>
      </dgm:prSet>
      <dgm:spPr/>
    </dgm:pt>
    <dgm:pt modelId="{36AE08CE-984C-4B03-A627-BA21C2283029}" type="pres">
      <dgm:prSet presAssocID="{D8AC69F8-91DC-4A91-8401-14B4D522A59E}" presName="sibTrans" presStyleLbl="sibTrans1D1" presStyleIdx="0" presStyleCnt="4"/>
      <dgm:spPr/>
    </dgm:pt>
    <dgm:pt modelId="{FB251FF0-140D-4768-9947-609A8E64E58D}" type="pres">
      <dgm:prSet presAssocID="{D8AC69F8-91DC-4A91-8401-14B4D522A59E}" presName="connectorText" presStyleLbl="sibTrans1D1" presStyleIdx="0" presStyleCnt="4"/>
      <dgm:spPr/>
    </dgm:pt>
    <dgm:pt modelId="{ADF89464-0808-4D20-A039-3B7E1004E231}" type="pres">
      <dgm:prSet presAssocID="{B4505384-8669-43FA-9B96-696FD64BBCFD}" presName="node" presStyleLbl="node1" presStyleIdx="1" presStyleCnt="5">
        <dgm:presLayoutVars>
          <dgm:bulletEnabled val="1"/>
        </dgm:presLayoutVars>
      </dgm:prSet>
      <dgm:spPr/>
    </dgm:pt>
    <dgm:pt modelId="{3D1E0606-5987-4929-B69F-1ADF6AF9663C}" type="pres">
      <dgm:prSet presAssocID="{3ECB352C-AE66-4EE9-B405-8D527962F134}" presName="sibTrans" presStyleLbl="sibTrans1D1" presStyleIdx="1" presStyleCnt="4"/>
      <dgm:spPr/>
    </dgm:pt>
    <dgm:pt modelId="{60C428EE-1267-4454-BAFB-CCFCB7410676}" type="pres">
      <dgm:prSet presAssocID="{3ECB352C-AE66-4EE9-B405-8D527962F134}" presName="connectorText" presStyleLbl="sibTrans1D1" presStyleIdx="1" presStyleCnt="4"/>
      <dgm:spPr/>
    </dgm:pt>
    <dgm:pt modelId="{7B3228FA-35EB-42B7-A49B-CA4DF225C75C}" type="pres">
      <dgm:prSet presAssocID="{AF58CA5F-08EF-49C8-83CE-369B3B79D532}" presName="node" presStyleLbl="node1" presStyleIdx="2" presStyleCnt="5">
        <dgm:presLayoutVars>
          <dgm:bulletEnabled val="1"/>
        </dgm:presLayoutVars>
      </dgm:prSet>
      <dgm:spPr/>
    </dgm:pt>
    <dgm:pt modelId="{EECAE4A2-51B2-420C-903C-AE3B9200F289}" type="pres">
      <dgm:prSet presAssocID="{2D23DF2C-9AC7-405C-A049-5CDA1F36F83D}" presName="sibTrans" presStyleLbl="sibTrans1D1" presStyleIdx="2" presStyleCnt="4"/>
      <dgm:spPr/>
    </dgm:pt>
    <dgm:pt modelId="{83351F2B-A85F-4AFF-BC9D-18BA5FE3812B}" type="pres">
      <dgm:prSet presAssocID="{2D23DF2C-9AC7-405C-A049-5CDA1F36F83D}" presName="connectorText" presStyleLbl="sibTrans1D1" presStyleIdx="2" presStyleCnt="4"/>
      <dgm:spPr/>
    </dgm:pt>
    <dgm:pt modelId="{A09ABF92-9682-42DB-98E0-E2B325BADCB7}" type="pres">
      <dgm:prSet presAssocID="{9F447855-D578-47E8-8BEA-E40003B1A127}" presName="node" presStyleLbl="node1" presStyleIdx="3" presStyleCnt="5" custScaleY="110521">
        <dgm:presLayoutVars>
          <dgm:bulletEnabled val="1"/>
        </dgm:presLayoutVars>
      </dgm:prSet>
      <dgm:spPr/>
    </dgm:pt>
    <dgm:pt modelId="{038B8D74-E05A-4D68-B4F1-78DBC788957E}" type="pres">
      <dgm:prSet presAssocID="{869BEA81-1289-49F3-88DF-E2030009B4A7}" presName="sibTrans" presStyleLbl="sibTrans1D1" presStyleIdx="3" presStyleCnt="4"/>
      <dgm:spPr/>
    </dgm:pt>
    <dgm:pt modelId="{DA3CDB06-138D-4C8E-93BF-F5964BE64DC1}" type="pres">
      <dgm:prSet presAssocID="{869BEA81-1289-49F3-88DF-E2030009B4A7}" presName="connectorText" presStyleLbl="sibTrans1D1" presStyleIdx="3" presStyleCnt="4"/>
      <dgm:spPr/>
    </dgm:pt>
    <dgm:pt modelId="{BD3EF285-D20C-4764-97C6-7DB8DD78B332}" type="pres">
      <dgm:prSet presAssocID="{1D3B3273-AB13-4CFF-A6D1-121A667578D3}" presName="node" presStyleLbl="node1" presStyleIdx="4" presStyleCnt="5" custScaleY="110521">
        <dgm:presLayoutVars>
          <dgm:bulletEnabled val="1"/>
        </dgm:presLayoutVars>
      </dgm:prSet>
      <dgm:spPr/>
    </dgm:pt>
  </dgm:ptLst>
  <dgm:cxnLst>
    <dgm:cxn modelId="{F6CCD900-AE64-47D4-93D7-EC0C417CE67C}" type="presOf" srcId="{3ECB352C-AE66-4EE9-B405-8D527962F134}" destId="{3D1E0606-5987-4929-B69F-1ADF6AF9663C}" srcOrd="0" destOrd="0" presId="urn:microsoft.com/office/officeart/2005/8/layout/bProcess3"/>
    <dgm:cxn modelId="{1D13D00B-855A-4672-A950-4CF50FF39D19}" type="presOf" srcId="{AF58CA5F-08EF-49C8-83CE-369B3B79D532}" destId="{7B3228FA-35EB-42B7-A49B-CA4DF225C75C}" srcOrd="0" destOrd="0" presId="urn:microsoft.com/office/officeart/2005/8/layout/bProcess3"/>
    <dgm:cxn modelId="{5C51D81E-E3C0-448F-A63B-0B43743A8664}" type="presOf" srcId="{1D3B3273-AB13-4CFF-A6D1-121A667578D3}" destId="{BD3EF285-D20C-4764-97C6-7DB8DD78B332}" srcOrd="0" destOrd="0" presId="urn:microsoft.com/office/officeart/2005/8/layout/bProcess3"/>
    <dgm:cxn modelId="{46965727-6C86-498A-B325-9FED3DC2145B}" type="presOf" srcId="{869BEA81-1289-49F3-88DF-E2030009B4A7}" destId="{DA3CDB06-138D-4C8E-93BF-F5964BE64DC1}" srcOrd="1" destOrd="0" presId="urn:microsoft.com/office/officeart/2005/8/layout/bProcess3"/>
    <dgm:cxn modelId="{EC2CCC29-1FCB-45F0-BBED-98D8073CDE6F}" srcId="{58A188C5-B6C9-4E50-96FB-035A2BD3CB87}" destId="{AF58CA5F-08EF-49C8-83CE-369B3B79D532}" srcOrd="2" destOrd="0" parTransId="{386E35C9-0F80-4150-BEBD-81CEBF4A90D9}" sibTransId="{2D23DF2C-9AC7-405C-A049-5CDA1F36F83D}"/>
    <dgm:cxn modelId="{CE894631-2C5D-48BE-B42B-4C3D801E2CFF}" type="presOf" srcId="{9F447855-D578-47E8-8BEA-E40003B1A127}" destId="{A09ABF92-9682-42DB-98E0-E2B325BADCB7}" srcOrd="0" destOrd="0" presId="urn:microsoft.com/office/officeart/2005/8/layout/bProcess3"/>
    <dgm:cxn modelId="{124C1637-A713-4DB5-95EA-E14A9AC578C2}" type="presOf" srcId="{0DD4473B-5DDF-4D53-871E-5E0EBFE2FA1E}" destId="{5CFD8F5E-820D-459D-8DD7-437374757C46}" srcOrd="0" destOrd="0" presId="urn:microsoft.com/office/officeart/2005/8/layout/bProcess3"/>
    <dgm:cxn modelId="{C6177038-D14B-41F2-9463-D4DAE696AF80}" type="presOf" srcId="{2D23DF2C-9AC7-405C-A049-5CDA1F36F83D}" destId="{83351F2B-A85F-4AFF-BC9D-18BA5FE3812B}" srcOrd="1" destOrd="0" presId="urn:microsoft.com/office/officeart/2005/8/layout/bProcess3"/>
    <dgm:cxn modelId="{5644C645-1BD1-4A7C-B4BD-4DA1F3ACA04D}" srcId="{58A188C5-B6C9-4E50-96FB-035A2BD3CB87}" destId="{9F447855-D578-47E8-8BEA-E40003B1A127}" srcOrd="3" destOrd="0" parTransId="{07F56B2F-CFBF-420D-A1BA-36D2A09A245D}" sibTransId="{869BEA81-1289-49F3-88DF-E2030009B4A7}"/>
    <dgm:cxn modelId="{1A5D2749-8E60-4C85-B00A-9B8D0BAD73D4}" type="presOf" srcId="{3ECB352C-AE66-4EE9-B405-8D527962F134}" destId="{60C428EE-1267-4454-BAFB-CCFCB7410676}" srcOrd="1" destOrd="0" presId="urn:microsoft.com/office/officeart/2005/8/layout/bProcess3"/>
    <dgm:cxn modelId="{18864D7A-2570-4D9F-959F-C996D0F1231F}" type="presOf" srcId="{869BEA81-1289-49F3-88DF-E2030009B4A7}" destId="{038B8D74-E05A-4D68-B4F1-78DBC788957E}" srcOrd="0" destOrd="0" presId="urn:microsoft.com/office/officeart/2005/8/layout/bProcess3"/>
    <dgm:cxn modelId="{D5B36096-F435-42DA-9406-EAB50989C6BE}" srcId="{58A188C5-B6C9-4E50-96FB-035A2BD3CB87}" destId="{B4505384-8669-43FA-9B96-696FD64BBCFD}" srcOrd="1" destOrd="0" parTransId="{2FB955C7-70BA-427E-A94C-7E69E9CAEAB9}" sibTransId="{3ECB352C-AE66-4EE9-B405-8D527962F134}"/>
    <dgm:cxn modelId="{ADE0069A-F4AF-47AC-B5D5-F56E54B44591}" srcId="{58A188C5-B6C9-4E50-96FB-035A2BD3CB87}" destId="{1D3B3273-AB13-4CFF-A6D1-121A667578D3}" srcOrd="4" destOrd="0" parTransId="{44E367CE-C472-4EEF-88DD-FE7A51B7B534}" sibTransId="{C5C5ABF7-0C9F-44F6-8910-0E5D19FC817F}"/>
    <dgm:cxn modelId="{EB9E94BD-3071-449C-90A6-5338E6C83454}" srcId="{58A188C5-B6C9-4E50-96FB-035A2BD3CB87}" destId="{0DD4473B-5DDF-4D53-871E-5E0EBFE2FA1E}" srcOrd="0" destOrd="0" parTransId="{3FF58A89-D35C-4D33-8E93-ED4CB497CFCE}" sibTransId="{D8AC69F8-91DC-4A91-8401-14B4D522A59E}"/>
    <dgm:cxn modelId="{643E21BE-8E41-4765-AE08-68EB3DB9AB18}" type="presOf" srcId="{2D23DF2C-9AC7-405C-A049-5CDA1F36F83D}" destId="{EECAE4A2-51B2-420C-903C-AE3B9200F289}" srcOrd="0" destOrd="0" presId="urn:microsoft.com/office/officeart/2005/8/layout/bProcess3"/>
    <dgm:cxn modelId="{290666D1-4896-41B0-96C4-9CE886BABFFF}" type="presOf" srcId="{D8AC69F8-91DC-4A91-8401-14B4D522A59E}" destId="{FB251FF0-140D-4768-9947-609A8E64E58D}" srcOrd="1" destOrd="0" presId="urn:microsoft.com/office/officeart/2005/8/layout/bProcess3"/>
    <dgm:cxn modelId="{AB05E8D2-F42C-46C3-99E7-11DB74591017}" type="presOf" srcId="{B4505384-8669-43FA-9B96-696FD64BBCFD}" destId="{ADF89464-0808-4D20-A039-3B7E1004E231}" srcOrd="0" destOrd="0" presId="urn:microsoft.com/office/officeart/2005/8/layout/bProcess3"/>
    <dgm:cxn modelId="{90BFD1D7-9C22-4BAB-B675-E107A7EA0FCA}" type="presOf" srcId="{58A188C5-B6C9-4E50-96FB-035A2BD3CB87}" destId="{EE4B8DDC-ABA1-46A9-ADF5-B29431ED929F}" srcOrd="0" destOrd="0" presId="urn:microsoft.com/office/officeart/2005/8/layout/bProcess3"/>
    <dgm:cxn modelId="{94FE24E5-BE0D-425E-A09B-3844B66B7EE2}" type="presOf" srcId="{D8AC69F8-91DC-4A91-8401-14B4D522A59E}" destId="{36AE08CE-984C-4B03-A627-BA21C2283029}" srcOrd="0" destOrd="0" presId="urn:microsoft.com/office/officeart/2005/8/layout/bProcess3"/>
    <dgm:cxn modelId="{80797952-025B-4AED-9A84-203E2DE8DFC6}" type="presParOf" srcId="{EE4B8DDC-ABA1-46A9-ADF5-B29431ED929F}" destId="{5CFD8F5E-820D-459D-8DD7-437374757C46}" srcOrd="0" destOrd="0" presId="urn:microsoft.com/office/officeart/2005/8/layout/bProcess3"/>
    <dgm:cxn modelId="{C7B4E3D2-CDC2-4E90-ADC0-1857695BE0E6}" type="presParOf" srcId="{EE4B8DDC-ABA1-46A9-ADF5-B29431ED929F}" destId="{36AE08CE-984C-4B03-A627-BA21C2283029}" srcOrd="1" destOrd="0" presId="urn:microsoft.com/office/officeart/2005/8/layout/bProcess3"/>
    <dgm:cxn modelId="{753351D5-3C6D-4C8B-8C7A-E1D92FA12E2D}" type="presParOf" srcId="{36AE08CE-984C-4B03-A627-BA21C2283029}" destId="{FB251FF0-140D-4768-9947-609A8E64E58D}" srcOrd="0" destOrd="0" presId="urn:microsoft.com/office/officeart/2005/8/layout/bProcess3"/>
    <dgm:cxn modelId="{F636EDF3-6BFA-4E1A-AC4B-900F717973BD}" type="presParOf" srcId="{EE4B8DDC-ABA1-46A9-ADF5-B29431ED929F}" destId="{ADF89464-0808-4D20-A039-3B7E1004E231}" srcOrd="2" destOrd="0" presId="urn:microsoft.com/office/officeart/2005/8/layout/bProcess3"/>
    <dgm:cxn modelId="{C6BC4816-1FDC-4A67-94EC-50B77E9D9F3E}" type="presParOf" srcId="{EE4B8DDC-ABA1-46A9-ADF5-B29431ED929F}" destId="{3D1E0606-5987-4929-B69F-1ADF6AF9663C}" srcOrd="3" destOrd="0" presId="urn:microsoft.com/office/officeart/2005/8/layout/bProcess3"/>
    <dgm:cxn modelId="{806B6255-BFB0-4E1D-B5E4-0FCCA0B8783B}" type="presParOf" srcId="{3D1E0606-5987-4929-B69F-1ADF6AF9663C}" destId="{60C428EE-1267-4454-BAFB-CCFCB7410676}" srcOrd="0" destOrd="0" presId="urn:microsoft.com/office/officeart/2005/8/layout/bProcess3"/>
    <dgm:cxn modelId="{8FF12711-1664-430F-9305-D8F4D25C4FAE}" type="presParOf" srcId="{EE4B8DDC-ABA1-46A9-ADF5-B29431ED929F}" destId="{7B3228FA-35EB-42B7-A49B-CA4DF225C75C}" srcOrd="4" destOrd="0" presId="urn:microsoft.com/office/officeart/2005/8/layout/bProcess3"/>
    <dgm:cxn modelId="{031A37DB-3496-4396-9FA9-36E795A6F1C9}" type="presParOf" srcId="{EE4B8DDC-ABA1-46A9-ADF5-B29431ED929F}" destId="{EECAE4A2-51B2-420C-903C-AE3B9200F289}" srcOrd="5" destOrd="0" presId="urn:microsoft.com/office/officeart/2005/8/layout/bProcess3"/>
    <dgm:cxn modelId="{AFAAE99F-61DB-4CC6-9154-E0BA738877F5}" type="presParOf" srcId="{EECAE4A2-51B2-420C-903C-AE3B9200F289}" destId="{83351F2B-A85F-4AFF-BC9D-18BA5FE3812B}" srcOrd="0" destOrd="0" presId="urn:microsoft.com/office/officeart/2005/8/layout/bProcess3"/>
    <dgm:cxn modelId="{A7CD3BF1-0C29-4EFD-871E-0CBE723EC02B}" type="presParOf" srcId="{EE4B8DDC-ABA1-46A9-ADF5-B29431ED929F}" destId="{A09ABF92-9682-42DB-98E0-E2B325BADCB7}" srcOrd="6" destOrd="0" presId="urn:microsoft.com/office/officeart/2005/8/layout/bProcess3"/>
    <dgm:cxn modelId="{47493332-C494-43BE-8756-F2A079BF96C6}" type="presParOf" srcId="{EE4B8DDC-ABA1-46A9-ADF5-B29431ED929F}" destId="{038B8D74-E05A-4D68-B4F1-78DBC788957E}" srcOrd="7" destOrd="0" presId="urn:microsoft.com/office/officeart/2005/8/layout/bProcess3"/>
    <dgm:cxn modelId="{F6EE0CCA-9BFA-4942-97FF-DFC1F0DA797A}" type="presParOf" srcId="{038B8D74-E05A-4D68-B4F1-78DBC788957E}" destId="{DA3CDB06-138D-4C8E-93BF-F5964BE64DC1}" srcOrd="0" destOrd="0" presId="urn:microsoft.com/office/officeart/2005/8/layout/bProcess3"/>
    <dgm:cxn modelId="{977F2578-A4EF-40C0-91A2-B071B4834781}" type="presParOf" srcId="{EE4B8DDC-ABA1-46A9-ADF5-B29431ED929F}" destId="{BD3EF285-D20C-4764-97C6-7DB8DD78B332}" srcOrd="8"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A1B1BCC-FBB0-4389-9FE0-C461604F8C93}" type="doc">
      <dgm:prSet loTypeId="urn:microsoft.com/office/officeart/2005/8/layout/hProcess9" loCatId="process" qsTypeId="urn:microsoft.com/office/officeart/2005/8/quickstyle/simple1" qsCatId="simple" csTypeId="urn:microsoft.com/office/officeart/2005/8/colors/accent2_2" csCatId="accent2" phldr="1"/>
      <dgm:spPr/>
    </dgm:pt>
    <dgm:pt modelId="{74D8687B-6EB2-442C-B111-892DD6596AB3}">
      <dgm:prSet phldrT="[Text]" custT="1"/>
      <dgm:spPr/>
      <dgm:t>
        <a:bodyPr/>
        <a:lstStyle/>
        <a:p>
          <a:r>
            <a:rPr lang="en-US" sz="1200" dirty="0"/>
            <a:t>Identify the sources of risk</a:t>
          </a:r>
        </a:p>
      </dgm:t>
    </dgm:pt>
    <dgm:pt modelId="{0B31B3A4-0F15-4442-B9DA-BE3A817FF9FD}" type="parTrans" cxnId="{D4B6F940-BC0D-4B89-8A83-899A381763FC}">
      <dgm:prSet/>
      <dgm:spPr/>
      <dgm:t>
        <a:bodyPr/>
        <a:lstStyle/>
        <a:p>
          <a:endParaRPr lang="en-US"/>
        </a:p>
      </dgm:t>
    </dgm:pt>
    <dgm:pt modelId="{5702B4DA-877B-4676-8B51-C7E648D2DD05}" type="sibTrans" cxnId="{D4B6F940-BC0D-4B89-8A83-899A381763FC}">
      <dgm:prSet/>
      <dgm:spPr/>
      <dgm:t>
        <a:bodyPr/>
        <a:lstStyle/>
        <a:p>
          <a:endParaRPr lang="en-US"/>
        </a:p>
      </dgm:t>
    </dgm:pt>
    <dgm:pt modelId="{C1C52590-7547-48A8-9E2A-564F013D54E3}">
      <dgm:prSet phldrT="[Text]" custT="1"/>
      <dgm:spPr/>
      <dgm:t>
        <a:bodyPr/>
        <a:lstStyle/>
        <a:p>
          <a:r>
            <a:rPr lang="en-US" sz="1200"/>
            <a:t>Deciding the paths and the key points can cause these risks</a:t>
          </a:r>
        </a:p>
      </dgm:t>
    </dgm:pt>
    <dgm:pt modelId="{A3092844-000C-4669-B4FD-2050064B154A}" type="parTrans" cxnId="{17F8338F-374C-4483-8398-F1B93A87C28F}">
      <dgm:prSet/>
      <dgm:spPr/>
      <dgm:t>
        <a:bodyPr/>
        <a:lstStyle/>
        <a:p>
          <a:endParaRPr lang="en-US"/>
        </a:p>
      </dgm:t>
    </dgm:pt>
    <dgm:pt modelId="{EE9ECE25-5D0B-4350-9F72-033E7FEAA78B}" type="sibTrans" cxnId="{17F8338F-374C-4483-8398-F1B93A87C28F}">
      <dgm:prSet/>
      <dgm:spPr/>
      <dgm:t>
        <a:bodyPr/>
        <a:lstStyle/>
        <a:p>
          <a:endParaRPr lang="en-US"/>
        </a:p>
      </dgm:t>
    </dgm:pt>
    <dgm:pt modelId="{FED05D07-DFFE-4DD0-8D93-ABF3669F15F7}">
      <dgm:prSet phldrT="[Text]" custT="1"/>
      <dgm:spPr/>
      <dgm:t>
        <a:bodyPr/>
        <a:lstStyle/>
        <a:p>
          <a:r>
            <a:rPr lang="en-US" sz="1200"/>
            <a:t>Measuring the potential consequences of these risks under different scenarios</a:t>
          </a:r>
        </a:p>
      </dgm:t>
    </dgm:pt>
    <dgm:pt modelId="{AAD8520B-388D-4AC2-B436-F1C3A2FE6598}" type="parTrans" cxnId="{64E8CB70-26CB-4509-94D6-D2E7985C8ADB}">
      <dgm:prSet/>
      <dgm:spPr/>
      <dgm:t>
        <a:bodyPr/>
        <a:lstStyle/>
        <a:p>
          <a:endParaRPr lang="en-US"/>
        </a:p>
      </dgm:t>
    </dgm:pt>
    <dgm:pt modelId="{73628D44-B63B-4DDA-BB3A-90BD9F184083}" type="sibTrans" cxnId="{64E8CB70-26CB-4509-94D6-D2E7985C8ADB}">
      <dgm:prSet/>
      <dgm:spPr/>
      <dgm:t>
        <a:bodyPr/>
        <a:lstStyle/>
        <a:p>
          <a:endParaRPr lang="en-US"/>
        </a:p>
      </dgm:t>
    </dgm:pt>
    <dgm:pt modelId="{202FF54F-539E-40AD-87A5-6052A9A0770F}">
      <dgm:prSet custT="1"/>
      <dgm:spPr/>
      <dgm:t>
        <a:bodyPr/>
        <a:lstStyle/>
        <a:p>
          <a:r>
            <a:rPr lang="en-US" sz="1200"/>
            <a:t>Provide the means to mitigate and deal with these consequences</a:t>
          </a:r>
          <a:endParaRPr lang="en-US" sz="3600" dirty="0"/>
        </a:p>
      </dgm:t>
    </dgm:pt>
    <dgm:pt modelId="{F63FB3EE-7204-462F-8BF8-59D5B59BC40D}" type="parTrans" cxnId="{CDD588A4-11F0-4E34-8C4F-6B531038E91E}">
      <dgm:prSet/>
      <dgm:spPr/>
      <dgm:t>
        <a:bodyPr/>
        <a:lstStyle/>
        <a:p>
          <a:endParaRPr lang="en-US"/>
        </a:p>
      </dgm:t>
    </dgm:pt>
    <dgm:pt modelId="{3DB60591-60BA-4EF9-98D6-BD365FA9AF21}" type="sibTrans" cxnId="{CDD588A4-11F0-4E34-8C4F-6B531038E91E}">
      <dgm:prSet/>
      <dgm:spPr/>
      <dgm:t>
        <a:bodyPr/>
        <a:lstStyle/>
        <a:p>
          <a:endParaRPr lang="en-US"/>
        </a:p>
      </dgm:t>
    </dgm:pt>
    <dgm:pt modelId="{1BBBEB80-A2FC-44E7-984A-C9B36E9DC53F}" type="pres">
      <dgm:prSet presAssocID="{0A1B1BCC-FBB0-4389-9FE0-C461604F8C93}" presName="CompostProcess" presStyleCnt="0">
        <dgm:presLayoutVars>
          <dgm:dir/>
          <dgm:resizeHandles val="exact"/>
        </dgm:presLayoutVars>
      </dgm:prSet>
      <dgm:spPr/>
    </dgm:pt>
    <dgm:pt modelId="{5843323E-4771-4AB4-9540-A9258E8A3357}" type="pres">
      <dgm:prSet presAssocID="{0A1B1BCC-FBB0-4389-9FE0-C461604F8C93}" presName="arrow" presStyleLbl="bgShp" presStyleIdx="0" presStyleCnt="1"/>
      <dgm:spPr/>
    </dgm:pt>
    <dgm:pt modelId="{082B1554-636B-4B07-879B-D9F00289F4EA}" type="pres">
      <dgm:prSet presAssocID="{0A1B1BCC-FBB0-4389-9FE0-C461604F8C93}" presName="linearProcess" presStyleCnt="0"/>
      <dgm:spPr/>
    </dgm:pt>
    <dgm:pt modelId="{EF37466F-7651-4534-B869-DBB86D557FE4}" type="pres">
      <dgm:prSet presAssocID="{74D8687B-6EB2-442C-B111-892DD6596AB3}" presName="textNode" presStyleLbl="node1" presStyleIdx="0" presStyleCnt="4">
        <dgm:presLayoutVars>
          <dgm:bulletEnabled val="1"/>
        </dgm:presLayoutVars>
      </dgm:prSet>
      <dgm:spPr/>
    </dgm:pt>
    <dgm:pt modelId="{7B49E88D-3C2F-410C-8EBE-97195664D867}" type="pres">
      <dgm:prSet presAssocID="{5702B4DA-877B-4676-8B51-C7E648D2DD05}" presName="sibTrans" presStyleCnt="0"/>
      <dgm:spPr/>
    </dgm:pt>
    <dgm:pt modelId="{DEBE37E1-4887-4CCD-9AB9-7E04E4FB43F6}" type="pres">
      <dgm:prSet presAssocID="{C1C52590-7547-48A8-9E2A-564F013D54E3}" presName="textNode" presStyleLbl="node1" presStyleIdx="1" presStyleCnt="4">
        <dgm:presLayoutVars>
          <dgm:bulletEnabled val="1"/>
        </dgm:presLayoutVars>
      </dgm:prSet>
      <dgm:spPr/>
    </dgm:pt>
    <dgm:pt modelId="{19122563-D989-407C-A073-5E3F386E386B}" type="pres">
      <dgm:prSet presAssocID="{EE9ECE25-5D0B-4350-9F72-033E7FEAA78B}" presName="sibTrans" presStyleCnt="0"/>
      <dgm:spPr/>
    </dgm:pt>
    <dgm:pt modelId="{9475230C-0F1B-475C-AA03-CE993367C9D5}" type="pres">
      <dgm:prSet presAssocID="{FED05D07-DFFE-4DD0-8D93-ABF3669F15F7}" presName="textNode" presStyleLbl="node1" presStyleIdx="2" presStyleCnt="4">
        <dgm:presLayoutVars>
          <dgm:bulletEnabled val="1"/>
        </dgm:presLayoutVars>
      </dgm:prSet>
      <dgm:spPr/>
    </dgm:pt>
    <dgm:pt modelId="{52E6695F-F1FA-4CD8-BEF0-8A0E1F15778C}" type="pres">
      <dgm:prSet presAssocID="{73628D44-B63B-4DDA-BB3A-90BD9F184083}" presName="sibTrans" presStyleCnt="0"/>
      <dgm:spPr/>
    </dgm:pt>
    <dgm:pt modelId="{10D4359C-506E-48C6-A501-E2EF2B6FEB55}" type="pres">
      <dgm:prSet presAssocID="{202FF54F-539E-40AD-87A5-6052A9A0770F}" presName="textNode" presStyleLbl="node1" presStyleIdx="3" presStyleCnt="4">
        <dgm:presLayoutVars>
          <dgm:bulletEnabled val="1"/>
        </dgm:presLayoutVars>
      </dgm:prSet>
      <dgm:spPr/>
    </dgm:pt>
  </dgm:ptLst>
  <dgm:cxnLst>
    <dgm:cxn modelId="{A38FDD02-064D-47BB-844C-77F0D5124086}" type="presOf" srcId="{74D8687B-6EB2-442C-B111-892DD6596AB3}" destId="{EF37466F-7651-4534-B869-DBB86D557FE4}" srcOrd="0" destOrd="0" presId="urn:microsoft.com/office/officeart/2005/8/layout/hProcess9"/>
    <dgm:cxn modelId="{60C79210-1BF3-4350-8E79-55A6BB6DA105}" type="presOf" srcId="{202FF54F-539E-40AD-87A5-6052A9A0770F}" destId="{10D4359C-506E-48C6-A501-E2EF2B6FEB55}" srcOrd="0" destOrd="0" presId="urn:microsoft.com/office/officeart/2005/8/layout/hProcess9"/>
    <dgm:cxn modelId="{D4B6F940-BC0D-4B89-8A83-899A381763FC}" srcId="{0A1B1BCC-FBB0-4389-9FE0-C461604F8C93}" destId="{74D8687B-6EB2-442C-B111-892DD6596AB3}" srcOrd="0" destOrd="0" parTransId="{0B31B3A4-0F15-4442-B9DA-BE3A817FF9FD}" sibTransId="{5702B4DA-877B-4676-8B51-C7E648D2DD05}"/>
    <dgm:cxn modelId="{19F81447-F268-41C0-B281-CDE9A0010A45}" type="presOf" srcId="{C1C52590-7547-48A8-9E2A-564F013D54E3}" destId="{DEBE37E1-4887-4CCD-9AB9-7E04E4FB43F6}" srcOrd="0" destOrd="0" presId="urn:microsoft.com/office/officeart/2005/8/layout/hProcess9"/>
    <dgm:cxn modelId="{64E8CB70-26CB-4509-94D6-D2E7985C8ADB}" srcId="{0A1B1BCC-FBB0-4389-9FE0-C461604F8C93}" destId="{FED05D07-DFFE-4DD0-8D93-ABF3669F15F7}" srcOrd="2" destOrd="0" parTransId="{AAD8520B-388D-4AC2-B436-F1C3A2FE6598}" sibTransId="{73628D44-B63B-4DDA-BB3A-90BD9F184083}"/>
    <dgm:cxn modelId="{17F8338F-374C-4483-8398-F1B93A87C28F}" srcId="{0A1B1BCC-FBB0-4389-9FE0-C461604F8C93}" destId="{C1C52590-7547-48A8-9E2A-564F013D54E3}" srcOrd="1" destOrd="0" parTransId="{A3092844-000C-4669-B4FD-2050064B154A}" sibTransId="{EE9ECE25-5D0B-4350-9F72-033E7FEAA78B}"/>
    <dgm:cxn modelId="{4330BE90-37B4-49FD-87CE-17069BA852C7}" type="presOf" srcId="{FED05D07-DFFE-4DD0-8D93-ABF3669F15F7}" destId="{9475230C-0F1B-475C-AA03-CE993367C9D5}" srcOrd="0" destOrd="0" presId="urn:microsoft.com/office/officeart/2005/8/layout/hProcess9"/>
    <dgm:cxn modelId="{CDD588A4-11F0-4E34-8C4F-6B531038E91E}" srcId="{0A1B1BCC-FBB0-4389-9FE0-C461604F8C93}" destId="{202FF54F-539E-40AD-87A5-6052A9A0770F}" srcOrd="3" destOrd="0" parTransId="{F63FB3EE-7204-462F-8BF8-59D5B59BC40D}" sibTransId="{3DB60591-60BA-4EF9-98D6-BD365FA9AF21}"/>
    <dgm:cxn modelId="{9694C2E6-8187-4358-A0B4-9A9C64609D7A}" type="presOf" srcId="{0A1B1BCC-FBB0-4389-9FE0-C461604F8C93}" destId="{1BBBEB80-A2FC-44E7-984A-C9B36E9DC53F}" srcOrd="0" destOrd="0" presId="urn:microsoft.com/office/officeart/2005/8/layout/hProcess9"/>
    <dgm:cxn modelId="{CF1616E3-BA15-41B0-A2F6-2FDA4C743DF6}" type="presParOf" srcId="{1BBBEB80-A2FC-44E7-984A-C9B36E9DC53F}" destId="{5843323E-4771-4AB4-9540-A9258E8A3357}" srcOrd="0" destOrd="0" presId="urn:microsoft.com/office/officeart/2005/8/layout/hProcess9"/>
    <dgm:cxn modelId="{B08F6C6A-61F3-481C-ACEC-62EB58B1FDEC}" type="presParOf" srcId="{1BBBEB80-A2FC-44E7-984A-C9B36E9DC53F}" destId="{082B1554-636B-4B07-879B-D9F00289F4EA}" srcOrd="1" destOrd="0" presId="urn:microsoft.com/office/officeart/2005/8/layout/hProcess9"/>
    <dgm:cxn modelId="{3CE22501-EF9E-41BD-99DC-0744C5FD7682}" type="presParOf" srcId="{082B1554-636B-4B07-879B-D9F00289F4EA}" destId="{EF37466F-7651-4534-B869-DBB86D557FE4}" srcOrd="0" destOrd="0" presId="urn:microsoft.com/office/officeart/2005/8/layout/hProcess9"/>
    <dgm:cxn modelId="{91EB3DA8-4FAC-4FC3-891D-11FEB64E8BA7}" type="presParOf" srcId="{082B1554-636B-4B07-879B-D9F00289F4EA}" destId="{7B49E88D-3C2F-410C-8EBE-97195664D867}" srcOrd="1" destOrd="0" presId="urn:microsoft.com/office/officeart/2005/8/layout/hProcess9"/>
    <dgm:cxn modelId="{F3A59845-E01A-4BAC-9E7F-7A3FBE67FC96}" type="presParOf" srcId="{082B1554-636B-4B07-879B-D9F00289F4EA}" destId="{DEBE37E1-4887-4CCD-9AB9-7E04E4FB43F6}" srcOrd="2" destOrd="0" presId="urn:microsoft.com/office/officeart/2005/8/layout/hProcess9"/>
    <dgm:cxn modelId="{ADF7E927-8433-4C0D-8F5A-81C7462236FF}" type="presParOf" srcId="{082B1554-636B-4B07-879B-D9F00289F4EA}" destId="{19122563-D989-407C-A073-5E3F386E386B}" srcOrd="3" destOrd="0" presId="urn:microsoft.com/office/officeart/2005/8/layout/hProcess9"/>
    <dgm:cxn modelId="{D9811615-01C0-4DCD-937D-26FFC8C593EB}" type="presParOf" srcId="{082B1554-636B-4B07-879B-D9F00289F4EA}" destId="{9475230C-0F1B-475C-AA03-CE993367C9D5}" srcOrd="4" destOrd="0" presId="urn:microsoft.com/office/officeart/2005/8/layout/hProcess9"/>
    <dgm:cxn modelId="{92ECFF6E-3FB7-4CD7-A97E-EEE692643AA2}" type="presParOf" srcId="{082B1554-636B-4B07-879B-D9F00289F4EA}" destId="{52E6695F-F1FA-4CD8-BEF0-8A0E1F15778C}" srcOrd="5" destOrd="0" presId="urn:microsoft.com/office/officeart/2005/8/layout/hProcess9"/>
    <dgm:cxn modelId="{4CE33896-2B03-446B-AD27-6E8BC70EC8D3}" type="presParOf" srcId="{082B1554-636B-4B07-879B-D9F00289F4EA}" destId="{10D4359C-506E-48C6-A501-E2EF2B6FEB55}"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69ADAA-23A7-44C8-9E38-A329FD06D817}">
      <dsp:nvSpPr>
        <dsp:cNvPr id="0" name=""/>
        <dsp:cNvSpPr/>
      </dsp:nvSpPr>
      <dsp:spPr>
        <a:xfrm rot="5400000">
          <a:off x="6262326" y="-2526586"/>
          <a:ext cx="1190132" cy="646438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57150" lvl="1" indent="-57150" algn="l" defTabSz="355600">
            <a:lnSpc>
              <a:spcPct val="90000"/>
            </a:lnSpc>
            <a:spcBef>
              <a:spcPct val="0"/>
            </a:spcBef>
            <a:spcAft>
              <a:spcPct val="15000"/>
            </a:spcAft>
            <a:buChar char="•"/>
          </a:pPr>
          <a:endParaRPr lang="en-US" sz="800" kern="1200" dirty="0">
            <a:latin typeface="+mn-lt"/>
          </a:endParaRPr>
        </a:p>
        <a:p>
          <a:pPr marL="114300" lvl="1" indent="-114300" algn="l" defTabSz="622300">
            <a:lnSpc>
              <a:spcPct val="90000"/>
            </a:lnSpc>
            <a:spcBef>
              <a:spcPct val="0"/>
            </a:spcBef>
            <a:spcAft>
              <a:spcPct val="15000"/>
            </a:spcAft>
            <a:buChar char="•"/>
          </a:pPr>
          <a:r>
            <a:rPr lang="en" sz="1400" kern="1200" dirty="0">
              <a:solidFill>
                <a:schemeClr val="tx1"/>
              </a:solidFill>
              <a:latin typeface="+mn-lt"/>
              <a:ea typeface="ＭＳ Ｐゴシック" charset="-128"/>
              <a:cs typeface="Arial" panose="020B0604020202020204" pitchFamily="34" charset="0"/>
            </a:rPr>
            <a:t>Expense​ install set ( build) build , install put )</a:t>
          </a:r>
          <a:endParaRPr lang="en-US" sz="1400" kern="1200" dirty="0">
            <a:latin typeface="+mn-lt"/>
          </a:endParaRPr>
        </a:p>
        <a:p>
          <a:pPr marL="114300" lvl="1" indent="-114300" algn="l" defTabSz="622300">
            <a:lnSpc>
              <a:spcPct val="90000"/>
            </a:lnSpc>
            <a:spcBef>
              <a:spcPct val="0"/>
            </a:spcBef>
            <a:spcAft>
              <a:spcPct val="15000"/>
            </a:spcAft>
            <a:buChar char="•"/>
          </a:pPr>
          <a:r>
            <a:rPr lang="en" sz="1400" kern="1200" dirty="0">
              <a:solidFill>
                <a:schemeClr val="tx1"/>
              </a:solidFill>
              <a:latin typeface="+mn-lt"/>
              <a:ea typeface="ＭＳ Ｐゴシック" charset="-128"/>
              <a:cs typeface="Arial" panose="020B0604020202020204" pitchFamily="34" charset="0"/>
            </a:rPr>
            <a:t>Expense​ design bag</a:t>
          </a:r>
          <a:endParaRPr lang="en-US" sz="1400" kern="1200" dirty="0">
            <a:latin typeface="+mn-lt"/>
          </a:endParaRPr>
        </a:p>
        <a:p>
          <a:pPr marL="114300" lvl="1" indent="-114300" algn="l" defTabSz="622300">
            <a:lnSpc>
              <a:spcPct val="90000"/>
            </a:lnSpc>
            <a:spcBef>
              <a:spcPct val="0"/>
            </a:spcBef>
            <a:spcAft>
              <a:spcPct val="15000"/>
            </a:spcAft>
            <a:buChar char="•"/>
          </a:pPr>
          <a:r>
            <a:rPr lang="en" sz="1400" kern="1200" dirty="0">
              <a:solidFill>
                <a:schemeClr val="tx1"/>
              </a:solidFill>
              <a:latin typeface="+mn-lt"/>
              <a:ea typeface="ＭＳ Ｐゴシック" charset="-128"/>
              <a:cs typeface="Arial" panose="020B0604020202020204" pitchFamily="34" charset="0"/>
            </a:rPr>
            <a:t>The type taxes , fees sea mandarin</a:t>
          </a:r>
          <a:endParaRPr lang="en-US" sz="1400" kern="1200" dirty="0">
            <a:latin typeface="+mn-lt"/>
          </a:endParaRPr>
        </a:p>
        <a:p>
          <a:pPr marL="114300" lvl="1" indent="-114300" algn="l" defTabSz="622300">
            <a:lnSpc>
              <a:spcPct val="90000"/>
            </a:lnSpc>
            <a:spcBef>
              <a:spcPct val="0"/>
            </a:spcBef>
            <a:spcAft>
              <a:spcPct val="15000"/>
            </a:spcAft>
            <a:buChar char="•"/>
          </a:pPr>
          <a:r>
            <a:rPr lang="en" sz="1400" kern="1200">
              <a:solidFill>
                <a:schemeClr val="tx1"/>
              </a:solidFill>
              <a:latin typeface="+mn-lt"/>
              <a:ea typeface="ＭＳ Ｐゴシック" charset="-128"/>
              <a:cs typeface="Arial" panose="020B0604020202020204" pitchFamily="34" charset="0"/>
            </a:rPr>
            <a:t>The costs​ dig create core pill</a:t>
          </a:r>
          <a:endParaRPr lang="en-US" sz="1400" kern="1200" dirty="0">
            <a:latin typeface="+mn-lt"/>
          </a:endParaRPr>
        </a:p>
        <a:p>
          <a:pPr marL="114300" lvl="1" indent="-114300" algn="l" defTabSz="622300">
            <a:lnSpc>
              <a:spcPct val="90000"/>
            </a:lnSpc>
            <a:spcBef>
              <a:spcPct val="0"/>
            </a:spcBef>
            <a:spcAft>
              <a:spcPct val="15000"/>
            </a:spcAft>
            <a:buChar char="•"/>
          </a:pPr>
          <a:r>
            <a:rPr lang="en" sz="1400" kern="1200" dirty="0">
              <a:solidFill>
                <a:schemeClr val="tx1"/>
              </a:solidFill>
              <a:latin typeface="+mn-lt"/>
              <a:ea typeface="ＭＳ Ｐゴシック" charset="-128"/>
              <a:cs typeface="Arial" panose="020B0604020202020204" pitchFamily="34" charset="0"/>
            </a:rPr>
            <a:t>The costs​ other ( Bao dangerous , technical technique and Transport load)</a:t>
          </a:r>
          <a:endParaRPr lang="en-US" sz="1400" kern="1200" dirty="0">
            <a:latin typeface="+mn-lt"/>
          </a:endParaRPr>
        </a:p>
      </dsp:txBody>
      <dsp:txXfrm rot="-5400000">
        <a:off x="3625200" y="168637"/>
        <a:ext cx="6406288" cy="1073938"/>
      </dsp:txXfrm>
    </dsp:sp>
    <dsp:sp modelId="{A97A6AE9-2E87-4EDE-B369-BADF74A6853F}">
      <dsp:nvSpPr>
        <dsp:cNvPr id="0" name=""/>
        <dsp:cNvSpPr/>
      </dsp:nvSpPr>
      <dsp:spPr>
        <a:xfrm>
          <a:off x="0" y="2131"/>
          <a:ext cx="3636217" cy="14069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FontTx/>
            <a:buNone/>
          </a:pPr>
          <a:r>
            <a:rPr lang="en-US" sz="2400" b="1" u="none" kern="1200">
              <a:solidFill>
                <a:schemeClr val="tx1"/>
              </a:solidFill>
              <a:latin typeface="Arial" panose="020B0604020202020204" pitchFamily="34" charset="0"/>
              <a:ea typeface="ＭＳ Ｐゴシック" charset="-128"/>
              <a:cs typeface="Arial" panose="020B0604020202020204" pitchFamily="34" charset="0"/>
            </a:rPr>
            <a:t>Investment costs  
(cost of capital)</a:t>
          </a:r>
          <a:endParaRPr lang="en-US" sz="2400" u="none" kern="1200" dirty="0"/>
        </a:p>
      </dsp:txBody>
      <dsp:txXfrm>
        <a:off x="68682" y="70813"/>
        <a:ext cx="3498853" cy="1269584"/>
      </dsp:txXfrm>
    </dsp:sp>
    <dsp:sp modelId="{9805221A-CC01-49AA-B652-908EDC5ABC1C}">
      <dsp:nvSpPr>
        <dsp:cNvPr id="0" name=""/>
        <dsp:cNvSpPr/>
      </dsp:nvSpPr>
      <dsp:spPr>
        <a:xfrm rot="5400000">
          <a:off x="6305630" y="-1049290"/>
          <a:ext cx="1125558" cy="646438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Energy and related costs
Labor costs (salaries for operating and management staff, ...)
Repair and maintenance costs
Other expenses (auxiliary materials, administrative expenses)</a:t>
          </a:r>
          <a:endParaRPr lang="en-US" sz="3600" kern="1200" dirty="0"/>
        </a:p>
      </dsp:txBody>
      <dsp:txXfrm rot="-5400000">
        <a:off x="3636217" y="1675068"/>
        <a:ext cx="6409440" cy="1015668"/>
      </dsp:txXfrm>
    </dsp:sp>
    <dsp:sp modelId="{84ADBDB6-AE13-4955-BA25-06A6326CBAB2}">
      <dsp:nvSpPr>
        <dsp:cNvPr id="0" name=""/>
        <dsp:cNvSpPr/>
      </dsp:nvSpPr>
      <dsp:spPr>
        <a:xfrm>
          <a:off x="0" y="1479427"/>
          <a:ext cx="3636217" cy="14069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FontTx/>
            <a:buNone/>
          </a:pP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Operating and maintenance costs</a:t>
          </a:r>
          <a:endParaRPr lang="en-US" sz="2400" u="none" kern="1200" dirty="0"/>
        </a:p>
      </dsp:txBody>
      <dsp:txXfrm>
        <a:off x="68682" y="1548109"/>
        <a:ext cx="3498853" cy="1269584"/>
      </dsp:txXfrm>
    </dsp:sp>
    <dsp:sp modelId="{4B80E8F7-0075-4108-8D61-426D0C9CB7DE}">
      <dsp:nvSpPr>
        <dsp:cNvPr id="0" name=""/>
        <dsp:cNvSpPr/>
      </dsp:nvSpPr>
      <dsp:spPr>
        <a:xfrm rot="5400000">
          <a:off x="6305630" y="428005"/>
          <a:ext cx="1125558" cy="646438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Replacement cost: the cost to remove the equipment at the end of the project lifecycle.
Loss of production due to production stoppage during project installation and commissioning of the system.
….</a:t>
          </a:r>
          <a:endParaRPr lang="en-US" sz="2000" kern="1200" dirty="0"/>
        </a:p>
      </dsp:txBody>
      <dsp:txXfrm rot="-5400000">
        <a:off x="3636217" y="3152364"/>
        <a:ext cx="6409440" cy="1015668"/>
      </dsp:txXfrm>
    </dsp:sp>
    <dsp:sp modelId="{DDB6F2BE-AA79-4176-AB57-A482D3AC4382}">
      <dsp:nvSpPr>
        <dsp:cNvPr id="0" name=""/>
        <dsp:cNvSpPr/>
      </dsp:nvSpPr>
      <dsp:spPr>
        <a:xfrm>
          <a:off x="0" y="2956723"/>
          <a:ext cx="3636217" cy="14069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FontTx/>
            <a:buNone/>
          </a:pPr>
          <a:r>
            <a:rPr lang="en-US" sz="2400" b="1" u="none" kern="1200" dirty="0">
              <a:solidFill>
                <a:schemeClr val="tx1"/>
              </a:solidFill>
              <a:latin typeface="Arial" panose="020B0604020202020204" pitchFamily="34" charset="0"/>
              <a:ea typeface="ＭＳ Ｐゴシック" charset="-128"/>
              <a:cs typeface="Arial" panose="020B0604020202020204" pitchFamily="34" charset="0"/>
            </a:rPr>
            <a:t>Other expenses</a:t>
          </a:r>
          <a:endParaRPr lang="en-US" sz="2400" u="none" kern="1200" dirty="0"/>
        </a:p>
      </dsp:txBody>
      <dsp:txXfrm>
        <a:off x="68682" y="3025405"/>
        <a:ext cx="3498853" cy="1269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9E5360-98B5-4359-ADFD-4337C1C5E397}">
      <dsp:nvSpPr>
        <dsp:cNvPr id="0" name=""/>
        <dsp:cNvSpPr/>
      </dsp:nvSpPr>
      <dsp:spPr>
        <a:xfrm>
          <a:off x="0" y="26291"/>
          <a:ext cx="10625137" cy="421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vi-VN" sz="1600" kern="1200">
              <a:latin typeface="Arial" panose="020B0604020202020204" pitchFamily="34" charset="0"/>
              <a:cs typeface="Arial" panose="020B0604020202020204" pitchFamily="34" charset="0"/>
            </a:rPr>
            <a:t>Interest </a:t>
          </a:r>
          <a:endParaRPr lang="en-US" sz="1600" kern="1200">
            <a:latin typeface="Arial" panose="020B0604020202020204" pitchFamily="34" charset="0"/>
            <a:cs typeface="Arial" panose="020B0604020202020204" pitchFamily="34" charset="0"/>
          </a:endParaRPr>
        </a:p>
      </dsp:txBody>
      <dsp:txXfrm>
        <a:off x="20561" y="46852"/>
        <a:ext cx="10584015" cy="380078"/>
      </dsp:txXfrm>
    </dsp:sp>
    <dsp:sp modelId="{83576FB7-B798-43D5-84CF-0ACBB830F052}">
      <dsp:nvSpPr>
        <dsp:cNvPr id="0" name=""/>
        <dsp:cNvSpPr/>
      </dsp:nvSpPr>
      <dsp:spPr>
        <a:xfrm>
          <a:off x="0" y="433131"/>
          <a:ext cx="10625137" cy="778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734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a:latin typeface="Arial" panose="020B0604020202020204" pitchFamily="34" charset="0"/>
              <a:ea typeface="ＭＳ Ｐゴシック" charset="-128"/>
              <a:cs typeface="Arial" panose="020B0604020202020204" pitchFamily="34" charset="0"/>
            </a:rPr>
            <a:t>When a certain amount of money is lent over a specified period of time (typically a year), a certain percentage will be paid
FV = PV(1 + i)n</a:t>
          </a:r>
          <a:endParaRPr lang="en-US" sz="1200" kern="1200" dirty="0">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20000"/>
            </a:spcAft>
            <a:buChar char="•"/>
          </a:pPr>
          <a:r>
            <a:rPr lang="en-US" sz="1200" kern="1200">
              <a:latin typeface="Arial" panose="020B0604020202020204" pitchFamily="34" charset="0"/>
              <a:ea typeface="ＭＳ Ｐゴシック" charset="-128"/>
              <a:cs typeface="Arial" panose="020B0604020202020204" pitchFamily="34" charset="0"/>
            </a:rPr>
            <a:t>When a certain amount of money is lent over a specified period of time (typically a year), a certain percentage will be paid
FV = PV(1 + i)n</a:t>
          </a:r>
          <a:endParaRPr lang="en-US" sz="1200" kern="1200" baseline="30000" dirty="0">
            <a:latin typeface="Arial" panose="020B0604020202020204" pitchFamily="34" charset="0"/>
            <a:ea typeface="ＭＳ Ｐゴシック" charset="-128"/>
            <a:cs typeface="Arial" panose="020B0604020202020204" pitchFamily="34" charset="0"/>
          </a:endParaRPr>
        </a:p>
      </dsp:txBody>
      <dsp:txXfrm>
        <a:off x="0" y="433131"/>
        <a:ext cx="10625137" cy="778320"/>
      </dsp:txXfrm>
    </dsp:sp>
    <dsp:sp modelId="{1EE3A05B-2E4E-42C2-8648-1178919AC70A}">
      <dsp:nvSpPr>
        <dsp:cNvPr id="0" name=""/>
        <dsp:cNvSpPr/>
      </dsp:nvSpPr>
      <dsp:spPr>
        <a:xfrm>
          <a:off x="0" y="1223468"/>
          <a:ext cx="10625137" cy="421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latin typeface="Arial" panose="020B0604020202020204" pitchFamily="34" charset="0"/>
              <a:ea typeface="ＭＳ Ｐゴシック" charset="-128"/>
              <a:cs typeface="Arial" panose="020B0604020202020204" pitchFamily="34" charset="0"/>
            </a:rPr>
            <a:t>Discount Rate</a:t>
          </a:r>
          <a:endParaRPr lang="en-US" sz="3600" kern="1200">
            <a:latin typeface="Arial" panose="020B0604020202020204" pitchFamily="34" charset="0"/>
            <a:cs typeface="Arial" panose="020B0604020202020204" pitchFamily="34" charset="0"/>
          </a:endParaRPr>
        </a:p>
      </dsp:txBody>
      <dsp:txXfrm>
        <a:off x="20561" y="1244029"/>
        <a:ext cx="10584015" cy="380078"/>
      </dsp:txXfrm>
    </dsp:sp>
    <dsp:sp modelId="{A0E97E44-A0C2-4B30-9D71-9EF081A28017}">
      <dsp:nvSpPr>
        <dsp:cNvPr id="0" name=""/>
        <dsp:cNvSpPr/>
      </dsp:nvSpPr>
      <dsp:spPr>
        <a:xfrm>
          <a:off x="0" y="1632651"/>
          <a:ext cx="10625137" cy="778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734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a:latin typeface="Arial" panose="020B0604020202020204" pitchFamily="34" charset="0"/>
              <a:ea typeface="ＭＳ Ｐゴシック" charset="-128"/>
              <a:cs typeface="Arial" panose="020B0604020202020204" pitchFamily="34" charset="0"/>
            </a:rPr>
            <a:t>To convert the future cash flow to the current equivalent amount, based on the adjustment of the value of the money
Referred to as the threshold rate or cost of capital</a:t>
          </a:r>
          <a:endParaRPr lang="en-US" sz="1200" kern="1200" dirty="0">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20000"/>
            </a:spcAft>
            <a:buChar char="•"/>
          </a:pPr>
          <a:r>
            <a:rPr lang="en-US" sz="1200" kern="1200" dirty="0">
              <a:latin typeface="Arial" panose="020B0604020202020204" pitchFamily="34" charset="0"/>
              <a:ea typeface="ＭＳ Ｐゴシック" charset="-128"/>
              <a:cs typeface="Arial" panose="020B0604020202020204" pitchFamily="34" charset="0"/>
            </a:rPr>
            <a:t>To convert the future cash flow to the current equivalent amount, based on the adjustment of the value of the money
Referred to as the threshold rate or cost of capital</a:t>
          </a:r>
        </a:p>
      </dsp:txBody>
      <dsp:txXfrm>
        <a:off x="0" y="1632651"/>
        <a:ext cx="10625137" cy="778320"/>
      </dsp:txXfrm>
    </dsp:sp>
    <dsp:sp modelId="{A1D4F1FA-1086-4E02-BA1F-11F6E19F4979}">
      <dsp:nvSpPr>
        <dsp:cNvPr id="0" name=""/>
        <dsp:cNvSpPr/>
      </dsp:nvSpPr>
      <dsp:spPr>
        <a:xfrm>
          <a:off x="0" y="2410971"/>
          <a:ext cx="10625137" cy="421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latin typeface="Arial" panose="020B0604020202020204" pitchFamily="34" charset="0"/>
              <a:ea typeface="ＭＳ Ｐゴシック" charset="-128"/>
              <a:cs typeface="Arial" panose="020B0604020202020204" pitchFamily="34" charset="0"/>
            </a:rPr>
            <a:t>Depreciation</a:t>
          </a:r>
          <a:endParaRPr lang="en-US" sz="3600" kern="1200">
            <a:latin typeface="Arial" panose="020B0604020202020204" pitchFamily="34" charset="0"/>
            <a:cs typeface="Arial" panose="020B0604020202020204" pitchFamily="34" charset="0"/>
          </a:endParaRPr>
        </a:p>
      </dsp:txBody>
      <dsp:txXfrm>
        <a:off x="20561" y="2431532"/>
        <a:ext cx="10584015" cy="380078"/>
      </dsp:txXfrm>
    </dsp:sp>
    <dsp:sp modelId="{D9671AD3-AD1D-4F59-AAF4-2CE336024792}">
      <dsp:nvSpPr>
        <dsp:cNvPr id="0" name=""/>
        <dsp:cNvSpPr/>
      </dsp:nvSpPr>
      <dsp:spPr>
        <a:xfrm>
          <a:off x="0" y="2832171"/>
          <a:ext cx="10625137" cy="596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734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dirty="0">
              <a:latin typeface="Arial" panose="020B0604020202020204" pitchFamily="34" charset="0"/>
              <a:ea typeface="ＭＳ Ｐゴシック" charset="-128"/>
              <a:cs typeface="Arial" panose="020B0604020202020204" pitchFamily="34" charset="0"/>
            </a:rPr>
            <a:t>Allocate investment costs over the predicted life cycle of the equipment or process
Depreciation values are used to reduce the value of the investment
Accounting value and expected or useful life cycle</a:t>
          </a:r>
          <a:endParaRPr lang="en-US" sz="1200" kern="1200" dirty="0">
            <a:latin typeface="Arial" panose="020B0604020202020204" pitchFamily="34" charset="0"/>
            <a:cs typeface="Arial" panose="020B0604020202020204" pitchFamily="34" charset="0"/>
          </a:endParaRPr>
        </a:p>
      </dsp:txBody>
      <dsp:txXfrm>
        <a:off x="0" y="2832171"/>
        <a:ext cx="10625137" cy="596160"/>
      </dsp:txXfrm>
    </dsp:sp>
    <dsp:sp modelId="{24040C4F-AE91-4C96-B05D-8AF926729E7E}">
      <dsp:nvSpPr>
        <dsp:cNvPr id="0" name=""/>
        <dsp:cNvSpPr/>
      </dsp:nvSpPr>
      <dsp:spPr>
        <a:xfrm>
          <a:off x="0" y="3428331"/>
          <a:ext cx="10625137" cy="421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vi-VN" sz="1600" kern="1200">
              <a:latin typeface="Arial" panose="020B0604020202020204" pitchFamily="34" charset="0"/>
              <a:cs typeface="Arial" panose="020B0604020202020204" pitchFamily="34" charset="0"/>
            </a:rPr>
            <a:t>Inflation </a:t>
          </a:r>
          <a:endParaRPr lang="en-US" sz="1600" kern="1200">
            <a:latin typeface="Arial" panose="020B0604020202020204" pitchFamily="34" charset="0"/>
            <a:cs typeface="Arial" panose="020B0604020202020204" pitchFamily="34" charset="0"/>
          </a:endParaRPr>
        </a:p>
      </dsp:txBody>
      <dsp:txXfrm>
        <a:off x="20561" y="3448892"/>
        <a:ext cx="10584015" cy="380078"/>
      </dsp:txXfrm>
    </dsp:sp>
    <dsp:sp modelId="{94695473-9C7D-45C1-8ED3-920514F08C70}">
      <dsp:nvSpPr>
        <dsp:cNvPr id="0" name=""/>
        <dsp:cNvSpPr/>
      </dsp:nvSpPr>
      <dsp:spPr>
        <a:xfrm>
          <a:off x="0" y="3849531"/>
          <a:ext cx="10625137" cy="397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7348"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en-US" sz="1200" kern="1200" dirty="0">
              <a:latin typeface="Arial" panose="020B0604020202020204" pitchFamily="34" charset="0"/>
              <a:ea typeface="ＭＳ Ｐゴシック" charset="-128"/>
              <a:cs typeface="Arial" panose="020B0604020202020204" pitchFamily="34" charset="0"/>
            </a:rPr>
            <a:t>Measure the purchasing power of money
Inflation is often described as a percentage</a:t>
          </a:r>
          <a:endParaRPr lang="en-US" sz="1200" kern="1200" dirty="0">
            <a:latin typeface="Arial" panose="020B0604020202020204" pitchFamily="34" charset="0"/>
            <a:cs typeface="Arial" panose="020B0604020202020204" pitchFamily="34" charset="0"/>
          </a:endParaRPr>
        </a:p>
      </dsp:txBody>
      <dsp:txXfrm>
        <a:off x="0" y="3849531"/>
        <a:ext cx="10625137" cy="397440"/>
      </dsp:txXfrm>
    </dsp:sp>
    <dsp:sp modelId="{D4DDE342-241D-41C4-AFF7-4A59A69E66F4}">
      <dsp:nvSpPr>
        <dsp:cNvPr id="0" name=""/>
        <dsp:cNvSpPr/>
      </dsp:nvSpPr>
      <dsp:spPr>
        <a:xfrm>
          <a:off x="0" y="4229174"/>
          <a:ext cx="10625137" cy="421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latin typeface="Arial" panose="020B0604020202020204" pitchFamily="34" charset="0"/>
              <a:ea typeface="ＭＳ Ｐゴシック" charset="-128"/>
              <a:cs typeface="Arial" panose="020B0604020202020204" pitchFamily="34" charset="0"/>
            </a:rPr>
            <a:t>Residual value</a:t>
          </a:r>
          <a:endParaRPr lang="en-US" sz="1800" kern="1200">
            <a:latin typeface="Arial" panose="020B0604020202020204" pitchFamily="34" charset="0"/>
            <a:cs typeface="Arial" panose="020B0604020202020204" pitchFamily="34" charset="0"/>
          </a:endParaRPr>
        </a:p>
      </dsp:txBody>
      <dsp:txXfrm>
        <a:off x="20561" y="4249735"/>
        <a:ext cx="10584015" cy="380078"/>
      </dsp:txXfrm>
    </dsp:sp>
    <dsp:sp modelId="{6BB611BF-4AEA-4EB6-93B0-8570EF729294}">
      <dsp:nvSpPr>
        <dsp:cNvPr id="0" name=""/>
        <dsp:cNvSpPr/>
      </dsp:nvSpPr>
      <dsp:spPr>
        <a:xfrm>
          <a:off x="0" y="4668171"/>
          <a:ext cx="10625137" cy="264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7348" tIns="13970" rIns="78232" bIns="13970" numCol="1" spcCol="1270" anchor="t" anchorCtr="0">
          <a:noAutofit/>
        </a:bodyPr>
        <a:lstStyle/>
        <a:p>
          <a:pPr marL="57150" lvl="1" indent="-57150" algn="l" defTabSz="488950">
            <a:lnSpc>
              <a:spcPct val="90000"/>
            </a:lnSpc>
            <a:spcBef>
              <a:spcPct val="0"/>
            </a:spcBef>
            <a:spcAft>
              <a:spcPct val="20000"/>
            </a:spcAft>
            <a:buChar char="•"/>
          </a:pPr>
          <a:r>
            <a:rPr lang="en-US" sz="1100" kern="1200" dirty="0">
              <a:latin typeface="Arial" panose="020B0604020202020204" pitchFamily="34" charset="0"/>
              <a:ea typeface="ＭＳ Ｐゴシック" charset="-128"/>
              <a:cs typeface="Arial" panose="020B0604020202020204" pitchFamily="34" charset="0"/>
            </a:rPr>
            <a:t>The amount of money that can be obtained from the asset at the time of replacement or at the end of the research cycle</a:t>
          </a:r>
          <a:endParaRPr lang="en-US" sz="3600" kern="1200" dirty="0">
            <a:latin typeface="Arial" panose="020B0604020202020204" pitchFamily="34" charset="0"/>
            <a:cs typeface="Arial" panose="020B0604020202020204" pitchFamily="34" charset="0"/>
          </a:endParaRPr>
        </a:p>
      </dsp:txBody>
      <dsp:txXfrm>
        <a:off x="0" y="4668171"/>
        <a:ext cx="10625137" cy="2649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9E5360-98B5-4359-ADFD-4337C1C5E397}">
      <dsp:nvSpPr>
        <dsp:cNvPr id="0" name=""/>
        <dsp:cNvSpPr/>
      </dsp:nvSpPr>
      <dsp:spPr>
        <a:xfrm>
          <a:off x="0" y="15481"/>
          <a:ext cx="10423525" cy="655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ea typeface="ＭＳ Ｐゴシック" charset="-128"/>
            </a:rPr>
            <a:t>Benefit</a:t>
          </a:r>
          <a:endParaRPr lang="en-US" sz="3600" kern="1200"/>
        </a:p>
      </dsp:txBody>
      <dsp:txXfrm>
        <a:off x="31984" y="47465"/>
        <a:ext cx="10359557" cy="591232"/>
      </dsp:txXfrm>
    </dsp:sp>
    <dsp:sp modelId="{83576FB7-B798-43D5-84CF-0ACBB830F052}">
      <dsp:nvSpPr>
        <dsp:cNvPr id="0" name=""/>
        <dsp:cNvSpPr/>
      </dsp:nvSpPr>
      <dsp:spPr>
        <a:xfrm>
          <a:off x="0" y="670681"/>
          <a:ext cx="10423525" cy="13765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0947"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kern="1200" dirty="0">
              <a:ea typeface="ＭＳ Ｐゴシック" charset="-128"/>
            </a:rPr>
            <a:t>Benefits from an EE project may include:
Energy saving;
income from the sale of energy;
reduce maintenance costs;
Income from quality improvement
income from increased productivity</a:t>
          </a:r>
          <a:endParaRPr lang="en-US" sz="4000" kern="1200" dirty="0"/>
        </a:p>
      </dsp:txBody>
      <dsp:txXfrm>
        <a:off x="0" y="670681"/>
        <a:ext cx="10423525" cy="1376550"/>
      </dsp:txXfrm>
    </dsp:sp>
    <dsp:sp modelId="{1EE3A05B-2E4E-42C2-8648-1178919AC70A}">
      <dsp:nvSpPr>
        <dsp:cNvPr id="0" name=""/>
        <dsp:cNvSpPr/>
      </dsp:nvSpPr>
      <dsp:spPr>
        <a:xfrm>
          <a:off x="0" y="2056180"/>
          <a:ext cx="10423525" cy="655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ea typeface="ＭＳ Ｐゴシック" charset="-128"/>
            </a:rPr>
            <a:t>Net Cash Flow</a:t>
          </a:r>
          <a:endParaRPr lang="en-US" sz="3600" kern="1200"/>
        </a:p>
      </dsp:txBody>
      <dsp:txXfrm>
        <a:off x="31984" y="2088164"/>
        <a:ext cx="10359557" cy="591232"/>
      </dsp:txXfrm>
    </dsp:sp>
    <dsp:sp modelId="{A0E97E44-A0C2-4B30-9D71-9EF081A28017}">
      <dsp:nvSpPr>
        <dsp:cNvPr id="0" name=""/>
        <dsp:cNvSpPr/>
      </dsp:nvSpPr>
      <dsp:spPr>
        <a:xfrm>
          <a:off x="0" y="2702431"/>
          <a:ext cx="10423525"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094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ea typeface="ＭＳ Ｐゴシック" charset="-128"/>
            </a:rPr>
            <a:t>Graph depicting cash flow over a period of time</a:t>
          </a:r>
          <a:endParaRPr lang="en-US" sz="3600" kern="1200" dirty="0"/>
        </a:p>
      </dsp:txBody>
      <dsp:txXfrm>
        <a:off x="0" y="2702431"/>
        <a:ext cx="10423525" cy="579600"/>
      </dsp:txXfrm>
    </dsp:sp>
    <dsp:sp modelId="{A1D4F1FA-1086-4E02-BA1F-11F6E19F4979}">
      <dsp:nvSpPr>
        <dsp:cNvPr id="0" name=""/>
        <dsp:cNvSpPr/>
      </dsp:nvSpPr>
      <dsp:spPr>
        <a:xfrm>
          <a:off x="0" y="3282031"/>
          <a:ext cx="10423525" cy="6552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ea typeface="ＭＳ Ｐゴシック" charset="-128"/>
            </a:rPr>
            <a:t>Life cycle</a:t>
          </a:r>
          <a:endParaRPr lang="en-US" sz="3600" kern="1200"/>
        </a:p>
      </dsp:txBody>
      <dsp:txXfrm>
        <a:off x="31984" y="3314015"/>
        <a:ext cx="10359557" cy="591232"/>
      </dsp:txXfrm>
    </dsp:sp>
    <dsp:sp modelId="{D9671AD3-AD1D-4F59-AAF4-2CE336024792}">
      <dsp:nvSpPr>
        <dsp:cNvPr id="0" name=""/>
        <dsp:cNvSpPr/>
      </dsp:nvSpPr>
      <dsp:spPr>
        <a:xfrm>
          <a:off x="0" y="3937231"/>
          <a:ext cx="10423525"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0947"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a:ea typeface="ＭＳ Ｐゴシック" charset="-128"/>
            </a:rPr>
            <a:t>The cycle time between the start and end of the project in which the costs and benefits occur</a:t>
          </a:r>
          <a:endParaRPr lang="en-US" sz="3600" kern="1200"/>
        </a:p>
      </dsp:txBody>
      <dsp:txXfrm>
        <a:off x="0" y="3937231"/>
        <a:ext cx="10423525" cy="5796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41E1BF-4685-4A20-AE68-211617EC0024}">
      <dsp:nvSpPr>
        <dsp:cNvPr id="0" name=""/>
        <dsp:cNvSpPr/>
      </dsp:nvSpPr>
      <dsp:spPr>
        <a:xfrm rot="5400000">
          <a:off x="6242993" y="-2323622"/>
          <a:ext cx="1576078" cy="661744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a:lnSpc>
              <a:spcPct val="90000"/>
            </a:lnSpc>
            <a:spcBef>
              <a:spcPct val="0"/>
            </a:spcBef>
            <a:spcAft>
              <a:spcPct val="15000"/>
            </a:spcAft>
            <a:buChar char="•"/>
          </a:pPr>
          <a:r>
            <a:rPr lang="en-US" sz="2400" kern="1200">
              <a:solidFill>
                <a:schemeClr val="tx1"/>
              </a:solidFill>
              <a:latin typeface="Arial" panose="020B0604020202020204" pitchFamily="34" charset="0"/>
              <a:ea typeface="ＭＳ Ｐゴシック" charset="-128"/>
              <a:cs typeface="Arial" panose="020B0604020202020204" pitchFamily="34" charset="0"/>
            </a:rPr>
            <a:t>Cash flow does not include corporate income tax;</a:t>
          </a:r>
          <a:endParaRPr lang="en-US" sz="2400" kern="1200" dirty="0"/>
        </a:p>
      </dsp:txBody>
      <dsp:txXfrm rot="-5400000">
        <a:off x="3722311" y="273998"/>
        <a:ext cx="6540504" cy="1422202"/>
      </dsp:txXfrm>
    </dsp:sp>
    <dsp:sp modelId="{05341617-E255-4BD6-AB84-F0DE981969CE}">
      <dsp:nvSpPr>
        <dsp:cNvPr id="0" name=""/>
        <dsp:cNvSpPr/>
      </dsp:nvSpPr>
      <dsp:spPr>
        <a:xfrm>
          <a:off x="0" y="49"/>
          <a:ext cx="3722311" cy="19700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anose="020B0604020202020204" pitchFamily="34" charset="0"/>
              <a:ea typeface="ＭＳ Ｐゴシック" charset="-128"/>
              <a:cs typeface="Arial" panose="020B0604020202020204" pitchFamily="34" charset="0"/>
            </a:rPr>
            <a:t>Cash Flow Before Tax (CFBT)</a:t>
          </a:r>
          <a:endParaRPr lang="en-US" sz="2400" kern="1200" dirty="0"/>
        </a:p>
      </dsp:txBody>
      <dsp:txXfrm>
        <a:off x="96172" y="96221"/>
        <a:ext cx="3529967" cy="1777754"/>
      </dsp:txXfrm>
    </dsp:sp>
    <dsp:sp modelId="{05CF2DEA-BDD8-401C-B510-8FC712494452}">
      <dsp:nvSpPr>
        <dsp:cNvPr id="0" name=""/>
        <dsp:cNvSpPr/>
      </dsp:nvSpPr>
      <dsp:spPr>
        <a:xfrm rot="5400000">
          <a:off x="6242993" y="-255019"/>
          <a:ext cx="1576078" cy="661744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1066800">
            <a:lnSpc>
              <a:spcPct val="90000"/>
            </a:lnSpc>
            <a:spcBef>
              <a:spcPct val="0"/>
            </a:spcBef>
            <a:spcAft>
              <a:spcPct val="15000"/>
            </a:spcAft>
            <a:buChar char="•"/>
          </a:pPr>
          <a:r>
            <a:rPr lang="en-US" sz="2400" kern="1200">
              <a:solidFill>
                <a:schemeClr val="tx1"/>
              </a:solidFill>
              <a:latin typeface="Arial" panose="020B0604020202020204" pitchFamily="34" charset="0"/>
              <a:ea typeface="ＭＳ Ｐゴシック" charset="-128"/>
              <a:cs typeface="Arial" panose="020B0604020202020204" pitchFamily="34" charset="0"/>
            </a:rPr>
            <a:t>CFBT is the basis for calculating CFAT (Cash Flow After Tax) for projects subject to corporate income tax</a:t>
          </a:r>
          <a:endParaRPr lang="en-US" sz="2400" kern="1200" dirty="0"/>
        </a:p>
      </dsp:txBody>
      <dsp:txXfrm rot="-5400000">
        <a:off x="3722311" y="2342601"/>
        <a:ext cx="6540504" cy="1422202"/>
      </dsp:txXfrm>
    </dsp:sp>
    <dsp:sp modelId="{71888B22-7FC7-4D8A-9C04-442F9EFF8ED7}">
      <dsp:nvSpPr>
        <dsp:cNvPr id="0" name=""/>
        <dsp:cNvSpPr/>
      </dsp:nvSpPr>
      <dsp:spPr>
        <a:xfrm>
          <a:off x="0" y="2068652"/>
          <a:ext cx="3722311" cy="19700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Arial" panose="020B0604020202020204" pitchFamily="34" charset="0"/>
              <a:ea typeface="ＭＳ Ｐゴシック" charset="-128"/>
              <a:cs typeface="Arial" panose="020B0604020202020204" pitchFamily="34" charset="0"/>
            </a:rPr>
            <a:t>Cash Flow After Tax (CFAT)</a:t>
          </a:r>
          <a:endParaRPr lang="en-US" sz="2400" kern="1200" dirty="0"/>
        </a:p>
      </dsp:txBody>
      <dsp:txXfrm>
        <a:off x="96172" y="2164824"/>
        <a:ext cx="3529967" cy="17777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7BBA0C-2CC2-482A-AFD9-2F946F518071}">
      <dsp:nvSpPr>
        <dsp:cNvPr id="0" name=""/>
        <dsp:cNvSpPr/>
      </dsp:nvSpPr>
      <dsp:spPr>
        <a:xfrm>
          <a:off x="0" y="277749"/>
          <a:ext cx="7886700" cy="403199"/>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0C0C0B-07FB-4CE3-9E4B-496D6EBB66FA}">
      <dsp:nvSpPr>
        <dsp:cNvPr id="0" name=""/>
        <dsp:cNvSpPr/>
      </dsp:nvSpPr>
      <dsp:spPr>
        <a:xfrm>
          <a:off x="394335" y="41589"/>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711200">
            <a:lnSpc>
              <a:spcPct val="90000"/>
            </a:lnSpc>
            <a:spcBef>
              <a:spcPct val="0"/>
            </a:spcBef>
            <a:spcAft>
              <a:spcPct val="35000"/>
            </a:spcAft>
            <a:buNone/>
          </a:pPr>
          <a:r>
            <a:rPr lang="en" sz="1600" kern="1200">
              <a:latin typeface="Arial" panose="020B0604020202020204" pitchFamily="34" charset="0"/>
              <a:cs typeface="Arial" panose="020B0604020202020204" pitchFamily="34" charset="0"/>
            </a:rPr>
            <a:t>Simple Payback Period (SPP)</a:t>
          </a:r>
        </a:p>
      </dsp:txBody>
      <dsp:txXfrm>
        <a:off x="417392" y="64646"/>
        <a:ext cx="5474576" cy="426206"/>
      </dsp:txXfrm>
    </dsp:sp>
    <dsp:sp modelId="{C36023EC-CE12-4C82-9630-E817435650E9}">
      <dsp:nvSpPr>
        <dsp:cNvPr id="0" name=""/>
        <dsp:cNvSpPr/>
      </dsp:nvSpPr>
      <dsp:spPr>
        <a:xfrm>
          <a:off x="0" y="1003509"/>
          <a:ext cx="7886700" cy="403199"/>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ADA208-93BB-4E23-B633-B4DF7AE4EA6E}">
      <dsp:nvSpPr>
        <dsp:cNvPr id="0" name=""/>
        <dsp:cNvSpPr/>
      </dsp:nvSpPr>
      <dsp:spPr>
        <a:xfrm>
          <a:off x="394335" y="767349"/>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711200">
            <a:lnSpc>
              <a:spcPct val="90000"/>
            </a:lnSpc>
            <a:spcBef>
              <a:spcPct val="0"/>
            </a:spcBef>
            <a:spcAft>
              <a:spcPct val="35000"/>
            </a:spcAft>
            <a:buNone/>
          </a:pPr>
          <a:r>
            <a:rPr lang="en" sz="1600" kern="1200">
              <a:latin typeface="Arial" panose="020B0604020202020204" pitchFamily="34" charset="0"/>
              <a:cs typeface="Arial" panose="020B0604020202020204" pitchFamily="34" charset="0"/>
            </a:rPr>
            <a:t>Return on Investment (ROI)</a:t>
          </a:r>
        </a:p>
      </dsp:txBody>
      <dsp:txXfrm>
        <a:off x="417392" y="790406"/>
        <a:ext cx="5474576" cy="426206"/>
      </dsp:txXfrm>
    </dsp:sp>
    <dsp:sp modelId="{CD8D2FCC-064A-48A4-BF4A-FB6B2C4B88CC}">
      <dsp:nvSpPr>
        <dsp:cNvPr id="0" name=""/>
        <dsp:cNvSpPr/>
      </dsp:nvSpPr>
      <dsp:spPr>
        <a:xfrm>
          <a:off x="0" y="1729268"/>
          <a:ext cx="7886700" cy="403199"/>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123743-A80D-4695-86A8-B144AFFEE52F}">
      <dsp:nvSpPr>
        <dsp:cNvPr id="0" name=""/>
        <dsp:cNvSpPr/>
      </dsp:nvSpPr>
      <dsp:spPr>
        <a:xfrm>
          <a:off x="394335" y="1493108"/>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711200">
            <a:lnSpc>
              <a:spcPct val="90000"/>
            </a:lnSpc>
            <a:spcBef>
              <a:spcPct val="0"/>
            </a:spcBef>
            <a:spcAft>
              <a:spcPct val="35000"/>
            </a:spcAft>
            <a:buNone/>
          </a:pPr>
          <a:r>
            <a:rPr lang="en" sz="1600" kern="1200">
              <a:latin typeface="Arial" panose="020B0604020202020204" pitchFamily="34" charset="0"/>
              <a:cs typeface="Arial" panose="020B0604020202020204" pitchFamily="34" charset="0"/>
            </a:rPr>
            <a:t>Net Present Value (NPV)</a:t>
          </a:r>
        </a:p>
      </dsp:txBody>
      <dsp:txXfrm>
        <a:off x="417392" y="1516165"/>
        <a:ext cx="5474576" cy="426206"/>
      </dsp:txXfrm>
    </dsp:sp>
    <dsp:sp modelId="{FBEB47E6-1AB8-4386-A724-E97A03E50672}">
      <dsp:nvSpPr>
        <dsp:cNvPr id="0" name=""/>
        <dsp:cNvSpPr/>
      </dsp:nvSpPr>
      <dsp:spPr>
        <a:xfrm>
          <a:off x="0" y="2455028"/>
          <a:ext cx="7886700" cy="403199"/>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98CE00B-F667-4221-AB86-1C9786AD2F4D}">
      <dsp:nvSpPr>
        <dsp:cNvPr id="0" name=""/>
        <dsp:cNvSpPr/>
      </dsp:nvSpPr>
      <dsp:spPr>
        <a:xfrm>
          <a:off x="394335" y="2218868"/>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711200">
            <a:lnSpc>
              <a:spcPct val="90000"/>
            </a:lnSpc>
            <a:spcBef>
              <a:spcPct val="0"/>
            </a:spcBef>
            <a:spcAft>
              <a:spcPct val="35000"/>
            </a:spcAft>
            <a:buNone/>
          </a:pPr>
          <a:r>
            <a:rPr lang="en" sz="1600" kern="1200">
              <a:latin typeface="Arial" panose="020B0604020202020204" pitchFamily="34" charset="0"/>
              <a:cs typeface="Arial" panose="020B0604020202020204" pitchFamily="34" charset="0"/>
            </a:rPr>
            <a:t>Internal Rate of Return (IRR)</a:t>
          </a:r>
        </a:p>
      </dsp:txBody>
      <dsp:txXfrm>
        <a:off x="417392" y="2241925"/>
        <a:ext cx="5474576" cy="426206"/>
      </dsp:txXfrm>
    </dsp:sp>
    <dsp:sp modelId="{9EB0E1A5-2DC5-4693-A794-541D18048260}">
      <dsp:nvSpPr>
        <dsp:cNvPr id="0" name=""/>
        <dsp:cNvSpPr/>
      </dsp:nvSpPr>
      <dsp:spPr>
        <a:xfrm>
          <a:off x="0" y="3180788"/>
          <a:ext cx="7886700" cy="403199"/>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C473B3E-63C8-4DD0-B69B-E59AFBF355A0}">
      <dsp:nvSpPr>
        <dsp:cNvPr id="0" name=""/>
        <dsp:cNvSpPr/>
      </dsp:nvSpPr>
      <dsp:spPr>
        <a:xfrm>
          <a:off x="394335" y="2944628"/>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711200">
            <a:lnSpc>
              <a:spcPct val="90000"/>
            </a:lnSpc>
            <a:spcBef>
              <a:spcPct val="0"/>
            </a:spcBef>
            <a:spcAft>
              <a:spcPct val="35000"/>
            </a:spcAft>
            <a:buNone/>
          </a:pPr>
          <a:r>
            <a:rPr lang="en" sz="1600" kern="1200" dirty="0">
              <a:latin typeface="Arial" panose="020B0604020202020204" pitchFamily="34" charset="0"/>
              <a:cs typeface="Arial" panose="020B0604020202020204" pitchFamily="34" charset="0"/>
            </a:rPr>
            <a:t>Expense​ of op</a:t>
          </a:r>
          <a:r>
            <a:rPr lang="en-US" sz="1600" kern="1200" dirty="0">
              <a:latin typeface="Arial" panose="020B0604020202020204" pitchFamily="34" charset="0"/>
              <a:cs typeface="Arial" panose="020B0604020202020204" pitchFamily="34" charset="0"/>
            </a:rPr>
            <a:t>e</a:t>
          </a:r>
          <a:r>
            <a:rPr lang="en" sz="1600" kern="1200" dirty="0">
              <a:latin typeface="Arial" panose="020B0604020202020204" pitchFamily="34" charset="0"/>
              <a:cs typeface="Arial" panose="020B0604020202020204" pitchFamily="34" charset="0"/>
            </a:rPr>
            <a:t>ration and maintenance (O&amp;M)</a:t>
          </a:r>
        </a:p>
      </dsp:txBody>
      <dsp:txXfrm>
        <a:off x="417392" y="2967685"/>
        <a:ext cx="5474576" cy="426206"/>
      </dsp:txXfrm>
    </dsp:sp>
    <dsp:sp modelId="{7E868EE5-0194-4228-B6AF-F84321C1ADF6}">
      <dsp:nvSpPr>
        <dsp:cNvPr id="0" name=""/>
        <dsp:cNvSpPr/>
      </dsp:nvSpPr>
      <dsp:spPr>
        <a:xfrm>
          <a:off x="0" y="3906549"/>
          <a:ext cx="7886700" cy="403199"/>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1D3105-FBFA-4FA2-985D-2D5E381F4616}">
      <dsp:nvSpPr>
        <dsp:cNvPr id="0" name=""/>
        <dsp:cNvSpPr/>
      </dsp:nvSpPr>
      <dsp:spPr>
        <a:xfrm>
          <a:off x="394335" y="3670389"/>
          <a:ext cx="5520690" cy="4723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711200">
            <a:lnSpc>
              <a:spcPct val="90000"/>
            </a:lnSpc>
            <a:spcBef>
              <a:spcPct val="0"/>
            </a:spcBef>
            <a:spcAft>
              <a:spcPct val="35000"/>
            </a:spcAft>
            <a:buNone/>
          </a:pPr>
          <a:r>
            <a:rPr lang="en" sz="1600" kern="1200" dirty="0">
              <a:latin typeface="Arial" panose="020B0604020202020204" pitchFamily="34" charset="0"/>
              <a:cs typeface="Arial" panose="020B0604020202020204" pitchFamily="34" charset="0"/>
            </a:rPr>
            <a:t>Life circle cost (LCC)</a:t>
          </a:r>
        </a:p>
      </dsp:txBody>
      <dsp:txXfrm>
        <a:off x="417392" y="3693446"/>
        <a:ext cx="5474576" cy="4262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EB06EE-AC9D-4C02-9AF9-139F519E6A63}">
      <dsp:nvSpPr>
        <dsp:cNvPr id="0" name=""/>
        <dsp:cNvSpPr/>
      </dsp:nvSpPr>
      <dsp:spPr>
        <a:xfrm>
          <a:off x="0" y="404552"/>
          <a:ext cx="7886700" cy="655200"/>
        </a:xfrm>
        <a:prstGeom prst="rect">
          <a:avLst/>
        </a:prstGeom>
        <a:solidFill>
          <a:schemeClr val="lt1">
            <a:alpha val="90000"/>
            <a:hueOff val="0"/>
            <a:satOff val="0"/>
            <a:lumOff val="0"/>
            <a:alphaOff val="0"/>
          </a:schemeClr>
        </a:solid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 modelId="{D075A9C8-4671-4512-8734-5D043F989385}">
      <dsp:nvSpPr>
        <dsp:cNvPr id="0" name=""/>
        <dsp:cNvSpPr/>
      </dsp:nvSpPr>
      <dsp:spPr>
        <a:xfrm>
          <a:off x="394335" y="20792"/>
          <a:ext cx="5520690" cy="76752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889000">
            <a:lnSpc>
              <a:spcPct val="90000"/>
            </a:lnSpc>
            <a:spcBef>
              <a:spcPct val="0"/>
            </a:spcBef>
            <a:spcAft>
              <a:spcPct val="35000"/>
            </a:spcAft>
            <a:buNone/>
          </a:pPr>
          <a:r>
            <a:rPr lang="en-US" sz="2000" kern="1200" dirty="0"/>
            <a:t>Bases for Impact Assessment</a:t>
          </a:r>
        </a:p>
      </dsp:txBody>
      <dsp:txXfrm>
        <a:off x="431802" y="58259"/>
        <a:ext cx="5445756" cy="692586"/>
      </dsp:txXfrm>
    </dsp:sp>
    <dsp:sp modelId="{C4F0AA69-47FD-4EF2-BA64-9BFD78AE3FE9}">
      <dsp:nvSpPr>
        <dsp:cNvPr id="0" name=""/>
        <dsp:cNvSpPr/>
      </dsp:nvSpPr>
      <dsp:spPr>
        <a:xfrm>
          <a:off x="0" y="1583912"/>
          <a:ext cx="7886700" cy="655200"/>
        </a:xfrm>
        <a:prstGeom prst="rect">
          <a:avLst/>
        </a:prstGeom>
        <a:solidFill>
          <a:schemeClr val="lt1">
            <a:alpha val="90000"/>
            <a:hueOff val="0"/>
            <a:satOff val="0"/>
            <a:lumOff val="0"/>
            <a:alphaOff val="0"/>
          </a:schemeClr>
        </a:solid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 modelId="{8E2CE9C2-8945-4549-BD21-D17F37670592}">
      <dsp:nvSpPr>
        <dsp:cNvPr id="0" name=""/>
        <dsp:cNvSpPr/>
      </dsp:nvSpPr>
      <dsp:spPr>
        <a:xfrm>
          <a:off x="394335" y="1200152"/>
          <a:ext cx="5520690" cy="76752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889000">
            <a:lnSpc>
              <a:spcPct val="90000"/>
            </a:lnSpc>
            <a:spcBef>
              <a:spcPct val="0"/>
            </a:spcBef>
            <a:spcAft>
              <a:spcPct val="35000"/>
            </a:spcAft>
            <a:buNone/>
          </a:pPr>
          <a:r>
            <a:rPr lang="en-US" sz="2000" kern="1200" dirty="0"/>
            <a:t>Risk assessment facilities</a:t>
          </a:r>
        </a:p>
      </dsp:txBody>
      <dsp:txXfrm>
        <a:off x="431802" y="1237619"/>
        <a:ext cx="5445756" cy="692586"/>
      </dsp:txXfrm>
    </dsp:sp>
    <dsp:sp modelId="{A608C919-104F-440E-B17B-98C8D1B03B82}">
      <dsp:nvSpPr>
        <dsp:cNvPr id="0" name=""/>
        <dsp:cNvSpPr/>
      </dsp:nvSpPr>
      <dsp:spPr>
        <a:xfrm>
          <a:off x="0" y="3057808"/>
          <a:ext cx="7886700" cy="655200"/>
        </a:xfrm>
        <a:prstGeom prst="rect">
          <a:avLst/>
        </a:prstGeom>
        <a:solidFill>
          <a:schemeClr val="lt1">
            <a:alpha val="90000"/>
            <a:hueOff val="0"/>
            <a:satOff val="0"/>
            <a:lumOff val="0"/>
            <a:alphaOff val="0"/>
          </a:schemeClr>
        </a:solid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 modelId="{B5B47D0B-EDA0-474D-B0C1-744A1B7FF219}">
      <dsp:nvSpPr>
        <dsp:cNvPr id="0" name=""/>
        <dsp:cNvSpPr/>
      </dsp:nvSpPr>
      <dsp:spPr>
        <a:xfrm>
          <a:off x="367039" y="2515993"/>
          <a:ext cx="5520690" cy="1062055"/>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8669" tIns="0" rIns="208669" bIns="0" numCol="1" spcCol="1270" anchor="ctr" anchorCtr="0">
          <a:noAutofit/>
        </a:bodyPr>
        <a:lstStyle/>
        <a:p>
          <a:pPr marL="0" lvl="0" indent="0" algn="l" defTabSz="889000">
            <a:lnSpc>
              <a:spcPct val="90000"/>
            </a:lnSpc>
            <a:spcBef>
              <a:spcPct val="0"/>
            </a:spcBef>
            <a:spcAft>
              <a:spcPct val="35000"/>
            </a:spcAft>
            <a:buNone/>
          </a:pPr>
          <a:r>
            <a:rPr lang="en-US" sz="2000" kern="1200" dirty="0"/>
            <a:t>Project Management and Risk Management for Energy Efficiency Projects</a:t>
          </a:r>
        </a:p>
      </dsp:txBody>
      <dsp:txXfrm>
        <a:off x="418884" y="2567838"/>
        <a:ext cx="5417000" cy="95836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AE08CE-984C-4B03-A627-BA21C2283029}">
      <dsp:nvSpPr>
        <dsp:cNvPr id="0" name=""/>
        <dsp:cNvSpPr/>
      </dsp:nvSpPr>
      <dsp:spPr>
        <a:xfrm>
          <a:off x="2552807" y="1040222"/>
          <a:ext cx="554414" cy="91440"/>
        </a:xfrm>
        <a:custGeom>
          <a:avLst/>
          <a:gdLst/>
          <a:ahLst/>
          <a:cxnLst/>
          <a:rect l="0" t="0" r="0" b="0"/>
          <a:pathLst>
            <a:path>
              <a:moveTo>
                <a:pt x="0" y="45720"/>
              </a:moveTo>
              <a:lnTo>
                <a:pt x="554414" y="45720"/>
              </a:lnTo>
            </a:path>
          </a:pathLst>
        </a:custGeom>
        <a:noFill/>
        <a:ln w="9525" cap="flat" cmpd="sng" algn="ctr">
          <a:solidFill>
            <a:schemeClr val="accent2"/>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latin typeface="Arial" panose="020B0604020202020204" pitchFamily="34" charset="0"/>
            <a:cs typeface="Arial" panose="020B0604020202020204" pitchFamily="34" charset="0"/>
          </a:endParaRPr>
        </a:p>
      </dsp:txBody>
      <dsp:txXfrm>
        <a:off x="2815389" y="1083014"/>
        <a:ext cx="29250" cy="5855"/>
      </dsp:txXfrm>
    </dsp:sp>
    <dsp:sp modelId="{5CFD8F5E-820D-459D-8DD7-437374757C46}">
      <dsp:nvSpPr>
        <dsp:cNvPr id="0" name=""/>
        <dsp:cNvSpPr/>
      </dsp:nvSpPr>
      <dsp:spPr>
        <a:xfrm>
          <a:off x="11064" y="322879"/>
          <a:ext cx="2543542" cy="1526125"/>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a:latin typeface="Arial" panose="020B0604020202020204" pitchFamily="34" charset="0"/>
              <a:cs typeface="Arial" panose="020B0604020202020204" pitchFamily="34" charset="0"/>
            </a:rPr>
            <a:t>Establish evaluation objectives</a:t>
          </a:r>
          <a:endParaRPr lang="en-US" sz="1800" kern="1200" dirty="0">
            <a:latin typeface="Arial" panose="020B0604020202020204" pitchFamily="34" charset="0"/>
            <a:cs typeface="Arial" panose="020B0604020202020204" pitchFamily="34" charset="0"/>
          </a:endParaRPr>
        </a:p>
      </dsp:txBody>
      <dsp:txXfrm>
        <a:off x="11064" y="322879"/>
        <a:ext cx="2543542" cy="1526125"/>
      </dsp:txXfrm>
    </dsp:sp>
    <dsp:sp modelId="{3D1E0606-5987-4929-B69F-1ADF6AF9663C}">
      <dsp:nvSpPr>
        <dsp:cNvPr id="0" name=""/>
        <dsp:cNvSpPr/>
      </dsp:nvSpPr>
      <dsp:spPr>
        <a:xfrm>
          <a:off x="5681364" y="1040222"/>
          <a:ext cx="554414" cy="91440"/>
        </a:xfrm>
        <a:custGeom>
          <a:avLst/>
          <a:gdLst/>
          <a:ahLst/>
          <a:cxnLst/>
          <a:rect l="0" t="0" r="0" b="0"/>
          <a:pathLst>
            <a:path>
              <a:moveTo>
                <a:pt x="0" y="45720"/>
              </a:moveTo>
              <a:lnTo>
                <a:pt x="554414" y="45720"/>
              </a:lnTo>
            </a:path>
          </a:pathLst>
        </a:custGeom>
        <a:noFill/>
        <a:ln w="9525" cap="flat" cmpd="sng" algn="ctr">
          <a:solidFill>
            <a:schemeClr val="accent2"/>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latin typeface="Arial" panose="020B0604020202020204" pitchFamily="34" charset="0"/>
            <a:cs typeface="Arial" panose="020B0604020202020204" pitchFamily="34" charset="0"/>
          </a:endParaRPr>
        </a:p>
      </dsp:txBody>
      <dsp:txXfrm>
        <a:off x="5943946" y="1083014"/>
        <a:ext cx="29250" cy="5855"/>
      </dsp:txXfrm>
    </dsp:sp>
    <dsp:sp modelId="{ADF89464-0808-4D20-A039-3B7E1004E231}">
      <dsp:nvSpPr>
        <dsp:cNvPr id="0" name=""/>
        <dsp:cNvSpPr/>
      </dsp:nvSpPr>
      <dsp:spPr>
        <a:xfrm>
          <a:off x="3139622" y="322879"/>
          <a:ext cx="2543542" cy="1526125"/>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a:latin typeface="Arial" panose="020B0604020202020204" pitchFamily="34" charset="0"/>
              <a:cs typeface="Arial" panose="020B0604020202020204" pitchFamily="34" charset="0"/>
            </a:rPr>
            <a:t>Establish an approach, identify baseline scenarios, and prepare a plan</a:t>
          </a:r>
          <a:endParaRPr lang="en-US" sz="1800" kern="1200" dirty="0">
            <a:latin typeface="Arial" panose="020B0604020202020204" pitchFamily="34" charset="0"/>
            <a:cs typeface="Arial" panose="020B0604020202020204" pitchFamily="34" charset="0"/>
          </a:endParaRPr>
        </a:p>
      </dsp:txBody>
      <dsp:txXfrm>
        <a:off x="3139622" y="322879"/>
        <a:ext cx="2543542" cy="1526125"/>
      </dsp:txXfrm>
    </dsp:sp>
    <dsp:sp modelId="{EECAE4A2-51B2-420C-903C-AE3B9200F289}">
      <dsp:nvSpPr>
        <dsp:cNvPr id="0" name=""/>
        <dsp:cNvSpPr/>
      </dsp:nvSpPr>
      <dsp:spPr>
        <a:xfrm>
          <a:off x="1282836" y="1847204"/>
          <a:ext cx="6257114" cy="554414"/>
        </a:xfrm>
        <a:custGeom>
          <a:avLst/>
          <a:gdLst/>
          <a:ahLst/>
          <a:cxnLst/>
          <a:rect l="0" t="0" r="0" b="0"/>
          <a:pathLst>
            <a:path>
              <a:moveTo>
                <a:pt x="6257114" y="0"/>
              </a:moveTo>
              <a:lnTo>
                <a:pt x="6257114" y="294307"/>
              </a:lnTo>
              <a:lnTo>
                <a:pt x="0" y="294307"/>
              </a:lnTo>
              <a:lnTo>
                <a:pt x="0" y="554414"/>
              </a:lnTo>
            </a:path>
          </a:pathLst>
        </a:custGeom>
        <a:noFill/>
        <a:ln w="9525" cap="flat" cmpd="sng" algn="ctr">
          <a:solidFill>
            <a:schemeClr val="accent2"/>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latin typeface="Arial" panose="020B0604020202020204" pitchFamily="34" charset="0"/>
            <a:cs typeface="Arial" panose="020B0604020202020204" pitchFamily="34" charset="0"/>
          </a:endParaRPr>
        </a:p>
      </dsp:txBody>
      <dsp:txXfrm>
        <a:off x="4254283" y="2121484"/>
        <a:ext cx="314220" cy="5855"/>
      </dsp:txXfrm>
    </dsp:sp>
    <dsp:sp modelId="{7B3228FA-35EB-42B7-A49B-CA4DF225C75C}">
      <dsp:nvSpPr>
        <dsp:cNvPr id="0" name=""/>
        <dsp:cNvSpPr/>
      </dsp:nvSpPr>
      <dsp:spPr>
        <a:xfrm>
          <a:off x="6268179" y="322879"/>
          <a:ext cx="2543542" cy="1526125"/>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a:latin typeface="Arial" panose="020B0604020202020204" pitchFamily="34" charset="0"/>
              <a:cs typeface="Arial" panose="020B0604020202020204" pitchFamily="34" charset="0"/>
            </a:rPr>
            <a:t>Compare energy use and demand before implementing the program</a:t>
          </a:r>
          <a:endParaRPr lang="en-US" sz="1800" kern="1200" dirty="0">
            <a:latin typeface="Arial" panose="020B0604020202020204" pitchFamily="34" charset="0"/>
            <a:cs typeface="Arial" panose="020B0604020202020204" pitchFamily="34" charset="0"/>
          </a:endParaRPr>
        </a:p>
      </dsp:txBody>
      <dsp:txXfrm>
        <a:off x="6268179" y="322879"/>
        <a:ext cx="2543542" cy="1526125"/>
      </dsp:txXfrm>
    </dsp:sp>
    <dsp:sp modelId="{038B8D74-E05A-4D68-B4F1-78DBC788957E}">
      <dsp:nvSpPr>
        <dsp:cNvPr id="0" name=""/>
        <dsp:cNvSpPr/>
      </dsp:nvSpPr>
      <dsp:spPr>
        <a:xfrm>
          <a:off x="2552807" y="3231644"/>
          <a:ext cx="554414" cy="91440"/>
        </a:xfrm>
        <a:custGeom>
          <a:avLst/>
          <a:gdLst/>
          <a:ahLst/>
          <a:cxnLst/>
          <a:rect l="0" t="0" r="0" b="0"/>
          <a:pathLst>
            <a:path>
              <a:moveTo>
                <a:pt x="0" y="45720"/>
              </a:moveTo>
              <a:lnTo>
                <a:pt x="554414" y="45720"/>
              </a:lnTo>
            </a:path>
          </a:pathLst>
        </a:custGeom>
        <a:noFill/>
        <a:ln w="9525" cap="flat" cmpd="sng" algn="ctr">
          <a:solidFill>
            <a:schemeClr val="accent2"/>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latin typeface="Arial" panose="020B0604020202020204" pitchFamily="34" charset="0"/>
            <a:cs typeface="Arial" panose="020B0604020202020204" pitchFamily="34" charset="0"/>
          </a:endParaRPr>
        </a:p>
      </dsp:txBody>
      <dsp:txXfrm>
        <a:off x="2815389" y="3274436"/>
        <a:ext cx="29250" cy="5855"/>
      </dsp:txXfrm>
    </dsp:sp>
    <dsp:sp modelId="{A09ABF92-9682-42DB-98E0-E2B325BADCB7}">
      <dsp:nvSpPr>
        <dsp:cNvPr id="0" name=""/>
        <dsp:cNvSpPr/>
      </dsp:nvSpPr>
      <dsp:spPr>
        <a:xfrm>
          <a:off x="11064" y="2434019"/>
          <a:ext cx="2543542" cy="1686689"/>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a:latin typeface="Arial" panose="020B0604020202020204" pitchFamily="34" charset="0"/>
              <a:cs typeface="Arial" panose="020B0604020202020204" pitchFamily="34" charset="0"/>
            </a:rPr>
            <a:t>Report on the results of the assessment and, work with the chapter operator to implement opportunities</a:t>
          </a:r>
          <a:endParaRPr lang="en-US" sz="1800" kern="1200" dirty="0">
            <a:latin typeface="Arial" panose="020B0604020202020204" pitchFamily="34" charset="0"/>
            <a:cs typeface="Arial" panose="020B0604020202020204" pitchFamily="34" charset="0"/>
          </a:endParaRPr>
        </a:p>
      </dsp:txBody>
      <dsp:txXfrm>
        <a:off x="11064" y="2434019"/>
        <a:ext cx="2543542" cy="1686689"/>
      </dsp:txXfrm>
    </dsp:sp>
    <dsp:sp modelId="{BD3EF285-D20C-4764-97C6-7DB8DD78B332}">
      <dsp:nvSpPr>
        <dsp:cNvPr id="0" name=""/>
        <dsp:cNvSpPr/>
      </dsp:nvSpPr>
      <dsp:spPr>
        <a:xfrm>
          <a:off x="3139622" y="2434019"/>
          <a:ext cx="2543542" cy="1686689"/>
        </a:xfrm>
        <a:prstGeom prst="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Program evaluation process begins</a:t>
          </a:r>
        </a:p>
      </dsp:txBody>
      <dsp:txXfrm>
        <a:off x="3139622" y="2434019"/>
        <a:ext cx="2543542" cy="168668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43323E-4771-4AB4-9540-A9258E8A3357}">
      <dsp:nvSpPr>
        <dsp:cNvPr id="0" name=""/>
        <dsp:cNvSpPr/>
      </dsp:nvSpPr>
      <dsp:spPr>
        <a:xfrm>
          <a:off x="591502" y="0"/>
          <a:ext cx="6703694" cy="4351338"/>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37466F-7651-4534-B869-DBB86D557FE4}">
      <dsp:nvSpPr>
        <dsp:cNvPr id="0" name=""/>
        <dsp:cNvSpPr/>
      </dsp:nvSpPr>
      <dsp:spPr>
        <a:xfrm>
          <a:off x="2695" y="1305401"/>
          <a:ext cx="1751401" cy="174053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t>Identify the sources of risk</a:t>
          </a:r>
        </a:p>
      </dsp:txBody>
      <dsp:txXfrm>
        <a:off x="87661" y="1390367"/>
        <a:ext cx="1581469" cy="1570603"/>
      </dsp:txXfrm>
    </dsp:sp>
    <dsp:sp modelId="{DEBE37E1-4887-4CCD-9AB9-7E04E4FB43F6}">
      <dsp:nvSpPr>
        <dsp:cNvPr id="0" name=""/>
        <dsp:cNvSpPr/>
      </dsp:nvSpPr>
      <dsp:spPr>
        <a:xfrm>
          <a:off x="2045997" y="1305401"/>
          <a:ext cx="1751401" cy="174053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t>Deciding the paths and the key points can cause these risks</a:t>
          </a:r>
        </a:p>
      </dsp:txBody>
      <dsp:txXfrm>
        <a:off x="2130963" y="1390367"/>
        <a:ext cx="1581469" cy="1570603"/>
      </dsp:txXfrm>
    </dsp:sp>
    <dsp:sp modelId="{9475230C-0F1B-475C-AA03-CE993367C9D5}">
      <dsp:nvSpPr>
        <dsp:cNvPr id="0" name=""/>
        <dsp:cNvSpPr/>
      </dsp:nvSpPr>
      <dsp:spPr>
        <a:xfrm>
          <a:off x="4089300" y="1305401"/>
          <a:ext cx="1751401" cy="174053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t>Measuring the potential consequences of these risks under different scenarios</a:t>
          </a:r>
        </a:p>
      </dsp:txBody>
      <dsp:txXfrm>
        <a:off x="4174266" y="1390367"/>
        <a:ext cx="1581469" cy="1570603"/>
      </dsp:txXfrm>
    </dsp:sp>
    <dsp:sp modelId="{10D4359C-506E-48C6-A501-E2EF2B6FEB55}">
      <dsp:nvSpPr>
        <dsp:cNvPr id="0" name=""/>
        <dsp:cNvSpPr/>
      </dsp:nvSpPr>
      <dsp:spPr>
        <a:xfrm>
          <a:off x="6132602" y="1305401"/>
          <a:ext cx="1751401" cy="174053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a:t>Provide the means to mitigate and deal with these consequences</a:t>
          </a:r>
          <a:endParaRPr lang="en-US" sz="3600" kern="1200" dirty="0"/>
        </a:p>
      </dsp:txBody>
      <dsp:txXfrm>
        <a:off x="6217568" y="1390367"/>
        <a:ext cx="1581469" cy="157060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086154-801C-4E8F-B2A2-9E85C4416280}" type="datetimeFigureOut">
              <a:rPr lang="en-US" smtClean="0"/>
              <a:t>5/6/25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F17702-81EA-47EB-AEFB-FE05C444ED9F}" type="slidenum">
              <a:rPr lang="en-US" smtClean="0"/>
              <a:t>‹#›</a:t>
            </a:fld>
            <a:endParaRPr lang="en-US"/>
          </a:p>
        </p:txBody>
      </p:sp>
    </p:spTree>
    <p:extLst>
      <p:ext uri="{BB962C8B-B14F-4D97-AF65-F5344CB8AC3E}">
        <p14:creationId xmlns:p14="http://schemas.microsoft.com/office/powerpoint/2010/main" val="1921316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7a0a3c3e94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7a0a3c3e9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dirty="0">
                <a:solidFill>
                  <a:schemeClr val="tx1"/>
                </a:solidFill>
                <a:latin typeface="Arial" panose="020B0604020202020204" pitchFamily="34" charset="0"/>
                <a:ea typeface="ＭＳ Ｐゴシック" charset="-128"/>
                <a:cs typeface="Arial" panose="020B0604020202020204" pitchFamily="34" charset="0"/>
              </a:rPr>
              <a:t>Qui </a:t>
            </a:r>
            <a:r>
              <a:rPr lang="en-US" sz="1100" dirty="0" err="1">
                <a:solidFill>
                  <a:schemeClr val="tx1"/>
                </a:solidFill>
                <a:latin typeface="Arial" panose="020B0604020202020204" pitchFamily="34" charset="0"/>
                <a:ea typeface="ＭＳ Ｐゴシック" charset="-128"/>
                <a:cs typeface="Arial" panose="020B0604020202020204" pitchFamily="34" charset="0"/>
              </a:rPr>
              <a:t>mô</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của</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khoản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đầu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tư</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là</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yếu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tố</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rất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quan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trọng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trong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đánh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giá</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tài</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chính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của</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dự</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án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hiệu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quả</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năng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lượng</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này</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thường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thể</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hiện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bằng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một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lượng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tiền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lớn</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vào</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năm</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dự</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án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được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triển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khai</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đầu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tư</a:t>
            </a:r>
            <a:r>
              <a:rPr lang="en-US" sz="1100" dirty="0">
                <a:solidFill>
                  <a:schemeClr val="tx1"/>
                </a:solidFill>
                <a:latin typeface="Arial" panose="020B0604020202020204" pitchFamily="34" charset="0"/>
                <a:ea typeface="ＭＳ Ｐゴシック" charset="-128"/>
                <a:cs typeface="Arial" panose="020B0604020202020204" pitchFamily="34" charset="0"/>
              </a:rPr>
              <a:t> bao </a:t>
            </a:r>
            <a:r>
              <a:rPr lang="en-US" sz="1100" dirty="0" err="1">
                <a:solidFill>
                  <a:schemeClr val="tx1"/>
                </a:solidFill>
                <a:latin typeface="Arial" panose="020B0604020202020204" pitchFamily="34" charset="0"/>
                <a:ea typeface="ＭＳ Ｐゴシック" charset="-128"/>
                <a:cs typeface="Arial" panose="020B0604020202020204" pitchFamily="34" charset="0"/>
              </a:rPr>
              <a:t>gồm</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loại</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sau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đây</a:t>
            </a:r>
            <a:r>
              <a:rPr lang="en-US" sz="1100" dirty="0">
                <a:solidFill>
                  <a:schemeClr val="tx1"/>
                </a:solidFill>
                <a:latin typeface="Arial" panose="020B0604020202020204" pitchFamily="34" charset="0"/>
                <a:ea typeface="ＭＳ Ｐゴシック" charset="-128"/>
                <a:cs typeface="Arial" panose="020B0604020202020204" pitchFamily="34" charset="0"/>
              </a:rPr>
              <a:t>:</a:t>
            </a:r>
          </a:p>
          <a:p>
            <a:endParaRPr lang="en-US" dirty="0"/>
          </a:p>
          <a:p>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vận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hành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và</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bảo</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dưỡng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gắn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với</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hoạt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động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đang</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thực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hiện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hoặc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với</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thiết</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bị</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được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phân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tích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Các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loại</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khác</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nhau</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hình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thành</a:t>
            </a:r>
            <a:r>
              <a:rPr lang="en-US" sz="1100" dirty="0">
                <a:solidFill>
                  <a:schemeClr val="tx1"/>
                </a:solidFill>
                <a:latin typeface="Arial" panose="020B0604020202020204" pitchFamily="34" charset="0"/>
                <a:ea typeface="ＭＳ Ｐゴシック" charset="-128"/>
                <a:cs typeface="Arial" panose="020B0604020202020204" pitchFamily="34" charset="0"/>
              </a:rPr>
              <a:t> chi </a:t>
            </a:r>
            <a:r>
              <a:rPr lang="en-US" sz="1100" dirty="0" err="1">
                <a:solidFill>
                  <a:schemeClr val="tx1"/>
                </a:solidFill>
                <a:latin typeface="Arial" panose="020B0604020202020204" pitchFamily="34" charset="0"/>
                <a:ea typeface="ＭＳ Ｐゴシック" charset="-128"/>
                <a:cs typeface="Arial" panose="020B0604020202020204" pitchFamily="34" charset="0"/>
              </a:rPr>
              <a:t>phí</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vận</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hành</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và</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bảo</a:t>
            </a:r>
            <a:r>
              <a:rPr lang="en-US" sz="1100" dirty="0">
                <a:solidFill>
                  <a:schemeClr val="tx1"/>
                </a:solidFill>
                <a:latin typeface="Arial" panose="020B0604020202020204" pitchFamily="34" charset="0"/>
                <a:ea typeface="ＭＳ Ｐゴシック" charset="-128"/>
                <a:cs typeface="Arial" panose="020B0604020202020204" pitchFamily="34" charset="0"/>
              </a:rPr>
              <a:t> </a:t>
            </a:r>
            <a:r>
              <a:rPr lang="en-US" sz="1100" dirty="0" err="1">
                <a:solidFill>
                  <a:schemeClr val="tx1"/>
                </a:solidFill>
                <a:latin typeface="Arial" panose="020B0604020202020204" pitchFamily="34" charset="0"/>
                <a:ea typeface="ＭＳ Ｐゴシック" charset="-128"/>
                <a:cs typeface="Arial" panose="020B0604020202020204" pitchFamily="34" charset="0"/>
              </a:rPr>
              <a:t>dưỡng</a:t>
            </a:r>
            <a:r>
              <a:rPr lang="en-US" sz="1100" dirty="0">
                <a:solidFill>
                  <a:schemeClr val="tx1"/>
                </a:solidFill>
                <a:latin typeface="Arial" panose="020B0604020202020204" pitchFamily="34" charset="0"/>
                <a:ea typeface="ＭＳ Ｐゴシック" charset="-128"/>
                <a:cs typeface="Arial" panose="020B0604020202020204" pitchFamily="34" charset="0"/>
              </a:rPr>
              <a:t> bao </a:t>
            </a:r>
            <a:r>
              <a:rPr lang="en-US" sz="1100" dirty="0" err="1">
                <a:solidFill>
                  <a:schemeClr val="tx1"/>
                </a:solidFill>
                <a:latin typeface="Arial" panose="020B0604020202020204" pitchFamily="34" charset="0"/>
                <a:ea typeface="ＭＳ Ｐゴシック" charset="-128"/>
                <a:cs typeface="Arial" panose="020B0604020202020204" pitchFamily="34" charset="0"/>
              </a:rPr>
              <a:t>gồm</a:t>
            </a:r>
            <a:endParaRPr lang="en-US" dirty="0"/>
          </a:p>
        </p:txBody>
      </p:sp>
    </p:spTree>
    <p:extLst>
      <p:ext uri="{BB962C8B-B14F-4D97-AF65-F5344CB8AC3E}">
        <p14:creationId xmlns:p14="http://schemas.microsoft.com/office/powerpoint/2010/main" val="3474830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57345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79331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54021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10466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extLst>
      <p:ext uri="{BB962C8B-B14F-4D97-AF65-F5344CB8AC3E}">
        <p14:creationId xmlns:p14="http://schemas.microsoft.com/office/powerpoint/2010/main" val="30673255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604166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83468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185339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358763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666240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532849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67017132"/>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672961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83288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023585636"/>
      </p:ext>
    </p:extLst>
  </p:cSld>
  <p:clrMap bg1="lt1" tx1="dk1" bg2="dk2" tx2="lt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arget="../media/image7.wmf" Type="http://schemas.openxmlformats.org/officeDocument/2006/relationships/image"/><Relationship Id="rId2" Target="../media/image7.wmf" Type="http://schemas.openxmlformats.org/officeDocument/2006/relationships/image"/><Relationship Id="rId1" Target="../slideLayouts/slideLayout10.xml" Type="http://schemas.openxmlformats.org/officeDocument/2006/relationships/slideLayout"/></Relationships>
</file>

<file path=ppt/slides/_rels/slide12.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arget="../media/image9.wmf" Type="http://schemas.openxmlformats.org/officeDocument/2006/relationships/image"/><Relationship Id="rId2" Target="../media/image9.wmf" Type="http://schemas.openxmlformats.org/officeDocument/2006/relationships/image"/><Relationship Id="rId1" Target="../slideLayouts/slideLayout1.xml" Type="http://schemas.openxmlformats.org/officeDocument/2006/relationships/slideLayout"/></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arget="../media/image10.wmf" Type="http://schemas.openxmlformats.org/officeDocument/2006/relationships/image"/><Relationship Id="rId2" Target="../media/image10.wmf" Type="http://schemas.openxmlformats.org/officeDocument/2006/relationships/image"/><Relationship Id="rId1" Target="../slideLayouts/slideLayout1.xml" Type="http://schemas.openxmlformats.org/officeDocument/2006/relationships/slideLayout"/></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arget="../media/image11.jpeg" Type="http://schemas.openxmlformats.org/officeDocument/2006/relationships/image"/><Relationship Id="rId1" Target="../slideLayouts/slideLayout1.xml" Type="http://schemas.openxmlformats.org/officeDocument/2006/relationships/slideLayout"/></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arget="../media/image16.emf" Type="http://schemas.openxmlformats.org/officeDocument/2006/relationships/image"/><Relationship Id="rId2" Target="../media/image16.emf" Type="http://schemas.openxmlformats.org/officeDocument/2006/relationships/image"/><Relationship Id="rId1" Target="../slideLayouts/slideLayout10.xml" Type="http://schemas.openxmlformats.org/officeDocument/2006/relationships/slideLayout"/></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arget="../media/image18.emf" Type="http://schemas.openxmlformats.org/officeDocument/2006/relationships/image"/><Relationship Id="rId2" Target="../media/image18.emf" Type="http://schemas.openxmlformats.org/officeDocument/2006/relationships/image"/><Relationship Id="rId1" Target="../slideLayouts/slideLayout10.xml" Type="http://schemas.openxmlformats.org/officeDocument/2006/relationships/slideLayout"/></Relationships>
</file>

<file path=ppt/slides/_rels/slide32.xml.rels><?xml version="1.0" encoding="UTF-8" standalone="yes" ?><Relationships xmlns="http://schemas.openxmlformats.org/package/2006/relationships"><Relationship Id="rId3" Target="../media/image19.emf" Type="http://schemas.openxmlformats.org/officeDocument/2006/relationships/image"/><Relationship Id="rId2" Target="../media/image19.emf" Type="http://schemas.openxmlformats.org/officeDocument/2006/relationships/image"/><Relationship Id="rId1" Target="../slideLayouts/slideLayout10.xml" Type="http://schemas.openxmlformats.org/officeDocument/2006/relationships/slideLayout"/><Relationship Id="rId5" Target="../media/image20.emf" Type="http://schemas.openxmlformats.org/officeDocument/2006/relationships/image"/><Relationship Id="rId4" Target="../media/image20.emf" Type="http://schemas.openxmlformats.org/officeDocument/2006/relationships/image"/></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arget="../media/image21.emf" Type="http://schemas.openxmlformats.org/officeDocument/2006/relationships/image"/><Relationship Id="rId2" Target="../media/image21.emf" Type="http://schemas.openxmlformats.org/officeDocument/2006/relationships/image"/><Relationship Id="rId1" Target="../slideLayouts/slideLayout1.xml" Type="http://schemas.openxmlformats.org/officeDocument/2006/relationships/slideLayout"/><Relationship Id="rId4" Target="../media/image22.jpeg" Type="http://schemas.openxmlformats.org/officeDocument/2006/relationships/image"/></Relationships>
</file>

<file path=ppt/slides/_rels/slide36.xml.rels><?xml version="1.0" encoding="UTF-8" standalone="yes" ?><Relationships xmlns="http://schemas.openxmlformats.org/package/2006/relationships"><Relationship Id="rId3" Target="../media/image23.emf" Type="http://schemas.openxmlformats.org/officeDocument/2006/relationships/image"/><Relationship Id="rId2" Target="../media/image23.emf" Type="http://schemas.openxmlformats.org/officeDocument/2006/relationships/image"/><Relationship Id="rId1" Target="../slideLayouts/slideLayout10.xml" Type="http://schemas.openxmlformats.org/officeDocument/2006/relationships/slideLayout"/><Relationship Id="rId4" Target="../media/image24.png" Type="http://schemas.openxmlformats.org/officeDocument/2006/relationships/image"/></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0.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0.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2.xml.rels><?xml version="1.0" encoding="UTF-8" standalone="yes" ?><Relationships xmlns="http://schemas.openxmlformats.org/package/2006/relationships"><Relationship Id="rId2" Target="../media/image25.jpeg" Type="http://schemas.openxmlformats.org/officeDocument/2006/relationships/image"/><Relationship Id="rId1" Target="../slideLayouts/slideLayout1.xml" Type="http://schemas.openxmlformats.org/officeDocument/2006/relationships/slideLayout"/></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arget="../media/image6.wmf" Type="http://schemas.openxmlformats.org/officeDocument/2006/relationships/image"/><Relationship Id="rId2" Target="../media/image6.wmf" Type="http://schemas.openxmlformats.org/officeDocument/2006/relationships/image"/><Relationship Id="rId1" Target="../slideLayouts/slideLayout10.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096000"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Subtitle 3">
            <a:extLst>
              <a:ext uri="{FF2B5EF4-FFF2-40B4-BE49-F238E27FC236}">
                <a16:creationId xmlns:a16="http://schemas.microsoft.com/office/drawing/2014/main" id="{3880EFA9-7BDA-D1C6-96C4-05C17EE58633}"/>
              </a:ext>
            </a:extLst>
          </p:cNvPr>
          <p:cNvSpPr>
            <a:spLocks noGrp="1"/>
          </p:cNvSpPr>
          <p:nvPr>
            <p:ph type="subTitle" idx="1"/>
          </p:nvPr>
        </p:nvSpPr>
        <p:spPr>
          <a:xfrm>
            <a:off x="679295" y="2811583"/>
            <a:ext cx="5849521" cy="1234833"/>
          </a:xfrm>
        </p:spPr>
        <p:txBody>
          <a:bodyPr>
            <a:normAutofit fontScale="92500" lnSpcReduction="10000"/>
          </a:bodyPr>
          <a:lstStyle/>
          <a:p>
            <a:r>
              <a:rPr lang="en-US" sz="2000" b="1" dirty="0">
                <a:ea typeface="Times New Roman" panose="02020603050405020304" pitchFamily="18" charset="0"/>
              </a:rPr>
              <a:t>
</a:t>
            </a:r>
            <a:r>
              <a:rPr lang="en-US" sz="2000" b="1" dirty="0">
                <a:solidFill>
                  <a:schemeClr val="accent2">
                    <a:lumMod val="50000"/>
                  </a:schemeClr>
                </a:solidFill>
              </a:rPr>
              <a:t>Module 19: </a:t>
            </a:r>
          </a:p>
          <a:p>
            <a:r>
              <a:rPr lang="en-US" sz="2000" b="1" dirty="0">
                <a:solidFill>
                  <a:schemeClr val="accent2">
                    <a:lumMod val="50000"/>
                  </a:schemeClr>
                </a:solidFill>
              </a:rPr>
              <a:t>Concepts and indicators of financial and economic analysis of EE projects</a:t>
            </a:r>
            <a:endParaRPr lang="en-US" sz="2000" b="1" dirty="0">
              <a:solidFill>
                <a:schemeClr val="accent2">
                  <a:lumMod val="50000"/>
                </a:schemeClr>
              </a:solidFill>
              <a:sym typeface="Fira Sans Extra Condensed Medium"/>
            </a:endParaRPr>
          </a:p>
        </p:txBody>
      </p:sp>
      <p:sp>
        <p:nvSpPr>
          <p:cNvPr id="3" name="Google Shape;46;p15">
            <a:extLst>
              <a:ext uri="{FF2B5EF4-FFF2-40B4-BE49-F238E27FC236}">
                <a16:creationId xmlns:a16="http://schemas.microsoft.com/office/drawing/2014/main" id="{BCB329D6-A09D-621C-4D49-95CCEB09A0B7}"/>
              </a:ext>
            </a:extLst>
          </p:cNvPr>
          <p:cNvSpPr txBox="1">
            <a:spLocks noGrp="1"/>
          </p:cNvSpPr>
          <p:nvPr>
            <p:ph type="ctrTitle"/>
          </p:nvPr>
        </p:nvSpPr>
        <p:spPr>
          <a:xfrm>
            <a:off x="679294" y="805870"/>
            <a:ext cx="6948421" cy="1056384"/>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200" b="1" kern="0" dirty="0">
                <a:solidFill>
                  <a:schemeClr val="accent1">
                    <a:lumMod val="50000"/>
                  </a:schemeClr>
                </a:solidFill>
              </a:rPr>
              <a:t>TRAINING PROGRAMME </a:t>
            </a:r>
            <a:br>
              <a:rPr lang="en-US" sz="3200" b="1" kern="0" dirty="0">
                <a:solidFill>
                  <a:schemeClr val="accent1">
                    <a:lumMod val="50000"/>
                  </a:schemeClr>
                </a:solidFill>
              </a:rPr>
            </a:br>
            <a:r>
              <a:rPr lang="en-US" sz="3200" b="1" kern="0" dirty="0">
                <a:solidFill>
                  <a:schemeClr val="accent1">
                    <a:lumMod val="50000"/>
                  </a:schemeClr>
                </a:solidFill>
              </a:rPr>
              <a:t>FOR INDUSTRIAL ENTERPRISEs</a:t>
            </a:r>
          </a:p>
        </p:txBody>
      </p:sp>
      <p:sp>
        <p:nvSpPr>
          <p:cNvPr id="5" name="TextBox 4">
            <a:extLst>
              <a:ext uri="{FF2B5EF4-FFF2-40B4-BE49-F238E27FC236}">
                <a16:creationId xmlns:a16="http://schemas.microsoft.com/office/drawing/2014/main" id="{AEB3972E-09CE-36B2-9233-E7B8B8CE12B2}"/>
              </a:ext>
            </a:extLst>
          </p:cNvPr>
          <p:cNvSpPr txBox="1"/>
          <p:nvPr/>
        </p:nvSpPr>
        <p:spPr>
          <a:xfrm>
            <a:off x="773587" y="1862254"/>
            <a:ext cx="2922024" cy="338554"/>
          </a:xfrm>
          <a:prstGeom prst="rect">
            <a:avLst/>
          </a:prstGeom>
          <a:noFill/>
        </p:spPr>
        <p:txBody>
          <a:bodyPr wrap="square" rtlCol="0" anchor="ctr">
            <a:spAutoFit/>
          </a:bodyPr>
          <a:lstStyle/>
          <a:p>
            <a:r>
              <a:rPr lang="en-US" sz="1600" b="1" dirty="0">
                <a:solidFill>
                  <a:srgbClr val="00B0F0"/>
                </a:solidFill>
              </a:rPr>
              <a:t>MANAGEMENT OFFICERS </a:t>
            </a:r>
            <a:endParaRPr lang="ko-KR" altLang="en-US" sz="1600" b="1" dirty="0">
              <a:solidFill>
                <a:srgbClr val="00B0F0"/>
              </a:solidFill>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3181E-C2F0-4E28-81ED-D9887EF0C957}"/>
              </a:ext>
            </a:extLst>
          </p:cNvPr>
          <p:cNvSpPr>
            <a:spLocks noGrp="1"/>
          </p:cNvSpPr>
          <p:nvPr>
            <p:ph type="title"/>
          </p:nvPr>
        </p:nvSpPr>
        <p:spPr/>
        <p:txBody>
          <a:bodyPr>
            <a:normAutofit fontScale="90000"/>
          </a:bodyPr>
          <a:lstStyle/>
          <a:p>
            <a:r>
              <a:rPr lang="en-US" sz="2800" b="1" dirty="0">
                <a:solidFill>
                  <a:schemeClr val="accent1">
                    <a:lumMod val="50000"/>
                  </a:schemeClr>
                </a:solidFill>
                <a:latin typeface="Arial" panose="020B0604020202020204" pitchFamily="34" charset="0"/>
                <a:ea typeface="ＭＳ Ｐゴシック" charset="-128"/>
                <a:cs typeface="Arial" panose="020B0604020202020204" pitchFamily="34" charset="0"/>
              </a:rPr>
              <a:t>1.6. </a:t>
            </a:r>
            <a:r>
              <a:rPr lang="en-US" dirty="0">
                <a:solidFill>
                  <a:schemeClr val="accent1">
                    <a:lumMod val="50000"/>
                  </a:schemeClr>
                </a:solidFill>
                <a:latin typeface="Arial" panose="020B0604020202020204" pitchFamily="34" charset="0"/>
                <a:ea typeface="ＭＳ Ｐゴシック" charset="-128"/>
                <a:cs typeface="Arial" panose="020B0604020202020204" pitchFamily="34" charset="0"/>
              </a:rPr>
              <a:t>Effects of inflation</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AE6C1F22-51BC-41B8-8B01-6E02DF281D3F}"/>
              </a:ext>
            </a:extLst>
          </p:cNvPr>
          <p:cNvSpPr>
            <a:spLocks noGrp="1"/>
          </p:cNvSpPr>
          <p:nvPr>
            <p:ph type="body" idx="1"/>
          </p:nvPr>
        </p:nvSpPr>
        <p:spPr>
          <a:xfrm>
            <a:off x="609600" y="2936875"/>
            <a:ext cx="10972800" cy="3126300"/>
          </a:xfrm>
        </p:spPr>
        <p:txBody>
          <a:bodyPr>
            <a:normAutofit/>
          </a:bodyPr>
          <a:lstStyle/>
          <a:p>
            <a:pPr algn="just" eaLnBrk="1" hangingPunct="1">
              <a:buFontTx/>
              <a:buNone/>
            </a:pPr>
            <a:r>
              <a:rPr lang="en-US" i="1" dirty="0">
                <a:solidFill>
                  <a:schemeClr val="tx1"/>
                </a:solidFill>
                <a:latin typeface="Arial" panose="020B0604020202020204" pitchFamily="34" charset="0"/>
                <a:ea typeface="ＭＳ Ｐゴシック" charset="-128"/>
                <a:cs typeface="Arial" panose="020B0604020202020204" pitchFamily="34" charset="0"/>
              </a:rPr>
              <a:t>The concept of inflation: the degree of decline in the value of the currency
We can prove it 
	(1+R) = (1+r)* (1+ilf)
r: nominal interest rate/discount rate; ILF: inflation rate; R: real discount rate
or 
	R = r +</a:t>
            </a:r>
            <a:r>
              <a:rPr lang="en-US" i="1" dirty="0" err="1">
                <a:solidFill>
                  <a:schemeClr val="tx1"/>
                </a:solidFill>
                <a:latin typeface="Arial" panose="020B0604020202020204" pitchFamily="34" charset="0"/>
                <a:ea typeface="ＭＳ Ｐゴシック" charset="-128"/>
                <a:cs typeface="Arial" panose="020B0604020202020204" pitchFamily="34" charset="0"/>
              </a:rPr>
              <a:t>ilf</a:t>
            </a:r>
            <a:r>
              <a:rPr lang="en-US" i="1" dirty="0">
                <a:solidFill>
                  <a:schemeClr val="tx1"/>
                </a:solidFill>
                <a:latin typeface="Arial" panose="020B0604020202020204" pitchFamily="34" charset="0"/>
                <a:ea typeface="ＭＳ Ｐゴシック" charset="-128"/>
                <a:cs typeface="Arial" panose="020B0604020202020204" pitchFamily="34" charset="0"/>
              </a:rPr>
              <a:t> +r*</a:t>
            </a:r>
            <a:r>
              <a:rPr lang="en-US" i="1" dirty="0" err="1">
                <a:solidFill>
                  <a:schemeClr val="tx1"/>
                </a:solidFill>
                <a:latin typeface="Arial" panose="020B0604020202020204" pitchFamily="34" charset="0"/>
                <a:ea typeface="ＭＳ Ｐゴシック" charset="-128"/>
                <a:cs typeface="Arial" panose="020B0604020202020204" pitchFamily="34" charset="0"/>
              </a:rPr>
              <a:t>ilf</a:t>
            </a:r>
            <a:r>
              <a:rPr lang="en-US" i="1" dirty="0">
                <a:solidFill>
                  <a:schemeClr val="tx1"/>
                </a:solidFill>
                <a:latin typeface="Arial" panose="020B0604020202020204" pitchFamily="34" charset="0"/>
                <a:ea typeface="ＭＳ Ｐゴシック" charset="-128"/>
                <a:cs typeface="Arial" panose="020B0604020202020204" pitchFamily="34" charset="0"/>
              </a:rPr>
              <a:t>   
approximate we have
		R = r + </a:t>
            </a:r>
            <a:r>
              <a:rPr lang="en-US" i="1" dirty="0" err="1">
                <a:solidFill>
                  <a:schemeClr val="tx1"/>
                </a:solidFill>
                <a:latin typeface="Arial" panose="020B0604020202020204" pitchFamily="34" charset="0"/>
                <a:ea typeface="ＭＳ Ｐゴシック" charset="-128"/>
                <a:cs typeface="Arial" panose="020B0604020202020204" pitchFamily="34" charset="0"/>
              </a:rPr>
              <a:t>ilf</a:t>
            </a:r>
            <a:endParaRPr lang="en-US" sz="1800" dirty="0"/>
          </a:p>
        </p:txBody>
      </p:sp>
      <p:sp>
        <p:nvSpPr>
          <p:cNvPr id="4" name="Text Box 4">
            <a:extLst>
              <a:ext uri="{FF2B5EF4-FFF2-40B4-BE49-F238E27FC236}">
                <a16:creationId xmlns:a16="http://schemas.microsoft.com/office/drawing/2014/main" id="{C9ED48C8-8468-4294-9425-E656A7CC02FB}"/>
              </a:ext>
            </a:extLst>
          </p:cNvPr>
          <p:cNvSpPr txBox="1">
            <a:spLocks noChangeArrowheads="1"/>
          </p:cNvSpPr>
          <p:nvPr/>
        </p:nvSpPr>
        <p:spPr bwMode="auto">
          <a:xfrm>
            <a:off x="5045075" y="1113149"/>
            <a:ext cx="819455" cy="461665"/>
          </a:xfrm>
          <a:prstGeom prst="rect">
            <a:avLst/>
          </a:prstGeom>
          <a:noFill/>
          <a:ln w="9525">
            <a:noFill/>
            <a:miter lim="800000"/>
            <a:headEnd/>
            <a:tailEnd/>
          </a:ln>
        </p:spPr>
        <p:txBody>
          <a:bodyPr wrap="none">
            <a:spAutoFit/>
          </a:bodyPr>
          <a:lstStyle/>
          <a:p>
            <a:r>
              <a:rPr lang="en-US" sz="2400" dirty="0">
                <a:latin typeface="Arial" panose="020B0604020202020204" pitchFamily="34" charset="0"/>
                <a:cs typeface="Arial" panose="020B0604020202020204" pitchFamily="34" charset="0"/>
              </a:rPr>
              <a:t>Coin</a:t>
            </a:r>
          </a:p>
        </p:txBody>
      </p:sp>
      <p:sp>
        <p:nvSpPr>
          <p:cNvPr id="5" name="Oval 5">
            <a:extLst>
              <a:ext uri="{FF2B5EF4-FFF2-40B4-BE49-F238E27FC236}">
                <a16:creationId xmlns:a16="http://schemas.microsoft.com/office/drawing/2014/main" id="{128D18B7-AD2F-49B1-A816-2DFD9BBC186F}"/>
              </a:ext>
            </a:extLst>
          </p:cNvPr>
          <p:cNvSpPr>
            <a:spLocks noChangeArrowheads="1"/>
          </p:cNvSpPr>
          <p:nvPr/>
        </p:nvSpPr>
        <p:spPr bwMode="auto">
          <a:xfrm>
            <a:off x="2835275" y="1717675"/>
            <a:ext cx="2286000" cy="914400"/>
          </a:xfrm>
          <a:prstGeom prst="ellipse">
            <a:avLst/>
          </a:prstGeom>
          <a:solidFill>
            <a:schemeClr val="bg1"/>
          </a:solidFill>
          <a:ln w="9525">
            <a:solidFill>
              <a:srgbClr val="006600"/>
            </a:solidFill>
            <a:round/>
            <a:headEnd/>
            <a:tailEnd/>
          </a:ln>
        </p:spPr>
        <p:txBody>
          <a:bodyPr wrap="none" anchor="ctr"/>
          <a:lstStyle/>
          <a:p>
            <a:pPr algn="ctr"/>
            <a:r>
              <a:rPr lang="en-US" sz="2000">
                <a:solidFill>
                  <a:schemeClr val="tx1"/>
                </a:solidFill>
                <a:latin typeface="Arial" panose="020B0604020202020204" pitchFamily="34" charset="0"/>
                <a:cs typeface="Arial" panose="020B0604020202020204" pitchFamily="34" charset="0"/>
              </a:rPr>
              <a:t>Increase Value 
due to investment</a:t>
            </a:r>
            <a:endParaRPr lang="en-US" sz="2000" dirty="0">
              <a:solidFill>
                <a:schemeClr val="tx1"/>
              </a:solidFill>
              <a:latin typeface="Arial" panose="020B0604020202020204" pitchFamily="34" charset="0"/>
              <a:cs typeface="Arial" panose="020B0604020202020204" pitchFamily="34" charset="0"/>
            </a:endParaRPr>
          </a:p>
        </p:txBody>
      </p:sp>
      <p:sp>
        <p:nvSpPr>
          <p:cNvPr id="6" name="Oval 6">
            <a:extLst>
              <a:ext uri="{FF2B5EF4-FFF2-40B4-BE49-F238E27FC236}">
                <a16:creationId xmlns:a16="http://schemas.microsoft.com/office/drawing/2014/main" id="{607640F6-35D8-4D4C-BC02-AAD711DD79BC}"/>
              </a:ext>
            </a:extLst>
          </p:cNvPr>
          <p:cNvSpPr>
            <a:spLocks noChangeArrowheads="1"/>
          </p:cNvSpPr>
          <p:nvPr/>
        </p:nvSpPr>
        <p:spPr bwMode="auto">
          <a:xfrm>
            <a:off x="6797675" y="1793875"/>
            <a:ext cx="2286000" cy="914400"/>
          </a:xfrm>
          <a:prstGeom prst="ellipse">
            <a:avLst/>
          </a:prstGeom>
          <a:solidFill>
            <a:schemeClr val="bg1"/>
          </a:solidFill>
          <a:ln w="9525">
            <a:solidFill>
              <a:srgbClr val="006600"/>
            </a:solidFill>
            <a:round/>
            <a:headEnd/>
            <a:tailEnd/>
          </a:ln>
        </p:spPr>
        <p:txBody>
          <a:bodyPr wrap="none" anchor="ctr"/>
          <a:lstStyle/>
          <a:p>
            <a:pPr algn="ctr"/>
            <a:r>
              <a:rPr lang="en-US" sz="2000">
                <a:solidFill>
                  <a:schemeClr val="tx1"/>
                </a:solidFill>
                <a:latin typeface="Arial" panose="020B0604020202020204" pitchFamily="34" charset="0"/>
                <a:cs typeface="Arial" panose="020B0604020202020204" pitchFamily="34" charset="0"/>
              </a:rPr>
              <a:t>Decrease in value 
due to inflation</a:t>
            </a:r>
            <a:endParaRPr lang="en-US" sz="2000" dirty="0">
              <a:solidFill>
                <a:schemeClr val="tx1"/>
              </a:solidFill>
              <a:latin typeface="Arial" panose="020B0604020202020204" pitchFamily="34" charset="0"/>
              <a:cs typeface="Arial" panose="020B0604020202020204" pitchFamily="34" charset="0"/>
            </a:endParaRPr>
          </a:p>
        </p:txBody>
      </p:sp>
      <p:sp>
        <p:nvSpPr>
          <p:cNvPr id="7" name="Line 7">
            <a:extLst>
              <a:ext uri="{FF2B5EF4-FFF2-40B4-BE49-F238E27FC236}">
                <a16:creationId xmlns:a16="http://schemas.microsoft.com/office/drawing/2014/main" id="{3DA20DB5-4551-4991-B094-468ED8EBC265}"/>
              </a:ext>
            </a:extLst>
          </p:cNvPr>
          <p:cNvSpPr>
            <a:spLocks noChangeShapeType="1"/>
          </p:cNvSpPr>
          <p:nvPr/>
        </p:nvSpPr>
        <p:spPr bwMode="auto">
          <a:xfrm flipH="1">
            <a:off x="5045075" y="1412875"/>
            <a:ext cx="914400" cy="609600"/>
          </a:xfrm>
          <a:prstGeom prst="line">
            <a:avLst/>
          </a:prstGeom>
          <a:noFill/>
          <a:ln w="9525">
            <a:solidFill>
              <a:schemeClr val="tx1"/>
            </a:solidFill>
            <a:round/>
            <a:headEnd/>
            <a:tailEnd type="triangle" w="med" len="med"/>
          </a:ln>
        </p:spPr>
        <p:txBody>
          <a:bodyPr wrap="none" anchor="ctr"/>
          <a:lstStyle/>
          <a:p>
            <a:endParaRPr lang="en-US" dirty="0">
              <a:latin typeface="Arial" panose="020B0604020202020204" pitchFamily="34" charset="0"/>
              <a:cs typeface="Arial" panose="020B0604020202020204" pitchFamily="34" charset="0"/>
            </a:endParaRPr>
          </a:p>
        </p:txBody>
      </p:sp>
      <p:sp>
        <p:nvSpPr>
          <p:cNvPr id="8" name="Line 8">
            <a:extLst>
              <a:ext uri="{FF2B5EF4-FFF2-40B4-BE49-F238E27FC236}">
                <a16:creationId xmlns:a16="http://schemas.microsoft.com/office/drawing/2014/main" id="{33C2D102-1FCC-4F2C-A883-AC5938596339}"/>
              </a:ext>
            </a:extLst>
          </p:cNvPr>
          <p:cNvSpPr>
            <a:spLocks noChangeShapeType="1"/>
          </p:cNvSpPr>
          <p:nvPr/>
        </p:nvSpPr>
        <p:spPr bwMode="auto">
          <a:xfrm>
            <a:off x="5959475" y="1412875"/>
            <a:ext cx="990600" cy="533400"/>
          </a:xfrm>
          <a:prstGeom prst="line">
            <a:avLst/>
          </a:prstGeom>
          <a:noFill/>
          <a:ln w="9525">
            <a:solidFill>
              <a:schemeClr val="tx1"/>
            </a:solidFill>
            <a:round/>
            <a:headEnd/>
            <a:tailEnd type="triangle" w="med" len="med"/>
          </a:ln>
        </p:spPr>
        <p:txBody>
          <a:bodyPr wrap="none" anchor="ctr"/>
          <a:lstStyle/>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5924644"/>
      </p:ext>
    </p:extLst>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D72A3-8274-4C9F-A229-144CE53D4AEC}"/>
              </a:ext>
            </a:extLst>
          </p:cNvPr>
          <p:cNvSpPr>
            <a:spLocks noGrp="1"/>
          </p:cNvSpPr>
          <p:nvPr>
            <p:ph type="title"/>
          </p:nvPr>
        </p:nvSpPr>
        <p:spPr/>
        <p:txBody>
          <a:bodyPr>
            <a:normAutofit fontScale="90000"/>
          </a:bodyPr>
          <a:lstStyle/>
          <a:p>
            <a:r>
              <a:rPr b="1" dirty="0" lang="en-US" sz="2800">
                <a:solidFill>
                  <a:schemeClr val="tx1"/>
                </a:solidFill>
                <a:latin charset="0" panose="020B0604020202020204" pitchFamily="34" typeface="Arial"/>
                <a:ea charset="-128" typeface="ＭＳ Ｐゴシック"/>
                <a:cs charset="0" panose="020B0604020202020204" pitchFamily="34" typeface="Arial"/>
              </a:rPr>
              <a:t>1.7</a:t>
            </a:r>
            <a:r>
              <a:rPr b="1" lang="en-US" sz="2800">
                <a:solidFill>
                  <a:schemeClr val="tx1"/>
                </a:solidFill>
                <a:latin charset="0" panose="020B0604020202020204" pitchFamily="34" typeface="Arial"/>
                <a:ea charset="-128" typeface="ＭＳ Ｐゴシック"/>
                <a:cs charset="0" panose="020B0604020202020204" pitchFamily="34" typeface="Arial"/>
              </a:rPr>
              <a:t>. </a:t>
            </a:r>
            <a:r>
              <a:rPr lang="en-US">
                <a:solidFill>
                  <a:schemeClr val="tx1"/>
                </a:solidFill>
                <a:latin charset="0" panose="020B0604020202020204" pitchFamily="34" typeface="Arial"/>
                <a:ea charset="-128" typeface="ＭＳ Ｐゴシック"/>
                <a:cs charset="0" panose="020B0604020202020204" pitchFamily="34" typeface="Arial"/>
              </a:rPr>
              <a:t>Current value of cash flow</a:t>
            </a:r>
            <a:endParaRPr dirty="0" lang="en-US">
              <a:solidFill>
                <a:schemeClr val="tx1"/>
              </a:solidFill>
            </a:endParaRPr>
          </a:p>
        </p:txBody>
      </p:sp>
      <p:sp>
        <p:nvSpPr>
          <p:cNvPr id="4" name="Rectangle 3">
            <a:extLst>
              <a:ext uri="{FF2B5EF4-FFF2-40B4-BE49-F238E27FC236}">
                <a16:creationId xmlns:a16="http://schemas.microsoft.com/office/drawing/2014/main" id="{2DF84298-F50B-4022-8884-5F669A86C004}"/>
              </a:ext>
            </a:extLst>
          </p:cNvPr>
          <p:cNvSpPr>
            <a:spLocks noChangeArrowheads="1"/>
          </p:cNvSpPr>
          <p:nvPr/>
        </p:nvSpPr>
        <p:spPr bwMode="auto">
          <a:xfrm>
            <a:off x="1855176" y="1994096"/>
            <a:ext cx="9079524" cy="457200"/>
          </a:xfrm>
          <a:prstGeom prst="rect">
            <a:avLst/>
          </a:prstGeom>
          <a:noFill/>
          <a:ln w="9525">
            <a:noFill/>
            <a:miter lim="800000"/>
            <a:headEnd/>
            <a:tailEnd/>
          </a:ln>
        </p:spPr>
        <p:txBody>
          <a:bodyPr bIns="46038" lIns="92075" rIns="92075" tIns="46038"/>
          <a:lstStyle/>
          <a:p>
            <a:pPr eaLnBrk="0" hangingPunct="0">
              <a:spcBef>
                <a:spcPct val="20000"/>
              </a:spcBef>
              <a:buClr>
                <a:schemeClr val="hlink"/>
              </a:buClr>
              <a:buFont charset="2" pitchFamily="2" typeface="Wingdings"/>
              <a:buNone/>
            </a:pPr>
            <a:r>
              <a:rPr b="1" lang="en-US" sz="2400">
                <a:latin charset="0" panose="020B0604020202020204" pitchFamily="34" typeface="Arial"/>
                <a:cs charset="0" panose="020B0604020202020204" pitchFamily="34" typeface="Arial"/>
              </a:rPr>
              <a:t>Current Value = Other Reciprocal Value x (PV Coefficient)</a:t>
            </a:r>
            <a:endParaRPr b="1" baseline="30000" dirty="0" lang="en-GB" sz="2400">
              <a:latin charset="0" panose="020B0604020202020204" pitchFamily="34" typeface="Arial"/>
              <a:cs charset="0" panose="020B0604020202020204" pitchFamily="34" typeface="Arial"/>
            </a:endParaRPr>
          </a:p>
        </p:txBody>
      </p:sp>
      <p:sp>
        <p:nvSpPr>
          <p:cNvPr id="5" name="Rectangle 4">
            <a:extLst>
              <a:ext uri="{FF2B5EF4-FFF2-40B4-BE49-F238E27FC236}">
                <a16:creationId xmlns:a16="http://schemas.microsoft.com/office/drawing/2014/main" id="{F785626F-9EC2-4BB4-954E-3771742B1910}"/>
              </a:ext>
            </a:extLst>
          </p:cNvPr>
          <p:cNvSpPr>
            <a:spLocks noChangeArrowheads="1"/>
          </p:cNvSpPr>
          <p:nvPr/>
        </p:nvSpPr>
        <p:spPr bwMode="auto">
          <a:xfrm>
            <a:off x="6430352" y="1308296"/>
            <a:ext cx="3048000" cy="708528"/>
          </a:xfrm>
          <a:prstGeom prst="rect">
            <a:avLst/>
          </a:prstGeom>
          <a:noFill/>
          <a:ln w="9525">
            <a:noFill/>
            <a:miter lim="800000"/>
            <a:headEnd/>
            <a:tailEnd/>
          </a:ln>
        </p:spPr>
        <p:txBody>
          <a:bodyPr bIns="46038" lIns="92075" rIns="92075" tIns="46038">
            <a:spAutoFit/>
          </a:bodyPr>
          <a:lstStyle/>
          <a:p>
            <a:pPr algn="ctr" eaLnBrk="0" hangingPunct="0">
              <a:spcAft>
                <a:spcPct val="30000"/>
              </a:spcAft>
            </a:pPr>
            <a:r>
              <a:rPr b="1" dirty="0" lang="en-US" sz="2000">
                <a:solidFill>
                  <a:srgbClr val="000066"/>
                </a:solidFill>
                <a:latin charset="0" panose="020B0604020202020204" pitchFamily="34" typeface="Arial"/>
                <a:cs charset="0" panose="020B0604020202020204" pitchFamily="34" typeface="Arial"/>
              </a:rPr>
              <a:t>Annual cash flow value n</a:t>
            </a:r>
            <a:endParaRPr b="1" dirty="0" lang="en-GB">
              <a:solidFill>
                <a:srgbClr val="000066"/>
              </a:solidFill>
              <a:latin charset="0" panose="020B0604020202020204" pitchFamily="34" typeface="Arial"/>
              <a:cs charset="0" panose="020B0604020202020204" pitchFamily="34" typeface="Arial"/>
            </a:endParaRPr>
          </a:p>
        </p:txBody>
      </p:sp>
      <p:sp>
        <p:nvSpPr>
          <p:cNvPr id="6" name="Rectangle 5">
            <a:extLst>
              <a:ext uri="{FF2B5EF4-FFF2-40B4-BE49-F238E27FC236}">
                <a16:creationId xmlns:a16="http://schemas.microsoft.com/office/drawing/2014/main" id="{2192F387-D08F-44CA-B56C-908D76198D06}"/>
              </a:ext>
            </a:extLst>
          </p:cNvPr>
          <p:cNvSpPr>
            <a:spLocks noChangeArrowheads="1"/>
          </p:cNvSpPr>
          <p:nvPr/>
        </p:nvSpPr>
        <p:spPr bwMode="auto">
          <a:xfrm>
            <a:off x="1689687" y="3060910"/>
            <a:ext cx="2805113" cy="1016305"/>
          </a:xfrm>
          <a:prstGeom prst="rect">
            <a:avLst/>
          </a:prstGeom>
          <a:noFill/>
          <a:ln w="9525">
            <a:noFill/>
            <a:miter lim="800000"/>
            <a:headEnd/>
            <a:tailEnd/>
          </a:ln>
        </p:spPr>
        <p:txBody>
          <a:bodyPr bIns="46038" lIns="92075" rIns="92075" tIns="46038">
            <a:spAutoFit/>
          </a:bodyPr>
          <a:lstStyle/>
          <a:p>
            <a:pPr algn="ctr" eaLnBrk="0" hangingPunct="0">
              <a:spcAft>
                <a:spcPct val="30000"/>
              </a:spcAft>
            </a:pPr>
            <a:r>
              <a:rPr b="1" lang="en-US" sz="2000">
                <a:solidFill>
                  <a:srgbClr val="000066"/>
                </a:solidFill>
                <a:latin charset="0" panose="020B0604020202020204" pitchFamily="34" typeface="Arial"/>
                <a:cs charset="0" panose="020B0604020202020204" pitchFamily="34" typeface="Arial"/>
              </a:rPr>
              <a:t>Cash flow value at "Time 0," is at the start of the project</a:t>
            </a:r>
            <a:endParaRPr b="1" dirty="0" lang="en-GB">
              <a:solidFill>
                <a:srgbClr val="000066"/>
              </a:solidFill>
              <a:latin charset="0" panose="020B0604020202020204" pitchFamily="34" typeface="Arial"/>
              <a:cs charset="0" panose="020B0604020202020204" pitchFamily="34" typeface="Arial"/>
            </a:endParaRPr>
          </a:p>
        </p:txBody>
      </p:sp>
      <p:sp>
        <p:nvSpPr>
          <p:cNvPr id="7" name="Rectangle 6">
            <a:extLst>
              <a:ext uri="{FF2B5EF4-FFF2-40B4-BE49-F238E27FC236}">
                <a16:creationId xmlns:a16="http://schemas.microsoft.com/office/drawing/2014/main" id="{46A1A8FA-92CA-4677-9539-389DDB9D905F}"/>
              </a:ext>
            </a:extLst>
          </p:cNvPr>
          <p:cNvSpPr>
            <a:spLocks noChangeArrowheads="1"/>
          </p:cNvSpPr>
          <p:nvPr/>
        </p:nvSpPr>
        <p:spPr bwMode="auto">
          <a:xfrm>
            <a:off x="4712678" y="2832296"/>
            <a:ext cx="4892675" cy="3324629"/>
          </a:xfrm>
          <a:prstGeom prst="rect">
            <a:avLst/>
          </a:prstGeom>
          <a:noFill/>
          <a:ln w="9525">
            <a:noFill/>
            <a:miter lim="800000"/>
            <a:headEnd/>
            <a:tailEnd/>
          </a:ln>
        </p:spPr>
        <p:txBody>
          <a:bodyPr bIns="46038" lIns="92075" rIns="92075" tIns="46038">
            <a:spAutoFit/>
          </a:bodyPr>
          <a:lstStyle/>
          <a:p>
            <a:pPr eaLnBrk="0" hangingPunct="0" indent="-231775" marL="231775">
              <a:spcAft>
                <a:spcPct val="30000"/>
              </a:spcAft>
            </a:pPr>
            <a:r>
              <a:rPr b="1" dirty="0" lang="en-US" sz="2000">
                <a:solidFill>
                  <a:srgbClr val="000066"/>
                </a:solidFill>
                <a:latin charset="0" panose="020B0604020202020204" pitchFamily="34" typeface="Arial"/>
                <a:cs charset="0" panose="020B0604020202020204" pitchFamily="34" typeface="Arial"/>
              </a:rPr>
              <a:t>The current value factor (PV) depends on the discount rate </a:t>
            </a:r>
            <a:r>
              <a:rPr b="1" dirty="0" err="1" lang="en-US" sz="2000">
                <a:solidFill>
                  <a:srgbClr val="000066"/>
                </a:solidFill>
                <a:latin charset="0" panose="020B0604020202020204" pitchFamily="34" typeface="Arial"/>
                <a:cs charset="0" panose="020B0604020202020204" pitchFamily="34" typeface="Arial"/>
              </a:rPr>
              <a:t>i</a:t>
            </a:r>
            <a:r>
              <a:rPr b="1" dirty="0" lang="en-US" sz="2000">
                <a:solidFill>
                  <a:srgbClr val="000066"/>
                </a:solidFill>
                <a:latin charset="0" panose="020B0604020202020204" pitchFamily="34" typeface="Arial"/>
                <a:cs charset="0" panose="020B0604020202020204" pitchFamily="34" typeface="Arial"/>
              </a:rPr>
              <a:t> 
With different values of </a:t>
            </a:r>
            <a:r>
              <a:rPr b="1" dirty="0" err="1" lang="en-US" sz="2000">
                <a:solidFill>
                  <a:srgbClr val="000066"/>
                </a:solidFill>
                <a:latin charset="0" panose="020B0604020202020204" pitchFamily="34" typeface="Arial"/>
                <a:cs charset="0" panose="020B0604020202020204" pitchFamily="34" typeface="Arial"/>
              </a:rPr>
              <a:t>i</a:t>
            </a:r>
            <a:r>
              <a:rPr b="1" dirty="0" lang="en-US" sz="2000">
                <a:solidFill>
                  <a:srgbClr val="000066"/>
                </a:solidFill>
                <a:latin charset="0" panose="020B0604020202020204" pitchFamily="34" typeface="Arial"/>
                <a:cs charset="0" panose="020B0604020202020204" pitchFamily="34" typeface="Arial"/>
              </a:rPr>
              <a:t> (discount rate): 10%, 15%, 20%
With n years (number of years)
Available Tables
Formula (PV = )
Excel (function PV(</a:t>
            </a:r>
            <a:r>
              <a:rPr b="1" dirty="0" err="1" lang="en-US" sz="2000">
                <a:solidFill>
                  <a:srgbClr val="000066"/>
                </a:solidFill>
                <a:latin charset="0" panose="020B0604020202020204" pitchFamily="34" typeface="Arial"/>
                <a:cs charset="0" panose="020B0604020202020204" pitchFamily="34" typeface="Arial"/>
              </a:rPr>
              <a:t>rate,nper,pmt,fv,type</a:t>
            </a:r>
            <a:r>
              <a:rPr b="1" dirty="0" lang="en-US" sz="2000">
                <a:solidFill>
                  <a:srgbClr val="000066"/>
                </a:solidFill>
                <a:latin charset="0" panose="020B0604020202020204" pitchFamily="34" typeface="Arial"/>
                <a:cs charset="0" panose="020B0604020202020204" pitchFamily="34" typeface="Arial"/>
              </a:rPr>
              <a:t>))</a:t>
            </a:r>
            <a:endParaRPr b="1" dirty="0" lang="en-GB">
              <a:solidFill>
                <a:srgbClr val="000066"/>
              </a:solidFill>
              <a:latin charset="0" panose="020B0604020202020204" pitchFamily="34" typeface="Arial"/>
              <a:cs charset="0" panose="020B0604020202020204" pitchFamily="34" typeface="Arial"/>
            </a:endParaRPr>
          </a:p>
        </p:txBody>
      </p:sp>
      <p:sp>
        <p:nvSpPr>
          <p:cNvPr id="8" name="Line 7">
            <a:extLst>
              <a:ext uri="{FF2B5EF4-FFF2-40B4-BE49-F238E27FC236}">
                <a16:creationId xmlns:a16="http://schemas.microsoft.com/office/drawing/2014/main" id="{C6421783-2D8C-4DCE-9119-6687C0FEE7C7}"/>
              </a:ext>
            </a:extLst>
          </p:cNvPr>
          <p:cNvSpPr>
            <a:spLocks noChangeShapeType="1"/>
          </p:cNvSpPr>
          <p:nvPr/>
        </p:nvSpPr>
        <p:spPr bwMode="auto">
          <a:xfrm flipH="1" flipV="1" rot="300000">
            <a:off x="3122003" y="2373509"/>
            <a:ext cx="66675" cy="685800"/>
          </a:xfrm>
          <a:prstGeom prst="line">
            <a:avLst/>
          </a:prstGeom>
          <a:noFill/>
          <a:ln w="50800">
            <a:solidFill>
              <a:srgbClr val="FF6600"/>
            </a:solidFill>
            <a:round/>
            <a:headEnd len="sm" type="none" w="sm"/>
            <a:tailEnd len="lg" type="stealth" w="med"/>
          </a:ln>
        </p:spPr>
        <p:txBody>
          <a:bodyPr anchor="ctr" wrap="none"/>
          <a:lstStyle/>
          <a:p>
            <a:endParaRPr dirty="0" lang="en-US">
              <a:latin charset="0" panose="020B0604020202020204" pitchFamily="34" typeface="Arial"/>
              <a:cs charset="0" panose="020B0604020202020204" pitchFamily="34" typeface="Arial"/>
            </a:endParaRPr>
          </a:p>
        </p:txBody>
      </p:sp>
      <p:sp>
        <p:nvSpPr>
          <p:cNvPr id="9" name="Line 8">
            <a:extLst>
              <a:ext uri="{FF2B5EF4-FFF2-40B4-BE49-F238E27FC236}">
                <a16:creationId xmlns:a16="http://schemas.microsoft.com/office/drawing/2014/main" id="{0F2805F6-3631-4EB9-AFB1-B67B96577C8D}"/>
              </a:ext>
            </a:extLst>
          </p:cNvPr>
          <p:cNvSpPr>
            <a:spLocks noChangeShapeType="1"/>
          </p:cNvSpPr>
          <p:nvPr/>
        </p:nvSpPr>
        <p:spPr bwMode="auto">
          <a:xfrm flipH="1">
            <a:off x="6312877" y="1689296"/>
            <a:ext cx="844550" cy="228600"/>
          </a:xfrm>
          <a:prstGeom prst="line">
            <a:avLst/>
          </a:prstGeom>
          <a:noFill/>
          <a:ln w="50800">
            <a:solidFill>
              <a:srgbClr val="FF6600"/>
            </a:solidFill>
            <a:round/>
            <a:headEnd len="sm" type="none" w="sm"/>
            <a:tailEnd len="lg" type="stealth" w="med"/>
          </a:ln>
        </p:spPr>
        <p:txBody>
          <a:bodyPr anchor="ctr" wrap="none"/>
          <a:lstStyle/>
          <a:p>
            <a:endParaRPr dirty="0" lang="en-US">
              <a:latin charset="0" panose="020B0604020202020204" pitchFamily="34" typeface="Arial"/>
              <a:cs charset="0" panose="020B0604020202020204" pitchFamily="34" typeface="Arial"/>
            </a:endParaRPr>
          </a:p>
        </p:txBody>
      </p:sp>
      <p:sp>
        <p:nvSpPr>
          <p:cNvPr id="10" name="Line 9">
            <a:extLst>
              <a:ext uri="{FF2B5EF4-FFF2-40B4-BE49-F238E27FC236}">
                <a16:creationId xmlns:a16="http://schemas.microsoft.com/office/drawing/2014/main" id="{7C727501-5CE9-41DE-9534-A8D613877BB5}"/>
              </a:ext>
            </a:extLst>
          </p:cNvPr>
          <p:cNvSpPr>
            <a:spLocks noChangeShapeType="1"/>
          </p:cNvSpPr>
          <p:nvPr/>
        </p:nvSpPr>
        <p:spPr bwMode="auto">
          <a:xfrm flipV="1" rot="21300000">
            <a:off x="7474928" y="2408435"/>
            <a:ext cx="828675" cy="465137"/>
          </a:xfrm>
          <a:prstGeom prst="line">
            <a:avLst/>
          </a:prstGeom>
          <a:noFill/>
          <a:ln w="50800">
            <a:solidFill>
              <a:srgbClr val="FF6600"/>
            </a:solidFill>
            <a:round/>
            <a:headEnd len="med" type="arrow" w="med"/>
            <a:tailEnd/>
          </a:ln>
        </p:spPr>
        <p:txBody>
          <a:bodyPr anchor="ctr" wrap="none"/>
          <a:lstStyle/>
          <a:p>
            <a:endParaRPr dirty="0" lang="en-US">
              <a:latin charset="0" panose="020B0604020202020204" pitchFamily="34" typeface="Arial"/>
              <a:cs charset="0" panose="020B0604020202020204" pitchFamily="34" typeface="Arial"/>
            </a:endParaRPr>
          </a:p>
        </p:txBody>
      </p:sp>
      <p:pic>
        <p:nvPicPr>
          <p:cNvPr id="11" name="Object 11">
            <a:extLst>
              <a:ext uri="{FF2B5EF4-FFF2-40B4-BE49-F238E27FC236}">
                <a16:creationId xmlns:a16="http://schemas.microsoft.com/office/drawing/2014/main" id="{13D0D3E5-FE73-4E39-8B41-C679443EFAB8}"/>
              </a:ext>
            </a:extLst>
          </p:cNvPr>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74877" y="4813497"/>
            <a:ext cx="1303338" cy="785813"/>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a:extLst>
              <a:ext uri="{FF2B5EF4-FFF2-40B4-BE49-F238E27FC236}">
                <a16:creationId xmlns:a16="http://schemas.microsoft.com/office/drawing/2014/main" id="{C6973AAA-7BF0-413E-B8FA-C4DE5DE461C6}"/>
              </a:ext>
            </a:extLst>
          </p:cNvPr>
          <p:cNvSpPr txBox="1">
            <a:spLocks/>
          </p:cNvSpPr>
          <p:nvPr/>
        </p:nvSpPr>
        <p:spPr>
          <a:xfrm>
            <a:off x="762000" y="701033"/>
            <a:ext cx="10972800" cy="495200"/>
          </a:xfrm>
          <a:prstGeom prst="rect">
            <a:avLst/>
          </a:prstGeom>
          <a:noFill/>
          <a:ln>
            <a:noFill/>
          </a:ln>
        </p:spPr>
        <p:txBody>
          <a:bodyPr anchor="ctr" anchorCtr="0" bIns="91425" lIns="91425" rIns="91425" spcFirstLastPara="1" tIns="91425" wrap="square">
            <a:normAutofit fontScale="75000" lnSpcReduction="20000"/>
          </a:bodyPr>
          <a:lstStyle>
            <a:defPPr algn="l" lvl="0" marR="0" rtl="0">
              <a:lnSpc>
                <a:spcPct val="100000"/>
              </a:lnSpc>
              <a:spcBef>
                <a:spcPts val="0"/>
              </a:spcBef>
              <a:spcAft>
                <a:spcPts val="0"/>
              </a:spcAft>
            </a:defPPr>
            <a:lvl1pPr algn="ctr" lvl="0" marR="0" rtl="0">
              <a:lnSpc>
                <a:spcPct val="100000"/>
              </a:lnSpc>
              <a:spcBef>
                <a:spcPts val="0"/>
              </a:spcBef>
              <a:spcAft>
                <a:spcPts val="0"/>
              </a:spcAft>
              <a:buClr>
                <a:schemeClr val="dk1"/>
              </a:buClr>
              <a:buSzPts val="2800"/>
              <a:buFont typeface="Fira Sans Extra Condensed"/>
              <a:buNone/>
              <a:defRPr b="1" cap="none" i="0" strike="noStrike" sz="3200" u="none">
                <a:solidFill>
                  <a:schemeClr val="dk1"/>
                </a:solidFill>
                <a:latin typeface="+mj-lt"/>
                <a:ea typeface="Fira Sans Extra Condensed"/>
                <a:cs typeface="Fira Sans Extra Condensed"/>
                <a:sym typeface="Fira Sans Extra Condensed"/>
              </a:defRPr>
            </a:lvl1pPr>
            <a:lvl2pPr algn="l" lvl="1"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2pPr>
            <a:lvl3pPr algn="l" lvl="2"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3pPr>
            <a:lvl4pPr algn="l" lvl="3"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4pPr>
            <a:lvl5pPr algn="l" lvl="4"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5pPr>
            <a:lvl6pPr algn="l" lvl="5"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6pPr>
            <a:lvl7pPr algn="l" lvl="6"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7pPr>
            <a:lvl8pPr algn="l" lvl="7"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8pPr>
            <a:lvl9pPr algn="l" lvl="8"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9pPr>
          </a:lstStyle>
          <a:p>
            <a:endParaRPr dirty="0" kern="0" lang="en-US"/>
          </a:p>
        </p:txBody>
      </p:sp>
    </p:spTree>
    <p:extLst>
      <p:ext uri="{BB962C8B-B14F-4D97-AF65-F5344CB8AC3E}">
        <p14:creationId xmlns:p14="http://schemas.microsoft.com/office/powerpoint/2010/main" val="4532709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FEBCC-ACD5-48FE-AA10-AE61E7959157}"/>
              </a:ext>
            </a:extLst>
          </p:cNvPr>
          <p:cNvSpPr>
            <a:spLocks noGrp="1"/>
          </p:cNvSpPr>
          <p:nvPr>
            <p:ph type="title"/>
          </p:nvPr>
        </p:nvSpPr>
        <p:spPr/>
        <p:txBody>
          <a:bodyPr>
            <a:normAutofit fontScale="90000"/>
          </a:bodyPr>
          <a:lstStyle/>
          <a:p>
            <a:r>
              <a:rPr lang="en-US" sz="2800" b="1" dirty="0">
                <a:solidFill>
                  <a:srgbClr val="337177"/>
                </a:solidFill>
                <a:latin typeface="Arial" panose="020B0604020202020204" pitchFamily="34" charset="0"/>
                <a:ea typeface="ＭＳ Ｐゴシック" charset="-128"/>
                <a:cs typeface="Arial" panose="020B0604020202020204" pitchFamily="34" charset="0"/>
              </a:rPr>
              <a:t>1.8. </a:t>
            </a:r>
            <a:r>
              <a:rPr lang="en-US" dirty="0">
                <a:solidFill>
                  <a:srgbClr val="337177"/>
                </a:solidFill>
                <a:latin typeface="Arial" panose="020B0604020202020204" pitchFamily="34" charset="0"/>
                <a:ea typeface="ＭＳ Ｐゴシック" charset="-128"/>
                <a:cs typeface="Arial" panose="020B0604020202020204" pitchFamily="34" charset="0"/>
              </a:rPr>
              <a:t>Some value conversion formulas</a:t>
            </a:r>
            <a:endParaRPr lang="en-US" dirty="0">
              <a:solidFill>
                <a:srgbClr val="337177"/>
              </a:solidFill>
            </a:endParaRPr>
          </a:p>
        </p:txBody>
      </p:sp>
      <p:pic>
        <p:nvPicPr>
          <p:cNvPr id="4" name="Picture 3">
            <a:extLst>
              <a:ext uri="{FF2B5EF4-FFF2-40B4-BE49-F238E27FC236}">
                <a16:creationId xmlns:a16="http://schemas.microsoft.com/office/drawing/2014/main" id="{1D0AF50D-C8BA-426F-B9B5-1041D130091B}"/>
              </a:ext>
            </a:extLst>
          </p:cNvPr>
          <p:cNvPicPr>
            <a:picLocks noChangeAspect="1" noChangeArrowheads="1"/>
          </p:cNvPicPr>
          <p:nvPr/>
        </p:nvPicPr>
        <p:blipFill>
          <a:blip r:embed="rId2"/>
          <a:srcRect/>
          <a:stretch>
            <a:fillRect/>
          </a:stretch>
        </p:blipFill>
        <p:spPr bwMode="auto">
          <a:xfrm>
            <a:off x="1676400" y="1522414"/>
            <a:ext cx="8610600" cy="4649787"/>
          </a:xfrm>
          <a:prstGeom prst="rect">
            <a:avLst/>
          </a:prstGeom>
          <a:noFill/>
          <a:ln w="9525">
            <a:noFill/>
            <a:miter lim="800000"/>
            <a:headEnd/>
            <a:tailEnd/>
          </a:ln>
        </p:spPr>
      </p:pic>
    </p:spTree>
    <p:extLst>
      <p:ext uri="{BB962C8B-B14F-4D97-AF65-F5344CB8AC3E}">
        <p14:creationId xmlns:p14="http://schemas.microsoft.com/office/powerpoint/2010/main" val="305893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7ADDD-78C2-46AF-A032-E20E4988F0E3}"/>
              </a:ext>
            </a:extLst>
          </p:cNvPr>
          <p:cNvSpPr>
            <a:spLocks noGrp="1"/>
          </p:cNvSpPr>
          <p:nvPr>
            <p:ph type="title"/>
          </p:nvPr>
        </p:nvSpPr>
        <p:spPr>
          <a:xfrm>
            <a:off x="609600" y="548633"/>
            <a:ext cx="10972800" cy="495200"/>
          </a:xfrm>
        </p:spPr>
        <p:txBody>
          <a:bodyPr>
            <a:noAutofit/>
          </a:bodyPr>
          <a:lstStyle/>
          <a:p>
            <a:r>
              <a:rPr lang="en" sz="2400" dirty="0"/>
              <a:t>2. </a:t>
            </a:r>
            <a:r>
              <a:rPr lang="en-US" sz="2400" dirty="0"/>
              <a:t>Financial indicators used for evaluation of EE projects</a:t>
            </a:r>
            <a:br>
              <a:rPr lang="en-US" sz="2400" dirty="0"/>
            </a:br>
            <a:endParaRPr lang="en" sz="2400" dirty="0"/>
          </a:p>
        </p:txBody>
      </p:sp>
      <p:graphicFrame>
        <p:nvGraphicFramePr>
          <p:cNvPr id="3" name="Content Placeholder 4">
            <a:extLst>
              <a:ext uri="{FF2B5EF4-FFF2-40B4-BE49-F238E27FC236}">
                <a16:creationId xmlns:a16="http://schemas.microsoft.com/office/drawing/2014/main" id="{B460FE64-FD07-40A3-A2D1-A8039AB8D7A0}"/>
              </a:ext>
            </a:extLst>
          </p:cNvPr>
          <p:cNvGraphicFramePr>
            <a:graphicFrameLocks/>
          </p:cNvGraphicFramePr>
          <p:nvPr>
            <p:extLst>
              <p:ext uri="{D42A27DB-BD31-4B8C-83A1-F6EECF244321}">
                <p14:modId xmlns:p14="http://schemas.microsoft.com/office/powerpoint/2010/main" val="2068887337"/>
              </p:ext>
            </p:extLst>
          </p:nvPr>
        </p:nvGraphicFramePr>
        <p:xfrm>
          <a:off x="2152650" y="1524000"/>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29881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oogle Shape;368;p16"/>
          <p:cNvGrpSpPr/>
          <p:nvPr/>
        </p:nvGrpSpPr>
        <p:grpSpPr>
          <a:xfrm>
            <a:off x="2267902" y="1136906"/>
            <a:ext cx="7613292" cy="4070251"/>
            <a:chOff x="1688778" y="968151"/>
            <a:chExt cx="5709969" cy="3052688"/>
          </a:xfrm>
        </p:grpSpPr>
        <p:grpSp>
          <p:nvGrpSpPr>
            <p:cNvPr id="3" name="Google Shape;369;p16"/>
            <p:cNvGrpSpPr/>
            <p:nvPr/>
          </p:nvGrpSpPr>
          <p:grpSpPr>
            <a:xfrm>
              <a:off x="3224250" y="1228235"/>
              <a:ext cx="2695500" cy="2729590"/>
              <a:chOff x="-3475000" y="782863"/>
              <a:chExt cx="2695500" cy="2729590"/>
            </a:xfrm>
          </p:grpSpPr>
          <p:sp>
            <p:nvSpPr>
              <p:cNvPr id="10" name="Google Shape;370;p16"/>
              <p:cNvSpPr/>
              <p:nvPr/>
            </p:nvSpPr>
            <p:spPr>
              <a:xfrm>
                <a:off x="-3475000" y="782863"/>
                <a:ext cx="2695500" cy="2695500"/>
              </a:xfrm>
              <a:prstGeom prst="ellipse">
                <a:avLst/>
              </a:prstGeom>
              <a:solidFill>
                <a:schemeClr val="lt1"/>
              </a:solidFill>
              <a:ln w="9525"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1" name="Google Shape;371;p16"/>
              <p:cNvSpPr/>
              <p:nvPr/>
            </p:nvSpPr>
            <p:spPr>
              <a:xfrm>
                <a:off x="-2949575" y="3141052"/>
                <a:ext cx="1596000" cy="371400"/>
              </a:xfrm>
              <a:prstGeom prst="rect">
                <a:avLst/>
              </a:prstGeom>
              <a:solidFill>
                <a:schemeClr val="lt1"/>
              </a:solidFill>
              <a:ln>
                <a:noFill/>
              </a:ln>
            </p:spPr>
            <p:txBody>
              <a:bodyPr spcFirstLastPara="1" wrap="square" lIns="121900" tIns="121900" rIns="121900" bIns="121900" anchor="ctr" anchorCtr="0">
                <a:noAutofit/>
              </a:bodyPr>
              <a:lstStyle/>
              <a:p>
                <a:endParaRPr sz="2489"/>
              </a:p>
            </p:txBody>
          </p:sp>
        </p:grpSp>
        <p:cxnSp>
          <p:nvCxnSpPr>
            <p:cNvPr id="4" name="Google Shape;372;p16"/>
            <p:cNvCxnSpPr>
              <a:cxnSpLocks/>
            </p:cNvCxnSpPr>
            <p:nvPr/>
          </p:nvCxnSpPr>
          <p:spPr>
            <a:xfrm>
              <a:off x="2242176" y="983098"/>
              <a:ext cx="1507500" cy="371400"/>
            </a:xfrm>
            <a:prstGeom prst="bentConnector2">
              <a:avLst/>
            </a:prstGeom>
            <a:noFill/>
            <a:ln w="9525" cap="flat" cmpd="sng">
              <a:solidFill>
                <a:schemeClr val="dk2"/>
              </a:solidFill>
              <a:prstDash val="dash"/>
              <a:round/>
              <a:headEnd type="none" w="med" len="med"/>
              <a:tailEnd type="oval" w="med" len="med"/>
            </a:ln>
          </p:spPr>
        </p:cxnSp>
        <p:cxnSp>
          <p:nvCxnSpPr>
            <p:cNvPr id="5" name="Google Shape;373;p16"/>
            <p:cNvCxnSpPr/>
            <p:nvPr/>
          </p:nvCxnSpPr>
          <p:spPr>
            <a:xfrm>
              <a:off x="1883800" y="2690600"/>
              <a:ext cx="1381800" cy="600"/>
            </a:xfrm>
            <a:prstGeom prst="bentConnector3">
              <a:avLst>
                <a:gd name="adj1" fmla="val 50000"/>
              </a:avLst>
            </a:prstGeom>
            <a:noFill/>
            <a:ln w="9525" cap="flat" cmpd="sng">
              <a:solidFill>
                <a:schemeClr val="dk2"/>
              </a:solidFill>
              <a:prstDash val="dash"/>
              <a:round/>
              <a:headEnd type="none" w="med" len="med"/>
              <a:tailEnd type="oval" w="med" len="med"/>
            </a:ln>
          </p:spPr>
        </p:cxnSp>
        <p:cxnSp>
          <p:nvCxnSpPr>
            <p:cNvPr id="6" name="Google Shape;374;p16"/>
            <p:cNvCxnSpPr>
              <a:cxnSpLocks/>
            </p:cNvCxnSpPr>
            <p:nvPr/>
          </p:nvCxnSpPr>
          <p:spPr>
            <a:xfrm rot="10800000" flipH="1">
              <a:off x="1688778" y="3393539"/>
              <a:ext cx="1785300" cy="627300"/>
            </a:xfrm>
            <a:prstGeom prst="bentConnector2">
              <a:avLst/>
            </a:prstGeom>
            <a:noFill/>
            <a:ln w="9525" cap="flat" cmpd="sng">
              <a:solidFill>
                <a:schemeClr val="dk1"/>
              </a:solidFill>
              <a:prstDash val="dash"/>
              <a:round/>
              <a:headEnd type="none" w="med" len="med"/>
              <a:tailEnd type="oval" w="med" len="med"/>
            </a:ln>
          </p:spPr>
        </p:cxnSp>
        <p:cxnSp>
          <p:nvCxnSpPr>
            <p:cNvPr id="7" name="Google Shape;376;p16"/>
            <p:cNvCxnSpPr>
              <a:cxnSpLocks/>
            </p:cNvCxnSpPr>
            <p:nvPr/>
          </p:nvCxnSpPr>
          <p:spPr>
            <a:xfrm rot="10800000">
              <a:off x="5734047" y="3332538"/>
              <a:ext cx="1664700" cy="627300"/>
            </a:xfrm>
            <a:prstGeom prst="bentConnector2">
              <a:avLst/>
            </a:prstGeom>
            <a:noFill/>
            <a:ln w="9525" cap="flat" cmpd="sng">
              <a:solidFill>
                <a:schemeClr val="dk1"/>
              </a:solidFill>
              <a:prstDash val="dash"/>
              <a:round/>
              <a:headEnd type="none" w="med" len="med"/>
              <a:tailEnd type="oval" w="med" len="med"/>
            </a:ln>
          </p:spPr>
        </p:cxnSp>
        <p:cxnSp>
          <p:nvCxnSpPr>
            <p:cNvPr id="8" name="Google Shape;378;p16"/>
            <p:cNvCxnSpPr>
              <a:cxnSpLocks/>
            </p:cNvCxnSpPr>
            <p:nvPr/>
          </p:nvCxnSpPr>
          <p:spPr>
            <a:xfrm flipH="1">
              <a:off x="5214788" y="968151"/>
              <a:ext cx="1497000" cy="371400"/>
            </a:xfrm>
            <a:prstGeom prst="bentConnector2">
              <a:avLst/>
            </a:prstGeom>
            <a:noFill/>
            <a:ln w="9525" cap="flat" cmpd="sng">
              <a:solidFill>
                <a:schemeClr val="dk2"/>
              </a:solidFill>
              <a:prstDash val="dash"/>
              <a:round/>
              <a:headEnd type="none" w="med" len="med"/>
              <a:tailEnd type="oval" w="med" len="med"/>
            </a:ln>
          </p:spPr>
        </p:cxnSp>
        <p:cxnSp>
          <p:nvCxnSpPr>
            <p:cNvPr id="9" name="Google Shape;380;p16"/>
            <p:cNvCxnSpPr/>
            <p:nvPr/>
          </p:nvCxnSpPr>
          <p:spPr>
            <a:xfrm rot="10800000">
              <a:off x="5894347" y="2690600"/>
              <a:ext cx="1406100" cy="0"/>
            </a:xfrm>
            <a:prstGeom prst="straightConnector1">
              <a:avLst/>
            </a:prstGeom>
            <a:noFill/>
            <a:ln w="9525" cap="flat" cmpd="sng">
              <a:solidFill>
                <a:schemeClr val="dk2"/>
              </a:solidFill>
              <a:prstDash val="dash"/>
              <a:round/>
              <a:headEnd type="none" w="med" len="med"/>
              <a:tailEnd type="oval" w="med" len="med"/>
            </a:ln>
          </p:spPr>
        </p:cxnSp>
      </p:grpSp>
      <p:sp>
        <p:nvSpPr>
          <p:cNvPr id="12" name="Google Shape;381;p16"/>
          <p:cNvSpPr txBox="1">
            <a:spLocks noGrp="1"/>
          </p:cNvSpPr>
          <p:nvPr>
            <p:ph type="title"/>
          </p:nvPr>
        </p:nvSpPr>
        <p:spPr>
          <a:xfrm>
            <a:off x="491319" y="685847"/>
            <a:ext cx="11213911" cy="495200"/>
          </a:xfrm>
          <a:prstGeom prst="rect">
            <a:avLst/>
          </a:prstGeom>
        </p:spPr>
        <p:txBody>
          <a:bodyPr spcFirstLastPara="1" wrap="square" lIns="121900" tIns="121900" rIns="121900" bIns="121900" anchor="ctr" anchorCtr="0">
            <a:noAutofit/>
          </a:bodyPr>
          <a:lstStyle/>
          <a:p>
            <a:r>
              <a:rPr lang="en-US" sz="2400"/>
              <a:t>2. FINANCIAL INDICATORS USED TO EVALUATE PROJECTS</a:t>
            </a:r>
            <a:endParaRPr sz="2400" dirty="0"/>
          </a:p>
        </p:txBody>
      </p:sp>
      <p:grpSp>
        <p:nvGrpSpPr>
          <p:cNvPr id="13" name="Google Shape;382;p16"/>
          <p:cNvGrpSpPr/>
          <p:nvPr/>
        </p:nvGrpSpPr>
        <p:grpSpPr>
          <a:xfrm>
            <a:off x="782581" y="1395739"/>
            <a:ext cx="4444759" cy="1491737"/>
            <a:chOff x="127363" y="1068573"/>
            <a:chExt cx="3333569" cy="1118803"/>
          </a:xfrm>
        </p:grpSpPr>
        <p:sp>
          <p:nvSpPr>
            <p:cNvPr id="14" name="Google Shape;383;p16"/>
            <p:cNvSpPr/>
            <p:nvPr/>
          </p:nvSpPr>
          <p:spPr>
            <a:xfrm>
              <a:off x="127363" y="1068573"/>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a:solidFill>
                    <a:schemeClr val="lt1"/>
                  </a:solidFill>
                  <a:latin typeface="Fira Sans Extra Condensed"/>
                  <a:ea typeface="Fira Sans Extra Condensed"/>
                  <a:cs typeface="Fira Sans Extra Condensed"/>
                  <a:sym typeface="Fira Sans Extra Condensed"/>
                </a:rPr>
                <a:t>1</a:t>
              </a:r>
              <a:endParaRPr sz="2489">
                <a:solidFill>
                  <a:schemeClr val="lt1"/>
                </a:solidFill>
              </a:endParaRPr>
            </a:p>
          </p:txBody>
        </p:sp>
        <p:sp>
          <p:nvSpPr>
            <p:cNvPr id="15" name="Google Shape;384;p16"/>
            <p:cNvSpPr txBox="1"/>
            <p:nvPr/>
          </p:nvSpPr>
          <p:spPr>
            <a:xfrm>
              <a:off x="832214" y="1087438"/>
              <a:ext cx="941100" cy="331800"/>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latin typeface="Fira Sans Extra Condensed"/>
                  <a:ea typeface="Fira Sans Extra Condensed"/>
                  <a:cs typeface="Fira Sans Extra Condensed"/>
                  <a:sym typeface="Fira Sans Extra Condensed"/>
                </a:rPr>
                <a:t>SPP</a:t>
              </a:r>
              <a:endParaRPr sz="2400" b="1" dirty="0">
                <a:solidFill>
                  <a:schemeClr val="dk1"/>
                </a:solidFill>
                <a:latin typeface="Fira Sans Extra Condensed"/>
                <a:ea typeface="Fira Sans Extra Condensed"/>
                <a:cs typeface="Fira Sans Extra Condensed"/>
                <a:sym typeface="Fira Sans Extra Condensed"/>
              </a:endParaRPr>
            </a:p>
          </p:txBody>
        </p:sp>
        <p:sp>
          <p:nvSpPr>
            <p:cNvPr id="16" name="Google Shape;385;p16"/>
            <p:cNvSpPr txBox="1"/>
            <p:nvPr/>
          </p:nvSpPr>
          <p:spPr>
            <a:xfrm>
              <a:off x="672180" y="1279070"/>
              <a:ext cx="2788752" cy="908306"/>
            </a:xfrm>
            <a:prstGeom prst="rect">
              <a:avLst/>
            </a:prstGeom>
            <a:noFill/>
            <a:ln>
              <a:noFill/>
            </a:ln>
          </p:spPr>
          <p:txBody>
            <a:bodyPr spcFirstLastPara="1" wrap="square" lIns="121900" tIns="121900" rIns="121900" bIns="121900" anchor="ctr" anchorCtr="0">
              <a:noAutofit/>
            </a:bodyPr>
            <a:lstStyle/>
            <a:p>
              <a:pPr lvl="0"/>
              <a:r>
                <a:rPr lang="en-US" sz="1000" dirty="0">
                  <a:latin typeface="Arial" panose="020B0604020202020204" pitchFamily="34" charset="0"/>
                  <a:cs typeface="Arial" panose="020B0604020202020204" pitchFamily="34" charset="0"/>
                </a:rPr>
                <a:t>Time required to recover investment capital from cash flow Quantitative method is widely used to evaluate the cost effectiveness of energy-saving investments Do not consider savings after the payback year and do not take into account the time-based value of the simple payback = Annual Net Savings/ capital cost of the project</a:t>
              </a:r>
            </a:p>
          </p:txBody>
        </p:sp>
      </p:grpSp>
      <p:grpSp>
        <p:nvGrpSpPr>
          <p:cNvPr id="17" name="Google Shape;386;p16"/>
          <p:cNvGrpSpPr/>
          <p:nvPr/>
        </p:nvGrpSpPr>
        <p:grpSpPr>
          <a:xfrm>
            <a:off x="8284122" y="1264672"/>
            <a:ext cx="3287822" cy="1244987"/>
            <a:chOff x="6206847" y="1085800"/>
            <a:chExt cx="2465866" cy="933740"/>
          </a:xfrm>
        </p:grpSpPr>
        <p:sp>
          <p:nvSpPr>
            <p:cNvPr id="18" name="Google Shape;387;p16"/>
            <p:cNvSpPr/>
            <p:nvPr/>
          </p:nvSpPr>
          <p:spPr>
            <a:xfrm>
              <a:off x="8120713" y="116712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dirty="0">
                  <a:solidFill>
                    <a:schemeClr val="lt1"/>
                  </a:solidFill>
                  <a:latin typeface="Fira Sans Extra Condensed"/>
                  <a:ea typeface="Fira Sans Extra Condensed"/>
                  <a:cs typeface="Fira Sans Extra Condensed"/>
                  <a:sym typeface="Fira Sans Extra Condensed"/>
                </a:rPr>
                <a:t>4</a:t>
              </a:r>
              <a:endParaRPr sz="2489" dirty="0">
                <a:solidFill>
                  <a:schemeClr val="accent2"/>
                </a:solidFill>
              </a:endParaRPr>
            </a:p>
          </p:txBody>
        </p:sp>
        <p:sp>
          <p:nvSpPr>
            <p:cNvPr id="19" name="Google Shape;379;p16"/>
            <p:cNvSpPr txBox="1"/>
            <p:nvPr/>
          </p:nvSpPr>
          <p:spPr>
            <a:xfrm>
              <a:off x="7022140" y="1085800"/>
              <a:ext cx="941700" cy="331800"/>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latin typeface="Fira Sans Extra Condensed"/>
                  <a:ea typeface="Fira Sans Extra Condensed"/>
                  <a:cs typeface="Fira Sans Extra Condensed"/>
                  <a:sym typeface="Fira Sans Extra Condensed"/>
                </a:rPr>
                <a:t>IRR</a:t>
              </a:r>
              <a:endParaRPr sz="2400" b="1" dirty="0">
                <a:solidFill>
                  <a:schemeClr val="dk1"/>
                </a:solidFill>
                <a:latin typeface="Fira Sans Extra Condensed"/>
                <a:ea typeface="Fira Sans Extra Condensed"/>
                <a:cs typeface="Fira Sans Extra Condensed"/>
                <a:sym typeface="Fira Sans Extra Condensed"/>
              </a:endParaRPr>
            </a:p>
          </p:txBody>
        </p:sp>
        <p:sp>
          <p:nvSpPr>
            <p:cNvPr id="20" name="Google Shape;388;p16"/>
            <p:cNvSpPr txBox="1"/>
            <p:nvPr/>
          </p:nvSpPr>
          <p:spPr>
            <a:xfrm>
              <a:off x="6206847" y="1305842"/>
              <a:ext cx="1916400" cy="713698"/>
            </a:xfrm>
            <a:prstGeom prst="rect">
              <a:avLst/>
            </a:prstGeom>
            <a:noFill/>
            <a:ln>
              <a:noFill/>
            </a:ln>
          </p:spPr>
          <p:txBody>
            <a:bodyPr spcFirstLastPara="1" wrap="square" lIns="121900" tIns="121900" rIns="121900" bIns="121900" anchor="ctr" anchorCtr="0">
              <a:noAutofit/>
            </a:bodyPr>
            <a:lstStyle/>
            <a:p>
              <a:pPr lvl="0"/>
              <a:r>
                <a:rPr lang="en-US" sz="1000" dirty="0">
                  <a:latin typeface="Arial" panose="020B0604020202020204" pitchFamily="34" charset="0"/>
                  <a:cs typeface="Arial" panose="020B0604020202020204" pitchFamily="34" charset="0"/>
                </a:rPr>
                <a:t>The discount rate at which the net present value of the cumulative benefits of an investment equals the cost of the investment. The higher the IRR, the more efficient the project.</a:t>
              </a:r>
            </a:p>
          </p:txBody>
        </p:sp>
      </p:grpSp>
      <p:grpSp>
        <p:nvGrpSpPr>
          <p:cNvPr id="21" name="Google Shape;389;p16"/>
          <p:cNvGrpSpPr/>
          <p:nvPr/>
        </p:nvGrpSpPr>
        <p:grpSpPr>
          <a:xfrm>
            <a:off x="728622" y="3230082"/>
            <a:ext cx="4199470" cy="1357938"/>
            <a:chOff x="471275" y="2524700"/>
            <a:chExt cx="3149602" cy="1018453"/>
          </a:xfrm>
        </p:grpSpPr>
        <p:sp>
          <p:nvSpPr>
            <p:cNvPr id="22" name="Google Shape;390;p16"/>
            <p:cNvSpPr/>
            <p:nvPr/>
          </p:nvSpPr>
          <p:spPr>
            <a:xfrm>
              <a:off x="471275" y="260520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latin typeface="Fira Sans Extra Condensed"/>
                  <a:ea typeface="Fira Sans Extra Condensed"/>
                  <a:cs typeface="Fira Sans Extra Condensed"/>
                  <a:sym typeface="Fira Sans Extra Condensed"/>
                </a:rPr>
                <a:t>2</a:t>
              </a:r>
              <a:endParaRPr sz="2489"/>
            </a:p>
          </p:txBody>
        </p:sp>
        <p:sp>
          <p:nvSpPr>
            <p:cNvPr id="23" name="Google Shape;391;p16"/>
            <p:cNvSpPr txBox="1"/>
            <p:nvPr/>
          </p:nvSpPr>
          <p:spPr>
            <a:xfrm>
              <a:off x="1170400" y="2524700"/>
              <a:ext cx="713400" cy="331800"/>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latin typeface="Fira Sans Extra Condensed"/>
                  <a:ea typeface="Fira Sans Extra Condensed"/>
                  <a:cs typeface="Fira Sans Extra Condensed"/>
                  <a:sym typeface="Fira Sans Extra Condensed"/>
                </a:rPr>
                <a:t>ROI</a:t>
              </a:r>
              <a:endParaRPr sz="2400" b="1" dirty="0">
                <a:solidFill>
                  <a:schemeClr val="dk1"/>
                </a:solidFill>
                <a:latin typeface="Fira Sans Extra Condensed"/>
                <a:ea typeface="Fira Sans Extra Condensed"/>
                <a:cs typeface="Fira Sans Extra Condensed"/>
                <a:sym typeface="Fira Sans Extra Condensed"/>
              </a:endParaRPr>
            </a:p>
          </p:txBody>
        </p:sp>
        <p:sp>
          <p:nvSpPr>
            <p:cNvPr id="24" name="Google Shape;392;p16"/>
            <p:cNvSpPr txBox="1"/>
            <p:nvPr/>
          </p:nvSpPr>
          <p:spPr>
            <a:xfrm>
              <a:off x="1056096" y="2791452"/>
              <a:ext cx="2564781" cy="751701"/>
            </a:xfrm>
            <a:prstGeom prst="rect">
              <a:avLst/>
            </a:prstGeom>
            <a:noFill/>
            <a:ln>
              <a:noFill/>
            </a:ln>
          </p:spPr>
          <p:txBody>
            <a:bodyPr spcFirstLastPara="1" wrap="square" lIns="121900" tIns="121900" rIns="121900" bIns="121900" anchor="ctr" anchorCtr="0">
              <a:noAutofit/>
            </a:bodyPr>
            <a:lstStyle/>
            <a:p>
              <a:pPr lvl="0"/>
              <a:r>
                <a:rPr lang="en-US" sz="1000" dirty="0">
                  <a:latin typeface="Arial" panose="020B0604020202020204" pitchFamily="34" charset="0"/>
                  <a:cs typeface="Arial" panose="020B0604020202020204" pitchFamily="34" charset="0"/>
                </a:rPr>
                <a:t>Describe the “annual benefit” from the project as a percentage of the cost of capital</a:t>
              </a:r>
            </a:p>
            <a:p>
              <a:pPr lvl="0"/>
              <a:r>
                <a:rPr lang="en-US" sz="1000" dirty="0">
                  <a:latin typeface="Arial" panose="020B0604020202020204" pitchFamily="34" charset="0"/>
                  <a:cs typeface="Arial" panose="020B0604020202020204" pitchFamily="34" charset="0"/>
                </a:rPr>
                <a:t>Does not require projects to have the same life or compare costs</a:t>
              </a:r>
            </a:p>
            <a:p>
              <a:pPr lvl="0"/>
              <a:r>
                <a:rPr lang="en-US" sz="1000" dirty="0">
                  <a:latin typeface="Arial" panose="020B0604020202020204" pitchFamily="34" charset="0"/>
                  <a:cs typeface="Arial" panose="020B0604020202020204" pitchFamily="34" charset="0"/>
                </a:rPr>
                <a:t>ROI = cost of capital/annual cash flow</a:t>
              </a:r>
            </a:p>
          </p:txBody>
        </p:sp>
      </p:grpSp>
      <p:grpSp>
        <p:nvGrpSpPr>
          <p:cNvPr id="25" name="Google Shape;393;p16"/>
          <p:cNvGrpSpPr/>
          <p:nvPr/>
        </p:nvGrpSpPr>
        <p:grpSpPr>
          <a:xfrm>
            <a:off x="8274657" y="3039128"/>
            <a:ext cx="3397222" cy="1271927"/>
            <a:chOff x="6104741" y="2524700"/>
            <a:chExt cx="2547916" cy="953945"/>
          </a:xfrm>
        </p:grpSpPr>
        <p:sp>
          <p:nvSpPr>
            <p:cNvPr id="26" name="Google Shape;394;p16"/>
            <p:cNvSpPr/>
            <p:nvPr/>
          </p:nvSpPr>
          <p:spPr>
            <a:xfrm>
              <a:off x="8100657" y="2531344"/>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latin typeface="Fira Sans Extra Condensed"/>
                  <a:ea typeface="Fira Sans Extra Condensed"/>
                  <a:cs typeface="Fira Sans Extra Condensed"/>
                  <a:sym typeface="Fira Sans Extra Condensed"/>
                </a:rPr>
                <a:t>5</a:t>
              </a:r>
              <a:endParaRPr sz="2489"/>
            </a:p>
          </p:txBody>
        </p:sp>
        <p:sp>
          <p:nvSpPr>
            <p:cNvPr id="27" name="Google Shape;395;p16"/>
            <p:cNvSpPr txBox="1"/>
            <p:nvPr/>
          </p:nvSpPr>
          <p:spPr>
            <a:xfrm>
              <a:off x="7155061" y="2524700"/>
              <a:ext cx="808686" cy="331800"/>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latin typeface="Fira Sans Extra Condensed"/>
                  <a:ea typeface="Fira Sans Extra Condensed"/>
                  <a:cs typeface="Fira Sans Extra Condensed"/>
                  <a:sym typeface="Fira Sans Extra Condensed"/>
                </a:rPr>
                <a:t>0&amp;M</a:t>
              </a:r>
              <a:endParaRPr sz="2400" b="1" dirty="0">
                <a:solidFill>
                  <a:schemeClr val="dk1"/>
                </a:solidFill>
                <a:latin typeface="Fira Sans Extra Condensed"/>
                <a:ea typeface="Fira Sans Extra Condensed"/>
                <a:cs typeface="Fira Sans Extra Condensed"/>
                <a:sym typeface="Fira Sans Extra Condensed"/>
              </a:endParaRPr>
            </a:p>
          </p:txBody>
        </p:sp>
        <p:sp>
          <p:nvSpPr>
            <p:cNvPr id="28" name="Google Shape;396;p16"/>
            <p:cNvSpPr txBox="1"/>
            <p:nvPr/>
          </p:nvSpPr>
          <p:spPr>
            <a:xfrm>
              <a:off x="6104741" y="2826016"/>
              <a:ext cx="1916400" cy="652629"/>
            </a:xfrm>
            <a:prstGeom prst="rect">
              <a:avLst/>
            </a:prstGeom>
            <a:noFill/>
            <a:ln>
              <a:noFill/>
            </a:ln>
          </p:spPr>
          <p:txBody>
            <a:bodyPr spcFirstLastPara="1" wrap="square" lIns="121900" tIns="121900" rIns="121900" bIns="121900" anchor="ctr" anchorCtr="0">
              <a:noAutofit/>
            </a:bodyPr>
            <a:lstStyle/>
            <a:p>
              <a:pPr lvl="0"/>
              <a:r>
                <a:rPr lang="en-US" sz="1000" dirty="0">
                  <a:latin typeface="Arial" panose="020B0604020202020204" pitchFamily="34" charset="0"/>
                  <a:cs typeface="Arial" panose="020B0604020202020204" pitchFamily="34" charset="0"/>
                </a:rPr>
                <a:t>The operating energy cost (i.e. the electricity cost for the equipment, e.g. a pump or a 10kW fan)/year will be higher than the initial investment cost of the equipment.</a:t>
              </a:r>
              <a:endParaRPr lang="en" sz="1000" dirty="0">
                <a:latin typeface="Arial" panose="020B0604020202020204" pitchFamily="34" charset="0"/>
                <a:cs typeface="Arial" panose="020B0604020202020204" pitchFamily="34" charset="0"/>
              </a:endParaRPr>
            </a:p>
          </p:txBody>
        </p:sp>
      </p:grpSp>
      <p:grpSp>
        <p:nvGrpSpPr>
          <p:cNvPr id="29" name="Google Shape;397;p16"/>
          <p:cNvGrpSpPr/>
          <p:nvPr/>
        </p:nvGrpSpPr>
        <p:grpSpPr>
          <a:xfrm>
            <a:off x="732189" y="4795909"/>
            <a:ext cx="4263868" cy="995176"/>
            <a:chOff x="471275" y="3990439"/>
            <a:chExt cx="3197901" cy="746381"/>
          </a:xfrm>
        </p:grpSpPr>
        <p:sp>
          <p:nvSpPr>
            <p:cNvPr id="30" name="Google Shape;398;p16"/>
            <p:cNvSpPr/>
            <p:nvPr/>
          </p:nvSpPr>
          <p:spPr>
            <a:xfrm>
              <a:off x="471275" y="407185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Fira Sans Extra Condensed"/>
                  <a:ea typeface="Fira Sans Extra Condensed"/>
                  <a:cs typeface="Fira Sans Extra Condensed"/>
                  <a:sym typeface="Fira Sans Extra Condensed"/>
                </a:rPr>
                <a:t>3</a:t>
              </a:r>
              <a:endParaRPr sz="2489" dirty="0"/>
            </a:p>
          </p:txBody>
        </p:sp>
        <p:sp>
          <p:nvSpPr>
            <p:cNvPr id="31" name="Google Shape;375;p16"/>
            <p:cNvSpPr txBox="1"/>
            <p:nvPr/>
          </p:nvSpPr>
          <p:spPr>
            <a:xfrm>
              <a:off x="1170400" y="3990439"/>
              <a:ext cx="663300" cy="331800"/>
            </a:xfrm>
            <a:prstGeom prst="rect">
              <a:avLst/>
            </a:prstGeom>
            <a:noFill/>
            <a:ln>
              <a:noFill/>
            </a:ln>
          </p:spPr>
          <p:txBody>
            <a:bodyPr spcFirstLastPara="1" wrap="square" lIns="121900" tIns="121900" rIns="121900" bIns="121900" anchor="ctr" anchorCtr="0">
              <a:noAutofit/>
            </a:bodyPr>
            <a:lstStyle/>
            <a:p>
              <a:r>
                <a:rPr lang="en" sz="2400" b="1" dirty="0">
                  <a:solidFill>
                    <a:schemeClr val="dk1"/>
                  </a:solidFill>
                  <a:latin typeface="Fira Sans Extra Condensed"/>
                  <a:ea typeface="Fira Sans Extra Condensed"/>
                  <a:cs typeface="Fira Sans Extra Condensed"/>
                  <a:sym typeface="Fira Sans Extra Condensed"/>
                </a:rPr>
                <a:t>NPV</a:t>
              </a:r>
              <a:endParaRPr sz="2400" b="1" dirty="0">
                <a:solidFill>
                  <a:schemeClr val="dk1"/>
                </a:solidFill>
                <a:latin typeface="Fira Sans Extra Condensed"/>
                <a:ea typeface="Fira Sans Extra Condensed"/>
                <a:cs typeface="Fira Sans Extra Condensed"/>
                <a:sym typeface="Fira Sans Extra Condensed"/>
              </a:endParaRPr>
            </a:p>
          </p:txBody>
        </p:sp>
        <p:sp>
          <p:nvSpPr>
            <p:cNvPr id="32" name="Google Shape;399;p16"/>
            <p:cNvSpPr txBox="1"/>
            <p:nvPr/>
          </p:nvSpPr>
          <p:spPr>
            <a:xfrm>
              <a:off x="1075323" y="4191625"/>
              <a:ext cx="2593853" cy="545195"/>
            </a:xfrm>
            <a:prstGeom prst="rect">
              <a:avLst/>
            </a:prstGeom>
            <a:noFill/>
            <a:ln>
              <a:noFill/>
            </a:ln>
          </p:spPr>
          <p:txBody>
            <a:bodyPr spcFirstLastPara="1" wrap="square" lIns="121900" tIns="121900" rIns="121900" bIns="121900" anchor="ctr" anchorCtr="0">
              <a:noAutofit/>
            </a:bodyPr>
            <a:lstStyle/>
            <a:p>
              <a:pPr lvl="0"/>
              <a:r>
                <a:rPr lang="en-US" sz="1000" dirty="0">
                  <a:latin typeface="Arial" panose="020B0604020202020204" pitchFamily="34" charset="0"/>
                  <a:cs typeface="Arial" panose="020B0604020202020204" pitchFamily="34" charset="0"/>
                </a:rPr>
                <a:t>All Net benefits are amortized at the lowest attractive rate of return to determine equivalent present values.</a:t>
              </a:r>
            </a:p>
          </p:txBody>
        </p:sp>
      </p:grpSp>
      <p:grpSp>
        <p:nvGrpSpPr>
          <p:cNvPr id="33" name="Google Shape;400;p16"/>
          <p:cNvGrpSpPr/>
          <p:nvPr/>
        </p:nvGrpSpPr>
        <p:grpSpPr>
          <a:xfrm>
            <a:off x="7349369" y="4722870"/>
            <a:ext cx="4326175" cy="1715747"/>
            <a:chOff x="5428082" y="3990440"/>
            <a:chExt cx="3244631" cy="1286810"/>
          </a:xfrm>
        </p:grpSpPr>
        <p:sp>
          <p:nvSpPr>
            <p:cNvPr id="34" name="Google Shape;401;p16"/>
            <p:cNvSpPr/>
            <p:nvPr/>
          </p:nvSpPr>
          <p:spPr>
            <a:xfrm>
              <a:off x="8120713" y="4071850"/>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a:solidFill>
                    <a:schemeClr val="lt1"/>
                  </a:solidFill>
                  <a:latin typeface="Fira Sans Extra Condensed"/>
                  <a:ea typeface="Fira Sans Extra Condensed"/>
                  <a:cs typeface="Fira Sans Extra Condensed"/>
                  <a:sym typeface="Fira Sans Extra Condensed"/>
                </a:rPr>
                <a:t>6</a:t>
              </a:r>
              <a:endParaRPr sz="2489"/>
            </a:p>
          </p:txBody>
        </p:sp>
        <p:sp>
          <p:nvSpPr>
            <p:cNvPr id="35" name="Google Shape;377;p16"/>
            <p:cNvSpPr txBox="1"/>
            <p:nvPr/>
          </p:nvSpPr>
          <p:spPr>
            <a:xfrm>
              <a:off x="7189851" y="3990440"/>
              <a:ext cx="774000" cy="331800"/>
            </a:xfrm>
            <a:prstGeom prst="rect">
              <a:avLst/>
            </a:prstGeom>
            <a:noFill/>
            <a:ln>
              <a:noFill/>
            </a:ln>
          </p:spPr>
          <p:txBody>
            <a:bodyPr spcFirstLastPara="1" wrap="square" lIns="121900" tIns="121900" rIns="121900" bIns="121900" anchor="ctr" anchorCtr="0">
              <a:noAutofit/>
            </a:bodyPr>
            <a:lstStyle/>
            <a:p>
              <a:pPr algn="r"/>
              <a:r>
                <a:rPr lang="en" sz="2400" b="1" dirty="0">
                  <a:solidFill>
                    <a:schemeClr val="dk1"/>
                  </a:solidFill>
                  <a:latin typeface="Fira Sans Extra Condensed"/>
                  <a:ea typeface="Fira Sans Extra Condensed"/>
                  <a:cs typeface="Fira Sans Extra Condensed"/>
                  <a:sym typeface="Fira Sans Extra Condensed"/>
                </a:rPr>
                <a:t>LCC</a:t>
              </a:r>
              <a:endParaRPr sz="2400" b="1" dirty="0">
                <a:solidFill>
                  <a:schemeClr val="dk1"/>
                </a:solidFill>
                <a:latin typeface="Fira Sans Extra Condensed"/>
                <a:ea typeface="Fira Sans Extra Condensed"/>
                <a:cs typeface="Fira Sans Extra Condensed"/>
                <a:sym typeface="Fira Sans Extra Condensed"/>
              </a:endParaRPr>
            </a:p>
          </p:txBody>
        </p:sp>
        <p:sp>
          <p:nvSpPr>
            <p:cNvPr id="36" name="Google Shape;402;p16"/>
            <p:cNvSpPr txBox="1"/>
            <p:nvPr/>
          </p:nvSpPr>
          <p:spPr>
            <a:xfrm>
              <a:off x="5428082" y="4241268"/>
              <a:ext cx="2798625" cy="1035982"/>
            </a:xfrm>
            <a:prstGeom prst="rect">
              <a:avLst/>
            </a:prstGeom>
            <a:noFill/>
            <a:ln>
              <a:noFill/>
            </a:ln>
          </p:spPr>
          <p:txBody>
            <a:bodyPr spcFirstLastPara="1" wrap="square" lIns="121900" tIns="121900" rIns="121900" bIns="121900" anchor="ctr" anchorCtr="0">
              <a:noAutofit/>
            </a:bodyPr>
            <a:lstStyle/>
            <a:p>
              <a:pPr lvl="0"/>
              <a:r>
                <a:rPr lang="en-US" sz="1000" dirty="0">
                  <a:latin typeface="Arial" panose="020B0604020202020204" pitchFamily="34" charset="0"/>
                  <a:cs typeface="Arial" panose="020B0604020202020204" pitchFamily="34" charset="0"/>
                </a:rPr>
                <a:t>For example, consider comparing traditional fluorescent lamps, spotlights, to replace with CFL or LED.</a:t>
              </a:r>
            </a:p>
            <a:p>
              <a:pPr lvl="0"/>
              <a:r>
                <a:rPr lang="en-US" sz="1000" dirty="0">
                  <a:latin typeface="Arial" panose="020B0604020202020204" pitchFamily="34" charset="0"/>
                  <a:cs typeface="Arial" panose="020B0604020202020204" pitchFamily="34" charset="0"/>
                </a:rPr>
                <a:t>CFLs last 5 times longer than halogen lamps and LEDs last at least 20 times longer than halogen lamps =&gt; the calculation will take into account the life cycle to compare the original equipment and the replacement</a:t>
              </a:r>
            </a:p>
          </p:txBody>
        </p:sp>
      </p:grpSp>
      <p:grpSp>
        <p:nvGrpSpPr>
          <p:cNvPr id="37" name="Google Shape;403;p16"/>
          <p:cNvGrpSpPr/>
          <p:nvPr/>
        </p:nvGrpSpPr>
        <p:grpSpPr>
          <a:xfrm>
            <a:off x="4941147" y="1952189"/>
            <a:ext cx="2555369" cy="4014979"/>
            <a:chOff x="2142875" y="238125"/>
            <a:chExt cx="3334250" cy="5238750"/>
          </a:xfrm>
        </p:grpSpPr>
        <p:sp>
          <p:nvSpPr>
            <p:cNvPr id="38" name="Google Shape;404;p16"/>
            <p:cNvSpPr/>
            <p:nvPr/>
          </p:nvSpPr>
          <p:spPr>
            <a:xfrm>
              <a:off x="2142875" y="238125"/>
              <a:ext cx="3334250" cy="3565725"/>
            </a:xfrm>
            <a:custGeom>
              <a:avLst/>
              <a:gdLst/>
              <a:ahLst/>
              <a:cxnLst/>
              <a:rect l="l" t="t" r="r" b="b"/>
              <a:pathLst>
                <a:path w="133370" h="142629" extrusionOk="0">
                  <a:moveTo>
                    <a:pt x="66922" y="0"/>
                  </a:moveTo>
                  <a:lnTo>
                    <a:pt x="65111" y="21"/>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39" name="Google Shape;405;p16"/>
            <p:cNvSpPr/>
            <p:nvPr/>
          </p:nvSpPr>
          <p:spPr>
            <a:xfrm>
              <a:off x="2142875" y="238125"/>
              <a:ext cx="3334250" cy="3565725"/>
            </a:xfrm>
            <a:custGeom>
              <a:avLst/>
              <a:gdLst/>
              <a:ahLst/>
              <a:cxnLst/>
              <a:rect l="l" t="t" r="r" b="b"/>
              <a:pathLst>
                <a:path w="133370" h="142629" fill="none" extrusionOk="0">
                  <a:moveTo>
                    <a:pt x="93275" y="142628"/>
                  </a:move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lnTo>
                    <a:pt x="65111" y="21"/>
                  </a:lnTo>
                  <a:lnTo>
                    <a:pt x="63301" y="82"/>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path>
              </a:pathLst>
            </a:custGeom>
            <a:noFill/>
            <a:ln>
              <a:noFill/>
            </a:ln>
          </p:spPr>
          <p:txBody>
            <a:bodyPr spcFirstLastPara="1" wrap="square" lIns="121900" tIns="121900" rIns="121900" bIns="121900" anchor="ctr" anchorCtr="0">
              <a:noAutofit/>
            </a:bodyPr>
            <a:lstStyle/>
            <a:p>
              <a:endParaRPr sz="2489"/>
            </a:p>
          </p:txBody>
        </p:sp>
        <p:sp>
          <p:nvSpPr>
            <p:cNvPr id="40" name="Google Shape;406;p16"/>
            <p:cNvSpPr/>
            <p:nvPr/>
          </p:nvSpPr>
          <p:spPr>
            <a:xfrm>
              <a:off x="3165300" y="1822700"/>
              <a:ext cx="1309450" cy="2005325"/>
            </a:xfrm>
            <a:custGeom>
              <a:avLst/>
              <a:gdLst/>
              <a:ahLst/>
              <a:cxnLst/>
              <a:rect l="l" t="t" r="r" b="b"/>
              <a:pathLst>
                <a:path w="52378" h="80213" extrusionOk="0">
                  <a:moveTo>
                    <a:pt x="16170" y="0"/>
                  </a:moveTo>
                  <a:lnTo>
                    <a:pt x="15718" y="42"/>
                  </a:lnTo>
                  <a:lnTo>
                    <a:pt x="15265" y="103"/>
                  </a:lnTo>
                  <a:lnTo>
                    <a:pt x="14813" y="186"/>
                  </a:lnTo>
                  <a:lnTo>
                    <a:pt x="14381" y="288"/>
                  </a:lnTo>
                  <a:lnTo>
                    <a:pt x="13949" y="412"/>
                  </a:lnTo>
                  <a:lnTo>
                    <a:pt x="13517" y="556"/>
                  </a:lnTo>
                  <a:lnTo>
                    <a:pt x="13105" y="720"/>
                  </a:lnTo>
                  <a:lnTo>
                    <a:pt x="12714" y="906"/>
                  </a:lnTo>
                  <a:lnTo>
                    <a:pt x="12323" y="1132"/>
                  </a:lnTo>
                  <a:lnTo>
                    <a:pt x="11953" y="1358"/>
                  </a:lnTo>
                  <a:lnTo>
                    <a:pt x="11583" y="1626"/>
                  </a:lnTo>
                  <a:lnTo>
                    <a:pt x="11254" y="1914"/>
                  </a:lnTo>
                  <a:lnTo>
                    <a:pt x="10925" y="2222"/>
                  </a:lnTo>
                  <a:lnTo>
                    <a:pt x="10616" y="2551"/>
                  </a:lnTo>
                  <a:lnTo>
                    <a:pt x="10328" y="2901"/>
                  </a:lnTo>
                  <a:lnTo>
                    <a:pt x="10143" y="3066"/>
                  </a:lnTo>
                  <a:lnTo>
                    <a:pt x="9958" y="3230"/>
                  </a:lnTo>
                  <a:lnTo>
                    <a:pt x="9752" y="3395"/>
                  </a:lnTo>
                  <a:lnTo>
                    <a:pt x="9526" y="3539"/>
                  </a:lnTo>
                  <a:lnTo>
                    <a:pt x="9299" y="3662"/>
                  </a:lnTo>
                  <a:lnTo>
                    <a:pt x="9073" y="3786"/>
                  </a:lnTo>
                  <a:lnTo>
                    <a:pt x="8826" y="3889"/>
                  </a:lnTo>
                  <a:lnTo>
                    <a:pt x="8579" y="3991"/>
                  </a:lnTo>
                  <a:lnTo>
                    <a:pt x="8332" y="4074"/>
                  </a:lnTo>
                  <a:lnTo>
                    <a:pt x="8065" y="4135"/>
                  </a:lnTo>
                  <a:lnTo>
                    <a:pt x="7551" y="4259"/>
                  </a:lnTo>
                  <a:lnTo>
                    <a:pt x="7016" y="4321"/>
                  </a:lnTo>
                  <a:lnTo>
                    <a:pt x="6460" y="4341"/>
                  </a:lnTo>
                  <a:lnTo>
                    <a:pt x="6090" y="4321"/>
                  </a:lnTo>
                  <a:lnTo>
                    <a:pt x="5679" y="4259"/>
                  </a:lnTo>
                  <a:lnTo>
                    <a:pt x="5247" y="4135"/>
                  </a:lnTo>
                  <a:lnTo>
                    <a:pt x="4835" y="3991"/>
                  </a:lnTo>
                  <a:lnTo>
                    <a:pt x="4629" y="3889"/>
                  </a:lnTo>
                  <a:lnTo>
                    <a:pt x="4444" y="3786"/>
                  </a:lnTo>
                  <a:lnTo>
                    <a:pt x="4259" y="3662"/>
                  </a:lnTo>
                  <a:lnTo>
                    <a:pt x="4095" y="3539"/>
                  </a:lnTo>
                  <a:lnTo>
                    <a:pt x="3930" y="3395"/>
                  </a:lnTo>
                  <a:lnTo>
                    <a:pt x="3786" y="3230"/>
                  </a:lnTo>
                  <a:lnTo>
                    <a:pt x="3663" y="3066"/>
                  </a:lnTo>
                  <a:lnTo>
                    <a:pt x="3560" y="2901"/>
                  </a:lnTo>
                  <a:lnTo>
                    <a:pt x="3375" y="2716"/>
                  </a:lnTo>
                  <a:lnTo>
                    <a:pt x="3128" y="2551"/>
                  </a:lnTo>
                  <a:lnTo>
                    <a:pt x="2840" y="2407"/>
                  </a:lnTo>
                  <a:lnTo>
                    <a:pt x="2552" y="2284"/>
                  </a:lnTo>
                  <a:lnTo>
                    <a:pt x="2387" y="2243"/>
                  </a:lnTo>
                  <a:lnTo>
                    <a:pt x="2222" y="2222"/>
                  </a:lnTo>
                  <a:lnTo>
                    <a:pt x="1873" y="2222"/>
                  </a:lnTo>
                  <a:lnTo>
                    <a:pt x="1688" y="2243"/>
                  </a:lnTo>
                  <a:lnTo>
                    <a:pt x="1523" y="2284"/>
                  </a:lnTo>
                  <a:lnTo>
                    <a:pt x="1338" y="2325"/>
                  </a:lnTo>
                  <a:lnTo>
                    <a:pt x="1153" y="2407"/>
                  </a:lnTo>
                  <a:lnTo>
                    <a:pt x="988" y="2510"/>
                  </a:lnTo>
                  <a:lnTo>
                    <a:pt x="824" y="2613"/>
                  </a:lnTo>
                  <a:lnTo>
                    <a:pt x="659" y="2737"/>
                  </a:lnTo>
                  <a:lnTo>
                    <a:pt x="536" y="2860"/>
                  </a:lnTo>
                  <a:lnTo>
                    <a:pt x="412" y="2983"/>
                  </a:lnTo>
                  <a:lnTo>
                    <a:pt x="289" y="3127"/>
                  </a:lnTo>
                  <a:lnTo>
                    <a:pt x="206" y="3292"/>
                  </a:lnTo>
                  <a:lnTo>
                    <a:pt x="124" y="3436"/>
                  </a:lnTo>
                  <a:lnTo>
                    <a:pt x="62" y="3601"/>
                  </a:lnTo>
                  <a:lnTo>
                    <a:pt x="21" y="3765"/>
                  </a:lnTo>
                  <a:lnTo>
                    <a:pt x="1" y="3930"/>
                  </a:lnTo>
                  <a:lnTo>
                    <a:pt x="1" y="4115"/>
                  </a:lnTo>
                  <a:lnTo>
                    <a:pt x="21" y="4279"/>
                  </a:lnTo>
                  <a:lnTo>
                    <a:pt x="42" y="4465"/>
                  </a:lnTo>
                  <a:lnTo>
                    <a:pt x="104" y="4650"/>
                  </a:lnTo>
                  <a:lnTo>
                    <a:pt x="186" y="4835"/>
                  </a:lnTo>
                  <a:lnTo>
                    <a:pt x="19524" y="80212"/>
                  </a:lnTo>
                  <a:lnTo>
                    <a:pt x="23865" y="80212"/>
                  </a:lnTo>
                  <a:lnTo>
                    <a:pt x="4527" y="8209"/>
                  </a:lnTo>
                  <a:lnTo>
                    <a:pt x="6440" y="8209"/>
                  </a:lnTo>
                  <a:lnTo>
                    <a:pt x="6892" y="8168"/>
                  </a:lnTo>
                  <a:lnTo>
                    <a:pt x="7345" y="8106"/>
                  </a:lnTo>
                  <a:lnTo>
                    <a:pt x="7798" y="8024"/>
                  </a:lnTo>
                  <a:lnTo>
                    <a:pt x="8230" y="7921"/>
                  </a:lnTo>
                  <a:lnTo>
                    <a:pt x="8682" y="7797"/>
                  </a:lnTo>
                  <a:lnTo>
                    <a:pt x="9114" y="7653"/>
                  </a:lnTo>
                  <a:lnTo>
                    <a:pt x="9546" y="7489"/>
                  </a:lnTo>
                  <a:lnTo>
                    <a:pt x="9978" y="7283"/>
                  </a:lnTo>
                  <a:lnTo>
                    <a:pt x="10390" y="7077"/>
                  </a:lnTo>
                  <a:lnTo>
                    <a:pt x="10801" y="6830"/>
                  </a:lnTo>
                  <a:lnTo>
                    <a:pt x="11213" y="6584"/>
                  </a:lnTo>
                  <a:lnTo>
                    <a:pt x="11624" y="6296"/>
                  </a:lnTo>
                  <a:lnTo>
                    <a:pt x="11994" y="5987"/>
                  </a:lnTo>
                  <a:lnTo>
                    <a:pt x="12385" y="5658"/>
                  </a:lnTo>
                  <a:lnTo>
                    <a:pt x="12755" y="5308"/>
                  </a:lnTo>
                  <a:lnTo>
                    <a:pt x="13105" y="4979"/>
                  </a:lnTo>
                  <a:lnTo>
                    <a:pt x="13476" y="4670"/>
                  </a:lnTo>
                  <a:lnTo>
                    <a:pt x="13866" y="4423"/>
                  </a:lnTo>
                  <a:lnTo>
                    <a:pt x="14052" y="4321"/>
                  </a:lnTo>
                  <a:lnTo>
                    <a:pt x="14257" y="4218"/>
                  </a:lnTo>
                  <a:lnTo>
                    <a:pt x="14463" y="4135"/>
                  </a:lnTo>
                  <a:lnTo>
                    <a:pt x="14669" y="4074"/>
                  </a:lnTo>
                  <a:lnTo>
                    <a:pt x="14895" y="4012"/>
                  </a:lnTo>
                  <a:lnTo>
                    <a:pt x="15121" y="3950"/>
                  </a:lnTo>
                  <a:lnTo>
                    <a:pt x="15368" y="3909"/>
                  </a:lnTo>
                  <a:lnTo>
                    <a:pt x="15615" y="3889"/>
                  </a:lnTo>
                  <a:lnTo>
                    <a:pt x="16129" y="3868"/>
                  </a:lnTo>
                  <a:lnTo>
                    <a:pt x="16644" y="3889"/>
                  </a:lnTo>
                  <a:lnTo>
                    <a:pt x="16891" y="3909"/>
                  </a:lnTo>
                  <a:lnTo>
                    <a:pt x="17137" y="3950"/>
                  </a:lnTo>
                  <a:lnTo>
                    <a:pt x="17364" y="4012"/>
                  </a:lnTo>
                  <a:lnTo>
                    <a:pt x="17590" y="4074"/>
                  </a:lnTo>
                  <a:lnTo>
                    <a:pt x="17796" y="4135"/>
                  </a:lnTo>
                  <a:lnTo>
                    <a:pt x="18001" y="4218"/>
                  </a:lnTo>
                  <a:lnTo>
                    <a:pt x="18207" y="4321"/>
                  </a:lnTo>
                  <a:lnTo>
                    <a:pt x="18392" y="4423"/>
                  </a:lnTo>
                  <a:lnTo>
                    <a:pt x="18783" y="4670"/>
                  </a:lnTo>
                  <a:lnTo>
                    <a:pt x="19153" y="4979"/>
                  </a:lnTo>
                  <a:lnTo>
                    <a:pt x="19524" y="5308"/>
                  </a:lnTo>
                  <a:lnTo>
                    <a:pt x="19832" y="5658"/>
                  </a:lnTo>
                  <a:lnTo>
                    <a:pt x="20182" y="5987"/>
                  </a:lnTo>
                  <a:lnTo>
                    <a:pt x="20532" y="6296"/>
                  </a:lnTo>
                  <a:lnTo>
                    <a:pt x="20882" y="6584"/>
                  </a:lnTo>
                  <a:lnTo>
                    <a:pt x="21252" y="6830"/>
                  </a:lnTo>
                  <a:lnTo>
                    <a:pt x="21643" y="7077"/>
                  </a:lnTo>
                  <a:lnTo>
                    <a:pt x="22034" y="7283"/>
                  </a:lnTo>
                  <a:lnTo>
                    <a:pt x="22424" y="7489"/>
                  </a:lnTo>
                  <a:lnTo>
                    <a:pt x="22836" y="7653"/>
                  </a:lnTo>
                  <a:lnTo>
                    <a:pt x="23247" y="7797"/>
                  </a:lnTo>
                  <a:lnTo>
                    <a:pt x="23659" y="7921"/>
                  </a:lnTo>
                  <a:lnTo>
                    <a:pt x="24091" y="8024"/>
                  </a:lnTo>
                  <a:lnTo>
                    <a:pt x="24502" y="8106"/>
                  </a:lnTo>
                  <a:lnTo>
                    <a:pt x="24934" y="8168"/>
                  </a:lnTo>
                  <a:lnTo>
                    <a:pt x="25366" y="8209"/>
                  </a:lnTo>
                  <a:lnTo>
                    <a:pt x="26230" y="8209"/>
                  </a:lnTo>
                  <a:lnTo>
                    <a:pt x="26662" y="8168"/>
                  </a:lnTo>
                  <a:lnTo>
                    <a:pt x="27074" y="8106"/>
                  </a:lnTo>
                  <a:lnTo>
                    <a:pt x="27506" y="8024"/>
                  </a:lnTo>
                  <a:lnTo>
                    <a:pt x="27938" y="7921"/>
                  </a:lnTo>
                  <a:lnTo>
                    <a:pt x="28349" y="7797"/>
                  </a:lnTo>
                  <a:lnTo>
                    <a:pt x="28761" y="7653"/>
                  </a:lnTo>
                  <a:lnTo>
                    <a:pt x="29152" y="7489"/>
                  </a:lnTo>
                  <a:lnTo>
                    <a:pt x="29563" y="7283"/>
                  </a:lnTo>
                  <a:lnTo>
                    <a:pt x="29954" y="7077"/>
                  </a:lnTo>
                  <a:lnTo>
                    <a:pt x="30324" y="6830"/>
                  </a:lnTo>
                  <a:lnTo>
                    <a:pt x="30694" y="6584"/>
                  </a:lnTo>
                  <a:lnTo>
                    <a:pt x="31065" y="6296"/>
                  </a:lnTo>
                  <a:lnTo>
                    <a:pt x="31415" y="5987"/>
                  </a:lnTo>
                  <a:lnTo>
                    <a:pt x="31744" y="5658"/>
                  </a:lnTo>
                  <a:lnTo>
                    <a:pt x="32073" y="5308"/>
                  </a:lnTo>
                  <a:lnTo>
                    <a:pt x="32443" y="4979"/>
                  </a:lnTo>
                  <a:lnTo>
                    <a:pt x="32813" y="4670"/>
                  </a:lnTo>
                  <a:lnTo>
                    <a:pt x="33184" y="4423"/>
                  </a:lnTo>
                  <a:lnTo>
                    <a:pt x="33389" y="4321"/>
                  </a:lnTo>
                  <a:lnTo>
                    <a:pt x="33595" y="4218"/>
                  </a:lnTo>
                  <a:lnTo>
                    <a:pt x="33801" y="4135"/>
                  </a:lnTo>
                  <a:lnTo>
                    <a:pt x="34007" y="4074"/>
                  </a:lnTo>
                  <a:lnTo>
                    <a:pt x="34233" y="4012"/>
                  </a:lnTo>
                  <a:lnTo>
                    <a:pt x="34459" y="3950"/>
                  </a:lnTo>
                  <a:lnTo>
                    <a:pt x="34686" y="3909"/>
                  </a:lnTo>
                  <a:lnTo>
                    <a:pt x="34932" y="3889"/>
                  </a:lnTo>
                  <a:lnTo>
                    <a:pt x="35467" y="3868"/>
                  </a:lnTo>
                  <a:lnTo>
                    <a:pt x="35838" y="3889"/>
                  </a:lnTo>
                  <a:lnTo>
                    <a:pt x="36249" y="3950"/>
                  </a:lnTo>
                  <a:lnTo>
                    <a:pt x="36702" y="4074"/>
                  </a:lnTo>
                  <a:lnTo>
                    <a:pt x="37154" y="4218"/>
                  </a:lnTo>
                  <a:lnTo>
                    <a:pt x="37607" y="4423"/>
                  </a:lnTo>
                  <a:lnTo>
                    <a:pt x="38039" y="4670"/>
                  </a:lnTo>
                  <a:lnTo>
                    <a:pt x="38245" y="4814"/>
                  </a:lnTo>
                  <a:lnTo>
                    <a:pt x="38450" y="4979"/>
                  </a:lnTo>
                  <a:lnTo>
                    <a:pt x="38656" y="5144"/>
                  </a:lnTo>
                  <a:lnTo>
                    <a:pt x="38841" y="5308"/>
                  </a:lnTo>
                  <a:lnTo>
                    <a:pt x="39211" y="5658"/>
                  </a:lnTo>
                  <a:lnTo>
                    <a:pt x="39561" y="5987"/>
                  </a:lnTo>
                  <a:lnTo>
                    <a:pt x="39931" y="6296"/>
                  </a:lnTo>
                  <a:lnTo>
                    <a:pt x="40302" y="6584"/>
                  </a:lnTo>
                  <a:lnTo>
                    <a:pt x="40672" y="6830"/>
                  </a:lnTo>
                  <a:lnTo>
                    <a:pt x="41063" y="7077"/>
                  </a:lnTo>
                  <a:lnTo>
                    <a:pt x="41454" y="7283"/>
                  </a:lnTo>
                  <a:lnTo>
                    <a:pt x="41865" y="7489"/>
                  </a:lnTo>
                  <a:lnTo>
                    <a:pt x="42277" y="7653"/>
                  </a:lnTo>
                  <a:lnTo>
                    <a:pt x="42709" y="7797"/>
                  </a:lnTo>
                  <a:lnTo>
                    <a:pt x="43141" y="7921"/>
                  </a:lnTo>
                  <a:lnTo>
                    <a:pt x="43593" y="8024"/>
                  </a:lnTo>
                  <a:lnTo>
                    <a:pt x="44066" y="8106"/>
                  </a:lnTo>
                  <a:lnTo>
                    <a:pt x="44560" y="8168"/>
                  </a:lnTo>
                  <a:lnTo>
                    <a:pt x="45075" y="8209"/>
                  </a:lnTo>
                  <a:lnTo>
                    <a:pt x="47049" y="8209"/>
                  </a:lnTo>
                  <a:lnTo>
                    <a:pt x="28205" y="80212"/>
                  </a:lnTo>
                  <a:lnTo>
                    <a:pt x="32567" y="80212"/>
                  </a:lnTo>
                  <a:lnTo>
                    <a:pt x="52378" y="4835"/>
                  </a:lnTo>
                  <a:lnTo>
                    <a:pt x="52357" y="4465"/>
                  </a:lnTo>
                  <a:lnTo>
                    <a:pt x="52357" y="4115"/>
                  </a:lnTo>
                  <a:lnTo>
                    <a:pt x="52316" y="3765"/>
                  </a:lnTo>
                  <a:lnTo>
                    <a:pt x="52254" y="3436"/>
                  </a:lnTo>
                  <a:lnTo>
                    <a:pt x="52193" y="3292"/>
                  </a:lnTo>
                  <a:lnTo>
                    <a:pt x="52131" y="3127"/>
                  </a:lnTo>
                  <a:lnTo>
                    <a:pt x="52049" y="2983"/>
                  </a:lnTo>
                  <a:lnTo>
                    <a:pt x="51966" y="2860"/>
                  </a:lnTo>
                  <a:lnTo>
                    <a:pt x="51843" y="2737"/>
                  </a:lnTo>
                  <a:lnTo>
                    <a:pt x="51719" y="2613"/>
                  </a:lnTo>
                  <a:lnTo>
                    <a:pt x="51575" y="2510"/>
                  </a:lnTo>
                  <a:lnTo>
                    <a:pt x="51411" y="2407"/>
                  </a:lnTo>
                  <a:lnTo>
                    <a:pt x="51226" y="2325"/>
                  </a:lnTo>
                  <a:lnTo>
                    <a:pt x="51040" y="2284"/>
                  </a:lnTo>
                  <a:lnTo>
                    <a:pt x="50855" y="2243"/>
                  </a:lnTo>
                  <a:lnTo>
                    <a:pt x="50691" y="2222"/>
                  </a:lnTo>
                  <a:lnTo>
                    <a:pt x="50341" y="2222"/>
                  </a:lnTo>
                  <a:lnTo>
                    <a:pt x="50176" y="2243"/>
                  </a:lnTo>
                  <a:lnTo>
                    <a:pt x="50012" y="2284"/>
                  </a:lnTo>
                  <a:lnTo>
                    <a:pt x="49703" y="2407"/>
                  </a:lnTo>
                  <a:lnTo>
                    <a:pt x="49436" y="2551"/>
                  </a:lnTo>
                  <a:lnTo>
                    <a:pt x="49189" y="2716"/>
                  </a:lnTo>
                  <a:lnTo>
                    <a:pt x="48983" y="2901"/>
                  </a:lnTo>
                  <a:lnTo>
                    <a:pt x="48634" y="3230"/>
                  </a:lnTo>
                  <a:lnTo>
                    <a:pt x="48263" y="3539"/>
                  </a:lnTo>
                  <a:lnTo>
                    <a:pt x="47893" y="3786"/>
                  </a:lnTo>
                  <a:lnTo>
                    <a:pt x="47543" y="3991"/>
                  </a:lnTo>
                  <a:lnTo>
                    <a:pt x="47173" y="4135"/>
                  </a:lnTo>
                  <a:lnTo>
                    <a:pt x="46803" y="4259"/>
                  </a:lnTo>
                  <a:lnTo>
                    <a:pt x="46453" y="4321"/>
                  </a:lnTo>
                  <a:lnTo>
                    <a:pt x="46083" y="4341"/>
                  </a:lnTo>
                  <a:lnTo>
                    <a:pt x="45568" y="4321"/>
                  </a:lnTo>
                  <a:lnTo>
                    <a:pt x="45075" y="4259"/>
                  </a:lnTo>
                  <a:lnTo>
                    <a:pt x="44601" y="4135"/>
                  </a:lnTo>
                  <a:lnTo>
                    <a:pt x="44149" y="3991"/>
                  </a:lnTo>
                  <a:lnTo>
                    <a:pt x="43696" y="3786"/>
                  </a:lnTo>
                  <a:lnTo>
                    <a:pt x="43244" y="3539"/>
                  </a:lnTo>
                  <a:lnTo>
                    <a:pt x="42750" y="3230"/>
                  </a:lnTo>
                  <a:lnTo>
                    <a:pt x="42215" y="2901"/>
                  </a:lnTo>
                  <a:lnTo>
                    <a:pt x="41865" y="2551"/>
                  </a:lnTo>
                  <a:lnTo>
                    <a:pt x="41495" y="2222"/>
                  </a:lnTo>
                  <a:lnTo>
                    <a:pt x="41125" y="1914"/>
                  </a:lnTo>
                  <a:lnTo>
                    <a:pt x="40775" y="1626"/>
                  </a:lnTo>
                  <a:lnTo>
                    <a:pt x="40405" y="1358"/>
                  </a:lnTo>
                  <a:lnTo>
                    <a:pt x="40014" y="1132"/>
                  </a:lnTo>
                  <a:lnTo>
                    <a:pt x="39643" y="906"/>
                  </a:lnTo>
                  <a:lnTo>
                    <a:pt x="39273" y="720"/>
                  </a:lnTo>
                  <a:lnTo>
                    <a:pt x="38882" y="556"/>
                  </a:lnTo>
                  <a:lnTo>
                    <a:pt x="38471" y="412"/>
                  </a:lnTo>
                  <a:lnTo>
                    <a:pt x="38080" y="288"/>
                  </a:lnTo>
                  <a:lnTo>
                    <a:pt x="37668" y="186"/>
                  </a:lnTo>
                  <a:lnTo>
                    <a:pt x="37257" y="103"/>
                  </a:lnTo>
                  <a:lnTo>
                    <a:pt x="36825" y="42"/>
                  </a:lnTo>
                  <a:lnTo>
                    <a:pt x="36393" y="0"/>
                  </a:lnTo>
                  <a:lnTo>
                    <a:pt x="35488" y="0"/>
                  </a:lnTo>
                  <a:lnTo>
                    <a:pt x="35056" y="42"/>
                  </a:lnTo>
                  <a:lnTo>
                    <a:pt x="34624" y="103"/>
                  </a:lnTo>
                  <a:lnTo>
                    <a:pt x="34212" y="186"/>
                  </a:lnTo>
                  <a:lnTo>
                    <a:pt x="33801" y="288"/>
                  </a:lnTo>
                  <a:lnTo>
                    <a:pt x="33410" y="412"/>
                  </a:lnTo>
                  <a:lnTo>
                    <a:pt x="32999" y="556"/>
                  </a:lnTo>
                  <a:lnTo>
                    <a:pt x="32628" y="720"/>
                  </a:lnTo>
                  <a:lnTo>
                    <a:pt x="32237" y="906"/>
                  </a:lnTo>
                  <a:lnTo>
                    <a:pt x="31867" y="1132"/>
                  </a:lnTo>
                  <a:lnTo>
                    <a:pt x="31476" y="1358"/>
                  </a:lnTo>
                  <a:lnTo>
                    <a:pt x="31127" y="1626"/>
                  </a:lnTo>
                  <a:lnTo>
                    <a:pt x="30756" y="1914"/>
                  </a:lnTo>
                  <a:lnTo>
                    <a:pt x="30386" y="2222"/>
                  </a:lnTo>
                  <a:lnTo>
                    <a:pt x="30016" y="2551"/>
                  </a:lnTo>
                  <a:lnTo>
                    <a:pt x="29666" y="2901"/>
                  </a:lnTo>
                  <a:lnTo>
                    <a:pt x="29296" y="3230"/>
                  </a:lnTo>
                  <a:lnTo>
                    <a:pt x="28884" y="3539"/>
                  </a:lnTo>
                  <a:lnTo>
                    <a:pt x="28493" y="3786"/>
                  </a:lnTo>
                  <a:lnTo>
                    <a:pt x="28061" y="3991"/>
                  </a:lnTo>
                  <a:lnTo>
                    <a:pt x="27629" y="4135"/>
                  </a:lnTo>
                  <a:lnTo>
                    <a:pt x="27177" y="4259"/>
                  </a:lnTo>
                  <a:lnTo>
                    <a:pt x="26724" y="4321"/>
                  </a:lnTo>
                  <a:lnTo>
                    <a:pt x="26271" y="4341"/>
                  </a:lnTo>
                  <a:lnTo>
                    <a:pt x="25819" y="4321"/>
                  </a:lnTo>
                  <a:lnTo>
                    <a:pt x="25366" y="4259"/>
                  </a:lnTo>
                  <a:lnTo>
                    <a:pt x="24934" y="4135"/>
                  </a:lnTo>
                  <a:lnTo>
                    <a:pt x="24502" y="3991"/>
                  </a:lnTo>
                  <a:lnTo>
                    <a:pt x="24070" y="3786"/>
                  </a:lnTo>
                  <a:lnTo>
                    <a:pt x="23659" y="3539"/>
                  </a:lnTo>
                  <a:lnTo>
                    <a:pt x="23268" y="3230"/>
                  </a:lnTo>
                  <a:lnTo>
                    <a:pt x="22898" y="2901"/>
                  </a:lnTo>
                  <a:lnTo>
                    <a:pt x="22610" y="2551"/>
                  </a:lnTo>
                  <a:lnTo>
                    <a:pt x="22301" y="2222"/>
                  </a:lnTo>
                  <a:lnTo>
                    <a:pt x="21992" y="1914"/>
                  </a:lnTo>
                  <a:lnTo>
                    <a:pt x="21643" y="1626"/>
                  </a:lnTo>
                  <a:lnTo>
                    <a:pt x="21293" y="1358"/>
                  </a:lnTo>
                  <a:lnTo>
                    <a:pt x="20902" y="1132"/>
                  </a:lnTo>
                  <a:lnTo>
                    <a:pt x="20511" y="906"/>
                  </a:lnTo>
                  <a:lnTo>
                    <a:pt x="20120" y="720"/>
                  </a:lnTo>
                  <a:lnTo>
                    <a:pt x="19709" y="556"/>
                  </a:lnTo>
                  <a:lnTo>
                    <a:pt x="19277" y="412"/>
                  </a:lnTo>
                  <a:lnTo>
                    <a:pt x="18845" y="288"/>
                  </a:lnTo>
                  <a:lnTo>
                    <a:pt x="18413" y="186"/>
                  </a:lnTo>
                  <a:lnTo>
                    <a:pt x="17960" y="103"/>
                  </a:lnTo>
                  <a:lnTo>
                    <a:pt x="17528" y="42"/>
                  </a:lnTo>
                  <a:lnTo>
                    <a:pt x="17076" y="0"/>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41" name="Google Shape;407;p16"/>
            <p:cNvSpPr/>
            <p:nvPr/>
          </p:nvSpPr>
          <p:spPr>
            <a:xfrm>
              <a:off x="3435825" y="5223300"/>
              <a:ext cx="748850" cy="253575"/>
            </a:xfrm>
            <a:custGeom>
              <a:avLst/>
              <a:gdLst/>
              <a:ahLst/>
              <a:cxnLst/>
              <a:rect l="l" t="t" r="r" b="b"/>
              <a:pathLst>
                <a:path w="29954" h="10143" extrusionOk="0">
                  <a:moveTo>
                    <a:pt x="1" y="1"/>
                  </a:moveTo>
                  <a:lnTo>
                    <a:pt x="227" y="536"/>
                  </a:lnTo>
                  <a:lnTo>
                    <a:pt x="494" y="1071"/>
                  </a:lnTo>
                  <a:lnTo>
                    <a:pt x="762" y="1585"/>
                  </a:lnTo>
                  <a:lnTo>
                    <a:pt x="1050" y="2099"/>
                  </a:lnTo>
                  <a:lnTo>
                    <a:pt x="1358" y="2593"/>
                  </a:lnTo>
                  <a:lnTo>
                    <a:pt x="1688" y="3087"/>
                  </a:lnTo>
                  <a:lnTo>
                    <a:pt x="2037" y="3560"/>
                  </a:lnTo>
                  <a:lnTo>
                    <a:pt x="2408" y="4033"/>
                  </a:lnTo>
                  <a:lnTo>
                    <a:pt x="2778" y="4486"/>
                  </a:lnTo>
                  <a:lnTo>
                    <a:pt x="3169" y="4918"/>
                  </a:lnTo>
                  <a:lnTo>
                    <a:pt x="3580" y="5350"/>
                  </a:lnTo>
                  <a:lnTo>
                    <a:pt x="4012" y="5761"/>
                  </a:lnTo>
                  <a:lnTo>
                    <a:pt x="4444" y="6152"/>
                  </a:lnTo>
                  <a:lnTo>
                    <a:pt x="4897" y="6543"/>
                  </a:lnTo>
                  <a:lnTo>
                    <a:pt x="5370" y="6893"/>
                  </a:lnTo>
                  <a:lnTo>
                    <a:pt x="5864" y="7242"/>
                  </a:lnTo>
                  <a:lnTo>
                    <a:pt x="6358" y="7571"/>
                  </a:lnTo>
                  <a:lnTo>
                    <a:pt x="6851" y="7880"/>
                  </a:lnTo>
                  <a:lnTo>
                    <a:pt x="7366" y="8189"/>
                  </a:lnTo>
                  <a:lnTo>
                    <a:pt x="7900" y="8456"/>
                  </a:lnTo>
                  <a:lnTo>
                    <a:pt x="8435" y="8724"/>
                  </a:lnTo>
                  <a:lnTo>
                    <a:pt x="8991" y="8950"/>
                  </a:lnTo>
                  <a:lnTo>
                    <a:pt x="9546" y="9176"/>
                  </a:lnTo>
                  <a:lnTo>
                    <a:pt x="10122" y="9382"/>
                  </a:lnTo>
                  <a:lnTo>
                    <a:pt x="10698" y="9546"/>
                  </a:lnTo>
                  <a:lnTo>
                    <a:pt x="11295" y="9711"/>
                  </a:lnTo>
                  <a:lnTo>
                    <a:pt x="11891" y="9834"/>
                  </a:lnTo>
                  <a:lnTo>
                    <a:pt x="12488" y="9937"/>
                  </a:lnTo>
                  <a:lnTo>
                    <a:pt x="13105" y="10040"/>
                  </a:lnTo>
                  <a:lnTo>
                    <a:pt x="13722" y="10102"/>
                  </a:lnTo>
                  <a:lnTo>
                    <a:pt x="14340" y="10122"/>
                  </a:lnTo>
                  <a:lnTo>
                    <a:pt x="14977" y="10143"/>
                  </a:lnTo>
                  <a:lnTo>
                    <a:pt x="15615" y="10122"/>
                  </a:lnTo>
                  <a:lnTo>
                    <a:pt x="16232" y="10102"/>
                  </a:lnTo>
                  <a:lnTo>
                    <a:pt x="16849" y="10040"/>
                  </a:lnTo>
                  <a:lnTo>
                    <a:pt x="17467" y="9937"/>
                  </a:lnTo>
                  <a:lnTo>
                    <a:pt x="18063" y="9834"/>
                  </a:lnTo>
                  <a:lnTo>
                    <a:pt x="18660" y="9711"/>
                  </a:lnTo>
                  <a:lnTo>
                    <a:pt x="19256" y="9546"/>
                  </a:lnTo>
                  <a:lnTo>
                    <a:pt x="19832" y="9382"/>
                  </a:lnTo>
                  <a:lnTo>
                    <a:pt x="20388" y="9176"/>
                  </a:lnTo>
                  <a:lnTo>
                    <a:pt x="20964" y="8950"/>
                  </a:lnTo>
                  <a:lnTo>
                    <a:pt x="21499" y="8724"/>
                  </a:lnTo>
                  <a:lnTo>
                    <a:pt x="22054" y="8456"/>
                  </a:lnTo>
                  <a:lnTo>
                    <a:pt x="22568" y="8189"/>
                  </a:lnTo>
                  <a:lnTo>
                    <a:pt x="23103" y="7880"/>
                  </a:lnTo>
                  <a:lnTo>
                    <a:pt x="23597" y="7571"/>
                  </a:lnTo>
                  <a:lnTo>
                    <a:pt x="24091" y="7242"/>
                  </a:lnTo>
                  <a:lnTo>
                    <a:pt x="24564" y="6893"/>
                  </a:lnTo>
                  <a:lnTo>
                    <a:pt x="25037" y="6543"/>
                  </a:lnTo>
                  <a:lnTo>
                    <a:pt x="25490" y="6152"/>
                  </a:lnTo>
                  <a:lnTo>
                    <a:pt x="25942" y="5761"/>
                  </a:lnTo>
                  <a:lnTo>
                    <a:pt x="26354" y="5350"/>
                  </a:lnTo>
                  <a:lnTo>
                    <a:pt x="26765" y="4918"/>
                  </a:lnTo>
                  <a:lnTo>
                    <a:pt x="27156" y="4486"/>
                  </a:lnTo>
                  <a:lnTo>
                    <a:pt x="27547" y="4033"/>
                  </a:lnTo>
                  <a:lnTo>
                    <a:pt x="27897" y="3560"/>
                  </a:lnTo>
                  <a:lnTo>
                    <a:pt x="28246" y="3087"/>
                  </a:lnTo>
                  <a:lnTo>
                    <a:pt x="28576" y="2593"/>
                  </a:lnTo>
                  <a:lnTo>
                    <a:pt x="28884" y="2099"/>
                  </a:lnTo>
                  <a:lnTo>
                    <a:pt x="29193" y="1585"/>
                  </a:lnTo>
                  <a:lnTo>
                    <a:pt x="29460" y="1071"/>
                  </a:lnTo>
                  <a:lnTo>
                    <a:pt x="29707" y="536"/>
                  </a:lnTo>
                  <a:lnTo>
                    <a:pt x="29954" y="1"/>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2" name="Google Shape;408;p16"/>
            <p:cNvSpPr/>
            <p:nvPr/>
          </p:nvSpPr>
          <p:spPr>
            <a:xfrm>
              <a:off x="3158100" y="3791475"/>
              <a:ext cx="1316650" cy="1431850"/>
            </a:xfrm>
            <a:custGeom>
              <a:avLst/>
              <a:gdLst/>
              <a:ahLst/>
              <a:cxnLst/>
              <a:rect l="l" t="t" r="r" b="b"/>
              <a:pathLst>
                <a:path w="52666" h="57274" extrusionOk="0">
                  <a:moveTo>
                    <a:pt x="1" y="0"/>
                  </a:moveTo>
                  <a:lnTo>
                    <a:pt x="1" y="48572"/>
                  </a:lnTo>
                  <a:lnTo>
                    <a:pt x="1" y="49024"/>
                  </a:lnTo>
                  <a:lnTo>
                    <a:pt x="42" y="49477"/>
                  </a:lnTo>
                  <a:lnTo>
                    <a:pt x="83" y="49909"/>
                  </a:lnTo>
                  <a:lnTo>
                    <a:pt x="165" y="50341"/>
                  </a:lnTo>
                  <a:lnTo>
                    <a:pt x="268" y="50752"/>
                  </a:lnTo>
                  <a:lnTo>
                    <a:pt x="371" y="51164"/>
                  </a:lnTo>
                  <a:lnTo>
                    <a:pt x="515" y="51575"/>
                  </a:lnTo>
                  <a:lnTo>
                    <a:pt x="680" y="51966"/>
                  </a:lnTo>
                  <a:lnTo>
                    <a:pt x="844" y="52357"/>
                  </a:lnTo>
                  <a:lnTo>
                    <a:pt x="1029" y="52727"/>
                  </a:lnTo>
                  <a:lnTo>
                    <a:pt x="1235" y="53098"/>
                  </a:lnTo>
                  <a:lnTo>
                    <a:pt x="1461" y="53447"/>
                  </a:lnTo>
                  <a:lnTo>
                    <a:pt x="1708" y="53797"/>
                  </a:lnTo>
                  <a:lnTo>
                    <a:pt x="1976" y="54126"/>
                  </a:lnTo>
                  <a:lnTo>
                    <a:pt x="2243" y="54435"/>
                  </a:lnTo>
                  <a:lnTo>
                    <a:pt x="2531" y="54743"/>
                  </a:lnTo>
                  <a:lnTo>
                    <a:pt x="2840" y="55031"/>
                  </a:lnTo>
                  <a:lnTo>
                    <a:pt x="3148" y="55299"/>
                  </a:lnTo>
                  <a:lnTo>
                    <a:pt x="3477" y="55546"/>
                  </a:lnTo>
                  <a:lnTo>
                    <a:pt x="3807" y="55793"/>
                  </a:lnTo>
                  <a:lnTo>
                    <a:pt x="4156" y="56019"/>
                  </a:lnTo>
                  <a:lnTo>
                    <a:pt x="4527" y="56225"/>
                  </a:lnTo>
                  <a:lnTo>
                    <a:pt x="4897" y="56410"/>
                  </a:lnTo>
                  <a:lnTo>
                    <a:pt x="5288" y="56595"/>
                  </a:lnTo>
                  <a:lnTo>
                    <a:pt x="5679" y="56739"/>
                  </a:lnTo>
                  <a:lnTo>
                    <a:pt x="6090" y="56883"/>
                  </a:lnTo>
                  <a:lnTo>
                    <a:pt x="6501" y="57006"/>
                  </a:lnTo>
                  <a:lnTo>
                    <a:pt x="6934" y="57089"/>
                  </a:lnTo>
                  <a:lnTo>
                    <a:pt x="7366" y="57171"/>
                  </a:lnTo>
                  <a:lnTo>
                    <a:pt x="7798" y="57233"/>
                  </a:lnTo>
                  <a:lnTo>
                    <a:pt x="8230" y="57253"/>
                  </a:lnTo>
                  <a:lnTo>
                    <a:pt x="8682" y="57274"/>
                  </a:lnTo>
                  <a:lnTo>
                    <a:pt x="43964" y="57274"/>
                  </a:lnTo>
                  <a:lnTo>
                    <a:pt x="44416" y="57253"/>
                  </a:lnTo>
                  <a:lnTo>
                    <a:pt x="44848" y="57233"/>
                  </a:lnTo>
                  <a:lnTo>
                    <a:pt x="45301" y="57171"/>
                  </a:lnTo>
                  <a:lnTo>
                    <a:pt x="45712" y="57089"/>
                  </a:lnTo>
                  <a:lnTo>
                    <a:pt x="46144" y="57006"/>
                  </a:lnTo>
                  <a:lnTo>
                    <a:pt x="46556" y="56883"/>
                  </a:lnTo>
                  <a:lnTo>
                    <a:pt x="46967" y="56739"/>
                  </a:lnTo>
                  <a:lnTo>
                    <a:pt x="47358" y="56595"/>
                  </a:lnTo>
                  <a:lnTo>
                    <a:pt x="47749" y="56410"/>
                  </a:lnTo>
                  <a:lnTo>
                    <a:pt x="48119" y="56225"/>
                  </a:lnTo>
                  <a:lnTo>
                    <a:pt x="48489" y="56019"/>
                  </a:lnTo>
                  <a:lnTo>
                    <a:pt x="48839" y="55793"/>
                  </a:lnTo>
                  <a:lnTo>
                    <a:pt x="49168" y="55546"/>
                  </a:lnTo>
                  <a:lnTo>
                    <a:pt x="49498" y="55299"/>
                  </a:lnTo>
                  <a:lnTo>
                    <a:pt x="49827" y="55031"/>
                  </a:lnTo>
                  <a:lnTo>
                    <a:pt x="50115" y="54743"/>
                  </a:lnTo>
                  <a:lnTo>
                    <a:pt x="50403" y="54435"/>
                  </a:lnTo>
                  <a:lnTo>
                    <a:pt x="50670" y="54126"/>
                  </a:lnTo>
                  <a:lnTo>
                    <a:pt x="50938" y="53797"/>
                  </a:lnTo>
                  <a:lnTo>
                    <a:pt x="51184" y="53447"/>
                  </a:lnTo>
                  <a:lnTo>
                    <a:pt x="51411" y="53098"/>
                  </a:lnTo>
                  <a:lnTo>
                    <a:pt x="51616" y="52727"/>
                  </a:lnTo>
                  <a:lnTo>
                    <a:pt x="51802" y="52357"/>
                  </a:lnTo>
                  <a:lnTo>
                    <a:pt x="51987" y="51966"/>
                  </a:lnTo>
                  <a:lnTo>
                    <a:pt x="52131" y="51575"/>
                  </a:lnTo>
                  <a:lnTo>
                    <a:pt x="52275" y="51164"/>
                  </a:lnTo>
                  <a:lnTo>
                    <a:pt x="52378" y="50752"/>
                  </a:lnTo>
                  <a:lnTo>
                    <a:pt x="52481" y="50341"/>
                  </a:lnTo>
                  <a:lnTo>
                    <a:pt x="52563" y="49909"/>
                  </a:lnTo>
                  <a:lnTo>
                    <a:pt x="52604" y="49477"/>
                  </a:lnTo>
                  <a:lnTo>
                    <a:pt x="52645" y="49024"/>
                  </a:lnTo>
                  <a:lnTo>
                    <a:pt x="52666" y="48572"/>
                  </a:lnTo>
                  <a:lnTo>
                    <a:pt x="52666"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43" name="Google Shape;409;p16"/>
            <p:cNvSpPr/>
            <p:nvPr/>
          </p:nvSpPr>
          <p:spPr>
            <a:xfrm>
              <a:off x="3024900" y="4117550"/>
              <a:ext cx="1570200" cy="265925"/>
            </a:xfrm>
            <a:custGeom>
              <a:avLst/>
              <a:gdLst/>
              <a:ahLst/>
              <a:cxnLst/>
              <a:rect l="l" t="t" r="r" b="b"/>
              <a:pathLst>
                <a:path w="62808" h="10637" extrusionOk="0">
                  <a:moveTo>
                    <a:pt x="5329" y="0"/>
                  </a:moveTo>
                  <a:lnTo>
                    <a:pt x="5041" y="21"/>
                  </a:lnTo>
                  <a:lnTo>
                    <a:pt x="4773" y="41"/>
                  </a:lnTo>
                  <a:lnTo>
                    <a:pt x="4526" y="62"/>
                  </a:lnTo>
                  <a:lnTo>
                    <a:pt x="4259" y="124"/>
                  </a:lnTo>
                  <a:lnTo>
                    <a:pt x="4012" y="165"/>
                  </a:lnTo>
                  <a:lnTo>
                    <a:pt x="3745" y="247"/>
                  </a:lnTo>
                  <a:lnTo>
                    <a:pt x="3498" y="329"/>
                  </a:lnTo>
                  <a:lnTo>
                    <a:pt x="3271" y="432"/>
                  </a:lnTo>
                  <a:lnTo>
                    <a:pt x="3025" y="535"/>
                  </a:lnTo>
                  <a:lnTo>
                    <a:pt x="2798" y="659"/>
                  </a:lnTo>
                  <a:lnTo>
                    <a:pt x="2366" y="926"/>
                  </a:lnTo>
                  <a:lnTo>
                    <a:pt x="1955" y="1235"/>
                  </a:lnTo>
                  <a:lnTo>
                    <a:pt x="1585" y="1584"/>
                  </a:lnTo>
                  <a:lnTo>
                    <a:pt x="1235" y="1955"/>
                  </a:lnTo>
                  <a:lnTo>
                    <a:pt x="926" y="2366"/>
                  </a:lnTo>
                  <a:lnTo>
                    <a:pt x="659" y="2798"/>
                  </a:lnTo>
                  <a:lnTo>
                    <a:pt x="535" y="3024"/>
                  </a:lnTo>
                  <a:lnTo>
                    <a:pt x="432" y="3271"/>
                  </a:lnTo>
                  <a:lnTo>
                    <a:pt x="330" y="3498"/>
                  </a:lnTo>
                  <a:lnTo>
                    <a:pt x="247" y="3744"/>
                  </a:lnTo>
                  <a:lnTo>
                    <a:pt x="165" y="4012"/>
                  </a:lnTo>
                  <a:lnTo>
                    <a:pt x="124" y="4259"/>
                  </a:lnTo>
                  <a:lnTo>
                    <a:pt x="62" y="4526"/>
                  </a:lnTo>
                  <a:lnTo>
                    <a:pt x="42" y="4773"/>
                  </a:lnTo>
                  <a:lnTo>
                    <a:pt x="21" y="5041"/>
                  </a:lnTo>
                  <a:lnTo>
                    <a:pt x="0" y="5329"/>
                  </a:lnTo>
                  <a:lnTo>
                    <a:pt x="21" y="5596"/>
                  </a:lnTo>
                  <a:lnTo>
                    <a:pt x="42" y="5863"/>
                  </a:lnTo>
                  <a:lnTo>
                    <a:pt x="62" y="6110"/>
                  </a:lnTo>
                  <a:lnTo>
                    <a:pt x="124" y="6378"/>
                  </a:lnTo>
                  <a:lnTo>
                    <a:pt x="165" y="6645"/>
                  </a:lnTo>
                  <a:lnTo>
                    <a:pt x="247" y="6892"/>
                  </a:lnTo>
                  <a:lnTo>
                    <a:pt x="330" y="7139"/>
                  </a:lnTo>
                  <a:lnTo>
                    <a:pt x="432" y="7365"/>
                  </a:lnTo>
                  <a:lnTo>
                    <a:pt x="535" y="7612"/>
                  </a:lnTo>
                  <a:lnTo>
                    <a:pt x="659" y="7838"/>
                  </a:lnTo>
                  <a:lnTo>
                    <a:pt x="926" y="8270"/>
                  </a:lnTo>
                  <a:lnTo>
                    <a:pt x="1235" y="8682"/>
                  </a:lnTo>
                  <a:lnTo>
                    <a:pt x="1585" y="9073"/>
                  </a:lnTo>
                  <a:lnTo>
                    <a:pt x="1955" y="9402"/>
                  </a:lnTo>
                  <a:lnTo>
                    <a:pt x="2366" y="9710"/>
                  </a:lnTo>
                  <a:lnTo>
                    <a:pt x="2798" y="9978"/>
                  </a:lnTo>
                  <a:lnTo>
                    <a:pt x="3025" y="10101"/>
                  </a:lnTo>
                  <a:lnTo>
                    <a:pt x="3271" y="10204"/>
                  </a:lnTo>
                  <a:lnTo>
                    <a:pt x="3498" y="10307"/>
                  </a:lnTo>
                  <a:lnTo>
                    <a:pt x="3745" y="10389"/>
                  </a:lnTo>
                  <a:lnTo>
                    <a:pt x="4012" y="10472"/>
                  </a:lnTo>
                  <a:lnTo>
                    <a:pt x="4259" y="10533"/>
                  </a:lnTo>
                  <a:lnTo>
                    <a:pt x="4526" y="10574"/>
                  </a:lnTo>
                  <a:lnTo>
                    <a:pt x="4773" y="10616"/>
                  </a:lnTo>
                  <a:lnTo>
                    <a:pt x="5041" y="10636"/>
                  </a:lnTo>
                  <a:lnTo>
                    <a:pt x="57767" y="10636"/>
                  </a:lnTo>
                  <a:lnTo>
                    <a:pt x="58035" y="10616"/>
                  </a:lnTo>
                  <a:lnTo>
                    <a:pt x="58302" y="10574"/>
                  </a:lnTo>
                  <a:lnTo>
                    <a:pt x="58570" y="10533"/>
                  </a:lnTo>
                  <a:lnTo>
                    <a:pt x="58817" y="10472"/>
                  </a:lnTo>
                  <a:lnTo>
                    <a:pt x="59063" y="10389"/>
                  </a:lnTo>
                  <a:lnTo>
                    <a:pt x="59310" y="10307"/>
                  </a:lnTo>
                  <a:lnTo>
                    <a:pt x="59557" y="10204"/>
                  </a:lnTo>
                  <a:lnTo>
                    <a:pt x="59783" y="10101"/>
                  </a:lnTo>
                  <a:lnTo>
                    <a:pt x="60010" y="9978"/>
                  </a:lnTo>
                  <a:lnTo>
                    <a:pt x="60462" y="9710"/>
                  </a:lnTo>
                  <a:lnTo>
                    <a:pt x="60874" y="9402"/>
                  </a:lnTo>
                  <a:lnTo>
                    <a:pt x="61244" y="9073"/>
                  </a:lnTo>
                  <a:lnTo>
                    <a:pt x="61594" y="8682"/>
                  </a:lnTo>
                  <a:lnTo>
                    <a:pt x="61902" y="8270"/>
                  </a:lnTo>
                  <a:lnTo>
                    <a:pt x="62170" y="7838"/>
                  </a:lnTo>
                  <a:lnTo>
                    <a:pt x="62293" y="7612"/>
                  </a:lnTo>
                  <a:lnTo>
                    <a:pt x="62396" y="7365"/>
                  </a:lnTo>
                  <a:lnTo>
                    <a:pt x="62499" y="7139"/>
                  </a:lnTo>
                  <a:lnTo>
                    <a:pt x="62581" y="6892"/>
                  </a:lnTo>
                  <a:lnTo>
                    <a:pt x="62643" y="6645"/>
                  </a:lnTo>
                  <a:lnTo>
                    <a:pt x="62705" y="6378"/>
                  </a:lnTo>
                  <a:lnTo>
                    <a:pt x="62746" y="6110"/>
                  </a:lnTo>
                  <a:lnTo>
                    <a:pt x="62787" y="5863"/>
                  </a:lnTo>
                  <a:lnTo>
                    <a:pt x="62808" y="5596"/>
                  </a:lnTo>
                  <a:lnTo>
                    <a:pt x="62808" y="5329"/>
                  </a:lnTo>
                  <a:lnTo>
                    <a:pt x="62808" y="5041"/>
                  </a:lnTo>
                  <a:lnTo>
                    <a:pt x="62787" y="4773"/>
                  </a:lnTo>
                  <a:lnTo>
                    <a:pt x="62746" y="4526"/>
                  </a:lnTo>
                  <a:lnTo>
                    <a:pt x="62705" y="4259"/>
                  </a:lnTo>
                  <a:lnTo>
                    <a:pt x="62643" y="4012"/>
                  </a:lnTo>
                  <a:lnTo>
                    <a:pt x="62581" y="3744"/>
                  </a:lnTo>
                  <a:lnTo>
                    <a:pt x="62499" y="3498"/>
                  </a:lnTo>
                  <a:lnTo>
                    <a:pt x="62396" y="3271"/>
                  </a:lnTo>
                  <a:lnTo>
                    <a:pt x="62293" y="3024"/>
                  </a:lnTo>
                  <a:lnTo>
                    <a:pt x="62170" y="2798"/>
                  </a:lnTo>
                  <a:lnTo>
                    <a:pt x="61902" y="2366"/>
                  </a:lnTo>
                  <a:lnTo>
                    <a:pt x="61594" y="1955"/>
                  </a:lnTo>
                  <a:lnTo>
                    <a:pt x="61244" y="1584"/>
                  </a:lnTo>
                  <a:lnTo>
                    <a:pt x="60874" y="1235"/>
                  </a:lnTo>
                  <a:lnTo>
                    <a:pt x="60462" y="926"/>
                  </a:lnTo>
                  <a:lnTo>
                    <a:pt x="60010" y="659"/>
                  </a:lnTo>
                  <a:lnTo>
                    <a:pt x="59783" y="535"/>
                  </a:lnTo>
                  <a:lnTo>
                    <a:pt x="59557" y="432"/>
                  </a:lnTo>
                  <a:lnTo>
                    <a:pt x="59310" y="329"/>
                  </a:lnTo>
                  <a:lnTo>
                    <a:pt x="59063" y="247"/>
                  </a:lnTo>
                  <a:lnTo>
                    <a:pt x="58817" y="165"/>
                  </a:lnTo>
                  <a:lnTo>
                    <a:pt x="58570" y="124"/>
                  </a:lnTo>
                  <a:lnTo>
                    <a:pt x="58302" y="62"/>
                  </a:lnTo>
                  <a:lnTo>
                    <a:pt x="58035" y="41"/>
                  </a:lnTo>
                  <a:lnTo>
                    <a:pt x="57767" y="21"/>
                  </a:lnTo>
                  <a:lnTo>
                    <a:pt x="5750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4" name="Google Shape;410;p16"/>
            <p:cNvSpPr/>
            <p:nvPr/>
          </p:nvSpPr>
          <p:spPr>
            <a:xfrm>
              <a:off x="3024900" y="4669900"/>
              <a:ext cx="1570200" cy="265925"/>
            </a:xfrm>
            <a:custGeom>
              <a:avLst/>
              <a:gdLst/>
              <a:ahLst/>
              <a:cxnLst/>
              <a:rect l="l" t="t" r="r" b="b"/>
              <a:pathLst>
                <a:path w="62808" h="10637" extrusionOk="0">
                  <a:moveTo>
                    <a:pt x="5329" y="1"/>
                  </a:moveTo>
                  <a:lnTo>
                    <a:pt x="5041" y="22"/>
                  </a:lnTo>
                  <a:lnTo>
                    <a:pt x="4773" y="42"/>
                  </a:lnTo>
                  <a:lnTo>
                    <a:pt x="4526" y="63"/>
                  </a:lnTo>
                  <a:lnTo>
                    <a:pt x="4259" y="124"/>
                  </a:lnTo>
                  <a:lnTo>
                    <a:pt x="4012" y="186"/>
                  </a:lnTo>
                  <a:lnTo>
                    <a:pt x="3745" y="248"/>
                  </a:lnTo>
                  <a:lnTo>
                    <a:pt x="3498" y="330"/>
                  </a:lnTo>
                  <a:lnTo>
                    <a:pt x="3271" y="433"/>
                  </a:lnTo>
                  <a:lnTo>
                    <a:pt x="3025" y="536"/>
                  </a:lnTo>
                  <a:lnTo>
                    <a:pt x="2798" y="659"/>
                  </a:lnTo>
                  <a:lnTo>
                    <a:pt x="2366" y="927"/>
                  </a:lnTo>
                  <a:lnTo>
                    <a:pt x="1955" y="1235"/>
                  </a:lnTo>
                  <a:lnTo>
                    <a:pt x="1585" y="1585"/>
                  </a:lnTo>
                  <a:lnTo>
                    <a:pt x="1235" y="1955"/>
                  </a:lnTo>
                  <a:lnTo>
                    <a:pt x="926" y="2367"/>
                  </a:lnTo>
                  <a:lnTo>
                    <a:pt x="659" y="2799"/>
                  </a:lnTo>
                  <a:lnTo>
                    <a:pt x="535" y="3046"/>
                  </a:lnTo>
                  <a:lnTo>
                    <a:pt x="432" y="3272"/>
                  </a:lnTo>
                  <a:lnTo>
                    <a:pt x="330" y="3519"/>
                  </a:lnTo>
                  <a:lnTo>
                    <a:pt x="247" y="3766"/>
                  </a:lnTo>
                  <a:lnTo>
                    <a:pt x="165" y="4013"/>
                  </a:lnTo>
                  <a:lnTo>
                    <a:pt x="124" y="4259"/>
                  </a:lnTo>
                  <a:lnTo>
                    <a:pt x="62" y="4527"/>
                  </a:lnTo>
                  <a:lnTo>
                    <a:pt x="42" y="4794"/>
                  </a:lnTo>
                  <a:lnTo>
                    <a:pt x="21" y="5062"/>
                  </a:lnTo>
                  <a:lnTo>
                    <a:pt x="0" y="5329"/>
                  </a:lnTo>
                  <a:lnTo>
                    <a:pt x="21" y="5597"/>
                  </a:lnTo>
                  <a:lnTo>
                    <a:pt x="42" y="5864"/>
                  </a:lnTo>
                  <a:lnTo>
                    <a:pt x="62" y="6132"/>
                  </a:lnTo>
                  <a:lnTo>
                    <a:pt x="124" y="6378"/>
                  </a:lnTo>
                  <a:lnTo>
                    <a:pt x="165" y="6646"/>
                  </a:lnTo>
                  <a:lnTo>
                    <a:pt x="247" y="6893"/>
                  </a:lnTo>
                  <a:lnTo>
                    <a:pt x="330" y="7140"/>
                  </a:lnTo>
                  <a:lnTo>
                    <a:pt x="432" y="7386"/>
                  </a:lnTo>
                  <a:lnTo>
                    <a:pt x="535" y="7613"/>
                  </a:lnTo>
                  <a:lnTo>
                    <a:pt x="659" y="7839"/>
                  </a:lnTo>
                  <a:lnTo>
                    <a:pt x="926" y="8271"/>
                  </a:lnTo>
                  <a:lnTo>
                    <a:pt x="1235" y="8683"/>
                  </a:lnTo>
                  <a:lnTo>
                    <a:pt x="1585" y="9073"/>
                  </a:lnTo>
                  <a:lnTo>
                    <a:pt x="1955" y="9423"/>
                  </a:lnTo>
                  <a:lnTo>
                    <a:pt x="2366" y="9732"/>
                  </a:lnTo>
                  <a:lnTo>
                    <a:pt x="2798" y="9999"/>
                  </a:lnTo>
                  <a:lnTo>
                    <a:pt x="3025" y="10102"/>
                  </a:lnTo>
                  <a:lnTo>
                    <a:pt x="3271" y="10225"/>
                  </a:lnTo>
                  <a:lnTo>
                    <a:pt x="3498" y="10308"/>
                  </a:lnTo>
                  <a:lnTo>
                    <a:pt x="3745" y="10390"/>
                  </a:lnTo>
                  <a:lnTo>
                    <a:pt x="4012" y="10472"/>
                  </a:lnTo>
                  <a:lnTo>
                    <a:pt x="4259" y="10534"/>
                  </a:lnTo>
                  <a:lnTo>
                    <a:pt x="4526" y="10575"/>
                  </a:lnTo>
                  <a:lnTo>
                    <a:pt x="4773" y="10616"/>
                  </a:lnTo>
                  <a:lnTo>
                    <a:pt x="5041" y="10637"/>
                  </a:lnTo>
                  <a:lnTo>
                    <a:pt x="57767" y="10637"/>
                  </a:lnTo>
                  <a:lnTo>
                    <a:pt x="58035" y="10616"/>
                  </a:lnTo>
                  <a:lnTo>
                    <a:pt x="58302" y="10575"/>
                  </a:lnTo>
                  <a:lnTo>
                    <a:pt x="58570" y="10534"/>
                  </a:lnTo>
                  <a:lnTo>
                    <a:pt x="58817" y="10472"/>
                  </a:lnTo>
                  <a:lnTo>
                    <a:pt x="59063" y="10390"/>
                  </a:lnTo>
                  <a:lnTo>
                    <a:pt x="59310" y="10308"/>
                  </a:lnTo>
                  <a:lnTo>
                    <a:pt x="59557" y="10225"/>
                  </a:lnTo>
                  <a:lnTo>
                    <a:pt x="59783" y="10102"/>
                  </a:lnTo>
                  <a:lnTo>
                    <a:pt x="60010" y="9999"/>
                  </a:lnTo>
                  <a:lnTo>
                    <a:pt x="60462" y="9732"/>
                  </a:lnTo>
                  <a:lnTo>
                    <a:pt x="60874" y="9423"/>
                  </a:lnTo>
                  <a:lnTo>
                    <a:pt x="61244" y="9073"/>
                  </a:lnTo>
                  <a:lnTo>
                    <a:pt x="61594" y="8683"/>
                  </a:lnTo>
                  <a:lnTo>
                    <a:pt x="61902" y="8271"/>
                  </a:lnTo>
                  <a:lnTo>
                    <a:pt x="62170" y="7839"/>
                  </a:lnTo>
                  <a:lnTo>
                    <a:pt x="62293" y="7613"/>
                  </a:lnTo>
                  <a:lnTo>
                    <a:pt x="62396" y="7386"/>
                  </a:lnTo>
                  <a:lnTo>
                    <a:pt x="62499" y="7140"/>
                  </a:lnTo>
                  <a:lnTo>
                    <a:pt x="62581" y="6893"/>
                  </a:lnTo>
                  <a:lnTo>
                    <a:pt x="62643" y="6646"/>
                  </a:lnTo>
                  <a:lnTo>
                    <a:pt x="62705" y="6378"/>
                  </a:lnTo>
                  <a:lnTo>
                    <a:pt x="62746" y="6132"/>
                  </a:lnTo>
                  <a:lnTo>
                    <a:pt x="62787" y="5864"/>
                  </a:lnTo>
                  <a:lnTo>
                    <a:pt x="62808" y="5597"/>
                  </a:lnTo>
                  <a:lnTo>
                    <a:pt x="62808" y="5329"/>
                  </a:lnTo>
                  <a:lnTo>
                    <a:pt x="62808" y="5062"/>
                  </a:lnTo>
                  <a:lnTo>
                    <a:pt x="62787" y="4794"/>
                  </a:lnTo>
                  <a:lnTo>
                    <a:pt x="62746" y="4527"/>
                  </a:lnTo>
                  <a:lnTo>
                    <a:pt x="62705" y="4259"/>
                  </a:lnTo>
                  <a:lnTo>
                    <a:pt x="62643" y="4013"/>
                  </a:lnTo>
                  <a:lnTo>
                    <a:pt x="62581" y="3766"/>
                  </a:lnTo>
                  <a:lnTo>
                    <a:pt x="62499" y="3519"/>
                  </a:lnTo>
                  <a:lnTo>
                    <a:pt x="62396" y="3272"/>
                  </a:lnTo>
                  <a:lnTo>
                    <a:pt x="62293" y="3046"/>
                  </a:lnTo>
                  <a:lnTo>
                    <a:pt x="62170" y="2799"/>
                  </a:lnTo>
                  <a:lnTo>
                    <a:pt x="61902" y="2367"/>
                  </a:lnTo>
                  <a:lnTo>
                    <a:pt x="61594" y="1955"/>
                  </a:lnTo>
                  <a:lnTo>
                    <a:pt x="61244" y="1585"/>
                  </a:lnTo>
                  <a:lnTo>
                    <a:pt x="60874" y="1235"/>
                  </a:lnTo>
                  <a:lnTo>
                    <a:pt x="60462" y="927"/>
                  </a:lnTo>
                  <a:lnTo>
                    <a:pt x="60010" y="659"/>
                  </a:lnTo>
                  <a:lnTo>
                    <a:pt x="59783" y="536"/>
                  </a:lnTo>
                  <a:lnTo>
                    <a:pt x="59557" y="433"/>
                  </a:lnTo>
                  <a:lnTo>
                    <a:pt x="59310" y="330"/>
                  </a:lnTo>
                  <a:lnTo>
                    <a:pt x="59063" y="248"/>
                  </a:lnTo>
                  <a:lnTo>
                    <a:pt x="58817" y="186"/>
                  </a:lnTo>
                  <a:lnTo>
                    <a:pt x="58570" y="124"/>
                  </a:lnTo>
                  <a:lnTo>
                    <a:pt x="58302" y="63"/>
                  </a:lnTo>
                  <a:lnTo>
                    <a:pt x="58035" y="42"/>
                  </a:lnTo>
                  <a:lnTo>
                    <a:pt x="57767" y="22"/>
                  </a:lnTo>
                  <a:lnTo>
                    <a:pt x="57500" y="1"/>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5" name="Google Shape;411;p16"/>
            <p:cNvSpPr/>
            <p:nvPr/>
          </p:nvSpPr>
          <p:spPr>
            <a:xfrm>
              <a:off x="4192375" y="578575"/>
              <a:ext cx="963825" cy="1089350"/>
            </a:xfrm>
            <a:custGeom>
              <a:avLst/>
              <a:gdLst/>
              <a:ahLst/>
              <a:cxnLst/>
              <a:rect l="l" t="t" r="r" b="b"/>
              <a:pathLst>
                <a:path w="38553" h="43574" extrusionOk="0">
                  <a:moveTo>
                    <a:pt x="4506" y="1"/>
                  </a:move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315" y="43573"/>
                  </a:lnTo>
                  <a:lnTo>
                    <a:pt x="34582" y="43532"/>
                  </a:lnTo>
                  <a:lnTo>
                    <a:pt x="34870" y="43491"/>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5843" y="207"/>
                  </a:lnTo>
                  <a:lnTo>
                    <a:pt x="5390" y="83"/>
                  </a:lnTo>
                  <a:lnTo>
                    <a:pt x="4958" y="21"/>
                  </a:lnTo>
                  <a:lnTo>
                    <a:pt x="450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46" name="Google Shape;412;p16"/>
            <p:cNvSpPr/>
            <p:nvPr/>
          </p:nvSpPr>
          <p:spPr>
            <a:xfrm>
              <a:off x="4192375" y="578575"/>
              <a:ext cx="963825" cy="1089350"/>
            </a:xfrm>
            <a:custGeom>
              <a:avLst/>
              <a:gdLst/>
              <a:ahLst/>
              <a:cxnLst/>
              <a:rect l="l" t="t" r="r" b="b"/>
              <a:pathLst>
                <a:path w="38553" h="43574" fill="none" extrusionOk="0">
                  <a:moveTo>
                    <a:pt x="4506" y="1"/>
                  </a:moveTo>
                  <a:lnTo>
                    <a:pt x="4506" y="1"/>
                  </a:ln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048" y="43573"/>
                  </a:lnTo>
                  <a:lnTo>
                    <a:pt x="34315" y="43573"/>
                  </a:lnTo>
                  <a:lnTo>
                    <a:pt x="34582" y="43532"/>
                  </a:lnTo>
                  <a:lnTo>
                    <a:pt x="34870" y="43491"/>
                  </a:lnTo>
                  <a:lnTo>
                    <a:pt x="35138" y="43429"/>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6275" y="351"/>
                  </a:lnTo>
                  <a:lnTo>
                    <a:pt x="5843" y="207"/>
                  </a:lnTo>
                  <a:lnTo>
                    <a:pt x="5390" y="83"/>
                  </a:lnTo>
                  <a:lnTo>
                    <a:pt x="4958" y="21"/>
                  </a:lnTo>
                  <a:lnTo>
                    <a:pt x="4506" y="1"/>
                  </a:lnTo>
                </a:path>
              </a:pathLst>
            </a:custGeom>
            <a:solidFill>
              <a:schemeClr val="lt1"/>
            </a:solidFill>
            <a:ln>
              <a:noFill/>
            </a:ln>
          </p:spPr>
          <p:txBody>
            <a:bodyPr spcFirstLastPara="1" wrap="square" lIns="121900" tIns="121900" rIns="121900" bIns="121900" anchor="ctr" anchorCtr="0">
              <a:noAutofit/>
            </a:bodyPr>
            <a:lstStyle/>
            <a:p>
              <a:endParaRPr sz="2489"/>
            </a:p>
          </p:txBody>
        </p:sp>
      </p:grpSp>
    </p:spTree>
    <p:extLst>
      <p:ext uri="{BB962C8B-B14F-4D97-AF65-F5344CB8AC3E}">
        <p14:creationId xmlns:p14="http://schemas.microsoft.com/office/powerpoint/2010/main" val="1469130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6F601-031A-494F-9ACB-D111063E4BC7}"/>
              </a:ext>
            </a:extLst>
          </p:cNvPr>
          <p:cNvSpPr>
            <a:spLocks noGrp="1"/>
          </p:cNvSpPr>
          <p:nvPr>
            <p:ph type="title"/>
          </p:nvPr>
        </p:nvSpPr>
        <p:spPr>
          <a:xfrm>
            <a:off x="527894" y="523170"/>
            <a:ext cx="11125452" cy="495200"/>
          </a:xfrm>
        </p:spPr>
        <p:txBody>
          <a:bodyPr>
            <a:noAutofit/>
          </a:bodyPr>
          <a:lstStyle/>
          <a:p>
            <a:r>
              <a:rPr lang="en-US" sz="2800" dirty="0"/>
              <a:t>Financial indicators used to evaluate renewable energy projects</a:t>
            </a:r>
          </a:p>
        </p:txBody>
      </p:sp>
      <p:sp>
        <p:nvSpPr>
          <p:cNvPr id="3" name="Rectangle 3">
            <a:extLst>
              <a:ext uri="{FF2B5EF4-FFF2-40B4-BE49-F238E27FC236}">
                <a16:creationId xmlns:a16="http://schemas.microsoft.com/office/drawing/2014/main" id="{B7696AA7-0B05-48CB-B44D-A7103E88957A}"/>
              </a:ext>
            </a:extLst>
          </p:cNvPr>
          <p:cNvSpPr txBox="1">
            <a:spLocks noChangeArrowheads="1"/>
          </p:cNvSpPr>
          <p:nvPr/>
        </p:nvSpPr>
        <p:spPr>
          <a:xfrm>
            <a:off x="953496" y="2054665"/>
            <a:ext cx="10382865" cy="146700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lgn="just">
              <a:buFont typeface="Arial" panose="020B0604020202020204" pitchFamily="34" charset="0"/>
              <a:buChar char="•"/>
            </a:pPr>
            <a:r>
              <a:rPr lang="en-US" sz="2000" dirty="0">
                <a:solidFill>
                  <a:srgbClr val="002060"/>
                </a:solidFill>
                <a:ea typeface="ＭＳ Ｐゴシック" charset="-128"/>
              </a:rPr>
              <a:t>Payback period – the length of time it takes for the project’s income to recover the project’s investment costs. Simple payback period (SPP): does not take into account the time value of money. Usually only applicable to projects with short payback periods (less than 3 years).						                  </a:t>
            </a:r>
          </a:p>
          <a:p>
            <a:pPr>
              <a:buFont typeface="Wingdings" pitchFamily="2" charset="2"/>
              <a:buNone/>
            </a:pPr>
            <a:r>
              <a:rPr lang="en-GB" sz="2000" dirty="0">
                <a:solidFill>
                  <a:srgbClr val="002060"/>
                </a:solidFill>
                <a:ea typeface="ＭＳ Ｐゴシック" charset="-128"/>
              </a:rPr>
              <a:t>						      </a:t>
            </a:r>
          </a:p>
        </p:txBody>
      </p:sp>
      <p:grpSp>
        <p:nvGrpSpPr>
          <p:cNvPr id="13" name="Group 12">
            <a:extLst>
              <a:ext uri="{FF2B5EF4-FFF2-40B4-BE49-F238E27FC236}">
                <a16:creationId xmlns:a16="http://schemas.microsoft.com/office/drawing/2014/main" id="{46E1A1DF-8E62-44B7-ABBC-0A114556638C}"/>
              </a:ext>
            </a:extLst>
          </p:cNvPr>
          <p:cNvGrpSpPr/>
          <p:nvPr/>
        </p:nvGrpSpPr>
        <p:grpSpPr>
          <a:xfrm>
            <a:off x="2182529" y="3874925"/>
            <a:ext cx="7924800" cy="2147888"/>
            <a:chOff x="1890713" y="2438400"/>
            <a:chExt cx="7924800" cy="2147888"/>
          </a:xfrm>
        </p:grpSpPr>
        <p:sp>
          <p:nvSpPr>
            <p:cNvPr id="14" name="Pentagon 16">
              <a:extLst>
                <a:ext uri="{FF2B5EF4-FFF2-40B4-BE49-F238E27FC236}">
                  <a16:creationId xmlns:a16="http://schemas.microsoft.com/office/drawing/2014/main" id="{C970B089-5171-4AAE-8610-25D880B1C61A}"/>
                </a:ext>
              </a:extLst>
            </p:cNvPr>
            <p:cNvSpPr/>
            <p:nvPr/>
          </p:nvSpPr>
          <p:spPr>
            <a:xfrm>
              <a:off x="1890713" y="2438400"/>
              <a:ext cx="4071937" cy="928688"/>
            </a:xfrm>
            <a:prstGeom prst="homePlat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2000" dirty="0">
                  <a:solidFill>
                    <a:schemeClr val="tx1"/>
                  </a:solidFill>
                  <a:latin typeface="Arial" panose="020B0604020202020204" pitchFamily="34" charset="0"/>
                </a:rPr>
                <a:t>Total value delivered?</a:t>
              </a:r>
            </a:p>
          </p:txBody>
        </p:sp>
        <p:sp>
          <p:nvSpPr>
            <p:cNvPr id="15" name="Pentagon 19">
              <a:extLst>
                <a:ext uri="{FF2B5EF4-FFF2-40B4-BE49-F238E27FC236}">
                  <a16:creationId xmlns:a16="http://schemas.microsoft.com/office/drawing/2014/main" id="{43089256-677C-4A3D-AA91-8EB575963DF5}"/>
                </a:ext>
              </a:extLst>
            </p:cNvPr>
            <p:cNvSpPr/>
            <p:nvPr/>
          </p:nvSpPr>
          <p:spPr>
            <a:xfrm>
              <a:off x="1890713" y="3657600"/>
              <a:ext cx="4071937" cy="928688"/>
            </a:xfrm>
            <a:prstGeom prst="homePlat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2000" dirty="0">
                  <a:solidFill>
                    <a:schemeClr val="tx1"/>
                  </a:solidFill>
                  <a:latin typeface="Arial" panose="020B0604020202020204" pitchFamily="34" charset="0"/>
                </a:rPr>
                <a:t>Profitability per dollar of capital?</a:t>
              </a:r>
            </a:p>
          </p:txBody>
        </p:sp>
        <p:sp>
          <p:nvSpPr>
            <p:cNvPr id="16" name="Rounded Rectangle 22">
              <a:extLst>
                <a:ext uri="{FF2B5EF4-FFF2-40B4-BE49-F238E27FC236}">
                  <a16:creationId xmlns:a16="http://schemas.microsoft.com/office/drawing/2014/main" id="{0A403FD2-BCC4-4617-9BE7-3B0BD1887D37}"/>
                </a:ext>
              </a:extLst>
            </p:cNvPr>
            <p:cNvSpPr/>
            <p:nvPr/>
          </p:nvSpPr>
          <p:spPr>
            <a:xfrm>
              <a:off x="6172200" y="2438400"/>
              <a:ext cx="3643313" cy="928688"/>
            </a:xfrm>
            <a:prstGeom prst="roundRect">
              <a:avLst/>
            </a:prstGeom>
            <a:solidFill>
              <a:srgbClr val="C00000"/>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2000" dirty="0">
                  <a:latin typeface="Arial" panose="020B0604020202020204" pitchFamily="34" charset="0"/>
                </a:rPr>
                <a:t>Net Present Value (NPV)</a:t>
              </a:r>
            </a:p>
          </p:txBody>
        </p:sp>
        <p:sp>
          <p:nvSpPr>
            <p:cNvPr id="17" name="Rounded Rectangle 23">
              <a:extLst>
                <a:ext uri="{FF2B5EF4-FFF2-40B4-BE49-F238E27FC236}">
                  <a16:creationId xmlns:a16="http://schemas.microsoft.com/office/drawing/2014/main" id="{79A77ED5-89A9-4B7C-AA68-9274900BCF80}"/>
                </a:ext>
              </a:extLst>
            </p:cNvPr>
            <p:cNvSpPr/>
            <p:nvPr/>
          </p:nvSpPr>
          <p:spPr>
            <a:xfrm>
              <a:off x="6172200" y="3657600"/>
              <a:ext cx="3643313" cy="928688"/>
            </a:xfrm>
            <a:prstGeom prst="roundRect">
              <a:avLst/>
            </a:prstGeom>
            <a:solidFill>
              <a:schemeClr val="accent1">
                <a:lumMod val="50000"/>
              </a:schemeClr>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2000" dirty="0">
                  <a:latin typeface="Arial" panose="020B0604020202020204" pitchFamily="34" charset="0"/>
                </a:rPr>
                <a:t>Internal Rate of Return (IRR)</a:t>
              </a:r>
              <a:endParaRPr lang="en-US" sz="2000" b="1" dirty="0">
                <a:latin typeface="Arial" panose="020B0604020202020204" pitchFamily="34" charset="0"/>
              </a:endParaRPr>
            </a:p>
          </p:txBody>
        </p:sp>
      </p:grpSp>
      <p:sp>
        <p:nvSpPr>
          <p:cNvPr id="18" name="TextBox 17">
            <a:extLst>
              <a:ext uri="{FF2B5EF4-FFF2-40B4-BE49-F238E27FC236}">
                <a16:creationId xmlns:a16="http://schemas.microsoft.com/office/drawing/2014/main" id="{0A199309-8B3A-4FA9-B5DA-DE06CCCF6F8C}"/>
              </a:ext>
            </a:extLst>
          </p:cNvPr>
          <p:cNvSpPr txBox="1"/>
          <p:nvPr/>
        </p:nvSpPr>
        <p:spPr>
          <a:xfrm>
            <a:off x="844880" y="1206061"/>
            <a:ext cx="10491481" cy="743152"/>
          </a:xfrm>
          <a:prstGeom prst="rect">
            <a:avLst/>
          </a:prstGeom>
          <a:noFill/>
        </p:spPr>
        <p:txBody>
          <a:bodyPr wrap="square">
            <a:spAutoFit/>
          </a:bodyPr>
          <a:lstStyle/>
          <a:p>
            <a:pPr algn="ctr">
              <a:lnSpc>
                <a:spcPct val="110000"/>
              </a:lnSpc>
              <a:spcBef>
                <a:spcPts val="600"/>
              </a:spcBef>
              <a:defRPr/>
            </a:pPr>
            <a:r>
              <a:rPr lang="en-US" sz="2000" b="1" i="1" dirty="0">
                <a:cs typeface="Arial" pitchFamily="34" charset="0"/>
              </a:rPr>
              <a:t>What financial performance evaluation criteria do you often use to make investment decisions?</a:t>
            </a:r>
            <a:endParaRPr lang="en-US" sz="2000" b="1" i="1" dirty="0">
              <a:solidFill>
                <a:schemeClr val="tx1"/>
              </a:solidFill>
              <a:cs typeface="Arial" pitchFamily="34" charset="0"/>
            </a:endParaRPr>
          </a:p>
        </p:txBody>
      </p:sp>
    </p:spTree>
    <p:extLst>
      <p:ext uri="{BB962C8B-B14F-4D97-AF65-F5344CB8AC3E}">
        <p14:creationId xmlns:p14="http://schemas.microsoft.com/office/powerpoint/2010/main" val="3945609142"/>
      </p:ext>
    </p:extLst>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C063E-DF63-44BE-9751-72F10B030A0F}"/>
              </a:ext>
            </a:extLst>
          </p:cNvPr>
          <p:cNvSpPr>
            <a:spLocks noGrp="1"/>
          </p:cNvSpPr>
          <p:nvPr>
            <p:ph type="title"/>
          </p:nvPr>
        </p:nvSpPr>
        <p:spPr>
          <a:xfrm>
            <a:off x="609600" y="548633"/>
            <a:ext cx="10972800" cy="495200"/>
          </a:xfrm>
        </p:spPr>
        <p:txBody>
          <a:bodyPr>
            <a:noAutofit/>
          </a:bodyPr>
          <a:lstStyle/>
          <a:p>
            <a:r>
              <a:rPr lang="en-US" sz="2800"/>
              <a:t>Rated by NPV and IRR</a:t>
            </a:r>
            <a:endParaRPr dirty="0" lang="en" sz="2800"/>
          </a:p>
        </p:txBody>
      </p:sp>
      <p:sp>
        <p:nvSpPr>
          <p:cNvPr id="3" name="Content Placeholder 21">
            <a:extLst>
              <a:ext uri="{FF2B5EF4-FFF2-40B4-BE49-F238E27FC236}">
                <a16:creationId xmlns:a16="http://schemas.microsoft.com/office/drawing/2014/main" id="{3E838B6D-AF73-494A-9E0E-9BC24CF523D8}"/>
              </a:ext>
            </a:extLst>
          </p:cNvPr>
          <p:cNvSpPr txBox="1">
            <a:spLocks/>
          </p:cNvSpPr>
          <p:nvPr/>
        </p:nvSpPr>
        <p:spPr>
          <a:xfrm>
            <a:off x="1838118" y="3420319"/>
            <a:ext cx="4286250" cy="1295400"/>
          </a:xfrm>
          <a:prstGeom prst="rect">
            <a:avLst/>
          </a:prstGeom>
        </p:spPr>
        <p:style>
          <a:lnRef idx="2">
            <a:schemeClr val="accent2"/>
          </a:lnRef>
          <a:fillRef idx="1">
            <a:schemeClr val="lt1"/>
          </a:fillRef>
          <a:effectRef idx="0">
            <a:schemeClr val="accent2"/>
          </a:effectRef>
          <a:fontRef idx="minor">
            <a:schemeClr val="dk1"/>
          </a:fontRef>
        </p:style>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1pPr>
            <a:lvl2pPr algn="l" lvl="1"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2pPr>
            <a:lvl3pPr algn="l" lvl="2"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3pPr>
            <a:lvl4pPr algn="l" lvl="3"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4pPr>
            <a:lvl5pPr algn="l" lvl="4"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5pPr>
            <a:lvl6pPr algn="l" lvl="5"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6pPr>
            <a:lvl7pPr algn="l" lvl="6"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7pPr>
            <a:lvl8pPr algn="l" lvl="7"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8pPr>
            <a:lvl9pPr algn="l" lvl="8"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9pPr>
          </a:lstStyle>
          <a:p>
            <a:pPr algn="ctr">
              <a:buFontTx/>
              <a:buNone/>
              <a:defRPr/>
            </a:pPr>
            <a:r>
              <a:rPr b="1" lang="en">
                <a:solidFill>
                  <a:srgbClr val="FF0000"/>
                </a:solidFill>
                <a:latin charset="0" panose="020B0604020202020204" pitchFamily="34" typeface="Arial"/>
              </a:rPr>
              <a:t>NPV</a:t>
            </a:r>
          </a:p>
          <a:p>
            <a:pPr>
              <a:buFontTx/>
              <a:buNone/>
              <a:defRPr/>
            </a:pPr>
            <a:r>
              <a:rPr lang="en" sz="2400">
                <a:latin charset="0" panose="020B0604020202020204" pitchFamily="34" typeface="Arial"/>
              </a:rPr>
              <a:t> </a:t>
            </a:r>
          </a:p>
          <a:p>
            <a:pPr>
              <a:buFontTx/>
              <a:buNone/>
              <a:defRPr/>
            </a:pPr>
            <a:endParaRPr lang="en-US" sz="2400">
              <a:latin charset="0" panose="020B0604020202020204" pitchFamily="34" typeface="Arial"/>
            </a:endParaRPr>
          </a:p>
        </p:txBody>
      </p:sp>
      <p:sp>
        <p:nvSpPr>
          <p:cNvPr id="4" name="Content Placeholder 22">
            <a:extLst>
              <a:ext uri="{FF2B5EF4-FFF2-40B4-BE49-F238E27FC236}">
                <a16:creationId xmlns:a16="http://schemas.microsoft.com/office/drawing/2014/main" id="{0224B3E8-0D07-4C12-B629-1105F82B617A}"/>
              </a:ext>
            </a:extLst>
          </p:cNvPr>
          <p:cNvSpPr txBox="1">
            <a:spLocks/>
          </p:cNvSpPr>
          <p:nvPr/>
        </p:nvSpPr>
        <p:spPr bwMode="auto">
          <a:xfrm>
            <a:off x="7576929" y="1134320"/>
            <a:ext cx="3523535" cy="1643063"/>
          </a:xfrm>
          <a:prstGeom prst="rect">
            <a:avLst/>
          </a:prstGeom>
          <a:noFill/>
          <a:ln w="9525">
            <a:noFill/>
            <a:miter lim="800000"/>
            <a:headEnd/>
            <a:tailEnd/>
          </a:ln>
        </p:spPr>
        <p:txBody>
          <a:bodyPr/>
          <a:lstStyle/>
          <a:p>
            <a:pPr eaLnBrk="0" hangingPunct="0" indent="-342900" marL="342900">
              <a:lnSpc>
                <a:spcPct val="150000"/>
              </a:lnSpc>
              <a:spcBef>
                <a:spcPct val="20000"/>
              </a:spcBef>
              <a:buClr>
                <a:schemeClr val="tx2"/>
              </a:buClr>
              <a:buSzPct val="66000"/>
              <a:defRPr/>
            </a:pPr>
            <a:r>
              <a:rPr b="1" dirty="0" kern="0" lang="en" sz="2000">
                <a:solidFill>
                  <a:srgbClr val="008000"/>
                </a:solidFill>
                <a:latin charset="0" panose="020B0604020202020204" pitchFamily="34" typeface="Arial"/>
              </a:rPr>
              <a:t>B </a:t>
            </a:r>
            <a:r>
              <a:rPr b="1" baseline="-25000" dirty="0" kern="0" lang="en" sz="2000">
                <a:solidFill>
                  <a:srgbClr val="008000"/>
                </a:solidFill>
                <a:latin charset="0" panose="020B0604020202020204" pitchFamily="34" typeface="Arial"/>
              </a:rPr>
              <a:t>t </a:t>
            </a:r>
            <a:r>
              <a:rPr dirty="0" kern="0" lang="en" sz="2000">
                <a:latin charset="0" panose="020B0604020202020204" pitchFamily="34" typeface="Arial"/>
              </a:rPr>
              <a:t>: </a:t>
            </a:r>
            <a:r>
              <a:rPr dirty="0" err="1" kern="0" lang="en" sz="2000">
                <a:latin charset="0" panose="020B0604020202020204" pitchFamily="34" typeface="Arial"/>
              </a:rPr>
              <a:t>Profit</a:t>
            </a:r>
            <a:r>
              <a:rPr dirty="0" kern="0" lang="en" sz="2000">
                <a:latin charset="0" panose="020B0604020202020204" pitchFamily="34" typeface="Arial"/>
              </a:rPr>
              <a:t> </a:t>
            </a:r>
            <a:r>
              <a:rPr dirty="0" err="1" kern="0" lang="en" sz="2000">
                <a:latin charset="0" panose="020B0604020202020204" pitchFamily="34" typeface="Arial"/>
              </a:rPr>
              <a:t>benefit</a:t>
            </a:r>
            <a:r>
              <a:rPr dirty="0" kern="0" lang="en" sz="2000">
                <a:latin charset="0" panose="020B0604020202020204" pitchFamily="34" typeface="Arial"/>
              </a:rPr>
              <a:t> </a:t>
            </a:r>
            <a:r>
              <a:rPr dirty="0" err="1" kern="0" lang="en" sz="2000">
                <a:latin charset="0" panose="020B0604020202020204" pitchFamily="34" typeface="Arial"/>
              </a:rPr>
              <a:t>annually</a:t>
            </a:r>
            <a:r>
              <a:rPr dirty="0" kern="0" lang="en" sz="2000">
                <a:latin charset="0" panose="020B0604020202020204" pitchFamily="34" typeface="Arial"/>
              </a:rPr>
              <a:t>​​​</a:t>
            </a:r>
          </a:p>
          <a:p>
            <a:pPr eaLnBrk="0" hangingPunct="0" indent="-342900" marL="342900">
              <a:lnSpc>
                <a:spcPct val="150000"/>
              </a:lnSpc>
              <a:spcBef>
                <a:spcPct val="20000"/>
              </a:spcBef>
              <a:buClr>
                <a:schemeClr val="tx2"/>
              </a:buClr>
              <a:buSzPct val="66000"/>
              <a:defRPr/>
            </a:pPr>
            <a:r>
              <a:rPr b="1" dirty="0" kern="0" lang="en" sz="2000">
                <a:solidFill>
                  <a:srgbClr val="FF0000"/>
                </a:solidFill>
                <a:latin charset="0" panose="020B0604020202020204" pitchFamily="34" typeface="Arial"/>
              </a:rPr>
              <a:t>C </a:t>
            </a:r>
            <a:r>
              <a:rPr b="1" baseline="-25000" dirty="0" kern="0" lang="en" sz="2000">
                <a:solidFill>
                  <a:srgbClr val="FF0000"/>
                </a:solidFill>
                <a:latin charset="0" panose="020B0604020202020204" pitchFamily="34" typeface="Arial"/>
              </a:rPr>
              <a:t>t </a:t>
            </a:r>
            <a:r>
              <a:rPr dirty="0" kern="0" lang="en" sz="2000">
                <a:latin charset="0" panose="020B0604020202020204" pitchFamily="34" typeface="Arial"/>
              </a:rPr>
              <a:t>: </a:t>
            </a:r>
            <a:r>
              <a:rPr dirty="0" err="1" kern="0" lang="en" sz="2000">
                <a:latin charset="0" panose="020B0604020202020204" pitchFamily="34" typeface="Arial"/>
              </a:rPr>
              <a:t>Cost</a:t>
            </a:r>
            <a:r>
              <a:rPr dirty="0" kern="0" lang="en" sz="2000">
                <a:latin charset="0" panose="020B0604020202020204" pitchFamily="34" typeface="Arial"/>
              </a:rPr>
              <a:t> </a:t>
            </a:r>
            <a:r>
              <a:rPr dirty="0" err="1" kern="0" lang="en" sz="2000">
                <a:latin charset="0" panose="020B0604020202020204" pitchFamily="34" typeface="Arial"/>
              </a:rPr>
              <a:t>annually</a:t>
            </a:r>
            <a:r>
              <a:rPr dirty="0" kern="0" lang="en" sz="2000">
                <a:latin charset="0" panose="020B0604020202020204" pitchFamily="34" typeface="Arial"/>
              </a:rPr>
              <a:t>​​​</a:t>
            </a:r>
          </a:p>
          <a:p>
            <a:pPr eaLnBrk="0" hangingPunct="0" indent="-342900" marL="342900">
              <a:lnSpc>
                <a:spcPct val="150000"/>
              </a:lnSpc>
              <a:spcBef>
                <a:spcPct val="20000"/>
              </a:spcBef>
              <a:buClr>
                <a:schemeClr val="tx2"/>
              </a:buClr>
              <a:buSzPct val="66000"/>
              <a:defRPr/>
            </a:pPr>
            <a:r>
              <a:rPr b="1" dirty="0" err="1" i="1" kern="0" lang="en" sz="2000">
                <a:latin charset="0" panose="020B0604020202020204" pitchFamily="34" typeface="Arial"/>
              </a:rPr>
              <a:t>i</a:t>
            </a:r>
            <a:r>
              <a:rPr b="1" dirty="0" kern="0" lang="en" sz="2000">
                <a:latin charset="0" panose="020B0604020202020204" pitchFamily="34" typeface="Arial"/>
              </a:rPr>
              <a:t> </a:t>
            </a:r>
            <a:r>
              <a:rPr dirty="0" kern="0" lang="en" sz="2000">
                <a:latin charset="0" panose="020B0604020202020204" pitchFamily="34" typeface="Arial"/>
              </a:rPr>
              <a:t>: </a:t>
            </a:r>
            <a:r>
              <a:rPr dirty="0" err="1" kern="0" lang="en" sz="2000">
                <a:latin charset="0" panose="020B0604020202020204" pitchFamily="34" typeface="Arial"/>
              </a:rPr>
              <a:t>Ratio</a:t>
            </a:r>
            <a:r>
              <a:rPr dirty="0" kern="0" lang="en" sz="2000">
                <a:latin charset="0" panose="020B0604020202020204" pitchFamily="34" typeface="Arial"/>
              </a:rPr>
              <a:t> </a:t>
            </a:r>
            <a:r>
              <a:rPr dirty="0" err="1" kern="0" lang="en" sz="2000">
                <a:latin charset="0" panose="020B0604020202020204" pitchFamily="34" typeface="Arial"/>
              </a:rPr>
              <a:t>rate</a:t>
            </a:r>
            <a:r>
              <a:rPr dirty="0" kern="0" lang="en" sz="2000">
                <a:latin charset="0" panose="020B0604020202020204" pitchFamily="34" typeface="Arial"/>
              </a:rPr>
              <a:t> </a:t>
            </a:r>
            <a:r>
              <a:rPr dirty="0" err="1" kern="0" lang="en" sz="2000">
                <a:latin charset="0" panose="020B0604020202020204" pitchFamily="34" typeface="Arial"/>
              </a:rPr>
              <a:t>extract</a:t>
            </a:r>
            <a:r>
              <a:rPr dirty="0" kern="0" lang="en" sz="2000">
                <a:latin charset="0" panose="020B0604020202020204" pitchFamily="34" typeface="Arial"/>
              </a:rPr>
              <a:t> </a:t>
            </a:r>
            <a:r>
              <a:rPr dirty="0" err="1" kern="0" lang="en" sz="2000">
                <a:latin charset="0" panose="020B0604020202020204" pitchFamily="34" typeface="Arial"/>
              </a:rPr>
              <a:t>discount</a:t>
            </a:r>
            <a:r>
              <a:rPr dirty="0" kern="0" lang="en" sz="2000">
                <a:latin charset="0" panose="020B0604020202020204" pitchFamily="34" typeface="Arial"/>
              </a:rPr>
              <a:t> </a:t>
            </a:r>
          </a:p>
          <a:p>
            <a:pPr eaLnBrk="0" hangingPunct="0" indent="-342900" marL="342900">
              <a:lnSpc>
                <a:spcPct val="150000"/>
              </a:lnSpc>
              <a:spcBef>
                <a:spcPct val="20000"/>
              </a:spcBef>
              <a:buClr>
                <a:schemeClr val="tx2"/>
              </a:buClr>
              <a:buSzPct val="66000"/>
              <a:defRPr/>
            </a:pPr>
            <a:endParaRPr dirty="0" kern="0" lang="en-US" sz="2000">
              <a:latin charset="0" panose="020B0604020202020204" pitchFamily="34" typeface="Arial"/>
            </a:endParaRPr>
          </a:p>
        </p:txBody>
      </p:sp>
      <p:pic>
        <p:nvPicPr>
          <p:cNvPr id="5" name="Object 2">
            <a:extLst>
              <a:ext uri="{FF2B5EF4-FFF2-40B4-BE49-F238E27FC236}">
                <a16:creationId xmlns:a16="http://schemas.microsoft.com/office/drawing/2014/main" id="{D007E95E-54B2-4EEF-A086-ED7E65E2494E}"/>
              </a:ext>
            </a:extLst>
          </p:cNvPr>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07981" y="3725119"/>
            <a:ext cx="4017963" cy="863600"/>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FFCC00"/>
                </a:solidFill>
                <a:miter lim="800000"/>
                <a:headEnd/>
                <a:tailEnd/>
              </a14:hiddenLine>
            </a:ext>
          </a:extLst>
        </p:spPr>
      </p:pic>
      <p:grpSp>
        <p:nvGrpSpPr>
          <p:cNvPr id="6" name="Group 38">
            <a:extLst>
              <a:ext uri="{FF2B5EF4-FFF2-40B4-BE49-F238E27FC236}">
                <a16:creationId xmlns:a16="http://schemas.microsoft.com/office/drawing/2014/main" id="{9A972104-9A97-48FD-A226-D34297D38D10}"/>
              </a:ext>
            </a:extLst>
          </p:cNvPr>
          <p:cNvGrpSpPr>
            <a:grpSpLocks/>
          </p:cNvGrpSpPr>
          <p:nvPr/>
        </p:nvGrpSpPr>
        <p:grpSpPr bwMode="auto">
          <a:xfrm>
            <a:off x="1838118" y="1259801"/>
            <a:ext cx="5724741" cy="2071687"/>
            <a:chOff x="304800" y="976314"/>
            <a:chExt cx="5671057" cy="2071686"/>
          </a:xfrm>
        </p:grpSpPr>
        <p:grpSp>
          <p:nvGrpSpPr>
            <p:cNvPr id="7" name="Group 29">
              <a:extLst>
                <a:ext uri="{FF2B5EF4-FFF2-40B4-BE49-F238E27FC236}">
                  <a16:creationId xmlns:a16="http://schemas.microsoft.com/office/drawing/2014/main" id="{CC8B9CAD-0CB4-4EB7-BC64-B9D9AFA714E0}"/>
                </a:ext>
              </a:extLst>
            </p:cNvPr>
            <p:cNvGrpSpPr>
              <a:grpSpLocks/>
            </p:cNvGrpSpPr>
            <p:nvPr/>
          </p:nvGrpSpPr>
          <p:grpSpPr bwMode="auto">
            <a:xfrm>
              <a:off x="304800" y="976314"/>
              <a:ext cx="5671057" cy="2071686"/>
              <a:chOff x="357158" y="1357298"/>
              <a:chExt cx="5618695" cy="2071752"/>
            </a:xfrm>
          </p:grpSpPr>
          <p:grpSp>
            <p:nvGrpSpPr>
              <p:cNvPr id="13" name="Group 20">
                <a:extLst>
                  <a:ext uri="{FF2B5EF4-FFF2-40B4-BE49-F238E27FC236}">
                    <a16:creationId xmlns:a16="http://schemas.microsoft.com/office/drawing/2014/main" id="{0293B1A2-A80B-4C8F-A8E7-B011D6B910E8}"/>
                  </a:ext>
                </a:extLst>
              </p:cNvPr>
              <p:cNvGrpSpPr>
                <a:grpSpLocks/>
              </p:cNvGrpSpPr>
              <p:nvPr/>
            </p:nvGrpSpPr>
            <p:grpSpPr bwMode="auto">
              <a:xfrm>
                <a:off x="357158" y="1643055"/>
                <a:ext cx="5286568" cy="1785995"/>
                <a:chOff x="2732880" y="2486031"/>
                <a:chExt cx="3687078" cy="1671990"/>
              </a:xfrm>
            </p:grpSpPr>
            <p:cxnSp>
              <p:nvCxnSpPr>
                <p:cNvPr id="19" name="Straight Connector 18">
                  <a:extLst>
                    <a:ext uri="{FF2B5EF4-FFF2-40B4-BE49-F238E27FC236}">
                      <a16:creationId xmlns:a16="http://schemas.microsoft.com/office/drawing/2014/main" id="{79158EE0-2CCA-4C18-A642-674DDD6ECF76}"/>
                    </a:ext>
                  </a:extLst>
                </p:cNvPr>
                <p:cNvCxnSpPr/>
                <p:nvPr/>
              </p:nvCxnSpPr>
              <p:spPr>
                <a:xfrm>
                  <a:off x="2742660" y="3065656"/>
                  <a:ext cx="1839749" cy="0"/>
                </a:xfrm>
                <a:prstGeom prst="line">
                  <a:avLst/>
                </a:prstGeom>
                <a:ln w="25400">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50F4483-EFBC-4C16-8235-6406B4B16729}"/>
                    </a:ext>
                  </a:extLst>
                </p:cNvPr>
                <p:cNvCxnSpPr/>
                <p:nvPr/>
              </p:nvCxnSpPr>
              <p:spPr>
                <a:xfrm>
                  <a:off x="5790798" y="3056738"/>
                  <a:ext cx="629188" cy="0"/>
                </a:xfrm>
                <a:prstGeom prst="line">
                  <a:avLst/>
                </a:prstGeom>
                <a:ln w="25400">
                  <a:solidFill>
                    <a:srgbClr val="003399"/>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0B1BABA-0E43-46CF-B357-723FCC603DC7}"/>
                    </a:ext>
                  </a:extLst>
                </p:cNvPr>
                <p:cNvCxnSpPr/>
                <p:nvPr/>
              </p:nvCxnSpPr>
              <p:spPr>
                <a:xfrm rot="5400000">
                  <a:off x="2185754" y="3609809"/>
                  <a:ext cx="1095338" cy="10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63E7E09-6512-427F-96B8-E70CE8E363A4}"/>
                    </a:ext>
                  </a:extLst>
                </p:cNvPr>
                <p:cNvCxnSpPr/>
                <p:nvPr/>
              </p:nvCxnSpPr>
              <p:spPr>
                <a:xfrm rot="4860000">
                  <a:off x="3179760" y="3208379"/>
                  <a:ext cx="297242" cy="32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F50C140-B549-4226-A0AB-5555364BA0B1}"/>
                    </a:ext>
                  </a:extLst>
                </p:cNvPr>
                <p:cNvCxnSpPr/>
                <p:nvPr/>
              </p:nvCxnSpPr>
              <p:spPr>
                <a:xfrm flipH="1" flipV="1" rot="5400000">
                  <a:off x="3056956" y="2771585"/>
                  <a:ext cx="572191" cy="1086"/>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733F2DA-1EEF-4E87-B749-D4D9E91F21A6}"/>
                    </a:ext>
                  </a:extLst>
                </p:cNvPr>
                <p:cNvCxnSpPr/>
                <p:nvPr/>
              </p:nvCxnSpPr>
              <p:spPr>
                <a:xfrm flipH="1" flipV="1" rot="5400000">
                  <a:off x="3685600"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1FA8C962-F3CE-402D-ADF3-50B7348B823D}"/>
                    </a:ext>
                  </a:extLst>
                </p:cNvPr>
                <p:cNvCxnSpPr/>
                <p:nvPr/>
              </p:nvCxnSpPr>
              <p:spPr>
                <a:xfrm flipH="1" flipV="1" rot="5400000">
                  <a:off x="4285448"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E1761AA4-F38C-4941-A646-81DA7F00A5AB}"/>
                    </a:ext>
                  </a:extLst>
                </p:cNvPr>
                <p:cNvCxnSpPr/>
                <p:nvPr/>
              </p:nvCxnSpPr>
              <p:spPr>
                <a:xfrm flipH="1" flipV="1" rot="5400000">
                  <a:off x="5514483"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87647FE-50BF-4E6B-81C5-A6CEE6C7B524}"/>
                    </a:ext>
                  </a:extLst>
                </p:cNvPr>
                <p:cNvCxnSpPr/>
                <p:nvPr/>
              </p:nvCxnSpPr>
              <p:spPr>
                <a:xfrm flipH="1" flipV="1" rot="5400000">
                  <a:off x="6114331" y="2771042"/>
                  <a:ext cx="572191" cy="2173"/>
                </a:xfrm>
                <a:prstGeom prst="straightConnector1">
                  <a:avLst/>
                </a:prstGeom>
                <a:ln w="25400">
                  <a:solidFill>
                    <a:srgbClr val="008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3BEE8FB-CBF3-431B-96FD-DF5ABC6EC3C6}"/>
                    </a:ext>
                  </a:extLst>
                </p:cNvPr>
                <p:cNvCxnSpPr/>
                <p:nvPr/>
              </p:nvCxnSpPr>
              <p:spPr>
                <a:xfrm flipV="1">
                  <a:off x="4582410" y="3056738"/>
                  <a:ext cx="1208389" cy="8917"/>
                </a:xfrm>
                <a:prstGeom prst="line">
                  <a:avLst/>
                </a:prstGeom>
                <a:ln w="25400">
                  <a:solidFill>
                    <a:srgbClr val="003399"/>
                  </a:solidFill>
                  <a:prstDash val="dash"/>
                </a:ln>
              </p:spPr>
              <p:style>
                <a:lnRef idx="1">
                  <a:schemeClr val="accent1"/>
                </a:lnRef>
                <a:fillRef idx="0">
                  <a:schemeClr val="accent1"/>
                </a:fillRef>
                <a:effectRef idx="0">
                  <a:schemeClr val="accent1"/>
                </a:effectRef>
                <a:fontRef idx="minor">
                  <a:schemeClr val="tx1"/>
                </a:fontRef>
              </p:style>
            </p:cxnSp>
          </p:grpSp>
          <p:sp>
            <p:nvSpPr>
              <p:cNvPr id="14" name="TextBox 23">
                <a:extLst>
                  <a:ext uri="{FF2B5EF4-FFF2-40B4-BE49-F238E27FC236}">
                    <a16:creationId xmlns:a16="http://schemas.microsoft.com/office/drawing/2014/main" id="{033DABF9-BC6C-4291-9118-839FA6D22961}"/>
                  </a:ext>
                </a:extLst>
              </p:cNvPr>
              <p:cNvSpPr txBox="1">
                <a:spLocks noChangeArrowheads="1"/>
              </p:cNvSpPr>
              <p:nvPr/>
            </p:nvSpPr>
            <p:spPr bwMode="auto">
              <a:xfrm>
                <a:off x="357158" y="2438420"/>
                <a:ext cx="431402" cy="400123"/>
              </a:xfrm>
              <a:prstGeom prst="rect">
                <a:avLst/>
              </a:prstGeom>
              <a:noFill/>
              <a:ln w="9525">
                <a:noFill/>
                <a:miter lim="800000"/>
                <a:headEnd/>
                <a:tailEnd/>
              </a:ln>
            </p:spPr>
            <p:txBody>
              <a:bodyPr wrap="none">
                <a:spAutoFit/>
              </a:bodyPr>
              <a:lstStyle/>
              <a:p>
                <a:r>
                  <a:rPr b="1" lang="en" sz="2000">
                    <a:solidFill>
                      <a:srgbClr val="FF0000"/>
                    </a:solidFill>
                    <a:latin charset="0" panose="020B0604020202020204" pitchFamily="34" typeface="Arial"/>
                  </a:rPr>
                  <a:t>C </a:t>
                </a:r>
                <a:r>
                  <a:rPr b="1" baseline="-25000" lang="en" sz="2000">
                    <a:solidFill>
                      <a:srgbClr val="FF0000"/>
                    </a:solidFill>
                    <a:latin charset="0" panose="020B0604020202020204" pitchFamily="34" typeface="Arial"/>
                  </a:rPr>
                  <a:t>t</a:t>
                </a:r>
              </a:p>
            </p:txBody>
          </p:sp>
          <p:sp>
            <p:nvSpPr>
              <p:cNvPr id="15" name="TextBox 24">
                <a:extLst>
                  <a:ext uri="{FF2B5EF4-FFF2-40B4-BE49-F238E27FC236}">
                    <a16:creationId xmlns:a16="http://schemas.microsoft.com/office/drawing/2014/main" id="{6041CEDB-1A4F-4860-9EFD-7C89E067328C}"/>
                  </a:ext>
                </a:extLst>
              </p:cNvPr>
              <p:cNvSpPr txBox="1">
                <a:spLocks noChangeArrowheads="1"/>
              </p:cNvSpPr>
              <p:nvPr/>
            </p:nvSpPr>
            <p:spPr bwMode="auto">
              <a:xfrm>
                <a:off x="642910" y="1357298"/>
                <a:ext cx="436121" cy="400123"/>
              </a:xfrm>
              <a:prstGeom prst="rect">
                <a:avLst/>
              </a:prstGeom>
              <a:noFill/>
              <a:ln w="9525">
                <a:noFill/>
                <a:miter lim="800000"/>
                <a:headEnd/>
                <a:tailEnd/>
              </a:ln>
            </p:spPr>
            <p:txBody>
              <a:bodyPr wrap="none">
                <a:spAutoFit/>
              </a:bodyPr>
              <a:lstStyle/>
              <a:p>
                <a:r>
                  <a:rPr b="1" lang="en" sz="2000">
                    <a:solidFill>
                      <a:srgbClr val="008000"/>
                    </a:solidFill>
                    <a:latin charset="0" panose="020B0604020202020204" pitchFamily="34" typeface="Arial"/>
                  </a:rPr>
                  <a:t>B </a:t>
                </a:r>
                <a:r>
                  <a:rPr b="1" baseline="-25000" lang="en" sz="2000">
                    <a:solidFill>
                      <a:srgbClr val="008000"/>
                    </a:solidFill>
                    <a:latin charset="0" panose="020B0604020202020204" pitchFamily="34" typeface="Arial"/>
                  </a:rPr>
                  <a:t>t</a:t>
                </a:r>
              </a:p>
            </p:txBody>
          </p:sp>
          <p:sp>
            <p:nvSpPr>
              <p:cNvPr id="16" name="TextBox 25">
                <a:extLst>
                  <a:ext uri="{FF2B5EF4-FFF2-40B4-BE49-F238E27FC236}">
                    <a16:creationId xmlns:a16="http://schemas.microsoft.com/office/drawing/2014/main" id="{4718E602-2E16-44B7-8B58-F292CEA0D1A6}"/>
                  </a:ext>
                </a:extLst>
              </p:cNvPr>
              <p:cNvSpPr txBox="1">
                <a:spLocks noChangeArrowheads="1"/>
              </p:cNvSpPr>
              <p:nvPr/>
            </p:nvSpPr>
            <p:spPr bwMode="auto">
              <a:xfrm>
                <a:off x="1185386" y="1915420"/>
                <a:ext cx="307110" cy="369344"/>
              </a:xfrm>
              <a:prstGeom prst="rect">
                <a:avLst/>
              </a:prstGeom>
              <a:noFill/>
              <a:ln w="9525">
                <a:noFill/>
                <a:miter lim="800000"/>
                <a:headEnd/>
                <a:tailEnd/>
              </a:ln>
            </p:spPr>
            <p:txBody>
              <a:bodyPr wrap="none">
                <a:spAutoFit/>
              </a:bodyPr>
              <a:lstStyle/>
              <a:p>
                <a:r>
                  <a:rPr b="1" lang="en">
                    <a:solidFill>
                      <a:srgbClr val="003399"/>
                    </a:solidFill>
                    <a:latin charset="0" panose="020B0604020202020204" pitchFamily="34" typeface="Arial"/>
                  </a:rPr>
                  <a:t>1</a:t>
                </a:r>
                <a:endParaRPr b="1" baseline="-25000" lang="en-US">
                  <a:solidFill>
                    <a:srgbClr val="003399"/>
                  </a:solidFill>
                  <a:latin charset="0" panose="020B0604020202020204" pitchFamily="34" typeface="Arial"/>
                </a:endParaRPr>
              </a:p>
            </p:txBody>
          </p:sp>
          <p:sp>
            <p:nvSpPr>
              <p:cNvPr id="17" name="TextBox 26">
                <a:extLst>
                  <a:ext uri="{FF2B5EF4-FFF2-40B4-BE49-F238E27FC236}">
                    <a16:creationId xmlns:a16="http://schemas.microsoft.com/office/drawing/2014/main" id="{EF92793C-9B0C-4187-8D00-2E41F914C702}"/>
                  </a:ext>
                </a:extLst>
              </p:cNvPr>
              <p:cNvSpPr txBox="1">
                <a:spLocks noChangeArrowheads="1"/>
              </p:cNvSpPr>
              <p:nvPr/>
            </p:nvSpPr>
            <p:spPr bwMode="auto">
              <a:xfrm>
                <a:off x="2143108" y="1915420"/>
                <a:ext cx="312906" cy="369332"/>
              </a:xfrm>
              <a:prstGeom prst="rect">
                <a:avLst/>
              </a:prstGeom>
              <a:noFill/>
              <a:ln w="9525">
                <a:noFill/>
                <a:miter lim="800000"/>
                <a:headEnd/>
                <a:tailEnd/>
              </a:ln>
            </p:spPr>
            <p:txBody>
              <a:bodyPr wrap="none">
                <a:spAutoFit/>
              </a:bodyPr>
              <a:lstStyle/>
              <a:p>
                <a:r>
                  <a:rPr b="1" lang="en">
                    <a:solidFill>
                      <a:srgbClr val="003399"/>
                    </a:solidFill>
                    <a:latin charset="0" panose="020B0604020202020204" pitchFamily="34" typeface="Arial"/>
                  </a:rPr>
                  <a:t>2</a:t>
                </a:r>
                <a:endParaRPr b="1" baseline="-25000" lang="en-US">
                  <a:solidFill>
                    <a:srgbClr val="003399"/>
                  </a:solidFill>
                  <a:latin charset="0" panose="020B0604020202020204" pitchFamily="34" typeface="Arial"/>
                </a:endParaRPr>
              </a:p>
            </p:txBody>
          </p:sp>
          <p:sp>
            <p:nvSpPr>
              <p:cNvPr id="18" name="TextBox 27">
                <a:extLst>
                  <a:ext uri="{FF2B5EF4-FFF2-40B4-BE49-F238E27FC236}">
                    <a16:creationId xmlns:a16="http://schemas.microsoft.com/office/drawing/2014/main" id="{903C74AF-0F8C-49B5-9047-E949C54E226F}"/>
                  </a:ext>
                </a:extLst>
              </p:cNvPr>
              <p:cNvSpPr txBox="1">
                <a:spLocks noChangeArrowheads="1"/>
              </p:cNvSpPr>
              <p:nvPr/>
            </p:nvSpPr>
            <p:spPr bwMode="auto">
              <a:xfrm>
                <a:off x="5643570" y="1915420"/>
                <a:ext cx="332283" cy="369344"/>
              </a:xfrm>
              <a:prstGeom prst="rect">
                <a:avLst/>
              </a:prstGeom>
              <a:noFill/>
              <a:ln w="9525">
                <a:noFill/>
                <a:miter lim="800000"/>
                <a:headEnd/>
                <a:tailEnd/>
              </a:ln>
            </p:spPr>
            <p:txBody>
              <a:bodyPr wrap="none">
                <a:spAutoFit/>
              </a:bodyPr>
              <a:lstStyle/>
              <a:p>
                <a:r>
                  <a:rPr b="1" lang="en">
                    <a:solidFill>
                      <a:srgbClr val="003399"/>
                    </a:solidFill>
                    <a:latin charset="0" panose="020B0604020202020204" pitchFamily="34" typeface="Arial"/>
                  </a:rPr>
                  <a:t>n</a:t>
                </a:r>
                <a:endParaRPr b="1" baseline="-25000" lang="en-US">
                  <a:solidFill>
                    <a:srgbClr val="003399"/>
                  </a:solidFill>
                  <a:latin charset="0" panose="020B0604020202020204" pitchFamily="34" typeface="Arial"/>
                </a:endParaRPr>
              </a:p>
            </p:txBody>
          </p:sp>
        </p:grpSp>
        <p:grpSp>
          <p:nvGrpSpPr>
            <p:cNvPr id="8" name="Group 37">
              <a:extLst>
                <a:ext uri="{FF2B5EF4-FFF2-40B4-BE49-F238E27FC236}">
                  <a16:creationId xmlns:a16="http://schemas.microsoft.com/office/drawing/2014/main" id="{8CADF92E-1DA1-420F-8ECE-12D10A60F5D4}"/>
                </a:ext>
              </a:extLst>
            </p:cNvPr>
            <p:cNvGrpSpPr>
              <a:grpSpLocks/>
            </p:cNvGrpSpPr>
            <p:nvPr/>
          </p:nvGrpSpPr>
          <p:grpSpPr bwMode="auto">
            <a:xfrm>
              <a:off x="2061157" y="1906793"/>
              <a:ext cx="3573885" cy="317504"/>
              <a:chOff x="2061157" y="1906793"/>
              <a:chExt cx="3573885" cy="317504"/>
            </a:xfrm>
          </p:grpSpPr>
          <p:cxnSp>
            <p:nvCxnSpPr>
              <p:cNvPr id="9" name="Straight Arrow Connector 8">
                <a:extLst>
                  <a:ext uri="{FF2B5EF4-FFF2-40B4-BE49-F238E27FC236}">
                    <a16:creationId xmlns:a16="http://schemas.microsoft.com/office/drawing/2014/main" id="{C33E2CBA-7722-4364-85E0-AAB590279897}"/>
                  </a:ext>
                </a:extLst>
              </p:cNvPr>
              <p:cNvCxnSpPr/>
              <p:nvPr/>
            </p:nvCxnSpPr>
            <p:spPr bwMode="auto">
              <a:xfrm rot="4860000">
                <a:off x="1926249" y="2041749"/>
                <a:ext cx="317500" cy="471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15D8D538-F7F9-47D8-B402-DA38C55E2AB5}"/>
                  </a:ext>
                </a:extLst>
              </p:cNvPr>
              <p:cNvCxnSpPr/>
              <p:nvPr/>
            </p:nvCxnSpPr>
            <p:spPr bwMode="auto">
              <a:xfrm rot="4860000">
                <a:off x="2785682" y="2040964"/>
                <a:ext cx="317500" cy="487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97869DA-7259-4992-9EAD-99D37A43D830}"/>
                  </a:ext>
                </a:extLst>
              </p:cNvPr>
              <p:cNvCxnSpPr/>
              <p:nvPr/>
            </p:nvCxnSpPr>
            <p:spPr bwMode="auto">
              <a:xfrm rot="4860000">
                <a:off x="4592614" y="2040963"/>
                <a:ext cx="317500" cy="487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45BB8AC-2F63-497D-A67E-6BB387672206}"/>
                  </a:ext>
                </a:extLst>
              </p:cNvPr>
              <p:cNvCxnSpPr/>
              <p:nvPr/>
            </p:nvCxnSpPr>
            <p:spPr bwMode="auto">
              <a:xfrm rot="4860000">
                <a:off x="5452048" y="2041749"/>
                <a:ext cx="317500" cy="471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29" name="Content Placeholder 22">
            <a:extLst>
              <a:ext uri="{FF2B5EF4-FFF2-40B4-BE49-F238E27FC236}">
                <a16:creationId xmlns:a16="http://schemas.microsoft.com/office/drawing/2014/main" id="{3F373956-9EF7-4039-9EF8-D572E91B3A83}"/>
              </a:ext>
            </a:extLst>
          </p:cNvPr>
          <p:cNvSpPr txBox="1">
            <a:spLocks/>
          </p:cNvSpPr>
          <p:nvPr/>
        </p:nvSpPr>
        <p:spPr>
          <a:xfrm>
            <a:off x="6413295" y="3442867"/>
            <a:ext cx="3900487" cy="1295400"/>
          </a:xfrm>
          <a:prstGeom prst="rect">
            <a:avLst/>
          </a:prstGeom>
          <a:ln algn="ctr" cap="flat" cmpd="sng" w="25400">
            <a:solidFill>
              <a:srgbClr val="003399"/>
            </a:solidFill>
            <a:prstDash val="solid"/>
          </a:ln>
        </p:spPr>
        <p:style>
          <a:lnRef idx="2">
            <a:schemeClr val="accent1"/>
          </a:lnRef>
          <a:fillRef idx="1">
            <a:schemeClr val="lt1"/>
          </a:fillRef>
          <a:effectRef idx="0">
            <a:schemeClr val="accent1"/>
          </a:effectRef>
          <a:fontRef idx="minor">
            <a:schemeClr val="dk1"/>
          </a:fontRef>
        </p:style>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1pPr>
            <a:lvl2pPr algn="l" lvl="1"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2pPr>
            <a:lvl3pPr algn="l" lvl="2"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3pPr>
            <a:lvl4pPr algn="l" lvl="3"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4pPr>
            <a:lvl5pPr algn="l" lvl="4"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5pPr>
            <a:lvl6pPr algn="l" lvl="5"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6pPr>
            <a:lvl7pPr algn="l" lvl="6"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7pPr>
            <a:lvl8pPr algn="l" lvl="7"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8pPr>
            <a:lvl9pPr algn="l" lvl="8" marR="0" rtl="0">
              <a:lnSpc>
                <a:spcPct val="100000"/>
              </a:lnSpc>
              <a:spcBef>
                <a:spcPts val="0"/>
              </a:spcBef>
              <a:spcAft>
                <a:spcPts val="0"/>
              </a:spcAft>
              <a:buClr>
                <a:srgbClr val="000000"/>
              </a:buClr>
              <a:buFont typeface="Arial"/>
              <a:defRPr b="0" cap="none" i="0" strike="noStrike" sz="1867" u="none">
                <a:solidFill>
                  <a:schemeClr val="dk1"/>
                </a:solidFill>
                <a:latin typeface="+mn-lt"/>
                <a:ea typeface="+mn-ea"/>
                <a:cs typeface="+mn-cs"/>
                <a:sym typeface="Arial"/>
              </a:defRPr>
            </a:lvl9pPr>
          </a:lstStyle>
          <a:p>
            <a:pPr algn="ctr">
              <a:buFontTx/>
              <a:buNone/>
              <a:defRPr/>
            </a:pPr>
            <a:r>
              <a:rPr b="1" lang="en">
                <a:solidFill>
                  <a:srgbClr val="FF0000"/>
                </a:solidFill>
                <a:latin charset="0" panose="020B0604020202020204" pitchFamily="34" typeface="Arial"/>
              </a:rPr>
              <a:t>IRR</a:t>
            </a:r>
          </a:p>
          <a:p>
            <a:pPr algn="ctr">
              <a:buFontTx/>
              <a:buNone/>
              <a:defRPr/>
            </a:pPr>
            <a:r>
              <a:rPr lang="en">
                <a:solidFill>
                  <a:schemeClr val="tx1"/>
                </a:solidFill>
                <a:latin charset="0" panose="020B0604020202020204" pitchFamily="34" typeface="Arial"/>
              </a:rPr>
              <a:t>NPV= 0 </a:t>
            </a:r>
            <a:r>
              <a:rPr lang="en">
                <a:solidFill>
                  <a:schemeClr val="tx1"/>
                </a:solidFill>
                <a:latin charset="0" panose="020B0604020202020204" pitchFamily="34" typeface="Arial"/>
                <a:sym charset="2" pitchFamily="2" typeface="Wingdings"/>
              </a:rPr>
              <a:t> IRR value</a:t>
            </a:r>
            <a:endParaRPr dirty="0" lang="en-US">
              <a:solidFill>
                <a:schemeClr val="tx1"/>
              </a:solidFill>
              <a:latin charset="0" panose="020B0604020202020204" pitchFamily="34" typeface="Arial"/>
            </a:endParaRPr>
          </a:p>
        </p:txBody>
      </p:sp>
      <p:sp>
        <p:nvSpPr>
          <p:cNvPr id="30" name="Content Placeholder 22">
            <a:extLst>
              <a:ext uri="{FF2B5EF4-FFF2-40B4-BE49-F238E27FC236}">
                <a16:creationId xmlns:a16="http://schemas.microsoft.com/office/drawing/2014/main" id="{FD92FAC8-8FC0-4EDB-BEAD-DDC230091036}"/>
              </a:ext>
            </a:extLst>
          </p:cNvPr>
          <p:cNvSpPr txBox="1">
            <a:spLocks/>
          </p:cNvSpPr>
          <p:nvPr/>
        </p:nvSpPr>
        <p:spPr bwMode="auto">
          <a:xfrm>
            <a:off x="1602573" y="4885392"/>
            <a:ext cx="9350127" cy="1275083"/>
          </a:xfrm>
          <a:prstGeom prst="rect">
            <a:avLst/>
          </a:prstGeom>
          <a:ln algn="ctr" cap="flat" cmpd="sng" w="12700">
            <a:solidFill>
              <a:srgbClr val="00B050"/>
            </a:solidFill>
            <a:prstDash val="solid"/>
            <a:miter lim="800000"/>
            <a:headEnd/>
            <a:tailEnd/>
          </a:ln>
        </p:spPr>
        <p:style>
          <a:lnRef idx="2">
            <a:schemeClr val="accent1"/>
          </a:lnRef>
          <a:fillRef idx="1">
            <a:schemeClr val="lt1"/>
          </a:fillRef>
          <a:effectRef idx="0">
            <a:schemeClr val="accent1"/>
          </a:effectRef>
          <a:fontRef idx="minor">
            <a:schemeClr val="dk1"/>
          </a:fontRef>
        </p:style>
        <p:txBody>
          <a:bodyPr/>
          <a:lstStyle/>
          <a:p>
            <a:pPr indent="-633413" marL="633413">
              <a:spcBef>
                <a:spcPct val="20000"/>
              </a:spcBef>
              <a:defRPr/>
            </a:pPr>
            <a:r>
              <a:rPr dirty="0" kern="0" lang="en-US" sz="2000">
                <a:solidFill>
                  <a:srgbClr val="003399"/>
                </a:solidFill>
                <a:latin charset="0" panose="020B0604020202020204" pitchFamily="34" typeface="Arial"/>
              </a:rPr>
              <a:t>IRR (Internal Rate of Return): is the appropriate discount rate at which NPV = 0</a:t>
            </a:r>
          </a:p>
        </p:txBody>
      </p:sp>
    </p:spTree>
    <p:extLst>
      <p:ext uri="{BB962C8B-B14F-4D97-AF65-F5344CB8AC3E}">
        <p14:creationId xmlns:p14="http://schemas.microsoft.com/office/powerpoint/2010/main" val="942996742"/>
      </p:ext>
    </p:extLst>
  </p:cSld>
  <p:clrMapOvr>
    <a:masterClrMapping/>
  </p:clrMapOvr>
  <p:timing>
    <p:tnLst>
      <p:par>
        <p:cTn dur="indefinite" id="1" nodeType="tmRoot" restart="never">
          <p:childTnLst>
            <p:seq concurrent="1" nextAc="seek">
              <p:cTn dur="indefinite" id="2" nodeType="mainSeq">
                <p:childTnLst>
                  <p:par>
                    <p:cTn fill="hold" id="3">
                      <p:stCondLst>
                        <p:cond delay="indefinite"/>
                        <p:cond delay="0" evt="onBegin">
                          <p:tn val="2"/>
                        </p:cond>
                      </p:stCondLst>
                      <p:childTnLst>
                        <p:par>
                          <p:cTn fill="hold" id="4">
                            <p:stCondLst>
                              <p:cond delay="0"/>
                            </p:stCondLst>
                            <p:childTnLst>
                              <p:par>
                                <p:cTn fill="hold" grpId="0" id="5" nodeType="withEffect" presetClass="entr" presetID="1" presetSubtype="0">
                                  <p:stCondLst>
                                    <p:cond delay="0"/>
                                  </p:stCondLst>
                                  <p:childTnLst>
                                    <p:set>
                                      <p:cBhvr>
                                        <p:cTn dur="1" fill="hold" id="6">
                                          <p:stCondLst>
                                            <p:cond delay="0"/>
                                          </p:stCondLst>
                                        </p:cTn>
                                        <p:tgtEl>
                                          <p:spTgt spid="4"/>
                                        </p:tgtEl>
                                        <p:attrNameLst>
                                          <p:attrName>style.visibility</p:attrName>
                                        </p:attrNameLst>
                                      </p:cBhvr>
                                      <p:to>
                                        <p:strVal val="visible"/>
                                      </p:to>
                                    </p:set>
                                  </p:childTnLst>
                                </p:cTn>
                              </p:par>
                            </p:childTnLst>
                          </p:cTn>
                        </p:par>
                      </p:childTnLst>
                    </p:cTn>
                  </p:par>
                  <p:par>
                    <p:cTn fill="hold" id="7">
                      <p:stCondLst>
                        <p:cond delay="indefinite"/>
                      </p:stCondLst>
                      <p:childTnLst>
                        <p:par>
                          <p:cTn fill="hold" id="8">
                            <p:stCondLst>
                              <p:cond delay="0"/>
                            </p:stCondLst>
                            <p:childTnLst>
                              <p:par>
                                <p:cTn fill="hold" id="9" nodeType="clickEffect" presetClass="entr" presetID="1" presetSubtype="0">
                                  <p:stCondLst>
                                    <p:cond delay="0"/>
                                  </p:stCondLst>
                                  <p:childTnLst>
                                    <p:set>
                                      <p:cBhvr>
                                        <p:cTn dur="1" fill="hold" id="10">
                                          <p:stCondLst>
                                            <p:cond delay="0"/>
                                          </p:stCondLst>
                                        </p:cTn>
                                        <p:tgtEl>
                                          <p:spTgt spid="5"/>
                                        </p:tgtEl>
                                        <p:attrNameLst>
                                          <p:attrName>style.visibility</p:attrName>
                                        </p:attrNameLst>
                                      </p:cBhvr>
                                      <p:to>
                                        <p:strVal val="visible"/>
                                      </p:to>
                                    </p:set>
                                  </p:childTnLst>
                                </p:cTn>
                              </p:par>
                              <p:par>
                                <p:cTn fill="hold" grpId="0" id="11" nodeType="withEffect" presetClass="entr" presetID="1" presetSubtype="0">
                                  <p:stCondLst>
                                    <p:cond delay="0"/>
                                  </p:stCondLst>
                                  <p:childTnLst>
                                    <p:set>
                                      <p:cBhvr>
                                        <p:cTn dur="1" fill="hold" id="12">
                                          <p:stCondLst>
                                            <p:cond delay="0"/>
                                          </p:stCondLst>
                                        </p:cTn>
                                        <p:tgtEl>
                                          <p:spTgt spid="3">
                                            <p:bg/>
                                          </p:spTgt>
                                        </p:tgtEl>
                                        <p:attrNameLst>
                                          <p:attrName>style.visibility</p:attrName>
                                        </p:attrNameLst>
                                      </p:cBhvr>
                                      <p:to>
                                        <p:strVal val="visible"/>
                                      </p:to>
                                    </p:se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1" presetSubtype="0">
                                  <p:stCondLst>
                                    <p:cond delay="0"/>
                                  </p:stCondLst>
                                  <p:childTnLst>
                                    <p:set>
                                      <p:cBhvr>
                                        <p:cTn dur="1" fill="hold" id="16">
                                          <p:stCondLst>
                                            <p:cond delay="0"/>
                                          </p:stCondLst>
                                        </p:cTn>
                                        <p:tgtEl>
                                          <p:spTgt spid="3">
                                            <p:txEl>
                                              <p:pRg end="0" st="0"/>
                                            </p:txEl>
                                          </p:spTgt>
                                        </p:tgtEl>
                                        <p:attrNameLst>
                                          <p:attrName>style.visibility</p:attrName>
                                        </p:attrNameLst>
                                      </p:cBhvr>
                                      <p:to>
                                        <p:strVal val="visible"/>
                                      </p:to>
                                    </p:set>
                                  </p:childTnLst>
                                </p:cTn>
                              </p:par>
                            </p:childTnLst>
                          </p:cTn>
                        </p:par>
                      </p:childTnLst>
                    </p:cTn>
                  </p:par>
                  <p:par>
                    <p:cTn fill="hold" id="17">
                      <p:stCondLst>
                        <p:cond delay="indefinite"/>
                      </p:stCondLst>
                      <p:childTnLst>
                        <p:par>
                          <p:cTn fill="hold" id="18">
                            <p:stCondLst>
                              <p:cond delay="0"/>
                            </p:stCondLst>
                            <p:childTnLst>
                              <p:par>
                                <p:cTn fill="hold" grpId="0" id="19" nodeType="clickEffect" presetClass="entr" presetID="1" presetSubtype="0">
                                  <p:stCondLst>
                                    <p:cond delay="0"/>
                                  </p:stCondLst>
                                  <p:childTnLst>
                                    <p:set>
                                      <p:cBhvr>
                                        <p:cTn dur="1" fill="hold" id="20">
                                          <p:stCondLst>
                                            <p:cond delay="0"/>
                                          </p:stCondLst>
                                        </p:cTn>
                                        <p:tgtEl>
                                          <p:spTgt spid="3">
                                            <p:txEl>
                                              <p:pRg end="1" st="1"/>
                                            </p:txEl>
                                          </p:spTgt>
                                        </p:tgtEl>
                                        <p:attrNameLst>
                                          <p:attrName>style.visibility</p:attrName>
                                        </p:attrNameLst>
                                      </p:cBhvr>
                                      <p:to>
                                        <p:strVal val="visible"/>
                                      </p:to>
                                    </p:set>
                                  </p:childTnLst>
                                </p:cTn>
                              </p:par>
                            </p:childTnLst>
                          </p:cTn>
                        </p:par>
                      </p:childTnLst>
                    </p:cTn>
                  </p:par>
                  <p:par>
                    <p:cTn fill="hold" id="21">
                      <p:stCondLst>
                        <p:cond delay="indefinite"/>
                      </p:stCondLst>
                      <p:childTnLst>
                        <p:par>
                          <p:cTn fill="hold" id="22">
                            <p:stCondLst>
                              <p:cond delay="0"/>
                            </p:stCondLst>
                            <p:childTnLst>
                              <p:par>
                                <p:cTn fill="hold" grpId="0" id="23" nodeType="clickEffect" presetClass="entr" presetID="1" presetSubtype="0">
                                  <p:stCondLst>
                                    <p:cond delay="0"/>
                                  </p:stCondLst>
                                  <p:childTnLst>
                                    <p:set>
                                      <p:cBhvr>
                                        <p:cTn dur="1" fill="hold" id="24">
                                          <p:stCondLst>
                                            <p:cond delay="0"/>
                                          </p:stCondLst>
                                        </p:cTn>
                                        <p:tgtEl>
                                          <p:spTgt spid="29">
                                            <p:bg/>
                                          </p:spTgt>
                                        </p:tgtEl>
                                        <p:attrNameLst>
                                          <p:attrName>style.visibility</p:attrName>
                                        </p:attrNameLst>
                                      </p:cBhvr>
                                      <p:to>
                                        <p:strVal val="visible"/>
                                      </p:to>
                                    </p:set>
                                  </p:childTnLst>
                                </p:cTn>
                              </p:par>
                            </p:childTnLst>
                          </p:cTn>
                        </p:par>
                      </p:childTnLst>
                    </p:cTn>
                  </p:par>
                  <p:par>
                    <p:cTn fill="hold" id="25">
                      <p:stCondLst>
                        <p:cond delay="indefinite"/>
                      </p:stCondLst>
                      <p:childTnLst>
                        <p:par>
                          <p:cTn fill="hold" id="26">
                            <p:stCondLst>
                              <p:cond delay="0"/>
                            </p:stCondLst>
                            <p:childTnLst>
                              <p:par>
                                <p:cTn fill="hold" grpId="0" id="27" nodeType="clickEffect" presetClass="entr" presetID="1" presetSubtype="0">
                                  <p:stCondLst>
                                    <p:cond delay="0"/>
                                  </p:stCondLst>
                                  <p:childTnLst>
                                    <p:set>
                                      <p:cBhvr>
                                        <p:cTn dur="1" fill="hold" id="28">
                                          <p:stCondLst>
                                            <p:cond delay="0"/>
                                          </p:stCondLst>
                                        </p:cTn>
                                        <p:tgtEl>
                                          <p:spTgt spid="29">
                                            <p:txEl>
                                              <p:pRg end="0" st="0"/>
                                            </p:txEl>
                                          </p:spTgt>
                                        </p:tgtEl>
                                        <p:attrNameLst>
                                          <p:attrName>style.visibility</p:attrName>
                                        </p:attrNameLst>
                                      </p:cBhvr>
                                      <p:to>
                                        <p:strVal val="visible"/>
                                      </p:to>
                                    </p:set>
                                  </p:childTnLst>
                                </p:cTn>
                              </p:par>
                            </p:childTnLst>
                          </p:cTn>
                        </p:par>
                      </p:childTnLst>
                    </p:cTn>
                  </p:par>
                  <p:par>
                    <p:cTn fill="hold" id="29">
                      <p:stCondLst>
                        <p:cond delay="indefinite"/>
                      </p:stCondLst>
                      <p:childTnLst>
                        <p:par>
                          <p:cTn fill="hold" id="30">
                            <p:stCondLst>
                              <p:cond delay="0"/>
                            </p:stCondLst>
                            <p:childTnLst>
                              <p:par>
                                <p:cTn fill="hold" grpId="0" id="31" nodeType="clickEffect" presetClass="entr" presetID="1" presetSubtype="0">
                                  <p:stCondLst>
                                    <p:cond delay="0"/>
                                  </p:stCondLst>
                                  <p:childTnLst>
                                    <p:set>
                                      <p:cBhvr>
                                        <p:cTn dur="1" fill="hold" id="32">
                                          <p:stCondLst>
                                            <p:cond delay="0"/>
                                          </p:stCondLst>
                                        </p:cTn>
                                        <p:tgtEl>
                                          <p:spTgt spid="29">
                                            <p:txEl>
                                              <p:pRg end="1" st="1"/>
                                            </p:txEl>
                                          </p:spTgt>
                                        </p:tgtEl>
                                        <p:attrNameLst>
                                          <p:attrName>style.visibility</p:attrName>
                                        </p:attrNameLst>
                                      </p:cBhvr>
                                      <p:to>
                                        <p:strVal val="visible"/>
                                      </p:to>
                                    </p:set>
                                  </p:childTnLst>
                                </p:cTn>
                              </p:par>
                            </p:childTnLst>
                          </p:cTn>
                        </p:par>
                      </p:childTnLst>
                    </p:cTn>
                  </p:par>
                  <p:par>
                    <p:cTn fill="hold" id="33">
                      <p:stCondLst>
                        <p:cond delay="indefinite"/>
                      </p:stCondLst>
                      <p:childTnLst>
                        <p:par>
                          <p:cTn fill="hold" id="34">
                            <p:stCondLst>
                              <p:cond delay="0"/>
                            </p:stCondLst>
                            <p:childTnLst>
                              <p:par>
                                <p:cTn fill="hold" grpId="0" id="35" nodeType="clickEffect" presetClass="entr" presetID="1" presetSubtype="0">
                                  <p:stCondLst>
                                    <p:cond delay="0"/>
                                  </p:stCondLst>
                                  <p:childTnLst>
                                    <p:set>
                                      <p:cBhvr>
                                        <p:cTn dur="1" fill="hold" id="36">
                                          <p:stCondLst>
                                            <p:cond delay="0"/>
                                          </p:stCondLst>
                                        </p:cTn>
                                        <p:tgtEl>
                                          <p:spTgt spid="30">
                                            <p:bg/>
                                          </p:spTgt>
                                        </p:tgtEl>
                                        <p:attrNameLst>
                                          <p:attrName>style.visibility</p:attrName>
                                        </p:attrNameLst>
                                      </p:cBhvr>
                                      <p:to>
                                        <p:strVal val="visible"/>
                                      </p:to>
                                    </p:set>
                                  </p:childTnLst>
                                </p:cTn>
                              </p:par>
                            </p:childTnLst>
                          </p:cTn>
                        </p:par>
                      </p:childTnLst>
                    </p:cTn>
                  </p:par>
                  <p:par>
                    <p:cTn fill="hold" id="37">
                      <p:stCondLst>
                        <p:cond delay="indefinite"/>
                      </p:stCondLst>
                      <p:childTnLst>
                        <p:par>
                          <p:cTn fill="hold" id="38">
                            <p:stCondLst>
                              <p:cond delay="0"/>
                            </p:stCondLst>
                            <p:childTnLst>
                              <p:par>
                                <p:cTn fill="hold" grpId="0" id="39" nodeType="clickEffect" presetClass="entr" presetID="1" presetSubtype="0">
                                  <p:stCondLst>
                                    <p:cond delay="0"/>
                                  </p:stCondLst>
                                  <p:childTnLst>
                                    <p:set>
                                      <p:cBhvr>
                                        <p:cTn dur="1" fill="hold" id="40">
                                          <p:stCondLst>
                                            <p:cond delay="0"/>
                                          </p:stCondLst>
                                        </p:cTn>
                                        <p:tgtEl>
                                          <p:spTgt spid="30">
                                            <p:txEl>
                                              <p:pRg end="0" st="0"/>
                                            </p:txEl>
                                          </p:spTgt>
                                        </p:tgtEl>
                                        <p:attrNameLst>
                                          <p:attrName>style.visibility</p:attrName>
                                        </p:attrNameLst>
                                      </p:cBhvr>
                                      <p:to>
                                        <p:strVal val="visible"/>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animBg="1" build="p" grpId="0" spid="3"/>
      <p:bldP grpId="0" spid="4"/>
      <p:bldP animBg="1" build="p" grpId="0" spid="29"/>
      <p:bldP animBg="1" build="p" grpId="0" spid="3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E0A62-C25F-4940-A5C8-069A0A1ADCA2}"/>
              </a:ext>
            </a:extLst>
          </p:cNvPr>
          <p:cNvSpPr>
            <a:spLocks noGrp="1"/>
          </p:cNvSpPr>
          <p:nvPr>
            <p:ph type="title"/>
          </p:nvPr>
        </p:nvSpPr>
        <p:spPr/>
        <p:txBody>
          <a:bodyPr>
            <a:normAutofit fontScale="90000"/>
          </a:bodyPr>
          <a:lstStyle/>
          <a:p>
            <a:r>
              <a:rPr lang="en-US" dirty="0"/>
              <a:t>Evaluation of renewable energy projects based on NPV</a:t>
            </a:r>
          </a:p>
        </p:txBody>
      </p:sp>
      <p:sp>
        <p:nvSpPr>
          <p:cNvPr id="4" name="TextBox 3">
            <a:extLst>
              <a:ext uri="{FF2B5EF4-FFF2-40B4-BE49-F238E27FC236}">
                <a16:creationId xmlns:a16="http://schemas.microsoft.com/office/drawing/2014/main" id="{8387B3D5-081D-4B86-BC2E-60E0451878BE}"/>
              </a:ext>
            </a:extLst>
          </p:cNvPr>
          <p:cNvSpPr txBox="1"/>
          <p:nvPr/>
        </p:nvSpPr>
        <p:spPr>
          <a:xfrm>
            <a:off x="914400" y="1597972"/>
            <a:ext cx="10668000" cy="4482702"/>
          </a:xfrm>
          <a:prstGeom prst="rect">
            <a:avLst/>
          </a:prstGeom>
          <a:noFill/>
        </p:spPr>
        <p:txBody>
          <a:bodyPr wrap="square">
            <a:spAutoFit/>
          </a:bodyPr>
          <a:lstStyle/>
          <a:p>
            <a:pPr marL="560388" indent="-560388">
              <a:lnSpc>
                <a:spcPct val="110000"/>
              </a:lnSpc>
              <a:spcBef>
                <a:spcPts val="600"/>
              </a:spcBef>
              <a:buFont typeface="Arial" panose="020B0604020202020204" pitchFamily="34" charset="0"/>
              <a:buChar char="•"/>
              <a:defRPr/>
            </a:pPr>
            <a:r>
              <a:rPr lang="en-US" sz="2000" dirty="0">
                <a:cs typeface="Arial" pitchFamily="34" charset="0"/>
              </a:rPr>
              <a:t>NPV &gt; 0: the larger the NPV of the project, the higher the financial efficiency of the project. </a:t>
            </a:r>
          </a:p>
          <a:p>
            <a:pPr marL="560388" indent="-560388">
              <a:lnSpc>
                <a:spcPct val="110000"/>
              </a:lnSpc>
              <a:spcBef>
                <a:spcPts val="600"/>
              </a:spcBef>
              <a:buFont typeface="Arial" panose="020B0604020202020204" pitchFamily="34" charset="0"/>
              <a:buChar char="•"/>
              <a:defRPr/>
            </a:pPr>
            <a:r>
              <a:rPr lang="en-US" sz="2000" dirty="0">
                <a:cs typeface="Arial" pitchFamily="34" charset="0"/>
              </a:rPr>
              <a:t>NPV ≤ 0: the project is not financially efficient</a:t>
            </a:r>
          </a:p>
          <a:p>
            <a:pPr marL="560388" indent="-560388">
              <a:lnSpc>
                <a:spcPct val="110000"/>
              </a:lnSpc>
              <a:spcBef>
                <a:spcPts val="600"/>
              </a:spcBef>
              <a:buFont typeface="Arial" panose="020B0604020202020204" pitchFamily="34" charset="0"/>
              <a:buChar char="•"/>
              <a:defRPr/>
            </a:pPr>
            <a:r>
              <a:rPr lang="en-US" sz="2000" b="1" dirty="0"/>
              <a:t>The selected option is the option with the largest NPV and NPV &gt;0</a:t>
            </a:r>
          </a:p>
          <a:p>
            <a:pPr marL="560388" indent="-560388">
              <a:lnSpc>
                <a:spcPct val="110000"/>
              </a:lnSpc>
              <a:spcBef>
                <a:spcPts val="600"/>
              </a:spcBef>
              <a:buFont typeface="Arial" panose="020B0604020202020204" pitchFamily="34" charset="0"/>
              <a:buChar char="•"/>
              <a:defRPr/>
            </a:pPr>
            <a:r>
              <a:rPr lang="en-US" sz="2000" b="1" dirty="0"/>
              <a:t>Projects have equal lifespans</a:t>
            </a:r>
          </a:p>
          <a:p>
            <a:pPr marL="342900" indent="-342900">
              <a:lnSpc>
                <a:spcPct val="110000"/>
              </a:lnSpc>
              <a:spcBef>
                <a:spcPts val="600"/>
              </a:spcBef>
              <a:buFontTx/>
              <a:buChar char="-"/>
              <a:defRPr/>
            </a:pPr>
            <a:r>
              <a:rPr lang="en-US" sz="2000" dirty="0"/>
              <a:t>Direct comparison of NPV values ​​of projects</a:t>
            </a:r>
          </a:p>
          <a:p>
            <a:pPr>
              <a:lnSpc>
                <a:spcPct val="110000"/>
              </a:lnSpc>
              <a:spcBef>
                <a:spcPts val="600"/>
              </a:spcBef>
              <a:defRPr/>
            </a:pPr>
            <a:r>
              <a:rPr lang="en-US" sz="2000" b="1" dirty="0"/>
              <a:t>Projects have different lifespans.</a:t>
            </a:r>
          </a:p>
          <a:p>
            <a:pPr lvl="1">
              <a:lnSpc>
                <a:spcPct val="110000"/>
              </a:lnSpc>
              <a:spcBef>
                <a:spcPts val="600"/>
              </a:spcBef>
              <a:defRPr/>
            </a:pPr>
            <a:r>
              <a:rPr lang="en-US" sz="2000" dirty="0"/>
              <a:t>- Find the least common multiple of the project lives</a:t>
            </a:r>
          </a:p>
          <a:p>
            <a:pPr lvl="1">
              <a:lnSpc>
                <a:spcPct val="110000"/>
              </a:lnSpc>
              <a:spcBef>
                <a:spcPts val="600"/>
              </a:spcBef>
              <a:defRPr/>
            </a:pPr>
            <a:r>
              <a:rPr lang="en-US" sz="2000" dirty="0"/>
              <a:t>- Iterate through the projects to the life equal to the least common multiple</a:t>
            </a:r>
          </a:p>
          <a:p>
            <a:pPr lvl="1">
              <a:lnSpc>
                <a:spcPct val="110000"/>
              </a:lnSpc>
              <a:spcBef>
                <a:spcPts val="600"/>
              </a:spcBef>
              <a:defRPr/>
            </a:pPr>
            <a:r>
              <a:rPr lang="en-US" sz="2000" dirty="0"/>
              <a:t>- Compare the projects with the new lives</a:t>
            </a:r>
          </a:p>
          <a:p>
            <a:pPr lvl="1">
              <a:lnSpc>
                <a:spcPct val="110000"/>
              </a:lnSpc>
              <a:spcBef>
                <a:spcPts val="600"/>
              </a:spcBef>
              <a:defRPr/>
            </a:pPr>
            <a:r>
              <a:rPr lang="en-US" sz="2000" dirty="0"/>
              <a:t>- Note: can compare pairs of projects</a:t>
            </a:r>
            <a:endParaRPr lang="en-US" sz="2000" dirty="0">
              <a:solidFill>
                <a:schemeClr val="tx1"/>
              </a:solidFill>
            </a:endParaRPr>
          </a:p>
        </p:txBody>
      </p:sp>
    </p:spTree>
    <p:extLst>
      <p:ext uri="{BB962C8B-B14F-4D97-AF65-F5344CB8AC3E}">
        <p14:creationId xmlns:p14="http://schemas.microsoft.com/office/powerpoint/2010/main" val="2585438456"/>
      </p:ext>
    </p:extLst>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0F4D8-DFFC-4B6A-8CC3-A8F4DAE4BCA7}"/>
              </a:ext>
            </a:extLst>
          </p:cNvPr>
          <p:cNvSpPr>
            <a:spLocks noGrp="1"/>
          </p:cNvSpPr>
          <p:nvPr>
            <p:ph type="title"/>
          </p:nvPr>
        </p:nvSpPr>
        <p:spPr>
          <a:xfrm>
            <a:off x="609600" y="548633"/>
            <a:ext cx="10972800" cy="495200"/>
          </a:xfrm>
        </p:spPr>
        <p:txBody>
          <a:bodyPr>
            <a:noAutofit/>
          </a:bodyPr>
          <a:lstStyle/>
          <a:p>
            <a:r>
              <a:rPr lang="en-US" sz="2800"/>
              <a:t>Rated by NPV and IRR</a:t>
            </a:r>
            <a:endParaRPr dirty="0" lang="en" sz="2800"/>
          </a:p>
        </p:txBody>
      </p:sp>
      <p:sp>
        <p:nvSpPr>
          <p:cNvPr id="3" name="Rectangle 3">
            <a:extLst>
              <a:ext uri="{FF2B5EF4-FFF2-40B4-BE49-F238E27FC236}">
                <a16:creationId xmlns:a16="http://schemas.microsoft.com/office/drawing/2014/main" id="{EC35EF71-B718-48C1-ACB2-FCD163F7D2E9}"/>
              </a:ext>
            </a:extLst>
          </p:cNvPr>
          <p:cNvSpPr txBox="1">
            <a:spLocks noChangeArrowheads="1"/>
          </p:cNvSpPr>
          <p:nvPr/>
        </p:nvSpPr>
        <p:spPr bwMode="auto">
          <a:xfrm>
            <a:off x="7233201" y="1412116"/>
            <a:ext cx="4812196"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bIns="45720" compatLnSpc="1" lIns="91440" numCol="1" rIns="91440" tIns="45720" vert="horz" wrap="square">
            <a:prstTxWarp prst="textNoShape">
              <a:avLst/>
            </a:prstTxWarp>
          </a:bodyPr>
          <a:lstStyle>
            <a:lvl1pPr algn="l" fontAlgn="base" indent="-228600" marL="228600" rtl="0">
              <a:lnSpc>
                <a:spcPct val="90000"/>
              </a:lnSpc>
              <a:spcBef>
                <a:spcPts val="1000"/>
              </a:spcBef>
              <a:spcAft>
                <a:spcPct val="0"/>
              </a:spcAft>
              <a:buFont charset="0" panose="020B0604020202020204" pitchFamily="34" typeface="Arial"/>
              <a:buChar char="•"/>
              <a:defRPr kern="1200" sz="2800">
                <a:solidFill>
                  <a:srgbClr val="7F7F7F"/>
                </a:solidFill>
                <a:latin charset="0" panose="020B0604020202020204" pitchFamily="34" typeface="Arial"/>
                <a:ea typeface="+mn-ea"/>
                <a:cs typeface="+mn-cs"/>
              </a:defRPr>
            </a:lvl1pPr>
            <a:lvl2pPr algn="l" fontAlgn="base" indent="-228600" marL="685800" rtl="0">
              <a:lnSpc>
                <a:spcPct val="90000"/>
              </a:lnSpc>
              <a:spcBef>
                <a:spcPts val="500"/>
              </a:spcBef>
              <a:spcAft>
                <a:spcPct val="0"/>
              </a:spcAft>
              <a:buFont charset="0" panose="020B0604020202020204" pitchFamily="34" typeface="Arial"/>
              <a:buChar char="•"/>
              <a:defRPr kern="1200" sz="2400">
                <a:solidFill>
                  <a:srgbClr val="7F7F7F"/>
                </a:solidFill>
                <a:latin charset="0" panose="020B0604020202020204" pitchFamily="34" typeface="Arial"/>
                <a:ea typeface="+mn-ea"/>
                <a:cs typeface="+mn-cs"/>
              </a:defRPr>
            </a:lvl2pPr>
            <a:lvl3pPr algn="l" fontAlgn="base" indent="-228600" marL="1143000" rtl="0">
              <a:lnSpc>
                <a:spcPct val="90000"/>
              </a:lnSpc>
              <a:spcBef>
                <a:spcPts val="500"/>
              </a:spcBef>
              <a:spcAft>
                <a:spcPct val="0"/>
              </a:spcAft>
              <a:buFont charset="0" panose="020B0604020202020204" pitchFamily="34" typeface="Arial"/>
              <a:buChar char="•"/>
              <a:defRPr kern="1200" sz="2000">
                <a:solidFill>
                  <a:srgbClr val="7F7F7F"/>
                </a:solidFill>
                <a:latin charset="0" panose="020B0604020202020204" pitchFamily="34" typeface="Arial"/>
                <a:ea typeface="+mn-ea"/>
                <a:cs typeface="+mn-cs"/>
              </a:defRPr>
            </a:lvl3pPr>
            <a:lvl4pPr algn="l" fontAlgn="base" indent="-228600" marL="1600200" rtl="0">
              <a:lnSpc>
                <a:spcPct val="90000"/>
              </a:lnSpc>
              <a:spcBef>
                <a:spcPts val="500"/>
              </a:spcBef>
              <a:spcAft>
                <a:spcPct val="0"/>
              </a:spcAft>
              <a:buFont charset="0" panose="020B0604020202020204" pitchFamily="34" typeface="Arial"/>
              <a:buChar char="•"/>
              <a:defRPr kern="1200">
                <a:solidFill>
                  <a:srgbClr val="7F7F7F"/>
                </a:solidFill>
                <a:latin charset="0" panose="020B0604020202020204" pitchFamily="34" typeface="Arial"/>
                <a:ea typeface="+mn-ea"/>
                <a:cs typeface="+mn-cs"/>
              </a:defRPr>
            </a:lvl4pPr>
            <a:lvl5pPr algn="l" fontAlgn="base" indent="-228600" marL="2057400" rtl="0">
              <a:lnSpc>
                <a:spcPct val="90000"/>
              </a:lnSpc>
              <a:spcBef>
                <a:spcPts val="500"/>
              </a:spcBef>
              <a:spcAft>
                <a:spcPct val="0"/>
              </a:spcAft>
              <a:buFont charset="0" panose="020B0604020202020204" pitchFamily="34" typeface="Arial"/>
              <a:buChar char="•"/>
              <a:defRPr kern="1200">
                <a:solidFill>
                  <a:srgbClr val="7F7F7F"/>
                </a:solidFill>
                <a:latin charset="0" panose="020B0604020202020204" pitchFamily="34" typeface="Arial"/>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sz="1800">
                <a:solidFill>
                  <a:schemeClr val="tx1"/>
                </a:solidFill>
                <a:latin typeface="+mn-lt"/>
                <a:ea typeface="+mn-ea"/>
                <a:cs typeface="+mn-cs"/>
              </a:defRPr>
            </a:lvl9pPr>
          </a:lstStyle>
          <a:p>
            <a:pPr eaLnBrk="1" hangingPunct="1">
              <a:buFont charset="2" panose="05000000000000000000" pitchFamily="2" typeface="Wingdings"/>
              <a:buChar char="v"/>
            </a:pPr>
            <a:r>
              <a:rPr altLang="en-US" dirty="0" lang="en" sz="2000">
                <a:solidFill>
                  <a:srgbClr val="000000"/>
                </a:solidFill>
                <a:ea charset="-128" panose="020B0600070205080204" pitchFamily="34" typeface="ＭＳ Ｐゴシック"/>
              </a:rPr>
              <a:t>IRR : </a:t>
            </a:r>
            <a:r>
              <a:rPr altLang="en-US" dirty="0" err="1" lang="en" sz="2000">
                <a:solidFill>
                  <a:srgbClr val="000000"/>
                </a:solidFill>
                <a:ea charset="-128" panose="020B0600070205080204" pitchFamily="34" typeface="ＭＳ Ｐゴシック"/>
              </a:rPr>
              <a:t>Rate</a:t>
            </a:r>
            <a:r>
              <a:rPr altLang="en-US" dirty="0" lang="en" sz="2000">
                <a:solidFill>
                  <a:srgbClr val="000000"/>
                </a:solidFill>
                <a:ea charset="-128" panose="020B0600070205080204" pitchFamily="34" typeface="ＭＳ Ｐゴシック"/>
              </a:rPr>
              <a:t> </a:t>
            </a:r>
            <a:r>
              <a:rPr altLang="en-US" dirty="0" err="1" lang="en" sz="2000">
                <a:solidFill>
                  <a:srgbClr val="000000"/>
                </a:solidFill>
                <a:ea charset="-128" panose="020B0600070205080204" pitchFamily="34" typeface="ＭＳ Ｐゴシック"/>
              </a:rPr>
              <a:t>collect</a:t>
            </a:r>
            <a:r>
              <a:rPr altLang="en-US" dirty="0" lang="en" sz="2000">
                <a:solidFill>
                  <a:srgbClr val="000000"/>
                </a:solidFill>
                <a:ea charset="-128" panose="020B0600070205080204" pitchFamily="34" typeface="ＭＳ Ｐゴシック"/>
              </a:rPr>
              <a:t> </a:t>
            </a:r>
            <a:r>
              <a:rPr altLang="en-US" dirty="0" err="1" lang="en" sz="2000">
                <a:solidFill>
                  <a:srgbClr val="000000"/>
                </a:solidFill>
                <a:ea charset="-128" panose="020B0600070205080204" pitchFamily="34" typeface="ＭＳ Ｐゴシック"/>
              </a:rPr>
              <a:t>profit</a:t>
            </a:r>
            <a:r>
              <a:rPr altLang="en-US" dirty="0" lang="en" sz="2000">
                <a:solidFill>
                  <a:srgbClr val="000000"/>
                </a:solidFill>
                <a:ea charset="-128" panose="020B0600070205080204" pitchFamily="34" typeface="ＭＳ Ｐゴシック"/>
              </a:rPr>
              <a:t> </a:t>
            </a:r>
            <a:r>
              <a:rPr altLang="en-US" dirty="0" err="1" lang="en" sz="2000">
                <a:solidFill>
                  <a:srgbClr val="000000"/>
                </a:solidFill>
                <a:ea charset="-128" panose="020B0600070205080204" pitchFamily="34" typeface="ＭＳ Ｐゴシック"/>
              </a:rPr>
              <a:t>internal</a:t>
            </a:r>
            <a:r>
              <a:rPr altLang="en-US" dirty="0" lang="en" sz="2000">
                <a:solidFill>
                  <a:srgbClr val="000000"/>
                </a:solidFill>
                <a:ea charset="-128" panose="020B0600070205080204" pitchFamily="34" typeface="ＭＳ Ｐゴシック"/>
              </a:rPr>
              <a:t> </a:t>
            </a:r>
            <a:r>
              <a:rPr altLang="en-US" dirty="0" err="1" lang="en" sz="2000">
                <a:solidFill>
                  <a:srgbClr val="000000"/>
                </a:solidFill>
                <a:ea charset="-128" panose="020B0600070205080204" pitchFamily="34" typeface="ＭＳ Ｐゴシック"/>
              </a:rPr>
              <a:t>in</a:t>
            </a:r>
            <a:endParaRPr altLang="en-US" dirty="0" lang="en-US" sz="2000">
              <a:solidFill>
                <a:srgbClr val="000000"/>
              </a:solidFill>
              <a:ea charset="-128" panose="020B0600070205080204" pitchFamily="34" typeface="ＭＳ Ｐゴシック"/>
            </a:endParaRPr>
          </a:p>
          <a:p>
            <a:pPr eaLnBrk="1" hangingPunct="1">
              <a:buFont charset="2" panose="05000000000000000000" pitchFamily="2" typeface="Wingdings"/>
              <a:buNone/>
            </a:pPr>
            <a:r>
              <a:rPr altLang="en-US" dirty="0" err="1" lang="en" sz="2000">
                <a:solidFill>
                  <a:srgbClr val="000000"/>
                </a:solidFill>
                <a:ea charset="-128" panose="020B0600070205080204" pitchFamily="34" typeface="ＭＳ Ｐゴシック"/>
              </a:rPr>
              <a:t>With </a:t>
            </a:r>
            <a:r>
              <a:rPr altLang="en-US" dirty="0" lang="en" sz="2000">
                <a:solidFill>
                  <a:srgbClr val="000000"/>
                </a:solidFill>
                <a:ea charset="-128" panose="020B0600070205080204" pitchFamily="34" typeface="ＭＳ Ｐゴシック"/>
              </a:rPr>
              <a:t>i1 we </a:t>
            </a:r>
            <a:r>
              <a:rPr altLang="en-US" dirty="0" err="1" lang="en" sz="2000">
                <a:solidFill>
                  <a:srgbClr val="000000"/>
                </a:solidFill>
                <a:ea charset="-128" panose="020B0600070205080204" pitchFamily="34" typeface="ＭＳ Ｐゴシック"/>
              </a:rPr>
              <a:t>have </a:t>
            </a:r>
            <a:r>
              <a:rPr altLang="en-US" dirty="0" lang="en" sz="2000">
                <a:solidFill>
                  <a:srgbClr val="000000"/>
                </a:solidFill>
                <a:ea charset="-128" panose="020B0600070205080204" pitchFamily="34" typeface="ＭＳ Ｐゴシック"/>
              </a:rPr>
              <a:t>NPV1; NPV1 &gt;0</a:t>
            </a:r>
          </a:p>
          <a:p>
            <a:pPr eaLnBrk="1" hangingPunct="1">
              <a:buFont charset="2" panose="05000000000000000000" pitchFamily="2" typeface="Wingdings"/>
              <a:buNone/>
            </a:pPr>
            <a:r>
              <a:rPr altLang="en-US" dirty="0" err="1" lang="en" sz="2000">
                <a:solidFill>
                  <a:srgbClr val="000000"/>
                </a:solidFill>
                <a:ea charset="-128" panose="020B0600070205080204" pitchFamily="34" typeface="ＭＳ Ｐゴシック"/>
              </a:rPr>
              <a:t>With </a:t>
            </a:r>
            <a:r>
              <a:rPr altLang="en-US" dirty="0" lang="en" sz="2000">
                <a:solidFill>
                  <a:srgbClr val="000000"/>
                </a:solidFill>
                <a:ea charset="-128" panose="020B0600070205080204" pitchFamily="34" typeface="ＭＳ Ｐゴシック"/>
              </a:rPr>
              <a:t>i2 we </a:t>
            </a:r>
            <a:r>
              <a:rPr altLang="en-US" dirty="0" err="1" lang="en" sz="2000">
                <a:solidFill>
                  <a:srgbClr val="000000"/>
                </a:solidFill>
                <a:ea charset="-128" panose="020B0600070205080204" pitchFamily="34" typeface="ＭＳ Ｐゴシック"/>
              </a:rPr>
              <a:t>have </a:t>
            </a:r>
            <a:r>
              <a:rPr altLang="en-US" dirty="0" lang="en" sz="2000">
                <a:solidFill>
                  <a:srgbClr val="000000"/>
                </a:solidFill>
                <a:ea charset="-128" panose="020B0600070205080204" pitchFamily="34" typeface="ＭＳ Ｐゴシック"/>
              </a:rPr>
              <a:t>NPV; NPV2 &lt;0</a:t>
            </a:r>
          </a:p>
          <a:p>
            <a:pPr eaLnBrk="1" hangingPunct="1">
              <a:buFont charset="2" panose="05000000000000000000" pitchFamily="2" typeface="Wingdings"/>
              <a:buNone/>
            </a:pPr>
            <a:r>
              <a:rPr altLang="en-US" dirty="0" lang="en" sz="2000">
                <a:solidFill>
                  <a:srgbClr val="000000"/>
                </a:solidFill>
                <a:ea charset="-128" panose="020B0600070205080204" pitchFamily="34" typeface="ＭＳ Ｐゴシック"/>
              </a:rPr>
              <a:t>We </a:t>
            </a:r>
            <a:r>
              <a:rPr altLang="en-US" dirty="0" err="1" lang="en" sz="2000">
                <a:solidFill>
                  <a:srgbClr val="000000"/>
                </a:solidFill>
                <a:ea charset="-128" panose="020B0600070205080204" pitchFamily="34" typeface="ＭＳ Ｐゴシック"/>
              </a:rPr>
              <a:t>have </a:t>
            </a:r>
            <a:r>
              <a:rPr altLang="en-US" dirty="0" lang="en" sz="2000">
                <a:solidFill>
                  <a:srgbClr val="000000"/>
                </a:solidFill>
                <a:ea charset="-128" panose="020B0600070205080204" pitchFamily="34" typeface="ＭＳ Ｐゴシック"/>
              </a:rPr>
              <a:t>:</a:t>
            </a:r>
            <a:br>
              <a:rPr altLang="en-US" dirty="0" lang="en-US" sz="2000">
                <a:solidFill>
                  <a:srgbClr val="000000"/>
                </a:solidFill>
                <a:ea charset="-128" panose="020B0600070205080204" pitchFamily="34" typeface="ＭＳ Ｐゴシック"/>
              </a:rPr>
            </a:br>
            <a:endParaRPr altLang="en-US" dirty="0" lang="en-US" sz="2000">
              <a:solidFill>
                <a:srgbClr val="000000"/>
              </a:solidFill>
              <a:ea charset="-128" panose="020B0600070205080204" pitchFamily="34" typeface="ＭＳ Ｐゴシック"/>
            </a:endParaRPr>
          </a:p>
          <a:p>
            <a:pPr eaLnBrk="1" hangingPunct="1">
              <a:buFont charset="2" panose="05000000000000000000" pitchFamily="2" typeface="Wingdings"/>
              <a:buNone/>
            </a:pPr>
            <a:endParaRPr altLang="en-US" dirty="0" lang="en-US" sz="2000">
              <a:solidFill>
                <a:srgbClr val="000000"/>
              </a:solidFill>
              <a:ea charset="-128" panose="020B0600070205080204" pitchFamily="34" typeface="ＭＳ Ｐゴシック"/>
            </a:endParaRPr>
          </a:p>
          <a:p>
            <a:pPr eaLnBrk="1" hangingPunct="1">
              <a:buFont charset="2" panose="05000000000000000000" pitchFamily="2" typeface="Wingdings"/>
              <a:buNone/>
            </a:pPr>
            <a:endParaRPr altLang="en-US" dirty="0" lang="en-US" sz="2000">
              <a:solidFill>
                <a:srgbClr val="000000"/>
              </a:solidFill>
              <a:ea charset="-128" panose="020B0600070205080204" pitchFamily="34" typeface="ＭＳ Ｐゴシック"/>
            </a:endParaRPr>
          </a:p>
          <a:p>
            <a:pPr>
              <a:buNone/>
            </a:pPr>
            <a:r>
              <a:rPr altLang="en-US" dirty="0" lang="en-US" sz="2000">
                <a:solidFill>
                  <a:srgbClr val="000000"/>
                </a:solidFill>
                <a:ea charset="-128" panose="020B0600070205080204" pitchFamily="34" typeface="ＭＳ Ｐゴシック"/>
              </a:rPr>
              <a:t>Project with IRR &gt; </a:t>
            </a:r>
            <a:r>
              <a:rPr altLang="en-US" dirty="0" err="1" lang="en-US" sz="2000">
                <a:solidFill>
                  <a:srgbClr val="000000"/>
                </a:solidFill>
                <a:ea charset="-128" panose="020B0600070205080204" pitchFamily="34" typeface="ＭＳ Ｐゴシック"/>
              </a:rPr>
              <a:t>i</a:t>
            </a:r>
            <a:r>
              <a:rPr altLang="en-US" dirty="0" lang="en-US" sz="2000">
                <a:solidFill>
                  <a:srgbClr val="000000"/>
                </a:solidFill>
                <a:ea charset="-128" panose="020B0600070205080204" pitchFamily="34" typeface="ＭＳ Ｐゴシック"/>
              </a:rPr>
              <a:t>* is feasible</a:t>
            </a:r>
          </a:p>
          <a:p>
            <a:pPr>
              <a:buNone/>
            </a:pPr>
            <a:r>
              <a:rPr altLang="en-US" dirty="0" lang="en-US" sz="2000">
                <a:solidFill>
                  <a:srgbClr val="000000"/>
                </a:solidFill>
                <a:ea charset="-128" panose="020B0600070205080204" pitchFamily="34" typeface="ＭＳ Ｐゴシック"/>
              </a:rPr>
              <a:t>The project with the largest IRR is the optimal project</a:t>
            </a:r>
            <a:endParaRPr altLang="en-US" dirty="0" lang="en-US" sz="2000">
              <a:solidFill>
                <a:srgbClr val="000000"/>
              </a:solidFill>
              <a:ea charset="-128" panose="020B0600070205080204" pitchFamily="34" typeface="ＭＳ Ｐゴシック"/>
              <a:sym charset="2" panose="05050102010706020507" pitchFamily="18" typeface="Symbol"/>
            </a:endParaRPr>
          </a:p>
        </p:txBody>
      </p:sp>
      <p:pic>
        <p:nvPicPr>
          <p:cNvPr id="4" name="Object 3">
            <a:extLst>
              <a:ext uri="{FF2B5EF4-FFF2-40B4-BE49-F238E27FC236}">
                <a16:creationId xmlns:a16="http://schemas.microsoft.com/office/drawing/2014/main" id="{F4EFC8CD-9D73-483B-B49F-BE67095DB01F}"/>
              </a:ext>
            </a:extLst>
          </p:cNvPr>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21538" y="3012316"/>
            <a:ext cx="4360862" cy="925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
        <p:nvSpPr>
          <p:cNvPr id="5" name="Line 4">
            <a:extLst>
              <a:ext uri="{FF2B5EF4-FFF2-40B4-BE49-F238E27FC236}">
                <a16:creationId xmlns:a16="http://schemas.microsoft.com/office/drawing/2014/main" id="{C2359FEF-0432-4A9B-BA97-F8FB4AC156AF}"/>
              </a:ext>
            </a:extLst>
          </p:cNvPr>
          <p:cNvSpPr>
            <a:spLocks noChangeShapeType="1"/>
          </p:cNvSpPr>
          <p:nvPr/>
        </p:nvSpPr>
        <p:spPr bwMode="auto">
          <a:xfrm>
            <a:off x="1714500" y="4155316"/>
            <a:ext cx="4191000" cy="0"/>
          </a:xfrm>
          <a:prstGeom prst="line">
            <a:avLst/>
          </a:prstGeom>
          <a:noFill/>
          <a:ln w="12700">
            <a:solidFill>
              <a:schemeClr val="tx1"/>
            </a:solidFill>
            <a:round/>
            <a:headEnd len="sm" type="none" w="sm"/>
            <a:tailEnd len="sm" type="none" w="sm"/>
          </a:ln>
        </p:spPr>
        <p:txBody>
          <a:bodyPr/>
          <a:lstStyle/>
          <a:p>
            <a:endParaRPr lang="en-US"/>
          </a:p>
        </p:txBody>
      </p:sp>
      <p:sp>
        <p:nvSpPr>
          <p:cNvPr id="6" name="Freeform 5">
            <a:extLst>
              <a:ext uri="{FF2B5EF4-FFF2-40B4-BE49-F238E27FC236}">
                <a16:creationId xmlns:a16="http://schemas.microsoft.com/office/drawing/2014/main" id="{C22399B6-1AB8-4657-A026-0E433EE1A199}"/>
              </a:ext>
            </a:extLst>
          </p:cNvPr>
          <p:cNvSpPr>
            <a:spLocks/>
          </p:cNvSpPr>
          <p:nvPr/>
        </p:nvSpPr>
        <p:spPr bwMode="auto">
          <a:xfrm>
            <a:off x="2427287" y="2305879"/>
            <a:ext cx="2332038" cy="2201863"/>
          </a:xfrm>
          <a:custGeom>
            <a:avLst/>
            <a:gdLst>
              <a:gd fmla="*/ 0 w 1469" name="T0"/>
              <a:gd fmla="*/ 0 h 1387" name="T1"/>
              <a:gd fmla="*/ 2147483647 w 1469" name="T2"/>
              <a:gd fmla="*/ 2147483647 h 1387" name="T3"/>
              <a:gd fmla="*/ 2147483647 w 1469" name="T4"/>
              <a:gd fmla="*/ 2147483647 h 1387" name="T5"/>
              <a:gd fmla="*/ 2147483647 w 1469" name="T6"/>
              <a:gd fmla="*/ 2147483647 h 1387" name="T7"/>
              <a:gd fmla="*/ 2147483647 w 1469" name="T8"/>
              <a:gd fmla="*/ 2147483647 h 1387" name="T9"/>
              <a:gd fmla="*/ 2147483647 w 1469" name="T10"/>
              <a:gd fmla="*/ 2147483647 h 1387" name="T11"/>
              <a:gd fmla="*/ 2147483647 w 1469" name="T12"/>
              <a:gd fmla="*/ 2147483647 h 1387" name="T13"/>
              <a:gd fmla="*/ 2147483647 w 1469" name="T14"/>
              <a:gd fmla="*/ 2147483647 h 1387" name="T15"/>
              <a:gd fmla="*/ 2147483647 w 1469" name="T16"/>
              <a:gd fmla="*/ 2147483647 h 1387" name="T17"/>
              <a:gd fmla="*/ 2147483647 w 1469" name="T18"/>
              <a:gd fmla="*/ 2147483647 h 1387" name="T19"/>
              <a:gd fmla="*/ 2147483647 w 1469" name="T20"/>
              <a:gd fmla="*/ 2147483647 h 1387" name="T21"/>
              <a:gd fmla="*/ 2147483647 w 1469" name="T22"/>
              <a:gd fmla="*/ 2147483647 h 1387" name="T23"/>
              <a:gd fmla="*/ 0 60000 65536" name="T24"/>
              <a:gd fmla="*/ 0 60000 65536" name="T25"/>
              <a:gd fmla="*/ 0 60000 65536" name="T26"/>
              <a:gd fmla="*/ 0 60000 65536" name="T27"/>
              <a:gd fmla="*/ 0 60000 65536" name="T28"/>
              <a:gd fmla="*/ 0 60000 65536" name="T29"/>
              <a:gd fmla="*/ 0 60000 65536" name="T30"/>
              <a:gd fmla="*/ 0 60000 65536" name="T31"/>
              <a:gd fmla="*/ 0 60000 65536" name="T32"/>
              <a:gd fmla="*/ 0 60000 65536" name="T33"/>
              <a:gd fmla="*/ 0 60000 65536" name="T34"/>
              <a:gd fmla="*/ 0 60000 65536" name="T35"/>
              <a:gd fmla="*/ 0 w 1469" name="T36"/>
              <a:gd fmla="*/ 0 h 1387" name="T37"/>
              <a:gd fmla="*/ 1469 w 1469" name="T38"/>
              <a:gd fmla="*/ 1387 h 1387" name="T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b="T39" l="T36" r="T38" t="T37"/>
            <a:pathLst>
              <a:path h="1387" w="1469">
                <a:moveTo>
                  <a:pt x="0" y="0"/>
                </a:moveTo>
                <a:cubicBezTo>
                  <a:pt x="14" y="137"/>
                  <a:pt x="35" y="163"/>
                  <a:pt x="94" y="282"/>
                </a:cubicBezTo>
                <a:cubicBezTo>
                  <a:pt x="118" y="330"/>
                  <a:pt x="188" y="412"/>
                  <a:pt x="188" y="412"/>
                </a:cubicBezTo>
                <a:cubicBezTo>
                  <a:pt x="215" y="526"/>
                  <a:pt x="294" y="626"/>
                  <a:pt x="364" y="717"/>
                </a:cubicBezTo>
                <a:cubicBezTo>
                  <a:pt x="390" y="751"/>
                  <a:pt x="411" y="788"/>
                  <a:pt x="435" y="823"/>
                </a:cubicBezTo>
                <a:cubicBezTo>
                  <a:pt x="492" y="906"/>
                  <a:pt x="577" y="965"/>
                  <a:pt x="646" y="1035"/>
                </a:cubicBezTo>
                <a:cubicBezTo>
                  <a:pt x="660" y="1049"/>
                  <a:pt x="667" y="1068"/>
                  <a:pt x="681" y="1082"/>
                </a:cubicBezTo>
                <a:cubicBezTo>
                  <a:pt x="721" y="1122"/>
                  <a:pt x="778" y="1142"/>
                  <a:pt x="823" y="1176"/>
                </a:cubicBezTo>
                <a:cubicBezTo>
                  <a:pt x="872" y="1212"/>
                  <a:pt x="855" y="1234"/>
                  <a:pt x="928" y="1258"/>
                </a:cubicBezTo>
                <a:cubicBezTo>
                  <a:pt x="975" y="1274"/>
                  <a:pt x="1024" y="1295"/>
                  <a:pt x="1069" y="1317"/>
                </a:cubicBezTo>
                <a:cubicBezTo>
                  <a:pt x="1121" y="1343"/>
                  <a:pt x="1099" y="1353"/>
                  <a:pt x="1175" y="1364"/>
                </a:cubicBezTo>
                <a:cubicBezTo>
                  <a:pt x="1273" y="1378"/>
                  <a:pt x="1370" y="1387"/>
                  <a:pt x="1469" y="1387"/>
                </a:cubicBezTo>
              </a:path>
            </a:pathLst>
          </a:custGeom>
          <a:noFill/>
          <a:ln w="12700">
            <a:solidFill>
              <a:schemeClr val="tx1"/>
            </a:solidFill>
            <a:round/>
            <a:headEnd len="sm" type="none" w="sm"/>
            <a:tailEnd len="sm" type="none" w="sm"/>
          </a:ln>
        </p:spPr>
        <p:txBody>
          <a:bodyPr/>
          <a:lstStyle/>
          <a:p>
            <a:endParaRPr lang="en-US"/>
          </a:p>
        </p:txBody>
      </p:sp>
      <p:sp>
        <p:nvSpPr>
          <p:cNvPr id="7" name="Line 6">
            <a:extLst>
              <a:ext uri="{FF2B5EF4-FFF2-40B4-BE49-F238E27FC236}">
                <a16:creationId xmlns:a16="http://schemas.microsoft.com/office/drawing/2014/main" id="{3F05A32B-8A8D-4DF4-B269-5EA427CEDA03}"/>
              </a:ext>
            </a:extLst>
          </p:cNvPr>
          <p:cNvSpPr>
            <a:spLocks noChangeShapeType="1"/>
          </p:cNvSpPr>
          <p:nvPr/>
        </p:nvSpPr>
        <p:spPr bwMode="auto">
          <a:xfrm flipV="1">
            <a:off x="3695700" y="3317116"/>
            <a:ext cx="1066800" cy="838200"/>
          </a:xfrm>
          <a:prstGeom prst="line">
            <a:avLst/>
          </a:prstGeom>
          <a:noFill/>
          <a:ln w="12700">
            <a:solidFill>
              <a:schemeClr val="tx1"/>
            </a:solidFill>
            <a:round/>
            <a:headEnd len="sm" type="none" w="sm"/>
            <a:tailEnd len="sm" type="triangle" w="sm"/>
          </a:ln>
        </p:spPr>
        <p:txBody>
          <a:bodyPr/>
          <a:lstStyle/>
          <a:p>
            <a:endParaRPr lang="en-US"/>
          </a:p>
        </p:txBody>
      </p:sp>
      <p:sp>
        <p:nvSpPr>
          <p:cNvPr id="8" name="Oval 7">
            <a:extLst>
              <a:ext uri="{FF2B5EF4-FFF2-40B4-BE49-F238E27FC236}">
                <a16:creationId xmlns:a16="http://schemas.microsoft.com/office/drawing/2014/main" id="{642D5C28-9749-4BD4-91BA-BF80CA16F434}"/>
              </a:ext>
            </a:extLst>
          </p:cNvPr>
          <p:cNvSpPr>
            <a:spLocks noChangeArrowheads="1"/>
          </p:cNvSpPr>
          <p:nvPr/>
        </p:nvSpPr>
        <p:spPr bwMode="auto">
          <a:xfrm>
            <a:off x="5219700" y="2402716"/>
            <a:ext cx="1981200" cy="609600"/>
          </a:xfrm>
          <a:prstGeom prst="ellipse">
            <a:avLst/>
          </a:prstGeom>
          <a:solidFill>
            <a:schemeClr val="accent1"/>
          </a:solidFill>
          <a:ln w="12700">
            <a:solidFill>
              <a:schemeClr val="tx1"/>
            </a:solidFill>
            <a:round/>
            <a:headEnd len="sm" type="none" w="sm"/>
            <a:tailEnd len="sm" type="none" w="sm"/>
          </a:ln>
        </p:spPr>
        <p:txBody>
          <a:bodyPr anchor="ctr" wrap="none"/>
          <a:lstStyle/>
          <a:p>
            <a:pPr algn="ctr" eaLnBrk="0" hangingPunct="0"/>
            <a:r>
              <a:rPr lang="en" sz="2400">
                <a:solidFill>
                  <a:srgbClr val="FF0000"/>
                </a:solidFill>
              </a:rPr>
              <a:t>IRR</a:t>
            </a:r>
          </a:p>
        </p:txBody>
      </p:sp>
      <p:sp>
        <p:nvSpPr>
          <p:cNvPr id="9" name="Oval 8">
            <a:extLst>
              <a:ext uri="{FF2B5EF4-FFF2-40B4-BE49-F238E27FC236}">
                <a16:creationId xmlns:a16="http://schemas.microsoft.com/office/drawing/2014/main" id="{8AFB356A-0EAB-46AE-A207-8D76D2773089}"/>
              </a:ext>
            </a:extLst>
          </p:cNvPr>
          <p:cNvSpPr>
            <a:spLocks noChangeArrowheads="1"/>
          </p:cNvSpPr>
          <p:nvPr/>
        </p:nvSpPr>
        <p:spPr bwMode="auto">
          <a:xfrm>
            <a:off x="342900" y="1869316"/>
            <a:ext cx="1219200" cy="685800"/>
          </a:xfrm>
          <a:prstGeom prst="ellipse">
            <a:avLst/>
          </a:prstGeom>
          <a:solidFill>
            <a:schemeClr val="accent1"/>
          </a:solidFill>
          <a:ln w="12700">
            <a:solidFill>
              <a:schemeClr val="tx1"/>
            </a:solidFill>
            <a:round/>
            <a:headEnd len="sm" type="none" w="sm"/>
            <a:tailEnd len="sm" type="none" w="sm"/>
          </a:ln>
        </p:spPr>
        <p:txBody>
          <a:bodyPr anchor="ctr" wrap="none"/>
          <a:lstStyle/>
          <a:p>
            <a:pPr algn="ctr" eaLnBrk="0" hangingPunct="0"/>
            <a:r>
              <a:rPr lang="en" sz="2400">
                <a:solidFill>
                  <a:srgbClr val="FF0000"/>
                </a:solidFill>
              </a:rPr>
              <a:t>NPV</a:t>
            </a:r>
          </a:p>
        </p:txBody>
      </p:sp>
      <p:sp>
        <p:nvSpPr>
          <p:cNvPr id="10" name="Oval 9">
            <a:extLst>
              <a:ext uri="{FF2B5EF4-FFF2-40B4-BE49-F238E27FC236}">
                <a16:creationId xmlns:a16="http://schemas.microsoft.com/office/drawing/2014/main" id="{33204BF7-EDD7-4A35-9ACB-542C69ABDA45}"/>
              </a:ext>
            </a:extLst>
          </p:cNvPr>
          <p:cNvSpPr>
            <a:spLocks noChangeArrowheads="1"/>
          </p:cNvSpPr>
          <p:nvPr/>
        </p:nvSpPr>
        <p:spPr bwMode="auto">
          <a:xfrm>
            <a:off x="5448300" y="4307716"/>
            <a:ext cx="1676400" cy="533400"/>
          </a:xfrm>
          <a:prstGeom prst="ellipse">
            <a:avLst/>
          </a:prstGeom>
          <a:solidFill>
            <a:schemeClr val="accent1"/>
          </a:solidFill>
          <a:ln w="12700">
            <a:solidFill>
              <a:schemeClr val="tx1"/>
            </a:solidFill>
            <a:round/>
            <a:headEnd len="sm" type="none" w="sm"/>
            <a:tailEnd len="sm" type="none" w="sm"/>
          </a:ln>
        </p:spPr>
        <p:txBody>
          <a:bodyPr anchor="ctr" wrap="none"/>
          <a:lstStyle/>
          <a:p>
            <a:pPr algn="ctr" eaLnBrk="0" hangingPunct="0"/>
            <a:r>
              <a:rPr lang="en" sz="2400">
                <a:solidFill>
                  <a:srgbClr val="FF0000"/>
                </a:solidFill>
              </a:rPr>
              <a:t>i</a:t>
            </a:r>
          </a:p>
        </p:txBody>
      </p:sp>
      <p:sp>
        <p:nvSpPr>
          <p:cNvPr id="11" name="Line 10">
            <a:extLst>
              <a:ext uri="{FF2B5EF4-FFF2-40B4-BE49-F238E27FC236}">
                <a16:creationId xmlns:a16="http://schemas.microsoft.com/office/drawing/2014/main" id="{7219C1A2-D0CF-4AE6-ADC4-D4FD05DDF9E9}"/>
              </a:ext>
            </a:extLst>
          </p:cNvPr>
          <p:cNvSpPr>
            <a:spLocks noChangeShapeType="1"/>
          </p:cNvSpPr>
          <p:nvPr/>
        </p:nvSpPr>
        <p:spPr bwMode="auto">
          <a:xfrm>
            <a:off x="1714500" y="3621916"/>
            <a:ext cx="1371600" cy="0"/>
          </a:xfrm>
          <a:prstGeom prst="line">
            <a:avLst/>
          </a:prstGeom>
          <a:noFill/>
          <a:ln w="12700">
            <a:solidFill>
              <a:schemeClr val="tx1"/>
            </a:solidFill>
            <a:round/>
            <a:headEnd len="sm" type="none" w="sm"/>
            <a:tailEnd len="sm" type="none" w="sm"/>
          </a:ln>
        </p:spPr>
        <p:txBody>
          <a:bodyPr/>
          <a:lstStyle/>
          <a:p>
            <a:endParaRPr lang="en-US"/>
          </a:p>
        </p:txBody>
      </p:sp>
      <p:sp>
        <p:nvSpPr>
          <p:cNvPr id="12" name="Line 11">
            <a:extLst>
              <a:ext uri="{FF2B5EF4-FFF2-40B4-BE49-F238E27FC236}">
                <a16:creationId xmlns:a16="http://schemas.microsoft.com/office/drawing/2014/main" id="{A9845241-D6BA-4211-B9E9-00515C03BBB7}"/>
              </a:ext>
            </a:extLst>
          </p:cNvPr>
          <p:cNvSpPr>
            <a:spLocks noChangeShapeType="1"/>
          </p:cNvSpPr>
          <p:nvPr/>
        </p:nvSpPr>
        <p:spPr bwMode="auto">
          <a:xfrm>
            <a:off x="1714500" y="2174116"/>
            <a:ext cx="0" cy="2819400"/>
          </a:xfrm>
          <a:prstGeom prst="line">
            <a:avLst/>
          </a:prstGeom>
          <a:noFill/>
          <a:ln w="12700">
            <a:solidFill>
              <a:schemeClr val="tx1"/>
            </a:solidFill>
            <a:round/>
            <a:headEnd len="sm" type="none" w="sm"/>
            <a:tailEnd len="sm" type="none" w="sm"/>
          </a:ln>
        </p:spPr>
        <p:txBody>
          <a:bodyPr/>
          <a:lstStyle/>
          <a:p>
            <a:endParaRPr lang="en-US"/>
          </a:p>
        </p:txBody>
      </p:sp>
      <p:sp>
        <p:nvSpPr>
          <p:cNvPr id="13" name="Line 12">
            <a:extLst>
              <a:ext uri="{FF2B5EF4-FFF2-40B4-BE49-F238E27FC236}">
                <a16:creationId xmlns:a16="http://schemas.microsoft.com/office/drawing/2014/main" id="{BCE745C4-C7B7-46DD-886E-1FBF1FEB3319}"/>
              </a:ext>
            </a:extLst>
          </p:cNvPr>
          <p:cNvSpPr>
            <a:spLocks noChangeShapeType="1"/>
          </p:cNvSpPr>
          <p:nvPr/>
        </p:nvSpPr>
        <p:spPr bwMode="auto">
          <a:xfrm>
            <a:off x="3086100" y="3621916"/>
            <a:ext cx="0" cy="533400"/>
          </a:xfrm>
          <a:prstGeom prst="line">
            <a:avLst/>
          </a:prstGeom>
          <a:noFill/>
          <a:ln w="12700">
            <a:solidFill>
              <a:schemeClr val="tx1"/>
            </a:solidFill>
            <a:round/>
            <a:headEnd len="sm" type="none" w="sm"/>
            <a:tailEnd len="sm" type="none" w="sm"/>
          </a:ln>
        </p:spPr>
        <p:txBody>
          <a:bodyPr/>
          <a:lstStyle/>
          <a:p>
            <a:endParaRPr lang="en-US"/>
          </a:p>
        </p:txBody>
      </p:sp>
      <p:sp>
        <p:nvSpPr>
          <p:cNvPr id="14" name="Line 13">
            <a:extLst>
              <a:ext uri="{FF2B5EF4-FFF2-40B4-BE49-F238E27FC236}">
                <a16:creationId xmlns:a16="http://schemas.microsoft.com/office/drawing/2014/main" id="{555F4B51-415A-4F43-9AD3-6EE2DAAF11BA}"/>
              </a:ext>
            </a:extLst>
          </p:cNvPr>
          <p:cNvSpPr>
            <a:spLocks noChangeShapeType="1"/>
          </p:cNvSpPr>
          <p:nvPr/>
        </p:nvSpPr>
        <p:spPr bwMode="auto">
          <a:xfrm>
            <a:off x="4229100" y="4155316"/>
            <a:ext cx="0" cy="304800"/>
          </a:xfrm>
          <a:prstGeom prst="line">
            <a:avLst/>
          </a:prstGeom>
          <a:noFill/>
          <a:ln w="12700">
            <a:solidFill>
              <a:schemeClr val="tx1"/>
            </a:solidFill>
            <a:round/>
            <a:headEnd len="sm" type="none" w="sm"/>
            <a:tailEnd len="sm" type="none" w="sm"/>
          </a:ln>
        </p:spPr>
        <p:txBody>
          <a:bodyPr/>
          <a:lstStyle/>
          <a:p>
            <a:endParaRPr lang="en-US"/>
          </a:p>
        </p:txBody>
      </p:sp>
      <p:sp>
        <p:nvSpPr>
          <p:cNvPr id="15" name="Line 14">
            <a:extLst>
              <a:ext uri="{FF2B5EF4-FFF2-40B4-BE49-F238E27FC236}">
                <a16:creationId xmlns:a16="http://schemas.microsoft.com/office/drawing/2014/main" id="{A6253A1C-82AA-450A-A46C-BD1C6B280985}"/>
              </a:ext>
            </a:extLst>
          </p:cNvPr>
          <p:cNvSpPr>
            <a:spLocks noChangeShapeType="1"/>
          </p:cNvSpPr>
          <p:nvPr/>
        </p:nvSpPr>
        <p:spPr bwMode="auto">
          <a:xfrm>
            <a:off x="1714500" y="4460116"/>
            <a:ext cx="2514600" cy="0"/>
          </a:xfrm>
          <a:prstGeom prst="line">
            <a:avLst/>
          </a:prstGeom>
          <a:noFill/>
          <a:ln w="12700">
            <a:solidFill>
              <a:schemeClr val="tx1"/>
            </a:solidFill>
            <a:round/>
            <a:headEnd len="sm" type="none" w="sm"/>
            <a:tailEnd len="sm" type="none" w="sm"/>
          </a:ln>
        </p:spPr>
        <p:txBody>
          <a:bodyPr/>
          <a:lstStyle/>
          <a:p>
            <a:endParaRPr lang="en-US"/>
          </a:p>
        </p:txBody>
      </p:sp>
      <p:sp>
        <p:nvSpPr>
          <p:cNvPr id="16" name="Oval 15">
            <a:extLst>
              <a:ext uri="{FF2B5EF4-FFF2-40B4-BE49-F238E27FC236}">
                <a16:creationId xmlns:a16="http://schemas.microsoft.com/office/drawing/2014/main" id="{5397B882-07A5-450C-946F-CC388534C665}"/>
              </a:ext>
            </a:extLst>
          </p:cNvPr>
          <p:cNvSpPr>
            <a:spLocks noChangeArrowheads="1"/>
          </p:cNvSpPr>
          <p:nvPr/>
        </p:nvSpPr>
        <p:spPr bwMode="auto">
          <a:xfrm>
            <a:off x="342900" y="3317116"/>
            <a:ext cx="1219200" cy="685800"/>
          </a:xfrm>
          <a:prstGeom prst="ellipse">
            <a:avLst/>
          </a:prstGeom>
          <a:solidFill>
            <a:schemeClr val="accent1"/>
          </a:solidFill>
          <a:ln w="12700">
            <a:solidFill>
              <a:schemeClr val="tx1"/>
            </a:solidFill>
            <a:round/>
            <a:headEnd len="sm" type="none" w="sm"/>
            <a:tailEnd len="sm" type="none" w="sm"/>
          </a:ln>
        </p:spPr>
        <p:txBody>
          <a:bodyPr anchor="ctr" wrap="none"/>
          <a:lstStyle/>
          <a:p>
            <a:pPr algn="ctr" eaLnBrk="0" hangingPunct="0"/>
            <a:r>
              <a:rPr lang="en" sz="2400">
                <a:solidFill>
                  <a:srgbClr val="FF0000"/>
                </a:solidFill>
              </a:rPr>
              <a:t>NPV1</a:t>
            </a:r>
          </a:p>
        </p:txBody>
      </p:sp>
      <p:sp>
        <p:nvSpPr>
          <p:cNvPr id="17" name="Oval 16">
            <a:extLst>
              <a:ext uri="{FF2B5EF4-FFF2-40B4-BE49-F238E27FC236}">
                <a16:creationId xmlns:a16="http://schemas.microsoft.com/office/drawing/2014/main" id="{3CC7025B-11E3-4996-AC0F-597175D05E26}"/>
              </a:ext>
            </a:extLst>
          </p:cNvPr>
          <p:cNvSpPr>
            <a:spLocks noChangeArrowheads="1"/>
          </p:cNvSpPr>
          <p:nvPr/>
        </p:nvSpPr>
        <p:spPr bwMode="auto">
          <a:xfrm>
            <a:off x="342900" y="4383916"/>
            <a:ext cx="1219200" cy="685800"/>
          </a:xfrm>
          <a:prstGeom prst="ellipse">
            <a:avLst/>
          </a:prstGeom>
          <a:solidFill>
            <a:schemeClr val="accent1"/>
          </a:solidFill>
          <a:ln w="12700">
            <a:solidFill>
              <a:schemeClr val="tx1"/>
            </a:solidFill>
            <a:round/>
            <a:headEnd len="sm" type="none" w="sm"/>
            <a:tailEnd len="sm" type="none" w="sm"/>
          </a:ln>
        </p:spPr>
        <p:txBody>
          <a:bodyPr anchor="ctr" wrap="none"/>
          <a:lstStyle/>
          <a:p>
            <a:pPr algn="ctr" eaLnBrk="0" hangingPunct="0"/>
            <a:r>
              <a:rPr lang="en" sz="2400">
                <a:solidFill>
                  <a:srgbClr val="FF0000"/>
                </a:solidFill>
              </a:rPr>
              <a:t>NPV2</a:t>
            </a:r>
          </a:p>
        </p:txBody>
      </p:sp>
    </p:spTree>
    <p:extLst>
      <p:ext uri="{BB962C8B-B14F-4D97-AF65-F5344CB8AC3E}">
        <p14:creationId xmlns:p14="http://schemas.microsoft.com/office/powerpoint/2010/main" val="1178149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F1BAD-05ED-4AC0-95FF-5F2EA52CCAC0}"/>
              </a:ext>
            </a:extLst>
          </p:cNvPr>
          <p:cNvSpPr>
            <a:spLocks noGrp="1"/>
          </p:cNvSpPr>
          <p:nvPr>
            <p:ph type="title"/>
          </p:nvPr>
        </p:nvSpPr>
        <p:spPr>
          <a:xfrm>
            <a:off x="609600" y="548633"/>
            <a:ext cx="10972800" cy="495200"/>
          </a:xfrm>
        </p:spPr>
        <p:txBody>
          <a:bodyPr>
            <a:noAutofit/>
          </a:bodyPr>
          <a:lstStyle/>
          <a:p>
            <a:r>
              <a:rPr lang="en-US" sz="2800"/>
              <a:t>Rated by NPV and IRR</a:t>
            </a:r>
            <a:endParaRPr lang="en" sz="2800" dirty="0"/>
          </a:p>
        </p:txBody>
      </p:sp>
      <p:sp>
        <p:nvSpPr>
          <p:cNvPr id="3" name="Content Placeholder 6">
            <a:extLst>
              <a:ext uri="{FF2B5EF4-FFF2-40B4-BE49-F238E27FC236}">
                <a16:creationId xmlns:a16="http://schemas.microsoft.com/office/drawing/2014/main" id="{3ADBBA30-333A-4018-BABA-66D58955AF07}"/>
              </a:ext>
            </a:extLst>
          </p:cNvPr>
          <p:cNvSpPr txBox="1">
            <a:spLocks/>
          </p:cNvSpPr>
          <p:nvPr/>
        </p:nvSpPr>
        <p:spPr>
          <a:xfrm>
            <a:off x="397565" y="1351722"/>
            <a:ext cx="11410121" cy="4512365"/>
          </a:xfrm>
          <a:prstGeom prst="rect">
            <a:avLst/>
          </a:prstGeom>
          <a:ln>
            <a:solidFill>
              <a:srgbClr val="003399"/>
            </a:solidFill>
          </a:ln>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457200">
              <a:lnSpc>
                <a:spcPct val="110000"/>
              </a:lnSpc>
              <a:spcBef>
                <a:spcPts val="600"/>
              </a:spcBef>
              <a:buFont typeface="Arial" panose="020B0604020202020204" pitchFamily="34" charset="0"/>
              <a:buChar char="•"/>
              <a:defRPr/>
            </a:pPr>
            <a:r>
              <a:rPr lang="en-US" sz="2000" dirty="0">
                <a:cs typeface="Arial" pitchFamily="34" charset="0"/>
              </a:rPr>
              <a:t>IRR ≥ MARR - the larger the IRR of the project, the higher the financial efficiency of the project.</a:t>
            </a:r>
          </a:p>
          <a:p>
            <a:pPr marL="457200" indent="-457200">
              <a:lnSpc>
                <a:spcPct val="110000"/>
              </a:lnSpc>
              <a:spcBef>
                <a:spcPts val="600"/>
              </a:spcBef>
              <a:buFont typeface="Arial" panose="020B0604020202020204" pitchFamily="34" charset="0"/>
              <a:buChar char="•"/>
              <a:defRPr/>
            </a:pPr>
            <a:r>
              <a:rPr lang="en-US" sz="2000" dirty="0">
                <a:cs typeface="Arial" pitchFamily="34" charset="0"/>
              </a:rPr>
              <a:t>IRR &lt; MARR - the project is not financially efficient.</a:t>
            </a:r>
          </a:p>
          <a:p>
            <a:pPr marL="457200" indent="-457200">
              <a:lnSpc>
                <a:spcPct val="110000"/>
              </a:lnSpc>
              <a:spcBef>
                <a:spcPts val="600"/>
              </a:spcBef>
              <a:buFont typeface="Arial" panose="020B0604020202020204" pitchFamily="34" charset="0"/>
              <a:buChar char="•"/>
              <a:defRPr/>
            </a:pPr>
            <a:r>
              <a:rPr lang="en-US" sz="2000" b="1" dirty="0">
                <a:cs typeface="Arial" pitchFamily="34" charset="0"/>
              </a:rPr>
              <a:t>The selected option is the option with the largest IRR ≥ MARR</a:t>
            </a:r>
          </a:p>
          <a:p>
            <a:pPr marL="457200" indent="-457200">
              <a:lnSpc>
                <a:spcPct val="110000"/>
              </a:lnSpc>
              <a:spcBef>
                <a:spcPts val="600"/>
              </a:spcBef>
              <a:buFont typeface="Arial" panose="020B0604020202020204" pitchFamily="34" charset="0"/>
              <a:buChar char="•"/>
              <a:defRPr/>
            </a:pPr>
            <a:r>
              <a:rPr lang="en-US" sz="2000" dirty="0">
                <a:cs typeface="Arial" pitchFamily="34" charset="0"/>
              </a:rPr>
              <a:t>MARR: Minimum Acceptable Rate of Return</a:t>
            </a:r>
          </a:p>
          <a:p>
            <a:pPr marL="457200" indent="-457200">
              <a:lnSpc>
                <a:spcPct val="110000"/>
              </a:lnSpc>
              <a:spcBef>
                <a:spcPts val="600"/>
              </a:spcBef>
              <a:buFont typeface="Arial" panose="020B0604020202020204" pitchFamily="34" charset="0"/>
              <a:buChar char="•"/>
              <a:defRPr/>
            </a:pPr>
            <a:r>
              <a:rPr lang="en-US" sz="2000" b="1" dirty="0">
                <a:cs typeface="Arial" pitchFamily="34" charset="0"/>
              </a:rPr>
              <a:t>Projects with equal lifespans</a:t>
            </a:r>
          </a:p>
          <a:p>
            <a:pPr marL="457200" indent="-457200">
              <a:lnSpc>
                <a:spcPct val="110000"/>
              </a:lnSpc>
              <a:spcBef>
                <a:spcPts val="600"/>
              </a:spcBef>
              <a:buFont typeface="Arial" panose="020B0604020202020204" pitchFamily="34" charset="0"/>
              <a:buChar char="•"/>
              <a:defRPr/>
            </a:pPr>
            <a:r>
              <a:rPr lang="en-US" sz="2000" dirty="0">
                <a:cs typeface="Arial" pitchFamily="34" charset="0"/>
              </a:rPr>
              <a:t>Directly compare the IRR values ​​of the projects</a:t>
            </a:r>
          </a:p>
          <a:p>
            <a:pPr marL="457200" indent="-457200">
              <a:lnSpc>
                <a:spcPct val="110000"/>
              </a:lnSpc>
              <a:spcBef>
                <a:spcPts val="600"/>
              </a:spcBef>
              <a:buFont typeface="Arial" panose="020B0604020202020204" pitchFamily="34" charset="0"/>
              <a:buChar char="•"/>
              <a:defRPr/>
            </a:pPr>
            <a:r>
              <a:rPr lang="en-US" sz="2000" b="1" dirty="0">
                <a:cs typeface="Arial" pitchFamily="34" charset="0"/>
              </a:rPr>
              <a:t>Projects with different lifespans</a:t>
            </a:r>
          </a:p>
          <a:p>
            <a:pPr marL="457200" indent="-457200">
              <a:lnSpc>
                <a:spcPct val="110000"/>
              </a:lnSpc>
              <a:spcBef>
                <a:spcPts val="600"/>
              </a:spcBef>
              <a:buFont typeface="Arial" panose="020B0604020202020204" pitchFamily="34" charset="0"/>
              <a:buChar char="•"/>
              <a:defRPr/>
            </a:pPr>
            <a:r>
              <a:rPr lang="en-US" sz="2000" dirty="0">
                <a:cs typeface="Arial" pitchFamily="34" charset="0"/>
              </a:rPr>
              <a:t>Compare each pair of projects</a:t>
            </a:r>
          </a:p>
          <a:p>
            <a:pPr marL="457200" indent="-457200">
              <a:lnSpc>
                <a:spcPct val="110000"/>
              </a:lnSpc>
              <a:spcBef>
                <a:spcPts val="600"/>
              </a:spcBef>
              <a:buFont typeface="Arial" panose="020B0604020202020204" pitchFamily="34" charset="0"/>
              <a:buChar char="•"/>
              <a:defRPr/>
            </a:pPr>
            <a:r>
              <a:rPr lang="en-US" sz="2000" dirty="0">
                <a:cs typeface="Arial" pitchFamily="34" charset="0"/>
              </a:rPr>
              <a:t>Subtract the project with small investment from the project with large investment</a:t>
            </a:r>
          </a:p>
          <a:p>
            <a:pPr marL="457200" indent="-457200">
              <a:lnSpc>
                <a:spcPct val="110000"/>
              </a:lnSpc>
              <a:spcBef>
                <a:spcPts val="600"/>
              </a:spcBef>
              <a:buFont typeface="Arial" panose="020B0604020202020204" pitchFamily="34" charset="0"/>
              <a:buChar char="•"/>
              <a:defRPr/>
            </a:pPr>
            <a:r>
              <a:rPr lang="en-US" sz="2000" dirty="0">
                <a:cs typeface="Arial" pitchFamily="34" charset="0"/>
              </a:rPr>
              <a:t>If the new project has an IRR larger than MARR, the project with large investment is better, otherwise the project with small investment is better</a:t>
            </a:r>
            <a:endParaRPr lang="en-US" sz="2000" dirty="0"/>
          </a:p>
        </p:txBody>
      </p:sp>
    </p:spTree>
    <p:extLst>
      <p:ext uri="{BB962C8B-B14F-4D97-AF65-F5344CB8AC3E}">
        <p14:creationId xmlns:p14="http://schemas.microsoft.com/office/powerpoint/2010/main" val="2753839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grpSp>
        <p:nvGrpSpPr>
          <p:cNvPr id="368" name="Google Shape;368;p16"/>
          <p:cNvGrpSpPr/>
          <p:nvPr/>
        </p:nvGrpSpPr>
        <p:grpSpPr>
          <a:xfrm>
            <a:off x="2815330" y="1637647"/>
            <a:ext cx="5363796" cy="3978804"/>
            <a:chOff x="2111497" y="1228235"/>
            <a:chExt cx="4022847" cy="2984104"/>
          </a:xfrm>
        </p:grpSpPr>
        <p:grpSp>
          <p:nvGrpSpPr>
            <p:cNvPr id="369" name="Google Shape;369;p16"/>
            <p:cNvGrpSpPr/>
            <p:nvPr/>
          </p:nvGrpSpPr>
          <p:grpSpPr>
            <a:xfrm>
              <a:off x="3224250" y="1228235"/>
              <a:ext cx="2695500" cy="2729590"/>
              <a:chOff x="-3475000" y="782863"/>
              <a:chExt cx="2695500" cy="2729590"/>
            </a:xfrm>
          </p:grpSpPr>
          <p:sp>
            <p:nvSpPr>
              <p:cNvPr id="370" name="Google Shape;370;p16"/>
              <p:cNvSpPr/>
              <p:nvPr/>
            </p:nvSpPr>
            <p:spPr>
              <a:xfrm>
                <a:off x="-3475000" y="782863"/>
                <a:ext cx="2695500" cy="2695500"/>
              </a:xfrm>
              <a:prstGeom prst="ellipse">
                <a:avLst/>
              </a:prstGeom>
              <a:solidFill>
                <a:schemeClr val="lt1"/>
              </a:solidFill>
              <a:ln w="9525"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371" name="Google Shape;371;p16"/>
              <p:cNvSpPr/>
              <p:nvPr/>
            </p:nvSpPr>
            <p:spPr>
              <a:xfrm>
                <a:off x="-2949575" y="3141052"/>
                <a:ext cx="1596000" cy="371400"/>
              </a:xfrm>
              <a:prstGeom prst="rect">
                <a:avLst/>
              </a:prstGeom>
              <a:solidFill>
                <a:schemeClr val="lt1"/>
              </a:solidFill>
              <a:ln>
                <a:noFill/>
              </a:ln>
            </p:spPr>
            <p:txBody>
              <a:bodyPr spcFirstLastPara="1" wrap="square" lIns="121900" tIns="121900" rIns="121900" bIns="121900" anchor="ctr" anchorCtr="0">
                <a:noAutofit/>
              </a:bodyPr>
              <a:lstStyle/>
              <a:p>
                <a:endParaRPr sz="2489"/>
              </a:p>
            </p:txBody>
          </p:sp>
        </p:grpSp>
        <p:cxnSp>
          <p:nvCxnSpPr>
            <p:cNvPr id="372" name="Google Shape;372;p16"/>
            <p:cNvCxnSpPr>
              <a:endCxn id="370" idx="1"/>
            </p:cNvCxnSpPr>
            <p:nvPr/>
          </p:nvCxnSpPr>
          <p:spPr>
            <a:xfrm>
              <a:off x="2111497" y="1251582"/>
              <a:ext cx="1507500" cy="371400"/>
            </a:xfrm>
            <a:prstGeom prst="bentConnector2">
              <a:avLst/>
            </a:prstGeom>
            <a:noFill/>
            <a:ln w="9525" cap="flat" cmpd="sng">
              <a:solidFill>
                <a:schemeClr val="dk2"/>
              </a:solidFill>
              <a:prstDash val="dash"/>
              <a:round/>
              <a:headEnd type="none" w="med" len="med"/>
              <a:tailEnd type="oval" w="med" len="med"/>
            </a:ln>
          </p:spPr>
        </p:cxnSp>
        <p:cxnSp>
          <p:nvCxnSpPr>
            <p:cNvPr id="374" name="Google Shape;374;p16"/>
            <p:cNvCxnSpPr>
              <a:cxnSpLocks/>
              <a:stCxn id="375" idx="3"/>
              <a:endCxn id="370" idx="3"/>
            </p:cNvCxnSpPr>
            <p:nvPr/>
          </p:nvCxnSpPr>
          <p:spPr>
            <a:xfrm flipV="1">
              <a:off x="2298684" y="3528988"/>
              <a:ext cx="1320313" cy="683351"/>
            </a:xfrm>
            <a:prstGeom prst="bentConnector2">
              <a:avLst/>
            </a:prstGeom>
            <a:noFill/>
            <a:ln w="9525" cap="flat" cmpd="sng">
              <a:solidFill>
                <a:schemeClr val="dk1"/>
              </a:solidFill>
              <a:prstDash val="dash"/>
              <a:round/>
              <a:headEnd type="none" w="med" len="med"/>
              <a:tailEnd type="oval" w="med" len="med"/>
            </a:ln>
          </p:spPr>
        </p:cxnSp>
        <p:cxnSp>
          <p:nvCxnSpPr>
            <p:cNvPr id="376" name="Google Shape;376;p16"/>
            <p:cNvCxnSpPr>
              <a:cxnSpLocks/>
              <a:stCxn id="377" idx="1"/>
              <a:endCxn id="370" idx="5"/>
            </p:cNvCxnSpPr>
            <p:nvPr/>
          </p:nvCxnSpPr>
          <p:spPr>
            <a:xfrm rot="10800000">
              <a:off x="5525004" y="3528988"/>
              <a:ext cx="322400" cy="607553"/>
            </a:xfrm>
            <a:prstGeom prst="bentConnector2">
              <a:avLst/>
            </a:prstGeom>
            <a:noFill/>
            <a:ln w="9525" cap="flat" cmpd="sng">
              <a:solidFill>
                <a:schemeClr val="dk1"/>
              </a:solidFill>
              <a:prstDash val="dash"/>
              <a:round/>
              <a:headEnd type="none" w="med" len="med"/>
              <a:tailEnd type="oval" w="med" len="med"/>
            </a:ln>
          </p:spPr>
        </p:cxnSp>
        <p:cxnSp>
          <p:nvCxnSpPr>
            <p:cNvPr id="378" name="Google Shape;378;p16"/>
            <p:cNvCxnSpPr>
              <a:cxnSpLocks/>
              <a:stCxn id="379" idx="1"/>
              <a:endCxn id="370" idx="7"/>
            </p:cNvCxnSpPr>
            <p:nvPr/>
          </p:nvCxnSpPr>
          <p:spPr>
            <a:xfrm rot="10800000" flipV="1">
              <a:off x="5525004" y="1594194"/>
              <a:ext cx="609340" cy="28788"/>
            </a:xfrm>
            <a:prstGeom prst="bentConnector4">
              <a:avLst>
                <a:gd name="adj1" fmla="val 17609"/>
                <a:gd name="adj2" fmla="val -495561"/>
              </a:avLst>
            </a:prstGeom>
            <a:noFill/>
            <a:ln w="9525" cap="flat" cmpd="sng">
              <a:solidFill>
                <a:schemeClr val="dk2"/>
              </a:solidFill>
              <a:prstDash val="dash"/>
              <a:round/>
              <a:headEnd type="none" w="med" len="med"/>
              <a:tailEnd type="oval" w="med" len="med"/>
            </a:ln>
          </p:spPr>
        </p:cxnSp>
      </p:grpSp>
      <p:sp>
        <p:nvSpPr>
          <p:cNvPr id="381" name="Google Shape;381;p16"/>
          <p:cNvSpPr txBox="1">
            <a:spLocks noGrp="1"/>
          </p:cNvSpPr>
          <p:nvPr>
            <p:ph type="title"/>
          </p:nvPr>
        </p:nvSpPr>
        <p:spPr>
          <a:xfrm>
            <a:off x="666476" y="563032"/>
            <a:ext cx="10972800" cy="495200"/>
          </a:xfrm>
          <a:prstGeom prst="rect">
            <a:avLst/>
          </a:prstGeom>
        </p:spPr>
        <p:txBody>
          <a:bodyPr spcFirstLastPara="1" wrap="square" lIns="121900" tIns="121900" rIns="121900" bIns="121900" anchor="ctr" anchorCtr="0">
            <a:normAutofit fontScale="90000"/>
          </a:bodyPr>
          <a:lstStyle/>
          <a:p>
            <a:r>
              <a:rPr lang="en-US" dirty="0"/>
              <a:t>Content</a:t>
            </a:r>
            <a:endParaRPr dirty="0"/>
          </a:p>
        </p:txBody>
      </p:sp>
      <p:grpSp>
        <p:nvGrpSpPr>
          <p:cNvPr id="382" name="Google Shape;382;p16"/>
          <p:cNvGrpSpPr/>
          <p:nvPr/>
        </p:nvGrpSpPr>
        <p:grpSpPr>
          <a:xfrm>
            <a:off x="628367" y="1447731"/>
            <a:ext cx="3487367" cy="1530083"/>
            <a:chOff x="471275" y="1085799"/>
            <a:chExt cx="2615525" cy="1147562"/>
          </a:xfrm>
        </p:grpSpPr>
        <p:sp>
          <p:nvSpPr>
            <p:cNvPr id="383" name="Google Shape;383;p16"/>
            <p:cNvSpPr/>
            <p:nvPr/>
          </p:nvSpPr>
          <p:spPr>
            <a:xfrm>
              <a:off x="471275" y="116712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a:solidFill>
                    <a:schemeClr val="lt1"/>
                  </a:solidFill>
                  <a:latin typeface="Fira Sans Extra Condensed"/>
                  <a:ea typeface="Fira Sans Extra Condensed"/>
                  <a:cs typeface="Fira Sans Extra Condensed"/>
                  <a:sym typeface="Fira Sans Extra Condensed"/>
                </a:rPr>
                <a:t>1</a:t>
              </a:r>
              <a:endParaRPr sz="2489">
                <a:solidFill>
                  <a:schemeClr val="lt1"/>
                </a:solidFill>
              </a:endParaRPr>
            </a:p>
          </p:txBody>
        </p:sp>
        <p:sp>
          <p:nvSpPr>
            <p:cNvPr id="384" name="Google Shape;384;p16"/>
            <p:cNvSpPr txBox="1"/>
            <p:nvPr/>
          </p:nvSpPr>
          <p:spPr>
            <a:xfrm>
              <a:off x="1042710" y="1085799"/>
              <a:ext cx="1153358" cy="1147562"/>
            </a:xfrm>
            <a:prstGeom prst="rect">
              <a:avLst/>
            </a:prstGeom>
            <a:noFill/>
            <a:ln>
              <a:noFill/>
            </a:ln>
          </p:spPr>
          <p:txBody>
            <a:bodyPr spcFirstLastPara="1" wrap="square" lIns="121900" tIns="121900" rIns="121900" bIns="121900" anchor="ctr" anchorCtr="0">
              <a:noAutofit/>
            </a:bodyPr>
            <a:lstStyle/>
            <a:p>
              <a:r>
                <a:rPr lang="en-US" sz="1800" b="1">
                  <a:latin typeface="Arial" panose="020B0604020202020204" pitchFamily="34" charset="0"/>
                  <a:ea typeface="Calibri" panose="020F0502020204030204" pitchFamily="34" charset="0"/>
                  <a:cs typeface="Times New Roman" panose="02020603050405020304" pitchFamily="18" charset="0"/>
                </a:rPr>
                <a:t>Some basic issues of project finance</a:t>
              </a:r>
              <a:endParaRPr sz="2400" b="1" dirty="0">
                <a:solidFill>
                  <a:schemeClr val="dk1"/>
                </a:solidFill>
                <a:latin typeface="Fira Sans Extra Condensed"/>
                <a:ea typeface="Fira Sans Extra Condensed"/>
                <a:cs typeface="Fira Sans Extra Condensed"/>
                <a:sym typeface="Fira Sans Extra Condensed"/>
              </a:endParaRPr>
            </a:p>
          </p:txBody>
        </p:sp>
        <p:sp>
          <p:nvSpPr>
            <p:cNvPr id="385" name="Google Shape;385;p16"/>
            <p:cNvSpPr txBox="1"/>
            <p:nvPr/>
          </p:nvSpPr>
          <p:spPr>
            <a:xfrm>
              <a:off x="1170400" y="1427400"/>
              <a:ext cx="1916400" cy="371400"/>
            </a:xfrm>
            <a:prstGeom prst="rect">
              <a:avLst/>
            </a:prstGeom>
            <a:noFill/>
            <a:ln>
              <a:noFill/>
            </a:ln>
          </p:spPr>
          <p:txBody>
            <a:bodyPr spcFirstLastPara="1" wrap="square" lIns="121900" tIns="121900" rIns="121900" bIns="121900" anchor="ctr" anchorCtr="0">
              <a:noAutofit/>
            </a:bodyPr>
            <a:lstStyle/>
            <a:p>
              <a:endParaRPr sz="1600" dirty="0">
                <a:solidFill>
                  <a:schemeClr val="dk1"/>
                </a:solidFill>
                <a:latin typeface="Roboto"/>
                <a:ea typeface="Roboto"/>
                <a:cs typeface="Roboto"/>
                <a:sym typeface="Roboto"/>
              </a:endParaRPr>
            </a:p>
          </p:txBody>
        </p:sp>
      </p:grpSp>
      <p:grpSp>
        <p:nvGrpSpPr>
          <p:cNvPr id="386" name="Google Shape;386;p16"/>
          <p:cNvGrpSpPr/>
          <p:nvPr/>
        </p:nvGrpSpPr>
        <p:grpSpPr>
          <a:xfrm>
            <a:off x="8063257" y="1707894"/>
            <a:ext cx="3500378" cy="785439"/>
            <a:chOff x="6047441" y="1539524"/>
            <a:chExt cx="2625283" cy="589079"/>
          </a:xfrm>
        </p:grpSpPr>
        <p:sp>
          <p:nvSpPr>
            <p:cNvPr id="387" name="Google Shape;387;p16"/>
            <p:cNvSpPr/>
            <p:nvPr/>
          </p:nvSpPr>
          <p:spPr>
            <a:xfrm>
              <a:off x="8120724" y="1539524"/>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dirty="0">
                  <a:solidFill>
                    <a:schemeClr val="lt1"/>
                  </a:solidFill>
                  <a:latin typeface="Fira Sans Extra Condensed"/>
                  <a:sym typeface="Fira Sans Extra Condensed"/>
                </a:rPr>
                <a:t>3</a:t>
              </a:r>
              <a:endParaRPr sz="2489" dirty="0">
                <a:solidFill>
                  <a:schemeClr val="accent2"/>
                </a:solidFill>
              </a:endParaRPr>
            </a:p>
          </p:txBody>
        </p:sp>
        <p:sp>
          <p:nvSpPr>
            <p:cNvPr id="379" name="Google Shape;379;p16"/>
            <p:cNvSpPr txBox="1"/>
            <p:nvPr/>
          </p:nvSpPr>
          <p:spPr>
            <a:xfrm>
              <a:off x="6134343" y="1576989"/>
              <a:ext cx="1916399" cy="551614"/>
            </a:xfrm>
            <a:prstGeom prst="rect">
              <a:avLst/>
            </a:prstGeom>
            <a:noFill/>
            <a:ln>
              <a:noFill/>
            </a:ln>
          </p:spPr>
          <p:txBody>
            <a:bodyPr spcFirstLastPara="1" wrap="square" lIns="121900" tIns="121900" rIns="121900" bIns="121900" anchor="ctr" anchorCtr="0">
              <a:noAutofit/>
            </a:bodyPr>
            <a:lstStyle/>
            <a:p>
              <a:pPr marL="342900" lvl="0" indent="-342900" algn="just">
                <a:lnSpc>
                  <a:spcPct val="125000"/>
                </a:lnSpc>
                <a:spcBef>
                  <a:spcPts val="300"/>
                </a:spcBef>
                <a:spcAft>
                  <a:spcPts val="300"/>
                </a:spcAft>
                <a:tabLst>
                  <a:tab pos="228600" algn="l"/>
                </a:tabLst>
              </a:pPr>
              <a:r>
                <a:rPr lang="en-US" sz="1800" b="1" dirty="0">
                  <a:latin typeface="Arial" panose="020B0604020202020204" pitchFamily="34" charset="0"/>
                  <a:ea typeface="Calibri" panose="020F0502020204030204" pitchFamily="34" charset="0"/>
                  <a:cs typeface="Times New Roman" panose="02020603050405020304" pitchFamily="18" charset="0"/>
                </a:rPr>
                <a:t>Estimation of costs and benefits of EE project</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88" name="Google Shape;388;p16"/>
            <p:cNvSpPr txBox="1"/>
            <p:nvPr/>
          </p:nvSpPr>
          <p:spPr>
            <a:xfrm>
              <a:off x="6047441" y="1676783"/>
              <a:ext cx="1916400" cy="371400"/>
            </a:xfrm>
            <a:prstGeom prst="rect">
              <a:avLst/>
            </a:prstGeom>
            <a:noFill/>
            <a:ln>
              <a:noFill/>
            </a:ln>
          </p:spPr>
          <p:txBody>
            <a:bodyPr spcFirstLastPara="1" wrap="square" lIns="121900" tIns="121900" rIns="121900" bIns="121900" anchor="ctr" anchorCtr="0">
              <a:noAutofit/>
            </a:bodyPr>
            <a:lstStyle/>
            <a:p>
              <a:pPr algn="r"/>
              <a:endParaRPr sz="1600" dirty="0">
                <a:solidFill>
                  <a:schemeClr val="dk1"/>
                </a:solidFill>
                <a:latin typeface="Roboto"/>
                <a:ea typeface="Roboto"/>
                <a:cs typeface="Roboto"/>
                <a:sym typeface="Roboto"/>
              </a:endParaRPr>
            </a:p>
          </p:txBody>
        </p:sp>
      </p:grpSp>
      <p:grpSp>
        <p:nvGrpSpPr>
          <p:cNvPr id="397" name="Google Shape;397;p16"/>
          <p:cNvGrpSpPr/>
          <p:nvPr/>
        </p:nvGrpSpPr>
        <p:grpSpPr>
          <a:xfrm>
            <a:off x="648812" y="5016312"/>
            <a:ext cx="3466922" cy="1254940"/>
            <a:chOff x="486609" y="3762235"/>
            <a:chExt cx="2600191" cy="941205"/>
          </a:xfrm>
        </p:grpSpPr>
        <p:sp>
          <p:nvSpPr>
            <p:cNvPr id="398" name="Google Shape;398;p16"/>
            <p:cNvSpPr/>
            <p:nvPr/>
          </p:nvSpPr>
          <p:spPr>
            <a:xfrm>
              <a:off x="486609" y="376223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Fira Sans Extra Condensed"/>
                  <a:sym typeface="Fira Sans Extra Condensed"/>
                </a:rPr>
                <a:t>2</a:t>
              </a:r>
              <a:endParaRPr sz="2489" dirty="0"/>
            </a:p>
          </p:txBody>
        </p:sp>
        <p:sp>
          <p:nvSpPr>
            <p:cNvPr id="375" name="Google Shape;375;p16"/>
            <p:cNvSpPr txBox="1"/>
            <p:nvPr/>
          </p:nvSpPr>
          <p:spPr>
            <a:xfrm>
              <a:off x="1076890" y="3800825"/>
              <a:ext cx="1221795" cy="823028"/>
            </a:xfrm>
            <a:prstGeom prst="rect">
              <a:avLst/>
            </a:prstGeom>
            <a:noFill/>
            <a:ln>
              <a:noFill/>
            </a:ln>
          </p:spPr>
          <p:txBody>
            <a:bodyPr spcFirstLastPara="1" wrap="square" lIns="121900" tIns="121900" rIns="121900" bIns="121900" anchor="ctr" anchorCtr="0">
              <a:noAutofit/>
            </a:bodyPr>
            <a:lstStyle/>
            <a:p>
              <a:r>
                <a:rPr lang="vi-VN" sz="1800" b="1">
                  <a:latin typeface="Arial" panose="020B0604020202020204" pitchFamily="34" charset="0"/>
                  <a:ea typeface="Calibri" panose="020F0502020204030204" pitchFamily="34" charset="0"/>
                  <a:cs typeface="Times New Roman" panose="02020603050405020304" pitchFamily="18" charset="0"/>
                </a:rPr>
                <a:t>Financial Analysis Techniques</a:t>
              </a:r>
              <a:endParaRPr sz="2400" b="1" dirty="0">
                <a:solidFill>
                  <a:schemeClr val="dk1"/>
                </a:solidFill>
                <a:latin typeface="Fira Sans Extra Condensed"/>
                <a:ea typeface="Fira Sans Extra Condensed"/>
                <a:cs typeface="Fira Sans Extra Condensed"/>
                <a:sym typeface="Fira Sans Extra Condensed"/>
              </a:endParaRPr>
            </a:p>
          </p:txBody>
        </p:sp>
        <p:sp>
          <p:nvSpPr>
            <p:cNvPr id="399" name="Google Shape;399;p16"/>
            <p:cNvSpPr txBox="1"/>
            <p:nvPr/>
          </p:nvSpPr>
          <p:spPr>
            <a:xfrm>
              <a:off x="1170400" y="4332040"/>
              <a:ext cx="1916400" cy="371400"/>
            </a:xfrm>
            <a:prstGeom prst="rect">
              <a:avLst/>
            </a:prstGeom>
            <a:noFill/>
            <a:ln>
              <a:noFill/>
            </a:ln>
          </p:spPr>
          <p:txBody>
            <a:bodyPr spcFirstLastPara="1" wrap="square" lIns="121900" tIns="121900" rIns="121900" bIns="121900" anchor="ctr" anchorCtr="0">
              <a:noAutofit/>
            </a:bodyPr>
            <a:lstStyle/>
            <a:p>
              <a:endParaRPr sz="1600" dirty="0">
                <a:solidFill>
                  <a:schemeClr val="dk1"/>
                </a:solidFill>
                <a:latin typeface="Roboto"/>
                <a:ea typeface="Roboto"/>
                <a:cs typeface="Roboto"/>
                <a:sym typeface="Roboto"/>
              </a:endParaRPr>
            </a:p>
          </p:txBody>
        </p:sp>
      </p:grpSp>
      <p:grpSp>
        <p:nvGrpSpPr>
          <p:cNvPr id="400" name="Google Shape;400;p16"/>
          <p:cNvGrpSpPr/>
          <p:nvPr/>
        </p:nvGrpSpPr>
        <p:grpSpPr>
          <a:xfrm>
            <a:off x="7796539" y="5124407"/>
            <a:ext cx="3785863" cy="1146847"/>
            <a:chOff x="5847403" y="3843305"/>
            <a:chExt cx="2839397" cy="860135"/>
          </a:xfrm>
        </p:grpSpPr>
        <p:sp>
          <p:nvSpPr>
            <p:cNvPr id="401" name="Google Shape;401;p16"/>
            <p:cNvSpPr/>
            <p:nvPr/>
          </p:nvSpPr>
          <p:spPr>
            <a:xfrm>
              <a:off x="8134800" y="3843305"/>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algn="ctr">
                <a:buClr>
                  <a:schemeClr val="dk1"/>
                </a:buClr>
                <a:buSzPts val="1100"/>
              </a:pPr>
              <a:r>
                <a:rPr lang="en" sz="2400" b="1" dirty="0">
                  <a:solidFill>
                    <a:schemeClr val="lt1"/>
                  </a:solidFill>
                  <a:latin typeface="Fira Sans Extra Condensed"/>
                  <a:sym typeface="Fira Sans Extra Condensed"/>
                </a:rPr>
                <a:t>4</a:t>
              </a:r>
              <a:endParaRPr sz="2489" dirty="0"/>
            </a:p>
          </p:txBody>
        </p:sp>
        <p:sp>
          <p:nvSpPr>
            <p:cNvPr id="377" name="Google Shape;377;p16"/>
            <p:cNvSpPr txBox="1"/>
            <p:nvPr/>
          </p:nvSpPr>
          <p:spPr>
            <a:xfrm>
              <a:off x="5847403" y="3950840"/>
              <a:ext cx="2116448" cy="371400"/>
            </a:xfrm>
            <a:prstGeom prst="rect">
              <a:avLst/>
            </a:prstGeom>
            <a:noFill/>
            <a:ln>
              <a:noFill/>
            </a:ln>
          </p:spPr>
          <p:txBody>
            <a:bodyPr spcFirstLastPara="1" wrap="square" lIns="121900" tIns="121900" rIns="121900" bIns="121900" anchor="ctr" anchorCtr="0">
              <a:noAutofit/>
            </a:bodyPr>
            <a:lstStyle/>
            <a:p>
              <a:pPr marL="342900" lvl="0" indent="-342900" algn="just">
                <a:lnSpc>
                  <a:spcPct val="125000"/>
                </a:lnSpc>
                <a:spcBef>
                  <a:spcPts val="300"/>
                </a:spcBef>
                <a:spcAft>
                  <a:spcPts val="300"/>
                </a:spcAft>
                <a:tabLst>
                  <a:tab pos="228600" algn="l"/>
                </a:tabLst>
              </a:pPr>
              <a:r>
                <a:rPr lang="en-US" sz="1800" b="1">
                  <a:latin typeface="Arial" panose="020B0604020202020204" pitchFamily="34" charset="0"/>
                  <a:ea typeface="Calibri" panose="020F0502020204030204" pitchFamily="34" charset="0"/>
                  <a:cs typeface="Times New Roman" panose="02020603050405020304" pitchFamily="18" charset="0"/>
                </a:rPr>
                <a:t>Comprehensive evaluation of energy efficiency projects</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02" name="Google Shape;402;p16"/>
            <p:cNvSpPr txBox="1"/>
            <p:nvPr/>
          </p:nvSpPr>
          <p:spPr>
            <a:xfrm>
              <a:off x="6047440" y="4332040"/>
              <a:ext cx="1916400" cy="371400"/>
            </a:xfrm>
            <a:prstGeom prst="rect">
              <a:avLst/>
            </a:prstGeom>
            <a:noFill/>
            <a:ln>
              <a:noFill/>
            </a:ln>
          </p:spPr>
          <p:txBody>
            <a:bodyPr spcFirstLastPara="1" wrap="square" lIns="121900" tIns="121900" rIns="121900" bIns="121900" anchor="ctr" anchorCtr="0">
              <a:noAutofit/>
            </a:bodyPr>
            <a:lstStyle/>
            <a:p>
              <a:pPr algn="r"/>
              <a:endParaRPr sz="1600" dirty="0">
                <a:solidFill>
                  <a:schemeClr val="dk1"/>
                </a:solidFill>
                <a:latin typeface="Roboto"/>
                <a:ea typeface="Roboto"/>
                <a:cs typeface="Roboto"/>
                <a:sym typeface="Roboto"/>
              </a:endParaRPr>
            </a:p>
          </p:txBody>
        </p:sp>
      </p:grpSp>
      <p:grpSp>
        <p:nvGrpSpPr>
          <p:cNvPr id="403" name="Google Shape;403;p16"/>
          <p:cNvGrpSpPr/>
          <p:nvPr/>
        </p:nvGrpSpPr>
        <p:grpSpPr>
          <a:xfrm>
            <a:off x="4818317" y="1814975"/>
            <a:ext cx="2555369" cy="4014979"/>
            <a:chOff x="2142875" y="238125"/>
            <a:chExt cx="3334250" cy="5238750"/>
          </a:xfrm>
        </p:grpSpPr>
        <p:sp>
          <p:nvSpPr>
            <p:cNvPr id="404" name="Google Shape;404;p16"/>
            <p:cNvSpPr/>
            <p:nvPr/>
          </p:nvSpPr>
          <p:spPr>
            <a:xfrm>
              <a:off x="2142875" y="238125"/>
              <a:ext cx="3334250" cy="3565725"/>
            </a:xfrm>
            <a:custGeom>
              <a:avLst/>
              <a:gdLst/>
              <a:ahLst/>
              <a:cxnLst/>
              <a:rect l="l" t="t" r="r" b="b"/>
              <a:pathLst>
                <a:path w="133370" h="142629" extrusionOk="0">
                  <a:moveTo>
                    <a:pt x="66922" y="0"/>
                  </a:moveTo>
                  <a:lnTo>
                    <a:pt x="65111" y="21"/>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405" name="Google Shape;405;p16"/>
            <p:cNvSpPr/>
            <p:nvPr/>
          </p:nvSpPr>
          <p:spPr>
            <a:xfrm>
              <a:off x="2142875" y="238125"/>
              <a:ext cx="3334250" cy="3565725"/>
            </a:xfrm>
            <a:custGeom>
              <a:avLst/>
              <a:gdLst/>
              <a:ahLst/>
              <a:cxnLst/>
              <a:rect l="l" t="t" r="r" b="b"/>
              <a:pathLst>
                <a:path w="133370" h="142629" fill="none" extrusionOk="0">
                  <a:moveTo>
                    <a:pt x="93275" y="142628"/>
                  </a:move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lnTo>
                    <a:pt x="65111" y="21"/>
                  </a:lnTo>
                  <a:lnTo>
                    <a:pt x="63301" y="82"/>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path>
              </a:pathLst>
            </a:custGeom>
            <a:noFill/>
            <a:ln>
              <a:noFill/>
            </a:ln>
          </p:spPr>
          <p:txBody>
            <a:bodyPr spcFirstLastPara="1" wrap="square" lIns="121900" tIns="121900" rIns="121900" bIns="121900" anchor="ctr" anchorCtr="0">
              <a:noAutofit/>
            </a:bodyPr>
            <a:lstStyle/>
            <a:p>
              <a:endParaRPr sz="2489"/>
            </a:p>
          </p:txBody>
        </p:sp>
        <p:sp>
          <p:nvSpPr>
            <p:cNvPr id="406" name="Google Shape;406;p16"/>
            <p:cNvSpPr/>
            <p:nvPr/>
          </p:nvSpPr>
          <p:spPr>
            <a:xfrm>
              <a:off x="3165300" y="1822700"/>
              <a:ext cx="1309450" cy="2005325"/>
            </a:xfrm>
            <a:custGeom>
              <a:avLst/>
              <a:gdLst/>
              <a:ahLst/>
              <a:cxnLst/>
              <a:rect l="l" t="t" r="r" b="b"/>
              <a:pathLst>
                <a:path w="52378" h="80213" extrusionOk="0">
                  <a:moveTo>
                    <a:pt x="16170" y="0"/>
                  </a:moveTo>
                  <a:lnTo>
                    <a:pt x="15718" y="42"/>
                  </a:lnTo>
                  <a:lnTo>
                    <a:pt x="15265" y="103"/>
                  </a:lnTo>
                  <a:lnTo>
                    <a:pt x="14813" y="186"/>
                  </a:lnTo>
                  <a:lnTo>
                    <a:pt x="14381" y="288"/>
                  </a:lnTo>
                  <a:lnTo>
                    <a:pt x="13949" y="412"/>
                  </a:lnTo>
                  <a:lnTo>
                    <a:pt x="13517" y="556"/>
                  </a:lnTo>
                  <a:lnTo>
                    <a:pt x="13105" y="720"/>
                  </a:lnTo>
                  <a:lnTo>
                    <a:pt x="12714" y="906"/>
                  </a:lnTo>
                  <a:lnTo>
                    <a:pt x="12323" y="1132"/>
                  </a:lnTo>
                  <a:lnTo>
                    <a:pt x="11953" y="1358"/>
                  </a:lnTo>
                  <a:lnTo>
                    <a:pt x="11583" y="1626"/>
                  </a:lnTo>
                  <a:lnTo>
                    <a:pt x="11254" y="1914"/>
                  </a:lnTo>
                  <a:lnTo>
                    <a:pt x="10925" y="2222"/>
                  </a:lnTo>
                  <a:lnTo>
                    <a:pt x="10616" y="2551"/>
                  </a:lnTo>
                  <a:lnTo>
                    <a:pt x="10328" y="2901"/>
                  </a:lnTo>
                  <a:lnTo>
                    <a:pt x="10143" y="3066"/>
                  </a:lnTo>
                  <a:lnTo>
                    <a:pt x="9958" y="3230"/>
                  </a:lnTo>
                  <a:lnTo>
                    <a:pt x="9752" y="3395"/>
                  </a:lnTo>
                  <a:lnTo>
                    <a:pt x="9526" y="3539"/>
                  </a:lnTo>
                  <a:lnTo>
                    <a:pt x="9299" y="3662"/>
                  </a:lnTo>
                  <a:lnTo>
                    <a:pt x="9073" y="3786"/>
                  </a:lnTo>
                  <a:lnTo>
                    <a:pt x="8826" y="3889"/>
                  </a:lnTo>
                  <a:lnTo>
                    <a:pt x="8579" y="3991"/>
                  </a:lnTo>
                  <a:lnTo>
                    <a:pt x="8332" y="4074"/>
                  </a:lnTo>
                  <a:lnTo>
                    <a:pt x="8065" y="4135"/>
                  </a:lnTo>
                  <a:lnTo>
                    <a:pt x="7551" y="4259"/>
                  </a:lnTo>
                  <a:lnTo>
                    <a:pt x="7016" y="4321"/>
                  </a:lnTo>
                  <a:lnTo>
                    <a:pt x="6460" y="4341"/>
                  </a:lnTo>
                  <a:lnTo>
                    <a:pt x="6090" y="4321"/>
                  </a:lnTo>
                  <a:lnTo>
                    <a:pt x="5679" y="4259"/>
                  </a:lnTo>
                  <a:lnTo>
                    <a:pt x="5247" y="4135"/>
                  </a:lnTo>
                  <a:lnTo>
                    <a:pt x="4835" y="3991"/>
                  </a:lnTo>
                  <a:lnTo>
                    <a:pt x="4629" y="3889"/>
                  </a:lnTo>
                  <a:lnTo>
                    <a:pt x="4444" y="3786"/>
                  </a:lnTo>
                  <a:lnTo>
                    <a:pt x="4259" y="3662"/>
                  </a:lnTo>
                  <a:lnTo>
                    <a:pt x="4095" y="3539"/>
                  </a:lnTo>
                  <a:lnTo>
                    <a:pt x="3930" y="3395"/>
                  </a:lnTo>
                  <a:lnTo>
                    <a:pt x="3786" y="3230"/>
                  </a:lnTo>
                  <a:lnTo>
                    <a:pt x="3663" y="3066"/>
                  </a:lnTo>
                  <a:lnTo>
                    <a:pt x="3560" y="2901"/>
                  </a:lnTo>
                  <a:lnTo>
                    <a:pt x="3375" y="2716"/>
                  </a:lnTo>
                  <a:lnTo>
                    <a:pt x="3128" y="2551"/>
                  </a:lnTo>
                  <a:lnTo>
                    <a:pt x="2840" y="2407"/>
                  </a:lnTo>
                  <a:lnTo>
                    <a:pt x="2552" y="2284"/>
                  </a:lnTo>
                  <a:lnTo>
                    <a:pt x="2387" y="2243"/>
                  </a:lnTo>
                  <a:lnTo>
                    <a:pt x="2222" y="2222"/>
                  </a:lnTo>
                  <a:lnTo>
                    <a:pt x="1873" y="2222"/>
                  </a:lnTo>
                  <a:lnTo>
                    <a:pt x="1688" y="2243"/>
                  </a:lnTo>
                  <a:lnTo>
                    <a:pt x="1523" y="2284"/>
                  </a:lnTo>
                  <a:lnTo>
                    <a:pt x="1338" y="2325"/>
                  </a:lnTo>
                  <a:lnTo>
                    <a:pt x="1153" y="2407"/>
                  </a:lnTo>
                  <a:lnTo>
                    <a:pt x="988" y="2510"/>
                  </a:lnTo>
                  <a:lnTo>
                    <a:pt x="824" y="2613"/>
                  </a:lnTo>
                  <a:lnTo>
                    <a:pt x="659" y="2737"/>
                  </a:lnTo>
                  <a:lnTo>
                    <a:pt x="536" y="2860"/>
                  </a:lnTo>
                  <a:lnTo>
                    <a:pt x="412" y="2983"/>
                  </a:lnTo>
                  <a:lnTo>
                    <a:pt x="289" y="3127"/>
                  </a:lnTo>
                  <a:lnTo>
                    <a:pt x="206" y="3292"/>
                  </a:lnTo>
                  <a:lnTo>
                    <a:pt x="124" y="3436"/>
                  </a:lnTo>
                  <a:lnTo>
                    <a:pt x="62" y="3601"/>
                  </a:lnTo>
                  <a:lnTo>
                    <a:pt x="21" y="3765"/>
                  </a:lnTo>
                  <a:lnTo>
                    <a:pt x="1" y="3930"/>
                  </a:lnTo>
                  <a:lnTo>
                    <a:pt x="1" y="4115"/>
                  </a:lnTo>
                  <a:lnTo>
                    <a:pt x="21" y="4279"/>
                  </a:lnTo>
                  <a:lnTo>
                    <a:pt x="42" y="4465"/>
                  </a:lnTo>
                  <a:lnTo>
                    <a:pt x="104" y="4650"/>
                  </a:lnTo>
                  <a:lnTo>
                    <a:pt x="186" y="4835"/>
                  </a:lnTo>
                  <a:lnTo>
                    <a:pt x="19524" y="80212"/>
                  </a:lnTo>
                  <a:lnTo>
                    <a:pt x="23865" y="80212"/>
                  </a:lnTo>
                  <a:lnTo>
                    <a:pt x="4527" y="8209"/>
                  </a:lnTo>
                  <a:lnTo>
                    <a:pt x="6440" y="8209"/>
                  </a:lnTo>
                  <a:lnTo>
                    <a:pt x="6892" y="8168"/>
                  </a:lnTo>
                  <a:lnTo>
                    <a:pt x="7345" y="8106"/>
                  </a:lnTo>
                  <a:lnTo>
                    <a:pt x="7798" y="8024"/>
                  </a:lnTo>
                  <a:lnTo>
                    <a:pt x="8230" y="7921"/>
                  </a:lnTo>
                  <a:lnTo>
                    <a:pt x="8682" y="7797"/>
                  </a:lnTo>
                  <a:lnTo>
                    <a:pt x="9114" y="7653"/>
                  </a:lnTo>
                  <a:lnTo>
                    <a:pt x="9546" y="7489"/>
                  </a:lnTo>
                  <a:lnTo>
                    <a:pt x="9978" y="7283"/>
                  </a:lnTo>
                  <a:lnTo>
                    <a:pt x="10390" y="7077"/>
                  </a:lnTo>
                  <a:lnTo>
                    <a:pt x="10801" y="6830"/>
                  </a:lnTo>
                  <a:lnTo>
                    <a:pt x="11213" y="6584"/>
                  </a:lnTo>
                  <a:lnTo>
                    <a:pt x="11624" y="6296"/>
                  </a:lnTo>
                  <a:lnTo>
                    <a:pt x="11994" y="5987"/>
                  </a:lnTo>
                  <a:lnTo>
                    <a:pt x="12385" y="5658"/>
                  </a:lnTo>
                  <a:lnTo>
                    <a:pt x="12755" y="5308"/>
                  </a:lnTo>
                  <a:lnTo>
                    <a:pt x="13105" y="4979"/>
                  </a:lnTo>
                  <a:lnTo>
                    <a:pt x="13476" y="4670"/>
                  </a:lnTo>
                  <a:lnTo>
                    <a:pt x="13866" y="4423"/>
                  </a:lnTo>
                  <a:lnTo>
                    <a:pt x="14052" y="4321"/>
                  </a:lnTo>
                  <a:lnTo>
                    <a:pt x="14257" y="4218"/>
                  </a:lnTo>
                  <a:lnTo>
                    <a:pt x="14463" y="4135"/>
                  </a:lnTo>
                  <a:lnTo>
                    <a:pt x="14669" y="4074"/>
                  </a:lnTo>
                  <a:lnTo>
                    <a:pt x="14895" y="4012"/>
                  </a:lnTo>
                  <a:lnTo>
                    <a:pt x="15121" y="3950"/>
                  </a:lnTo>
                  <a:lnTo>
                    <a:pt x="15368" y="3909"/>
                  </a:lnTo>
                  <a:lnTo>
                    <a:pt x="15615" y="3889"/>
                  </a:lnTo>
                  <a:lnTo>
                    <a:pt x="16129" y="3868"/>
                  </a:lnTo>
                  <a:lnTo>
                    <a:pt x="16644" y="3889"/>
                  </a:lnTo>
                  <a:lnTo>
                    <a:pt x="16891" y="3909"/>
                  </a:lnTo>
                  <a:lnTo>
                    <a:pt x="17137" y="3950"/>
                  </a:lnTo>
                  <a:lnTo>
                    <a:pt x="17364" y="4012"/>
                  </a:lnTo>
                  <a:lnTo>
                    <a:pt x="17590" y="4074"/>
                  </a:lnTo>
                  <a:lnTo>
                    <a:pt x="17796" y="4135"/>
                  </a:lnTo>
                  <a:lnTo>
                    <a:pt x="18001" y="4218"/>
                  </a:lnTo>
                  <a:lnTo>
                    <a:pt x="18207" y="4321"/>
                  </a:lnTo>
                  <a:lnTo>
                    <a:pt x="18392" y="4423"/>
                  </a:lnTo>
                  <a:lnTo>
                    <a:pt x="18783" y="4670"/>
                  </a:lnTo>
                  <a:lnTo>
                    <a:pt x="19153" y="4979"/>
                  </a:lnTo>
                  <a:lnTo>
                    <a:pt x="19524" y="5308"/>
                  </a:lnTo>
                  <a:lnTo>
                    <a:pt x="19832" y="5658"/>
                  </a:lnTo>
                  <a:lnTo>
                    <a:pt x="20182" y="5987"/>
                  </a:lnTo>
                  <a:lnTo>
                    <a:pt x="20532" y="6296"/>
                  </a:lnTo>
                  <a:lnTo>
                    <a:pt x="20882" y="6584"/>
                  </a:lnTo>
                  <a:lnTo>
                    <a:pt x="21252" y="6830"/>
                  </a:lnTo>
                  <a:lnTo>
                    <a:pt x="21643" y="7077"/>
                  </a:lnTo>
                  <a:lnTo>
                    <a:pt x="22034" y="7283"/>
                  </a:lnTo>
                  <a:lnTo>
                    <a:pt x="22424" y="7489"/>
                  </a:lnTo>
                  <a:lnTo>
                    <a:pt x="22836" y="7653"/>
                  </a:lnTo>
                  <a:lnTo>
                    <a:pt x="23247" y="7797"/>
                  </a:lnTo>
                  <a:lnTo>
                    <a:pt x="23659" y="7921"/>
                  </a:lnTo>
                  <a:lnTo>
                    <a:pt x="24091" y="8024"/>
                  </a:lnTo>
                  <a:lnTo>
                    <a:pt x="24502" y="8106"/>
                  </a:lnTo>
                  <a:lnTo>
                    <a:pt x="24934" y="8168"/>
                  </a:lnTo>
                  <a:lnTo>
                    <a:pt x="25366" y="8209"/>
                  </a:lnTo>
                  <a:lnTo>
                    <a:pt x="26230" y="8209"/>
                  </a:lnTo>
                  <a:lnTo>
                    <a:pt x="26662" y="8168"/>
                  </a:lnTo>
                  <a:lnTo>
                    <a:pt x="27074" y="8106"/>
                  </a:lnTo>
                  <a:lnTo>
                    <a:pt x="27506" y="8024"/>
                  </a:lnTo>
                  <a:lnTo>
                    <a:pt x="27938" y="7921"/>
                  </a:lnTo>
                  <a:lnTo>
                    <a:pt x="28349" y="7797"/>
                  </a:lnTo>
                  <a:lnTo>
                    <a:pt x="28761" y="7653"/>
                  </a:lnTo>
                  <a:lnTo>
                    <a:pt x="29152" y="7489"/>
                  </a:lnTo>
                  <a:lnTo>
                    <a:pt x="29563" y="7283"/>
                  </a:lnTo>
                  <a:lnTo>
                    <a:pt x="29954" y="7077"/>
                  </a:lnTo>
                  <a:lnTo>
                    <a:pt x="30324" y="6830"/>
                  </a:lnTo>
                  <a:lnTo>
                    <a:pt x="30694" y="6584"/>
                  </a:lnTo>
                  <a:lnTo>
                    <a:pt x="31065" y="6296"/>
                  </a:lnTo>
                  <a:lnTo>
                    <a:pt x="31415" y="5987"/>
                  </a:lnTo>
                  <a:lnTo>
                    <a:pt x="31744" y="5658"/>
                  </a:lnTo>
                  <a:lnTo>
                    <a:pt x="32073" y="5308"/>
                  </a:lnTo>
                  <a:lnTo>
                    <a:pt x="32443" y="4979"/>
                  </a:lnTo>
                  <a:lnTo>
                    <a:pt x="32813" y="4670"/>
                  </a:lnTo>
                  <a:lnTo>
                    <a:pt x="33184" y="4423"/>
                  </a:lnTo>
                  <a:lnTo>
                    <a:pt x="33389" y="4321"/>
                  </a:lnTo>
                  <a:lnTo>
                    <a:pt x="33595" y="4218"/>
                  </a:lnTo>
                  <a:lnTo>
                    <a:pt x="33801" y="4135"/>
                  </a:lnTo>
                  <a:lnTo>
                    <a:pt x="34007" y="4074"/>
                  </a:lnTo>
                  <a:lnTo>
                    <a:pt x="34233" y="4012"/>
                  </a:lnTo>
                  <a:lnTo>
                    <a:pt x="34459" y="3950"/>
                  </a:lnTo>
                  <a:lnTo>
                    <a:pt x="34686" y="3909"/>
                  </a:lnTo>
                  <a:lnTo>
                    <a:pt x="34932" y="3889"/>
                  </a:lnTo>
                  <a:lnTo>
                    <a:pt x="35467" y="3868"/>
                  </a:lnTo>
                  <a:lnTo>
                    <a:pt x="35838" y="3889"/>
                  </a:lnTo>
                  <a:lnTo>
                    <a:pt x="36249" y="3950"/>
                  </a:lnTo>
                  <a:lnTo>
                    <a:pt x="36702" y="4074"/>
                  </a:lnTo>
                  <a:lnTo>
                    <a:pt x="37154" y="4218"/>
                  </a:lnTo>
                  <a:lnTo>
                    <a:pt x="37607" y="4423"/>
                  </a:lnTo>
                  <a:lnTo>
                    <a:pt x="38039" y="4670"/>
                  </a:lnTo>
                  <a:lnTo>
                    <a:pt x="38245" y="4814"/>
                  </a:lnTo>
                  <a:lnTo>
                    <a:pt x="38450" y="4979"/>
                  </a:lnTo>
                  <a:lnTo>
                    <a:pt x="38656" y="5144"/>
                  </a:lnTo>
                  <a:lnTo>
                    <a:pt x="38841" y="5308"/>
                  </a:lnTo>
                  <a:lnTo>
                    <a:pt x="39211" y="5658"/>
                  </a:lnTo>
                  <a:lnTo>
                    <a:pt x="39561" y="5987"/>
                  </a:lnTo>
                  <a:lnTo>
                    <a:pt x="39931" y="6296"/>
                  </a:lnTo>
                  <a:lnTo>
                    <a:pt x="40302" y="6584"/>
                  </a:lnTo>
                  <a:lnTo>
                    <a:pt x="40672" y="6830"/>
                  </a:lnTo>
                  <a:lnTo>
                    <a:pt x="41063" y="7077"/>
                  </a:lnTo>
                  <a:lnTo>
                    <a:pt x="41454" y="7283"/>
                  </a:lnTo>
                  <a:lnTo>
                    <a:pt x="41865" y="7489"/>
                  </a:lnTo>
                  <a:lnTo>
                    <a:pt x="42277" y="7653"/>
                  </a:lnTo>
                  <a:lnTo>
                    <a:pt x="42709" y="7797"/>
                  </a:lnTo>
                  <a:lnTo>
                    <a:pt x="43141" y="7921"/>
                  </a:lnTo>
                  <a:lnTo>
                    <a:pt x="43593" y="8024"/>
                  </a:lnTo>
                  <a:lnTo>
                    <a:pt x="44066" y="8106"/>
                  </a:lnTo>
                  <a:lnTo>
                    <a:pt x="44560" y="8168"/>
                  </a:lnTo>
                  <a:lnTo>
                    <a:pt x="45075" y="8209"/>
                  </a:lnTo>
                  <a:lnTo>
                    <a:pt x="47049" y="8209"/>
                  </a:lnTo>
                  <a:lnTo>
                    <a:pt x="28205" y="80212"/>
                  </a:lnTo>
                  <a:lnTo>
                    <a:pt x="32567" y="80212"/>
                  </a:lnTo>
                  <a:lnTo>
                    <a:pt x="52378" y="4835"/>
                  </a:lnTo>
                  <a:lnTo>
                    <a:pt x="52357" y="4465"/>
                  </a:lnTo>
                  <a:lnTo>
                    <a:pt x="52357" y="4115"/>
                  </a:lnTo>
                  <a:lnTo>
                    <a:pt x="52316" y="3765"/>
                  </a:lnTo>
                  <a:lnTo>
                    <a:pt x="52254" y="3436"/>
                  </a:lnTo>
                  <a:lnTo>
                    <a:pt x="52193" y="3292"/>
                  </a:lnTo>
                  <a:lnTo>
                    <a:pt x="52131" y="3127"/>
                  </a:lnTo>
                  <a:lnTo>
                    <a:pt x="52049" y="2983"/>
                  </a:lnTo>
                  <a:lnTo>
                    <a:pt x="51966" y="2860"/>
                  </a:lnTo>
                  <a:lnTo>
                    <a:pt x="51843" y="2737"/>
                  </a:lnTo>
                  <a:lnTo>
                    <a:pt x="51719" y="2613"/>
                  </a:lnTo>
                  <a:lnTo>
                    <a:pt x="51575" y="2510"/>
                  </a:lnTo>
                  <a:lnTo>
                    <a:pt x="51411" y="2407"/>
                  </a:lnTo>
                  <a:lnTo>
                    <a:pt x="51226" y="2325"/>
                  </a:lnTo>
                  <a:lnTo>
                    <a:pt x="51040" y="2284"/>
                  </a:lnTo>
                  <a:lnTo>
                    <a:pt x="50855" y="2243"/>
                  </a:lnTo>
                  <a:lnTo>
                    <a:pt x="50691" y="2222"/>
                  </a:lnTo>
                  <a:lnTo>
                    <a:pt x="50341" y="2222"/>
                  </a:lnTo>
                  <a:lnTo>
                    <a:pt x="50176" y="2243"/>
                  </a:lnTo>
                  <a:lnTo>
                    <a:pt x="50012" y="2284"/>
                  </a:lnTo>
                  <a:lnTo>
                    <a:pt x="49703" y="2407"/>
                  </a:lnTo>
                  <a:lnTo>
                    <a:pt x="49436" y="2551"/>
                  </a:lnTo>
                  <a:lnTo>
                    <a:pt x="49189" y="2716"/>
                  </a:lnTo>
                  <a:lnTo>
                    <a:pt x="48983" y="2901"/>
                  </a:lnTo>
                  <a:lnTo>
                    <a:pt x="48634" y="3230"/>
                  </a:lnTo>
                  <a:lnTo>
                    <a:pt x="48263" y="3539"/>
                  </a:lnTo>
                  <a:lnTo>
                    <a:pt x="47893" y="3786"/>
                  </a:lnTo>
                  <a:lnTo>
                    <a:pt x="47543" y="3991"/>
                  </a:lnTo>
                  <a:lnTo>
                    <a:pt x="47173" y="4135"/>
                  </a:lnTo>
                  <a:lnTo>
                    <a:pt x="46803" y="4259"/>
                  </a:lnTo>
                  <a:lnTo>
                    <a:pt x="46453" y="4321"/>
                  </a:lnTo>
                  <a:lnTo>
                    <a:pt x="46083" y="4341"/>
                  </a:lnTo>
                  <a:lnTo>
                    <a:pt x="45568" y="4321"/>
                  </a:lnTo>
                  <a:lnTo>
                    <a:pt x="45075" y="4259"/>
                  </a:lnTo>
                  <a:lnTo>
                    <a:pt x="44601" y="4135"/>
                  </a:lnTo>
                  <a:lnTo>
                    <a:pt x="44149" y="3991"/>
                  </a:lnTo>
                  <a:lnTo>
                    <a:pt x="43696" y="3786"/>
                  </a:lnTo>
                  <a:lnTo>
                    <a:pt x="43244" y="3539"/>
                  </a:lnTo>
                  <a:lnTo>
                    <a:pt x="42750" y="3230"/>
                  </a:lnTo>
                  <a:lnTo>
                    <a:pt x="42215" y="2901"/>
                  </a:lnTo>
                  <a:lnTo>
                    <a:pt x="41865" y="2551"/>
                  </a:lnTo>
                  <a:lnTo>
                    <a:pt x="41495" y="2222"/>
                  </a:lnTo>
                  <a:lnTo>
                    <a:pt x="41125" y="1914"/>
                  </a:lnTo>
                  <a:lnTo>
                    <a:pt x="40775" y="1626"/>
                  </a:lnTo>
                  <a:lnTo>
                    <a:pt x="40405" y="1358"/>
                  </a:lnTo>
                  <a:lnTo>
                    <a:pt x="40014" y="1132"/>
                  </a:lnTo>
                  <a:lnTo>
                    <a:pt x="39643" y="906"/>
                  </a:lnTo>
                  <a:lnTo>
                    <a:pt x="39273" y="720"/>
                  </a:lnTo>
                  <a:lnTo>
                    <a:pt x="38882" y="556"/>
                  </a:lnTo>
                  <a:lnTo>
                    <a:pt x="38471" y="412"/>
                  </a:lnTo>
                  <a:lnTo>
                    <a:pt x="38080" y="288"/>
                  </a:lnTo>
                  <a:lnTo>
                    <a:pt x="37668" y="186"/>
                  </a:lnTo>
                  <a:lnTo>
                    <a:pt x="37257" y="103"/>
                  </a:lnTo>
                  <a:lnTo>
                    <a:pt x="36825" y="42"/>
                  </a:lnTo>
                  <a:lnTo>
                    <a:pt x="36393" y="0"/>
                  </a:lnTo>
                  <a:lnTo>
                    <a:pt x="35488" y="0"/>
                  </a:lnTo>
                  <a:lnTo>
                    <a:pt x="35056" y="42"/>
                  </a:lnTo>
                  <a:lnTo>
                    <a:pt x="34624" y="103"/>
                  </a:lnTo>
                  <a:lnTo>
                    <a:pt x="34212" y="186"/>
                  </a:lnTo>
                  <a:lnTo>
                    <a:pt x="33801" y="288"/>
                  </a:lnTo>
                  <a:lnTo>
                    <a:pt x="33410" y="412"/>
                  </a:lnTo>
                  <a:lnTo>
                    <a:pt x="32999" y="556"/>
                  </a:lnTo>
                  <a:lnTo>
                    <a:pt x="32628" y="720"/>
                  </a:lnTo>
                  <a:lnTo>
                    <a:pt x="32237" y="906"/>
                  </a:lnTo>
                  <a:lnTo>
                    <a:pt x="31867" y="1132"/>
                  </a:lnTo>
                  <a:lnTo>
                    <a:pt x="31476" y="1358"/>
                  </a:lnTo>
                  <a:lnTo>
                    <a:pt x="31127" y="1626"/>
                  </a:lnTo>
                  <a:lnTo>
                    <a:pt x="30756" y="1914"/>
                  </a:lnTo>
                  <a:lnTo>
                    <a:pt x="30386" y="2222"/>
                  </a:lnTo>
                  <a:lnTo>
                    <a:pt x="30016" y="2551"/>
                  </a:lnTo>
                  <a:lnTo>
                    <a:pt x="29666" y="2901"/>
                  </a:lnTo>
                  <a:lnTo>
                    <a:pt x="29296" y="3230"/>
                  </a:lnTo>
                  <a:lnTo>
                    <a:pt x="28884" y="3539"/>
                  </a:lnTo>
                  <a:lnTo>
                    <a:pt x="28493" y="3786"/>
                  </a:lnTo>
                  <a:lnTo>
                    <a:pt x="28061" y="3991"/>
                  </a:lnTo>
                  <a:lnTo>
                    <a:pt x="27629" y="4135"/>
                  </a:lnTo>
                  <a:lnTo>
                    <a:pt x="27177" y="4259"/>
                  </a:lnTo>
                  <a:lnTo>
                    <a:pt x="26724" y="4321"/>
                  </a:lnTo>
                  <a:lnTo>
                    <a:pt x="26271" y="4341"/>
                  </a:lnTo>
                  <a:lnTo>
                    <a:pt x="25819" y="4321"/>
                  </a:lnTo>
                  <a:lnTo>
                    <a:pt x="25366" y="4259"/>
                  </a:lnTo>
                  <a:lnTo>
                    <a:pt x="24934" y="4135"/>
                  </a:lnTo>
                  <a:lnTo>
                    <a:pt x="24502" y="3991"/>
                  </a:lnTo>
                  <a:lnTo>
                    <a:pt x="24070" y="3786"/>
                  </a:lnTo>
                  <a:lnTo>
                    <a:pt x="23659" y="3539"/>
                  </a:lnTo>
                  <a:lnTo>
                    <a:pt x="23268" y="3230"/>
                  </a:lnTo>
                  <a:lnTo>
                    <a:pt x="22898" y="2901"/>
                  </a:lnTo>
                  <a:lnTo>
                    <a:pt x="22610" y="2551"/>
                  </a:lnTo>
                  <a:lnTo>
                    <a:pt x="22301" y="2222"/>
                  </a:lnTo>
                  <a:lnTo>
                    <a:pt x="21992" y="1914"/>
                  </a:lnTo>
                  <a:lnTo>
                    <a:pt x="21643" y="1626"/>
                  </a:lnTo>
                  <a:lnTo>
                    <a:pt x="21293" y="1358"/>
                  </a:lnTo>
                  <a:lnTo>
                    <a:pt x="20902" y="1132"/>
                  </a:lnTo>
                  <a:lnTo>
                    <a:pt x="20511" y="906"/>
                  </a:lnTo>
                  <a:lnTo>
                    <a:pt x="20120" y="720"/>
                  </a:lnTo>
                  <a:lnTo>
                    <a:pt x="19709" y="556"/>
                  </a:lnTo>
                  <a:lnTo>
                    <a:pt x="19277" y="412"/>
                  </a:lnTo>
                  <a:lnTo>
                    <a:pt x="18845" y="288"/>
                  </a:lnTo>
                  <a:lnTo>
                    <a:pt x="18413" y="186"/>
                  </a:lnTo>
                  <a:lnTo>
                    <a:pt x="17960" y="103"/>
                  </a:lnTo>
                  <a:lnTo>
                    <a:pt x="17528" y="42"/>
                  </a:lnTo>
                  <a:lnTo>
                    <a:pt x="17076" y="0"/>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407" name="Google Shape;407;p16"/>
            <p:cNvSpPr/>
            <p:nvPr/>
          </p:nvSpPr>
          <p:spPr>
            <a:xfrm>
              <a:off x="3435825" y="5223300"/>
              <a:ext cx="748850" cy="253575"/>
            </a:xfrm>
            <a:custGeom>
              <a:avLst/>
              <a:gdLst/>
              <a:ahLst/>
              <a:cxnLst/>
              <a:rect l="l" t="t" r="r" b="b"/>
              <a:pathLst>
                <a:path w="29954" h="10143" extrusionOk="0">
                  <a:moveTo>
                    <a:pt x="1" y="1"/>
                  </a:moveTo>
                  <a:lnTo>
                    <a:pt x="227" y="536"/>
                  </a:lnTo>
                  <a:lnTo>
                    <a:pt x="494" y="1071"/>
                  </a:lnTo>
                  <a:lnTo>
                    <a:pt x="762" y="1585"/>
                  </a:lnTo>
                  <a:lnTo>
                    <a:pt x="1050" y="2099"/>
                  </a:lnTo>
                  <a:lnTo>
                    <a:pt x="1358" y="2593"/>
                  </a:lnTo>
                  <a:lnTo>
                    <a:pt x="1688" y="3087"/>
                  </a:lnTo>
                  <a:lnTo>
                    <a:pt x="2037" y="3560"/>
                  </a:lnTo>
                  <a:lnTo>
                    <a:pt x="2408" y="4033"/>
                  </a:lnTo>
                  <a:lnTo>
                    <a:pt x="2778" y="4486"/>
                  </a:lnTo>
                  <a:lnTo>
                    <a:pt x="3169" y="4918"/>
                  </a:lnTo>
                  <a:lnTo>
                    <a:pt x="3580" y="5350"/>
                  </a:lnTo>
                  <a:lnTo>
                    <a:pt x="4012" y="5761"/>
                  </a:lnTo>
                  <a:lnTo>
                    <a:pt x="4444" y="6152"/>
                  </a:lnTo>
                  <a:lnTo>
                    <a:pt x="4897" y="6543"/>
                  </a:lnTo>
                  <a:lnTo>
                    <a:pt x="5370" y="6893"/>
                  </a:lnTo>
                  <a:lnTo>
                    <a:pt x="5864" y="7242"/>
                  </a:lnTo>
                  <a:lnTo>
                    <a:pt x="6358" y="7571"/>
                  </a:lnTo>
                  <a:lnTo>
                    <a:pt x="6851" y="7880"/>
                  </a:lnTo>
                  <a:lnTo>
                    <a:pt x="7366" y="8189"/>
                  </a:lnTo>
                  <a:lnTo>
                    <a:pt x="7900" y="8456"/>
                  </a:lnTo>
                  <a:lnTo>
                    <a:pt x="8435" y="8724"/>
                  </a:lnTo>
                  <a:lnTo>
                    <a:pt x="8991" y="8950"/>
                  </a:lnTo>
                  <a:lnTo>
                    <a:pt x="9546" y="9176"/>
                  </a:lnTo>
                  <a:lnTo>
                    <a:pt x="10122" y="9382"/>
                  </a:lnTo>
                  <a:lnTo>
                    <a:pt x="10698" y="9546"/>
                  </a:lnTo>
                  <a:lnTo>
                    <a:pt x="11295" y="9711"/>
                  </a:lnTo>
                  <a:lnTo>
                    <a:pt x="11891" y="9834"/>
                  </a:lnTo>
                  <a:lnTo>
                    <a:pt x="12488" y="9937"/>
                  </a:lnTo>
                  <a:lnTo>
                    <a:pt x="13105" y="10040"/>
                  </a:lnTo>
                  <a:lnTo>
                    <a:pt x="13722" y="10102"/>
                  </a:lnTo>
                  <a:lnTo>
                    <a:pt x="14340" y="10122"/>
                  </a:lnTo>
                  <a:lnTo>
                    <a:pt x="14977" y="10143"/>
                  </a:lnTo>
                  <a:lnTo>
                    <a:pt x="15615" y="10122"/>
                  </a:lnTo>
                  <a:lnTo>
                    <a:pt x="16232" y="10102"/>
                  </a:lnTo>
                  <a:lnTo>
                    <a:pt x="16849" y="10040"/>
                  </a:lnTo>
                  <a:lnTo>
                    <a:pt x="17467" y="9937"/>
                  </a:lnTo>
                  <a:lnTo>
                    <a:pt x="18063" y="9834"/>
                  </a:lnTo>
                  <a:lnTo>
                    <a:pt x="18660" y="9711"/>
                  </a:lnTo>
                  <a:lnTo>
                    <a:pt x="19256" y="9546"/>
                  </a:lnTo>
                  <a:lnTo>
                    <a:pt x="19832" y="9382"/>
                  </a:lnTo>
                  <a:lnTo>
                    <a:pt x="20388" y="9176"/>
                  </a:lnTo>
                  <a:lnTo>
                    <a:pt x="20964" y="8950"/>
                  </a:lnTo>
                  <a:lnTo>
                    <a:pt x="21499" y="8724"/>
                  </a:lnTo>
                  <a:lnTo>
                    <a:pt x="22054" y="8456"/>
                  </a:lnTo>
                  <a:lnTo>
                    <a:pt x="22568" y="8189"/>
                  </a:lnTo>
                  <a:lnTo>
                    <a:pt x="23103" y="7880"/>
                  </a:lnTo>
                  <a:lnTo>
                    <a:pt x="23597" y="7571"/>
                  </a:lnTo>
                  <a:lnTo>
                    <a:pt x="24091" y="7242"/>
                  </a:lnTo>
                  <a:lnTo>
                    <a:pt x="24564" y="6893"/>
                  </a:lnTo>
                  <a:lnTo>
                    <a:pt x="25037" y="6543"/>
                  </a:lnTo>
                  <a:lnTo>
                    <a:pt x="25490" y="6152"/>
                  </a:lnTo>
                  <a:lnTo>
                    <a:pt x="25942" y="5761"/>
                  </a:lnTo>
                  <a:lnTo>
                    <a:pt x="26354" y="5350"/>
                  </a:lnTo>
                  <a:lnTo>
                    <a:pt x="26765" y="4918"/>
                  </a:lnTo>
                  <a:lnTo>
                    <a:pt x="27156" y="4486"/>
                  </a:lnTo>
                  <a:lnTo>
                    <a:pt x="27547" y="4033"/>
                  </a:lnTo>
                  <a:lnTo>
                    <a:pt x="27897" y="3560"/>
                  </a:lnTo>
                  <a:lnTo>
                    <a:pt x="28246" y="3087"/>
                  </a:lnTo>
                  <a:lnTo>
                    <a:pt x="28576" y="2593"/>
                  </a:lnTo>
                  <a:lnTo>
                    <a:pt x="28884" y="2099"/>
                  </a:lnTo>
                  <a:lnTo>
                    <a:pt x="29193" y="1585"/>
                  </a:lnTo>
                  <a:lnTo>
                    <a:pt x="29460" y="1071"/>
                  </a:lnTo>
                  <a:lnTo>
                    <a:pt x="29707" y="536"/>
                  </a:lnTo>
                  <a:lnTo>
                    <a:pt x="29954" y="1"/>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08" name="Google Shape;408;p16"/>
            <p:cNvSpPr/>
            <p:nvPr/>
          </p:nvSpPr>
          <p:spPr>
            <a:xfrm>
              <a:off x="3158100" y="3791475"/>
              <a:ext cx="1316650" cy="1431850"/>
            </a:xfrm>
            <a:custGeom>
              <a:avLst/>
              <a:gdLst/>
              <a:ahLst/>
              <a:cxnLst/>
              <a:rect l="l" t="t" r="r" b="b"/>
              <a:pathLst>
                <a:path w="52666" h="57274" extrusionOk="0">
                  <a:moveTo>
                    <a:pt x="1" y="0"/>
                  </a:moveTo>
                  <a:lnTo>
                    <a:pt x="1" y="48572"/>
                  </a:lnTo>
                  <a:lnTo>
                    <a:pt x="1" y="49024"/>
                  </a:lnTo>
                  <a:lnTo>
                    <a:pt x="42" y="49477"/>
                  </a:lnTo>
                  <a:lnTo>
                    <a:pt x="83" y="49909"/>
                  </a:lnTo>
                  <a:lnTo>
                    <a:pt x="165" y="50341"/>
                  </a:lnTo>
                  <a:lnTo>
                    <a:pt x="268" y="50752"/>
                  </a:lnTo>
                  <a:lnTo>
                    <a:pt x="371" y="51164"/>
                  </a:lnTo>
                  <a:lnTo>
                    <a:pt x="515" y="51575"/>
                  </a:lnTo>
                  <a:lnTo>
                    <a:pt x="680" y="51966"/>
                  </a:lnTo>
                  <a:lnTo>
                    <a:pt x="844" y="52357"/>
                  </a:lnTo>
                  <a:lnTo>
                    <a:pt x="1029" y="52727"/>
                  </a:lnTo>
                  <a:lnTo>
                    <a:pt x="1235" y="53098"/>
                  </a:lnTo>
                  <a:lnTo>
                    <a:pt x="1461" y="53447"/>
                  </a:lnTo>
                  <a:lnTo>
                    <a:pt x="1708" y="53797"/>
                  </a:lnTo>
                  <a:lnTo>
                    <a:pt x="1976" y="54126"/>
                  </a:lnTo>
                  <a:lnTo>
                    <a:pt x="2243" y="54435"/>
                  </a:lnTo>
                  <a:lnTo>
                    <a:pt x="2531" y="54743"/>
                  </a:lnTo>
                  <a:lnTo>
                    <a:pt x="2840" y="55031"/>
                  </a:lnTo>
                  <a:lnTo>
                    <a:pt x="3148" y="55299"/>
                  </a:lnTo>
                  <a:lnTo>
                    <a:pt x="3477" y="55546"/>
                  </a:lnTo>
                  <a:lnTo>
                    <a:pt x="3807" y="55793"/>
                  </a:lnTo>
                  <a:lnTo>
                    <a:pt x="4156" y="56019"/>
                  </a:lnTo>
                  <a:lnTo>
                    <a:pt x="4527" y="56225"/>
                  </a:lnTo>
                  <a:lnTo>
                    <a:pt x="4897" y="56410"/>
                  </a:lnTo>
                  <a:lnTo>
                    <a:pt x="5288" y="56595"/>
                  </a:lnTo>
                  <a:lnTo>
                    <a:pt x="5679" y="56739"/>
                  </a:lnTo>
                  <a:lnTo>
                    <a:pt x="6090" y="56883"/>
                  </a:lnTo>
                  <a:lnTo>
                    <a:pt x="6501" y="57006"/>
                  </a:lnTo>
                  <a:lnTo>
                    <a:pt x="6934" y="57089"/>
                  </a:lnTo>
                  <a:lnTo>
                    <a:pt x="7366" y="57171"/>
                  </a:lnTo>
                  <a:lnTo>
                    <a:pt x="7798" y="57233"/>
                  </a:lnTo>
                  <a:lnTo>
                    <a:pt x="8230" y="57253"/>
                  </a:lnTo>
                  <a:lnTo>
                    <a:pt x="8682" y="57274"/>
                  </a:lnTo>
                  <a:lnTo>
                    <a:pt x="43964" y="57274"/>
                  </a:lnTo>
                  <a:lnTo>
                    <a:pt x="44416" y="57253"/>
                  </a:lnTo>
                  <a:lnTo>
                    <a:pt x="44848" y="57233"/>
                  </a:lnTo>
                  <a:lnTo>
                    <a:pt x="45301" y="57171"/>
                  </a:lnTo>
                  <a:lnTo>
                    <a:pt x="45712" y="57089"/>
                  </a:lnTo>
                  <a:lnTo>
                    <a:pt x="46144" y="57006"/>
                  </a:lnTo>
                  <a:lnTo>
                    <a:pt x="46556" y="56883"/>
                  </a:lnTo>
                  <a:lnTo>
                    <a:pt x="46967" y="56739"/>
                  </a:lnTo>
                  <a:lnTo>
                    <a:pt x="47358" y="56595"/>
                  </a:lnTo>
                  <a:lnTo>
                    <a:pt x="47749" y="56410"/>
                  </a:lnTo>
                  <a:lnTo>
                    <a:pt x="48119" y="56225"/>
                  </a:lnTo>
                  <a:lnTo>
                    <a:pt x="48489" y="56019"/>
                  </a:lnTo>
                  <a:lnTo>
                    <a:pt x="48839" y="55793"/>
                  </a:lnTo>
                  <a:lnTo>
                    <a:pt x="49168" y="55546"/>
                  </a:lnTo>
                  <a:lnTo>
                    <a:pt x="49498" y="55299"/>
                  </a:lnTo>
                  <a:lnTo>
                    <a:pt x="49827" y="55031"/>
                  </a:lnTo>
                  <a:lnTo>
                    <a:pt x="50115" y="54743"/>
                  </a:lnTo>
                  <a:lnTo>
                    <a:pt x="50403" y="54435"/>
                  </a:lnTo>
                  <a:lnTo>
                    <a:pt x="50670" y="54126"/>
                  </a:lnTo>
                  <a:lnTo>
                    <a:pt x="50938" y="53797"/>
                  </a:lnTo>
                  <a:lnTo>
                    <a:pt x="51184" y="53447"/>
                  </a:lnTo>
                  <a:lnTo>
                    <a:pt x="51411" y="53098"/>
                  </a:lnTo>
                  <a:lnTo>
                    <a:pt x="51616" y="52727"/>
                  </a:lnTo>
                  <a:lnTo>
                    <a:pt x="51802" y="52357"/>
                  </a:lnTo>
                  <a:lnTo>
                    <a:pt x="51987" y="51966"/>
                  </a:lnTo>
                  <a:lnTo>
                    <a:pt x="52131" y="51575"/>
                  </a:lnTo>
                  <a:lnTo>
                    <a:pt x="52275" y="51164"/>
                  </a:lnTo>
                  <a:lnTo>
                    <a:pt x="52378" y="50752"/>
                  </a:lnTo>
                  <a:lnTo>
                    <a:pt x="52481" y="50341"/>
                  </a:lnTo>
                  <a:lnTo>
                    <a:pt x="52563" y="49909"/>
                  </a:lnTo>
                  <a:lnTo>
                    <a:pt x="52604" y="49477"/>
                  </a:lnTo>
                  <a:lnTo>
                    <a:pt x="52645" y="49024"/>
                  </a:lnTo>
                  <a:lnTo>
                    <a:pt x="52666" y="48572"/>
                  </a:lnTo>
                  <a:lnTo>
                    <a:pt x="52666"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409" name="Google Shape;409;p16"/>
            <p:cNvSpPr/>
            <p:nvPr/>
          </p:nvSpPr>
          <p:spPr>
            <a:xfrm>
              <a:off x="3024900" y="4117550"/>
              <a:ext cx="1570200" cy="265925"/>
            </a:xfrm>
            <a:custGeom>
              <a:avLst/>
              <a:gdLst/>
              <a:ahLst/>
              <a:cxnLst/>
              <a:rect l="l" t="t" r="r" b="b"/>
              <a:pathLst>
                <a:path w="62808" h="10637" extrusionOk="0">
                  <a:moveTo>
                    <a:pt x="5329" y="0"/>
                  </a:moveTo>
                  <a:lnTo>
                    <a:pt x="5041" y="21"/>
                  </a:lnTo>
                  <a:lnTo>
                    <a:pt x="4773" y="41"/>
                  </a:lnTo>
                  <a:lnTo>
                    <a:pt x="4526" y="62"/>
                  </a:lnTo>
                  <a:lnTo>
                    <a:pt x="4259" y="124"/>
                  </a:lnTo>
                  <a:lnTo>
                    <a:pt x="4012" y="165"/>
                  </a:lnTo>
                  <a:lnTo>
                    <a:pt x="3745" y="247"/>
                  </a:lnTo>
                  <a:lnTo>
                    <a:pt x="3498" y="329"/>
                  </a:lnTo>
                  <a:lnTo>
                    <a:pt x="3271" y="432"/>
                  </a:lnTo>
                  <a:lnTo>
                    <a:pt x="3025" y="535"/>
                  </a:lnTo>
                  <a:lnTo>
                    <a:pt x="2798" y="659"/>
                  </a:lnTo>
                  <a:lnTo>
                    <a:pt x="2366" y="926"/>
                  </a:lnTo>
                  <a:lnTo>
                    <a:pt x="1955" y="1235"/>
                  </a:lnTo>
                  <a:lnTo>
                    <a:pt x="1585" y="1584"/>
                  </a:lnTo>
                  <a:lnTo>
                    <a:pt x="1235" y="1955"/>
                  </a:lnTo>
                  <a:lnTo>
                    <a:pt x="926" y="2366"/>
                  </a:lnTo>
                  <a:lnTo>
                    <a:pt x="659" y="2798"/>
                  </a:lnTo>
                  <a:lnTo>
                    <a:pt x="535" y="3024"/>
                  </a:lnTo>
                  <a:lnTo>
                    <a:pt x="432" y="3271"/>
                  </a:lnTo>
                  <a:lnTo>
                    <a:pt x="330" y="3498"/>
                  </a:lnTo>
                  <a:lnTo>
                    <a:pt x="247" y="3744"/>
                  </a:lnTo>
                  <a:lnTo>
                    <a:pt x="165" y="4012"/>
                  </a:lnTo>
                  <a:lnTo>
                    <a:pt x="124" y="4259"/>
                  </a:lnTo>
                  <a:lnTo>
                    <a:pt x="62" y="4526"/>
                  </a:lnTo>
                  <a:lnTo>
                    <a:pt x="42" y="4773"/>
                  </a:lnTo>
                  <a:lnTo>
                    <a:pt x="21" y="5041"/>
                  </a:lnTo>
                  <a:lnTo>
                    <a:pt x="0" y="5329"/>
                  </a:lnTo>
                  <a:lnTo>
                    <a:pt x="21" y="5596"/>
                  </a:lnTo>
                  <a:lnTo>
                    <a:pt x="42" y="5863"/>
                  </a:lnTo>
                  <a:lnTo>
                    <a:pt x="62" y="6110"/>
                  </a:lnTo>
                  <a:lnTo>
                    <a:pt x="124" y="6378"/>
                  </a:lnTo>
                  <a:lnTo>
                    <a:pt x="165" y="6645"/>
                  </a:lnTo>
                  <a:lnTo>
                    <a:pt x="247" y="6892"/>
                  </a:lnTo>
                  <a:lnTo>
                    <a:pt x="330" y="7139"/>
                  </a:lnTo>
                  <a:lnTo>
                    <a:pt x="432" y="7365"/>
                  </a:lnTo>
                  <a:lnTo>
                    <a:pt x="535" y="7612"/>
                  </a:lnTo>
                  <a:lnTo>
                    <a:pt x="659" y="7838"/>
                  </a:lnTo>
                  <a:lnTo>
                    <a:pt x="926" y="8270"/>
                  </a:lnTo>
                  <a:lnTo>
                    <a:pt x="1235" y="8682"/>
                  </a:lnTo>
                  <a:lnTo>
                    <a:pt x="1585" y="9073"/>
                  </a:lnTo>
                  <a:lnTo>
                    <a:pt x="1955" y="9402"/>
                  </a:lnTo>
                  <a:lnTo>
                    <a:pt x="2366" y="9710"/>
                  </a:lnTo>
                  <a:lnTo>
                    <a:pt x="2798" y="9978"/>
                  </a:lnTo>
                  <a:lnTo>
                    <a:pt x="3025" y="10101"/>
                  </a:lnTo>
                  <a:lnTo>
                    <a:pt x="3271" y="10204"/>
                  </a:lnTo>
                  <a:lnTo>
                    <a:pt x="3498" y="10307"/>
                  </a:lnTo>
                  <a:lnTo>
                    <a:pt x="3745" y="10389"/>
                  </a:lnTo>
                  <a:lnTo>
                    <a:pt x="4012" y="10472"/>
                  </a:lnTo>
                  <a:lnTo>
                    <a:pt x="4259" y="10533"/>
                  </a:lnTo>
                  <a:lnTo>
                    <a:pt x="4526" y="10574"/>
                  </a:lnTo>
                  <a:lnTo>
                    <a:pt x="4773" y="10616"/>
                  </a:lnTo>
                  <a:lnTo>
                    <a:pt x="5041" y="10636"/>
                  </a:lnTo>
                  <a:lnTo>
                    <a:pt x="57767" y="10636"/>
                  </a:lnTo>
                  <a:lnTo>
                    <a:pt x="58035" y="10616"/>
                  </a:lnTo>
                  <a:lnTo>
                    <a:pt x="58302" y="10574"/>
                  </a:lnTo>
                  <a:lnTo>
                    <a:pt x="58570" y="10533"/>
                  </a:lnTo>
                  <a:lnTo>
                    <a:pt x="58817" y="10472"/>
                  </a:lnTo>
                  <a:lnTo>
                    <a:pt x="59063" y="10389"/>
                  </a:lnTo>
                  <a:lnTo>
                    <a:pt x="59310" y="10307"/>
                  </a:lnTo>
                  <a:lnTo>
                    <a:pt x="59557" y="10204"/>
                  </a:lnTo>
                  <a:lnTo>
                    <a:pt x="59783" y="10101"/>
                  </a:lnTo>
                  <a:lnTo>
                    <a:pt x="60010" y="9978"/>
                  </a:lnTo>
                  <a:lnTo>
                    <a:pt x="60462" y="9710"/>
                  </a:lnTo>
                  <a:lnTo>
                    <a:pt x="60874" y="9402"/>
                  </a:lnTo>
                  <a:lnTo>
                    <a:pt x="61244" y="9073"/>
                  </a:lnTo>
                  <a:lnTo>
                    <a:pt x="61594" y="8682"/>
                  </a:lnTo>
                  <a:lnTo>
                    <a:pt x="61902" y="8270"/>
                  </a:lnTo>
                  <a:lnTo>
                    <a:pt x="62170" y="7838"/>
                  </a:lnTo>
                  <a:lnTo>
                    <a:pt x="62293" y="7612"/>
                  </a:lnTo>
                  <a:lnTo>
                    <a:pt x="62396" y="7365"/>
                  </a:lnTo>
                  <a:lnTo>
                    <a:pt x="62499" y="7139"/>
                  </a:lnTo>
                  <a:lnTo>
                    <a:pt x="62581" y="6892"/>
                  </a:lnTo>
                  <a:lnTo>
                    <a:pt x="62643" y="6645"/>
                  </a:lnTo>
                  <a:lnTo>
                    <a:pt x="62705" y="6378"/>
                  </a:lnTo>
                  <a:lnTo>
                    <a:pt x="62746" y="6110"/>
                  </a:lnTo>
                  <a:lnTo>
                    <a:pt x="62787" y="5863"/>
                  </a:lnTo>
                  <a:lnTo>
                    <a:pt x="62808" y="5596"/>
                  </a:lnTo>
                  <a:lnTo>
                    <a:pt x="62808" y="5329"/>
                  </a:lnTo>
                  <a:lnTo>
                    <a:pt x="62808" y="5041"/>
                  </a:lnTo>
                  <a:lnTo>
                    <a:pt x="62787" y="4773"/>
                  </a:lnTo>
                  <a:lnTo>
                    <a:pt x="62746" y="4526"/>
                  </a:lnTo>
                  <a:lnTo>
                    <a:pt x="62705" y="4259"/>
                  </a:lnTo>
                  <a:lnTo>
                    <a:pt x="62643" y="4012"/>
                  </a:lnTo>
                  <a:lnTo>
                    <a:pt x="62581" y="3744"/>
                  </a:lnTo>
                  <a:lnTo>
                    <a:pt x="62499" y="3498"/>
                  </a:lnTo>
                  <a:lnTo>
                    <a:pt x="62396" y="3271"/>
                  </a:lnTo>
                  <a:lnTo>
                    <a:pt x="62293" y="3024"/>
                  </a:lnTo>
                  <a:lnTo>
                    <a:pt x="62170" y="2798"/>
                  </a:lnTo>
                  <a:lnTo>
                    <a:pt x="61902" y="2366"/>
                  </a:lnTo>
                  <a:lnTo>
                    <a:pt x="61594" y="1955"/>
                  </a:lnTo>
                  <a:lnTo>
                    <a:pt x="61244" y="1584"/>
                  </a:lnTo>
                  <a:lnTo>
                    <a:pt x="60874" y="1235"/>
                  </a:lnTo>
                  <a:lnTo>
                    <a:pt x="60462" y="926"/>
                  </a:lnTo>
                  <a:lnTo>
                    <a:pt x="60010" y="659"/>
                  </a:lnTo>
                  <a:lnTo>
                    <a:pt x="59783" y="535"/>
                  </a:lnTo>
                  <a:lnTo>
                    <a:pt x="59557" y="432"/>
                  </a:lnTo>
                  <a:lnTo>
                    <a:pt x="59310" y="329"/>
                  </a:lnTo>
                  <a:lnTo>
                    <a:pt x="59063" y="247"/>
                  </a:lnTo>
                  <a:lnTo>
                    <a:pt x="58817" y="165"/>
                  </a:lnTo>
                  <a:lnTo>
                    <a:pt x="58570" y="124"/>
                  </a:lnTo>
                  <a:lnTo>
                    <a:pt x="58302" y="62"/>
                  </a:lnTo>
                  <a:lnTo>
                    <a:pt x="58035" y="41"/>
                  </a:lnTo>
                  <a:lnTo>
                    <a:pt x="57767" y="21"/>
                  </a:lnTo>
                  <a:lnTo>
                    <a:pt x="5750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10" name="Google Shape;410;p16"/>
            <p:cNvSpPr/>
            <p:nvPr/>
          </p:nvSpPr>
          <p:spPr>
            <a:xfrm>
              <a:off x="3024900" y="4669900"/>
              <a:ext cx="1570200" cy="265925"/>
            </a:xfrm>
            <a:custGeom>
              <a:avLst/>
              <a:gdLst/>
              <a:ahLst/>
              <a:cxnLst/>
              <a:rect l="l" t="t" r="r" b="b"/>
              <a:pathLst>
                <a:path w="62808" h="10637" extrusionOk="0">
                  <a:moveTo>
                    <a:pt x="5329" y="1"/>
                  </a:moveTo>
                  <a:lnTo>
                    <a:pt x="5041" y="22"/>
                  </a:lnTo>
                  <a:lnTo>
                    <a:pt x="4773" y="42"/>
                  </a:lnTo>
                  <a:lnTo>
                    <a:pt x="4526" y="63"/>
                  </a:lnTo>
                  <a:lnTo>
                    <a:pt x="4259" y="124"/>
                  </a:lnTo>
                  <a:lnTo>
                    <a:pt x="4012" y="186"/>
                  </a:lnTo>
                  <a:lnTo>
                    <a:pt x="3745" y="248"/>
                  </a:lnTo>
                  <a:lnTo>
                    <a:pt x="3498" y="330"/>
                  </a:lnTo>
                  <a:lnTo>
                    <a:pt x="3271" y="433"/>
                  </a:lnTo>
                  <a:lnTo>
                    <a:pt x="3025" y="536"/>
                  </a:lnTo>
                  <a:lnTo>
                    <a:pt x="2798" y="659"/>
                  </a:lnTo>
                  <a:lnTo>
                    <a:pt x="2366" y="927"/>
                  </a:lnTo>
                  <a:lnTo>
                    <a:pt x="1955" y="1235"/>
                  </a:lnTo>
                  <a:lnTo>
                    <a:pt x="1585" y="1585"/>
                  </a:lnTo>
                  <a:lnTo>
                    <a:pt x="1235" y="1955"/>
                  </a:lnTo>
                  <a:lnTo>
                    <a:pt x="926" y="2367"/>
                  </a:lnTo>
                  <a:lnTo>
                    <a:pt x="659" y="2799"/>
                  </a:lnTo>
                  <a:lnTo>
                    <a:pt x="535" y="3046"/>
                  </a:lnTo>
                  <a:lnTo>
                    <a:pt x="432" y="3272"/>
                  </a:lnTo>
                  <a:lnTo>
                    <a:pt x="330" y="3519"/>
                  </a:lnTo>
                  <a:lnTo>
                    <a:pt x="247" y="3766"/>
                  </a:lnTo>
                  <a:lnTo>
                    <a:pt x="165" y="4013"/>
                  </a:lnTo>
                  <a:lnTo>
                    <a:pt x="124" y="4259"/>
                  </a:lnTo>
                  <a:lnTo>
                    <a:pt x="62" y="4527"/>
                  </a:lnTo>
                  <a:lnTo>
                    <a:pt x="42" y="4794"/>
                  </a:lnTo>
                  <a:lnTo>
                    <a:pt x="21" y="5062"/>
                  </a:lnTo>
                  <a:lnTo>
                    <a:pt x="0" y="5329"/>
                  </a:lnTo>
                  <a:lnTo>
                    <a:pt x="21" y="5597"/>
                  </a:lnTo>
                  <a:lnTo>
                    <a:pt x="42" y="5864"/>
                  </a:lnTo>
                  <a:lnTo>
                    <a:pt x="62" y="6132"/>
                  </a:lnTo>
                  <a:lnTo>
                    <a:pt x="124" y="6378"/>
                  </a:lnTo>
                  <a:lnTo>
                    <a:pt x="165" y="6646"/>
                  </a:lnTo>
                  <a:lnTo>
                    <a:pt x="247" y="6893"/>
                  </a:lnTo>
                  <a:lnTo>
                    <a:pt x="330" y="7140"/>
                  </a:lnTo>
                  <a:lnTo>
                    <a:pt x="432" y="7386"/>
                  </a:lnTo>
                  <a:lnTo>
                    <a:pt x="535" y="7613"/>
                  </a:lnTo>
                  <a:lnTo>
                    <a:pt x="659" y="7839"/>
                  </a:lnTo>
                  <a:lnTo>
                    <a:pt x="926" y="8271"/>
                  </a:lnTo>
                  <a:lnTo>
                    <a:pt x="1235" y="8683"/>
                  </a:lnTo>
                  <a:lnTo>
                    <a:pt x="1585" y="9073"/>
                  </a:lnTo>
                  <a:lnTo>
                    <a:pt x="1955" y="9423"/>
                  </a:lnTo>
                  <a:lnTo>
                    <a:pt x="2366" y="9732"/>
                  </a:lnTo>
                  <a:lnTo>
                    <a:pt x="2798" y="9999"/>
                  </a:lnTo>
                  <a:lnTo>
                    <a:pt x="3025" y="10102"/>
                  </a:lnTo>
                  <a:lnTo>
                    <a:pt x="3271" y="10225"/>
                  </a:lnTo>
                  <a:lnTo>
                    <a:pt x="3498" y="10308"/>
                  </a:lnTo>
                  <a:lnTo>
                    <a:pt x="3745" y="10390"/>
                  </a:lnTo>
                  <a:lnTo>
                    <a:pt x="4012" y="10472"/>
                  </a:lnTo>
                  <a:lnTo>
                    <a:pt x="4259" y="10534"/>
                  </a:lnTo>
                  <a:lnTo>
                    <a:pt x="4526" y="10575"/>
                  </a:lnTo>
                  <a:lnTo>
                    <a:pt x="4773" y="10616"/>
                  </a:lnTo>
                  <a:lnTo>
                    <a:pt x="5041" y="10637"/>
                  </a:lnTo>
                  <a:lnTo>
                    <a:pt x="57767" y="10637"/>
                  </a:lnTo>
                  <a:lnTo>
                    <a:pt x="58035" y="10616"/>
                  </a:lnTo>
                  <a:lnTo>
                    <a:pt x="58302" y="10575"/>
                  </a:lnTo>
                  <a:lnTo>
                    <a:pt x="58570" y="10534"/>
                  </a:lnTo>
                  <a:lnTo>
                    <a:pt x="58817" y="10472"/>
                  </a:lnTo>
                  <a:lnTo>
                    <a:pt x="59063" y="10390"/>
                  </a:lnTo>
                  <a:lnTo>
                    <a:pt x="59310" y="10308"/>
                  </a:lnTo>
                  <a:lnTo>
                    <a:pt x="59557" y="10225"/>
                  </a:lnTo>
                  <a:lnTo>
                    <a:pt x="59783" y="10102"/>
                  </a:lnTo>
                  <a:lnTo>
                    <a:pt x="60010" y="9999"/>
                  </a:lnTo>
                  <a:lnTo>
                    <a:pt x="60462" y="9732"/>
                  </a:lnTo>
                  <a:lnTo>
                    <a:pt x="60874" y="9423"/>
                  </a:lnTo>
                  <a:lnTo>
                    <a:pt x="61244" y="9073"/>
                  </a:lnTo>
                  <a:lnTo>
                    <a:pt x="61594" y="8683"/>
                  </a:lnTo>
                  <a:lnTo>
                    <a:pt x="61902" y="8271"/>
                  </a:lnTo>
                  <a:lnTo>
                    <a:pt x="62170" y="7839"/>
                  </a:lnTo>
                  <a:lnTo>
                    <a:pt x="62293" y="7613"/>
                  </a:lnTo>
                  <a:lnTo>
                    <a:pt x="62396" y="7386"/>
                  </a:lnTo>
                  <a:lnTo>
                    <a:pt x="62499" y="7140"/>
                  </a:lnTo>
                  <a:lnTo>
                    <a:pt x="62581" y="6893"/>
                  </a:lnTo>
                  <a:lnTo>
                    <a:pt x="62643" y="6646"/>
                  </a:lnTo>
                  <a:lnTo>
                    <a:pt x="62705" y="6378"/>
                  </a:lnTo>
                  <a:lnTo>
                    <a:pt x="62746" y="6132"/>
                  </a:lnTo>
                  <a:lnTo>
                    <a:pt x="62787" y="5864"/>
                  </a:lnTo>
                  <a:lnTo>
                    <a:pt x="62808" y="5597"/>
                  </a:lnTo>
                  <a:lnTo>
                    <a:pt x="62808" y="5329"/>
                  </a:lnTo>
                  <a:lnTo>
                    <a:pt x="62808" y="5062"/>
                  </a:lnTo>
                  <a:lnTo>
                    <a:pt x="62787" y="4794"/>
                  </a:lnTo>
                  <a:lnTo>
                    <a:pt x="62746" y="4527"/>
                  </a:lnTo>
                  <a:lnTo>
                    <a:pt x="62705" y="4259"/>
                  </a:lnTo>
                  <a:lnTo>
                    <a:pt x="62643" y="4013"/>
                  </a:lnTo>
                  <a:lnTo>
                    <a:pt x="62581" y="3766"/>
                  </a:lnTo>
                  <a:lnTo>
                    <a:pt x="62499" y="3519"/>
                  </a:lnTo>
                  <a:lnTo>
                    <a:pt x="62396" y="3272"/>
                  </a:lnTo>
                  <a:lnTo>
                    <a:pt x="62293" y="3046"/>
                  </a:lnTo>
                  <a:lnTo>
                    <a:pt x="62170" y="2799"/>
                  </a:lnTo>
                  <a:lnTo>
                    <a:pt x="61902" y="2367"/>
                  </a:lnTo>
                  <a:lnTo>
                    <a:pt x="61594" y="1955"/>
                  </a:lnTo>
                  <a:lnTo>
                    <a:pt x="61244" y="1585"/>
                  </a:lnTo>
                  <a:lnTo>
                    <a:pt x="60874" y="1235"/>
                  </a:lnTo>
                  <a:lnTo>
                    <a:pt x="60462" y="927"/>
                  </a:lnTo>
                  <a:lnTo>
                    <a:pt x="60010" y="659"/>
                  </a:lnTo>
                  <a:lnTo>
                    <a:pt x="59783" y="536"/>
                  </a:lnTo>
                  <a:lnTo>
                    <a:pt x="59557" y="433"/>
                  </a:lnTo>
                  <a:lnTo>
                    <a:pt x="59310" y="330"/>
                  </a:lnTo>
                  <a:lnTo>
                    <a:pt x="59063" y="248"/>
                  </a:lnTo>
                  <a:lnTo>
                    <a:pt x="58817" y="186"/>
                  </a:lnTo>
                  <a:lnTo>
                    <a:pt x="58570" y="124"/>
                  </a:lnTo>
                  <a:lnTo>
                    <a:pt x="58302" y="63"/>
                  </a:lnTo>
                  <a:lnTo>
                    <a:pt x="58035" y="42"/>
                  </a:lnTo>
                  <a:lnTo>
                    <a:pt x="57767" y="22"/>
                  </a:lnTo>
                  <a:lnTo>
                    <a:pt x="57500" y="1"/>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411" name="Google Shape;411;p16"/>
            <p:cNvSpPr/>
            <p:nvPr/>
          </p:nvSpPr>
          <p:spPr>
            <a:xfrm>
              <a:off x="4192375" y="578575"/>
              <a:ext cx="963825" cy="1089350"/>
            </a:xfrm>
            <a:custGeom>
              <a:avLst/>
              <a:gdLst/>
              <a:ahLst/>
              <a:cxnLst/>
              <a:rect l="l" t="t" r="r" b="b"/>
              <a:pathLst>
                <a:path w="38553" h="43574" extrusionOk="0">
                  <a:moveTo>
                    <a:pt x="4506" y="1"/>
                  </a:move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315" y="43573"/>
                  </a:lnTo>
                  <a:lnTo>
                    <a:pt x="34582" y="43532"/>
                  </a:lnTo>
                  <a:lnTo>
                    <a:pt x="34870" y="43491"/>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5843" y="207"/>
                  </a:lnTo>
                  <a:lnTo>
                    <a:pt x="5390" y="83"/>
                  </a:lnTo>
                  <a:lnTo>
                    <a:pt x="4958" y="21"/>
                  </a:lnTo>
                  <a:lnTo>
                    <a:pt x="450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412" name="Google Shape;412;p16"/>
            <p:cNvSpPr/>
            <p:nvPr/>
          </p:nvSpPr>
          <p:spPr>
            <a:xfrm>
              <a:off x="4192375" y="578575"/>
              <a:ext cx="963825" cy="1089350"/>
            </a:xfrm>
            <a:custGeom>
              <a:avLst/>
              <a:gdLst/>
              <a:ahLst/>
              <a:cxnLst/>
              <a:rect l="l" t="t" r="r" b="b"/>
              <a:pathLst>
                <a:path w="38553" h="43574" fill="none" extrusionOk="0">
                  <a:moveTo>
                    <a:pt x="4506" y="1"/>
                  </a:moveTo>
                  <a:lnTo>
                    <a:pt x="4506" y="1"/>
                  </a:ln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048" y="43573"/>
                  </a:lnTo>
                  <a:lnTo>
                    <a:pt x="34315" y="43573"/>
                  </a:lnTo>
                  <a:lnTo>
                    <a:pt x="34582" y="43532"/>
                  </a:lnTo>
                  <a:lnTo>
                    <a:pt x="34870" y="43491"/>
                  </a:lnTo>
                  <a:lnTo>
                    <a:pt x="35138" y="43429"/>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6275" y="351"/>
                  </a:lnTo>
                  <a:lnTo>
                    <a:pt x="5843" y="207"/>
                  </a:lnTo>
                  <a:lnTo>
                    <a:pt x="5390" y="83"/>
                  </a:lnTo>
                  <a:lnTo>
                    <a:pt x="4958" y="21"/>
                  </a:lnTo>
                  <a:lnTo>
                    <a:pt x="4506" y="1"/>
                  </a:lnTo>
                </a:path>
              </a:pathLst>
            </a:custGeom>
            <a:solidFill>
              <a:schemeClr val="lt1"/>
            </a:solidFill>
            <a:ln>
              <a:noFill/>
            </a:ln>
          </p:spPr>
          <p:txBody>
            <a:bodyPr spcFirstLastPara="1" wrap="square" lIns="121900" tIns="121900" rIns="121900" bIns="121900" anchor="ctr" anchorCtr="0">
              <a:noAutofit/>
            </a:bodyPr>
            <a:lstStyle/>
            <a:p>
              <a:endParaRPr sz="2489"/>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DB4DA-C751-499E-97DB-4CA8AA2BF486}"/>
              </a:ext>
            </a:extLst>
          </p:cNvPr>
          <p:cNvSpPr>
            <a:spLocks noGrp="1"/>
          </p:cNvSpPr>
          <p:nvPr>
            <p:ph type="title"/>
          </p:nvPr>
        </p:nvSpPr>
        <p:spPr>
          <a:xfrm>
            <a:off x="526024" y="258871"/>
            <a:ext cx="9458632" cy="495200"/>
          </a:xfrm>
        </p:spPr>
        <p:txBody>
          <a:bodyPr>
            <a:normAutofit fontScale="90000"/>
          </a:bodyPr>
          <a:lstStyle/>
          <a:p>
            <a:r>
              <a:rPr lang="en-US" dirty="0"/>
              <a:t>Financial indicators used to evaluate EE projects</a:t>
            </a:r>
          </a:p>
        </p:txBody>
      </p:sp>
      <p:graphicFrame>
        <p:nvGraphicFramePr>
          <p:cNvPr id="5" name="Table 5">
            <a:extLst>
              <a:ext uri="{FF2B5EF4-FFF2-40B4-BE49-F238E27FC236}">
                <a16:creationId xmlns:a16="http://schemas.microsoft.com/office/drawing/2014/main" id="{2AE5529A-4E2E-4992-95F5-C49FC9323432}"/>
              </a:ext>
            </a:extLst>
          </p:cNvPr>
          <p:cNvGraphicFramePr>
            <a:graphicFrameLocks noGrp="1"/>
          </p:cNvGraphicFramePr>
          <p:nvPr>
            <p:extLst>
              <p:ext uri="{D42A27DB-BD31-4B8C-83A1-F6EECF244321}">
                <p14:modId xmlns:p14="http://schemas.microsoft.com/office/powerpoint/2010/main" val="3709957302"/>
              </p:ext>
            </p:extLst>
          </p:nvPr>
        </p:nvGraphicFramePr>
        <p:xfrm>
          <a:off x="227634" y="1265915"/>
          <a:ext cx="11736731" cy="5592085"/>
        </p:xfrm>
        <a:graphic>
          <a:graphicData uri="http://schemas.openxmlformats.org/drawingml/2006/table">
            <a:tbl>
              <a:tblPr firstRow="1" bandRow="1"/>
              <a:tblGrid>
                <a:gridCol w="1076446">
                  <a:extLst>
                    <a:ext uri="{9D8B030D-6E8A-4147-A177-3AD203B41FA5}">
                      <a16:colId xmlns:a16="http://schemas.microsoft.com/office/drawing/2014/main" val="83932005"/>
                    </a:ext>
                  </a:extLst>
                </a:gridCol>
                <a:gridCol w="2407534">
                  <a:extLst>
                    <a:ext uri="{9D8B030D-6E8A-4147-A177-3AD203B41FA5}">
                      <a16:colId xmlns:a16="http://schemas.microsoft.com/office/drawing/2014/main" val="3874337431"/>
                    </a:ext>
                  </a:extLst>
                </a:gridCol>
                <a:gridCol w="2963119">
                  <a:extLst>
                    <a:ext uri="{9D8B030D-6E8A-4147-A177-3AD203B41FA5}">
                      <a16:colId xmlns:a16="http://schemas.microsoft.com/office/drawing/2014/main" val="2257747013"/>
                    </a:ext>
                  </a:extLst>
                </a:gridCol>
                <a:gridCol w="2442258">
                  <a:extLst>
                    <a:ext uri="{9D8B030D-6E8A-4147-A177-3AD203B41FA5}">
                      <a16:colId xmlns:a16="http://schemas.microsoft.com/office/drawing/2014/main" val="1548757473"/>
                    </a:ext>
                  </a:extLst>
                </a:gridCol>
                <a:gridCol w="2847374">
                  <a:extLst>
                    <a:ext uri="{9D8B030D-6E8A-4147-A177-3AD203B41FA5}">
                      <a16:colId xmlns:a16="http://schemas.microsoft.com/office/drawing/2014/main" val="2390172225"/>
                    </a:ext>
                  </a:extLst>
                </a:gridCol>
              </a:tblGrid>
              <a:tr h="372021">
                <a:tc>
                  <a:txBody>
                    <a:bodyPr/>
                    <a:lstStyle/>
                    <a:p>
                      <a:pPr algn="ctr"/>
                      <a:r>
                        <a:rPr lang="en-US" sz="1400" b="1" dirty="0"/>
                        <a:t>Target</a:t>
                      </a:r>
                    </a:p>
                  </a:txBody>
                  <a:tcPr/>
                </a:tc>
                <a:tc>
                  <a:txBody>
                    <a:bodyPr/>
                    <a:lstStyle/>
                    <a:p>
                      <a:pPr algn="ctr"/>
                      <a:r>
                        <a:rPr lang="en-US" sz="1400" b="1" dirty="0" err="1"/>
                        <a:t>Definitio</a:t>
                      </a:r>
                      <a:endParaRPr lang="en-US" sz="1400" b="1" dirty="0"/>
                    </a:p>
                  </a:txBody>
                  <a:tcPr/>
                </a:tc>
                <a:tc>
                  <a:txBody>
                    <a:bodyPr/>
                    <a:lstStyle/>
                    <a:p>
                      <a:pPr algn="ctr"/>
                      <a:r>
                        <a:rPr lang="en-US" sz="1400" b="1" dirty="0"/>
                        <a:t>Advantages</a:t>
                      </a:r>
                    </a:p>
                  </a:txBody>
                  <a:tcPr/>
                </a:tc>
                <a:tc>
                  <a:txBody>
                    <a:bodyPr/>
                    <a:lstStyle/>
                    <a:p>
                      <a:pPr algn="ctr"/>
                      <a:r>
                        <a:rPr lang="en-US" sz="1400" b="1" dirty="0" err="1"/>
                        <a:t>Disvantages</a:t>
                      </a:r>
                      <a:r>
                        <a:rPr lang="en-US" sz="1400" b="1" baseline="0" dirty="0"/>
                        <a:t> </a:t>
                      </a:r>
                      <a:endParaRPr lang="en-US" sz="1400" b="1" dirty="0"/>
                    </a:p>
                  </a:txBody>
                  <a:tcPr/>
                </a:tc>
                <a:tc>
                  <a:txBody>
                    <a:bodyPr/>
                    <a:lstStyle/>
                    <a:p>
                      <a:pPr algn="ctr"/>
                      <a:r>
                        <a:rPr lang="en-US" sz="1400" b="1" dirty="0"/>
                        <a:t>Suggested Application</a:t>
                      </a:r>
                    </a:p>
                  </a:txBody>
                  <a:tcPr/>
                </a:tc>
                <a:extLst>
                  <a:ext uri="{0D108BD9-81ED-4DB2-BD59-A6C34878D82A}">
                    <a16:rowId xmlns:a16="http://schemas.microsoft.com/office/drawing/2014/main" val="3348239338"/>
                  </a:ext>
                </a:extLst>
              </a:tr>
              <a:tr h="1329872">
                <a:tc>
                  <a:txBody>
                    <a:bodyPr/>
                    <a:lstStyle/>
                    <a:p>
                      <a:r>
                        <a:rPr lang="en-US" sz="1200" b="1" dirty="0"/>
                        <a:t>NPV (Net Present Value</a:t>
                      </a:r>
                    </a:p>
                  </a:txBody>
                  <a:tcPr/>
                </a:tc>
                <a:tc>
                  <a:txBody>
                    <a:bodyPr/>
                    <a:lstStyle/>
                    <a:p>
                      <a:r>
                        <a:rPr lang="en-US" sz="1200" dirty="0"/>
                        <a:t>NPV is the net present value, which measures the difference between the total present value of cash inflows and cash outflows over the life of a project, after discounting at an appropriate rate.</a:t>
                      </a:r>
                    </a:p>
                  </a:txBody>
                  <a:tcPr/>
                </a:tc>
                <a:tc>
                  <a:txBody>
                    <a:bodyPr/>
                    <a:lstStyle/>
                    <a:p>
                      <a:pPr marL="171450" indent="-171450">
                        <a:buFontTx/>
                        <a:buChar char="-"/>
                      </a:pPr>
                      <a:r>
                        <a:rPr lang="en-US" sz="1200" dirty="0"/>
                        <a:t>Full consideration of cash flows throughout the project life. - Reflects the time value of money.</a:t>
                      </a:r>
                    </a:p>
                    <a:p>
                      <a:pPr marL="171450" indent="-171450">
                        <a:buFontTx/>
                        <a:buChar char="-"/>
                      </a:pPr>
                      <a:r>
                        <a:rPr lang="en-US" sz="1200" dirty="0"/>
                        <a:t> - Easy comparison between different projects</a:t>
                      </a:r>
                    </a:p>
                  </a:txBody>
                  <a:tcPr/>
                </a:tc>
                <a:tc>
                  <a:txBody>
                    <a:bodyPr/>
                    <a:lstStyle/>
                    <a:p>
                      <a:pPr marL="171450" indent="-171450">
                        <a:buFontTx/>
                        <a:buChar char="-"/>
                      </a:pPr>
                      <a:r>
                        <a:rPr lang="en-US" sz="1200" dirty="0"/>
                        <a:t>It is necessary to choose an appropriate discount rate, otherwise it may lead to incorrect results.</a:t>
                      </a:r>
                    </a:p>
                    <a:p>
                      <a:pPr marL="0" indent="0">
                        <a:buFontTx/>
                        <a:buNone/>
                      </a:pPr>
                      <a:r>
                        <a:rPr lang="en-US" sz="1200" dirty="0"/>
                        <a:t> - Cannot be applied to projects with too long or uncertain time and cash flows.</a:t>
                      </a:r>
                    </a:p>
                  </a:txBody>
                  <a:tcPr/>
                </a:tc>
                <a:tc>
                  <a:txBody>
                    <a:bodyPr/>
                    <a:lstStyle/>
                    <a:p>
                      <a:r>
                        <a:rPr lang="en-US" sz="1200" dirty="0"/>
                        <a:t>- Used in long-term projects, when cash flows can be forecasted and an appropriate discount rate can be determined.</a:t>
                      </a:r>
                    </a:p>
                  </a:txBody>
                  <a:tcPr/>
                </a:tc>
                <a:extLst>
                  <a:ext uri="{0D108BD9-81ED-4DB2-BD59-A6C34878D82A}">
                    <a16:rowId xmlns:a16="http://schemas.microsoft.com/office/drawing/2014/main" val="1669616953"/>
                  </a:ext>
                </a:extLst>
              </a:tr>
              <a:tr h="1126698">
                <a:tc>
                  <a:txBody>
                    <a:bodyPr/>
                    <a:lstStyle/>
                    <a:p>
                      <a:r>
                        <a:rPr lang="en-US" sz="1200" b="1" dirty="0"/>
                        <a:t>IRR (Internal Rate of Return)</a:t>
                      </a:r>
                    </a:p>
                  </a:txBody>
                  <a:tcPr/>
                </a:tc>
                <a:tc>
                  <a:txBody>
                    <a:bodyPr/>
                    <a:lstStyle/>
                    <a:p>
                      <a:r>
                        <a:rPr lang="en-US" sz="1200" dirty="0"/>
                        <a:t>IRR is the internal rate of return, which is the discount rate that makes the net present value (NPV) of a project equal to 0. It reflects the profitability of the project.</a:t>
                      </a:r>
                    </a:p>
                  </a:txBody>
                  <a:tcPr/>
                </a:tc>
                <a:tc>
                  <a:txBody>
                    <a:bodyPr/>
                    <a:lstStyle/>
                    <a:p>
                      <a:pPr marL="171450" indent="-171450">
                        <a:buFontTx/>
                        <a:buChar char="-"/>
                      </a:pPr>
                      <a:r>
                        <a:rPr lang="en-US" sz="1200" dirty="0"/>
                        <a:t>Easy to understand, easy to use.</a:t>
                      </a:r>
                    </a:p>
                    <a:p>
                      <a:pPr marL="171450" indent="-171450">
                        <a:buFontTx/>
                        <a:buChar char="-"/>
                      </a:pPr>
                      <a:r>
                        <a:rPr lang="en-US" sz="1200" dirty="0"/>
                        <a:t> - Shows the project's profit rate, helping to evaluate the project's attractiveness. </a:t>
                      </a:r>
                    </a:p>
                    <a:p>
                      <a:pPr marL="0" indent="0">
                        <a:buFontTx/>
                        <a:buNone/>
                      </a:pPr>
                      <a:r>
                        <a:rPr lang="en-US" sz="1200" dirty="0"/>
                        <a:t>- Suitable for investors requiring high profit rates</a:t>
                      </a:r>
                      <a:r>
                        <a:rPr lang="vi-VN" sz="1200" dirty="0"/>
                        <a:t>.</a:t>
                      </a:r>
                      <a:endParaRPr lang="en-US" sz="1200" dirty="0"/>
                    </a:p>
                  </a:txBody>
                  <a:tcPr/>
                </a:tc>
                <a:tc>
                  <a:txBody>
                    <a:bodyPr/>
                    <a:lstStyle/>
                    <a:p>
                      <a:pPr marL="171450" indent="-171450">
                        <a:buFontTx/>
                        <a:buChar char="-"/>
                      </a:pPr>
                      <a:r>
                        <a:rPr lang="en-US" sz="1200" dirty="0"/>
                        <a:t>Cannot be applied if there are many inconsistent cash inflows and outflows.</a:t>
                      </a:r>
                    </a:p>
                    <a:p>
                      <a:pPr marL="0" indent="0">
                        <a:buFontTx/>
                        <a:buNone/>
                      </a:pPr>
                      <a:r>
                        <a:rPr lang="en-US" sz="1200" dirty="0"/>
                        <a:t> - IRR can have multiple values ​​in some special situations (uneven cash flows).</a:t>
                      </a:r>
                    </a:p>
                  </a:txBody>
                  <a:tcPr/>
                </a:tc>
                <a:tc>
                  <a:txBody>
                    <a:bodyPr/>
                    <a:lstStyle/>
                    <a:p>
                      <a:pPr marL="171450" indent="-171450">
                        <a:buFontTx/>
                        <a:buChar char="-"/>
                      </a:pPr>
                      <a:r>
                        <a:rPr lang="en-US" sz="1200" dirty="0"/>
                        <a:t>Used to compare investment projects of different sizes and durations.</a:t>
                      </a:r>
                    </a:p>
                    <a:p>
                      <a:pPr marL="0" indent="0">
                        <a:buFontTx/>
                        <a:buNone/>
                      </a:pPr>
                      <a:r>
                        <a:rPr lang="en-US" sz="1200" dirty="0"/>
                        <a:t> - Suitable for investors interested in profitability.</a:t>
                      </a:r>
                    </a:p>
                  </a:txBody>
                  <a:tcPr/>
                </a:tc>
                <a:extLst>
                  <a:ext uri="{0D108BD9-81ED-4DB2-BD59-A6C34878D82A}">
                    <a16:rowId xmlns:a16="http://schemas.microsoft.com/office/drawing/2014/main" val="572701904"/>
                  </a:ext>
                </a:extLst>
              </a:tr>
              <a:tr h="1329872">
                <a:tc>
                  <a:txBody>
                    <a:bodyPr/>
                    <a:lstStyle/>
                    <a:p>
                      <a:r>
                        <a:rPr lang="en-US" sz="1200" b="1" dirty="0"/>
                        <a:t>(Payback Period)</a:t>
                      </a:r>
                    </a:p>
                  </a:txBody>
                  <a:tcPr/>
                </a:tc>
                <a:tc>
                  <a:txBody>
                    <a:bodyPr/>
                    <a:lstStyle/>
                    <a:p>
                      <a:r>
                        <a:rPr lang="en-US" sz="1200" dirty="0"/>
                        <a:t>Payback period is the amount of time required to recover the initial investment from the cash flows generated during the project.</a:t>
                      </a:r>
                    </a:p>
                  </a:txBody>
                  <a:tcPr/>
                </a:tc>
                <a:tc>
                  <a:txBody>
                    <a:bodyPr/>
                    <a:lstStyle/>
                    <a:p>
                      <a:pPr marL="171450" indent="-171450">
                        <a:buFontTx/>
                        <a:buChar char="-"/>
                      </a:pPr>
                      <a:r>
                        <a:rPr lang="en-US" sz="1200" dirty="0"/>
                        <a:t>Easy to understand and calculate.</a:t>
                      </a:r>
                    </a:p>
                    <a:p>
                      <a:pPr marL="0" indent="0">
                        <a:buFontTx/>
                        <a:buNone/>
                      </a:pPr>
                      <a:r>
                        <a:rPr lang="en-US" sz="1200" dirty="0"/>
                        <a:t> - Reflects the ability to recover capital quickly.</a:t>
                      </a:r>
                    </a:p>
                    <a:p>
                      <a:pPr marL="0" indent="0">
                        <a:buFontTx/>
                        <a:buNone/>
                      </a:pPr>
                      <a:r>
                        <a:rPr lang="en-US" sz="1200" dirty="0"/>
                        <a:t> - Simple and cost-effective analysis.</a:t>
                      </a:r>
                    </a:p>
                  </a:txBody>
                  <a:tcPr/>
                </a:tc>
                <a:tc>
                  <a:txBody>
                    <a:bodyPr/>
                    <a:lstStyle/>
                    <a:p>
                      <a:pPr marL="171450" indent="-171450">
                        <a:buFontTx/>
                        <a:buChar char="-"/>
                      </a:pPr>
                      <a:r>
                        <a:rPr lang="en-US" sz="1200" dirty="0"/>
                        <a:t>Does not take into account the time value of money.</a:t>
                      </a:r>
                    </a:p>
                    <a:p>
                      <a:pPr marL="0" indent="0">
                        <a:buFontTx/>
                        <a:buNone/>
                      </a:pPr>
                      <a:r>
                        <a:rPr lang="en-US" sz="1200" dirty="0"/>
                        <a:t> - Does not fully reflect long-term financial feasibility</a:t>
                      </a:r>
                    </a:p>
                    <a:p>
                      <a:pPr marL="0" indent="0">
                        <a:buFontTx/>
                        <a:buNone/>
                      </a:pPr>
                      <a:r>
                        <a:rPr lang="en-US" sz="1200" dirty="0"/>
                        <a:t> - Does not measure profits after the payback period.</a:t>
                      </a:r>
                    </a:p>
                  </a:txBody>
                  <a:tcPr/>
                </a:tc>
                <a:tc>
                  <a:txBody>
                    <a:bodyPr/>
                    <a:lstStyle/>
                    <a:p>
                      <a:pPr marL="171450" indent="-171450">
                        <a:buFontTx/>
                        <a:buChar char="-"/>
                      </a:pPr>
                      <a:r>
                        <a:rPr lang="en-US" sz="1200" dirty="0"/>
                        <a:t>Suitable for short-term projects or when quick decisions are needed. </a:t>
                      </a:r>
                    </a:p>
                    <a:p>
                      <a:pPr marL="0" indent="0">
                        <a:buFontTx/>
                        <a:buNone/>
                      </a:pPr>
                      <a:r>
                        <a:rPr lang="en-US" sz="1200" dirty="0"/>
                        <a:t>- Used when wanting to evaluate the liquidity of a project.</a:t>
                      </a:r>
                    </a:p>
                  </a:txBody>
                  <a:tcPr/>
                </a:tc>
                <a:extLst>
                  <a:ext uri="{0D108BD9-81ED-4DB2-BD59-A6C34878D82A}">
                    <a16:rowId xmlns:a16="http://schemas.microsoft.com/office/drawing/2014/main" val="995319929"/>
                  </a:ext>
                </a:extLst>
              </a:tr>
              <a:tr h="1329872">
                <a:tc>
                  <a:txBody>
                    <a:bodyPr/>
                    <a:lstStyle/>
                    <a:p>
                      <a:r>
                        <a:rPr lang="en-US" sz="1200" b="1" dirty="0"/>
                        <a:t>(LCC - Life Cycle Costing)</a:t>
                      </a:r>
                    </a:p>
                  </a:txBody>
                  <a:tcPr/>
                </a:tc>
                <a:tc>
                  <a:txBody>
                    <a:bodyPr/>
                    <a:lstStyle/>
                    <a:p>
                      <a:r>
                        <a:rPr lang="en-US" sz="1200" dirty="0"/>
                        <a:t>LCC is a method of calculating the total cost of a project throughout its life cycle, from design, construction, operation to maintenance and disposal.</a:t>
                      </a:r>
                    </a:p>
                  </a:txBody>
                  <a:tcPr/>
                </a:tc>
                <a:tc>
                  <a:txBody>
                    <a:bodyPr/>
                    <a:lstStyle/>
                    <a:p>
                      <a:pPr marL="171450" indent="-171450">
                        <a:buFontTx/>
                        <a:buChar char="-"/>
                      </a:pPr>
                      <a:r>
                        <a:rPr lang="en-US" sz="1200" dirty="0"/>
                        <a:t>Calculates total costs over the life of the project. </a:t>
                      </a:r>
                    </a:p>
                    <a:p>
                      <a:pPr marL="171450" indent="-171450">
                        <a:buFontTx/>
                        <a:buChar char="-"/>
                      </a:pPr>
                      <a:r>
                        <a:rPr lang="en-US" sz="1200" dirty="0"/>
                        <a:t>Useful in making long-term cost decisions</a:t>
                      </a:r>
                    </a:p>
                    <a:p>
                      <a:pPr marL="0" indent="0">
                        <a:buFontTx/>
                        <a:buNone/>
                      </a:pPr>
                      <a:r>
                        <a:rPr lang="en-US" sz="1200" dirty="0"/>
                        <a:t>- Can identify hidden costs that are not visible at the outset.</a:t>
                      </a:r>
                    </a:p>
                  </a:txBody>
                  <a:tcPr/>
                </a:tc>
                <a:tc>
                  <a:txBody>
                    <a:bodyPr/>
                    <a:lstStyle/>
                    <a:p>
                      <a:r>
                        <a:rPr lang="en-US" sz="1200" dirty="0"/>
                        <a:t>- Complex and requires a lot of long-term forecasting data. - Can be difficult to determine exact future costs.</a:t>
                      </a:r>
                    </a:p>
                  </a:txBody>
                  <a:tcPr/>
                </a:tc>
                <a:tc>
                  <a:txBody>
                    <a:bodyPr/>
                    <a:lstStyle/>
                    <a:p>
                      <a:pPr marL="171450" indent="-171450">
                        <a:buFontTx/>
                        <a:buChar char="-"/>
                      </a:pPr>
                      <a:r>
                        <a:rPr lang="en-US" sz="1200" dirty="0"/>
                        <a:t>Used in projects requiring long-term sustainability, such as infrastructure, manufacturing plants.</a:t>
                      </a:r>
                    </a:p>
                    <a:p>
                      <a:pPr marL="0" indent="0">
                        <a:buFontTx/>
                        <a:buNone/>
                      </a:pPr>
                      <a:r>
                        <a:rPr lang="en-US" sz="1200" dirty="0"/>
                        <a:t> - Suitable for long-term maintenance and operation decisions.</a:t>
                      </a:r>
                    </a:p>
                  </a:txBody>
                  <a:tcPr/>
                </a:tc>
                <a:extLst>
                  <a:ext uri="{0D108BD9-81ED-4DB2-BD59-A6C34878D82A}">
                    <a16:rowId xmlns:a16="http://schemas.microsoft.com/office/drawing/2014/main" val="2306776454"/>
                  </a:ext>
                </a:extLst>
              </a:tr>
            </a:tbl>
          </a:graphicData>
        </a:graphic>
      </p:graphicFrame>
    </p:spTree>
    <p:extLst>
      <p:ext uri="{BB962C8B-B14F-4D97-AF65-F5344CB8AC3E}">
        <p14:creationId xmlns:p14="http://schemas.microsoft.com/office/powerpoint/2010/main" val="3742486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F16A3999-E785-4DCA-B895-7B3CF8FCB0B8}"/>
              </a:ext>
            </a:extLst>
          </p:cNvPr>
          <p:cNvSpPr>
            <a:spLocks noGrp="1"/>
          </p:cNvSpPr>
          <p:nvPr>
            <p:ph type="title"/>
          </p:nvPr>
        </p:nvSpPr>
        <p:spPr>
          <a:xfrm>
            <a:off x="609600" y="634579"/>
            <a:ext cx="10972800" cy="495200"/>
          </a:xfrm>
        </p:spPr>
        <p:txBody>
          <a:bodyPr>
            <a:noAutofit/>
          </a:bodyPr>
          <a:lstStyle/>
          <a:p>
            <a:r>
              <a:rPr lang="en-US" sz="2400" dirty="0"/>
              <a:t>Financial indicators used to evaluate EE projects</a:t>
            </a:r>
            <a:endParaRPr lang="en" sz="2400" dirty="0"/>
          </a:p>
        </p:txBody>
      </p:sp>
      <p:sp>
        <p:nvSpPr>
          <p:cNvPr id="3" name="TextBox 2">
            <a:extLst>
              <a:ext uri="{FF2B5EF4-FFF2-40B4-BE49-F238E27FC236}">
                <a16:creationId xmlns:a16="http://schemas.microsoft.com/office/drawing/2014/main" id="{F54117AA-8EDB-4F02-8802-D58AF05CC37A}"/>
              </a:ext>
            </a:extLst>
          </p:cNvPr>
          <p:cNvSpPr txBox="1"/>
          <p:nvPr/>
        </p:nvSpPr>
        <p:spPr>
          <a:xfrm>
            <a:off x="609600" y="1450823"/>
            <a:ext cx="10972800" cy="3970318"/>
          </a:xfrm>
          <a:prstGeom prst="rect">
            <a:avLst/>
          </a:prstGeom>
          <a:noFill/>
        </p:spPr>
        <p:txBody>
          <a:bodyPr wrap="square">
            <a:spAutoFit/>
          </a:bodyPr>
          <a:lstStyle/>
          <a:p>
            <a:pPr algn="just">
              <a:buFont typeface="Arial" panose="020B0604020202020204" pitchFamily="34" charset="0"/>
              <a:buChar char="•"/>
            </a:pPr>
            <a:r>
              <a:rPr lang="en" b="1" dirty="0"/>
              <a:t> NPV </a:t>
            </a:r>
            <a:r>
              <a:rPr lang="en" dirty="0"/>
              <a:t>is the most powerful financial analysis indicator because it fully considers the project's cash flows and reflects the time value of money, helping to make a more accurate decision on the feasibility of the project. However, it requires choosing the appropriate discount rate.</a:t>
            </a:r>
          </a:p>
          <a:p>
            <a:pPr algn="just">
              <a:buFont typeface="Arial" panose="020B0604020202020204" pitchFamily="34" charset="0"/>
              <a:buChar char="•"/>
            </a:pPr>
            <a:r>
              <a:rPr lang="en" b="1" dirty="0"/>
              <a:t> IRR </a:t>
            </a:r>
            <a:r>
              <a:rPr lang="en" dirty="0"/>
              <a:t>is useful in measuring the profitability of a project, especially when comparing projects with different rates of return. However, it can be problematic when cash flows are unstable or inconsistent.</a:t>
            </a:r>
          </a:p>
          <a:p>
            <a:pPr algn="just">
              <a:buFont typeface="Arial" panose="020B0604020202020204" pitchFamily="34" charset="0"/>
              <a:buChar char="•"/>
            </a:pPr>
            <a:r>
              <a:rPr lang="en" b="1" dirty="0"/>
              <a:t> Payback period </a:t>
            </a:r>
            <a:r>
              <a:rPr lang="en" dirty="0"/>
              <a:t>is simple and easy to use, especially in short-term projects or when quick decisions are needed. However, it does not take into account the time value of money and does not fully reflect long-term profitability.</a:t>
            </a:r>
          </a:p>
          <a:p>
            <a:pPr algn="just">
              <a:buFont typeface="Arial" panose="020B0604020202020204" pitchFamily="34" charset="0"/>
              <a:buChar char="•"/>
            </a:pPr>
            <a:r>
              <a:rPr lang="en" b="1" dirty="0"/>
              <a:t> Life cycle analysis (LCC) </a:t>
            </a:r>
            <a:r>
              <a:rPr lang="en" dirty="0"/>
              <a:t>is a good method to evaluate the overall cost over the life of a project, which is useful in projects that require long-term sustainability, but requires a lot of forecast data and can be complicated in determining future costs.</a:t>
            </a:r>
            <a:endParaRPr lang="en-US" dirty="0"/>
          </a:p>
          <a:p>
            <a:pPr algn="just">
              <a:buFont typeface="Arial" panose="020B0604020202020204" pitchFamily="34" charset="0"/>
              <a:buChar char="•"/>
            </a:pPr>
            <a:endParaRPr lang="vi-VN" dirty="0"/>
          </a:p>
          <a:p>
            <a:pPr algn="ctr"/>
            <a:r>
              <a:rPr lang="en" b="1" i="1" dirty="0"/>
              <a:t>Depending on the goals and characteristics of each project, these indicators can be used independently or in combination to make optimal financial decisions.</a:t>
            </a:r>
          </a:p>
        </p:txBody>
      </p:sp>
    </p:spTree>
    <p:extLst>
      <p:ext uri="{BB962C8B-B14F-4D97-AF65-F5344CB8AC3E}">
        <p14:creationId xmlns:p14="http://schemas.microsoft.com/office/powerpoint/2010/main" val="38318823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7E1BA-C009-43ED-B04C-71BA202604CE}"/>
              </a:ext>
            </a:extLst>
          </p:cNvPr>
          <p:cNvSpPr>
            <a:spLocks noGrp="1"/>
          </p:cNvSpPr>
          <p:nvPr>
            <p:ph type="title"/>
          </p:nvPr>
        </p:nvSpPr>
        <p:spPr>
          <a:xfrm>
            <a:off x="609600" y="548633"/>
            <a:ext cx="10972800" cy="495200"/>
          </a:xfrm>
        </p:spPr>
        <p:txBody>
          <a:bodyPr>
            <a:noAutofit/>
          </a:bodyPr>
          <a:lstStyle/>
          <a:p>
            <a:r>
              <a:rPr lang="en-US" altLang="en-US" sz="2400"/>
              <a:t>Advantages of NPV and IRR over other methods</a:t>
            </a:r>
            <a:endParaRPr lang="en-US" sz="2400" dirty="0"/>
          </a:p>
        </p:txBody>
      </p:sp>
      <p:sp>
        <p:nvSpPr>
          <p:cNvPr id="3" name="Text Placeholder 2">
            <a:extLst>
              <a:ext uri="{FF2B5EF4-FFF2-40B4-BE49-F238E27FC236}">
                <a16:creationId xmlns:a16="http://schemas.microsoft.com/office/drawing/2014/main" id="{48EBF9D6-C10C-4896-A8EF-13960F69364C}"/>
              </a:ext>
            </a:extLst>
          </p:cNvPr>
          <p:cNvSpPr txBox="1">
            <a:spLocks/>
          </p:cNvSpPr>
          <p:nvPr/>
        </p:nvSpPr>
        <p:spPr>
          <a:xfrm>
            <a:off x="609600" y="1663933"/>
            <a:ext cx="10972800" cy="4038800"/>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457200" algn="just">
              <a:buFont typeface="Arial" panose="020B0604020202020204" pitchFamily="34" charset="0"/>
              <a:buChar char="•"/>
            </a:pPr>
            <a:r>
              <a:rPr lang="en-US" altLang="en-US" sz="2400" kern="0" dirty="0"/>
              <a:t>Takes into account the time value of money</a:t>
            </a:r>
          </a:p>
          <a:p>
            <a:pPr marL="457200" indent="-457200" algn="just">
              <a:buFont typeface="Arial" panose="020B0604020202020204" pitchFamily="34" charset="0"/>
              <a:buChar char="•"/>
            </a:pPr>
            <a:r>
              <a:rPr lang="en-US" altLang="en-US" sz="2400" kern="0" dirty="0"/>
              <a:t>Takes into account all cash flows over the life of the project</a:t>
            </a:r>
          </a:p>
          <a:p>
            <a:pPr marL="457200" indent="-457200" algn="just">
              <a:buFont typeface="Arial" panose="020B0604020202020204" pitchFamily="34" charset="0"/>
              <a:buChar char="•"/>
            </a:pPr>
            <a:r>
              <a:rPr lang="en-US" altLang="en-US" sz="2400" kern="0" dirty="0"/>
              <a:t>IRR is more popular with development financers and those who are more familiar with the rate of return</a:t>
            </a:r>
          </a:p>
          <a:p>
            <a:pPr marL="457200" indent="-457200" algn="just">
              <a:buFont typeface="Arial" panose="020B0604020202020204" pitchFamily="34" charset="0"/>
              <a:buChar char="•"/>
            </a:pPr>
            <a:r>
              <a:rPr lang="en-US" altLang="en-US" sz="2400" kern="0" dirty="0"/>
              <a:t>A project is acceptable if the IRR is higher than the cost of money used to finance the project, so the investor's desired rate cannot be arbitrary</a:t>
            </a:r>
          </a:p>
        </p:txBody>
      </p:sp>
    </p:spTree>
    <p:extLst>
      <p:ext uri="{BB962C8B-B14F-4D97-AF65-F5344CB8AC3E}">
        <p14:creationId xmlns:p14="http://schemas.microsoft.com/office/powerpoint/2010/main" val="40825638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69618-BCC4-429F-80C2-6DCF9EBDBA34}"/>
              </a:ext>
            </a:extLst>
          </p:cNvPr>
          <p:cNvSpPr>
            <a:spLocks noGrp="1"/>
          </p:cNvSpPr>
          <p:nvPr>
            <p:ph type="title"/>
          </p:nvPr>
        </p:nvSpPr>
        <p:spPr>
          <a:xfrm>
            <a:off x="609600" y="548633"/>
            <a:ext cx="10972800" cy="495200"/>
          </a:xfrm>
        </p:spPr>
        <p:txBody>
          <a:bodyPr>
            <a:noAutofit/>
          </a:bodyPr>
          <a:lstStyle/>
          <a:p>
            <a:r>
              <a:rPr lang="fr-FR" sz="2800"/>
              <a:t>Which method to use?</a:t>
            </a:r>
            <a:endParaRPr lang="en-US" sz="2800" dirty="0"/>
          </a:p>
        </p:txBody>
      </p:sp>
      <p:sp>
        <p:nvSpPr>
          <p:cNvPr id="3" name="Text Placeholder 2">
            <a:extLst>
              <a:ext uri="{FF2B5EF4-FFF2-40B4-BE49-F238E27FC236}">
                <a16:creationId xmlns:a16="http://schemas.microsoft.com/office/drawing/2014/main" id="{98679AC0-8D29-4E27-A9C3-DAE99764857D}"/>
              </a:ext>
            </a:extLst>
          </p:cNvPr>
          <p:cNvSpPr txBox="1">
            <a:spLocks/>
          </p:cNvSpPr>
          <p:nvPr/>
        </p:nvSpPr>
        <p:spPr>
          <a:xfrm>
            <a:off x="609600" y="1213767"/>
            <a:ext cx="10972800" cy="50956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lgn="just">
              <a:spcBef>
                <a:spcPct val="50000"/>
              </a:spcBef>
              <a:buFont typeface="Arial" panose="020B0604020202020204" pitchFamily="34" charset="0"/>
              <a:buChar char="•"/>
            </a:pPr>
            <a:r>
              <a:rPr lang="en-US" sz="1800" dirty="0">
                <a:solidFill>
                  <a:schemeClr val="tx1"/>
                </a:solidFill>
              </a:rPr>
              <a:t>An investor who wants his money to pay back in a short period of time will use the discounted payback period.
When there is no loan, NPV and IRR are preferred. 
A bank that lends and has several investment options will want to use the NPV and IRR methods to compare returns with other investment options
For small projects, the calculation of the payback time may be sufficient, but for large projects that require external loans, then it is necessary to calculate NPV and IRR
When you don't have enough information at hand, a simple payback period will often be used
Some investors want a high intrinsic return on investment instead of immediate return on investment
IRR cannot be used if the project has more than 1 year of negative net cash flow or a project with a lot of negative cash flow. In this case, use NPV</a:t>
            </a:r>
            <a:endParaRPr lang="en" sz="1800" kern="0" dirty="0">
              <a:solidFill>
                <a:schemeClr val="tx1"/>
              </a:solidFill>
              <a:latin typeface="+mj-lt"/>
            </a:endParaRPr>
          </a:p>
        </p:txBody>
      </p:sp>
    </p:spTree>
    <p:extLst>
      <p:ext uri="{BB962C8B-B14F-4D97-AF65-F5344CB8AC3E}">
        <p14:creationId xmlns:p14="http://schemas.microsoft.com/office/powerpoint/2010/main" val="31339515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BC683-612E-461F-B736-77EAFBECAE17}"/>
              </a:ext>
            </a:extLst>
          </p:cNvPr>
          <p:cNvSpPr>
            <a:spLocks noGrp="1"/>
          </p:cNvSpPr>
          <p:nvPr>
            <p:ph type="title"/>
          </p:nvPr>
        </p:nvSpPr>
        <p:spPr>
          <a:xfrm>
            <a:off x="609600" y="548633"/>
            <a:ext cx="10972800" cy="495200"/>
          </a:xfrm>
        </p:spPr>
        <p:txBody>
          <a:bodyPr>
            <a:noAutofit/>
          </a:bodyPr>
          <a:lstStyle/>
          <a:p>
            <a:r>
              <a:rPr lang="en-US" sz="2800"/>
              <a:t>Sensitivity Analysis</a:t>
            </a:r>
            <a:endParaRPr lang="en-US" sz="2800" dirty="0"/>
          </a:p>
        </p:txBody>
      </p:sp>
      <p:pic>
        <p:nvPicPr>
          <p:cNvPr id="3" name="Picture 2">
            <a:extLst>
              <a:ext uri="{FF2B5EF4-FFF2-40B4-BE49-F238E27FC236}">
                <a16:creationId xmlns:a16="http://schemas.microsoft.com/office/drawing/2014/main" id="{87116165-B533-43A7-9EC9-8DF93753A942}"/>
              </a:ext>
            </a:extLst>
          </p:cNvPr>
          <p:cNvPicPr>
            <a:picLocks noChangeAspect="1"/>
          </p:cNvPicPr>
          <p:nvPr/>
        </p:nvPicPr>
        <p:blipFill>
          <a:blip r:embed="rId2"/>
          <a:stretch>
            <a:fillRect/>
          </a:stretch>
        </p:blipFill>
        <p:spPr>
          <a:xfrm>
            <a:off x="1170887" y="1733313"/>
            <a:ext cx="9850225" cy="3391373"/>
          </a:xfrm>
          <a:prstGeom prst="rect">
            <a:avLst/>
          </a:prstGeom>
        </p:spPr>
      </p:pic>
      <p:sp>
        <p:nvSpPr>
          <p:cNvPr id="4" name="Rectangle 3"/>
          <p:cNvSpPr/>
          <p:nvPr/>
        </p:nvSpPr>
        <p:spPr>
          <a:xfrm>
            <a:off x="1170887" y="2869488"/>
            <a:ext cx="4370104"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Project cost increase (+10%)</a:t>
            </a:r>
          </a:p>
        </p:txBody>
      </p:sp>
      <p:sp>
        <p:nvSpPr>
          <p:cNvPr id="6" name="Rectangle 5"/>
          <p:cNvSpPr/>
          <p:nvPr/>
        </p:nvSpPr>
        <p:spPr>
          <a:xfrm>
            <a:off x="1170887" y="2320235"/>
            <a:ext cx="4370104"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Base plan</a:t>
            </a:r>
          </a:p>
        </p:txBody>
      </p:sp>
      <p:sp>
        <p:nvSpPr>
          <p:cNvPr id="7" name="Rectangle 6"/>
          <p:cNvSpPr/>
          <p:nvPr/>
        </p:nvSpPr>
        <p:spPr>
          <a:xfrm>
            <a:off x="1170887" y="3418741"/>
            <a:ext cx="4370104"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Bank interest rates increased (+20%)</a:t>
            </a:r>
          </a:p>
        </p:txBody>
      </p:sp>
      <p:sp>
        <p:nvSpPr>
          <p:cNvPr id="8" name="Rectangle 7"/>
          <p:cNvSpPr/>
          <p:nvPr/>
        </p:nvSpPr>
        <p:spPr>
          <a:xfrm>
            <a:off x="1170887" y="3967994"/>
            <a:ext cx="4370104"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Exchange rate change (-20%) </a:t>
            </a:r>
          </a:p>
        </p:txBody>
      </p:sp>
      <p:sp>
        <p:nvSpPr>
          <p:cNvPr id="9" name="Rectangle 8"/>
          <p:cNvSpPr/>
          <p:nvPr/>
        </p:nvSpPr>
        <p:spPr>
          <a:xfrm>
            <a:off x="1170887" y="4534416"/>
            <a:ext cx="4370104"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Save energy reduced (-20%)</a:t>
            </a:r>
          </a:p>
        </p:txBody>
      </p:sp>
      <p:sp>
        <p:nvSpPr>
          <p:cNvPr id="10" name="Rectangle 9"/>
          <p:cNvSpPr/>
          <p:nvPr/>
        </p:nvSpPr>
        <p:spPr>
          <a:xfrm>
            <a:off x="1170887" y="1764184"/>
            <a:ext cx="4370104"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11" name="Rectangle 10"/>
          <p:cNvSpPr/>
          <p:nvPr/>
        </p:nvSpPr>
        <p:spPr>
          <a:xfrm>
            <a:off x="5540991" y="1766099"/>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Payback period </a:t>
            </a:r>
          </a:p>
        </p:txBody>
      </p:sp>
      <p:sp>
        <p:nvSpPr>
          <p:cNvPr id="12" name="Rectangle 11"/>
          <p:cNvSpPr/>
          <p:nvPr/>
        </p:nvSpPr>
        <p:spPr>
          <a:xfrm>
            <a:off x="7366651" y="1758283"/>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NPV</a:t>
            </a:r>
          </a:p>
        </p:txBody>
      </p:sp>
      <p:sp>
        <p:nvSpPr>
          <p:cNvPr id="13" name="Rectangle 12"/>
          <p:cNvSpPr/>
          <p:nvPr/>
        </p:nvSpPr>
        <p:spPr>
          <a:xfrm>
            <a:off x="9192311" y="1750467"/>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IRR</a:t>
            </a:r>
          </a:p>
        </p:txBody>
      </p:sp>
      <p:sp>
        <p:nvSpPr>
          <p:cNvPr id="15" name="Rectangle 14"/>
          <p:cNvSpPr/>
          <p:nvPr/>
        </p:nvSpPr>
        <p:spPr>
          <a:xfrm>
            <a:off x="5534711" y="2315874"/>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 </a:t>
            </a:r>
          </a:p>
        </p:txBody>
      </p:sp>
      <p:sp>
        <p:nvSpPr>
          <p:cNvPr id="16" name="Rectangle 15"/>
          <p:cNvSpPr/>
          <p:nvPr/>
        </p:nvSpPr>
        <p:spPr>
          <a:xfrm>
            <a:off x="7360371" y="2308058"/>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17" name="Rectangle 16"/>
          <p:cNvSpPr/>
          <p:nvPr/>
        </p:nvSpPr>
        <p:spPr>
          <a:xfrm>
            <a:off x="9186031" y="2300242"/>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18" name="Rectangle 17"/>
          <p:cNvSpPr/>
          <p:nvPr/>
        </p:nvSpPr>
        <p:spPr>
          <a:xfrm>
            <a:off x="5536281" y="2877762"/>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 </a:t>
            </a:r>
          </a:p>
        </p:txBody>
      </p:sp>
      <p:sp>
        <p:nvSpPr>
          <p:cNvPr id="19" name="Rectangle 18"/>
          <p:cNvSpPr/>
          <p:nvPr/>
        </p:nvSpPr>
        <p:spPr>
          <a:xfrm>
            <a:off x="7361941" y="2869946"/>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20" name="Rectangle 19"/>
          <p:cNvSpPr/>
          <p:nvPr/>
        </p:nvSpPr>
        <p:spPr>
          <a:xfrm>
            <a:off x="9187601" y="2862130"/>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30" name="Rectangle 29"/>
          <p:cNvSpPr/>
          <p:nvPr/>
        </p:nvSpPr>
        <p:spPr>
          <a:xfrm>
            <a:off x="5542561" y="3411905"/>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 </a:t>
            </a:r>
          </a:p>
        </p:txBody>
      </p:sp>
      <p:sp>
        <p:nvSpPr>
          <p:cNvPr id="31" name="Rectangle 30"/>
          <p:cNvSpPr/>
          <p:nvPr/>
        </p:nvSpPr>
        <p:spPr>
          <a:xfrm>
            <a:off x="7368221" y="3404089"/>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32" name="Rectangle 31"/>
          <p:cNvSpPr/>
          <p:nvPr/>
        </p:nvSpPr>
        <p:spPr>
          <a:xfrm>
            <a:off x="9193881" y="3396273"/>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33" name="Rectangle 32"/>
          <p:cNvSpPr/>
          <p:nvPr/>
        </p:nvSpPr>
        <p:spPr>
          <a:xfrm>
            <a:off x="5548841" y="3946048"/>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 </a:t>
            </a:r>
          </a:p>
        </p:txBody>
      </p:sp>
      <p:sp>
        <p:nvSpPr>
          <p:cNvPr id="34" name="Rectangle 33"/>
          <p:cNvSpPr/>
          <p:nvPr/>
        </p:nvSpPr>
        <p:spPr>
          <a:xfrm>
            <a:off x="7374501" y="3938232"/>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35" name="Rectangle 34"/>
          <p:cNvSpPr/>
          <p:nvPr/>
        </p:nvSpPr>
        <p:spPr>
          <a:xfrm>
            <a:off x="9200161" y="3930416"/>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36" name="Rectangle 35"/>
          <p:cNvSpPr/>
          <p:nvPr/>
        </p:nvSpPr>
        <p:spPr>
          <a:xfrm>
            <a:off x="5555121" y="4480191"/>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 </a:t>
            </a:r>
          </a:p>
        </p:txBody>
      </p:sp>
      <p:sp>
        <p:nvSpPr>
          <p:cNvPr id="37" name="Rectangle 36"/>
          <p:cNvSpPr/>
          <p:nvPr/>
        </p:nvSpPr>
        <p:spPr>
          <a:xfrm>
            <a:off x="7380781" y="4472375"/>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
        <p:nvSpPr>
          <p:cNvPr id="38" name="Rectangle 37"/>
          <p:cNvSpPr/>
          <p:nvPr/>
        </p:nvSpPr>
        <p:spPr>
          <a:xfrm>
            <a:off x="9206441" y="4464559"/>
            <a:ext cx="1828800" cy="55951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chemeClr val="tx1"/>
              </a:solidFill>
            </a:endParaRPr>
          </a:p>
        </p:txBody>
      </p:sp>
    </p:spTree>
    <p:extLst>
      <p:ext uri="{BB962C8B-B14F-4D97-AF65-F5344CB8AC3E}">
        <p14:creationId xmlns:p14="http://schemas.microsoft.com/office/powerpoint/2010/main" val="41372423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B9233-EA3D-4D29-9130-20F72F95DD78}"/>
              </a:ext>
            </a:extLst>
          </p:cNvPr>
          <p:cNvSpPr>
            <a:spLocks noGrp="1"/>
          </p:cNvSpPr>
          <p:nvPr>
            <p:ph type="title"/>
          </p:nvPr>
        </p:nvSpPr>
        <p:spPr>
          <a:xfrm>
            <a:off x="609600" y="548633"/>
            <a:ext cx="10972800" cy="495200"/>
          </a:xfrm>
        </p:spPr>
        <p:txBody>
          <a:bodyPr>
            <a:noAutofit/>
          </a:bodyPr>
          <a:lstStyle/>
          <a:p>
            <a:r>
              <a:rPr lang="en-US" sz="2800"/>
              <a:t>Life cycle costs</a:t>
            </a:r>
            <a:endParaRPr lang="en-US" sz="2800" dirty="0"/>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6D00793-9239-4BA4-99EE-4EC7DEB64691}"/>
                  </a:ext>
                </a:extLst>
              </p:cNvPr>
              <p:cNvSpPr txBox="1">
                <a:spLocks/>
              </p:cNvSpPr>
              <p:nvPr/>
            </p:nvSpPr>
            <p:spPr>
              <a:xfrm>
                <a:off x="609600" y="1234901"/>
                <a:ext cx="10972800" cy="501934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r>
                  <a:rPr lang="en-US" sz="1800" dirty="0">
                    <a:ea typeface="Calibri" panose="020F0502020204030204" pitchFamily="34" charset="0"/>
                    <a:cs typeface="Arial" panose="020B0604020202020204" pitchFamily="34" charset="0"/>
                  </a:rPr>
                  <a:t>Currently, in the analysis and evaluation of energy saving projects, people use the Life Cycle Cost Analysis (LCC) method for evaluation.</a:t>
                </a:r>
              </a:p>
              <a:p>
                <a:pPr algn="just"/>
                <a:r>
                  <a:rPr lang="en-US" sz="1800" b="1" dirty="0">
                    <a:solidFill>
                      <a:srgbClr val="FF0000"/>
                    </a:solidFill>
                    <a:ea typeface="Calibri" panose="020F0502020204030204" pitchFamily="34" charset="0"/>
                    <a:cs typeface="Times New Roman" panose="02020603050405020304" pitchFamily="18" charset="0"/>
                  </a:rPr>
                  <a:t>Life cycle cost of a product</a:t>
                </a:r>
              </a:p>
              <a:p>
                <a:pPr algn="just"/>
                <a:r>
                  <a:rPr lang="en-US" sz="1800" b="1" dirty="0">
                    <a:solidFill>
                      <a:srgbClr val="FF0000"/>
                    </a:solidFill>
                    <a:ea typeface="Calibri" panose="020F0502020204030204" pitchFamily="34" charset="0"/>
                    <a:cs typeface="Times New Roman" panose="02020603050405020304" pitchFamily="18" charset="0"/>
                  </a:rPr>
                  <a:t>LCC = Purchase cost + Operation and maintenance cost + Spare parts cost + Electricity cost</a:t>
                </a:r>
                <a:endParaRPr lang="en-US" sz="1600" dirty="0">
                  <a:solidFill>
                    <a:srgbClr val="FF0000"/>
                  </a:solidFill>
                  <a:ea typeface="Calibri" panose="020F0502020204030204" pitchFamily="34" charset="0"/>
                  <a:cs typeface="Times New Roman" panose="02020603050405020304" pitchFamily="18" charset="0"/>
                </a:endParaRPr>
              </a:p>
              <a:p>
                <a:pPr algn="just">
                  <a:lnSpc>
                    <a:spcPct val="107000"/>
                  </a:lnSpc>
                  <a:spcBef>
                    <a:spcPts val="600"/>
                  </a:spcBef>
                  <a:spcAft>
                    <a:spcPts val="600"/>
                  </a:spcAft>
                </a:pPr>
                <a:r>
                  <a:rPr lang="en-US" sz="1800" dirty="0">
                    <a:solidFill>
                      <a:srgbClr val="002060"/>
                    </a:solidFill>
                    <a:latin typeface="Arial" panose="020B0604020202020204" pitchFamily="34" charset="0"/>
                    <a:ea typeface="Calibri" panose="020F0502020204030204" pitchFamily="34" charset="0"/>
                    <a:cs typeface="Arial" panose="020B0604020202020204" pitchFamily="34" charset="0"/>
                  </a:rPr>
                  <a:t>In case of taking into account the time value of money flow:</a:t>
                </a:r>
              </a:p>
              <a:p>
                <a:pPr algn="just">
                  <a:lnSpc>
                    <a:spcPct val="107000"/>
                  </a:lnSpc>
                  <a:spcBef>
                    <a:spcPts val="600"/>
                  </a:spcBef>
                  <a:spcAft>
                    <a:spcPts val="600"/>
                  </a:spcAft>
                </a:pPr>
                <a:r>
                  <a:rPr lang="en-US" sz="1800" dirty="0">
                    <a:solidFill>
                      <a:srgbClr val="002060"/>
                    </a:solidFill>
                    <a:latin typeface="Arial" panose="020B0604020202020204" pitchFamily="34" charset="0"/>
                    <a:ea typeface="Calibri" panose="020F0502020204030204" pitchFamily="34" charset="0"/>
                    <a:cs typeface="Arial" panose="020B0604020202020204" pitchFamily="34" charset="0"/>
                  </a:rPr>
                  <a:t>LCC = Initial investment cost + Present value of future costs.</a:t>
                </a:r>
                <a:endParaRPr lang="en-US" sz="1800" i="1" dirty="0">
                  <a:latin typeface="Cambria Math" panose="02040503050406030204" pitchFamily="18" charset="0"/>
                  <a:ea typeface="Calibri" panose="020F0502020204030204" pitchFamily="34" charset="0"/>
                  <a:cs typeface="Times New Roman" panose="02020603050405020304" pitchFamily="18" charset="0"/>
                </a:endParaRPr>
              </a:p>
              <a:p>
                <a:pPr algn="just">
                  <a:lnSpc>
                    <a:spcPct val="107000"/>
                  </a:lnSpc>
                  <a:spcBef>
                    <a:spcPts val="600"/>
                  </a:spcBef>
                  <a:spcAft>
                    <a:spcPts val="600"/>
                  </a:spcAft>
                </a:pPr>
                <a14:m>
                  <m:oMathPara xmlns:m="http://schemas.openxmlformats.org/officeDocument/2006/math">
                    <m:oMathParaPr>
                      <m:jc m:val="centerGroup"/>
                    </m:oMathParaPr>
                    <m:oMath xmlns:m="http://schemas.openxmlformats.org/officeDocument/2006/math">
                      <m:r>
                        <a:rPr lang="en-US" sz="1800" i="1">
                          <a:latin typeface="Cambria Math" panose="02040503050406030204" pitchFamily="18" charset="0"/>
                          <a:ea typeface="Calibri" panose="020F0502020204030204" pitchFamily="34" charset="0"/>
                          <a:cs typeface="Times New Roman" panose="02020603050405020304" pitchFamily="18" charset="0"/>
                        </a:rPr>
                        <m:t>𝐿𝐶𝐶</m:t>
                      </m:r>
                      <m:r>
                        <a:rPr lang="en-US" sz="1800" i="1">
                          <a:latin typeface="Cambria Math" panose="02040503050406030204" pitchFamily="18" charset="0"/>
                          <a:ea typeface="Calibri" panose="020F0502020204030204" pitchFamily="34" charset="0"/>
                          <a:cs typeface="Times New Roman" panose="02020603050405020304" pitchFamily="18" charset="0"/>
                        </a:rPr>
                        <m:t>=</m:t>
                      </m:r>
                      <m:sSub>
                        <m:sSubPr>
                          <m:ctrlPr>
                            <a:rPr lang="en-US" sz="1800" i="1">
                              <a:latin typeface="Cambria Math" panose="02040503050406030204" pitchFamily="18" charset="0"/>
                              <a:ea typeface="Calibri" panose="020F0502020204030204" pitchFamily="34" charset="0"/>
                              <a:cs typeface="Times New Roman" panose="02020603050405020304" pitchFamily="18" charset="0"/>
                            </a:rPr>
                          </m:ctrlPr>
                        </m:sSubPr>
                        <m:e>
                          <m:r>
                            <a:rPr lang="en-US" sz="1800" i="1">
                              <a:latin typeface="Cambria Math" panose="02040503050406030204" pitchFamily="18" charset="0"/>
                              <a:ea typeface="Calibri" panose="020F0502020204030204" pitchFamily="34" charset="0"/>
                              <a:cs typeface="Times New Roman" panose="02020603050405020304" pitchFamily="18" charset="0"/>
                            </a:rPr>
                            <m:t>𝐶</m:t>
                          </m:r>
                        </m:e>
                        <m:sub>
                          <m:r>
                            <a:rPr lang="en-US" sz="1800" i="1">
                              <a:latin typeface="Cambria Math" panose="02040503050406030204" pitchFamily="18" charset="0"/>
                              <a:ea typeface="Calibri" panose="020F0502020204030204" pitchFamily="34" charset="0"/>
                              <a:cs typeface="Times New Roman" panose="02020603050405020304" pitchFamily="18" charset="0"/>
                            </a:rPr>
                            <m:t>0</m:t>
                          </m:r>
                        </m:sub>
                      </m:sSub>
                      <m:r>
                        <a:rPr lang="en-US" sz="1800" i="1">
                          <a:latin typeface="Cambria Math" panose="02040503050406030204" pitchFamily="18" charset="0"/>
                          <a:ea typeface="Calibri" panose="020F0502020204030204" pitchFamily="34" charset="0"/>
                          <a:cs typeface="Times New Roman" panose="02020603050405020304" pitchFamily="18" charset="0"/>
                        </a:rPr>
                        <m:t>+ </m:t>
                      </m:r>
                      <m:nary>
                        <m:naryPr>
                          <m:chr m:val="∑"/>
                          <m:limLoc m:val="undOvr"/>
                          <m:ctrlPr>
                            <a:rPr lang="en-US" sz="1800" i="1">
                              <a:latin typeface="Cambria Math" panose="02040503050406030204" pitchFamily="18" charset="0"/>
                              <a:ea typeface="Calibri" panose="020F0502020204030204" pitchFamily="34" charset="0"/>
                              <a:cs typeface="Times New Roman" panose="02020603050405020304" pitchFamily="18" charset="0"/>
                            </a:rPr>
                          </m:ctrlPr>
                        </m:naryPr>
                        <m:sub>
                          <m:r>
                            <a:rPr lang="en-US" sz="1800" i="1">
                              <a:latin typeface="Cambria Math" panose="02040503050406030204" pitchFamily="18" charset="0"/>
                              <a:ea typeface="Calibri" panose="020F0502020204030204" pitchFamily="34" charset="0"/>
                              <a:cs typeface="Times New Roman" panose="02020603050405020304" pitchFamily="18" charset="0"/>
                            </a:rPr>
                            <m:t>𝑡</m:t>
                          </m:r>
                          <m:r>
                            <a:rPr lang="en-US" sz="1800" i="1">
                              <a:latin typeface="Cambria Math" panose="02040503050406030204" pitchFamily="18" charset="0"/>
                              <a:ea typeface="Calibri" panose="020F0502020204030204" pitchFamily="34" charset="0"/>
                              <a:cs typeface="Times New Roman" panose="02020603050405020304" pitchFamily="18" charset="0"/>
                            </a:rPr>
                            <m:t>=1</m:t>
                          </m:r>
                        </m:sub>
                        <m:sup>
                          <m:r>
                            <a:rPr lang="en-US" sz="1800" i="1">
                              <a:latin typeface="Cambria Math" panose="02040503050406030204" pitchFamily="18" charset="0"/>
                              <a:ea typeface="Calibri" panose="020F0502020204030204" pitchFamily="34" charset="0"/>
                              <a:cs typeface="Times New Roman" panose="02020603050405020304" pitchFamily="18" charset="0"/>
                            </a:rPr>
                            <m:t>𝑛</m:t>
                          </m:r>
                        </m:sup>
                        <m:e>
                          <m:sSub>
                            <m:sSubPr>
                              <m:ctrlPr>
                                <a:rPr lang="en-US" sz="1800" i="1">
                                  <a:latin typeface="Cambria Math" panose="02040503050406030204" pitchFamily="18" charset="0"/>
                                  <a:ea typeface="Calibri" panose="020F0502020204030204" pitchFamily="34" charset="0"/>
                                  <a:cs typeface="Times New Roman" panose="02020603050405020304" pitchFamily="18" charset="0"/>
                                </a:rPr>
                              </m:ctrlPr>
                            </m:sSubPr>
                            <m:e>
                              <m:r>
                                <a:rPr lang="en-US" sz="1800" i="1">
                                  <a:latin typeface="Cambria Math" panose="02040503050406030204" pitchFamily="18" charset="0"/>
                                  <a:ea typeface="Calibri" panose="020F0502020204030204" pitchFamily="34" charset="0"/>
                                  <a:cs typeface="Times New Roman" panose="02020603050405020304" pitchFamily="18" charset="0"/>
                                </a:rPr>
                                <m:t>𝐶</m:t>
                              </m:r>
                            </m:e>
                            <m:sub>
                              <m:r>
                                <a:rPr lang="en-US" sz="1800" i="1">
                                  <a:latin typeface="Cambria Math" panose="02040503050406030204" pitchFamily="18" charset="0"/>
                                  <a:ea typeface="Calibri" panose="020F0502020204030204" pitchFamily="34" charset="0"/>
                                  <a:cs typeface="Times New Roman" panose="02020603050405020304" pitchFamily="18" charset="0"/>
                                </a:rPr>
                                <m:t>𝑡</m:t>
                              </m:r>
                            </m:sub>
                          </m:sSub>
                          <m:r>
                            <a:rPr lang="en-US" sz="1800" i="1">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latin typeface="Cambria Math" panose="02040503050406030204" pitchFamily="18" charset="0"/>
                                  <a:ea typeface="Calibri" panose="020F0502020204030204" pitchFamily="34" charset="0"/>
                                  <a:cs typeface="Times New Roman" panose="02020603050405020304" pitchFamily="18" charset="0"/>
                                </a:rPr>
                              </m:ctrlPr>
                            </m:fPr>
                            <m:num>
                              <m:r>
                                <a:rPr lang="en-US" sz="1800" i="1">
                                  <a:latin typeface="Cambria Math" panose="02040503050406030204" pitchFamily="18" charset="0"/>
                                  <a:ea typeface="Calibri" panose="020F0502020204030204" pitchFamily="34" charset="0"/>
                                  <a:cs typeface="Times New Roman" panose="02020603050405020304" pitchFamily="18" charset="0"/>
                                </a:rPr>
                                <m:t>1</m:t>
                              </m:r>
                            </m:num>
                            <m:den>
                              <m:sSup>
                                <m:sSupPr>
                                  <m:ctrlPr>
                                    <a:rPr lang="en-US" sz="1800" i="1">
                                      <a:latin typeface="Cambria Math" panose="02040503050406030204" pitchFamily="18" charset="0"/>
                                      <a:ea typeface="Calibri" panose="020F0502020204030204" pitchFamily="34" charset="0"/>
                                      <a:cs typeface="Times New Roman" panose="02020603050405020304" pitchFamily="18" charset="0"/>
                                    </a:rPr>
                                  </m:ctrlPr>
                                </m:sSupPr>
                                <m:e>
                                  <m:r>
                                    <a:rPr lang="en-US" sz="1800" i="1">
                                      <a:latin typeface="Cambria Math" panose="02040503050406030204" pitchFamily="18" charset="0"/>
                                      <a:ea typeface="Calibri" panose="020F0502020204030204" pitchFamily="34" charset="0"/>
                                      <a:cs typeface="Times New Roman" panose="02020603050405020304" pitchFamily="18" charset="0"/>
                                    </a:rPr>
                                    <m:t>(1+</m:t>
                                  </m:r>
                                  <m:r>
                                    <a:rPr lang="en-US" sz="1800" i="1">
                                      <a:latin typeface="Cambria Math" panose="02040503050406030204" pitchFamily="18" charset="0"/>
                                      <a:ea typeface="Calibri" panose="020F0502020204030204" pitchFamily="34" charset="0"/>
                                      <a:cs typeface="Times New Roman" panose="02020603050405020304" pitchFamily="18" charset="0"/>
                                    </a:rPr>
                                    <m:t>𝑖</m:t>
                                  </m:r>
                                  <m:r>
                                    <a:rPr lang="en-US" sz="1800" i="1">
                                      <a:latin typeface="Cambria Math" panose="02040503050406030204" pitchFamily="18" charset="0"/>
                                      <a:ea typeface="Calibri" panose="020F0502020204030204" pitchFamily="34" charset="0"/>
                                      <a:cs typeface="Times New Roman" panose="02020603050405020304" pitchFamily="18" charset="0"/>
                                    </a:rPr>
                                    <m:t>)</m:t>
                                  </m:r>
                                </m:e>
                                <m:sup>
                                  <m:r>
                                    <a:rPr lang="en-US" sz="1800" i="1">
                                      <a:latin typeface="Cambria Math" panose="02040503050406030204" pitchFamily="18" charset="0"/>
                                      <a:ea typeface="Calibri" panose="020F0502020204030204" pitchFamily="34" charset="0"/>
                                      <a:cs typeface="Times New Roman" panose="02020603050405020304" pitchFamily="18" charset="0"/>
                                    </a:rPr>
                                    <m:t>𝑡</m:t>
                                  </m:r>
                                </m:sup>
                              </m:sSup>
                            </m:den>
                          </m:f>
                        </m:e>
                      </m:nary>
                    </m:oMath>
                  </m:oMathPara>
                </a14:m>
                <a:endParaRPr lang="en-US" sz="18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Bef>
                    <a:spcPts val="600"/>
                  </a:spcBef>
                </a:pPr>
                <a:r>
                  <a:rPr lang="en-US" sz="1800" i="1" dirty="0">
                    <a:latin typeface="Times New Roman" panose="02020603050405020304" pitchFamily="18" charset="0"/>
                    <a:ea typeface="Times New Roman" panose="02020603050405020304" pitchFamily="18" charset="0"/>
                    <a:cs typeface="Times New Roman" panose="02020603050405020304" pitchFamily="18" charset="0"/>
                  </a:rPr>
                  <a:t>In which: C0: Initial investment cost</a:t>
                </a:r>
              </a:p>
              <a:p>
                <a:pPr algn="just">
                  <a:lnSpc>
                    <a:spcPct val="107000"/>
                  </a:lnSpc>
                  <a:spcBef>
                    <a:spcPts val="600"/>
                  </a:spcBef>
                </a:pPr>
                <a:r>
                  <a:rPr lang="en-US" sz="1800" i="1" dirty="0">
                    <a:latin typeface="Times New Roman" panose="02020603050405020304" pitchFamily="18" charset="0"/>
                    <a:ea typeface="Times New Roman" panose="02020603050405020304" pitchFamily="18" charset="0"/>
                    <a:cs typeface="Times New Roman" panose="02020603050405020304" pitchFamily="18" charset="0"/>
                  </a:rPr>
                  <a:t>	Ct: Cost incurred during the use of equipment in year t</a:t>
                </a:r>
              </a:p>
              <a:p>
                <a:pPr algn="just">
                  <a:lnSpc>
                    <a:spcPct val="107000"/>
                  </a:lnSpc>
                  <a:spcBef>
                    <a:spcPts val="600"/>
                  </a:spcBef>
                </a:pPr>
                <a:r>
                  <a:rPr lang="en-US" sz="1800" i="1" dirty="0">
                    <a:latin typeface="Times New Roman" panose="02020603050405020304" pitchFamily="18" charset="0"/>
                    <a:ea typeface="Times New Roman" panose="02020603050405020304" pitchFamily="18" charset="0"/>
                    <a:cs typeface="Times New Roman" panose="02020603050405020304" pitchFamily="18" charset="0"/>
                  </a:rPr>
                  <a:t>	n: Equipment life</a:t>
                </a:r>
              </a:p>
              <a:p>
                <a:pPr algn="just">
                  <a:lnSpc>
                    <a:spcPct val="107000"/>
                  </a:lnSpc>
                  <a:spcBef>
                    <a:spcPts val="600"/>
                  </a:spcBef>
                </a:pPr>
                <a:r>
                  <a:rPr lang="en-US" sz="1800" i="1" dirty="0">
                    <a:latin typeface="Times New Roman" panose="02020603050405020304" pitchFamily="18" charset="0"/>
                    <a:ea typeface="Times New Roman" panose="02020603050405020304" pitchFamily="18" charset="0"/>
                    <a:cs typeface="Times New Roman" panose="02020603050405020304" pitchFamily="18" charset="0"/>
                  </a:rPr>
                  <a:t>	i: Discount factor</a:t>
                </a:r>
                <a:endParaRPr lang="en-US" sz="1800" dirty="0"/>
              </a:p>
            </p:txBody>
          </p:sp>
        </mc:Choice>
        <mc:Fallback xmlns="">
          <p:sp>
            <p:nvSpPr>
              <p:cNvPr id="3" name="Text Placeholder 2">
                <a:extLst>
                  <a:ext uri="{FF2B5EF4-FFF2-40B4-BE49-F238E27FC236}">
                    <a16:creationId xmlns:a16="http://schemas.microsoft.com/office/drawing/2014/main" id="{46D00793-9239-4BA4-99EE-4EC7DEB64691}"/>
                  </a:ext>
                </a:extLst>
              </p:cNvPr>
              <p:cNvSpPr txBox="1">
                <a:spLocks noRot="1" noChangeAspect="1" noMove="1" noResize="1" noEditPoints="1" noAdjustHandles="1" noChangeArrowheads="1" noChangeShapeType="1" noTextEdit="1"/>
              </p:cNvSpPr>
              <p:nvPr/>
            </p:nvSpPr>
            <p:spPr>
              <a:xfrm>
                <a:off x="609600" y="1234901"/>
                <a:ext cx="10972800" cy="5019342"/>
              </a:xfrm>
              <a:prstGeom prst="rect">
                <a:avLst/>
              </a:prstGeom>
              <a:blipFill>
                <a:blip r:embed="rId2"/>
                <a:stretch>
                  <a:fillRect l="-444" t="-729" r="-444"/>
                </a:stretch>
              </a:blipFill>
            </p:spPr>
            <p:txBody>
              <a:bodyPr/>
              <a:lstStyle/>
              <a:p>
                <a:r>
                  <a:rPr lang="en-US">
                    <a:noFill/>
                  </a:rPr>
                  <a:t> </a:t>
                </a:r>
              </a:p>
            </p:txBody>
          </p:sp>
        </mc:Fallback>
      </mc:AlternateContent>
    </p:spTree>
    <p:extLst>
      <p:ext uri="{BB962C8B-B14F-4D97-AF65-F5344CB8AC3E}">
        <p14:creationId xmlns:p14="http://schemas.microsoft.com/office/powerpoint/2010/main" val="40461840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8CD35-CAC3-45F1-A9D2-DCC60DD74F37}"/>
              </a:ext>
            </a:extLst>
          </p:cNvPr>
          <p:cNvSpPr>
            <a:spLocks noGrp="1"/>
          </p:cNvSpPr>
          <p:nvPr>
            <p:ph type="title"/>
          </p:nvPr>
        </p:nvSpPr>
        <p:spPr>
          <a:xfrm>
            <a:off x="609600" y="548633"/>
            <a:ext cx="10972800" cy="495200"/>
          </a:xfrm>
        </p:spPr>
        <p:txBody>
          <a:bodyPr>
            <a:noAutofit/>
          </a:bodyPr>
          <a:lstStyle/>
          <a:p>
            <a:r>
              <a:rPr lang="en" sz="2800" dirty="0" err="1"/>
              <a:t>Wallet</a:t>
            </a:r>
            <a:r>
              <a:rPr lang="en" sz="2800" dirty="0"/>
              <a:t> </a:t>
            </a:r>
            <a:r>
              <a:rPr lang="en" sz="2800" dirty="0" err="1"/>
              <a:t>example</a:t>
            </a:r>
            <a:r>
              <a:rPr lang="en" sz="2800" dirty="0"/>
              <a:t> LCC </a:t>
            </a:r>
            <a:r>
              <a:rPr lang="en" sz="2800" dirty="0" err="1"/>
              <a:t>calculation</a:t>
            </a:r>
          </a:p>
        </p:txBody>
      </p:sp>
      <p:sp>
        <p:nvSpPr>
          <p:cNvPr id="3" name="Text Placeholder 2">
            <a:extLst>
              <a:ext uri="{FF2B5EF4-FFF2-40B4-BE49-F238E27FC236}">
                <a16:creationId xmlns:a16="http://schemas.microsoft.com/office/drawing/2014/main" id="{253D5645-AFC0-4276-A74F-F03E4385D1BD}"/>
              </a:ext>
            </a:extLst>
          </p:cNvPr>
          <p:cNvSpPr txBox="1">
            <a:spLocks/>
          </p:cNvSpPr>
          <p:nvPr/>
        </p:nvSpPr>
        <p:spPr>
          <a:xfrm>
            <a:off x="609600" y="1167618"/>
            <a:ext cx="10972800" cy="453511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lgn="just">
              <a:buFont typeface="Arial" panose="020B0604020202020204" pitchFamily="34" charset="0"/>
              <a:buChar char="•"/>
            </a:pPr>
            <a:r>
              <a:rPr lang="en-US" sz="1800" kern="0" dirty="0">
                <a:latin typeface="+mj-lt"/>
                <a:ea typeface="Calibri" panose="020F0502020204030204" pitchFamily="34" charset="0"/>
                <a:cs typeface="Arial" panose="020B0604020202020204" pitchFamily="34" charset="0"/>
              </a:rPr>
              <a:t>Calculate the life cycle cost and compare the alternative of replacing a 15W LED lamp with a 100W incandescent lamp. The parameters of the alternative are given in the table below.</a:t>
            </a:r>
          </a:p>
          <a:p>
            <a:pPr marL="285750" indent="-285750" algn="just">
              <a:buFont typeface="Arial" panose="020B0604020202020204" pitchFamily="34" charset="0"/>
              <a:buChar char="•"/>
            </a:pPr>
            <a:r>
              <a:rPr lang="en-US" sz="1800" kern="0" dirty="0">
                <a:latin typeface="+mj-lt"/>
                <a:ea typeface="Calibri" panose="020F0502020204030204" pitchFamily="34" charset="0"/>
                <a:cs typeface="Arial" panose="020B0604020202020204" pitchFamily="34" charset="0"/>
              </a:rPr>
              <a:t>LED lamps have a lifespan of 20,000 hours, each year they are lit for 4,000 hours, so the lamp can be used for 5 years. Incandescent lamps only have a lifespan of 1,000 hours, so in 1 year the bulb must be replaced 4 times. During the lifetime of the LED lamp, 20 incandescent bulbs must be used.</a:t>
            </a:r>
          </a:p>
          <a:p>
            <a:pPr marL="342900" indent="-342900">
              <a:buFont typeface="Arial" panose="020B0604020202020204" pitchFamily="34" charset="0"/>
              <a:buChar char="•"/>
            </a:pPr>
            <a:endParaRPr lang="en-US" kern="0" dirty="0">
              <a:latin typeface="+mj-lt"/>
            </a:endParaRPr>
          </a:p>
        </p:txBody>
      </p:sp>
      <p:pic>
        <p:nvPicPr>
          <p:cNvPr id="4" name="Picture 3">
            <a:extLst>
              <a:ext uri="{FF2B5EF4-FFF2-40B4-BE49-F238E27FC236}">
                <a16:creationId xmlns:a16="http://schemas.microsoft.com/office/drawing/2014/main" id="{C320646F-83D6-43B0-B3B8-37F524C0E2BF}"/>
              </a:ext>
            </a:extLst>
          </p:cNvPr>
          <p:cNvPicPr>
            <a:picLocks noChangeAspect="1"/>
          </p:cNvPicPr>
          <p:nvPr/>
        </p:nvPicPr>
        <p:blipFill>
          <a:blip r:embed="rId2"/>
          <a:stretch>
            <a:fillRect/>
          </a:stretch>
        </p:blipFill>
        <p:spPr>
          <a:xfrm>
            <a:off x="1307754" y="3094055"/>
            <a:ext cx="9576492" cy="2977167"/>
          </a:xfrm>
          <a:prstGeom prst="rect">
            <a:avLst/>
          </a:prstGeom>
        </p:spPr>
      </p:pic>
    </p:spTree>
    <p:extLst>
      <p:ext uri="{BB962C8B-B14F-4D97-AF65-F5344CB8AC3E}">
        <p14:creationId xmlns:p14="http://schemas.microsoft.com/office/powerpoint/2010/main" val="29105398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A3D5D-129B-4EB8-92A1-C619B5C7852B}"/>
              </a:ext>
            </a:extLst>
          </p:cNvPr>
          <p:cNvSpPr>
            <a:spLocks noGrp="1"/>
          </p:cNvSpPr>
          <p:nvPr>
            <p:ph type="title"/>
          </p:nvPr>
        </p:nvSpPr>
        <p:spPr>
          <a:xfrm>
            <a:off x="314179" y="586849"/>
            <a:ext cx="11491134" cy="495200"/>
          </a:xfrm>
        </p:spPr>
        <p:txBody>
          <a:bodyPr>
            <a:noAutofit/>
          </a:bodyPr>
          <a:lstStyle/>
          <a:p>
            <a:r>
              <a:rPr lang="en" sz="2800" dirty="0" err="1"/>
              <a:t>Wallet</a:t>
            </a:r>
            <a:r>
              <a:rPr lang="en" sz="2800" dirty="0"/>
              <a:t> </a:t>
            </a:r>
            <a:r>
              <a:rPr lang="en" sz="2800" dirty="0" err="1"/>
              <a:t>example</a:t>
            </a:r>
            <a:r>
              <a:rPr lang="en" sz="2800" dirty="0"/>
              <a:t> LCC </a:t>
            </a:r>
            <a:r>
              <a:rPr lang="en" sz="2800" dirty="0" err="1"/>
              <a:t>calculation</a:t>
            </a:r>
          </a:p>
        </p:txBody>
      </p:sp>
      <p:sp>
        <p:nvSpPr>
          <p:cNvPr id="3" name="Text Placeholder 2">
            <a:extLst>
              <a:ext uri="{FF2B5EF4-FFF2-40B4-BE49-F238E27FC236}">
                <a16:creationId xmlns:a16="http://schemas.microsoft.com/office/drawing/2014/main" id="{6D75EDC2-22C1-420E-808C-89B5C677E03B}"/>
              </a:ext>
            </a:extLst>
          </p:cNvPr>
          <p:cNvSpPr txBox="1">
            <a:spLocks/>
          </p:cNvSpPr>
          <p:nvPr/>
        </p:nvSpPr>
        <p:spPr>
          <a:xfrm>
            <a:off x="314179" y="1189353"/>
            <a:ext cx="11491134" cy="5352754"/>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 sz="1800" kern="0" dirty="0">
                <a:ea typeface="Calibri" panose="020F0502020204030204" pitchFamily="34" charset="0"/>
                <a:cs typeface="Times New Roman" panose="02020603050405020304" pitchFamily="18" charset="0"/>
              </a:rPr>
              <a:t>Electricity power and cost​ money electricity belong to each type lamp row year :</a:t>
            </a:r>
          </a:p>
          <a:p>
            <a:endParaRPr lang="en-US" sz="1800" kern="0" dirty="0">
              <a:ea typeface="Calibri" panose="020F0502020204030204" pitchFamily="34" charset="0"/>
              <a:cs typeface="Times New Roman" panose="02020603050405020304" pitchFamily="18" charset="0"/>
            </a:endParaRPr>
          </a:p>
          <a:p>
            <a:endParaRPr lang="en-US" sz="1800" kern="0" dirty="0">
              <a:ea typeface="Calibri" panose="020F0502020204030204" pitchFamily="34" charset="0"/>
              <a:cs typeface="Times New Roman" panose="02020603050405020304" pitchFamily="18" charset="0"/>
            </a:endParaRPr>
          </a:p>
          <a:p>
            <a:pPr marL="186262"/>
            <a:endParaRPr lang="en-US" sz="1800" kern="0" dirty="0">
              <a:ea typeface="Calibri" panose="020F0502020204030204" pitchFamily="34" charset="0"/>
              <a:cs typeface="Times New Roman" panose="02020603050405020304" pitchFamily="18" charset="0"/>
            </a:endParaRPr>
          </a:p>
          <a:p>
            <a:pPr marL="186262"/>
            <a:endParaRPr lang="en-US" sz="1800" kern="0" dirty="0">
              <a:ea typeface="Calibri" panose="020F0502020204030204" pitchFamily="34" charset="0"/>
              <a:cs typeface="Times New Roman" panose="02020603050405020304" pitchFamily="18" charset="0"/>
            </a:endParaRPr>
          </a:p>
          <a:p>
            <a:r>
              <a:rPr lang="en" sz="1800" kern="0" dirty="0">
                <a:ea typeface="Calibri" panose="020F0502020204030204" pitchFamily="34" charset="0"/>
                <a:cs typeface="Times New Roman" panose="02020603050405020304" pitchFamily="18" charset="0"/>
              </a:rPr>
              <a:t>Initial cost​​ and cost​ release born row year of 2 types lamp :</a:t>
            </a:r>
          </a:p>
          <a:p>
            <a:endParaRPr lang="en-US" sz="1800" kern="0" dirty="0">
              <a:ea typeface="Calibri" panose="020F0502020204030204" pitchFamily="34" charset="0"/>
              <a:cs typeface="Times New Roman" panose="02020603050405020304" pitchFamily="18" charset="0"/>
            </a:endParaRPr>
          </a:p>
          <a:p>
            <a:endParaRPr lang="en-US" sz="1800" kern="0" dirty="0">
              <a:ea typeface="Calibri" panose="020F0502020204030204" pitchFamily="34" charset="0"/>
              <a:cs typeface="Times New Roman" panose="02020603050405020304" pitchFamily="18" charset="0"/>
            </a:endParaRPr>
          </a:p>
          <a:p>
            <a:endParaRPr lang="en-US" sz="1800" kern="0" dirty="0">
              <a:ea typeface="Calibri" panose="020F0502020204030204" pitchFamily="34" charset="0"/>
              <a:cs typeface="Times New Roman" panose="02020603050405020304" pitchFamily="18" charset="0"/>
            </a:endParaRPr>
          </a:p>
          <a:p>
            <a:pPr marL="186262"/>
            <a:endParaRPr lang="en-US" sz="1800" kern="0" dirty="0">
              <a:ea typeface="Calibri" panose="020F0502020204030204" pitchFamily="34" charset="0"/>
              <a:cs typeface="Times New Roman" panose="02020603050405020304" pitchFamily="18" charset="0"/>
            </a:endParaRPr>
          </a:p>
          <a:p>
            <a:pPr marL="186262"/>
            <a:endParaRPr lang="en-US" sz="1800" kern="0" dirty="0">
              <a:ea typeface="Calibri" panose="020F0502020204030204" pitchFamily="34" charset="0"/>
              <a:cs typeface="Times New Roman" panose="02020603050405020304" pitchFamily="18" charset="0"/>
            </a:endParaRPr>
          </a:p>
          <a:p>
            <a:r>
              <a:rPr lang="en" sz="1800" kern="0" dirty="0">
                <a:ea typeface="Calibri" panose="020F0502020204030204" pitchFamily="34" charset="0"/>
                <a:cs typeface="Times New Roman" panose="02020603050405020304" pitchFamily="18" charset="0"/>
              </a:rPr>
              <a:t>With system number extract discount i = 10 % then cost ring life rule about year head when comparing 2 types​ lamp To be :</a:t>
            </a:r>
            <a:endParaRPr lang="en-US" sz="1800" kern="0" dirty="0">
              <a:ea typeface="Calibri" panose="020F0502020204030204" pitchFamily="34" charset="0"/>
              <a:cs typeface="Times New Roman" panose="02020603050405020304" pitchFamily="18" charset="0"/>
            </a:endParaRPr>
          </a:p>
          <a:p>
            <a:endParaRPr lang="en-US" sz="1800" kern="0" dirty="0">
              <a:ea typeface="Calibri" panose="020F0502020204030204" pitchFamily="34" charset="0"/>
              <a:cs typeface="Times New Roman" panose="02020603050405020304" pitchFamily="18" charset="0"/>
            </a:endParaRPr>
          </a:p>
          <a:p>
            <a:r>
              <a:rPr lang="en" sz="1800" kern="0" dirty="0">
                <a:ea typeface="Calibri" panose="020F0502020204030204" pitchFamily="34" charset="0"/>
                <a:cs typeface="Times New Roman" panose="02020603050405020304" pitchFamily="18" charset="0"/>
              </a:rPr>
              <a:t> </a:t>
            </a:r>
          </a:p>
          <a:p>
            <a:endParaRPr lang="en-US" sz="1800" b="1" kern="0" dirty="0"/>
          </a:p>
        </p:txBody>
      </p:sp>
      <p:graphicFrame>
        <p:nvGraphicFramePr>
          <p:cNvPr id="4" name="Table 3">
            <a:extLst>
              <a:ext uri="{FF2B5EF4-FFF2-40B4-BE49-F238E27FC236}">
                <a16:creationId xmlns:a16="http://schemas.microsoft.com/office/drawing/2014/main" id="{B2C53675-18DD-4931-A4DD-C997454B9FDE}"/>
              </a:ext>
            </a:extLst>
          </p:cNvPr>
          <p:cNvGraphicFramePr/>
          <p:nvPr>
            <p:extLst>
              <p:ext uri="{D42A27DB-BD31-4B8C-83A1-F6EECF244321}">
                <p14:modId xmlns:p14="http://schemas.microsoft.com/office/powerpoint/2010/main" val="3100438673"/>
              </p:ext>
            </p:extLst>
          </p:nvPr>
        </p:nvGraphicFramePr>
        <p:xfrm>
          <a:off x="1837774" y="1540805"/>
          <a:ext cx="6858000" cy="1072262"/>
        </p:xfrm>
        <a:graphic>
          <a:graphicData uri="http://schemas.openxmlformats.org/drawingml/2006/table">
            <a:tbl>
              <a:tblPr firstRow="1" firstCol="1" bandRow="1">
                <a:tableStyleId>{5C22544A-7EE6-4342-B048-85BDC9FD1C3A}</a:tableStyleId>
              </a:tblPr>
              <a:tblGrid>
                <a:gridCol w="3030280">
                  <a:extLst>
                    <a:ext uri="{9D8B030D-6E8A-4147-A177-3AD203B41FA5}">
                      <a16:colId xmlns:a16="http://schemas.microsoft.com/office/drawing/2014/main" val="495963961"/>
                    </a:ext>
                  </a:extLst>
                </a:gridCol>
                <a:gridCol w="1993604">
                  <a:extLst>
                    <a:ext uri="{9D8B030D-6E8A-4147-A177-3AD203B41FA5}">
                      <a16:colId xmlns:a16="http://schemas.microsoft.com/office/drawing/2014/main" val="2418225665"/>
                    </a:ext>
                  </a:extLst>
                </a:gridCol>
                <a:gridCol w="1834116">
                  <a:extLst>
                    <a:ext uri="{9D8B030D-6E8A-4147-A177-3AD203B41FA5}">
                      <a16:colId xmlns:a16="http://schemas.microsoft.com/office/drawing/2014/main" val="1046732853"/>
                    </a:ext>
                  </a:extLst>
                </a:gridCol>
              </a:tblGrid>
              <a:tr h="251488">
                <a:tc>
                  <a:txBody>
                    <a:bodyPr/>
                    <a:lstStyle/>
                    <a:p>
                      <a:pPr algn="just" fontAlgn="t">
                        <a:lnSpc>
                          <a:spcPct val="107000"/>
                        </a:lnSpc>
                        <a:spcBef>
                          <a:spcPts val="0"/>
                        </a:spcBef>
                        <a:spcAft>
                          <a:spcPts val="600"/>
                        </a:spcAft>
                      </a:pPr>
                      <a:r>
                        <a:rPr lang="en" sz="1600" u="none" strike="noStrike" dirty="0">
                          <a:solidFill>
                            <a:schemeClr val="tx1"/>
                          </a:solidFill>
                          <a:effectLst/>
                        </a:rPr>
                        <a:t> </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 sz="1600" u="none" strike="noStrike" dirty="0" err="1">
                          <a:solidFill>
                            <a:schemeClr val="tx1"/>
                          </a:solidFill>
                          <a:effectLst/>
                        </a:rPr>
                        <a:t>Lamp</a:t>
                      </a:r>
                      <a:r>
                        <a:rPr lang="en" sz="1600" u="none" strike="noStrike" dirty="0">
                          <a:solidFill>
                            <a:schemeClr val="tx1"/>
                          </a:solidFill>
                          <a:effectLst/>
                        </a:rPr>
                        <a:t> </a:t>
                      </a:r>
                      <a:r>
                        <a:rPr lang="en" sz="1600" u="none" strike="noStrike" dirty="0" err="1">
                          <a:solidFill>
                            <a:schemeClr val="tx1"/>
                          </a:solidFill>
                          <a:effectLst/>
                        </a:rPr>
                        <a:t>fiber</a:t>
                      </a:r>
                      <a:r>
                        <a:rPr lang="en" sz="1600" u="none" strike="noStrike" dirty="0">
                          <a:solidFill>
                            <a:schemeClr val="tx1"/>
                          </a:solidFill>
                          <a:effectLst/>
                        </a:rPr>
                        <a:t> </a:t>
                      </a:r>
                      <a:r>
                        <a:rPr lang="en" sz="1600" u="none" strike="noStrike" dirty="0" err="1">
                          <a:solidFill>
                            <a:schemeClr val="tx1"/>
                          </a:solidFill>
                          <a:effectLst/>
                        </a:rPr>
                        <a:t>burn</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 sz="1600" u="none" strike="noStrike" dirty="0">
                          <a:solidFill>
                            <a:schemeClr val="tx1"/>
                          </a:solidFill>
                          <a:effectLst/>
                        </a:rPr>
                        <a:t>Led </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30685697"/>
                  </a:ext>
                </a:extLst>
              </a:tr>
              <a:tr h="268089">
                <a:tc>
                  <a:txBody>
                    <a:bodyPr/>
                    <a:lstStyle/>
                    <a:p>
                      <a:pPr algn="just" fontAlgn="t">
                        <a:lnSpc>
                          <a:spcPct val="107000"/>
                        </a:lnSpc>
                        <a:spcBef>
                          <a:spcPts val="0"/>
                        </a:spcBef>
                        <a:spcAft>
                          <a:spcPts val="600"/>
                        </a:spcAft>
                      </a:pPr>
                      <a:r>
                        <a:rPr lang="en" sz="1600" u="none" strike="noStrike" dirty="0" err="1">
                          <a:solidFill>
                            <a:schemeClr val="tx1"/>
                          </a:solidFill>
                          <a:effectLst/>
                        </a:rPr>
                        <a:t>Electricity</a:t>
                      </a:r>
                      <a:r>
                        <a:rPr lang="en" sz="1600" u="none" strike="noStrike" dirty="0">
                          <a:solidFill>
                            <a:schemeClr val="tx1"/>
                          </a:solidFill>
                          <a:effectLst/>
                        </a:rPr>
                        <a:t> </a:t>
                      </a:r>
                      <a:r>
                        <a:rPr lang="en" sz="1600" u="none" strike="noStrike" dirty="0" err="1">
                          <a:solidFill>
                            <a:schemeClr val="tx1"/>
                          </a:solidFill>
                          <a:effectLst/>
                        </a:rPr>
                        <a:t>power</a:t>
                      </a:r>
                      <a:r>
                        <a:rPr lang="en" sz="1600" u="none" strike="noStrike" dirty="0">
                          <a:solidFill>
                            <a:schemeClr val="tx1"/>
                          </a:solidFill>
                          <a:effectLst/>
                        </a:rPr>
                        <a:t> </a:t>
                      </a:r>
                      <a:r>
                        <a:rPr lang="en" sz="1600" u="none" strike="noStrike" dirty="0" err="1">
                          <a:solidFill>
                            <a:schemeClr val="tx1"/>
                          </a:solidFill>
                          <a:effectLst/>
                        </a:rPr>
                        <a:t>pepper</a:t>
                      </a:r>
                      <a:r>
                        <a:rPr lang="en" sz="1600" u="none" strike="noStrike" dirty="0">
                          <a:solidFill>
                            <a:schemeClr val="tx1"/>
                          </a:solidFill>
                          <a:effectLst/>
                        </a:rPr>
                        <a:t> </a:t>
                      </a:r>
                      <a:r>
                        <a:rPr lang="en" sz="1600" u="none" strike="noStrike" dirty="0" err="1">
                          <a:solidFill>
                            <a:schemeClr val="tx1"/>
                          </a:solidFill>
                          <a:effectLst/>
                        </a:rPr>
                        <a:t>consumption </a:t>
                      </a:r>
                      <a:r>
                        <a:rPr lang="en" sz="1600" u="none" strike="noStrike" dirty="0">
                          <a:solidFill>
                            <a:schemeClr val="tx1"/>
                          </a:solidFill>
                          <a:effectLst/>
                        </a:rPr>
                        <a:t>(kWh)</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 sz="1600" u="none" strike="noStrike" dirty="0">
                          <a:solidFill>
                            <a:schemeClr val="tx1"/>
                          </a:solidFill>
                          <a:effectLst/>
                        </a:rPr>
                        <a:t>0.1*4000 = 400</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 sz="1600" u="none" strike="noStrike" dirty="0">
                          <a:solidFill>
                            <a:schemeClr val="tx1"/>
                          </a:solidFill>
                          <a:effectLst/>
                        </a:rPr>
                        <a:t>0.015*4000 = 60</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80923396"/>
                  </a:ext>
                </a:extLst>
              </a:tr>
              <a:tr h="251488">
                <a:tc>
                  <a:txBody>
                    <a:bodyPr/>
                    <a:lstStyle/>
                    <a:p>
                      <a:pPr algn="just" fontAlgn="t">
                        <a:lnSpc>
                          <a:spcPct val="107000"/>
                        </a:lnSpc>
                        <a:spcBef>
                          <a:spcPts val="0"/>
                        </a:spcBef>
                        <a:spcAft>
                          <a:spcPts val="600"/>
                        </a:spcAft>
                      </a:pPr>
                      <a:r>
                        <a:rPr lang="en" sz="1600" u="none" strike="noStrike" dirty="0" err="1">
                          <a:solidFill>
                            <a:schemeClr val="tx1"/>
                          </a:solidFill>
                          <a:effectLst/>
                        </a:rPr>
                        <a:t>Money</a:t>
                      </a:r>
                      <a:r>
                        <a:rPr lang="en" sz="1600" u="none" strike="noStrike" dirty="0">
                          <a:solidFill>
                            <a:schemeClr val="tx1"/>
                          </a:solidFill>
                          <a:effectLst/>
                        </a:rPr>
                        <a:t> </a:t>
                      </a:r>
                      <a:r>
                        <a:rPr lang="en" sz="1600" u="none" strike="noStrike" dirty="0" err="1">
                          <a:solidFill>
                            <a:schemeClr val="tx1"/>
                          </a:solidFill>
                          <a:effectLst/>
                        </a:rPr>
                        <a:t>electricity </a:t>
                      </a:r>
                      <a:r>
                        <a:rPr lang="en" sz="1600" u="none" strike="noStrike" dirty="0">
                          <a:solidFill>
                            <a:schemeClr val="tx1"/>
                          </a:solidFill>
                          <a:effectLst/>
                        </a:rPr>
                        <a:t>( </a:t>
                      </a:r>
                      <a:r>
                        <a:rPr lang="en" sz="1600" u="none" strike="noStrike" dirty="0" err="1">
                          <a:solidFill>
                            <a:schemeClr val="tx1"/>
                          </a:solidFill>
                          <a:effectLst/>
                        </a:rPr>
                        <a:t>copper </a:t>
                      </a:r>
                      <a:r>
                        <a:rPr lang="en" sz="1600" u="none" strike="noStrike" dirty="0">
                          <a:solidFill>
                            <a:schemeClr val="tx1"/>
                          </a:solidFill>
                          <a:effectLst/>
                        </a:rPr>
                        <a:t>)</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 sz="1600" u="none" strike="noStrike" dirty="0">
                          <a:solidFill>
                            <a:schemeClr val="tx1"/>
                          </a:solidFill>
                          <a:effectLst/>
                        </a:rPr>
                        <a:t>800000</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t">
                        <a:lnSpc>
                          <a:spcPct val="107000"/>
                        </a:lnSpc>
                        <a:spcBef>
                          <a:spcPts val="0"/>
                        </a:spcBef>
                        <a:spcAft>
                          <a:spcPts val="600"/>
                        </a:spcAft>
                      </a:pPr>
                      <a:r>
                        <a:rPr lang="en" sz="1600" u="none" strike="noStrike" dirty="0">
                          <a:solidFill>
                            <a:schemeClr val="tx1"/>
                          </a:solidFill>
                          <a:effectLst/>
                        </a:rPr>
                        <a:t>120000</a:t>
                      </a:r>
                      <a:endParaRPr lang="en-US" sz="1600" b="0" i="0" u="none" strike="noStrike" dirty="0">
                        <a:solidFill>
                          <a:schemeClr val="tx1"/>
                        </a:solidFill>
                        <a:effectLst/>
                        <a:latin typeface="Arial" panose="020B0604020202020204" pitchFamily="34" charset="0"/>
                      </a:endParaRPr>
                    </a:p>
                  </a:txBody>
                  <a:tcPr marL="68580" marR="68580"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0713436"/>
                  </a:ext>
                </a:extLst>
              </a:tr>
            </a:tbl>
          </a:graphicData>
        </a:graphic>
      </p:graphicFrame>
      <p:pic>
        <p:nvPicPr>
          <p:cNvPr id="5" name="Picture 4">
            <a:extLst>
              <a:ext uri="{FF2B5EF4-FFF2-40B4-BE49-F238E27FC236}">
                <a16:creationId xmlns:a16="http://schemas.microsoft.com/office/drawing/2014/main" id="{FD26892E-FC82-4F1B-ACB2-558F71251E96}"/>
              </a:ext>
            </a:extLst>
          </p:cNvPr>
          <p:cNvPicPr>
            <a:picLocks noChangeAspect="1"/>
          </p:cNvPicPr>
          <p:nvPr/>
        </p:nvPicPr>
        <p:blipFill>
          <a:blip r:embed="rId2"/>
          <a:stretch>
            <a:fillRect/>
          </a:stretch>
        </p:blipFill>
        <p:spPr>
          <a:xfrm>
            <a:off x="1837774" y="3046322"/>
            <a:ext cx="7071973" cy="1153551"/>
          </a:xfrm>
          <a:prstGeom prst="rect">
            <a:avLst/>
          </a:prstGeom>
        </p:spPr>
      </p:pic>
      <p:pic>
        <p:nvPicPr>
          <p:cNvPr id="6" name="Picture 5">
            <a:extLst>
              <a:ext uri="{FF2B5EF4-FFF2-40B4-BE49-F238E27FC236}">
                <a16:creationId xmlns:a16="http://schemas.microsoft.com/office/drawing/2014/main" id="{C0588414-3C03-4846-9947-749AD69303C3}"/>
              </a:ext>
            </a:extLst>
          </p:cNvPr>
          <p:cNvPicPr>
            <a:picLocks noChangeAspect="1"/>
          </p:cNvPicPr>
          <p:nvPr/>
        </p:nvPicPr>
        <p:blipFill>
          <a:blip r:embed="rId3"/>
          <a:stretch>
            <a:fillRect/>
          </a:stretch>
        </p:blipFill>
        <p:spPr>
          <a:xfrm>
            <a:off x="1933309" y="4807679"/>
            <a:ext cx="7547502" cy="1322947"/>
          </a:xfrm>
          <a:prstGeom prst="rect">
            <a:avLst/>
          </a:prstGeom>
        </p:spPr>
      </p:pic>
    </p:spTree>
    <p:extLst>
      <p:ext uri="{BB962C8B-B14F-4D97-AF65-F5344CB8AC3E}">
        <p14:creationId xmlns:p14="http://schemas.microsoft.com/office/powerpoint/2010/main" val="22665179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FC43B-16D1-4F3F-B52C-7DF55CE8FA60}"/>
              </a:ext>
            </a:extLst>
          </p:cNvPr>
          <p:cNvSpPr>
            <a:spLocks noGrp="1"/>
          </p:cNvSpPr>
          <p:nvPr>
            <p:ph type="title"/>
          </p:nvPr>
        </p:nvSpPr>
        <p:spPr>
          <a:xfrm>
            <a:off x="609600" y="548633"/>
            <a:ext cx="10972800" cy="495200"/>
          </a:xfrm>
        </p:spPr>
        <p:txBody>
          <a:bodyPr>
            <a:noAutofit/>
          </a:bodyPr>
          <a:lstStyle/>
          <a:p>
            <a:r>
              <a:rPr lang="en" sz="2800" dirty="0"/>
              <a:t>3. Wish cost and benefit​​ benefit belong to attend </a:t>
            </a:r>
            <a:r>
              <a:rPr lang="en-US" sz="2800" dirty="0"/>
              <a:t>EE</a:t>
            </a:r>
            <a:r>
              <a:rPr lang="en" sz="2800" dirty="0"/>
              <a:t> project</a:t>
            </a:r>
          </a:p>
        </p:txBody>
      </p:sp>
      <p:sp>
        <p:nvSpPr>
          <p:cNvPr id="3" name="Text Placeholder 2">
            <a:extLst>
              <a:ext uri="{FF2B5EF4-FFF2-40B4-BE49-F238E27FC236}">
                <a16:creationId xmlns:a16="http://schemas.microsoft.com/office/drawing/2014/main" id="{9777E5D0-A878-4016-BC7A-9614FDEB7B0C}"/>
              </a:ext>
            </a:extLst>
          </p:cNvPr>
          <p:cNvSpPr txBox="1">
            <a:spLocks/>
          </p:cNvSpPr>
          <p:nvPr/>
        </p:nvSpPr>
        <p:spPr>
          <a:xfrm>
            <a:off x="609600" y="1663933"/>
            <a:ext cx="10972800" cy="4038800"/>
          </a:xfrm>
          <a:prstGeom prst="rect">
            <a:avLst/>
          </a:prstGeom>
        </p:spPr>
        <p:txBody>
          <a:bodyPr>
            <a:normAutofit fontScale="92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339725">
              <a:lnSpc>
                <a:spcPct val="110000"/>
              </a:lnSpc>
              <a:spcBef>
                <a:spcPts val="300"/>
              </a:spcBef>
              <a:defRPr/>
            </a:pPr>
            <a:r>
              <a:rPr lang="en" sz="2400" b="1"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Deduction loss :</a:t>
            </a:r>
          </a:p>
          <a:p>
            <a:pPr marL="857250" lvl="1" indent="-339725" algn="just">
              <a:lnSpc>
                <a:spcPct val="110000"/>
              </a:lnSpc>
              <a:spcBef>
                <a:spcPts val="300"/>
              </a:spcBef>
              <a:defRPr/>
            </a:pP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Is the systematic valuation and allocation of the value of an asset . wear and tear after a period of use. Use to calculate discount apart from tax collect enter business career in those year head belong to attend judgment​</a:t>
            </a:r>
          </a:p>
          <a:p>
            <a:pPr marL="457200" indent="-339725">
              <a:lnSpc>
                <a:spcPct val="110000"/>
              </a:lnSpc>
              <a:spcBef>
                <a:spcPts val="300"/>
              </a:spcBef>
              <a:defRPr/>
            </a:pPr>
            <a:r>
              <a:rPr lang="en" sz="2400" b="1"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Deduction loss all or nothing loss line calculate Okay history use universal variable best Currently​</a:t>
            </a:r>
          </a:p>
          <a:p>
            <a:pPr marL="796925" lvl="1" indent="-280988">
              <a:lnSpc>
                <a:spcPct val="110000"/>
              </a:lnSpc>
              <a:spcBef>
                <a:spcPts val="300"/>
              </a:spcBef>
              <a:defRPr/>
            </a:pP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Money extract discount loss row year : D </a:t>
            </a:r>
            <a:r>
              <a:rPr lang="en" sz="2000" kern="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t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D = (G </a:t>
            </a:r>
            <a:r>
              <a:rPr lang="en" sz="2000" kern="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0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-G </a:t>
            </a:r>
            <a:r>
              <a:rPr lang="en" sz="2000" kern="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cl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T </a:t>
            </a:r>
            <a:r>
              <a:rPr lang="en" sz="2000" kern="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kh</a:t>
            </a:r>
            <a:endParaRPr lang="en-US" sz="2000" kern="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endParaRPr>
          </a:p>
          <a:p>
            <a:pPr marL="0" lvl="2" indent="-509588">
              <a:lnSpc>
                <a:spcPct val="110000"/>
              </a:lnSpc>
              <a:spcBef>
                <a:spcPts val="300"/>
              </a:spcBef>
              <a:defRPr/>
            </a:pPr>
            <a:r>
              <a:rPr lang="en" sz="2000" i="1"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In there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p>
          <a:p>
            <a:pPr marL="0" lvl="2" indent="-346075">
              <a:lnSpc>
                <a:spcPct val="110000"/>
              </a:lnSpc>
              <a:spcBef>
                <a:spcPts val="300"/>
              </a:spcBef>
              <a:defRPr/>
            </a:pP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P </a:t>
            </a:r>
            <a:r>
              <a:rPr lang="en" sz="2000" kern="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0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Price initial value ( original ) price ) of talent product try determine ;</a:t>
            </a:r>
          </a:p>
          <a:p>
            <a:pPr marL="0" lvl="2" indent="-346075">
              <a:lnSpc>
                <a:spcPct val="110000"/>
              </a:lnSpc>
              <a:spcBef>
                <a:spcPts val="300"/>
              </a:spcBef>
              <a:defRPr/>
            </a:pP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P </a:t>
            </a:r>
            <a:r>
              <a:rPr lang="en" sz="15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fa</a:t>
            </a:r>
            <a:r>
              <a:rPr lang="en" sz="2000" kern="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Remaining value of fixed assets at the end of the depreciation period </a:t>
            </a:r>
          </a:p>
          <a:p>
            <a:pPr marL="0" lvl="2" indent="-346075">
              <a:lnSpc>
                <a:spcPct val="110000"/>
              </a:lnSpc>
              <a:spcBef>
                <a:spcPts val="300"/>
              </a:spcBef>
              <a:defRPr/>
            </a:pP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T </a:t>
            </a:r>
            <a:r>
              <a:rPr lang="en" sz="2000" kern="0" baseline="-2500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dp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a:t>
            </a:r>
            <a:r>
              <a:rPr lang="en-US"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Depreciation period </a:t>
            </a: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a:t>
            </a:r>
          </a:p>
          <a:p>
            <a:pPr marL="0" lvl="1">
              <a:lnSpc>
                <a:spcPct val="110000"/>
              </a:lnSpc>
              <a:spcBef>
                <a:spcPts val="300"/>
              </a:spcBef>
              <a:defRPr/>
            </a:pPr>
            <a:r>
              <a:rPr lang="en" sz="2000" kern="0" dirty="0">
                <a:solidFill>
                  <a:schemeClr val="tx1"/>
                </a:solidFill>
                <a:latin typeface="Arial" panose="020B0604020202020204" pitchFamily="34" charset="0"/>
                <a:ea typeface="ＭＳ Ｐゴシック" charset="-128"/>
                <a:cs typeface="Arial" panose="020B0604020202020204" pitchFamily="34" charset="0"/>
                <a:sym typeface="Symbol" pitchFamily="18" charset="2"/>
              </a:rPr>
              <a:t> Single simple , but slow collect return capital head private .</a:t>
            </a:r>
          </a:p>
          <a:p>
            <a:endParaRPr lang="en-US" kern="0" dirty="0"/>
          </a:p>
        </p:txBody>
      </p:sp>
    </p:spTree>
    <p:extLst>
      <p:ext uri="{BB962C8B-B14F-4D97-AF65-F5344CB8AC3E}">
        <p14:creationId xmlns:p14="http://schemas.microsoft.com/office/powerpoint/2010/main" val="1173500043"/>
      </p:ext>
    </p:extLst>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CC37B-F569-4190-B6CA-9074D216D792}"/>
              </a:ext>
            </a:extLst>
          </p:cNvPr>
          <p:cNvSpPr>
            <a:spLocks noGrp="1"/>
          </p:cNvSpPr>
          <p:nvPr>
            <p:ph type="title"/>
          </p:nvPr>
        </p:nvSpPr>
        <p:spPr/>
        <p:txBody>
          <a:bodyPr>
            <a:normAutofit fontScale="90000"/>
          </a:bodyPr>
          <a:lstStyle/>
          <a:p>
            <a:r>
              <a:rPr dirty="0" lang="en-US">
                <a:solidFill>
                  <a:schemeClr val="accent1">
                    <a:lumMod val="50000"/>
                  </a:schemeClr>
                </a:solidFill>
              </a:rPr>
              <a:t>Example of Straight Line Depreciation</a:t>
            </a:r>
          </a:p>
        </p:txBody>
      </p:sp>
      <p:sp>
        <p:nvSpPr>
          <p:cNvPr id="3" name="Text Placeholder 2">
            <a:extLst>
              <a:ext uri="{FF2B5EF4-FFF2-40B4-BE49-F238E27FC236}">
                <a16:creationId xmlns:a16="http://schemas.microsoft.com/office/drawing/2014/main" id="{34DAC902-9414-401F-89CF-F63CFD221F1D}"/>
              </a:ext>
            </a:extLst>
          </p:cNvPr>
          <p:cNvSpPr>
            <a:spLocks noGrp="1"/>
          </p:cNvSpPr>
          <p:nvPr>
            <p:ph idx="1" type="body"/>
          </p:nvPr>
        </p:nvSpPr>
        <p:spPr/>
        <p:txBody>
          <a:bodyPr/>
          <a:lstStyle/>
          <a:p>
            <a:r>
              <a:rPr dirty="0"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P</a:t>
            </a:r>
            <a:r>
              <a:rPr dirty="0" lang="en-US" sz="1600">
                <a:solidFill>
                  <a:srgbClr val="003399"/>
                </a:solidFill>
                <a:latin charset="0" panose="020B0604020202020204" pitchFamily="34" typeface="Arial"/>
                <a:ea charset="-128" typeface="ＭＳ Ｐゴシック"/>
                <a:cs charset="0" panose="020B0604020202020204" pitchFamily="34" typeface="Arial"/>
                <a:sym charset="2" pitchFamily="18" typeface="Symbol"/>
              </a:rPr>
              <a:t>0</a:t>
            </a:r>
            <a:r>
              <a:rPr dirty="0"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 = 100;     </a:t>
            </a:r>
            <a:r>
              <a:rPr dirty="0" err="1"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P</a:t>
            </a:r>
            <a:r>
              <a:rPr dirty="0" err="1" lang="en-US" sz="1400">
                <a:solidFill>
                  <a:srgbClr val="003399"/>
                </a:solidFill>
                <a:latin charset="0" panose="020B0604020202020204" pitchFamily="34" typeface="Arial"/>
                <a:ea charset="-128" typeface="ＭＳ Ｐゴシック"/>
                <a:cs charset="0" panose="020B0604020202020204" pitchFamily="34" typeface="Arial"/>
                <a:sym charset="2" pitchFamily="18" typeface="Symbol"/>
              </a:rPr>
              <a:t>fa</a:t>
            </a:r>
            <a:r>
              <a:rPr dirty="0"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 = 10;     </a:t>
            </a:r>
            <a:r>
              <a:rPr dirty="0" err="1"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T</a:t>
            </a:r>
            <a:r>
              <a:rPr dirty="0" err="1" lang="en-US" sz="1400">
                <a:solidFill>
                  <a:srgbClr val="003399"/>
                </a:solidFill>
                <a:latin charset="0" panose="020B0604020202020204" pitchFamily="34" typeface="Arial"/>
                <a:ea charset="-128" typeface="ＭＳ Ｐゴシック"/>
                <a:cs charset="0" panose="020B0604020202020204" pitchFamily="34" typeface="Arial"/>
                <a:sym charset="2" pitchFamily="18" typeface="Symbol"/>
              </a:rPr>
              <a:t>dp</a:t>
            </a:r>
            <a:r>
              <a:rPr dirty="0" lang="en-US" sz="2000">
                <a:solidFill>
                  <a:srgbClr val="003399"/>
                </a:solidFill>
                <a:latin charset="0" panose="020B0604020202020204" pitchFamily="34" typeface="Arial"/>
                <a:ea charset="-128" typeface="ＭＳ Ｐゴシック"/>
                <a:cs charset="0" panose="020B0604020202020204" pitchFamily="34" typeface="Arial"/>
                <a:sym charset="2" pitchFamily="18" typeface="Symbol"/>
              </a:rPr>
              <a:t> : 5 </a:t>
            </a:r>
            <a:r>
              <a:rPr dirty="0" lang="en-US">
                <a:solidFill>
                  <a:srgbClr val="003399"/>
                </a:solidFill>
                <a:latin charset="0" panose="020B0604020202020204" pitchFamily="34" typeface="Arial"/>
                <a:ea charset="-128" typeface="ＭＳ Ｐゴシック"/>
                <a:cs charset="0" panose="020B0604020202020204" pitchFamily="34" typeface="Arial"/>
                <a:sym charset="2" pitchFamily="18" typeface="Symbol"/>
              </a:rPr>
              <a:t>years</a:t>
            </a:r>
            <a:endParaRPr dirty="0" lang="en-US"/>
          </a:p>
        </p:txBody>
      </p:sp>
      <p:pic>
        <p:nvPicPr>
          <p:cNvPr id="4" name="Object 3">
            <a:extLst>
              <a:ext uri="{FF2B5EF4-FFF2-40B4-BE49-F238E27FC236}">
                <a16:creationId xmlns:a16="http://schemas.microsoft.com/office/drawing/2014/main" id="{88E80490-AF42-4924-BA41-255170F29998}"/>
              </a:ext>
            </a:extLst>
          </p:cNvPr>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2209800"/>
            <a:ext cx="6958304" cy="3276599"/>
          </a:xfrm>
          <a:prstGeom prst="rect">
            <a:avLst/>
          </a:prstGeom>
          <a:noFill/>
          <a:ln>
            <a:noFill/>
          </a:ln>
          <a:effectLst/>
        </p:spPr>
      </p:pic>
      <p:sp>
        <p:nvSpPr>
          <p:cNvPr id="5" name="Rectangle 4"/>
          <p:cNvSpPr/>
          <p:nvPr/>
        </p:nvSpPr>
        <p:spPr>
          <a:xfrm>
            <a:off x="3011379" y="2306472"/>
            <a:ext cx="1205779" cy="2593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2800">
                <a:solidFill>
                  <a:schemeClr val="tx1"/>
                </a:solidFill>
              </a:rPr>
              <a:t>Years</a:t>
            </a:r>
          </a:p>
        </p:txBody>
      </p:sp>
      <p:sp>
        <p:nvSpPr>
          <p:cNvPr id="6" name="Rectangle 5"/>
          <p:cNvSpPr/>
          <p:nvPr/>
        </p:nvSpPr>
        <p:spPr>
          <a:xfrm>
            <a:off x="4592816" y="2306472"/>
            <a:ext cx="1205779" cy="2593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2800">
                <a:solidFill>
                  <a:schemeClr val="tx1"/>
                </a:solidFill>
              </a:rPr>
              <a:t>P</a:t>
            </a:r>
            <a:r>
              <a:rPr b="1" dirty="0" lang="en-US">
                <a:solidFill>
                  <a:schemeClr val="tx1"/>
                </a:solidFill>
              </a:rPr>
              <a:t>0</a:t>
            </a:r>
          </a:p>
        </p:txBody>
      </p:sp>
      <p:sp>
        <p:nvSpPr>
          <p:cNvPr id="8" name="Rectangle 7"/>
          <p:cNvSpPr/>
          <p:nvPr/>
        </p:nvSpPr>
        <p:spPr>
          <a:xfrm>
            <a:off x="6358719" y="2292825"/>
            <a:ext cx="1205779" cy="2593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err="1" lang="en-US" sz="2800">
                <a:solidFill>
                  <a:schemeClr val="tx1"/>
                </a:solidFill>
              </a:rPr>
              <a:t>P</a:t>
            </a:r>
            <a:r>
              <a:rPr b="1" dirty="0" err="1" lang="en-US" sz="2000">
                <a:solidFill>
                  <a:schemeClr val="tx1"/>
                </a:solidFill>
              </a:rPr>
              <a:t>fa</a:t>
            </a:r>
            <a:endParaRPr b="1" dirty="0" lang="en-US" sz="2000">
              <a:solidFill>
                <a:schemeClr val="tx1"/>
              </a:solidFill>
            </a:endParaRPr>
          </a:p>
        </p:txBody>
      </p:sp>
      <p:sp>
        <p:nvSpPr>
          <p:cNvPr id="9" name="Rectangle 8"/>
          <p:cNvSpPr/>
          <p:nvPr/>
        </p:nvSpPr>
        <p:spPr>
          <a:xfrm>
            <a:off x="8284535" y="2286002"/>
            <a:ext cx="1205779" cy="2593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err="1" lang="en-US" sz="2800">
                <a:solidFill>
                  <a:schemeClr val="tx1"/>
                </a:solidFill>
              </a:rPr>
              <a:t>T</a:t>
            </a:r>
            <a:r>
              <a:rPr b="1" dirty="0" err="1" lang="en-US" sz="1600">
                <a:solidFill>
                  <a:schemeClr val="tx1"/>
                </a:solidFill>
              </a:rPr>
              <a:t>dp</a:t>
            </a:r>
            <a:endParaRPr b="1" dirty="0" lang="en-US" sz="1600">
              <a:solidFill>
                <a:schemeClr val="tx1"/>
              </a:solidFill>
            </a:endParaRPr>
          </a:p>
        </p:txBody>
      </p:sp>
    </p:spTree>
    <p:extLst>
      <p:ext uri="{BB962C8B-B14F-4D97-AF65-F5344CB8AC3E}">
        <p14:creationId xmlns:p14="http://schemas.microsoft.com/office/powerpoint/2010/main" val="3345327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F33FB-E998-47C0-98AC-1526675D47DD}"/>
              </a:ext>
            </a:extLst>
          </p:cNvPr>
          <p:cNvSpPr>
            <a:spLocks noGrp="1"/>
          </p:cNvSpPr>
          <p:nvPr>
            <p:ph type="title"/>
          </p:nvPr>
        </p:nvSpPr>
        <p:spPr/>
        <p:txBody>
          <a:bodyPr>
            <a:normAutofit fontScale="90000"/>
          </a:bodyPr>
          <a:lstStyle/>
          <a:p>
            <a:r>
              <a:rPr lang="en-US" dirty="0">
                <a:solidFill>
                  <a:schemeClr val="accent1">
                    <a:lumMod val="50000"/>
                  </a:schemeClr>
                </a:solidFill>
                <a:latin typeface="Arial" panose="020B0604020202020204" pitchFamily="34" charset="0"/>
                <a:cs typeface="Arial" panose="020B0604020202020204" pitchFamily="34" charset="0"/>
              </a:rPr>
              <a:t>1. Some basic issues of project finance</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40695B62-75C7-4D16-A3CC-2268EF6A7BCA}"/>
              </a:ext>
            </a:extLst>
          </p:cNvPr>
          <p:cNvSpPr>
            <a:spLocks noGrp="1"/>
          </p:cNvSpPr>
          <p:nvPr>
            <p:ph type="body" idx="1"/>
          </p:nvPr>
        </p:nvSpPr>
        <p:spPr/>
        <p:txBody>
          <a:bodyPr>
            <a:noAutofit/>
          </a:bodyPr>
          <a:lstStyle/>
          <a:p>
            <a:pPr algn="just"/>
            <a:r>
              <a:rPr lang="en-US" dirty="0">
                <a:solidFill>
                  <a:schemeClr val="tx1"/>
                </a:solidFill>
                <a:latin typeface="Arial" panose="020B0604020202020204" pitchFamily="34" charset="0"/>
                <a:ea typeface="ＭＳ Ｐゴシック" charset="-128"/>
                <a:cs typeface="Arial" panose="020B0604020202020204" pitchFamily="34" charset="0"/>
              </a:rPr>
              <a:t>Finance is one of the most important factors determining the success of the EE project.
Expected savings costs or additional profits need to reach or exceed a certain threshold.
EE projects must be competitive compared to other projects.
To determine the right investment option by comparing options to achieve the organization's goals.</a:t>
            </a:r>
          </a:p>
        </p:txBody>
      </p:sp>
    </p:spTree>
    <p:extLst>
      <p:ext uri="{BB962C8B-B14F-4D97-AF65-F5344CB8AC3E}">
        <p14:creationId xmlns:p14="http://schemas.microsoft.com/office/powerpoint/2010/main" val="38554651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99A34-EA7B-4A11-B57B-3979B0979530}"/>
              </a:ext>
            </a:extLst>
          </p:cNvPr>
          <p:cNvSpPr>
            <a:spLocks noGrp="1"/>
          </p:cNvSpPr>
          <p:nvPr>
            <p:ph type="title"/>
          </p:nvPr>
        </p:nvSpPr>
        <p:spPr/>
        <p:txBody>
          <a:bodyPr>
            <a:normAutofit fontScale="90000"/>
          </a:bodyPr>
          <a:lstStyle/>
          <a:p>
            <a:r>
              <a:rPr lang="en-US" altLang="en-US" sz="2800" dirty="0">
                <a:solidFill>
                  <a:srgbClr val="337177"/>
                </a:solidFill>
                <a:latin typeface="Arial" panose="020B0604020202020204" pitchFamily="34" charset="0"/>
                <a:ea typeface="ＭＳ Ｐゴシック" panose="020B0600070205080204" pitchFamily="34" charset="-128"/>
                <a:cs typeface="Arial" panose="020B0604020202020204" pitchFamily="34" charset="0"/>
              </a:rPr>
              <a:t>Method of repayment of principal and interest</a:t>
            </a:r>
            <a:endParaRPr lang="en-US" dirty="0">
              <a:solidFill>
                <a:srgbClr val="337177"/>
              </a:solidFill>
            </a:endParaRPr>
          </a:p>
        </p:txBody>
      </p:sp>
      <p:sp>
        <p:nvSpPr>
          <p:cNvPr id="3" name="Text Placeholder 2">
            <a:extLst>
              <a:ext uri="{FF2B5EF4-FFF2-40B4-BE49-F238E27FC236}">
                <a16:creationId xmlns:a16="http://schemas.microsoft.com/office/drawing/2014/main" id="{06690F55-9667-44F9-ADD7-DA01B547D2B5}"/>
              </a:ext>
            </a:extLst>
          </p:cNvPr>
          <p:cNvSpPr>
            <a:spLocks noGrp="1"/>
          </p:cNvSpPr>
          <p:nvPr>
            <p:ph type="body" idx="1"/>
          </p:nvPr>
        </p:nvSpPr>
        <p:spPr>
          <a:xfrm>
            <a:off x="609600" y="1344774"/>
            <a:ext cx="10972800" cy="5075613"/>
          </a:xfrm>
        </p:spPr>
        <p:txBody>
          <a:bodyPr>
            <a:normAutofit/>
          </a:bodyPr>
          <a:lstStyle/>
          <a:p>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Loan and payment method</a:t>
            </a:r>
          </a:p>
          <a:p>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Where to get capital to implement the project</a:t>
            </a:r>
          </a:p>
          <a:p>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Loan or equity?</a:t>
            </a:r>
          </a:p>
          <a:p>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Loan?</a:t>
            </a:r>
          </a:p>
          <a:p>
            <a:pPr lvl="1">
              <a:buFont typeface="Arial" panose="020B0604020202020204" pitchFamily="34" charset="0"/>
              <a:buChar char="•"/>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How much?</a:t>
            </a:r>
          </a:p>
          <a:p>
            <a:pPr lvl="1">
              <a:buFont typeface="Arial" panose="020B0604020202020204" pitchFamily="34" charset="0"/>
              <a:buChar char="•"/>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For how long?</a:t>
            </a:r>
          </a:p>
          <a:p>
            <a:pPr lvl="1">
              <a:buFont typeface="Arial" panose="020B0604020202020204" pitchFamily="34" charset="0"/>
              <a:buChar char="•"/>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Guaranteed?</a:t>
            </a:r>
          </a:p>
          <a:p>
            <a:pPr lvl="1">
              <a:buFont typeface="Arial" panose="020B0604020202020204" pitchFamily="34" charset="0"/>
              <a:buChar char="•"/>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Term?</a:t>
            </a:r>
          </a:p>
          <a:p>
            <a:pPr lvl="1">
              <a:buFont typeface="Arial" panose="020B0604020202020204" pitchFamily="34" charset="0"/>
              <a:buChar char="•"/>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Interest rate?</a:t>
            </a:r>
          </a:p>
          <a:p>
            <a:pPr lvl="1">
              <a:buFont typeface="Arial" panose="020B0604020202020204" pitchFamily="34" charset="0"/>
              <a:buChar char="•"/>
            </a:pPr>
            <a:r>
              <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rPr>
              <a:t>Payment method?</a:t>
            </a:r>
          </a:p>
          <a:p>
            <a:pPr eaLnBrk="0" hangingPunct="0"/>
            <a:r>
              <a:rPr lang="en-US" sz="1800" dirty="0">
                <a:latin typeface="Arial" panose="020B0604020202020204" pitchFamily="34" charset="0"/>
                <a:cs typeface="Arial" panose="020B0604020202020204" pitchFamily="34" charset="0"/>
                <a:sym typeface="Symbol" pitchFamily="18" charset="2"/>
              </a:rPr>
              <a:t>Payment method?</a:t>
            </a:r>
          </a:p>
          <a:p>
            <a:pPr eaLnBrk="0" hangingPunct="0"/>
            <a:r>
              <a:rPr lang="en-US" sz="1800" dirty="0">
                <a:latin typeface="Arial" panose="020B0604020202020204" pitchFamily="34" charset="0"/>
                <a:cs typeface="Arial" panose="020B0604020202020204" pitchFamily="34" charset="0"/>
                <a:sym typeface="Symbol" pitchFamily="18" charset="2"/>
              </a:rPr>
              <a:t>Annual payment includes: Principal and interest payment</a:t>
            </a:r>
          </a:p>
          <a:p>
            <a:pPr marL="422275" indent="-422275" eaLnBrk="0" hangingPunct="0">
              <a:buFont typeface="Wingdings" panose="05000000000000000000" pitchFamily="2" charset="2"/>
              <a:buChar char="q"/>
            </a:pPr>
            <a:r>
              <a:rPr lang="en-US" sz="1800" dirty="0">
                <a:latin typeface="Arial" panose="020B0604020202020204" pitchFamily="34" charset="0"/>
                <a:cs typeface="Arial" panose="020B0604020202020204" pitchFamily="34" charset="0"/>
              </a:rPr>
              <a:t> Annual principal repayment, annual interest payment calculated on loan capital</a:t>
            </a:r>
            <a:endParaRPr lang="vi-VN" sz="1800" dirty="0">
              <a:latin typeface="Arial" panose="020B0604020202020204" pitchFamily="34" charset="0"/>
              <a:cs typeface="Arial" panose="020B0604020202020204" pitchFamily="34" charset="0"/>
            </a:endParaRPr>
          </a:p>
          <a:p>
            <a:pPr marL="519113" indent="-519113">
              <a:buFont typeface="Wingdings" pitchFamily="2" charset="2"/>
              <a:buChar char="q"/>
            </a:pPr>
            <a:r>
              <a:rPr lang="en-US" sz="1800" dirty="0">
                <a:latin typeface="Arial" panose="020B0604020202020204" pitchFamily="34" charset="0"/>
                <a:cs typeface="Arial" panose="020B0604020202020204" pitchFamily="34" charset="0"/>
              </a:rPr>
              <a:t>Repay principal at the end of the loan term, pay interest annually</a:t>
            </a:r>
          </a:p>
          <a:p>
            <a:pPr marL="519113" indent="-519113">
              <a:buFont typeface="Wingdings" pitchFamily="2" charset="2"/>
              <a:buChar char="q"/>
            </a:pPr>
            <a:r>
              <a:rPr lang="en-US" sz="1800" dirty="0">
                <a:latin typeface="Arial" panose="020B0604020202020204" pitchFamily="34" charset="0"/>
                <a:cs typeface="Arial" panose="020B0604020202020204" pitchFamily="34" charset="0"/>
              </a:rPr>
              <a:t>Repay principal and interest annually</a:t>
            </a:r>
          </a:p>
          <a:p>
            <a:pPr marL="519113" indent="-519113">
              <a:buFont typeface="Wingdings" pitchFamily="2" charset="2"/>
              <a:buChar char="q"/>
            </a:pPr>
            <a:r>
              <a:rPr lang="en-US" sz="1800" dirty="0">
                <a:latin typeface="Arial" panose="020B0604020202020204" pitchFamily="34" charset="0"/>
                <a:cs typeface="Arial" panose="020B0604020202020204" pitchFamily="34" charset="0"/>
              </a:rPr>
              <a:t>Repay principal and interest at the end of the loan term</a:t>
            </a:r>
            <a:endParaRPr lang="en-US" alt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sym typeface="Symbol" panose="05050102010706020507" pitchFamily="18" charset="2"/>
            </a:endParaRPr>
          </a:p>
        </p:txBody>
      </p:sp>
      <p:pic>
        <p:nvPicPr>
          <p:cNvPr id="4" name="Picture 3">
            <a:extLst>
              <a:ext uri="{FF2B5EF4-FFF2-40B4-BE49-F238E27FC236}">
                <a16:creationId xmlns:a16="http://schemas.microsoft.com/office/drawing/2014/main" id="{07484523-1176-469B-924E-E5BBEB64997F}"/>
              </a:ext>
            </a:extLst>
          </p:cNvPr>
          <p:cNvPicPr>
            <a:picLocks noChangeAspect="1"/>
          </p:cNvPicPr>
          <p:nvPr/>
        </p:nvPicPr>
        <p:blipFill>
          <a:blip r:embed="rId3"/>
          <a:stretch>
            <a:fillRect/>
          </a:stretch>
        </p:blipFill>
        <p:spPr>
          <a:xfrm>
            <a:off x="4515406" y="2361613"/>
            <a:ext cx="7437765" cy="2231329"/>
          </a:xfrm>
          <a:prstGeom prst="rect">
            <a:avLst/>
          </a:prstGeom>
        </p:spPr>
      </p:pic>
      <p:sp>
        <p:nvSpPr>
          <p:cNvPr id="5" name="Rectangle 4"/>
          <p:cNvSpPr/>
          <p:nvPr/>
        </p:nvSpPr>
        <p:spPr>
          <a:xfrm>
            <a:off x="4637737" y="2732519"/>
            <a:ext cx="1940484" cy="8711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investment project capital</a:t>
            </a:r>
          </a:p>
        </p:txBody>
      </p:sp>
      <p:sp>
        <p:nvSpPr>
          <p:cNvPr id="6" name="Rectangle 5"/>
          <p:cNvSpPr/>
          <p:nvPr/>
        </p:nvSpPr>
        <p:spPr>
          <a:xfrm>
            <a:off x="7471089" y="2254085"/>
            <a:ext cx="1733441" cy="6144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equity</a:t>
            </a:r>
          </a:p>
        </p:txBody>
      </p:sp>
      <p:sp>
        <p:nvSpPr>
          <p:cNvPr id="7" name="Rectangle 6"/>
          <p:cNvSpPr/>
          <p:nvPr/>
        </p:nvSpPr>
        <p:spPr>
          <a:xfrm>
            <a:off x="7471089" y="3600703"/>
            <a:ext cx="1181592" cy="5382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loan capital</a:t>
            </a:r>
          </a:p>
        </p:txBody>
      </p:sp>
      <p:sp>
        <p:nvSpPr>
          <p:cNvPr id="8" name="Rectangle 7"/>
          <p:cNvSpPr/>
          <p:nvPr/>
        </p:nvSpPr>
        <p:spPr>
          <a:xfrm>
            <a:off x="9239481" y="3139315"/>
            <a:ext cx="1546412" cy="6410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principal repayment</a:t>
            </a:r>
          </a:p>
        </p:txBody>
      </p:sp>
      <p:sp>
        <p:nvSpPr>
          <p:cNvPr id="9" name="Rectangle 8"/>
          <p:cNvSpPr/>
          <p:nvPr/>
        </p:nvSpPr>
        <p:spPr>
          <a:xfrm>
            <a:off x="9204530" y="4010083"/>
            <a:ext cx="1581363" cy="6594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interest payment</a:t>
            </a:r>
          </a:p>
        </p:txBody>
      </p:sp>
      <p:sp>
        <p:nvSpPr>
          <p:cNvPr id="10" name="Rectangle 9"/>
          <p:cNvSpPr/>
          <p:nvPr/>
        </p:nvSpPr>
        <p:spPr>
          <a:xfrm>
            <a:off x="10804021" y="3546232"/>
            <a:ext cx="1149150" cy="7063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interest period</a:t>
            </a:r>
          </a:p>
        </p:txBody>
      </p:sp>
    </p:spTree>
    <p:extLst>
      <p:ext uri="{BB962C8B-B14F-4D97-AF65-F5344CB8AC3E}">
        <p14:creationId xmlns:p14="http://schemas.microsoft.com/office/powerpoint/2010/main" val="1578025035"/>
      </p:ext>
    </p:extLst>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E9A4B-E9F7-434C-B2F2-BED8C5588795}"/>
              </a:ext>
            </a:extLst>
          </p:cNvPr>
          <p:cNvSpPr>
            <a:spLocks noGrp="1"/>
          </p:cNvSpPr>
          <p:nvPr>
            <p:ph type="title"/>
          </p:nvPr>
        </p:nvSpPr>
        <p:spPr/>
        <p:txBody>
          <a:bodyPr>
            <a:normAutofit fontScale="90000"/>
          </a:bodyPr>
          <a:lstStyle/>
          <a:p>
            <a:r>
              <a:rPr dirty="0" lang="en-US" sz="2800">
                <a:solidFill>
                  <a:srgbClr val="337177"/>
                </a:solidFill>
                <a:latin charset="0" panose="020B0604020202020204" pitchFamily="34" typeface="Arial"/>
                <a:ea charset="-128" typeface="ＭＳ Ｐゴシック"/>
                <a:cs charset="0" panose="020B0604020202020204" pitchFamily="34" typeface="Arial"/>
              </a:rPr>
              <a:t>Principal and interest repayment methods</a:t>
            </a:r>
            <a:endParaRPr dirty="0" lang="en-US">
              <a:solidFill>
                <a:srgbClr val="337177"/>
              </a:solidFill>
            </a:endParaRPr>
          </a:p>
        </p:txBody>
      </p:sp>
      <p:sp>
        <p:nvSpPr>
          <p:cNvPr id="3" name="Text Placeholder 2">
            <a:extLst>
              <a:ext uri="{FF2B5EF4-FFF2-40B4-BE49-F238E27FC236}">
                <a16:creationId xmlns:a16="http://schemas.microsoft.com/office/drawing/2014/main" id="{1B1E5D16-85AB-4D91-95A3-EDFBE5AB3A81}"/>
              </a:ext>
            </a:extLst>
          </p:cNvPr>
          <p:cNvSpPr>
            <a:spLocks noGrp="1"/>
          </p:cNvSpPr>
          <p:nvPr>
            <p:ph idx="1" type="body"/>
          </p:nvPr>
        </p:nvSpPr>
        <p:spPr>
          <a:xfrm>
            <a:off x="609600" y="1378634"/>
            <a:ext cx="10972800" cy="4811151"/>
          </a:xfrm>
        </p:spPr>
        <p:txBody>
          <a:bodyPr/>
          <a:lstStyle/>
          <a:p>
            <a:pPr>
              <a:buFont charset="2" pitchFamily="2" typeface="Wingdings"/>
              <a:buChar char="q"/>
            </a:pPr>
            <a:r>
              <a:rPr b="1" dirty="0" lang="en-US" sz="1800">
                <a:solidFill>
                  <a:schemeClr val="tx1"/>
                </a:solidFill>
                <a:latin charset="0" panose="020B0604020202020204" pitchFamily="34" typeface="Arial"/>
                <a:ea charset="-128" typeface="ＭＳ Ｐゴシック"/>
                <a:cs charset="0" panose="020B0604020202020204" pitchFamily="34" typeface="Arial"/>
                <a:sym charset="2" pitchFamily="18" typeface="Symbol"/>
              </a:rPr>
              <a:t>Annual principal repayment</a:t>
            </a:r>
          </a:p>
          <a:p>
            <a:pPr indent="0" marL="186262">
              <a:buNone/>
            </a:pPr>
            <a:r>
              <a:rPr dirty="0" lang="en-US" sz="1800">
                <a:solidFill>
                  <a:schemeClr val="tx1"/>
                </a:solidFill>
                <a:latin charset="0" panose="020B0604020202020204" pitchFamily="34" typeface="Arial"/>
                <a:ea charset="-128" typeface="ＭＳ Ｐゴシック"/>
                <a:cs charset="0" panose="020B0604020202020204" pitchFamily="34" typeface="Arial"/>
                <a:sym charset="2" pitchFamily="18" typeface="Symbol"/>
              </a:rPr>
              <a:t>Principal repayment = Loan/number of years</a:t>
            </a:r>
          </a:p>
          <a:p>
            <a:pPr indent="0" marL="186262">
              <a:buNone/>
            </a:pPr>
            <a:r>
              <a:rPr dirty="0" lang="en-US" sz="1800">
                <a:solidFill>
                  <a:schemeClr val="tx1"/>
                </a:solidFill>
                <a:latin charset="0" panose="020B0604020202020204" pitchFamily="34" typeface="Arial"/>
                <a:ea charset="-128" typeface="ＭＳ Ｐゴシック"/>
                <a:cs charset="0" panose="020B0604020202020204" pitchFamily="34" typeface="Arial"/>
                <a:sym charset="2" pitchFamily="18" typeface="Symbol"/>
              </a:rPr>
              <a:t>Interest repayment = interest rate × outstanding principal at the beginning of the year</a:t>
            </a:r>
            <a:endParaRPr dirty="0" lang="en-US" sz="1600"/>
          </a:p>
        </p:txBody>
      </p:sp>
      <p:pic>
        <p:nvPicPr>
          <p:cNvPr id="4" name="Object 4">
            <a:extLst>
              <a:ext uri="{FF2B5EF4-FFF2-40B4-BE49-F238E27FC236}">
                <a16:creationId xmlns:a16="http://schemas.microsoft.com/office/drawing/2014/main" id="{2953A9EA-825D-428F-BA94-FE653DAA0E65}"/>
              </a:ext>
            </a:extLst>
          </p:cNvPr>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45274" y="2971800"/>
            <a:ext cx="7901452" cy="2895599"/>
          </a:xfrm>
          <a:prstGeom prst="rect">
            <a:avLst/>
          </a:prstGeom>
          <a:noFill/>
          <a:ln>
            <a:noFill/>
          </a:ln>
          <a:effectLst/>
        </p:spPr>
      </p:pic>
      <p:sp>
        <p:nvSpPr>
          <p:cNvPr id="5" name="Rectangle 4"/>
          <p:cNvSpPr/>
          <p:nvPr/>
        </p:nvSpPr>
        <p:spPr>
          <a:xfrm>
            <a:off x="2183640" y="3040037"/>
            <a:ext cx="1091499"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a:solidFill>
                  <a:schemeClr val="tx1"/>
                </a:solidFill>
              </a:rPr>
              <a:t>Years </a:t>
            </a:r>
          </a:p>
        </p:txBody>
      </p:sp>
      <p:sp>
        <p:nvSpPr>
          <p:cNvPr id="6" name="Rectangle 5"/>
          <p:cNvSpPr/>
          <p:nvPr/>
        </p:nvSpPr>
        <p:spPr>
          <a:xfrm>
            <a:off x="5254988" y="3040036"/>
            <a:ext cx="1091499"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a:solidFill>
                  <a:schemeClr val="tx1"/>
                </a:solidFill>
              </a:rPr>
              <a:t>Interest  </a:t>
            </a:r>
          </a:p>
        </p:txBody>
      </p:sp>
      <p:sp>
        <p:nvSpPr>
          <p:cNvPr id="7" name="Rectangle 6"/>
          <p:cNvSpPr/>
          <p:nvPr/>
        </p:nvSpPr>
        <p:spPr>
          <a:xfrm>
            <a:off x="6687403" y="3067332"/>
            <a:ext cx="1599038"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a:solidFill>
                  <a:schemeClr val="tx1"/>
                </a:solidFill>
              </a:rPr>
              <a:t>Annual  </a:t>
            </a:r>
          </a:p>
        </p:txBody>
      </p:sp>
      <p:sp>
        <p:nvSpPr>
          <p:cNvPr id="8" name="Rectangle 7"/>
          <p:cNvSpPr/>
          <p:nvPr/>
        </p:nvSpPr>
        <p:spPr>
          <a:xfrm>
            <a:off x="3719314" y="3040036"/>
            <a:ext cx="1091499"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a:solidFill>
                  <a:schemeClr val="tx1"/>
                </a:solidFill>
              </a:rPr>
              <a:t>Origin  </a:t>
            </a:r>
          </a:p>
        </p:txBody>
      </p:sp>
      <p:sp>
        <p:nvSpPr>
          <p:cNvPr id="9" name="Rectangle 8"/>
          <p:cNvSpPr/>
          <p:nvPr/>
        </p:nvSpPr>
        <p:spPr>
          <a:xfrm>
            <a:off x="8453637" y="3080979"/>
            <a:ext cx="1425892" cy="2456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a:solidFill>
                  <a:schemeClr val="tx1"/>
                </a:solidFill>
              </a:rPr>
              <a:t>still owe  </a:t>
            </a:r>
          </a:p>
        </p:txBody>
      </p:sp>
      <p:sp>
        <p:nvSpPr>
          <p:cNvPr id="10" name="Rectangle 9"/>
          <p:cNvSpPr/>
          <p:nvPr/>
        </p:nvSpPr>
        <p:spPr>
          <a:xfrm>
            <a:off x="2292684" y="3040037"/>
            <a:ext cx="1091499"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a:solidFill>
                  <a:schemeClr val="tx1"/>
                </a:solidFill>
              </a:rPr>
              <a:t>Years </a:t>
            </a:r>
          </a:p>
        </p:txBody>
      </p:sp>
      <p:sp>
        <p:nvSpPr>
          <p:cNvPr id="11" name="Rectangle 10"/>
          <p:cNvSpPr/>
          <p:nvPr/>
        </p:nvSpPr>
        <p:spPr>
          <a:xfrm>
            <a:off x="5364032" y="3040036"/>
            <a:ext cx="1091499"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a:solidFill>
                  <a:schemeClr val="tx1"/>
                </a:solidFill>
              </a:rPr>
              <a:t>Interest  </a:t>
            </a:r>
          </a:p>
        </p:txBody>
      </p:sp>
      <p:sp>
        <p:nvSpPr>
          <p:cNvPr id="12" name="Rectangle 11"/>
          <p:cNvSpPr/>
          <p:nvPr/>
        </p:nvSpPr>
        <p:spPr>
          <a:xfrm>
            <a:off x="6796447" y="3067332"/>
            <a:ext cx="1599038"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a:solidFill>
                  <a:schemeClr val="tx1"/>
                </a:solidFill>
              </a:rPr>
              <a:t>Annual  </a:t>
            </a:r>
          </a:p>
        </p:txBody>
      </p:sp>
      <p:sp>
        <p:nvSpPr>
          <p:cNvPr id="13" name="Rectangle 12"/>
          <p:cNvSpPr/>
          <p:nvPr/>
        </p:nvSpPr>
        <p:spPr>
          <a:xfrm>
            <a:off x="3828358" y="3040036"/>
            <a:ext cx="1091499" cy="2729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a:solidFill>
                  <a:schemeClr val="tx1"/>
                </a:solidFill>
              </a:rPr>
              <a:t>Origin  </a:t>
            </a:r>
          </a:p>
        </p:txBody>
      </p:sp>
    </p:spTree>
    <p:extLst>
      <p:ext uri="{BB962C8B-B14F-4D97-AF65-F5344CB8AC3E}">
        <p14:creationId xmlns:p14="http://schemas.microsoft.com/office/powerpoint/2010/main" val="3896218420"/>
      </p:ext>
    </p:extLst>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C190E-2BAC-603E-686F-039C058A3EB6}"/>
              </a:ext>
            </a:extLst>
          </p:cNvPr>
          <p:cNvSpPr>
            <a:spLocks noGrp="1"/>
          </p:cNvSpPr>
          <p:nvPr>
            <p:ph type="title"/>
          </p:nvPr>
        </p:nvSpPr>
        <p:spPr/>
        <p:txBody>
          <a:bodyPr/>
          <a:lstStyle/>
          <a:p>
            <a:r>
              <a:rPr dirty="0" lang="en-US">
                <a:solidFill>
                  <a:srgbClr val="337177"/>
                </a:solidFill>
                <a:latin charset="0" panose="020B0604020202020204" pitchFamily="34" typeface="Arial"/>
                <a:ea charset="-128" typeface="ＭＳ Ｐゴシック"/>
                <a:cs charset="0" panose="020B0604020202020204" pitchFamily="34" typeface="Arial"/>
              </a:rPr>
              <a:t>Principal and interest repayment methods</a:t>
            </a:r>
            <a:endParaRPr dirty="0" lang="en-VN">
              <a:solidFill>
                <a:srgbClr val="337177"/>
              </a:solidFill>
            </a:endParaRPr>
          </a:p>
        </p:txBody>
      </p:sp>
      <p:sp>
        <p:nvSpPr>
          <p:cNvPr id="4" name="Text Placeholder 4">
            <a:extLst>
              <a:ext uri="{FF2B5EF4-FFF2-40B4-BE49-F238E27FC236}">
                <a16:creationId xmlns:a16="http://schemas.microsoft.com/office/drawing/2014/main" id="{9B73AF42-4504-B19D-5857-37F9007971D3}"/>
              </a:ext>
            </a:extLst>
          </p:cNvPr>
          <p:cNvSpPr>
            <a:spLocks noGrp="1"/>
          </p:cNvSpPr>
          <p:nvPr>
            <p:ph idx="1" type="body"/>
          </p:nvPr>
        </p:nvSpPr>
        <p:spPr>
          <a:xfrm>
            <a:off x="415600" y="1536633"/>
            <a:ext cx="5333200" cy="4555200"/>
          </a:xfrm>
        </p:spPr>
        <p:txBody>
          <a:bodyPr>
            <a:normAutofit/>
          </a:bodyPr>
          <a:lstStyle/>
          <a:p>
            <a:pPr>
              <a:buFont charset="2" pitchFamily="2" typeface="Wingdings"/>
              <a:buChar char="q"/>
            </a:pPr>
            <a:r>
              <a:rPr b="1" dirty="0" lang="en-US" sz="1800">
                <a:solidFill>
                  <a:schemeClr val="tx1"/>
                </a:solidFill>
                <a:latin charset="0" panose="020B0604020202020204" pitchFamily="34" typeface="Arial"/>
                <a:ea charset="-128" typeface="ＭＳ Ｐゴシック"/>
                <a:cs charset="0" panose="020B0604020202020204" pitchFamily="34" typeface="Arial"/>
                <a:sym charset="2" pitchFamily="18" typeface="Symbol"/>
              </a:rPr>
              <a:t>Annual installment</a:t>
            </a:r>
          </a:p>
          <a:p>
            <a:pPr indent="0" marL="186262">
              <a:buNone/>
            </a:pPr>
            <a:r>
              <a:rPr dirty="0" lang="en-US" sz="1800">
                <a:solidFill>
                  <a:schemeClr val="tx1"/>
                </a:solidFill>
                <a:latin charset="0" panose="020B0604020202020204" pitchFamily="34" typeface="Arial"/>
                <a:ea charset="-128" typeface="ＭＳ Ｐゴシック"/>
                <a:cs charset="0" panose="020B0604020202020204" pitchFamily="34" typeface="Arial"/>
                <a:sym charset="2" pitchFamily="18" typeface="Symbol"/>
              </a:rPr>
              <a:t>Annual payment A = Loan  ( A/</a:t>
            </a:r>
            <a:r>
              <a:rPr dirty="0" err="1" lang="en-US" sz="1800">
                <a:solidFill>
                  <a:schemeClr val="tx1"/>
                </a:solidFill>
                <a:latin charset="0" panose="020B0604020202020204" pitchFamily="34" typeface="Arial"/>
                <a:ea charset="-128" typeface="ＭＳ Ｐゴシック"/>
                <a:cs charset="0" panose="020B0604020202020204" pitchFamily="34" typeface="Arial"/>
                <a:sym charset="2" pitchFamily="18" typeface="Symbol"/>
              </a:rPr>
              <a:t>P,i,n</a:t>
            </a:r>
            <a:r>
              <a:rPr dirty="0" lang="en-US" sz="1800">
                <a:solidFill>
                  <a:schemeClr val="tx1"/>
                </a:solidFill>
                <a:latin charset="0" panose="020B0604020202020204" pitchFamily="34" typeface="Arial"/>
                <a:ea charset="-128" typeface="ＭＳ Ｐゴシック"/>
                <a:cs charset="0" panose="020B0604020202020204" pitchFamily="34" typeface="Arial"/>
                <a:sym charset="2" pitchFamily="18" typeface="Symbol"/>
              </a:rPr>
              <a:t>)</a:t>
            </a:r>
          </a:p>
          <a:p>
            <a:pPr indent="0" marL="186262">
              <a:buNone/>
            </a:pPr>
            <a:r>
              <a:rPr dirty="0" lang="en-US" sz="1800">
                <a:solidFill>
                  <a:schemeClr val="tx1"/>
                </a:solidFill>
                <a:latin charset="0" panose="020B0604020202020204" pitchFamily="34" typeface="Arial"/>
                <a:ea charset="-128" typeface="ＭＳ Ｐゴシック"/>
                <a:cs charset="0" panose="020B0604020202020204" pitchFamily="34" typeface="Arial"/>
                <a:sym charset="2" pitchFamily="18" typeface="Symbol"/>
              </a:rPr>
              <a:t>Interest payment = interest rate  outstanding principal at the beginning of the year</a:t>
            </a:r>
          </a:p>
          <a:p>
            <a:pPr indent="0" marL="186262">
              <a:buNone/>
            </a:pPr>
            <a:r>
              <a:rPr dirty="0" lang="en-US" sz="1800">
                <a:solidFill>
                  <a:schemeClr val="tx1"/>
                </a:solidFill>
                <a:latin charset="0" panose="020B0604020202020204" pitchFamily="34" typeface="Arial"/>
                <a:ea charset="-128" typeface="ＭＳ Ｐゴシック"/>
                <a:cs charset="0" panose="020B0604020202020204" pitchFamily="34" typeface="Arial"/>
                <a:sym charset="2" pitchFamily="18" typeface="Symbol"/>
              </a:rPr>
              <a:t>Principal payment = annual payment - interest payment</a:t>
            </a:r>
            <a:endParaRPr dirty="0" lang="en-US" sz="1800"/>
          </a:p>
        </p:txBody>
      </p:sp>
      <p:sp>
        <p:nvSpPr>
          <p:cNvPr id="5" name="Text Placeholder 5">
            <a:extLst>
              <a:ext uri="{FF2B5EF4-FFF2-40B4-BE49-F238E27FC236}">
                <a16:creationId xmlns:a16="http://schemas.microsoft.com/office/drawing/2014/main" id="{F9BD018D-E3F0-4C6B-9C40-5BB11F6335E2}"/>
              </a:ext>
            </a:extLst>
          </p:cNvPr>
          <p:cNvSpPr txBox="1">
            <a:spLocks/>
          </p:cNvSpPr>
          <p:nvPr/>
        </p:nvSpPr>
        <p:spPr>
          <a:xfrm>
            <a:off x="6443200" y="1536633"/>
            <a:ext cx="5333200" cy="4555200"/>
          </a:xfrm>
          <a:prstGeom prst="rect">
            <a:avLst/>
          </a:prstGeom>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rgbClr val="000000"/>
                </a:solidFill>
                <a:latin typeface="+mn-lt"/>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9pPr>
          </a:lstStyle>
          <a:p>
            <a:r>
              <a:rPr kern="0" lang="en-US" sz="1800">
                <a:solidFill>
                  <a:schemeClr val="tx1"/>
                </a:solidFill>
                <a:latin charset="0" panose="020B0604020202020204" pitchFamily="34" typeface="Arial"/>
                <a:ea charset="-128" typeface="ＭＳ Ｐゴシック"/>
                <a:cs charset="0" panose="020B0604020202020204" pitchFamily="34" typeface="Arial"/>
                <a:sym charset="2" pitchFamily="18" typeface="Symbol"/>
              </a:rPr>
              <a:t>Principal and interest paid in final year</a:t>
            </a:r>
            <a:endParaRPr dirty="0" kern="0" lang="en-US" sz="1800"/>
          </a:p>
        </p:txBody>
      </p:sp>
      <p:grpSp>
        <p:nvGrpSpPr>
          <p:cNvPr id="3" name="Group 2">
            <a:extLst>
              <a:ext uri="{FF2B5EF4-FFF2-40B4-BE49-F238E27FC236}">
                <a16:creationId xmlns:a16="http://schemas.microsoft.com/office/drawing/2014/main" id="{20F3F3A9-4B2D-2249-791B-7DA17A1A4970}"/>
              </a:ext>
            </a:extLst>
          </p:cNvPr>
          <p:cNvGrpSpPr/>
          <p:nvPr/>
        </p:nvGrpSpPr>
        <p:grpSpPr>
          <a:xfrm>
            <a:off x="895350" y="3529158"/>
            <a:ext cx="10957010" cy="1992854"/>
            <a:chOff x="895350" y="3529158"/>
            <a:chExt cx="10957010" cy="1992854"/>
          </a:xfrm>
        </p:grpSpPr>
        <p:pic>
          <p:nvPicPr>
            <p:cNvPr id="6" name="Object 4">
              <a:extLst>
                <a:ext uri="{FF2B5EF4-FFF2-40B4-BE49-F238E27FC236}">
                  <a16:creationId xmlns:a16="http://schemas.microsoft.com/office/drawing/2014/main" id="{B20444B2-792D-453D-A331-5080C0C8C244}"/>
                </a:ext>
              </a:extLst>
            </p:cNvPr>
            <p:cNvPicPr>
              <a:picLocks noChangeArrowheads="1" noChangeAspect="1"/>
            </p:cNvPicPr>
            <p:nvPr/>
          </p:nvPicPr>
          <p:blipFill>
            <a:blip r:embed="rId2"/>
            <a:srcRect/>
            <a:stretch>
              <a:fillRect/>
            </a:stretch>
          </p:blipFill>
          <p:spPr bwMode="auto">
            <a:xfrm>
              <a:off x="895350" y="3632200"/>
              <a:ext cx="4853450" cy="1889125"/>
            </a:xfrm>
            <a:prstGeom prst="rect">
              <a:avLst/>
            </a:prstGeom>
            <a:noFill/>
            <a:ln>
              <a:noFill/>
            </a:ln>
            <a:effectLst/>
          </p:spPr>
        </p:pic>
        <p:pic>
          <p:nvPicPr>
            <p:cNvPr id="7" name="Object 4">
              <a:extLst>
                <a:ext uri="{FF2B5EF4-FFF2-40B4-BE49-F238E27FC236}">
                  <a16:creationId xmlns:a16="http://schemas.microsoft.com/office/drawing/2014/main" id="{08245B74-E014-466B-87E7-720961385272}"/>
                </a:ext>
              </a:extLst>
            </p:cNvPr>
            <p:cNvPicPr>
              <a:picLocks noChangeArrowheads="1"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91135" y="3529158"/>
              <a:ext cx="4785265" cy="1992854"/>
            </a:xfrm>
            <a:prstGeom prst="rect">
              <a:avLst/>
            </a:prstGeom>
            <a:noFill/>
            <a:ln>
              <a:noFill/>
            </a:ln>
            <a:effectLst/>
          </p:spPr>
        </p:pic>
        <p:sp>
          <p:nvSpPr>
            <p:cNvPr id="8" name="Rectangle 7">
              <a:extLst>
                <a:ext uri="{FF2B5EF4-FFF2-40B4-BE49-F238E27FC236}">
                  <a16:creationId xmlns:a16="http://schemas.microsoft.com/office/drawing/2014/main" id="{D8E2B500-D6FE-C417-E4CE-9C94B73BC912}"/>
                </a:ext>
              </a:extLst>
            </p:cNvPr>
            <p:cNvSpPr/>
            <p:nvPr/>
          </p:nvSpPr>
          <p:spPr>
            <a:xfrm>
              <a:off x="4593661" y="3691998"/>
              <a:ext cx="1100547" cy="1820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1600">
                  <a:solidFill>
                    <a:schemeClr val="tx1"/>
                  </a:solidFill>
                </a:rPr>
                <a:t>still owe  </a:t>
              </a:r>
            </a:p>
          </p:txBody>
        </p:sp>
        <p:sp>
          <p:nvSpPr>
            <p:cNvPr id="9" name="Rectangle 8">
              <a:extLst>
                <a:ext uri="{FF2B5EF4-FFF2-40B4-BE49-F238E27FC236}">
                  <a16:creationId xmlns:a16="http://schemas.microsoft.com/office/drawing/2014/main" id="{6BA42C3E-9C66-033E-60CE-139FCE36CBFA}"/>
                </a:ext>
              </a:extLst>
            </p:cNvPr>
            <p:cNvSpPr/>
            <p:nvPr/>
          </p:nvSpPr>
          <p:spPr>
            <a:xfrm>
              <a:off x="940498" y="3678125"/>
              <a:ext cx="822428" cy="1959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1600">
                  <a:solidFill>
                    <a:schemeClr val="tx1"/>
                  </a:solidFill>
                </a:rPr>
                <a:t>Years </a:t>
              </a:r>
            </a:p>
          </p:txBody>
        </p:sp>
        <p:sp>
          <p:nvSpPr>
            <p:cNvPr id="10" name="Rectangle 9">
              <a:extLst>
                <a:ext uri="{FF2B5EF4-FFF2-40B4-BE49-F238E27FC236}">
                  <a16:creationId xmlns:a16="http://schemas.microsoft.com/office/drawing/2014/main" id="{8FDDBE1B-EB0D-C5D8-DB02-60E7D152F4B1}"/>
                </a:ext>
              </a:extLst>
            </p:cNvPr>
            <p:cNvSpPr/>
            <p:nvPr/>
          </p:nvSpPr>
          <p:spPr>
            <a:xfrm>
              <a:off x="2716273" y="3688689"/>
              <a:ext cx="934268" cy="1820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1600">
                  <a:solidFill>
                    <a:schemeClr val="tx1"/>
                  </a:solidFill>
                </a:rPr>
                <a:t>Interest  </a:t>
              </a:r>
            </a:p>
          </p:txBody>
        </p:sp>
        <p:sp>
          <p:nvSpPr>
            <p:cNvPr id="11" name="Rectangle 10">
              <a:extLst>
                <a:ext uri="{FF2B5EF4-FFF2-40B4-BE49-F238E27FC236}">
                  <a16:creationId xmlns:a16="http://schemas.microsoft.com/office/drawing/2014/main" id="{E91A4C4E-9797-0430-A463-BA70C758569B}"/>
                </a:ext>
              </a:extLst>
            </p:cNvPr>
            <p:cNvSpPr/>
            <p:nvPr/>
          </p:nvSpPr>
          <p:spPr>
            <a:xfrm>
              <a:off x="3613044" y="3691999"/>
              <a:ext cx="884311" cy="1681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1600">
                  <a:solidFill>
                    <a:schemeClr val="tx1"/>
                  </a:solidFill>
                </a:rPr>
                <a:t>Annual  </a:t>
              </a:r>
            </a:p>
          </p:txBody>
        </p:sp>
        <p:sp>
          <p:nvSpPr>
            <p:cNvPr id="12" name="Rectangle 11">
              <a:extLst>
                <a:ext uri="{FF2B5EF4-FFF2-40B4-BE49-F238E27FC236}">
                  <a16:creationId xmlns:a16="http://schemas.microsoft.com/office/drawing/2014/main" id="{D6A219B3-FE96-EF43-3B3A-D3FD3D8323D5}"/>
                </a:ext>
              </a:extLst>
            </p:cNvPr>
            <p:cNvSpPr/>
            <p:nvPr/>
          </p:nvSpPr>
          <p:spPr>
            <a:xfrm>
              <a:off x="1838885" y="3678125"/>
              <a:ext cx="934268" cy="1959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1600">
                  <a:solidFill>
                    <a:schemeClr val="tx1"/>
                  </a:solidFill>
                </a:rPr>
                <a:t>Origin  </a:t>
              </a:r>
            </a:p>
          </p:txBody>
        </p:sp>
        <p:sp>
          <p:nvSpPr>
            <p:cNvPr id="13" name="Rectangle 12">
              <a:extLst>
                <a:ext uri="{FF2B5EF4-FFF2-40B4-BE49-F238E27FC236}">
                  <a16:creationId xmlns:a16="http://schemas.microsoft.com/office/drawing/2014/main" id="{35875CF4-E840-D286-689B-EA146FA53E3A}"/>
                </a:ext>
              </a:extLst>
            </p:cNvPr>
            <p:cNvSpPr/>
            <p:nvPr/>
          </p:nvSpPr>
          <p:spPr>
            <a:xfrm>
              <a:off x="10751813" y="3582127"/>
              <a:ext cx="1100547" cy="1820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1400">
                  <a:solidFill>
                    <a:schemeClr val="tx1"/>
                  </a:solidFill>
                </a:rPr>
                <a:t>still owe  </a:t>
              </a:r>
            </a:p>
          </p:txBody>
        </p:sp>
        <p:sp>
          <p:nvSpPr>
            <p:cNvPr id="14" name="Rectangle 13">
              <a:extLst>
                <a:ext uri="{FF2B5EF4-FFF2-40B4-BE49-F238E27FC236}">
                  <a16:creationId xmlns:a16="http://schemas.microsoft.com/office/drawing/2014/main" id="{DF52ADB5-1914-99F1-CF7C-2E3152CF0A84}"/>
                </a:ext>
              </a:extLst>
            </p:cNvPr>
            <p:cNvSpPr/>
            <p:nvPr/>
          </p:nvSpPr>
          <p:spPr>
            <a:xfrm>
              <a:off x="7053500" y="3568254"/>
              <a:ext cx="738819" cy="1959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1400">
                  <a:solidFill>
                    <a:schemeClr val="tx1"/>
                  </a:solidFill>
                </a:rPr>
                <a:t>Years </a:t>
              </a:r>
            </a:p>
          </p:txBody>
        </p:sp>
        <p:sp>
          <p:nvSpPr>
            <p:cNvPr id="15" name="Rectangle 14">
              <a:extLst>
                <a:ext uri="{FF2B5EF4-FFF2-40B4-BE49-F238E27FC236}">
                  <a16:creationId xmlns:a16="http://schemas.microsoft.com/office/drawing/2014/main" id="{9B3726E2-72CA-65E0-E220-0A02173218A0}"/>
                </a:ext>
              </a:extLst>
            </p:cNvPr>
            <p:cNvSpPr/>
            <p:nvPr/>
          </p:nvSpPr>
          <p:spPr>
            <a:xfrm>
              <a:off x="8822120" y="3568254"/>
              <a:ext cx="876953" cy="1959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1400">
                  <a:solidFill>
                    <a:schemeClr val="tx1"/>
                  </a:solidFill>
                </a:rPr>
                <a:t>Interest  </a:t>
              </a:r>
            </a:p>
          </p:txBody>
        </p:sp>
        <p:sp>
          <p:nvSpPr>
            <p:cNvPr id="16" name="Rectangle 15">
              <a:extLst>
                <a:ext uri="{FF2B5EF4-FFF2-40B4-BE49-F238E27FC236}">
                  <a16:creationId xmlns:a16="http://schemas.microsoft.com/office/drawing/2014/main" id="{F2B363E5-DA93-34F3-33DE-BC14D4CD8C66}"/>
                </a:ext>
              </a:extLst>
            </p:cNvPr>
            <p:cNvSpPr/>
            <p:nvPr/>
          </p:nvSpPr>
          <p:spPr>
            <a:xfrm>
              <a:off x="9763022" y="3600981"/>
              <a:ext cx="956910" cy="1820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1400">
                  <a:solidFill>
                    <a:schemeClr val="tx1"/>
                  </a:solidFill>
                </a:rPr>
                <a:t>Annual  </a:t>
              </a:r>
            </a:p>
          </p:txBody>
        </p:sp>
        <p:sp>
          <p:nvSpPr>
            <p:cNvPr id="17" name="Rectangle 16">
              <a:extLst>
                <a:ext uri="{FF2B5EF4-FFF2-40B4-BE49-F238E27FC236}">
                  <a16:creationId xmlns:a16="http://schemas.microsoft.com/office/drawing/2014/main" id="{8F83BBC4-F419-07DD-77E7-B4C1C0758C1B}"/>
                </a:ext>
              </a:extLst>
            </p:cNvPr>
            <p:cNvSpPr/>
            <p:nvPr/>
          </p:nvSpPr>
          <p:spPr>
            <a:xfrm>
              <a:off x="7887853" y="3568254"/>
              <a:ext cx="822429" cy="1959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r>
                <a:rPr b="1" dirty="0" lang="en-US" sz="1400">
                  <a:solidFill>
                    <a:schemeClr val="tx1"/>
                  </a:solidFill>
                </a:rPr>
                <a:t>Origin  </a:t>
              </a:r>
            </a:p>
          </p:txBody>
        </p:sp>
      </p:grpSp>
    </p:spTree>
    <p:extLst>
      <p:ext uri="{BB962C8B-B14F-4D97-AF65-F5344CB8AC3E}">
        <p14:creationId xmlns:p14="http://schemas.microsoft.com/office/powerpoint/2010/main" val="2812063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a:extLst>
              <a:ext uri="{FF2B5EF4-FFF2-40B4-BE49-F238E27FC236}">
                <a16:creationId xmlns:a16="http://schemas.microsoft.com/office/drawing/2014/main" id="{529B6577-BA12-4686-B906-D3E8AB95B0BF}"/>
              </a:ext>
            </a:extLst>
          </p:cNvPr>
          <p:cNvSpPr>
            <a:spLocks noGrp="1"/>
          </p:cNvSpPr>
          <p:nvPr>
            <p:ph type="title"/>
          </p:nvPr>
        </p:nvSpPr>
        <p:spPr>
          <a:xfrm>
            <a:off x="609600" y="548633"/>
            <a:ext cx="10972800" cy="495200"/>
          </a:xfrm>
        </p:spPr>
        <p:txBody>
          <a:bodyPr>
            <a:noAutofit/>
          </a:bodyPr>
          <a:lstStyle/>
          <a:p>
            <a:r>
              <a:rPr lang="en-GB" dirty="0">
                <a:latin typeface="Arial" panose="020B0604020202020204" pitchFamily="34" charset="0"/>
                <a:ea typeface="ＭＳ Ｐゴシック" charset="-128"/>
                <a:cs typeface="Arial" panose="020B0604020202020204" pitchFamily="34" charset="0"/>
              </a:rPr>
              <a:t>Corporate</a:t>
            </a:r>
            <a:r>
              <a:rPr lang="en-GB" sz="2800" dirty="0">
                <a:latin typeface="Arial" panose="020B0604020202020204" pitchFamily="34" charset="0"/>
                <a:ea typeface="ＭＳ Ｐゴシック" charset="-128"/>
                <a:cs typeface="Arial" panose="020B0604020202020204" pitchFamily="34" charset="0"/>
              </a:rPr>
              <a:t> Income Tax</a:t>
            </a:r>
            <a:endParaRPr lang="en-US" dirty="0"/>
          </a:p>
        </p:txBody>
      </p:sp>
      <p:sp>
        <p:nvSpPr>
          <p:cNvPr id="3" name="Text Placeholder 5">
            <a:extLst>
              <a:ext uri="{FF2B5EF4-FFF2-40B4-BE49-F238E27FC236}">
                <a16:creationId xmlns:a16="http://schemas.microsoft.com/office/drawing/2014/main" id="{BD590A81-7268-4242-9622-65E576B3749A}"/>
              </a:ext>
            </a:extLst>
          </p:cNvPr>
          <p:cNvSpPr txBox="1">
            <a:spLocks/>
          </p:cNvSpPr>
          <p:nvPr/>
        </p:nvSpPr>
        <p:spPr>
          <a:xfrm>
            <a:off x="609600" y="1663933"/>
            <a:ext cx="10972800" cy="40388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63550" indent="-463550">
              <a:buFont typeface="Wingdings" pitchFamily="2" charset="2"/>
              <a:buChar char="q"/>
              <a:defRPr/>
            </a:pPr>
            <a:r>
              <a:rPr lang="en" sz="2400" kern="0">
                <a:latin typeface="Arial" panose="020B0604020202020204" pitchFamily="34" charset="0"/>
                <a:cs typeface="Arial" panose="020B0604020202020204" pitchFamily="34" charset="0"/>
              </a:rPr>
              <a:t>Annual corporate income tax</a:t>
            </a:r>
          </a:p>
          <a:p>
            <a:pPr>
              <a:defRPr/>
            </a:pPr>
            <a:r>
              <a:rPr lang="en" sz="2400" kern="0">
                <a:latin typeface="Arial" panose="020B0604020202020204" pitchFamily="34" charset="0"/>
                <a:cs typeface="Arial" panose="020B0604020202020204" pitchFamily="34" charset="0"/>
              </a:rPr>
              <a:t>TN = L </a:t>
            </a:r>
            <a:r>
              <a:rPr lang="en" sz="2400" kern="0">
                <a:latin typeface="Arial" panose="020B0604020202020204" pitchFamily="34" charset="0"/>
                <a:cs typeface="Arial" panose="020B0604020202020204" pitchFamily="34" charset="0"/>
                <a:sym typeface="Symbol"/>
              </a:rPr>
              <a:t> </a:t>
            </a:r>
            <a:r>
              <a:rPr lang="en" sz="2400" kern="0">
                <a:latin typeface="Arial" panose="020B0604020202020204" pitchFamily="34" charset="0"/>
                <a:cs typeface="Arial" panose="020B0604020202020204" pitchFamily="34" charset="0"/>
              </a:rPr>
              <a:t>T </a:t>
            </a:r>
            <a:r>
              <a:rPr lang="en" sz="2400" kern="0" baseline="-25000">
                <a:latin typeface="Arial" panose="020B0604020202020204" pitchFamily="34" charset="0"/>
                <a:cs typeface="Arial" panose="020B0604020202020204" pitchFamily="34" charset="0"/>
              </a:rPr>
              <a:t>n</a:t>
            </a:r>
          </a:p>
          <a:p>
            <a:pPr marL="186262">
              <a:defRPr/>
            </a:pPr>
            <a:r>
              <a:rPr lang="en" sz="2400" kern="0" baseline="-25000">
                <a:latin typeface="Arial" panose="020B0604020202020204" pitchFamily="34" charset="0"/>
                <a:cs typeface="Arial" panose="020B0604020202020204" pitchFamily="34" charset="0"/>
              </a:rPr>
              <a:t>  </a:t>
            </a:r>
            <a:r>
              <a:rPr lang="en" sz="2400" kern="0">
                <a:latin typeface="Arial" panose="020B0604020202020204" pitchFamily="34" charset="0"/>
                <a:cs typeface="Arial" panose="020B0604020202020204" pitchFamily="34" charset="0"/>
              </a:rPr>
              <a:t>in there:</a:t>
            </a:r>
          </a:p>
          <a:p>
            <a:pPr marL="186262">
              <a:defRPr/>
            </a:pPr>
            <a:r>
              <a:rPr lang="en" sz="2400" kern="0" baseline="-25000">
                <a:latin typeface="Arial" panose="020B0604020202020204" pitchFamily="34" charset="0"/>
                <a:cs typeface="Arial" panose="020B0604020202020204" pitchFamily="34" charset="0"/>
              </a:rPr>
              <a:t>   </a:t>
            </a:r>
            <a:r>
              <a:rPr lang="en" sz="2400" kern="0">
                <a:latin typeface="Arial" panose="020B0604020202020204" pitchFamily="34" charset="0"/>
                <a:cs typeface="Arial" panose="020B0604020202020204" pitchFamily="34" charset="0"/>
              </a:rPr>
              <a:t>L</a:t>
            </a:r>
            <a:r>
              <a:rPr lang="en" sz="2400" kern="0" baseline="-25000">
                <a:latin typeface="Arial" panose="020B0604020202020204" pitchFamily="34" charset="0"/>
                <a:cs typeface="Arial" panose="020B0604020202020204" pitchFamily="34" charset="0"/>
              </a:rPr>
              <a:t> </a:t>
            </a:r>
            <a:r>
              <a:rPr lang="en" sz="2400" kern="0">
                <a:latin typeface="Arial" panose="020B0604020202020204" pitchFamily="34" charset="0"/>
                <a:cs typeface="Arial" panose="020B0604020202020204" pitchFamily="34" charset="0"/>
              </a:rPr>
              <a:t>: Income bear tax</a:t>
            </a:r>
            <a:endParaRPr lang="en-US" sz="2400" kern="0">
              <a:latin typeface="Arial" panose="020B0604020202020204" pitchFamily="34" charset="0"/>
              <a:cs typeface="Arial" panose="020B0604020202020204" pitchFamily="34" charset="0"/>
            </a:endParaRPr>
          </a:p>
          <a:p>
            <a:pPr marL="795847" lvl="1">
              <a:defRPr/>
            </a:pPr>
            <a:r>
              <a:rPr lang="en" sz="2400" kern="0">
                <a:latin typeface="Arial" panose="020B0604020202020204" pitchFamily="34" charset="0"/>
                <a:cs typeface="Arial" panose="020B0604020202020204" pitchFamily="34" charset="0"/>
              </a:rPr>
              <a:t>T </a:t>
            </a:r>
            <a:r>
              <a:rPr lang="en" sz="2400" kern="0" baseline="-25000">
                <a:latin typeface="Arial" panose="020B0604020202020204" pitchFamily="34" charset="0"/>
                <a:cs typeface="Arial" panose="020B0604020202020204" pitchFamily="34" charset="0"/>
              </a:rPr>
              <a:t>n </a:t>
            </a:r>
            <a:r>
              <a:rPr lang="en" sz="2400" kern="0">
                <a:latin typeface="Arial" panose="020B0604020202020204" pitchFamily="34" charset="0"/>
                <a:cs typeface="Arial" panose="020B0604020202020204" pitchFamily="34" charset="0"/>
              </a:rPr>
              <a:t>: Tax rate</a:t>
            </a:r>
            <a:endParaRPr lang="en-US" sz="2400" kern="0">
              <a:latin typeface="Arial" panose="020B0604020202020204" pitchFamily="34" charset="0"/>
              <a:cs typeface="Arial" panose="020B0604020202020204" pitchFamily="34" charset="0"/>
            </a:endParaRPr>
          </a:p>
          <a:p>
            <a:pPr marL="0" lvl="1">
              <a:defRPr/>
            </a:pPr>
            <a:endParaRPr lang="en-US" sz="2400" kern="0" baseline="-25000">
              <a:latin typeface="Arial" panose="020B0604020202020204" pitchFamily="34" charset="0"/>
              <a:cs typeface="Arial" panose="020B0604020202020204" pitchFamily="34" charset="0"/>
            </a:endParaRPr>
          </a:p>
          <a:p>
            <a:pPr marL="463550" indent="-463550">
              <a:buFont typeface="Wingdings" pitchFamily="2" charset="2"/>
              <a:buChar char="q"/>
              <a:defRPr/>
            </a:pPr>
            <a:r>
              <a:rPr lang="en" sz="2400" kern="0">
                <a:latin typeface="Arial" panose="020B0604020202020204" pitchFamily="34" charset="0"/>
                <a:cs typeface="Arial" panose="020B0604020202020204" pitchFamily="34" charset="0"/>
              </a:rPr>
              <a:t>Depreciation and interest are deductible and not included in corporate income tax.</a:t>
            </a:r>
          </a:p>
          <a:p>
            <a:endParaRPr lang="en-US" sz="1800" kern="0" dirty="0"/>
          </a:p>
        </p:txBody>
      </p:sp>
    </p:spTree>
    <p:extLst>
      <p:ext uri="{BB962C8B-B14F-4D97-AF65-F5344CB8AC3E}">
        <p14:creationId xmlns:p14="http://schemas.microsoft.com/office/powerpoint/2010/main" val="27720946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4D58E-EB24-4271-AE0D-1035A6116985}"/>
              </a:ext>
            </a:extLst>
          </p:cNvPr>
          <p:cNvSpPr>
            <a:spLocks noGrp="1"/>
          </p:cNvSpPr>
          <p:nvPr>
            <p:ph type="title"/>
          </p:nvPr>
        </p:nvSpPr>
        <p:spPr>
          <a:xfrm>
            <a:off x="609600" y="548633"/>
            <a:ext cx="10972800" cy="495200"/>
          </a:xfrm>
        </p:spPr>
        <p:txBody>
          <a:bodyPr>
            <a:normAutofit fontScale="90000"/>
          </a:bodyPr>
          <a:lstStyle/>
          <a:p>
            <a:r>
              <a:rPr lang="en-US" altLang="en-US" sz="2800" dirty="0">
                <a:latin typeface="Arial" panose="020B0604020202020204" pitchFamily="34" charset="0"/>
                <a:ea typeface="ＭＳ Ｐゴシック" panose="020B0600070205080204" pitchFamily="34" charset="-128"/>
                <a:cs typeface="Arial" panose="020B0604020202020204" pitchFamily="34" charset="0"/>
              </a:rPr>
              <a:t>Financial cash flow of EE investment project in case of non-loan</a:t>
            </a:r>
            <a:endParaRPr lang="en-US" dirty="0"/>
          </a:p>
        </p:txBody>
      </p:sp>
      <p:sp>
        <p:nvSpPr>
          <p:cNvPr id="3" name="Text Placeholder 2">
            <a:extLst>
              <a:ext uri="{FF2B5EF4-FFF2-40B4-BE49-F238E27FC236}">
                <a16:creationId xmlns:a16="http://schemas.microsoft.com/office/drawing/2014/main" id="{4EBD0247-89BA-41DC-A5E7-CA3EBBB27FB9}"/>
              </a:ext>
            </a:extLst>
          </p:cNvPr>
          <p:cNvSpPr txBox="1">
            <a:spLocks/>
          </p:cNvSpPr>
          <p:nvPr/>
        </p:nvSpPr>
        <p:spPr>
          <a:xfrm>
            <a:off x="609600" y="1153014"/>
            <a:ext cx="10972800" cy="507561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1600" b="1" kern="0" dirty="0">
                <a:solidFill>
                  <a:schemeClr val="tx1"/>
                </a:solidFill>
                <a:latin typeface="Arial" panose="020B0604020202020204" pitchFamily="34" charset="0"/>
                <a:ea typeface="ＭＳ Ｐゴシック" charset="-128"/>
                <a:cs typeface="Arial" panose="020B0604020202020204" pitchFamily="34" charset="0"/>
              </a:rPr>
              <a:t>Determine project cash flow</a:t>
            </a:r>
          </a:p>
          <a:p>
            <a:r>
              <a:rPr lang="en-US" sz="1600" b="1" kern="0" dirty="0">
                <a:solidFill>
                  <a:schemeClr val="tx1"/>
                </a:solidFill>
                <a:latin typeface="Arial" panose="020B0604020202020204" pitchFamily="34" charset="0"/>
                <a:ea typeface="ＭＳ Ｐゴシック" charset="-128"/>
                <a:cs typeface="Arial" panose="020B0604020202020204" pitchFamily="34" charset="0"/>
              </a:rPr>
              <a:t>Calculate efficiency indicators</a:t>
            </a:r>
          </a:p>
          <a:p>
            <a:pPr marL="742950" lvl="1" indent="-285750">
              <a:buFont typeface="Courier New" panose="02070309020205020404" pitchFamily="49" charset="0"/>
              <a:buChar char="o"/>
            </a:pPr>
            <a:r>
              <a:rPr lang="en-US" sz="1600" b="1" kern="0" dirty="0">
                <a:solidFill>
                  <a:schemeClr val="tx1"/>
                </a:solidFill>
                <a:latin typeface="Arial" panose="020B0604020202020204" pitchFamily="34" charset="0"/>
                <a:ea typeface="ＭＳ Ｐゴシック" charset="-128"/>
                <a:cs typeface="Arial" panose="020B0604020202020204" pitchFamily="34" charset="0"/>
              </a:rPr>
              <a:t>NPV</a:t>
            </a:r>
          </a:p>
          <a:p>
            <a:pPr marL="742950" lvl="1" indent="-285750">
              <a:buFont typeface="Courier New" panose="02070309020205020404" pitchFamily="49" charset="0"/>
              <a:buChar char="o"/>
            </a:pPr>
            <a:r>
              <a:rPr lang="en-US" sz="1600" b="1" kern="0" dirty="0">
                <a:solidFill>
                  <a:schemeClr val="tx1"/>
                </a:solidFill>
                <a:latin typeface="Arial" panose="020B0604020202020204" pitchFamily="34" charset="0"/>
                <a:ea typeface="ＭＳ Ｐゴシック" charset="-128"/>
                <a:cs typeface="Arial" panose="020B0604020202020204" pitchFamily="34" charset="0"/>
              </a:rPr>
              <a:t>IRR</a:t>
            </a:r>
          </a:p>
          <a:p>
            <a:r>
              <a:rPr lang="en-US" sz="1600" b="1" kern="0" dirty="0">
                <a:solidFill>
                  <a:schemeClr val="tx1"/>
                </a:solidFill>
                <a:latin typeface="Arial" panose="020B0604020202020204" pitchFamily="34" charset="0"/>
                <a:ea typeface="ＭＳ Ｐゴシック" charset="-128"/>
                <a:cs typeface="Arial" panose="020B0604020202020204" pitchFamily="34" charset="0"/>
              </a:rPr>
              <a:t>Compare projects based on NPV and IRR indicators</a:t>
            </a: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Cash flow before tax (CFBT): </a:t>
            </a:r>
            <a:r>
              <a:rPr lang="en-US" sz="1600" kern="0" dirty="0" err="1">
                <a:solidFill>
                  <a:schemeClr val="tx1"/>
                </a:solidFill>
                <a:latin typeface="Arial" panose="020B0604020202020204" pitchFamily="34" charset="0"/>
                <a:ea typeface="ＭＳ Ｐゴシック" charset="-128"/>
                <a:cs typeface="Arial" panose="020B0604020202020204" pitchFamily="34" charset="0"/>
              </a:rPr>
              <a:t>CFBTt</a:t>
            </a:r>
            <a:r>
              <a:rPr lang="en-US" sz="1600" kern="0" dirty="0">
                <a:solidFill>
                  <a:schemeClr val="tx1"/>
                </a:solidFill>
                <a:latin typeface="Arial" panose="020B0604020202020204" pitchFamily="34" charset="0"/>
                <a:ea typeface="ＭＳ Ｐゴシック" charset="-128"/>
                <a:cs typeface="Arial" panose="020B0604020202020204" pitchFamily="34" charset="0"/>
              </a:rPr>
              <a:t> = </a:t>
            </a:r>
            <a:r>
              <a:rPr lang="en-US" sz="1600" kern="0" dirty="0" err="1">
                <a:solidFill>
                  <a:schemeClr val="tx1"/>
                </a:solidFill>
                <a:latin typeface="Arial" panose="020B0604020202020204" pitchFamily="34" charset="0"/>
                <a:ea typeface="ＭＳ Ｐゴシック" charset="-128"/>
                <a:cs typeface="Arial" panose="020B0604020202020204" pitchFamily="34" charset="0"/>
              </a:rPr>
              <a:t>Bt</a:t>
            </a:r>
            <a:r>
              <a:rPr lang="en-US" sz="1600" kern="0" dirty="0">
                <a:solidFill>
                  <a:schemeClr val="tx1"/>
                </a:solidFill>
                <a:latin typeface="Arial" panose="020B0604020202020204" pitchFamily="34" charset="0"/>
                <a:ea typeface="ＭＳ Ｐゴシック" charset="-128"/>
                <a:cs typeface="Arial" panose="020B0604020202020204" pitchFamily="34" charset="0"/>
              </a:rPr>
              <a:t> – Ct</a:t>
            </a:r>
          </a:p>
          <a:p>
            <a:pPr lvl="2"/>
            <a:r>
              <a:rPr lang="en-US" sz="1600" kern="0" dirty="0" err="1">
                <a:solidFill>
                  <a:schemeClr val="tx1"/>
                </a:solidFill>
                <a:latin typeface="Arial" panose="020B0604020202020204" pitchFamily="34" charset="0"/>
                <a:ea typeface="ＭＳ Ｐゴシック" charset="-128"/>
                <a:cs typeface="Arial" panose="020B0604020202020204" pitchFamily="34" charset="0"/>
              </a:rPr>
              <a:t>Bt</a:t>
            </a:r>
            <a:r>
              <a:rPr lang="en-US" sz="1600" kern="0" dirty="0">
                <a:solidFill>
                  <a:schemeClr val="tx1"/>
                </a:solidFill>
                <a:latin typeface="Arial" panose="020B0604020202020204" pitchFamily="34" charset="0"/>
                <a:ea typeface="ＭＳ Ｐゴシック" charset="-128"/>
                <a:cs typeface="Arial" panose="020B0604020202020204" pitchFamily="34" charset="0"/>
              </a:rPr>
              <a:t>: project profit stream</a:t>
            </a: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Ct: project cost stream</a:t>
            </a: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Taxable income (TI – Taxable Income): TI = CFBT – D</a:t>
            </a: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D: Depreciation</a:t>
            </a: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Income tax (IT – Income Tax): IT = </a:t>
            </a:r>
            <a:r>
              <a:rPr lang="en-US" sz="1600" kern="0" dirty="0" err="1">
                <a:solidFill>
                  <a:schemeClr val="tx1"/>
                </a:solidFill>
                <a:latin typeface="Arial" panose="020B0604020202020204" pitchFamily="34" charset="0"/>
                <a:ea typeface="ＭＳ Ｐゴシック" charset="-128"/>
                <a:cs typeface="Arial" panose="020B0604020202020204" pitchFamily="34" charset="0"/>
              </a:rPr>
              <a:t>ts</a:t>
            </a:r>
            <a:r>
              <a:rPr lang="en-US" sz="1600" kern="0" dirty="0">
                <a:solidFill>
                  <a:schemeClr val="tx1"/>
                </a:solidFill>
                <a:latin typeface="Arial" panose="020B0604020202020204" pitchFamily="34" charset="0"/>
                <a:ea typeface="ＭＳ Ｐゴシック" charset="-128"/>
                <a:cs typeface="Arial" panose="020B0604020202020204" pitchFamily="34" charset="0"/>
              </a:rPr>
              <a:t>  TI</a:t>
            </a:r>
          </a:p>
          <a:p>
            <a:pPr lvl="2"/>
            <a:r>
              <a:rPr lang="en-US" sz="1600" kern="0" dirty="0" err="1">
                <a:solidFill>
                  <a:schemeClr val="tx1"/>
                </a:solidFill>
                <a:latin typeface="Arial" panose="020B0604020202020204" pitchFamily="34" charset="0"/>
                <a:ea typeface="ＭＳ Ｐゴシック" charset="-128"/>
                <a:cs typeface="Arial" panose="020B0604020202020204" pitchFamily="34" charset="0"/>
              </a:rPr>
              <a:t>ts</a:t>
            </a:r>
            <a:r>
              <a:rPr lang="en-US" sz="1600" kern="0" dirty="0">
                <a:solidFill>
                  <a:schemeClr val="tx1"/>
                </a:solidFill>
                <a:latin typeface="Arial" panose="020B0604020202020204" pitchFamily="34" charset="0"/>
                <a:ea typeface="ＭＳ Ｐゴシック" charset="-128"/>
                <a:cs typeface="Arial" panose="020B0604020202020204" pitchFamily="34" charset="0"/>
              </a:rPr>
              <a:t>: tax rate</a:t>
            </a: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Cash flow after tax:</a:t>
            </a: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CFAT = CFBT - IT</a:t>
            </a: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CFAT = CFBT- (CFBT- Dt ) </a:t>
            </a:r>
            <a:r>
              <a:rPr lang="en-US" sz="1600" kern="0" dirty="0" err="1">
                <a:solidFill>
                  <a:schemeClr val="tx1"/>
                </a:solidFill>
                <a:latin typeface="Arial" panose="020B0604020202020204" pitchFamily="34" charset="0"/>
                <a:ea typeface="ＭＳ Ｐゴシック" charset="-128"/>
                <a:cs typeface="Arial" panose="020B0604020202020204" pitchFamily="34" charset="0"/>
              </a:rPr>
              <a:t>ts</a:t>
            </a:r>
            <a:r>
              <a:rPr lang="en-US" sz="1600" kern="0" dirty="0">
                <a:solidFill>
                  <a:schemeClr val="tx1"/>
                </a:solidFill>
                <a:latin typeface="Arial" panose="020B0604020202020204" pitchFamily="34" charset="0"/>
                <a:ea typeface="ＭＳ Ｐゴシック" charset="-128"/>
                <a:cs typeface="Arial" panose="020B0604020202020204" pitchFamily="34" charset="0"/>
              </a:rPr>
              <a:t> = CFBT (1-ts ) + </a:t>
            </a:r>
            <a:r>
              <a:rPr lang="en-US" sz="1600" kern="0" dirty="0" err="1">
                <a:solidFill>
                  <a:schemeClr val="tx1"/>
                </a:solidFill>
                <a:latin typeface="Arial" panose="020B0604020202020204" pitchFamily="34" charset="0"/>
                <a:ea typeface="ＭＳ Ｐゴシック" charset="-128"/>
                <a:cs typeface="Arial" panose="020B0604020202020204" pitchFamily="34" charset="0"/>
              </a:rPr>
              <a:t>Dts</a:t>
            </a:r>
            <a:endParaRPr lang="en-US" sz="1600" kern="0" dirty="0">
              <a:solidFill>
                <a:schemeClr val="tx1"/>
              </a:solidFill>
              <a:latin typeface="Arial" panose="020B0604020202020204" pitchFamily="34" charset="0"/>
              <a:ea typeface="ＭＳ Ｐゴシック" charset="-128"/>
              <a:cs typeface="Arial" panose="020B0604020202020204" pitchFamily="34" charset="0"/>
            </a:endParaRP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Profit after tax (NI – Net Income):</a:t>
            </a: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NI = TI -IT= TI(1-ts )</a:t>
            </a: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 (CFBT - D )(1-ts ) =CFBT (1-ts ) + </a:t>
            </a:r>
            <a:r>
              <a:rPr lang="en-US" sz="1600" kern="0" dirty="0" err="1">
                <a:solidFill>
                  <a:schemeClr val="tx1"/>
                </a:solidFill>
                <a:latin typeface="Arial" panose="020B0604020202020204" pitchFamily="34" charset="0"/>
                <a:ea typeface="ＭＳ Ｐゴシック" charset="-128"/>
                <a:cs typeface="Arial" panose="020B0604020202020204" pitchFamily="34" charset="0"/>
              </a:rPr>
              <a:t>Dts</a:t>
            </a:r>
            <a:r>
              <a:rPr lang="en-US" sz="1600" kern="0" dirty="0">
                <a:solidFill>
                  <a:schemeClr val="tx1"/>
                </a:solidFill>
                <a:latin typeface="Arial" panose="020B0604020202020204" pitchFamily="34" charset="0"/>
                <a:ea typeface="ＭＳ Ｐゴシック" charset="-128"/>
                <a:cs typeface="Arial" panose="020B0604020202020204" pitchFamily="34" charset="0"/>
              </a:rPr>
              <a:t> - D</a:t>
            </a:r>
          </a:p>
          <a:p>
            <a:pPr lvl="2"/>
            <a:r>
              <a:rPr lang="en-US" sz="1600" kern="0" dirty="0">
                <a:solidFill>
                  <a:schemeClr val="tx1"/>
                </a:solidFill>
                <a:latin typeface="Arial" panose="020B0604020202020204" pitchFamily="34" charset="0"/>
                <a:ea typeface="ＭＳ Ｐゴシック" charset="-128"/>
                <a:cs typeface="Arial" panose="020B0604020202020204" pitchFamily="34" charset="0"/>
              </a:rPr>
              <a:t> = CFAT - D</a:t>
            </a:r>
            <a:endParaRPr lang="en-US" sz="1600" kern="0" dirty="0"/>
          </a:p>
        </p:txBody>
      </p:sp>
    </p:spTree>
    <p:extLst>
      <p:ext uri="{BB962C8B-B14F-4D97-AF65-F5344CB8AC3E}">
        <p14:creationId xmlns:p14="http://schemas.microsoft.com/office/powerpoint/2010/main" val="2430190759"/>
      </p:ext>
    </p:extLst>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5CDF4628-DDFD-4037-98C4-1ED8F366497F}"/>
              </a:ext>
            </a:extLst>
          </p:cNvPr>
          <p:cNvSpPr>
            <a:spLocks noGrp="1"/>
          </p:cNvSpPr>
          <p:nvPr>
            <p:ph type="title"/>
          </p:nvPr>
        </p:nvSpPr>
        <p:spPr>
          <a:xfrm>
            <a:off x="609600" y="494041"/>
            <a:ext cx="10972800" cy="495200"/>
          </a:xfrm>
        </p:spPr>
        <p:txBody>
          <a:bodyPr>
            <a:noAutofit/>
          </a:bodyPr>
          <a:lstStyle/>
          <a:p>
            <a:r>
              <a:rPr altLang="en-US" dirty="0" lang="en-US" sz="2800">
                <a:latin charset="0" panose="020B0604020202020204" pitchFamily="34" typeface="Arial"/>
                <a:ea charset="-128" panose="020B0600070205080204" pitchFamily="34" typeface="ＭＳ Ｐゴシック"/>
                <a:cs charset="0" panose="020B0604020202020204" pitchFamily="34" typeface="Arial"/>
              </a:rPr>
              <a:t>Financial flow of EE investment project in case of loan</a:t>
            </a:r>
            <a:endParaRPr dirty="0" lang="en-US"/>
          </a:p>
        </p:txBody>
      </p:sp>
      <p:sp>
        <p:nvSpPr>
          <p:cNvPr id="3" name="Text Placeholder 4">
            <a:extLst>
              <a:ext uri="{FF2B5EF4-FFF2-40B4-BE49-F238E27FC236}">
                <a16:creationId xmlns:a16="http://schemas.microsoft.com/office/drawing/2014/main" id="{3F67CE4E-FEC7-4640-9884-EECD0AA7CFAF}"/>
              </a:ext>
            </a:extLst>
          </p:cNvPr>
          <p:cNvSpPr txBox="1">
            <a:spLocks/>
          </p:cNvSpPr>
          <p:nvPr/>
        </p:nvSpPr>
        <p:spPr>
          <a:xfrm>
            <a:off x="415600" y="1536633"/>
            <a:ext cx="5333200" cy="4555200"/>
          </a:xfrm>
          <a:prstGeom prst="rect">
            <a:avLst/>
          </a:prstGeom>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rgbClr val="000000"/>
                </a:solidFill>
                <a:latin typeface="+mn-lt"/>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9pPr>
          </a:lstStyle>
          <a:p>
            <a:pPr>
              <a:buFont charset="2" panose="05000000000000000000" pitchFamily="2" typeface="Wingdings"/>
              <a:buNone/>
            </a:pPr>
            <a:r>
              <a:rPr altLang="en-US" dirty="0" kern="0" lang="en" sz="20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Capital head fixed assets : 500</a:t>
            </a:r>
          </a:p>
          <a:p>
            <a:pPr>
              <a:buFont charset="2" panose="05000000000000000000" pitchFamily="2" typeface="Wingdings"/>
              <a:buNone/>
            </a:pPr>
            <a:r>
              <a:rPr altLang="en-US" dirty="0" kern="0" lang="en" sz="20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Current money before tax</a:t>
            </a:r>
            <a:endParaRPr altLang="en-US" dirty="0" kern="0" lang="en-US" sz="20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kern="0" lang="en-US" sz="20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kern="0" lang="en-US" sz="20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kern="0" lang="en-US" sz="20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kern="0" lang="en-US" sz="20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kern="0" lang="en-US" sz="20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pPr>
              <a:buFont charset="2" panose="05000000000000000000" pitchFamily="2" typeface="Wingdings"/>
              <a:buNone/>
            </a:pPr>
            <a:endParaRPr altLang="en-US" dirty="0" kern="0" lang="en-US" sz="20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endParaRPr dirty="0" kern="0" lang="en-US"/>
          </a:p>
        </p:txBody>
      </p:sp>
      <p:sp>
        <p:nvSpPr>
          <p:cNvPr id="4" name="Text Placeholder 5">
            <a:extLst>
              <a:ext uri="{FF2B5EF4-FFF2-40B4-BE49-F238E27FC236}">
                <a16:creationId xmlns:a16="http://schemas.microsoft.com/office/drawing/2014/main" id="{2BA33FBA-BCF6-4B23-AF88-6415007D436B}"/>
              </a:ext>
            </a:extLst>
          </p:cNvPr>
          <p:cNvSpPr txBox="1">
            <a:spLocks/>
          </p:cNvSpPr>
          <p:nvPr/>
        </p:nvSpPr>
        <p:spPr>
          <a:xfrm>
            <a:off x="6443200" y="1536633"/>
            <a:ext cx="5333200" cy="4555200"/>
          </a:xfrm>
          <a:prstGeom prst="rect">
            <a:avLst/>
          </a:prstGeom>
        </p:spPr>
        <p:txBody>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rgbClr val="000000"/>
                </a:solidFill>
                <a:latin typeface="+mn-lt"/>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9pPr>
          </a:lstStyle>
          <a:p>
            <a:pPr>
              <a:buFont charset="2" panose="05000000000000000000" pitchFamily="2" typeface="Wingdings"/>
              <a:buNone/>
            </a:pPr>
            <a:r>
              <a:rPr altLang="en-US" dirty="0" kern="0" lang="en" sz="18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Tax rate T</a:t>
            </a:r>
            <a:r>
              <a:rPr altLang="en-US" dirty="0" kern="0" lang="en" sz="12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r</a:t>
            </a:r>
            <a:r>
              <a:rPr altLang="en-US" dirty="0" kern="0" lang="en" sz="18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 : 20 </a:t>
            </a:r>
            <a:r>
              <a:rPr altLang="en-US" baseline="-25000" dirty="0" kern="0" lang="en" sz="18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a:t>
            </a:r>
          </a:p>
          <a:p>
            <a:pPr>
              <a:buFont charset="2" panose="05000000000000000000" pitchFamily="2" typeface="Wingdings"/>
              <a:buNone/>
            </a:pPr>
            <a:r>
              <a:rPr altLang="en-US" dirty="0" kern="0" lang="en" sz="18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rPr>
              <a:t>Deduction loss even in 5 years</a:t>
            </a:r>
            <a:endParaRPr altLang="en-US" dirty="0" kern="0" lang="en-US" sz="1800">
              <a:latin charset="0" panose="020B0604020202020204" pitchFamily="34" typeface="Arial"/>
              <a:ea charset="-128" panose="020B0600070205080204" pitchFamily="34" typeface="ＭＳ Ｐゴシック"/>
              <a:cs charset="0" panose="020B0604020202020204" pitchFamily="34" typeface="Arial"/>
              <a:sym charset="2" panose="05050102010706020507" pitchFamily="18" typeface="Symbol"/>
            </a:endParaRPr>
          </a:p>
          <a:p>
            <a:endParaRPr dirty="0" kern="0" lang="en-US"/>
          </a:p>
        </p:txBody>
      </p:sp>
      <p:pic>
        <p:nvPicPr>
          <p:cNvPr id="5" name="Object 4">
            <a:extLst>
              <a:ext uri="{FF2B5EF4-FFF2-40B4-BE49-F238E27FC236}">
                <a16:creationId xmlns:a16="http://schemas.microsoft.com/office/drawing/2014/main" id="{2A3E1613-80AD-4222-9F5E-FD9EB2B02CCA}"/>
              </a:ext>
            </a:extLst>
          </p:cNvPr>
          <p:cNvPicPr>
            <a:picLocks noChangeArrowheads="1" noChangeAspect="1"/>
          </p:cNvPicPr>
          <p:nvPr/>
        </p:nvPicPr>
        <p:blipFill>
          <a:blip r:embed="rId2"/>
          <a:srcRect/>
          <a:stretch>
            <a:fillRect/>
          </a:stretch>
        </p:blipFill>
        <p:spPr bwMode="auto">
          <a:xfrm>
            <a:off x="609600" y="2595033"/>
            <a:ext cx="3735355" cy="1219200"/>
          </a:xfrm>
          <a:prstGeom prst="rect">
            <a:avLst/>
          </a:prstGeom>
          <a:noFill/>
          <a:ln>
            <a:noFill/>
          </a:ln>
          <a:effectLst/>
        </p:spPr>
      </p:pic>
      <p:pic>
        <p:nvPicPr>
          <p:cNvPr id="6" name="Picture 5">
            <a:extLst>
              <a:ext uri="{FF2B5EF4-FFF2-40B4-BE49-F238E27FC236}">
                <a16:creationId xmlns:a16="http://schemas.microsoft.com/office/drawing/2014/main" id="{935A3731-8967-4E8E-BCE6-068C90264E11}"/>
              </a:ext>
            </a:extLst>
          </p:cNvPr>
          <p:cNvPicPr>
            <a:picLocks noChangeAspect="1"/>
          </p:cNvPicPr>
          <p:nvPr/>
        </p:nvPicPr>
        <p:blipFill>
          <a:blip r:embed="rId4"/>
          <a:stretch>
            <a:fillRect/>
          </a:stretch>
        </p:blipFill>
        <p:spPr>
          <a:xfrm>
            <a:off x="6284268" y="2302143"/>
            <a:ext cx="4863630" cy="2448267"/>
          </a:xfrm>
          <a:prstGeom prst="rect">
            <a:avLst/>
          </a:prstGeom>
        </p:spPr>
      </p:pic>
    </p:spTree>
    <p:extLst>
      <p:ext uri="{BB962C8B-B14F-4D97-AF65-F5344CB8AC3E}">
        <p14:creationId xmlns:p14="http://schemas.microsoft.com/office/powerpoint/2010/main" val="95411465"/>
      </p:ext>
    </p:extLst>
  </p:cSld>
  <p:clrMapOvr>
    <a:masterClrMapping/>
  </p:clrMapOvr>
</p:sld>
</file>

<file path=ppt/slides/slide3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6B1EF-5541-8FA9-4E22-AEE85BF149CF}"/>
              </a:ext>
            </a:extLst>
          </p:cNvPr>
          <p:cNvSpPr>
            <a:spLocks noGrp="1"/>
          </p:cNvSpPr>
          <p:nvPr>
            <p:ph type="title"/>
          </p:nvPr>
        </p:nvSpPr>
        <p:spPr>
          <a:xfrm>
            <a:off x="609600" y="437121"/>
            <a:ext cx="10972800" cy="495200"/>
          </a:xfrm>
        </p:spPr>
        <p:txBody>
          <a:bodyPr/>
          <a:lstStyle/>
          <a:p>
            <a:r>
              <a:rPr altLang="en-US" dirty="0" lang="en-US" sz="2800">
                <a:solidFill>
                  <a:schemeClr val="accent1">
                    <a:lumMod val="50000"/>
                  </a:schemeClr>
                </a:solidFill>
                <a:latin charset="0" panose="020B0604020202020204" pitchFamily="34" typeface="Arial"/>
                <a:ea charset="-128" panose="020B0600070205080204" pitchFamily="34" typeface="ＭＳ Ｐゴシック"/>
                <a:cs charset="0" panose="020B0604020202020204" pitchFamily="34" typeface="Arial"/>
              </a:rPr>
              <a:t>Financial cash flow of investment project of renewable energy in case of borrowing capital</a:t>
            </a:r>
            <a:endParaRPr dirty="0" lang="en-VN" sz="2800"/>
          </a:p>
        </p:txBody>
      </p:sp>
      <p:sp>
        <p:nvSpPr>
          <p:cNvPr id="4" name="Text Placeholder 2">
            <a:extLst>
              <a:ext uri="{FF2B5EF4-FFF2-40B4-BE49-F238E27FC236}">
                <a16:creationId xmlns:a16="http://schemas.microsoft.com/office/drawing/2014/main" id="{718F4016-078C-2AC9-6EDF-95381DC1EF9A}"/>
              </a:ext>
            </a:extLst>
          </p:cNvPr>
          <p:cNvSpPr>
            <a:spLocks noGrp="1"/>
          </p:cNvSpPr>
          <p:nvPr>
            <p:ph idx="1" type="body"/>
          </p:nvPr>
        </p:nvSpPr>
        <p:spPr>
          <a:xfrm>
            <a:off x="233497" y="3541358"/>
            <a:ext cx="5333200" cy="2408901"/>
          </a:xfrm>
        </p:spPr>
        <p:txBody>
          <a:bodyPr/>
          <a:lstStyle/>
          <a:p>
            <a:pPr lvl="1">
              <a:lnSpc>
                <a:spcPct val="150000"/>
              </a:lnSpc>
              <a:buFont charset="2" panose="05000000000000000000" pitchFamily="2" typeface="Wingdings"/>
              <a:buChar char="ü"/>
            </a:pPr>
            <a:endParaRPr altLang="en-US" dirty="0" lang="en-US" sz="1533">
              <a:solidFill>
                <a:srgbClr val="000000"/>
              </a:solidFill>
              <a:latin typeface="+mj-lt"/>
              <a:ea charset="-128" panose="020B0600070205080204" pitchFamily="34" typeface="ＭＳ Ｐゴシック"/>
              <a:sym charset="2" panose="05050102010706020507" pitchFamily="18" typeface="Symbol"/>
            </a:endParaRPr>
          </a:p>
          <a:p>
            <a:pPr lvl="1">
              <a:lnSpc>
                <a:spcPct val="150000"/>
              </a:lnSpc>
              <a:buFont charset="2" panose="05000000000000000000" pitchFamily="2" typeface="Wingdings"/>
              <a:buChar char="ü"/>
            </a:pPr>
            <a:r>
              <a:rPr altLang="en-US" dirty="0" lang="en-US" sz="1533">
                <a:solidFill>
                  <a:srgbClr val="000000"/>
                </a:solidFill>
                <a:latin typeface="+mj-lt"/>
                <a:ea charset="-128" panose="020B0600070205080204" pitchFamily="34" typeface="ＭＳ Ｐゴシック"/>
                <a:sym charset="2" panose="05050102010706020507" pitchFamily="18" typeface="Symbol"/>
              </a:rPr>
              <a:t>Borrowing affects project CFAT cash flow</a:t>
            </a:r>
          </a:p>
          <a:p>
            <a:pPr lvl="1">
              <a:lnSpc>
                <a:spcPct val="150000"/>
              </a:lnSpc>
              <a:buFont charset="2" panose="05000000000000000000" pitchFamily="2" typeface="Wingdings"/>
              <a:buChar char="ü"/>
            </a:pPr>
            <a:r>
              <a:rPr altLang="en-US" dirty="0" lang="en-US" sz="1533">
                <a:solidFill>
                  <a:srgbClr val="000000"/>
                </a:solidFill>
                <a:latin typeface="+mj-lt"/>
                <a:ea charset="-128" panose="020B0600070205080204" pitchFamily="34" typeface="ＭＳ Ｐゴシック"/>
                <a:sym charset="2" panose="05050102010706020507" pitchFamily="18" typeface="Symbol"/>
              </a:rPr>
              <a:t>NPV CSH increases</a:t>
            </a:r>
          </a:p>
          <a:p>
            <a:pPr lvl="1">
              <a:lnSpc>
                <a:spcPct val="150000"/>
              </a:lnSpc>
              <a:buFont charset="2" panose="05000000000000000000" pitchFamily="2" typeface="Wingdings"/>
              <a:buChar char="ü"/>
            </a:pPr>
            <a:r>
              <a:rPr altLang="en-US" dirty="0" lang="en-US" sz="1533">
                <a:solidFill>
                  <a:srgbClr val="000000"/>
                </a:solidFill>
                <a:latin typeface="+mj-lt"/>
                <a:ea charset="-128" panose="020B0600070205080204" pitchFamily="34" typeface="ＭＳ Ｐゴシック"/>
                <a:sym charset="2" panose="05050102010706020507" pitchFamily="18" typeface="Symbol"/>
              </a:rPr>
              <a:t>IRR CSH increases</a:t>
            </a:r>
          </a:p>
          <a:p>
            <a:pPr lvl="1">
              <a:lnSpc>
                <a:spcPct val="150000"/>
              </a:lnSpc>
              <a:buFont charset="2" panose="05000000000000000000" pitchFamily="2" typeface="Wingdings"/>
              <a:buChar char="ü"/>
            </a:pPr>
            <a:r>
              <a:rPr altLang="en-US" dirty="0" lang="en-US" sz="1533">
                <a:solidFill>
                  <a:srgbClr val="000000"/>
                </a:solidFill>
                <a:latin typeface="+mj-lt"/>
                <a:ea charset="-128" panose="020B0600070205080204" pitchFamily="34" typeface="ＭＳ Ｐゴシック"/>
                <a:sym charset="2" panose="05050102010706020507" pitchFamily="18" typeface="Symbol"/>
              </a:rPr>
              <a:t>In case of borrowing, two actors have income from the project: creditors and owners</a:t>
            </a:r>
            <a:endParaRPr dirty="0" lang="en-US"/>
          </a:p>
        </p:txBody>
      </p:sp>
      <p:sp>
        <p:nvSpPr>
          <p:cNvPr id="5" name="Text Placeholder 3">
            <a:extLst>
              <a:ext uri="{FF2B5EF4-FFF2-40B4-BE49-F238E27FC236}">
                <a16:creationId xmlns:a16="http://schemas.microsoft.com/office/drawing/2014/main" id="{FB63A92D-9B50-90D0-A1A1-799BBB9F884B}"/>
              </a:ext>
            </a:extLst>
          </p:cNvPr>
          <p:cNvSpPr txBox="1">
            <a:spLocks/>
          </p:cNvSpPr>
          <p:nvPr/>
        </p:nvSpPr>
        <p:spPr>
          <a:xfrm>
            <a:off x="6476654" y="1926926"/>
            <a:ext cx="5333200" cy="4555200"/>
          </a:xfrm>
          <a:prstGeom prst="rect">
            <a:avLst/>
          </a:prstGeom>
        </p:spPr>
        <p:txBody>
          <a:bodyPr>
            <a:normAutofit/>
          </a:bodyPr>
          <a:lst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rgbClr val="000000"/>
                </a:solidFill>
                <a:latin typeface="+mn-lt"/>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9pPr>
          </a:lstStyle>
          <a:p>
            <a:pPr>
              <a:buFont charset="2" panose="05000000000000000000" pitchFamily="2" typeface="Wingdings"/>
              <a:buNone/>
            </a:pPr>
            <a:r>
              <a:rPr altLang="en-US" kern="0" lang="en-US" sz="1600">
                <a:ea charset="-128" panose="020B0600070205080204" pitchFamily="34" typeface="ＭＳ Ｐゴシック"/>
                <a:sym charset="2" panose="05050102010706020507" pitchFamily="18" typeface="Symbol"/>
              </a:rPr>
              <a:t>Parameters as in the example above</a:t>
            </a:r>
          </a:p>
          <a:p>
            <a:pPr>
              <a:buFont charset="2" panose="05000000000000000000" pitchFamily="2" typeface="Wingdings"/>
              <a:buNone/>
            </a:pPr>
            <a:r>
              <a:rPr altLang="en-US" kern="0" lang="en-US" sz="1600">
                <a:ea charset="-128" panose="020B0600070205080204" pitchFamily="34" typeface="ＭＳ Ｐゴシック"/>
                <a:sym charset="2" panose="05050102010706020507" pitchFamily="18" typeface="Symbol"/>
              </a:rPr>
              <a:t>Borrow 200. Pay principal evenly over 5 years, interest rate 10%</a:t>
            </a:r>
            <a:endParaRPr dirty="0" kern="0" lang="en-US" sz="1800"/>
          </a:p>
        </p:txBody>
      </p:sp>
      <p:pic>
        <p:nvPicPr>
          <p:cNvPr id="6" name="Object 5">
            <a:extLst>
              <a:ext uri="{FF2B5EF4-FFF2-40B4-BE49-F238E27FC236}">
                <a16:creationId xmlns:a16="http://schemas.microsoft.com/office/drawing/2014/main" id="{0374D887-DC90-4DD2-A32A-E8CF82D39A12}"/>
              </a:ext>
            </a:extLst>
          </p:cNvPr>
          <p:cNvPicPr>
            <a:picLocks noChangeArrowheads="1" noChangeAspect="1"/>
          </p:cNvPicPr>
          <p:nvPr/>
        </p:nvPicPr>
        <p:blipFill>
          <a:blip r:embed="rId2"/>
          <a:srcRect/>
          <a:stretch>
            <a:fillRect/>
          </a:stretch>
        </p:blipFill>
        <p:spPr bwMode="auto">
          <a:xfrm>
            <a:off x="6045048" y="2842895"/>
            <a:ext cx="5570805" cy="2723262"/>
          </a:xfrm>
          <a:prstGeom prst="rect">
            <a:avLst/>
          </a:prstGeom>
          <a:noFill/>
          <a:ln>
            <a:noFill/>
          </a:ln>
          <a:effectLst/>
        </p:spPr>
      </p:pic>
      <p:pic>
        <p:nvPicPr>
          <p:cNvPr id="7" name="Picture 6">
            <a:extLst>
              <a:ext uri="{FF2B5EF4-FFF2-40B4-BE49-F238E27FC236}">
                <a16:creationId xmlns:a16="http://schemas.microsoft.com/office/drawing/2014/main" id="{AAC9ED77-804D-0C70-F29A-D3B231744309}"/>
              </a:ext>
            </a:extLst>
          </p:cNvPr>
          <p:cNvPicPr>
            <a:picLocks noChangeAspect="1"/>
          </p:cNvPicPr>
          <p:nvPr/>
        </p:nvPicPr>
        <p:blipFill>
          <a:blip r:embed="rId4"/>
          <a:stretch>
            <a:fillRect/>
          </a:stretch>
        </p:blipFill>
        <p:spPr>
          <a:xfrm>
            <a:off x="6045048" y="2845733"/>
            <a:ext cx="5570805" cy="2438740"/>
          </a:xfrm>
          <a:prstGeom prst="rect">
            <a:avLst/>
          </a:prstGeom>
        </p:spPr>
      </p:pic>
      <p:sp>
        <p:nvSpPr>
          <p:cNvPr id="8" name="Rectangle 4">
            <a:extLst>
              <a:ext uri="{FF2B5EF4-FFF2-40B4-BE49-F238E27FC236}">
                <a16:creationId xmlns:a16="http://schemas.microsoft.com/office/drawing/2014/main" id="{D45E0FB2-5FFC-9F1C-A2F4-168FEB25A3FF}"/>
              </a:ext>
            </a:extLst>
          </p:cNvPr>
          <p:cNvSpPr>
            <a:spLocks noChangeArrowheads="1"/>
          </p:cNvSpPr>
          <p:nvPr/>
        </p:nvSpPr>
        <p:spPr bwMode="auto">
          <a:xfrm>
            <a:off x="449054" y="1285318"/>
            <a:ext cx="6154249"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45720" compatLnSpc="1" lIns="91440" numCol="1" rIns="91440" tIns="45720" vert="horz" wrap="none">
            <a:prstTxWarp prst="textNoShape">
              <a:avLst/>
            </a:prstTxWarp>
            <a:spAutoFit/>
          </a:bodyPr>
          <a:lstStyle/>
          <a:p>
            <a:pPr algn="l" defTabSz="914400" eaLnBrk="0" fontAlgn="base" hangingPunct="0" indent="-285750" latinLnBrk="0" lvl="0" marL="285750" marR="0" rtl="0">
              <a:lnSpc>
                <a:spcPct val="100000"/>
              </a:lnSpc>
              <a:spcBef>
                <a:spcPct val="0"/>
              </a:spcBef>
              <a:spcAft>
                <a:spcPct val="0"/>
              </a:spcAft>
              <a:buClrTx/>
              <a:buSzTx/>
              <a:buFont charset="0" panose="020B0604020202020204" pitchFamily="34" typeface="Arial"/>
              <a:buChar char="•"/>
              <a:tabLst/>
            </a:pPr>
            <a:r>
              <a:rPr altLang="en-US" b="1" baseline="0" cap="none" dirty="0" i="0" kumimoji="0" lang="en-US" normalizeH="0" strike="noStrike" sz="1800" u="none">
                <a:ln>
                  <a:noFill/>
                </a:ln>
                <a:solidFill>
                  <a:schemeClr val="tx1"/>
                </a:solidFill>
                <a:effectLst/>
                <a:latin charset="0" panose="020B0604020202020204" pitchFamily="34" typeface="Arial"/>
              </a:rPr>
              <a:t>Project CFBT = Shareholder CFBT = </a:t>
            </a:r>
            <a:r>
              <a:rPr altLang="en-US" b="1" baseline="0" cap="none" dirty="0" err="1" i="0" kumimoji="0" lang="en-US" normalizeH="0" strike="noStrike" sz="1800" u="none">
                <a:ln>
                  <a:noFill/>
                </a:ln>
                <a:solidFill>
                  <a:schemeClr val="tx1"/>
                </a:solidFill>
                <a:effectLst/>
                <a:latin charset="0" panose="020B0604020202020204" pitchFamily="34" typeface="Arial"/>
              </a:rPr>
              <a:t>Bt</a:t>
            </a:r>
            <a:r>
              <a:rPr altLang="en-US" b="1" baseline="0" cap="none" dirty="0" i="0" kumimoji="0" lang="en-US" normalizeH="0" strike="noStrike" sz="1800" u="none">
                <a:ln>
                  <a:noFill/>
                </a:ln>
                <a:solidFill>
                  <a:schemeClr val="tx1"/>
                </a:solidFill>
                <a:effectLst/>
                <a:latin charset="0" panose="020B0604020202020204" pitchFamily="34" typeface="Arial"/>
              </a:rPr>
              <a:t> - Ct</a:t>
            </a:r>
            <a:r>
              <a:rPr altLang="en-US" b="0" baseline="0" cap="none" dirty="0" i="0" kumimoji="0" lang="en-US" normalizeH="0" strike="noStrike" sz="1800" u="none">
                <a:ln>
                  <a:noFill/>
                </a:ln>
                <a:solidFill>
                  <a:schemeClr val="tx1"/>
                </a:solidFill>
                <a:effectLst/>
                <a:latin charset="0" panose="020B0604020202020204" pitchFamily="34" typeface="Arial"/>
              </a:rPr>
              <a:t> </a:t>
            </a:r>
          </a:p>
          <a:p>
            <a:pPr algn="l" defTabSz="914400" eaLnBrk="0" fontAlgn="base" hangingPunct="0" indent="-285750" latinLnBrk="0" lvl="0" marL="285750" marR="0" rtl="0">
              <a:lnSpc>
                <a:spcPct val="100000"/>
              </a:lnSpc>
              <a:spcBef>
                <a:spcPct val="0"/>
              </a:spcBef>
              <a:spcAft>
                <a:spcPct val="0"/>
              </a:spcAft>
              <a:buClrTx/>
              <a:buSzTx/>
              <a:buFont charset="0" panose="020B0604020202020204" pitchFamily="34" typeface="Arial"/>
              <a:buChar char="•"/>
              <a:tabLst/>
            </a:pPr>
            <a:r>
              <a:rPr altLang="en-US" b="1" baseline="0" cap="none" dirty="0" i="0" kumimoji="0" lang="en-US" normalizeH="0" strike="noStrike" sz="1800" u="none">
                <a:ln>
                  <a:noFill/>
                </a:ln>
                <a:solidFill>
                  <a:schemeClr val="tx1"/>
                </a:solidFill>
                <a:effectLst/>
                <a:latin charset="0" panose="020B0604020202020204" pitchFamily="34" typeface="Arial"/>
              </a:rPr>
              <a:t>Debt CFBT in year 0</a:t>
            </a:r>
            <a:r>
              <a:rPr altLang="en-US" b="0" baseline="0" cap="none" dirty="0" i="0" kumimoji="0" lang="en-US" normalizeH="0" strike="noStrike" sz="1800" u="none">
                <a:ln>
                  <a:noFill/>
                </a:ln>
                <a:solidFill>
                  <a:schemeClr val="tx1"/>
                </a:solidFill>
                <a:effectLst/>
                <a:latin charset="0" panose="020B0604020202020204" pitchFamily="34" typeface="Arial"/>
              </a:rPr>
              <a:t>: Loan Capital </a:t>
            </a:r>
          </a:p>
          <a:p>
            <a:pPr algn="l" defTabSz="914400" eaLnBrk="0" fontAlgn="base" hangingPunct="0" indent="-285750" latinLnBrk="0" lvl="0" marL="285750" marR="0" rtl="0">
              <a:lnSpc>
                <a:spcPct val="100000"/>
              </a:lnSpc>
              <a:spcBef>
                <a:spcPct val="0"/>
              </a:spcBef>
              <a:spcAft>
                <a:spcPct val="0"/>
              </a:spcAft>
              <a:buClrTx/>
              <a:buSzTx/>
              <a:buFont charset="0" panose="020B0604020202020204" pitchFamily="34" typeface="Arial"/>
              <a:buChar char="•"/>
              <a:tabLst/>
            </a:pPr>
            <a:r>
              <a:rPr altLang="en-US" b="1" baseline="0" cap="none" dirty="0" i="0" kumimoji="0" lang="en-US" normalizeH="0" strike="noStrike" sz="1800" u="none">
                <a:ln>
                  <a:noFill/>
                </a:ln>
                <a:solidFill>
                  <a:schemeClr val="tx1"/>
                </a:solidFill>
                <a:effectLst/>
                <a:latin charset="0" panose="020B0604020202020204" pitchFamily="34" typeface="Arial"/>
              </a:rPr>
              <a:t>Debt CFBT</a:t>
            </a:r>
            <a:r>
              <a:rPr altLang="en-US" b="0" baseline="0" cap="none" dirty="0" i="0" kumimoji="0" lang="en-US" normalizeH="0" strike="noStrike" sz="1800" u="none">
                <a:ln>
                  <a:noFill/>
                </a:ln>
                <a:solidFill>
                  <a:schemeClr val="tx1"/>
                </a:solidFill>
                <a:effectLst/>
                <a:latin charset="0" panose="020B0604020202020204" pitchFamily="34" typeface="Arial"/>
              </a:rPr>
              <a:t> = - (Principal Payment + Interest Payment) </a:t>
            </a:r>
          </a:p>
          <a:p>
            <a:pPr algn="l" defTabSz="914400" eaLnBrk="0" fontAlgn="base" hangingPunct="0" indent="-285750" latinLnBrk="0" lvl="0" marL="285750" marR="0" rtl="0">
              <a:lnSpc>
                <a:spcPct val="100000"/>
              </a:lnSpc>
              <a:spcBef>
                <a:spcPct val="0"/>
              </a:spcBef>
              <a:spcAft>
                <a:spcPct val="0"/>
              </a:spcAft>
              <a:buClrTx/>
              <a:buSzTx/>
              <a:buFont charset="0" panose="020B0604020202020204" pitchFamily="34" typeface="Arial"/>
              <a:buChar char="•"/>
              <a:tabLst/>
            </a:pPr>
            <a:r>
              <a:rPr altLang="en-US" b="1" baseline="0" cap="none" dirty="0" i="0" kumimoji="0" lang="en-US" normalizeH="0" strike="noStrike" sz="1800" u="none">
                <a:ln>
                  <a:noFill/>
                </a:ln>
                <a:solidFill>
                  <a:schemeClr val="tx1"/>
                </a:solidFill>
                <a:effectLst/>
                <a:latin charset="0" panose="020B0604020202020204" pitchFamily="34" typeface="Arial"/>
              </a:rPr>
              <a:t>TI</a:t>
            </a:r>
            <a:r>
              <a:rPr altLang="en-US" b="0" baseline="0" cap="none" dirty="0" i="0" kumimoji="0" lang="en-US" normalizeH="0" strike="noStrike" sz="1800" u="none">
                <a:ln>
                  <a:noFill/>
                </a:ln>
                <a:solidFill>
                  <a:schemeClr val="tx1"/>
                </a:solidFill>
                <a:effectLst/>
                <a:latin charset="0" panose="020B0604020202020204" pitchFamily="34" typeface="Arial"/>
              </a:rPr>
              <a:t> = CFBT - Depreciation - Interest Payment </a:t>
            </a:r>
          </a:p>
          <a:p>
            <a:pPr algn="l" defTabSz="914400" eaLnBrk="0" fontAlgn="base" hangingPunct="0" indent="-285750" latinLnBrk="0" lvl="0" marL="285750" marR="0" rtl="0">
              <a:lnSpc>
                <a:spcPct val="100000"/>
              </a:lnSpc>
              <a:spcBef>
                <a:spcPct val="0"/>
              </a:spcBef>
              <a:spcAft>
                <a:spcPct val="0"/>
              </a:spcAft>
              <a:buClrTx/>
              <a:buSzTx/>
              <a:buFont charset="0" panose="020B0604020202020204" pitchFamily="34" typeface="Arial"/>
              <a:buChar char="•"/>
              <a:tabLst/>
            </a:pPr>
            <a:r>
              <a:rPr altLang="en-US" b="1" baseline="0" cap="none" dirty="0" i="0" kumimoji="0" lang="en-US" normalizeH="0" strike="noStrike" sz="1800" u="none">
                <a:ln>
                  <a:noFill/>
                </a:ln>
                <a:solidFill>
                  <a:schemeClr val="tx1"/>
                </a:solidFill>
                <a:effectLst/>
                <a:latin charset="0" panose="020B0604020202020204" pitchFamily="34" typeface="Arial"/>
              </a:rPr>
              <a:t>IT</a:t>
            </a:r>
            <a:r>
              <a:rPr altLang="en-US" b="0" baseline="0" cap="none" dirty="0" i="0" kumimoji="0" lang="en-US" normalizeH="0" strike="noStrike" sz="1800" u="none">
                <a:ln>
                  <a:noFill/>
                </a:ln>
                <a:solidFill>
                  <a:schemeClr val="tx1"/>
                </a:solidFill>
                <a:effectLst/>
                <a:latin charset="0" panose="020B0604020202020204" pitchFamily="34" typeface="Arial"/>
              </a:rPr>
              <a:t> = TI × Tax Rate </a:t>
            </a:r>
          </a:p>
          <a:p>
            <a:pPr algn="l" defTabSz="914400" eaLnBrk="0" fontAlgn="base" hangingPunct="0" indent="-285750" latinLnBrk="0" lvl="0" marL="285750" marR="0" rtl="0">
              <a:lnSpc>
                <a:spcPct val="100000"/>
              </a:lnSpc>
              <a:spcBef>
                <a:spcPct val="0"/>
              </a:spcBef>
              <a:spcAft>
                <a:spcPct val="0"/>
              </a:spcAft>
              <a:buClrTx/>
              <a:buSzTx/>
              <a:buFont charset="0" panose="020B0604020202020204" pitchFamily="34" typeface="Arial"/>
              <a:buChar char="•"/>
              <a:tabLst/>
            </a:pPr>
            <a:r>
              <a:rPr altLang="en-US" b="1" baseline="0" cap="none" dirty="0" i="0" kumimoji="0" lang="en-US" normalizeH="0" strike="noStrike" sz="1800" u="none">
                <a:ln>
                  <a:noFill/>
                </a:ln>
                <a:solidFill>
                  <a:schemeClr val="tx1"/>
                </a:solidFill>
                <a:effectLst/>
                <a:latin charset="0" panose="020B0604020202020204" pitchFamily="34" typeface="Arial"/>
              </a:rPr>
              <a:t>Shareholder CFAT</a:t>
            </a:r>
            <a:r>
              <a:rPr altLang="en-US" b="0" baseline="0" cap="none" dirty="0" i="0" kumimoji="0" lang="en-US" normalizeH="0" strike="noStrike" sz="1800" u="none">
                <a:ln>
                  <a:noFill/>
                </a:ln>
                <a:solidFill>
                  <a:schemeClr val="tx1"/>
                </a:solidFill>
                <a:effectLst/>
                <a:latin charset="0" panose="020B0604020202020204" pitchFamily="34" typeface="Arial"/>
              </a:rPr>
              <a:t> = Shareholder CFBT – </a:t>
            </a:r>
          </a:p>
          <a:p>
            <a:pPr algn="l" defTabSz="914400" eaLnBrk="0" fontAlgn="base" hangingPunct="0" indent="0" latinLnBrk="0" lvl="0" marL="0" marR="0" rtl="0">
              <a:lnSpc>
                <a:spcPct val="100000"/>
              </a:lnSpc>
              <a:spcBef>
                <a:spcPct val="0"/>
              </a:spcBef>
              <a:spcAft>
                <a:spcPct val="0"/>
              </a:spcAft>
              <a:buClrTx/>
              <a:buSzTx/>
              <a:tabLst/>
            </a:pPr>
            <a:r>
              <a:rPr altLang="en-US" b="0" baseline="0" cap="none" dirty="0" i="0" kumimoji="0" lang="en-US" normalizeH="0" strike="noStrike" sz="1800" u="none">
                <a:ln>
                  <a:noFill/>
                </a:ln>
                <a:solidFill>
                  <a:schemeClr val="tx1"/>
                </a:solidFill>
                <a:effectLst/>
                <a:latin charset="0" panose="020B0604020202020204" pitchFamily="34" typeface="Arial"/>
              </a:rPr>
              <a:t>Principal Payment - Interest Payment - IT </a:t>
            </a:r>
          </a:p>
        </p:txBody>
      </p:sp>
    </p:spTree>
    <p:extLst>
      <p:ext uri="{BB962C8B-B14F-4D97-AF65-F5344CB8AC3E}">
        <p14:creationId xmlns:p14="http://schemas.microsoft.com/office/powerpoint/2010/main" val="25295640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5496-4851-4893-8D28-0C285402F093}"/>
              </a:ext>
            </a:extLst>
          </p:cNvPr>
          <p:cNvSpPr>
            <a:spLocks noGrp="1"/>
          </p:cNvSpPr>
          <p:nvPr>
            <p:ph type="title"/>
          </p:nvPr>
        </p:nvSpPr>
        <p:spPr>
          <a:xfrm>
            <a:off x="609600" y="548633"/>
            <a:ext cx="10972800" cy="495200"/>
          </a:xfrm>
        </p:spPr>
        <p:txBody>
          <a:bodyPr>
            <a:noAutofit/>
          </a:bodyPr>
          <a:lstStyle/>
          <a:p>
            <a:r>
              <a:rPr lang="en-US" dirty="0"/>
              <a:t>Some issues when evaluating EE projects</a:t>
            </a:r>
            <a:endParaRPr lang="en" dirty="0"/>
          </a:p>
        </p:txBody>
      </p:sp>
      <p:sp>
        <p:nvSpPr>
          <p:cNvPr id="3" name="Text Placeholder 2">
            <a:extLst>
              <a:ext uri="{FF2B5EF4-FFF2-40B4-BE49-F238E27FC236}">
                <a16:creationId xmlns:a16="http://schemas.microsoft.com/office/drawing/2014/main" id="{47D3A516-1603-442A-9BFC-0DCFDCD8C1F1}"/>
              </a:ext>
            </a:extLst>
          </p:cNvPr>
          <p:cNvSpPr txBox="1">
            <a:spLocks/>
          </p:cNvSpPr>
          <p:nvPr/>
        </p:nvSpPr>
        <p:spPr>
          <a:xfrm>
            <a:off x="415599" y="1536633"/>
            <a:ext cx="5563169" cy="45552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86262"/>
            <a:r>
              <a:rPr lang="en" sz="2000" b="1" kern="0" dirty="0">
                <a:latin typeface="Arial" panose="020B0604020202020204" pitchFamily="34" charset="0"/>
                <a:cs typeface="Arial" panose="020B0604020202020204" pitchFamily="34" charset="0"/>
              </a:rPr>
              <a:t>One number problem subject about school fit get a loan capital</a:t>
            </a:r>
            <a:endParaRPr lang="en-US" sz="2000" b="1" kern="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When​ get a loan good than Are not get a loan ?</a:t>
            </a: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Have right get a loan more much more good or not​</a:t>
            </a: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Where to be interest rate threshold to decide determine Have should borrow or not ?</a:t>
            </a:r>
          </a:p>
          <a:p>
            <a:endParaRPr lang="en-US" kern="0" dirty="0"/>
          </a:p>
        </p:txBody>
      </p:sp>
      <p:sp>
        <p:nvSpPr>
          <p:cNvPr id="4" name="Text Placeholder 3">
            <a:extLst>
              <a:ext uri="{FF2B5EF4-FFF2-40B4-BE49-F238E27FC236}">
                <a16:creationId xmlns:a16="http://schemas.microsoft.com/office/drawing/2014/main" id="{492F174B-4DE9-4EEF-A3A7-8E4B5C9668EB}"/>
              </a:ext>
            </a:extLst>
          </p:cNvPr>
          <p:cNvSpPr txBox="1">
            <a:spLocks/>
          </p:cNvSpPr>
          <p:nvPr/>
        </p:nvSpPr>
        <p:spPr>
          <a:xfrm>
            <a:off x="6443200" y="1536633"/>
            <a:ext cx="5333200" cy="45552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86262"/>
            <a:r>
              <a:rPr lang="en" sz="2000" b="1" kern="0" dirty="0">
                <a:solidFill>
                  <a:schemeClr val="tx1"/>
                </a:solidFill>
                <a:latin typeface="Arial" panose="020B0604020202020204" pitchFamily="34" charset="0"/>
                <a:ea typeface="+mj-ea"/>
                <a:cs typeface="Arial" panose="020B0604020202020204" pitchFamily="34" charset="0"/>
              </a:rPr>
              <a:t>Fight price risk round real presently attend sentence effect fruit power quantity</a:t>
            </a:r>
            <a:endParaRPr lang="en-US" sz="2000" b="1" kern="0" dirty="0">
              <a:solidFill>
                <a:schemeClr val="tx1"/>
              </a:solidFill>
              <a:latin typeface="Arial" panose="020B0604020202020204" pitchFamily="34" charset="0"/>
              <a:ea typeface="+mj-ea"/>
              <a:cs typeface="Arial" panose="020B0604020202020204" pitchFamily="34" charset="0"/>
            </a:endParaRP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The costs​ head private increase</a:t>
            </a:r>
            <a:endParaRPr lang="en-US" kern="0" dirty="0">
              <a:solidFill>
                <a:schemeClr val="tx1"/>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Expense​ power wage increase / decrease</a:t>
            </a:r>
            <a:endParaRPr lang="en-US" kern="0" dirty="0">
              <a:solidFill>
                <a:schemeClr val="tx1"/>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Image enjoy belong to abuse release next attend sentence</a:t>
            </a:r>
            <a:endParaRPr lang="en-US" kern="0" dirty="0">
              <a:solidFill>
                <a:schemeClr val="tx1"/>
              </a:solidFill>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en" kern="0" dirty="0">
                <a:solidFill>
                  <a:schemeClr val="tx1"/>
                </a:solidFill>
                <a:latin typeface="Arial" panose="020B0604020202020204" pitchFamily="34" charset="0"/>
                <a:cs typeface="Arial" panose="020B0604020202020204" pitchFamily="34" charset="0"/>
              </a:rPr>
              <a:t>Image enjoy belong to attend sentence next product export and next the set part link mandarin other...</a:t>
            </a:r>
          </a:p>
          <a:p>
            <a:endParaRPr lang="en-US" kern="0" dirty="0"/>
          </a:p>
        </p:txBody>
      </p:sp>
    </p:spTree>
    <p:extLst>
      <p:ext uri="{BB962C8B-B14F-4D97-AF65-F5344CB8AC3E}">
        <p14:creationId xmlns:p14="http://schemas.microsoft.com/office/powerpoint/2010/main" val="12855989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70F5D-68E2-A229-D6C0-B9563C0DBD79}"/>
              </a:ext>
            </a:extLst>
          </p:cNvPr>
          <p:cNvSpPr>
            <a:spLocks noGrp="1"/>
          </p:cNvSpPr>
          <p:nvPr>
            <p:ph type="title"/>
          </p:nvPr>
        </p:nvSpPr>
        <p:spPr/>
        <p:txBody>
          <a:bodyPr/>
          <a:lstStyle/>
          <a:p>
            <a:r>
              <a:rPr lang="en-GB" sz="3200" dirty="0" err="1">
                <a:solidFill>
                  <a:schemeClr val="accent1">
                    <a:lumMod val="50000"/>
                  </a:schemeClr>
                </a:solidFill>
                <a:latin typeface="Arial" panose="020B0604020202020204" pitchFamily="34" charset="0"/>
                <a:ea typeface="ＭＳ Ｐゴシック" panose="020B0600070205080204" pitchFamily="34" charset="-128"/>
                <a:cs typeface="Arial" panose="020B0604020202020204" pitchFamily="34" charset="0"/>
              </a:rPr>
              <a:t>Quizz</a:t>
            </a:r>
            <a:endParaRPr lang="en-VN" dirty="0"/>
          </a:p>
        </p:txBody>
      </p:sp>
      <p:sp>
        <p:nvSpPr>
          <p:cNvPr id="4" name="Text Placeholder 2">
            <a:extLst>
              <a:ext uri="{FF2B5EF4-FFF2-40B4-BE49-F238E27FC236}">
                <a16:creationId xmlns:a16="http://schemas.microsoft.com/office/drawing/2014/main" id="{E53F359C-1963-8DCD-9560-A57221CA9ADD}"/>
              </a:ext>
            </a:extLst>
          </p:cNvPr>
          <p:cNvSpPr>
            <a:spLocks noGrp="1"/>
          </p:cNvSpPr>
          <p:nvPr>
            <p:ph type="body" idx="1"/>
          </p:nvPr>
        </p:nvSpPr>
        <p:spPr>
          <a:xfrm>
            <a:off x="415599" y="1536633"/>
            <a:ext cx="11526191" cy="4555200"/>
          </a:xfrm>
        </p:spPr>
        <p:txBody>
          <a:bodyPr>
            <a:normAutofit/>
          </a:bodyPr>
          <a:lstStyle/>
          <a:p>
            <a:pPr marL="457200" indent="-457200" algn="just">
              <a:lnSpc>
                <a:spcPts val="1400"/>
              </a:lnSpc>
              <a:spcBef>
                <a:spcPts val="600"/>
              </a:spcBef>
              <a:buAutoNum type="arabicPeriod"/>
            </a:pP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The purpose of depreciation of project fixed assets (TS) is to…</a:t>
            </a:r>
          </a:p>
          <a:p>
            <a:pPr marL="0" indent="0" algn="just">
              <a:lnSpc>
                <a:spcPts val="1400"/>
              </a:lnSpc>
              <a:spcBef>
                <a:spcPts val="600"/>
              </a:spcBef>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 reflects the depreciation of the asset 	B) knows the residual value of the asset</a:t>
            </a:r>
          </a:p>
          <a:p>
            <a:pPr marL="186262" indent="0" algn="just">
              <a:lnSpc>
                <a:spcPts val="1400"/>
              </a:lnSpc>
              <a:buNone/>
            </a:pP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C) shows the useful life of the asset 	</a:t>
            </a:r>
            <a:r>
              <a:rPr lang="en-US"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D) supports non-taxation of the amount invested in the asset</a:t>
            </a:r>
            <a:endPar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2</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How many times can a project's cumulative cash flows change sign during the project's life?</a:t>
            </a: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 no time             B) one time            C) </a:t>
            </a:r>
            <a:r>
              <a:rPr lang="fr-FR"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many</a:t>
            </a: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times		</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D) </a:t>
            </a:r>
            <a:r>
              <a:rPr lang="en-US"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No</a:t>
            </a:r>
          </a:p>
          <a:p>
            <a:pPr marL="0"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3.  </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If a project has an IRR less than the loan interest rate then:</a:t>
            </a:r>
          </a:p>
          <a:p>
            <a:pPr marL="0" indent="0" algn="just">
              <a:lnSpc>
                <a:spcPts val="1400"/>
              </a:lnSpc>
              <a:buNone/>
            </a:pP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p>
          <a:p>
            <a:pPr marL="186262" indent="0" algn="just">
              <a:lnSpc>
                <a:spcPts val="1400"/>
              </a:lnSpc>
              <a:buNone/>
            </a:pPr>
            <a:r>
              <a:rPr lang="en-US"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 should not borrow capital </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B) should not invest</a:t>
            </a:r>
          </a:p>
          <a:p>
            <a:pPr marL="186262" indent="0" algn="just">
              <a:lnSpc>
                <a:spcPts val="1400"/>
              </a:lnSpc>
              <a:buNone/>
            </a:pP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C) IRR </a:t>
            </a:r>
            <a:r>
              <a:rPr lang="en-US" sz="18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csh</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 IRR project 				D) none of the answers are correct</a:t>
            </a:r>
          </a:p>
          <a:p>
            <a:pPr marL="186262"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4</a:t>
            </a:r>
            <a:r>
              <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Choose the correct formula in the following sentences:</a:t>
            </a:r>
          </a:p>
          <a:p>
            <a:pPr marL="0"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 CFAT =CFBT*(1-Ts) + NI			</a:t>
            </a:r>
            <a:r>
              <a:rPr lang="fr-FR"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B) CFAT =CFBT*(1-Ts) + D*</a:t>
            </a:r>
            <a:r>
              <a:rPr lang="fr-FR" sz="1800" b="1"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Ts</a:t>
            </a:r>
            <a:endParaRPr lang="en-US" sz="1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endPar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lgn="just">
              <a:lnSpc>
                <a:spcPts val="1400"/>
              </a:lnSpc>
              <a:buNone/>
            </a:pPr>
            <a:r>
              <a:rPr lang="fr-FR"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C) CFAT =CFBT+ NI				D) CFAT =CFBT*(1-Ts) + D</a:t>
            </a:r>
            <a:endParaRPr lang="en-US" sz="1800"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186262" indent="0">
              <a:buNone/>
            </a:pPr>
            <a:endParaRPr lang="en-US" sz="1800" dirty="0"/>
          </a:p>
        </p:txBody>
      </p:sp>
    </p:spTree>
    <p:extLst>
      <p:ext uri="{BB962C8B-B14F-4D97-AF65-F5344CB8AC3E}">
        <p14:creationId xmlns:p14="http://schemas.microsoft.com/office/powerpoint/2010/main" val="9698297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a:extLst>
              <a:ext uri="{FF2B5EF4-FFF2-40B4-BE49-F238E27FC236}">
                <a16:creationId xmlns:a16="http://schemas.microsoft.com/office/drawing/2014/main" id="{EF59921C-2014-4B03-A8E3-2B56A97B9F72}"/>
              </a:ext>
            </a:extLst>
          </p:cNvPr>
          <p:cNvSpPr>
            <a:spLocks noGrp="1"/>
          </p:cNvSpPr>
          <p:nvPr>
            <p:ph type="title"/>
          </p:nvPr>
        </p:nvSpPr>
        <p:spPr>
          <a:xfrm>
            <a:off x="609600" y="548633"/>
            <a:ext cx="10972800" cy="495200"/>
          </a:xfrm>
        </p:spPr>
        <p:txBody>
          <a:bodyPr>
            <a:noAutofit/>
          </a:bodyPr>
          <a:lstStyle/>
          <a:p>
            <a:r>
              <a:rPr lang="en-US" sz="2800"/>
              <a:t>4. Comprehensive evaluation of energy efficiency projects</a:t>
            </a:r>
            <a:endParaRPr lang="en" sz="2500" dirty="0"/>
          </a:p>
        </p:txBody>
      </p:sp>
      <p:sp>
        <p:nvSpPr>
          <p:cNvPr id="3" name="Text Placeholder 5">
            <a:extLst>
              <a:ext uri="{FF2B5EF4-FFF2-40B4-BE49-F238E27FC236}">
                <a16:creationId xmlns:a16="http://schemas.microsoft.com/office/drawing/2014/main" id="{B201A6AE-917A-4622-B6D9-51AE9EF9597C}"/>
              </a:ext>
            </a:extLst>
          </p:cNvPr>
          <p:cNvSpPr txBox="1">
            <a:spLocks/>
          </p:cNvSpPr>
          <p:nvPr/>
        </p:nvSpPr>
        <p:spPr>
          <a:xfrm>
            <a:off x="609600" y="1663933"/>
            <a:ext cx="10972800" cy="40388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000" dirty="0"/>
              <a:t>Comprehensive evaluation of energy efficiency projects</a:t>
            </a:r>
            <a:endParaRPr lang="en-US" kern="0" dirty="0"/>
          </a:p>
        </p:txBody>
      </p:sp>
      <p:graphicFrame>
        <p:nvGraphicFramePr>
          <p:cNvPr id="4" name="Content Placeholder 4">
            <a:extLst>
              <a:ext uri="{FF2B5EF4-FFF2-40B4-BE49-F238E27FC236}">
                <a16:creationId xmlns:a16="http://schemas.microsoft.com/office/drawing/2014/main" id="{CFE53EDB-B215-4989-88CF-9226ACFBD99E}"/>
              </a:ext>
            </a:extLst>
          </p:cNvPr>
          <p:cNvGraphicFramePr>
            <a:graphicFrameLocks/>
          </p:cNvGraphicFramePr>
          <p:nvPr>
            <p:extLst>
              <p:ext uri="{D42A27DB-BD31-4B8C-83A1-F6EECF244321}">
                <p14:modId xmlns:p14="http://schemas.microsoft.com/office/powerpoint/2010/main" val="3444317493"/>
              </p:ext>
            </p:extLst>
          </p:nvPr>
        </p:nvGraphicFramePr>
        <p:xfrm>
          <a:off x="2432245" y="2264899"/>
          <a:ext cx="7886700" cy="37338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81962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B9EDB-7D7D-462F-865B-C3C9E8C1E77F}"/>
              </a:ext>
            </a:extLst>
          </p:cNvPr>
          <p:cNvSpPr>
            <a:spLocks noGrp="1"/>
          </p:cNvSpPr>
          <p:nvPr>
            <p:ph type="title"/>
          </p:nvPr>
        </p:nvSpPr>
        <p:spPr>
          <a:xfrm>
            <a:off x="829994" y="472065"/>
            <a:ext cx="10375177" cy="495200"/>
          </a:xfrm>
        </p:spPr>
        <p:txBody>
          <a:bodyPr>
            <a:normAutofit fontScale="90000"/>
          </a:bodyPr>
          <a:lstStyle/>
          <a:p>
            <a:r>
              <a:rPr lang="en-US" dirty="0">
                <a:solidFill>
                  <a:schemeClr val="accent1">
                    <a:lumMod val="50000"/>
                  </a:schemeClr>
                </a:solidFill>
                <a:latin typeface="+mn-lt"/>
                <a:ea typeface="ＭＳ Ｐゴシック" charset="-128"/>
                <a:cs typeface="Arial" panose="020B0604020202020204" pitchFamily="34" charset="0"/>
              </a:rPr>
              <a:t>1.1. Types of expenses</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68583338-E4D3-4EB6-A4BA-4C99B059207E}"/>
              </a:ext>
            </a:extLst>
          </p:cNvPr>
          <p:cNvSpPr>
            <a:spLocks noGrp="1"/>
          </p:cNvSpPr>
          <p:nvPr>
            <p:ph type="body" idx="1"/>
          </p:nvPr>
        </p:nvSpPr>
        <p:spPr>
          <a:xfrm>
            <a:off x="1572638" y="1168476"/>
            <a:ext cx="10972800" cy="4521047"/>
          </a:xfrm>
        </p:spPr>
        <p:txBody>
          <a:bodyPr/>
          <a:lstStyle/>
          <a:p>
            <a:r>
              <a:rPr lang="en-US" sz="2400" dirty="0">
                <a:solidFill>
                  <a:schemeClr val="tx1"/>
                </a:solidFill>
                <a:latin typeface="Arial" panose="020B0604020202020204" pitchFamily="34" charset="0"/>
                <a:ea typeface="ＭＳ Ｐゴシック" charset="-128"/>
                <a:cs typeface="Arial" panose="020B0604020202020204" pitchFamily="34" charset="0"/>
              </a:rPr>
              <a:t>Energy efficiency projects involve a variety of costs:</a:t>
            </a:r>
            <a:endParaRPr lang="en-US" dirty="0"/>
          </a:p>
        </p:txBody>
      </p:sp>
      <p:graphicFrame>
        <p:nvGraphicFramePr>
          <p:cNvPr id="5" name="Diagram 4">
            <a:extLst>
              <a:ext uri="{FF2B5EF4-FFF2-40B4-BE49-F238E27FC236}">
                <a16:creationId xmlns:a16="http://schemas.microsoft.com/office/drawing/2014/main" id="{82572DA6-557F-46C9-9680-3D721414CA88}"/>
              </a:ext>
            </a:extLst>
          </p:cNvPr>
          <p:cNvGraphicFramePr/>
          <p:nvPr>
            <p:extLst>
              <p:ext uri="{D42A27DB-BD31-4B8C-83A1-F6EECF244321}">
                <p14:modId xmlns:p14="http://schemas.microsoft.com/office/powerpoint/2010/main" val="3131194840"/>
              </p:ext>
            </p:extLst>
          </p:nvPr>
        </p:nvGraphicFramePr>
        <p:xfrm>
          <a:off x="829994" y="1772530"/>
          <a:ext cx="10100603" cy="43658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189457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2FF79-3823-48BB-83F1-E55FDE761DA4}"/>
              </a:ext>
            </a:extLst>
          </p:cNvPr>
          <p:cNvSpPr>
            <a:spLocks noGrp="1"/>
          </p:cNvSpPr>
          <p:nvPr>
            <p:ph type="title"/>
          </p:nvPr>
        </p:nvSpPr>
        <p:spPr/>
        <p:txBody>
          <a:bodyPr>
            <a:normAutofit fontScale="90000"/>
          </a:bodyPr>
          <a:lstStyle/>
          <a:p>
            <a:r>
              <a:rPr lang="en-US" dirty="0">
                <a:solidFill>
                  <a:schemeClr val="accent1">
                    <a:lumMod val="50000"/>
                  </a:schemeClr>
                </a:solidFill>
                <a:latin typeface="Arial" panose="020B0604020202020204" pitchFamily="34" charset="0"/>
                <a:ea typeface="ＭＳ Ｐゴシック" charset="-128"/>
                <a:cs typeface="Arial" panose="020B0604020202020204" pitchFamily="34" charset="0"/>
              </a:rPr>
              <a:t>Basis for impact assessment</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D4962035-D843-4804-B895-7EBD59439392}"/>
              </a:ext>
            </a:extLst>
          </p:cNvPr>
          <p:cNvSpPr>
            <a:spLocks noGrp="1"/>
          </p:cNvSpPr>
          <p:nvPr>
            <p:ph type="body" idx="1"/>
          </p:nvPr>
        </p:nvSpPr>
        <p:spPr>
          <a:xfrm>
            <a:off x="609600" y="1043833"/>
            <a:ext cx="10972800" cy="4658900"/>
          </a:xfrm>
        </p:spPr>
        <p:txBody>
          <a:bodyPr/>
          <a:lstStyle/>
          <a:p>
            <a:r>
              <a:rPr lang="en-US" sz="2000" dirty="0">
                <a:latin typeface="Arial" panose="020B0604020202020204" pitchFamily="34" charset="0"/>
                <a:ea typeface="ＭＳ Ｐゴシック" charset="-128"/>
                <a:cs typeface="Arial" panose="020B0604020202020204" pitchFamily="34" charset="0"/>
              </a:rPr>
              <a:t>Key elements of impact assessment and introduction of the approaches used to decide on energy savings</a:t>
            </a:r>
            <a:endParaRPr lang="en-US" dirty="0"/>
          </a:p>
        </p:txBody>
      </p:sp>
      <p:graphicFrame>
        <p:nvGraphicFramePr>
          <p:cNvPr id="4" name="Content Placeholder 6">
            <a:extLst>
              <a:ext uri="{FF2B5EF4-FFF2-40B4-BE49-F238E27FC236}">
                <a16:creationId xmlns:a16="http://schemas.microsoft.com/office/drawing/2014/main" id="{087F4953-029E-46AE-8E29-CCCF8F124BCD}"/>
              </a:ext>
            </a:extLst>
          </p:cNvPr>
          <p:cNvGraphicFramePr>
            <a:graphicFrameLocks/>
          </p:cNvGraphicFramePr>
          <p:nvPr>
            <p:extLst>
              <p:ext uri="{D42A27DB-BD31-4B8C-83A1-F6EECF244321}">
                <p14:modId xmlns:p14="http://schemas.microsoft.com/office/powerpoint/2010/main" val="3550993881"/>
              </p:ext>
            </p:extLst>
          </p:nvPr>
        </p:nvGraphicFramePr>
        <p:xfrm>
          <a:off x="1684606" y="1754345"/>
          <a:ext cx="8822787" cy="4443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73626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2C61C3-638A-4F93-85C2-95903B1EFD64}"/>
              </a:ext>
            </a:extLst>
          </p:cNvPr>
          <p:cNvSpPr>
            <a:spLocks noGrp="1"/>
          </p:cNvSpPr>
          <p:nvPr>
            <p:ph type="title"/>
          </p:nvPr>
        </p:nvSpPr>
        <p:spPr/>
        <p:txBody>
          <a:bodyPr>
            <a:normAutofit fontScale="90000"/>
          </a:bodyPr>
          <a:lstStyle/>
          <a:p>
            <a:r>
              <a:rPr lang="en-US" dirty="0">
                <a:solidFill>
                  <a:schemeClr val="accent1">
                    <a:lumMod val="50000"/>
                  </a:schemeClr>
                </a:solidFill>
                <a:latin typeface="Arial" panose="020B0604020202020204" pitchFamily="34" charset="0"/>
                <a:cs typeface="Arial" panose="020B0604020202020204" pitchFamily="34" charset="0"/>
              </a:rPr>
              <a:t>Risk Management Facilities</a:t>
            </a:r>
            <a:endParaRPr lang="en-US" dirty="0">
              <a:solidFill>
                <a:schemeClr val="accent1">
                  <a:lumMod val="50000"/>
                </a:schemeClr>
              </a:solidFill>
            </a:endParaRPr>
          </a:p>
        </p:txBody>
      </p:sp>
      <p:graphicFrame>
        <p:nvGraphicFramePr>
          <p:cNvPr id="7" name="Content Placeholder 4">
            <a:extLst>
              <a:ext uri="{FF2B5EF4-FFF2-40B4-BE49-F238E27FC236}">
                <a16:creationId xmlns:a16="http://schemas.microsoft.com/office/drawing/2014/main" id="{B6C4C48C-BC18-4DDF-B445-B7E1CC198FB2}"/>
              </a:ext>
            </a:extLst>
          </p:cNvPr>
          <p:cNvGraphicFramePr>
            <a:graphicFrameLocks noGrp="1"/>
          </p:cNvGraphicFramePr>
          <p:nvPr>
            <p:ph idx="1"/>
          </p:nvPr>
        </p:nvGraphicFramePr>
        <p:xfrm>
          <a:off x="2152650" y="1507664"/>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77040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B99A8C-1855-47B0-811D-F6A4E2AB22F2}"/>
              </a:ext>
            </a:extLst>
          </p:cNvPr>
          <p:cNvSpPr>
            <a:spLocks noGrp="1"/>
          </p:cNvSpPr>
          <p:nvPr>
            <p:ph type="title"/>
          </p:nvPr>
        </p:nvSpPr>
        <p:spPr>
          <a:xfrm>
            <a:off x="609600" y="548633"/>
            <a:ext cx="10972800" cy="495200"/>
          </a:xfrm>
        </p:spPr>
        <p:txBody>
          <a:bodyPr>
            <a:noAutofit/>
          </a:bodyPr>
          <a:lstStyle/>
          <a:p>
            <a:r>
              <a:rPr lang="en-US" sz="2000" dirty="0">
                <a:latin typeface="Arial" panose="020B0604020202020204" pitchFamily="34" charset="0"/>
                <a:cs typeface="Arial" panose="020B0604020202020204" pitchFamily="34" charset="0"/>
              </a:rPr>
              <a:t>Project management and risk management for energy efficiency projects</a:t>
            </a:r>
            <a:endParaRPr lang="en-US" sz="2400" dirty="0"/>
          </a:p>
        </p:txBody>
      </p:sp>
      <p:pic>
        <p:nvPicPr>
          <p:cNvPr id="3" name="Picture 2">
            <a:extLst>
              <a:ext uri="{FF2B5EF4-FFF2-40B4-BE49-F238E27FC236}">
                <a16:creationId xmlns:a16="http://schemas.microsoft.com/office/drawing/2014/main" id="{499BC17D-B37E-4C9F-B969-AED449B87B56}"/>
              </a:ext>
            </a:extLst>
          </p:cNvPr>
          <p:cNvPicPr>
            <a:picLocks noChangeAspect="1"/>
          </p:cNvPicPr>
          <p:nvPr/>
        </p:nvPicPr>
        <p:blipFill>
          <a:blip r:embed="rId2"/>
          <a:stretch>
            <a:fillRect/>
          </a:stretch>
        </p:blipFill>
        <p:spPr>
          <a:xfrm>
            <a:off x="1191855" y="1268494"/>
            <a:ext cx="9808289" cy="4849804"/>
          </a:xfrm>
          <a:prstGeom prst="rect">
            <a:avLst/>
          </a:prstGeom>
        </p:spPr>
      </p:pic>
    </p:spTree>
    <p:extLst>
      <p:ext uri="{BB962C8B-B14F-4D97-AF65-F5344CB8AC3E}">
        <p14:creationId xmlns:p14="http://schemas.microsoft.com/office/powerpoint/2010/main" val="19057806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5B9F0-E7D1-469F-97CB-5E91A2BD473F}"/>
              </a:ext>
            </a:extLst>
          </p:cNvPr>
          <p:cNvSpPr>
            <a:spLocks noGrp="1"/>
          </p:cNvSpPr>
          <p:nvPr>
            <p:ph type="title"/>
          </p:nvPr>
        </p:nvSpPr>
        <p:spPr>
          <a:xfrm>
            <a:off x="609600" y="548633"/>
            <a:ext cx="10972800" cy="495200"/>
          </a:xfrm>
        </p:spPr>
        <p:txBody>
          <a:bodyPr>
            <a:noAutofit/>
          </a:bodyPr>
          <a:lstStyle/>
          <a:p>
            <a:r>
              <a:rPr lang="en" sz="2800" dirty="0" err="1">
                <a:latin typeface="Arial" panose="020B0604020202020204" pitchFamily="34" charset="0"/>
                <a:ea typeface="ＭＳ Ｐゴシック" panose="020B0600070205080204" pitchFamily="34" charset="-128"/>
                <a:cs typeface="Arial" panose="020B0604020202020204" pitchFamily="34" charset="0"/>
              </a:rPr>
              <a:t>Quizz</a:t>
            </a:r>
            <a:endParaRPr lang="en-US" dirty="0"/>
          </a:p>
        </p:txBody>
      </p:sp>
      <p:sp>
        <p:nvSpPr>
          <p:cNvPr id="3" name="Text Placeholder 2">
            <a:extLst>
              <a:ext uri="{FF2B5EF4-FFF2-40B4-BE49-F238E27FC236}">
                <a16:creationId xmlns:a16="http://schemas.microsoft.com/office/drawing/2014/main" id="{94844629-F407-4C22-A7B3-04F6314367A0}"/>
              </a:ext>
            </a:extLst>
          </p:cNvPr>
          <p:cNvSpPr txBox="1">
            <a:spLocks/>
          </p:cNvSpPr>
          <p:nvPr/>
        </p:nvSpPr>
        <p:spPr>
          <a:xfrm>
            <a:off x="609600" y="1316788"/>
            <a:ext cx="10972800" cy="5265534"/>
          </a:xfrm>
          <a:prstGeom prst="rect">
            <a:avLst/>
          </a:prstGeom>
        </p:spPr>
        <p:txBody>
          <a:bodyPr>
            <a:normAutofit fontScale="25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lgn="just">
              <a:lnSpc>
                <a:spcPts val="1400"/>
              </a:lnSpc>
              <a:spcBef>
                <a:spcPts val="600"/>
              </a:spcBef>
              <a:buFont typeface="Arial"/>
              <a:buAutoNum type="arabicPeriod"/>
            </a:pPr>
            <a:r>
              <a:rPr lang="en-US" sz="7200" kern="0" dirty="0">
                <a:latin typeface="Arial" panose="020B0604020202020204" pitchFamily="34" charset="0"/>
                <a:cs typeface="Arial" panose="020B0604020202020204" pitchFamily="34" charset="0"/>
              </a:rPr>
              <a:t>When analyzing in a risky condition where the project efficiency is not achieved:</a:t>
            </a:r>
          </a:p>
          <a:p>
            <a:pPr algn="just">
              <a:lnSpc>
                <a:spcPts val="1400"/>
              </a:lnSpc>
              <a:spcBef>
                <a:spcPts val="600"/>
              </a:spcBef>
            </a:pPr>
            <a:r>
              <a:rPr lang="en-US" sz="7200" kern="0" dirty="0">
                <a:latin typeface="Arial" panose="020B0604020202020204" pitchFamily="34" charset="0"/>
                <a:cs typeface="Arial" panose="020B0604020202020204" pitchFamily="34" charset="0"/>
              </a:rPr>
              <a:t>A)need to adjust the risk level lower	 	B) need to change the analysis method</a:t>
            </a:r>
          </a:p>
          <a:p>
            <a:pPr algn="just">
              <a:lnSpc>
                <a:spcPts val="1400"/>
              </a:lnSpc>
              <a:spcBef>
                <a:spcPts val="600"/>
              </a:spcBef>
            </a:pPr>
            <a:r>
              <a:rPr lang="en-US" sz="7200" b="1" kern="0" dirty="0">
                <a:latin typeface="Arial" panose="020B0604020202020204" pitchFamily="34" charset="0"/>
                <a:cs typeface="Arial" panose="020B0604020202020204" pitchFamily="34" charset="0"/>
              </a:rPr>
              <a:t>C) need to readjust the design project </a:t>
            </a:r>
            <a:r>
              <a:rPr lang="en-US" sz="7200" kern="0" dirty="0">
                <a:latin typeface="Arial" panose="020B0604020202020204" pitchFamily="34" charset="0"/>
                <a:cs typeface="Arial" panose="020B0604020202020204" pitchFamily="34" charset="0"/>
              </a:rPr>
              <a:t>	D) need to change the project evaluation criteria</a:t>
            </a:r>
          </a:p>
          <a:p>
            <a:pPr marL="342900" indent="-342900" algn="just">
              <a:lnSpc>
                <a:spcPts val="1400"/>
              </a:lnSpc>
              <a:spcBef>
                <a:spcPts val="600"/>
              </a:spcBef>
              <a:buFont typeface="Arial"/>
              <a:buAutoNum type="arabicPeriod"/>
            </a:pPr>
            <a:endParaRPr lang="en-US" sz="7200" kern="0" dirty="0">
              <a:latin typeface="Arial" panose="020B0604020202020204" pitchFamily="34" charset="0"/>
              <a:cs typeface="Arial" panose="020B0604020202020204" pitchFamily="34" charset="0"/>
            </a:endParaRPr>
          </a:p>
          <a:p>
            <a:pPr algn="just">
              <a:lnSpc>
                <a:spcPts val="1400"/>
              </a:lnSpc>
              <a:spcBef>
                <a:spcPts val="600"/>
              </a:spcBef>
            </a:pPr>
            <a:r>
              <a:rPr lang="en-US" sz="7200" kern="0" dirty="0">
                <a:latin typeface="Arial" panose="020B0604020202020204" pitchFamily="34" charset="0"/>
                <a:cs typeface="Arial" panose="020B0604020202020204" pitchFamily="34" charset="0"/>
              </a:rPr>
              <a:t>2. The cost basis of a project is:</a:t>
            </a:r>
          </a:p>
          <a:p>
            <a:pPr algn="just">
              <a:lnSpc>
                <a:spcPts val="1400"/>
              </a:lnSpc>
              <a:spcBef>
                <a:spcPts val="600"/>
              </a:spcBef>
            </a:pPr>
            <a:r>
              <a:rPr lang="en-US" sz="7200" kern="0" dirty="0">
                <a:latin typeface="Arial" panose="020B0604020202020204" pitchFamily="34" charset="0"/>
                <a:cs typeface="Arial" panose="020B0604020202020204" pitchFamily="34" charset="0"/>
              </a:rPr>
              <a:t>A) Variable costs according to the product 	B) Costs that appear in the future</a:t>
            </a:r>
          </a:p>
          <a:p>
            <a:pPr algn="just">
              <a:lnSpc>
                <a:spcPts val="1400"/>
              </a:lnSpc>
              <a:spcBef>
                <a:spcPts val="600"/>
              </a:spcBef>
            </a:pPr>
            <a:r>
              <a:rPr lang="en-US" sz="7200" b="1" kern="0" dirty="0">
                <a:latin typeface="Arial" panose="020B0604020202020204" pitchFamily="34" charset="0"/>
                <a:cs typeface="Arial" panose="020B0604020202020204" pitchFamily="34" charset="0"/>
              </a:rPr>
              <a:t>C) Benefits lost due to not choosing another project </a:t>
            </a:r>
            <a:r>
              <a:rPr lang="en-US" sz="7200" kern="0" dirty="0">
                <a:latin typeface="Arial" panose="020B0604020202020204" pitchFamily="34" charset="0"/>
                <a:cs typeface="Arial" panose="020B0604020202020204" pitchFamily="34" charset="0"/>
              </a:rPr>
              <a:t>D) Costs incurred in the past</a:t>
            </a:r>
          </a:p>
          <a:p>
            <a:pPr marL="342900" indent="-342900" algn="just">
              <a:lnSpc>
                <a:spcPts val="1400"/>
              </a:lnSpc>
              <a:spcBef>
                <a:spcPts val="600"/>
              </a:spcBef>
              <a:buFont typeface="Arial"/>
              <a:buAutoNum type="arabicPeriod"/>
            </a:pPr>
            <a:endParaRPr lang="en-US" sz="7200" kern="0" dirty="0">
              <a:latin typeface="Arial" panose="020B0604020202020204" pitchFamily="34" charset="0"/>
              <a:cs typeface="Arial" panose="020B0604020202020204" pitchFamily="34" charset="0"/>
            </a:endParaRPr>
          </a:p>
          <a:p>
            <a:pPr algn="just">
              <a:lnSpc>
                <a:spcPts val="1400"/>
              </a:lnSpc>
              <a:spcBef>
                <a:spcPts val="600"/>
              </a:spcBef>
            </a:pPr>
            <a:r>
              <a:rPr lang="en-US" sz="7200" kern="0" dirty="0">
                <a:latin typeface="Arial" panose="020B0604020202020204" pitchFamily="34" charset="0"/>
                <a:cs typeface="Arial" panose="020B0604020202020204" pitchFamily="34" charset="0"/>
              </a:rPr>
              <a:t>3. To minimize the risk of the project, the project should be analyzed with:</a:t>
            </a:r>
          </a:p>
          <a:p>
            <a:pPr marL="342900" indent="-342900" algn="just">
              <a:lnSpc>
                <a:spcPts val="1400"/>
              </a:lnSpc>
              <a:spcBef>
                <a:spcPts val="600"/>
              </a:spcBef>
              <a:buFont typeface="Arial"/>
              <a:buAutoNum type="arabicPeriod"/>
            </a:pPr>
            <a:endParaRPr lang="en-US" sz="7200" kern="0" dirty="0">
              <a:latin typeface="Arial" panose="020B0604020202020204" pitchFamily="34" charset="0"/>
              <a:cs typeface="Arial" panose="020B0604020202020204" pitchFamily="34" charset="0"/>
            </a:endParaRPr>
          </a:p>
          <a:p>
            <a:pPr algn="just">
              <a:lnSpc>
                <a:spcPts val="1400"/>
              </a:lnSpc>
              <a:spcBef>
                <a:spcPts val="600"/>
              </a:spcBef>
            </a:pPr>
            <a:r>
              <a:rPr lang="en-US" sz="7200" b="1" kern="0" dirty="0">
                <a:latin typeface="Arial" panose="020B0604020202020204" pitchFamily="34" charset="0"/>
                <a:cs typeface="Arial" panose="020B0604020202020204" pitchFamily="34" charset="0"/>
              </a:rPr>
              <a:t>A)Longer life </a:t>
            </a:r>
            <a:r>
              <a:rPr lang="en-US" sz="7200" kern="0" dirty="0">
                <a:latin typeface="Arial" panose="020B0604020202020204" pitchFamily="34" charset="0"/>
                <a:cs typeface="Arial" panose="020B0604020202020204" pitchFamily="34" charset="0"/>
              </a:rPr>
              <a:t>				B) Larger discount factor</a:t>
            </a:r>
          </a:p>
          <a:p>
            <a:pPr algn="just">
              <a:lnSpc>
                <a:spcPts val="1400"/>
              </a:lnSpc>
              <a:spcBef>
                <a:spcPts val="600"/>
              </a:spcBef>
            </a:pPr>
            <a:r>
              <a:rPr lang="en-US" sz="7200" kern="0" dirty="0">
                <a:latin typeface="Arial" panose="020B0604020202020204" pitchFamily="34" charset="0"/>
                <a:cs typeface="Arial" panose="020B0604020202020204" pitchFamily="34" charset="0"/>
              </a:rPr>
              <a:t>C) Larger investment scale 		D) Higher debt ratio</a:t>
            </a:r>
          </a:p>
          <a:p>
            <a:pPr marL="342900" indent="-342900" algn="just">
              <a:lnSpc>
                <a:spcPts val="1400"/>
              </a:lnSpc>
              <a:spcBef>
                <a:spcPts val="600"/>
              </a:spcBef>
              <a:buFont typeface="Arial"/>
              <a:buAutoNum type="arabicPeriod"/>
            </a:pPr>
            <a:endParaRPr lang="en-US" sz="7200" kern="0" dirty="0">
              <a:latin typeface="Arial" panose="020B0604020202020204" pitchFamily="34" charset="0"/>
              <a:cs typeface="Arial" panose="020B0604020202020204" pitchFamily="34" charset="0"/>
            </a:endParaRPr>
          </a:p>
          <a:p>
            <a:pPr algn="just">
              <a:lnSpc>
                <a:spcPts val="1400"/>
              </a:lnSpc>
              <a:spcBef>
                <a:spcPts val="600"/>
              </a:spcBef>
            </a:pPr>
            <a:r>
              <a:rPr lang="en-US" sz="7200" kern="0" dirty="0">
                <a:latin typeface="Arial" panose="020B0604020202020204" pitchFamily="34" charset="0"/>
                <a:cs typeface="Arial" panose="020B0604020202020204" pitchFamily="34" charset="0"/>
              </a:rPr>
              <a:t>4. The payback period of the project depends on:</a:t>
            </a:r>
          </a:p>
          <a:p>
            <a:pPr algn="just">
              <a:lnSpc>
                <a:spcPts val="1400"/>
              </a:lnSpc>
              <a:spcBef>
                <a:spcPts val="600"/>
              </a:spcBef>
            </a:pPr>
            <a:endParaRPr lang="en-US" sz="7200" kern="0" dirty="0">
              <a:latin typeface="Arial" panose="020B0604020202020204" pitchFamily="34" charset="0"/>
              <a:cs typeface="Arial" panose="020B0604020202020204" pitchFamily="34" charset="0"/>
            </a:endParaRPr>
          </a:p>
          <a:p>
            <a:pPr algn="just">
              <a:lnSpc>
                <a:spcPts val="1400"/>
              </a:lnSpc>
              <a:spcBef>
                <a:spcPts val="600"/>
              </a:spcBef>
            </a:pPr>
            <a:r>
              <a:rPr lang="en-US" sz="7200" kern="0" dirty="0">
                <a:latin typeface="Arial" panose="020B0604020202020204" pitchFamily="34" charset="0"/>
                <a:cs typeface="Arial" panose="020B0604020202020204" pitchFamily="34" charset="0"/>
              </a:rPr>
              <a:t>A) CFBT Series 				</a:t>
            </a:r>
            <a:r>
              <a:rPr lang="en-US" sz="7200" b="1" kern="0" dirty="0">
                <a:latin typeface="Arial" panose="020B0604020202020204" pitchFamily="34" charset="0"/>
                <a:cs typeface="Arial" panose="020B0604020202020204" pitchFamily="34" charset="0"/>
              </a:rPr>
              <a:t>B) CFAT Series</a:t>
            </a:r>
          </a:p>
          <a:p>
            <a:pPr algn="just">
              <a:lnSpc>
                <a:spcPts val="1400"/>
              </a:lnSpc>
              <a:spcBef>
                <a:spcPts val="600"/>
              </a:spcBef>
            </a:pPr>
            <a:r>
              <a:rPr lang="en-US" sz="7200" kern="0" dirty="0">
                <a:latin typeface="Arial" panose="020B0604020202020204" pitchFamily="34" charset="0"/>
                <a:cs typeface="Arial" panose="020B0604020202020204" pitchFamily="34" charset="0"/>
              </a:rPr>
              <a:t>C) MARR				 D) Project Life</a:t>
            </a:r>
          </a:p>
          <a:p>
            <a:pPr marL="342900" indent="-342900" algn="just">
              <a:lnSpc>
                <a:spcPts val="1400"/>
              </a:lnSpc>
              <a:spcBef>
                <a:spcPts val="600"/>
              </a:spcBef>
              <a:buFont typeface="Arial"/>
              <a:buAutoNum type="arabicPeriod"/>
            </a:pPr>
            <a:endParaRPr lang="en-US" sz="1600" kern="0" dirty="0">
              <a:latin typeface="Arial" panose="020B0604020202020204" pitchFamily="34" charset="0"/>
              <a:cs typeface="Arial" panose="020B0604020202020204" pitchFamily="34" charset="0"/>
            </a:endParaRPr>
          </a:p>
          <a:p>
            <a:pPr marL="342900" indent="-342900" algn="just">
              <a:lnSpc>
                <a:spcPts val="1400"/>
              </a:lnSpc>
              <a:spcBef>
                <a:spcPts val="600"/>
              </a:spcBef>
              <a:buFont typeface="Arial"/>
              <a:buAutoNum type="arabicPeriod"/>
            </a:pPr>
            <a:r>
              <a:rPr lang="en-US" sz="1600" kern="0" dirty="0">
                <a:latin typeface="Arial" panose="020B0604020202020204" pitchFamily="34" charset="0"/>
                <a:cs typeface="Arial" panose="020B0604020202020204" pitchFamily="34" charset="0"/>
              </a:rPr>
              <a:t>A) CFBT line B) CFAT line</a:t>
            </a:r>
          </a:p>
          <a:p>
            <a:pPr marL="342900" indent="-342900" algn="just">
              <a:lnSpc>
                <a:spcPts val="1400"/>
              </a:lnSpc>
              <a:spcBef>
                <a:spcPts val="600"/>
              </a:spcBef>
              <a:buFont typeface="Arial"/>
              <a:buAutoNum type="arabicPeriod"/>
            </a:pPr>
            <a:endParaRPr lang="en-US" sz="1600" kern="0" dirty="0">
              <a:latin typeface="Arial" panose="020B0604020202020204" pitchFamily="34" charset="0"/>
              <a:cs typeface="Arial" panose="020B0604020202020204" pitchFamily="34" charset="0"/>
            </a:endParaRPr>
          </a:p>
          <a:p>
            <a:pPr marL="342900" indent="-342900" algn="just">
              <a:lnSpc>
                <a:spcPts val="1400"/>
              </a:lnSpc>
              <a:spcBef>
                <a:spcPts val="600"/>
              </a:spcBef>
              <a:buFont typeface="Arial"/>
              <a:buAutoNum type="arabicPeriod"/>
            </a:pPr>
            <a:r>
              <a:rPr lang="en-US" sz="1600" kern="0" dirty="0">
                <a:latin typeface="Arial" panose="020B0604020202020204" pitchFamily="34" charset="0"/>
                <a:cs typeface="Arial" panose="020B0604020202020204" pitchFamily="34" charset="0"/>
              </a:rPr>
              <a:t>C) MARR D) Project life</a:t>
            </a:r>
            <a:endParaRPr lang="en-US" sz="1600" kern="0" dirty="0"/>
          </a:p>
        </p:txBody>
      </p:sp>
    </p:spTree>
    <p:extLst>
      <p:ext uri="{BB962C8B-B14F-4D97-AF65-F5344CB8AC3E}">
        <p14:creationId xmlns:p14="http://schemas.microsoft.com/office/powerpoint/2010/main" val="17290960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931769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CDBA-EDB3-4E9B-AB92-C8AC7C25223F}"/>
              </a:ext>
            </a:extLst>
          </p:cNvPr>
          <p:cNvSpPr>
            <a:spLocks noGrp="1"/>
          </p:cNvSpPr>
          <p:nvPr>
            <p:ph type="title"/>
          </p:nvPr>
        </p:nvSpPr>
        <p:spPr/>
        <p:txBody>
          <a:bodyPr>
            <a:normAutofit fontScale="90000"/>
          </a:bodyPr>
          <a:lstStyle/>
          <a:p>
            <a:r>
              <a:rPr lang="en-US" dirty="0">
                <a:solidFill>
                  <a:schemeClr val="accent1">
                    <a:lumMod val="50000"/>
                  </a:schemeClr>
                </a:solidFill>
                <a:latin typeface="Arial" panose="020B0604020202020204" pitchFamily="34" charset="0"/>
                <a:ea typeface="ＭＳ Ｐゴシック" charset="-128"/>
                <a:cs typeface="Arial" panose="020B0604020202020204" pitchFamily="34" charset="0"/>
              </a:rPr>
              <a:t>1.2. Basic financial concepts</a:t>
            </a:r>
            <a:endParaRPr lang="en-US" dirty="0">
              <a:solidFill>
                <a:schemeClr val="accent1">
                  <a:lumMod val="50000"/>
                </a:schemeClr>
              </a:solidFill>
            </a:endParaRPr>
          </a:p>
        </p:txBody>
      </p:sp>
      <p:graphicFrame>
        <p:nvGraphicFramePr>
          <p:cNvPr id="4" name="Content Placeholder 4">
            <a:extLst>
              <a:ext uri="{FF2B5EF4-FFF2-40B4-BE49-F238E27FC236}">
                <a16:creationId xmlns:a16="http://schemas.microsoft.com/office/drawing/2014/main" id="{32EDE488-F059-4BF7-82D9-54C21EEFE654}"/>
              </a:ext>
            </a:extLst>
          </p:cNvPr>
          <p:cNvGraphicFramePr>
            <a:graphicFrameLocks noGrp="1"/>
          </p:cNvGraphicFramePr>
          <p:nvPr>
            <p:ph idx="4294967295"/>
            <p:extLst>
              <p:ext uri="{D42A27DB-BD31-4B8C-83A1-F6EECF244321}">
                <p14:modId xmlns:p14="http://schemas.microsoft.com/office/powerpoint/2010/main" val="2632501257"/>
              </p:ext>
            </p:extLst>
          </p:nvPr>
        </p:nvGraphicFramePr>
        <p:xfrm>
          <a:off x="1566863" y="1181100"/>
          <a:ext cx="10625137" cy="49450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07245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BD3D3-DA6B-498B-883C-B703602386DF}"/>
              </a:ext>
            </a:extLst>
          </p:cNvPr>
          <p:cNvSpPr>
            <a:spLocks noGrp="1"/>
          </p:cNvSpPr>
          <p:nvPr>
            <p:ph type="title"/>
          </p:nvPr>
        </p:nvSpPr>
        <p:spPr/>
        <p:txBody>
          <a:bodyPr>
            <a:normAutofit fontScale="90000"/>
          </a:bodyPr>
          <a:lstStyle/>
          <a:p>
            <a:r>
              <a:rPr lang="en-US" dirty="0">
                <a:solidFill>
                  <a:schemeClr val="accent1">
                    <a:lumMod val="50000"/>
                  </a:schemeClr>
                </a:solidFill>
                <a:latin typeface="Arial" panose="020B0604020202020204" pitchFamily="34" charset="0"/>
                <a:ea typeface="ＭＳ Ｐゴシック" charset="-128"/>
                <a:cs typeface="Arial" panose="020B0604020202020204" pitchFamily="34" charset="0"/>
              </a:rPr>
              <a:t>1.2. Basic financial concepts (continued)</a:t>
            </a:r>
            <a:endParaRPr lang="en-US" dirty="0">
              <a:solidFill>
                <a:schemeClr val="accent1">
                  <a:lumMod val="50000"/>
                </a:schemeClr>
              </a:solidFill>
            </a:endParaRPr>
          </a:p>
        </p:txBody>
      </p:sp>
      <p:graphicFrame>
        <p:nvGraphicFramePr>
          <p:cNvPr id="4" name="Content Placeholder 4">
            <a:extLst>
              <a:ext uri="{FF2B5EF4-FFF2-40B4-BE49-F238E27FC236}">
                <a16:creationId xmlns:a16="http://schemas.microsoft.com/office/drawing/2014/main" id="{A37750C9-1BBC-443F-B68A-9AC84DCCF2DE}"/>
              </a:ext>
            </a:extLst>
          </p:cNvPr>
          <p:cNvGraphicFramePr>
            <a:graphicFrameLocks noGrp="1"/>
          </p:cNvGraphicFramePr>
          <p:nvPr>
            <p:ph idx="4294967295"/>
            <p:extLst>
              <p:ext uri="{D42A27DB-BD31-4B8C-83A1-F6EECF244321}">
                <p14:modId xmlns:p14="http://schemas.microsoft.com/office/powerpoint/2010/main" val="126609017"/>
              </p:ext>
            </p:extLst>
          </p:nvPr>
        </p:nvGraphicFramePr>
        <p:xfrm>
          <a:off x="1768475" y="1266825"/>
          <a:ext cx="10423525" cy="45323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70342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5C7CB-3D9A-4219-8634-4467D3B6099A}"/>
              </a:ext>
            </a:extLst>
          </p:cNvPr>
          <p:cNvSpPr>
            <a:spLocks noGrp="1"/>
          </p:cNvSpPr>
          <p:nvPr>
            <p:ph type="title"/>
          </p:nvPr>
        </p:nvSpPr>
        <p:spPr/>
        <p:txBody>
          <a:bodyPr>
            <a:normAutofit fontScale="90000"/>
          </a:bodyPr>
          <a:lstStyle/>
          <a:p>
            <a:r>
              <a:rPr lang="en-US" dirty="0">
                <a:solidFill>
                  <a:schemeClr val="accent1">
                    <a:lumMod val="50000"/>
                  </a:schemeClr>
                </a:solidFill>
                <a:latin typeface="Arial" panose="020B0604020202020204" pitchFamily="34" charset="0"/>
                <a:ea typeface="ＭＳ Ｐゴシック" charset="-128"/>
                <a:cs typeface="Arial" panose="020B0604020202020204" pitchFamily="34" charset="0"/>
              </a:rPr>
              <a:t>1.3. Project cash flow</a:t>
            </a:r>
            <a:endParaRPr lang="en-US" dirty="0">
              <a:solidFill>
                <a:schemeClr val="accent1">
                  <a:lumMod val="50000"/>
                </a:schemeClr>
              </a:solidFill>
            </a:endParaRPr>
          </a:p>
        </p:txBody>
      </p:sp>
      <p:graphicFrame>
        <p:nvGraphicFramePr>
          <p:cNvPr id="5" name="Diagram 4">
            <a:extLst>
              <a:ext uri="{FF2B5EF4-FFF2-40B4-BE49-F238E27FC236}">
                <a16:creationId xmlns:a16="http://schemas.microsoft.com/office/drawing/2014/main" id="{A9C28F6C-96FE-4988-894D-7FE6D2535CC8}"/>
              </a:ext>
            </a:extLst>
          </p:cNvPr>
          <p:cNvGraphicFramePr/>
          <p:nvPr/>
        </p:nvGraphicFramePr>
        <p:xfrm>
          <a:off x="745588" y="1663933"/>
          <a:ext cx="10339754" cy="403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1594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07FF3-CF50-4FDB-A8BD-4A6DDC2A43C7}"/>
              </a:ext>
            </a:extLst>
          </p:cNvPr>
          <p:cNvSpPr>
            <a:spLocks noGrp="1"/>
          </p:cNvSpPr>
          <p:nvPr>
            <p:ph type="title"/>
          </p:nvPr>
        </p:nvSpPr>
        <p:spPr/>
        <p:txBody>
          <a:bodyPr>
            <a:normAutofit fontScale="90000"/>
          </a:bodyPr>
          <a:lstStyle/>
          <a:p>
            <a:r>
              <a:rPr lang="en-US" dirty="0">
                <a:solidFill>
                  <a:schemeClr val="accent1">
                    <a:lumMod val="50000"/>
                  </a:schemeClr>
                </a:solidFill>
                <a:latin typeface="Arial" panose="020B0604020202020204" pitchFamily="34" charset="0"/>
                <a:ea typeface="ＭＳ Ｐゴシック" charset="-128"/>
                <a:cs typeface="Arial" panose="020B0604020202020204" pitchFamily="34" charset="0"/>
              </a:rPr>
              <a:t>1.4. Value over time of cash flows - Equivalent value</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C2BF8366-70A7-48BF-84A0-62C707889AA6}"/>
              </a:ext>
            </a:extLst>
          </p:cNvPr>
          <p:cNvSpPr>
            <a:spLocks noGrp="1"/>
          </p:cNvSpPr>
          <p:nvPr>
            <p:ph type="body" idx="1"/>
          </p:nvPr>
        </p:nvSpPr>
        <p:spPr>
          <a:xfrm>
            <a:off x="609600" y="1663933"/>
            <a:ext cx="5664591" cy="4038800"/>
          </a:xfrm>
        </p:spPr>
        <p:txBody>
          <a:bodyPr/>
          <a:lstStyle/>
          <a:p>
            <a:pPr>
              <a:lnSpc>
                <a:spcPct val="80000"/>
              </a:lnSpc>
            </a:pPr>
            <a:r>
              <a:rPr lang="en-US" sz="2000" b="1" dirty="0">
                <a:solidFill>
                  <a:schemeClr val="tx1"/>
                </a:solidFill>
                <a:latin typeface="Arial" panose="020B0604020202020204" pitchFamily="34" charset="0"/>
                <a:ea typeface="ＭＳ Ｐゴシック" charset="-128"/>
                <a:cs typeface="Arial" panose="020B0604020202020204" pitchFamily="34" charset="0"/>
              </a:rPr>
              <a:t>Single interest matching</a:t>
            </a:r>
            <a:r>
              <a:rPr lang="en-US" sz="2000" dirty="0">
                <a:solidFill>
                  <a:schemeClr val="tx1"/>
                </a:solidFill>
                <a:latin typeface="Arial" panose="020B0604020202020204" pitchFamily="34" charset="0"/>
                <a:ea typeface="ＭＳ Ｐゴシック" charset="-128"/>
                <a:cs typeface="Arial" panose="020B0604020202020204" pitchFamily="34" charset="0"/>
              </a:rPr>
              <a:t> </a:t>
            </a:r>
            <a:endParaRPr lang="vi-VN" sz="2000" dirty="0">
              <a:solidFill>
                <a:schemeClr val="tx1"/>
              </a:solidFill>
              <a:latin typeface="Arial" panose="020B0604020202020204" pitchFamily="34" charset="0"/>
              <a:ea typeface="ＭＳ Ｐゴシック" charset="-128"/>
              <a:cs typeface="Arial" panose="020B0604020202020204" pitchFamily="34" charset="0"/>
            </a:endParaRPr>
          </a:p>
          <a:p>
            <a:pPr>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K0 =&gt; K0 + K0 * </a:t>
            </a:r>
            <a:r>
              <a:rPr lang="en-US" sz="2000" dirty="0" err="1">
                <a:solidFill>
                  <a:schemeClr val="tx1"/>
                </a:solidFill>
                <a:latin typeface="Arial" panose="020B0604020202020204" pitchFamily="34" charset="0"/>
                <a:ea typeface="ＭＳ Ｐゴシック" charset="-128"/>
                <a:cs typeface="Arial" panose="020B0604020202020204" pitchFamily="34" charset="0"/>
              </a:rPr>
              <a:t>i</a:t>
            </a:r>
            <a:r>
              <a:rPr lang="en-US" sz="2000" dirty="0">
                <a:solidFill>
                  <a:schemeClr val="tx1"/>
                </a:solidFill>
                <a:latin typeface="Arial" panose="020B0604020202020204" pitchFamily="34" charset="0"/>
                <a:ea typeface="ＭＳ Ｐゴシック" charset="-128"/>
                <a:cs typeface="Arial" panose="020B0604020202020204" pitchFamily="34" charset="0"/>
              </a:rPr>
              <a:t> * n
 in which:  
K0 : Initial capital (capital at the time of 0)
 </a:t>
            </a:r>
            <a:r>
              <a:rPr lang="en-US" sz="2000" dirty="0" err="1">
                <a:solidFill>
                  <a:schemeClr val="tx1"/>
                </a:solidFill>
                <a:latin typeface="Arial" panose="020B0604020202020204" pitchFamily="34" charset="0"/>
                <a:ea typeface="ＭＳ Ｐゴシック" charset="-128"/>
                <a:cs typeface="Arial" panose="020B0604020202020204" pitchFamily="34" charset="0"/>
              </a:rPr>
              <a:t>i</a:t>
            </a:r>
            <a:r>
              <a:rPr lang="en-US" sz="2000" dirty="0">
                <a:solidFill>
                  <a:schemeClr val="tx1"/>
                </a:solidFill>
                <a:latin typeface="Arial" panose="020B0604020202020204" pitchFamily="34" charset="0"/>
                <a:ea typeface="ＭＳ Ｐゴシック" charset="-128"/>
                <a:cs typeface="Arial" panose="020B0604020202020204" pitchFamily="34" charset="0"/>
              </a:rPr>
              <a:t> : Interest Rate (%) 
 n : Number of interest compounding periods</a:t>
            </a:r>
          </a:p>
          <a:p>
            <a:pPr algn="just">
              <a:lnSpc>
                <a:spcPct val="80000"/>
              </a:lnSpc>
            </a:pPr>
            <a:r>
              <a:rPr lang="en-US" sz="2000" b="1" dirty="0">
                <a:solidFill>
                  <a:schemeClr val="tx1"/>
                </a:solidFill>
                <a:latin typeface="Arial" panose="020B0604020202020204" pitchFamily="34" charset="0"/>
                <a:ea typeface="ＭＳ Ｐゴシック" charset="-128"/>
                <a:cs typeface="Arial" panose="020B0604020202020204" pitchFamily="34" charset="0"/>
              </a:rPr>
              <a:t>Compound interest</a:t>
            </a:r>
            <a:r>
              <a:rPr lang="en-US" sz="2000" dirty="0">
                <a:solidFill>
                  <a:schemeClr val="tx1"/>
                </a:solidFill>
                <a:latin typeface="Arial" panose="020B0604020202020204" pitchFamily="34" charset="0"/>
                <a:ea typeface="ＭＳ Ｐゴシック" charset="-128"/>
                <a:cs typeface="Arial" panose="020B0604020202020204" pitchFamily="34" charset="0"/>
              </a:rPr>
              <a:t> </a:t>
            </a:r>
            <a:endParaRPr lang="vi-VN" sz="2000" dirty="0">
              <a:solidFill>
                <a:schemeClr val="tx1"/>
              </a:solidFill>
              <a:latin typeface="Arial" panose="020B0604020202020204" pitchFamily="34" charset="0"/>
              <a:ea typeface="ＭＳ Ｐゴシック" charset="-128"/>
              <a:cs typeface="Arial" panose="020B0604020202020204" pitchFamily="34" charset="0"/>
            </a:endParaRPr>
          </a:p>
          <a:p>
            <a:pPr>
              <a:lnSpc>
                <a:spcPct val="80000"/>
              </a:lnSpc>
              <a:buFont typeface="Wingdings" pitchFamily="2" charset="2"/>
              <a:buNone/>
            </a:pPr>
            <a:r>
              <a:rPr lang="en-US" sz="2000" dirty="0">
                <a:solidFill>
                  <a:schemeClr val="tx1"/>
                </a:solidFill>
                <a:latin typeface="Arial" panose="020B0604020202020204" pitchFamily="34" charset="0"/>
                <a:ea typeface="ＭＳ Ｐゴシック" charset="-128"/>
                <a:cs typeface="Arial" panose="020B0604020202020204" pitchFamily="34" charset="0"/>
              </a:rPr>
              <a:t>K0 =&gt; K0 (1+i )n
 in which:
 K0 : Initial capital (capital at the time of 0)
 </a:t>
            </a:r>
            <a:r>
              <a:rPr lang="en-US" sz="2000" dirty="0" err="1">
                <a:solidFill>
                  <a:schemeClr val="tx1"/>
                </a:solidFill>
                <a:latin typeface="Arial" panose="020B0604020202020204" pitchFamily="34" charset="0"/>
                <a:ea typeface="ＭＳ Ｐゴシック" charset="-128"/>
                <a:cs typeface="Arial" panose="020B0604020202020204" pitchFamily="34" charset="0"/>
              </a:rPr>
              <a:t>i</a:t>
            </a:r>
            <a:r>
              <a:rPr lang="en-US" sz="2000" dirty="0">
                <a:solidFill>
                  <a:schemeClr val="tx1"/>
                </a:solidFill>
                <a:latin typeface="Arial" panose="020B0604020202020204" pitchFamily="34" charset="0"/>
                <a:ea typeface="ＭＳ Ｐゴシック" charset="-128"/>
                <a:cs typeface="Arial" panose="020B0604020202020204" pitchFamily="34" charset="0"/>
              </a:rPr>
              <a:t> : Interest Rate (%)
 n : the number of interest compounding periods</a:t>
            </a:r>
          </a:p>
          <a:p>
            <a:endParaRPr lang="en-US" dirty="0"/>
          </a:p>
        </p:txBody>
      </p:sp>
      <p:pic>
        <p:nvPicPr>
          <p:cNvPr id="4" name="Picture 5" descr="fig1">
            <a:extLst>
              <a:ext uri="{FF2B5EF4-FFF2-40B4-BE49-F238E27FC236}">
                <a16:creationId xmlns:a16="http://schemas.microsoft.com/office/drawing/2014/main" id="{918DE105-98E5-4F23-AD22-92FE22EBF080}"/>
              </a:ext>
            </a:extLst>
          </p:cNvPr>
          <p:cNvPicPr>
            <a:picLocks noChangeAspect="1" noChangeArrowheads="1"/>
          </p:cNvPicPr>
          <p:nvPr/>
        </p:nvPicPr>
        <p:blipFill>
          <a:blip r:embed="rId2">
            <a:lum bright="-40000" contrast="60000"/>
          </a:blip>
          <a:srcRect/>
          <a:stretch>
            <a:fillRect/>
          </a:stretch>
        </p:blipFill>
        <p:spPr bwMode="auto">
          <a:xfrm>
            <a:off x="6477000" y="1295400"/>
            <a:ext cx="4418428" cy="4191000"/>
          </a:xfrm>
          <a:prstGeom prst="rect">
            <a:avLst/>
          </a:prstGeom>
          <a:noFill/>
          <a:ln w="9525">
            <a:noFill/>
            <a:miter lim="800000"/>
            <a:headEnd/>
            <a:tailEnd/>
          </a:ln>
        </p:spPr>
      </p:pic>
    </p:spTree>
    <p:extLst>
      <p:ext uri="{BB962C8B-B14F-4D97-AF65-F5344CB8AC3E}">
        <p14:creationId xmlns:p14="http://schemas.microsoft.com/office/powerpoint/2010/main" val="2971126922"/>
      </p:ext>
    </p:extLst>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022D0-E2EA-4B6D-A569-041310FAA510}"/>
              </a:ext>
            </a:extLst>
          </p:cNvPr>
          <p:cNvSpPr>
            <a:spLocks noGrp="1"/>
          </p:cNvSpPr>
          <p:nvPr>
            <p:ph type="title"/>
          </p:nvPr>
        </p:nvSpPr>
        <p:spPr/>
        <p:txBody>
          <a:bodyPr>
            <a:normAutofit fontScale="90000"/>
          </a:bodyPr>
          <a:lstStyle/>
          <a:p>
            <a:r>
              <a:rPr lang="en-US">
                <a:solidFill>
                  <a:srgbClr val="337177"/>
                </a:solidFill>
                <a:latin charset="0" panose="020B0604020202020204" pitchFamily="34" typeface="Arial"/>
                <a:ea charset="-128" typeface="ＭＳ Ｐゴシック"/>
                <a:cs charset="0" panose="020B0604020202020204" pitchFamily="34" typeface="Arial"/>
              </a:rPr>
              <a:t>1.5. Discount Rate and Cost of Capital</a:t>
            </a:r>
            <a:endParaRPr dirty="0" lang="en-US">
              <a:solidFill>
                <a:srgbClr val="337177"/>
              </a:solidFill>
            </a:endParaRPr>
          </a:p>
        </p:txBody>
      </p:sp>
      <p:sp>
        <p:nvSpPr>
          <p:cNvPr id="3" name="Text Placeholder 2">
            <a:extLst>
              <a:ext uri="{FF2B5EF4-FFF2-40B4-BE49-F238E27FC236}">
                <a16:creationId xmlns:a16="http://schemas.microsoft.com/office/drawing/2014/main" id="{B2835848-6569-482C-A1B9-40AD234F7849}"/>
              </a:ext>
            </a:extLst>
          </p:cNvPr>
          <p:cNvSpPr>
            <a:spLocks noGrp="1"/>
          </p:cNvSpPr>
          <p:nvPr>
            <p:ph idx="1" type="body"/>
          </p:nvPr>
        </p:nvSpPr>
        <p:spPr>
          <a:xfrm>
            <a:off x="609600" y="1575798"/>
            <a:ext cx="10972800" cy="4038800"/>
          </a:xfrm>
        </p:spPr>
        <p:txBody>
          <a:bodyPr/>
          <a:lstStyle/>
          <a:p>
            <a:r>
              <a:rPr dirty="0" lang="en-US">
                <a:latin typeface="+mn-lt"/>
              </a:rPr>
              <a:t>The discount rate is usually denoted as "r or </a:t>
            </a:r>
            <a:r>
              <a:rPr dirty="0" err="1" lang="en-US">
                <a:latin typeface="+mn-lt"/>
              </a:rPr>
              <a:t>i</a:t>
            </a:r>
            <a:r>
              <a:rPr dirty="0" lang="en-US">
                <a:latin typeface="+mn-lt"/>
              </a:rPr>
              <a:t>".
Cost of capital = source of capital x interest rate.
The company's general capital cost is calculated based on the company's borrowing capital cost and the company's own capital cost (the profit rate obtained if the company invests outside). 
When the capital source is only derived from bank loans, the total cost of capital will be equal to the bank loan interest.
Depending on the structure of the fund, the combination formula can have more than two components:</a:t>
            </a:r>
          </a:p>
        </p:txBody>
      </p:sp>
      <p:pic>
        <p:nvPicPr>
          <p:cNvPr id="4" name="Object 5">
            <a:extLst>
              <a:ext uri="{FF2B5EF4-FFF2-40B4-BE49-F238E27FC236}">
                <a16:creationId xmlns:a16="http://schemas.microsoft.com/office/drawing/2014/main" id="{53572FA2-63F9-40E0-87EB-7340FDC3117D}"/>
              </a:ext>
            </a:extLst>
          </p:cNvPr>
          <p:cNvPicPr>
            <a:picLocks noChangeArrowheads="1"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32193" y="4576230"/>
            <a:ext cx="4151313" cy="83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30528"/>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TotalTime>
  <Words>4499</Words>
  <Application>Microsoft Macintosh PowerPoint</Application>
  <PresentationFormat>Widescreen</PresentationFormat>
  <Paragraphs>460</Paragraphs>
  <Slides>44</Slides>
  <Notes>7</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2</vt:i4>
      </vt:variant>
      <vt:variant>
        <vt:lpstr>Slide Titles</vt:lpstr>
      </vt:variant>
      <vt:variant>
        <vt:i4>44</vt:i4>
      </vt:variant>
    </vt:vector>
  </HeadingPairs>
  <TitlesOfParts>
    <vt:vector size="57" baseType="lpstr">
      <vt:lpstr>ＭＳ Ｐゴシック</vt:lpstr>
      <vt:lpstr>arial</vt:lpstr>
      <vt:lpstr>Calibri</vt:lpstr>
      <vt:lpstr>Cambria Math</vt:lpstr>
      <vt:lpstr>Courier New</vt:lpstr>
      <vt:lpstr>Fira Sans Extra Condensed</vt:lpstr>
      <vt:lpstr>Fira Sans Extra Condensed Medium</vt:lpstr>
      <vt:lpstr>Roboto</vt:lpstr>
      <vt:lpstr>Times New Roman</vt:lpstr>
      <vt:lpstr>Wingdings</vt:lpstr>
      <vt:lpstr>Energy Saving Infographics by Slidesgo</vt:lpstr>
      <vt:lpstr>Equation</vt:lpstr>
      <vt:lpstr>Worksheet</vt:lpstr>
      <vt:lpstr>TRAINING PROGRAMME  FOR INDUSTRIAL ENTERPRISEs</vt:lpstr>
      <vt:lpstr>Content</vt:lpstr>
      <vt:lpstr>1. Some basic issues of project finance</vt:lpstr>
      <vt:lpstr>1.1. Types of expenses</vt:lpstr>
      <vt:lpstr>1.2. Basic financial concepts</vt:lpstr>
      <vt:lpstr>1.2. Basic financial concepts (continued)</vt:lpstr>
      <vt:lpstr>1.3. Project cash flow</vt:lpstr>
      <vt:lpstr>1.4. Value over time of cash flows - Equivalent value</vt:lpstr>
      <vt:lpstr>1.5. Discount Rate and Cost of Capital</vt:lpstr>
      <vt:lpstr>1.6. Effects of inflation</vt:lpstr>
      <vt:lpstr>1.7. Current value of cash flow</vt:lpstr>
      <vt:lpstr>1.8. Some value conversion formulas</vt:lpstr>
      <vt:lpstr>2. Financial indicators used for evaluation of EE projects </vt:lpstr>
      <vt:lpstr>2. FINANCIAL INDICATORS USED TO EVALUATE PROJECTS</vt:lpstr>
      <vt:lpstr>Financial indicators used to evaluate renewable energy projects</vt:lpstr>
      <vt:lpstr>Rated by NPV and IRR</vt:lpstr>
      <vt:lpstr>Evaluation of renewable energy projects based on NPV</vt:lpstr>
      <vt:lpstr>Rated by NPV and IRR</vt:lpstr>
      <vt:lpstr>Rated by NPV and IRR</vt:lpstr>
      <vt:lpstr>Financial indicators used to evaluate EE projects</vt:lpstr>
      <vt:lpstr>Financial indicators used to evaluate EE projects</vt:lpstr>
      <vt:lpstr>Advantages of NPV and IRR over other methods</vt:lpstr>
      <vt:lpstr>Which method to use?</vt:lpstr>
      <vt:lpstr>Sensitivity Analysis</vt:lpstr>
      <vt:lpstr>Life cycle costs</vt:lpstr>
      <vt:lpstr>Wallet example LCC calculation</vt:lpstr>
      <vt:lpstr>Wallet example LCC calculation</vt:lpstr>
      <vt:lpstr>3. Wish cost and benefit​​ benefit belong to attend EE project</vt:lpstr>
      <vt:lpstr>Example of Straight Line Depreciation</vt:lpstr>
      <vt:lpstr>Method of repayment of principal and interest</vt:lpstr>
      <vt:lpstr>Principal and interest repayment methods</vt:lpstr>
      <vt:lpstr>Principal and interest repayment methods</vt:lpstr>
      <vt:lpstr>Corporate Income Tax</vt:lpstr>
      <vt:lpstr>Financial cash flow of EE investment project in case of non-loan</vt:lpstr>
      <vt:lpstr>Financial flow of EE investment project in case of loan</vt:lpstr>
      <vt:lpstr>Financial cash flow of investment project of renewable energy in case of borrowing capital</vt:lpstr>
      <vt:lpstr>Some issues when evaluating EE projects</vt:lpstr>
      <vt:lpstr>Quizz</vt:lpstr>
      <vt:lpstr>4. Comprehensive evaluation of energy efficiency projects</vt:lpstr>
      <vt:lpstr>Basis for impact assessment</vt:lpstr>
      <vt:lpstr>Risk Management Facilities</vt:lpstr>
      <vt:lpstr>Project management and risk management for energy efficiency projects</vt:lpstr>
      <vt:lpstr>Quizz</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823417-Nguyễn Mạnh Hùng</cp:lastModifiedBy>
  <cp:revision>38</cp:revision>
  <dcterms:created xsi:type="dcterms:W3CDTF">2025-03-12T07:51:55Z</dcterms:created>
  <dcterms:modified xsi:type="dcterms:W3CDTF">2025-05-06T03:00:28Z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890803</vt:lpwstr>
  </property>
  <property fmtid="{D5CDD505-2E9C-101B-9397-08002B2CF9AE}" name="NXPowerLiteSettings" pid="3">
    <vt:lpwstr>F7000400038000</vt:lpwstr>
  </property>
  <property fmtid="{D5CDD505-2E9C-101B-9397-08002B2CF9AE}" name="NXPowerLiteVersion" pid="4">
    <vt:lpwstr>S11.0.1</vt:lpwstr>
  </property>
</Properties>
</file>